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256" r:id="rId2"/>
    <p:sldId id="269" r:id="rId3"/>
    <p:sldId id="270" r:id="rId4"/>
    <p:sldId id="304" r:id="rId5"/>
    <p:sldId id="303" r:id="rId6"/>
    <p:sldId id="277" r:id="rId7"/>
    <p:sldId id="271" r:id="rId8"/>
    <p:sldId id="301" r:id="rId9"/>
    <p:sldId id="294" r:id="rId10"/>
    <p:sldId id="297" r:id="rId11"/>
    <p:sldId id="298" r:id="rId12"/>
    <p:sldId id="272" r:id="rId13"/>
    <p:sldId id="283" r:id="rId14"/>
    <p:sldId id="273" r:id="rId15"/>
    <p:sldId id="295" r:id="rId16"/>
    <p:sldId id="305" r:id="rId17"/>
    <p:sldId id="300" r:id="rId18"/>
    <p:sldId id="257" r:id="rId19"/>
    <p:sldId id="258" r:id="rId20"/>
    <p:sldId id="302" r:id="rId21"/>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99"/>
    <a:srgbClr val="FFCC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6" autoAdjust="0"/>
    <p:restoredTop sz="98335" autoAdjust="0"/>
  </p:normalViewPr>
  <p:slideViewPr>
    <p:cSldViewPr snapToGrid="0" snapToObjects="1">
      <p:cViewPr varScale="1">
        <p:scale>
          <a:sx n="65" d="100"/>
          <a:sy n="65" d="100"/>
        </p:scale>
        <p:origin x="610" y="36"/>
      </p:cViewPr>
      <p:guideLst>
        <p:guide orient="horz" pos="2160"/>
        <p:guide pos="2859"/>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B52C619D-49A1-43D3-A02C-742DF4F73657}" type="datetimeFigureOut">
              <a:rPr lang="en-US" smtClean="0"/>
              <a:t>4/10/2019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5" y="9428583"/>
            <a:ext cx="2945659" cy="496332"/>
          </a:xfrm>
          <a:prstGeom prst="rect">
            <a:avLst/>
          </a:prstGeom>
        </p:spPr>
        <p:txBody>
          <a:bodyPr vert="horz" lIns="91440" tIns="45720" rIns="91440" bIns="45720" rtlCol="0" anchor="b"/>
          <a:lstStyle>
            <a:lvl1pPr algn="r">
              <a:defRPr sz="1200"/>
            </a:lvl1pPr>
          </a:lstStyle>
          <a:p>
            <a:fld id="{4CC6C61D-21BD-45CA-B920-B80C9B6DF6D2}" type="slidenum">
              <a:rPr lang="en-US" smtClean="0"/>
              <a:t>‹#›</a:t>
            </a:fld>
            <a:endParaRPr lang="en-US"/>
          </a:p>
        </p:txBody>
      </p:sp>
    </p:spTree>
    <p:extLst>
      <p:ext uri="{BB962C8B-B14F-4D97-AF65-F5344CB8AC3E}">
        <p14:creationId xmlns:p14="http://schemas.microsoft.com/office/powerpoint/2010/main" val="2130172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5151694"/>
            <a:ext cx="1988820" cy="17145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0" y="5151694"/>
            <a:ext cx="1988820" cy="1714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bitly.com/Babi_pluie" TargetMode="External"/><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sodexa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216000" cy="6912000"/>
          </a:xfrm>
          <a:prstGeom prst="rect">
            <a:avLst/>
          </a:prstGeom>
        </p:spPr>
      </p:pic>
      <p:sp>
        <p:nvSpPr>
          <p:cNvPr id="6" name="TextBox 5"/>
          <p:cNvSpPr txBox="1"/>
          <p:nvPr/>
        </p:nvSpPr>
        <p:spPr>
          <a:xfrm>
            <a:off x="4971238" y="5898887"/>
            <a:ext cx="4172989" cy="707886"/>
          </a:xfrm>
          <a:prstGeom prst="rect">
            <a:avLst/>
          </a:prstGeom>
          <a:noFill/>
        </p:spPr>
        <p:txBody>
          <a:bodyPr wrap="square" rtlCol="0">
            <a:spAutoFit/>
          </a:bodyPr>
          <a:lstStyle/>
          <a:p>
            <a:pPr algn="ctr"/>
            <a:r>
              <a:rPr lang="de-DE" sz="2000" dirty="0">
                <a:solidFill>
                  <a:srgbClr val="000090"/>
                </a:solidFill>
              </a:rPr>
              <a:t>OSCAR/Surface </a:t>
            </a:r>
            <a:r>
              <a:rPr lang="de-DE" sz="2000" dirty="0" err="1">
                <a:solidFill>
                  <a:srgbClr val="000090"/>
                </a:solidFill>
              </a:rPr>
              <a:t>formation</a:t>
            </a:r>
            <a:r>
              <a:rPr lang="de-DE" sz="2000" dirty="0">
                <a:solidFill>
                  <a:srgbClr val="000090"/>
                </a:solidFill>
              </a:rPr>
              <a:t> RA-I </a:t>
            </a:r>
          </a:p>
          <a:p>
            <a:pPr algn="ctr"/>
            <a:r>
              <a:rPr lang="de-DE" sz="2000" dirty="0">
                <a:solidFill>
                  <a:srgbClr val="000090"/>
                </a:solidFill>
              </a:rPr>
              <a:t>Dakar 09-11 Avril 2019</a:t>
            </a:r>
          </a:p>
        </p:txBody>
      </p:sp>
      <p:sp>
        <p:nvSpPr>
          <p:cNvPr id="7" name="Shape 231"/>
          <p:cNvSpPr txBox="1"/>
          <p:nvPr/>
        </p:nvSpPr>
        <p:spPr>
          <a:xfrm>
            <a:off x="120649" y="1002683"/>
            <a:ext cx="8865446" cy="1108743"/>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4000" b="1" dirty="0">
                <a:solidFill>
                  <a:srgbClr val="000090"/>
                </a:solidFill>
              </a:rPr>
              <a:t>Member Country-COTE D’IVOIRE</a:t>
            </a:r>
          </a:p>
          <a:p>
            <a:pPr>
              <a:lnSpc>
                <a:spcPct val="120000"/>
              </a:lnSpc>
            </a:pPr>
            <a:r>
              <a:rPr lang="en-US" sz="4000" b="1" dirty="0">
                <a:solidFill>
                  <a:srgbClr val="000090"/>
                </a:solidFill>
              </a:rPr>
              <a:t> </a:t>
            </a:r>
          </a:p>
        </p:txBody>
      </p:sp>
      <p:sp>
        <p:nvSpPr>
          <p:cNvPr id="3" name="TextBox 2"/>
          <p:cNvSpPr txBox="1"/>
          <p:nvPr/>
        </p:nvSpPr>
        <p:spPr>
          <a:xfrm>
            <a:off x="2832058" y="2101743"/>
            <a:ext cx="3579185" cy="2062103"/>
          </a:xfrm>
          <a:prstGeom prst="rect">
            <a:avLst/>
          </a:prstGeom>
          <a:noFill/>
        </p:spPr>
        <p:txBody>
          <a:bodyPr wrap="none" rtlCol="0">
            <a:spAutoFit/>
          </a:bodyPr>
          <a:lstStyle/>
          <a:p>
            <a:pPr algn="ctr"/>
            <a:r>
              <a:rPr lang="en-US" sz="3200" i="1" dirty="0">
                <a:solidFill>
                  <a:srgbClr val="011993"/>
                </a:solidFill>
                <a:latin typeface="+mj-lt"/>
                <a:ea typeface="Arial" panose="020B0604020202020204" pitchFamily="34" charset="0"/>
                <a:cs typeface="Arial" panose="020B0604020202020204" pitchFamily="34" charset="0"/>
                <a:sym typeface="Arial" panose="020B0604020202020204" pitchFamily="34" charset="0"/>
              </a:rPr>
              <a:t>Submitted by</a:t>
            </a:r>
          </a:p>
          <a:p>
            <a:pPr algn="ctr"/>
            <a:endParaRPr lang="en-US" sz="3200" i="1" dirty="0">
              <a:solidFill>
                <a:srgbClr val="011993"/>
              </a:solidFill>
              <a:latin typeface="+mj-lt"/>
              <a:ea typeface="Arial" panose="020B0604020202020204" pitchFamily="34" charset="0"/>
              <a:cs typeface="Arial" panose="020B0604020202020204" pitchFamily="34" charset="0"/>
              <a:sym typeface="Arial" panose="020B0604020202020204" pitchFamily="34" charset="0"/>
            </a:endParaRPr>
          </a:p>
          <a:p>
            <a:pPr algn="ctr"/>
            <a:r>
              <a:rPr lang="fr-FR" altLang="en-US" sz="3200" i="1" dirty="0">
                <a:latin typeface="+mj-lt"/>
              </a:rPr>
              <a:t>Fulgence </a:t>
            </a:r>
            <a:r>
              <a:rPr lang="fr-FR" altLang="en-US" sz="3200" i="1" dirty="0" err="1">
                <a:latin typeface="+mj-lt"/>
              </a:rPr>
              <a:t>N’guessan</a:t>
            </a:r>
            <a:endParaRPr lang="fr-FR" altLang="en-US" sz="3200" i="1" dirty="0">
              <a:latin typeface="+mj-lt"/>
            </a:endParaRPr>
          </a:p>
          <a:p>
            <a:pPr algn="ctr"/>
            <a:r>
              <a:rPr lang="fr-FR" altLang="en-US" sz="3200" i="1" dirty="0">
                <a:latin typeface="+mj-lt"/>
              </a:rPr>
              <a:t>Point focal OSCAR</a:t>
            </a:r>
            <a:endParaRPr lang="x-none" altLang="en-US" sz="3200" i="1" dirty="0">
              <a:latin typeface="+mj-lt"/>
            </a:endParaRPr>
          </a:p>
        </p:txBody>
      </p:sp>
      <p:pic>
        <p:nvPicPr>
          <p:cNvPr id="3075" name="Image 1" descr="logo sodex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944" y="0"/>
            <a:ext cx="781151" cy="697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a:solidFill>
                  <a:srgbClr val="000090"/>
                </a:solidFill>
              </a:rPr>
              <a:t>Implémentation WIGOS/OSCAR en Côte d’Ivoire</a:t>
            </a: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07750741"/>
              </p:ext>
            </p:extLst>
          </p:nvPr>
        </p:nvGraphicFramePr>
        <p:xfrm>
          <a:off x="457200" y="1600200"/>
          <a:ext cx="8229600" cy="347980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r>
                        <a:rPr lang="fr-FR" dirty="0"/>
                        <a:t>Titre</a:t>
                      </a:r>
                    </a:p>
                  </a:txBody>
                  <a:tcPr/>
                </a:tc>
                <a:tc>
                  <a:txBody>
                    <a:bodyPr/>
                    <a:lstStyle/>
                    <a:p>
                      <a:r>
                        <a:rPr lang="fr-FR" dirty="0"/>
                        <a:t>Période</a:t>
                      </a:r>
                    </a:p>
                  </a:txBody>
                  <a:tcPr/>
                </a:tc>
                <a:tc>
                  <a:txBody>
                    <a:bodyPr/>
                    <a:lstStyle/>
                    <a:p>
                      <a:r>
                        <a:rPr lang="fr-FR" dirty="0"/>
                        <a:t>Action mener</a:t>
                      </a:r>
                    </a:p>
                  </a:txBody>
                  <a:tcPr/>
                </a:tc>
                <a:extLst>
                  <a:ext uri="{0D108BD9-81ED-4DB2-BD59-A6C34878D82A}">
                    <a16:rowId xmlns:a16="http://schemas.microsoft.com/office/drawing/2014/main" val="10000"/>
                  </a:ext>
                </a:extLst>
              </a:tr>
              <a:tr h="370840">
                <a:tc>
                  <a:txBody>
                    <a:bodyPr/>
                    <a:lstStyle/>
                    <a:p>
                      <a:r>
                        <a:rPr lang="fr-FR" dirty="0"/>
                        <a:t>WIGOS/WIS</a:t>
                      </a:r>
                    </a:p>
                  </a:txBody>
                  <a:tcPr/>
                </a:tc>
                <a:tc>
                  <a:txBody>
                    <a:bodyPr/>
                    <a:lstStyle/>
                    <a:p>
                      <a:r>
                        <a:rPr lang="fr-FR" dirty="0"/>
                        <a:t>16 Décembre 2014</a:t>
                      </a:r>
                    </a:p>
                  </a:txBody>
                  <a:tcPr/>
                </a:tc>
                <a:tc>
                  <a:txBody>
                    <a:bodyPr/>
                    <a:lstStyle/>
                    <a:p>
                      <a:r>
                        <a:rPr lang="fr-FR" dirty="0"/>
                        <a:t>Désignation du point focal WIGOS</a:t>
                      </a:r>
                    </a:p>
                  </a:txBody>
                  <a:tcPr/>
                </a:tc>
                <a:extLst>
                  <a:ext uri="{0D108BD9-81ED-4DB2-BD59-A6C34878D82A}">
                    <a16:rowId xmlns:a16="http://schemas.microsoft.com/office/drawing/2014/main" val="10001"/>
                  </a:ext>
                </a:extLst>
              </a:tr>
              <a:tr h="370840">
                <a:tc>
                  <a:txBody>
                    <a:bodyPr/>
                    <a:lstStyle/>
                    <a:p>
                      <a:r>
                        <a:rPr lang="fr-FR" dirty="0"/>
                        <a:t>Partenariat avec (</a:t>
                      </a:r>
                      <a:r>
                        <a:rPr lang="fr-FR" sz="1800" dirty="0">
                          <a:effectLst/>
                          <a:latin typeface="Berlin Sans FB" panose="020E0602020502020306" pitchFamily="34" charset="0"/>
                          <a:ea typeface="Calibri" panose="020F0502020204030204" pitchFamily="34" charset="0"/>
                          <a:cs typeface="Times New Roman" panose="02020603050405020304" pitchFamily="18" charset="0"/>
                        </a:rPr>
                        <a:t>ICRAF, WASCAL ……)</a:t>
                      </a:r>
                      <a:endParaRPr lang="fr-FR" dirty="0"/>
                    </a:p>
                  </a:txBody>
                  <a:tcPr/>
                </a:tc>
                <a:tc>
                  <a:txBody>
                    <a:bodyPr/>
                    <a:lstStyle/>
                    <a:p>
                      <a:r>
                        <a:rPr lang="fr-FR" dirty="0"/>
                        <a:t>En 2017 et 2018</a:t>
                      </a:r>
                    </a:p>
                  </a:txBody>
                  <a:tcPr/>
                </a:tc>
                <a:tc>
                  <a:txBody>
                    <a:bodyPr/>
                    <a:lstStyle/>
                    <a:p>
                      <a:r>
                        <a:rPr lang="fr-FR" dirty="0"/>
                        <a:t>27 postes climatologiques (ICRAF), 6 postes (WASCAL)….</a:t>
                      </a:r>
                    </a:p>
                  </a:txBody>
                  <a:tcPr/>
                </a:tc>
                <a:extLst>
                  <a:ext uri="{0D108BD9-81ED-4DB2-BD59-A6C34878D82A}">
                    <a16:rowId xmlns:a16="http://schemas.microsoft.com/office/drawing/2014/main" val="10002"/>
                  </a:ext>
                </a:extLst>
              </a:tr>
              <a:tr h="370840">
                <a:tc>
                  <a:txBody>
                    <a:bodyPr/>
                    <a:lstStyle/>
                    <a:p>
                      <a:r>
                        <a:rPr lang="fr-FR" dirty="0"/>
                        <a:t>OSCAR/surface</a:t>
                      </a:r>
                    </a:p>
                  </a:txBody>
                  <a:tcPr/>
                </a:tc>
                <a:tc>
                  <a:txBody>
                    <a:bodyPr/>
                    <a:lstStyle/>
                    <a:p>
                      <a:r>
                        <a:rPr lang="fr-FR" dirty="0"/>
                        <a:t>Février 2017</a:t>
                      </a:r>
                    </a:p>
                  </a:txBody>
                  <a:tcPr/>
                </a:tc>
                <a:tc>
                  <a:txBody>
                    <a:bodyPr/>
                    <a:lstStyle/>
                    <a:p>
                      <a:r>
                        <a:rPr lang="fr-FR" dirty="0"/>
                        <a:t>Désignation du point focal OSCAR/surface</a:t>
                      </a:r>
                    </a:p>
                  </a:txBody>
                  <a:tcPr/>
                </a:tc>
                <a:extLst>
                  <a:ext uri="{0D108BD9-81ED-4DB2-BD59-A6C34878D82A}">
                    <a16:rowId xmlns:a16="http://schemas.microsoft.com/office/drawing/2014/main" val="10003"/>
                  </a:ext>
                </a:extLst>
              </a:tr>
              <a:tr h="370840">
                <a:tc>
                  <a:txBody>
                    <a:bodyPr/>
                    <a:lstStyle/>
                    <a:p>
                      <a:r>
                        <a:rPr lang="fr-FR" dirty="0"/>
                        <a:t> création de sous -compte</a:t>
                      </a:r>
                      <a:r>
                        <a:rPr lang="fr-FR" baseline="0" dirty="0"/>
                        <a:t> </a:t>
                      </a:r>
                      <a:r>
                        <a:rPr lang="fr-FR" dirty="0"/>
                        <a:t>OSCAR/surface </a:t>
                      </a:r>
                    </a:p>
                  </a:txBody>
                  <a:tcPr/>
                </a:tc>
                <a:tc>
                  <a:txBody>
                    <a:bodyPr/>
                    <a:lstStyle/>
                    <a:p>
                      <a:r>
                        <a:rPr lang="fr-FR" dirty="0"/>
                        <a:t>En Novembre 2017</a:t>
                      </a:r>
                    </a:p>
                  </a:txBody>
                  <a:tcPr/>
                </a:tc>
                <a:tc>
                  <a:txBody>
                    <a:bodyPr/>
                    <a:lstStyle/>
                    <a:p>
                      <a:r>
                        <a:rPr lang="fr-FR" dirty="0"/>
                        <a:t>Attribution des identifiants</a:t>
                      </a:r>
                      <a:r>
                        <a:rPr lang="fr-FR" baseline="0" dirty="0"/>
                        <a:t> </a:t>
                      </a:r>
                      <a:r>
                        <a:rPr lang="fr-FR" dirty="0"/>
                        <a:t>OSCAR aux gestionnaires de</a:t>
                      </a:r>
                      <a:r>
                        <a:rPr lang="fr-FR" baseline="0" dirty="0"/>
                        <a:t> 13 stations synoptiques</a:t>
                      </a:r>
                      <a:endParaRPr lang="fr-FR" dirty="0"/>
                    </a:p>
                  </a:txBody>
                  <a:tcPr/>
                </a:tc>
                <a:extLst>
                  <a:ext uri="{0D108BD9-81ED-4DB2-BD59-A6C34878D82A}">
                    <a16:rowId xmlns:a16="http://schemas.microsoft.com/office/drawing/2014/main" val="10004"/>
                  </a:ext>
                </a:extLst>
              </a:tr>
            </a:tbl>
          </a:graphicData>
        </a:graphic>
      </p:graphicFrame>
      <p:pic>
        <p:nvPicPr>
          <p:cNvPr id="5" name="Image 4"/>
          <p:cNvPicPr>
            <a:picLocks noChangeAspect="1"/>
          </p:cNvPicPr>
          <p:nvPr/>
        </p:nvPicPr>
        <p:blipFill>
          <a:blip r:embed="rId2"/>
          <a:stretch>
            <a:fillRect/>
          </a:stretch>
        </p:blipFill>
        <p:spPr>
          <a:xfrm>
            <a:off x="8493243" y="92076"/>
            <a:ext cx="650757" cy="580103"/>
          </a:xfrm>
          <a:prstGeom prst="rect">
            <a:avLst/>
          </a:prstGeom>
        </p:spPr>
      </p:pic>
    </p:spTree>
    <p:extLst>
      <p:ext uri="{BB962C8B-B14F-4D97-AF65-F5344CB8AC3E}">
        <p14:creationId xmlns:p14="http://schemas.microsoft.com/office/powerpoint/2010/main" val="1602208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15" y="125924"/>
            <a:ext cx="8229600" cy="1143000"/>
          </a:xfrm>
        </p:spPr>
        <p:txBody>
          <a:bodyPr/>
          <a:lstStyle/>
          <a:p>
            <a:r>
              <a:rPr lang="fr-FR" sz="3200" b="1" dirty="0">
                <a:solidFill>
                  <a:srgbClr val="000090"/>
                </a:solidFill>
              </a:rPr>
              <a:t>Implémentation WIGOS/OSCAR en Côte d’Ivoire</a:t>
            </a: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3734361167"/>
              </p:ext>
            </p:extLst>
          </p:nvPr>
        </p:nvGraphicFramePr>
        <p:xfrm>
          <a:off x="1100966" y="1848466"/>
          <a:ext cx="7585833" cy="3982062"/>
        </p:xfrm>
        <a:graphic>
          <a:graphicData uri="http://schemas.openxmlformats.org/drawingml/2006/table">
            <a:tbl>
              <a:tblPr firstRow="1" firstCol="1" bandRow="1"/>
              <a:tblGrid>
                <a:gridCol w="2528611">
                  <a:extLst>
                    <a:ext uri="{9D8B030D-6E8A-4147-A177-3AD203B41FA5}">
                      <a16:colId xmlns:a16="http://schemas.microsoft.com/office/drawing/2014/main" val="20000"/>
                    </a:ext>
                  </a:extLst>
                </a:gridCol>
                <a:gridCol w="2528611">
                  <a:extLst>
                    <a:ext uri="{9D8B030D-6E8A-4147-A177-3AD203B41FA5}">
                      <a16:colId xmlns:a16="http://schemas.microsoft.com/office/drawing/2014/main" val="20001"/>
                    </a:ext>
                  </a:extLst>
                </a:gridCol>
                <a:gridCol w="2528611">
                  <a:extLst>
                    <a:ext uri="{9D8B030D-6E8A-4147-A177-3AD203B41FA5}">
                      <a16:colId xmlns:a16="http://schemas.microsoft.com/office/drawing/2014/main" val="20002"/>
                    </a:ext>
                  </a:extLst>
                </a:gridCol>
              </a:tblGrid>
              <a:tr h="284433">
                <a:tc>
                  <a:txBody>
                    <a:bodyPr/>
                    <a:lstStyle/>
                    <a:p>
                      <a:pPr>
                        <a:lnSpc>
                          <a:spcPct val="115000"/>
                        </a:lnSpc>
                        <a:spcAft>
                          <a:spcPts val="100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NOMS et PRENOMS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STATATIONS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IDENTIFIANT OSCAR</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ASSI Clément</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BONDOUKOU</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CH1032954</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ASSI Victorien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TABOU</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CH1033047</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BLE Patrick Landry</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DIMBOKRO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CH1032922</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BONOHIN Julien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GAGNOA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CH1032960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DIBI Kouakou</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DALOA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CH1032967</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GBAGBO Toussaint</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SAN-PEDRO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CH1032930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GUY Olga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KORHOGO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CH1033057</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KOPOIN Attakpa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SASSANDRA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CH1033049</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KOUAKOU Brou</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YAMOUSSOUKRO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CH1033044</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KOUAKOU Zouzou Marcelin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BOUAKE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CH1032950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SANOGO Namiengory</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ADIAKE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CH1002141</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SIDIBE Mariam</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ODIENNE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CH1033056</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ZAI Témé</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MAN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dirty="0">
                          <a:effectLst/>
                          <a:latin typeface="Berlin Sans FB" panose="020E0602020502020306" pitchFamily="34" charset="0"/>
                          <a:ea typeface="Calibri" panose="020F0502020204030204" pitchFamily="34" charset="0"/>
                          <a:cs typeface="Times New Roman" panose="02020603050405020304" pitchFamily="18" charset="0"/>
                        </a:rPr>
                        <a:t>CH1033046</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sp>
        <p:nvSpPr>
          <p:cNvPr id="5" name="ZoneTexte 4"/>
          <p:cNvSpPr txBox="1"/>
          <p:nvPr/>
        </p:nvSpPr>
        <p:spPr>
          <a:xfrm>
            <a:off x="2202426" y="6007510"/>
            <a:ext cx="4680155" cy="369332"/>
          </a:xfrm>
          <a:prstGeom prst="rect">
            <a:avLst/>
          </a:prstGeom>
          <a:noFill/>
        </p:spPr>
        <p:txBody>
          <a:bodyPr wrap="square" rtlCol="0">
            <a:spAutoFit/>
          </a:bodyPr>
          <a:lstStyle/>
          <a:p>
            <a:r>
              <a:rPr lang="fr-FR" dirty="0"/>
              <a:t>Identifiant OSCAR des stations synoptiques</a:t>
            </a:r>
          </a:p>
        </p:txBody>
      </p:sp>
      <p:pic>
        <p:nvPicPr>
          <p:cNvPr id="6" name="Image 5"/>
          <p:cNvPicPr>
            <a:picLocks noChangeAspect="1"/>
          </p:cNvPicPr>
          <p:nvPr/>
        </p:nvPicPr>
        <p:blipFill>
          <a:blip r:embed="rId2"/>
          <a:stretch>
            <a:fillRect/>
          </a:stretch>
        </p:blipFill>
        <p:spPr>
          <a:xfrm>
            <a:off x="8413516" y="97656"/>
            <a:ext cx="672817" cy="599768"/>
          </a:xfrm>
          <a:prstGeom prst="rect">
            <a:avLst/>
          </a:prstGeom>
        </p:spPr>
      </p:pic>
    </p:spTree>
    <p:extLst>
      <p:ext uri="{BB962C8B-B14F-4D97-AF65-F5344CB8AC3E}">
        <p14:creationId xmlns:p14="http://schemas.microsoft.com/office/powerpoint/2010/main" val="2489109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0090"/>
                </a:solidFill>
              </a:rPr>
              <a:t>Exigences nationales pour l'observation</a:t>
            </a:r>
          </a:p>
        </p:txBody>
      </p:sp>
      <p:sp>
        <p:nvSpPr>
          <p:cNvPr id="3" name="Content Placeholder 2"/>
          <p:cNvSpPr>
            <a:spLocks noGrp="1"/>
          </p:cNvSpPr>
          <p:nvPr>
            <p:ph idx="1"/>
          </p:nvPr>
        </p:nvSpPr>
        <p:spPr>
          <a:xfrm>
            <a:off x="457200" y="1417638"/>
            <a:ext cx="8229600" cy="4708525"/>
          </a:xfrm>
        </p:spPr>
        <p:txBody>
          <a:bodyPr>
            <a:normAutofit fontScale="97500"/>
          </a:bodyPr>
          <a:lstStyle/>
          <a:p>
            <a:pPr marL="682625" indent="-682625">
              <a:buFont typeface="+mj-lt"/>
              <a:buAutoNum type="romanUcPeriod"/>
            </a:pPr>
            <a:r>
              <a:rPr lang="en-US" sz="2400" dirty="0"/>
              <a:t>Les domains </a:t>
            </a:r>
            <a:r>
              <a:rPr lang="en-US" sz="2400" dirty="0" err="1"/>
              <a:t>d’application</a:t>
            </a:r>
            <a:r>
              <a:rPr lang="en-US" sz="2400" dirty="0"/>
              <a:t> du service met</a:t>
            </a:r>
          </a:p>
          <a:p>
            <a:pPr lvl="1" indent="-342900">
              <a:buFont typeface="Wingdings" panose="05000000000000000000" pitchFamily="2" charset="2"/>
              <a:buChar char="v"/>
            </a:pPr>
            <a:r>
              <a:rPr lang="fr-FR" altLang="fr-CH" sz="2000" dirty="0"/>
              <a:t>Protection des vies et des biens</a:t>
            </a:r>
          </a:p>
          <a:p>
            <a:pPr lvl="1" indent="-342900">
              <a:buFont typeface="Wingdings" panose="05000000000000000000" pitchFamily="2" charset="2"/>
              <a:buChar char="v"/>
            </a:pPr>
            <a:r>
              <a:rPr lang="fr-FR" altLang="fr-CH" sz="2000" dirty="0"/>
              <a:t>Les obligations de l’OMM</a:t>
            </a:r>
          </a:p>
          <a:p>
            <a:pPr lvl="1" indent="-342900">
              <a:buFont typeface="Wingdings" panose="05000000000000000000" pitchFamily="2" charset="2"/>
              <a:buChar char="v"/>
            </a:pPr>
            <a:r>
              <a:rPr lang="fr-FR" altLang="fr-CH" sz="2000" dirty="0"/>
              <a:t>Domaine de la prévision générale</a:t>
            </a:r>
          </a:p>
          <a:p>
            <a:pPr lvl="1" indent="-342900">
              <a:buFont typeface="Wingdings" panose="05000000000000000000" pitchFamily="2" charset="2"/>
              <a:buChar char="v"/>
            </a:pPr>
            <a:r>
              <a:rPr lang="fr-FR" altLang="fr-CH" sz="2000" dirty="0"/>
              <a:t>Climatologie</a:t>
            </a:r>
          </a:p>
          <a:p>
            <a:pPr lvl="1" indent="-342900">
              <a:buFont typeface="Wingdings" panose="05000000000000000000" pitchFamily="2" charset="2"/>
              <a:buChar char="v"/>
            </a:pPr>
            <a:r>
              <a:rPr lang="fr-FR" altLang="fr-CH" sz="2000" dirty="0"/>
              <a:t>Agriculture</a:t>
            </a:r>
          </a:p>
          <a:p>
            <a:pPr lvl="1" indent="-342900">
              <a:buFont typeface="Wingdings" panose="05000000000000000000" pitchFamily="2" charset="2"/>
              <a:buChar char="v"/>
            </a:pPr>
            <a:r>
              <a:rPr lang="fr-FR" altLang="fr-CH" sz="2000" dirty="0"/>
              <a:t>Les grands travaux</a:t>
            </a:r>
          </a:p>
          <a:p>
            <a:pPr lvl="1" indent="-342900">
              <a:buFont typeface="Wingdings" panose="05000000000000000000" pitchFamily="2" charset="2"/>
              <a:buChar char="v"/>
            </a:pPr>
            <a:r>
              <a:rPr lang="fr-FR" altLang="fr-CH" sz="2000" dirty="0"/>
              <a:t>Sécurité Alimentaire</a:t>
            </a:r>
          </a:p>
          <a:p>
            <a:pPr lvl="1" indent="-342900">
              <a:buFont typeface="Wingdings" panose="05000000000000000000" pitchFamily="2" charset="2"/>
              <a:buChar char="v"/>
            </a:pPr>
            <a:r>
              <a:rPr lang="fr-FR" altLang="fr-CH" sz="2000" dirty="0"/>
              <a:t>Transport Aérien</a:t>
            </a:r>
          </a:p>
          <a:p>
            <a:pPr lvl="1" indent="-342900">
              <a:buFont typeface="Wingdings" panose="05000000000000000000" pitchFamily="2" charset="2"/>
              <a:buChar char="v"/>
            </a:pPr>
            <a:r>
              <a:rPr lang="fr-FR" altLang="fr-CH" sz="2000" dirty="0"/>
              <a:t>Marine</a:t>
            </a:r>
          </a:p>
          <a:p>
            <a:pPr lvl="1" indent="-342900">
              <a:buFont typeface="Wingdings" panose="05000000000000000000" pitchFamily="2" charset="2"/>
              <a:buChar char="v"/>
            </a:pPr>
            <a:r>
              <a:rPr lang="fr-FR" altLang="fr-CH" sz="2000" dirty="0"/>
              <a:t>Électricité</a:t>
            </a:r>
          </a:p>
          <a:p>
            <a:pPr lvl="1" indent="-342900">
              <a:buFont typeface="Wingdings" panose="05000000000000000000" pitchFamily="2" charset="2"/>
              <a:buChar char="v"/>
            </a:pPr>
            <a:r>
              <a:rPr lang="fr-FR" altLang="fr-CH" sz="2000" dirty="0"/>
              <a:t>Transport routier</a:t>
            </a:r>
          </a:p>
          <a:p>
            <a:pPr lvl="1" indent="-342900">
              <a:buFont typeface="Wingdings" panose="05000000000000000000" pitchFamily="2" charset="2"/>
              <a:buChar char="v"/>
            </a:pPr>
            <a:endParaRPr lang="fr-FR" altLang="fr-CH" sz="2000" dirty="0"/>
          </a:p>
          <a:p>
            <a:pPr lvl="1" indent="-342900">
              <a:buFont typeface="Wingdings" panose="05000000000000000000" pitchFamily="2" charset="2"/>
              <a:buChar char="v"/>
            </a:pPr>
            <a:endParaRPr lang="x-none" altLang="fr-CH" sz="2000" dirty="0"/>
          </a:p>
        </p:txBody>
      </p:sp>
      <p:pic>
        <p:nvPicPr>
          <p:cNvPr id="4" name="Image 3"/>
          <p:cNvPicPr>
            <a:picLocks noChangeAspect="1"/>
          </p:cNvPicPr>
          <p:nvPr/>
        </p:nvPicPr>
        <p:blipFill>
          <a:blip r:embed="rId2"/>
          <a:stretch>
            <a:fillRect/>
          </a:stretch>
        </p:blipFill>
        <p:spPr>
          <a:xfrm>
            <a:off x="8381954" y="78658"/>
            <a:ext cx="609692" cy="54349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0090"/>
                </a:solidFill>
              </a:rPr>
              <a:t>Exigences nationales pour l'observation</a:t>
            </a:r>
          </a:p>
        </p:txBody>
      </p:sp>
      <p:sp>
        <p:nvSpPr>
          <p:cNvPr id="3" name="Content Placeholder 2"/>
          <p:cNvSpPr>
            <a:spLocks noGrp="1"/>
          </p:cNvSpPr>
          <p:nvPr>
            <p:ph idx="1"/>
          </p:nvPr>
        </p:nvSpPr>
        <p:spPr>
          <a:xfrm>
            <a:off x="457200" y="1417638"/>
            <a:ext cx="8229600" cy="4708525"/>
          </a:xfrm>
        </p:spPr>
        <p:txBody>
          <a:bodyPr>
            <a:normAutofit/>
          </a:bodyPr>
          <a:lstStyle/>
          <a:p>
            <a:pPr marL="400050" lvl="1" indent="0">
              <a:buFont typeface="Arial" panose="020B0604020202020204" pitchFamily="34" charset="0"/>
              <a:buNone/>
            </a:pPr>
            <a:endParaRPr lang="fr-CH" sz="2000" dirty="0"/>
          </a:p>
          <a:p>
            <a:pPr marL="0" indent="0">
              <a:buFont typeface="+mj-lt"/>
              <a:buNone/>
            </a:pPr>
            <a:r>
              <a:rPr lang="x-none" altLang="fr-CH" sz="2400" dirty="0"/>
              <a:t>II.     </a:t>
            </a:r>
            <a:r>
              <a:rPr lang="fr-CH" altLang="fr-CH" sz="2400" dirty="0"/>
              <a:t>Les paramètres les plus observées</a:t>
            </a:r>
            <a:r>
              <a:rPr lang="fr-CH" sz="2400" dirty="0"/>
              <a:t>:</a:t>
            </a:r>
          </a:p>
          <a:p>
            <a:pPr marL="1028700" lvl="2" indent="-171450"/>
            <a:r>
              <a:rPr lang="x-none" altLang="fr-CH" dirty="0"/>
              <a:t>Temperature </a:t>
            </a:r>
          </a:p>
          <a:p>
            <a:pPr marL="1028700" lvl="2" indent="-171450"/>
            <a:r>
              <a:rPr lang="fr-FR" altLang="fr-CH" dirty="0"/>
              <a:t>Humidité </a:t>
            </a:r>
            <a:endParaRPr lang="x-none" altLang="fr-CH" dirty="0"/>
          </a:p>
          <a:p>
            <a:pPr marL="1028700" lvl="2" indent="-171450"/>
            <a:r>
              <a:rPr lang="fr-FR" altLang="fr-CH" dirty="0"/>
              <a:t>Vent</a:t>
            </a:r>
            <a:endParaRPr lang="x-none" altLang="fr-CH" dirty="0"/>
          </a:p>
          <a:p>
            <a:pPr marL="1028700" lvl="2" indent="-171450"/>
            <a:r>
              <a:rPr lang="x-none" altLang="fr-CH" dirty="0"/>
              <a:t>Pressure</a:t>
            </a:r>
          </a:p>
          <a:p>
            <a:pPr marL="1028700" lvl="2" indent="-171450"/>
            <a:r>
              <a:rPr lang="fr-FR" altLang="fr-CH" dirty="0"/>
              <a:t>L’insolation</a:t>
            </a:r>
          </a:p>
          <a:p>
            <a:pPr marL="1028700" lvl="2" indent="-171450"/>
            <a:r>
              <a:rPr lang="fr-FR" altLang="fr-CH" dirty="0"/>
              <a:t>rayonnement</a:t>
            </a:r>
            <a:endParaRPr lang="x-none" altLang="fr-CH" dirty="0"/>
          </a:p>
          <a:p>
            <a:pPr marL="1028700" lvl="2" indent="-171450"/>
            <a:r>
              <a:rPr lang="fr-FR" altLang="fr-CH" dirty="0" err="1"/>
              <a:t>Precipitations</a:t>
            </a:r>
            <a:endParaRPr lang="fr-FR" altLang="fr-CH" dirty="0"/>
          </a:p>
          <a:p>
            <a:pPr marL="1028700" lvl="2" indent="-171450"/>
            <a:endParaRPr lang="x-none" altLang="fr-CH" sz="1710" dirty="0"/>
          </a:p>
        </p:txBody>
      </p:sp>
      <p:pic>
        <p:nvPicPr>
          <p:cNvPr id="4" name="Image 3"/>
          <p:cNvPicPr>
            <a:picLocks noChangeAspect="1"/>
          </p:cNvPicPr>
          <p:nvPr/>
        </p:nvPicPr>
        <p:blipFill>
          <a:blip r:embed="rId2"/>
          <a:stretch>
            <a:fillRect/>
          </a:stretch>
        </p:blipFill>
        <p:spPr>
          <a:xfrm>
            <a:off x="8493244" y="18999"/>
            <a:ext cx="650756" cy="58010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9144000" cy="1143000"/>
          </a:xfrm>
        </p:spPr>
        <p:txBody>
          <a:bodyPr>
            <a:normAutofit/>
          </a:bodyPr>
          <a:lstStyle/>
          <a:p>
            <a:r>
              <a:rPr lang="fr-FR" sz="2800" b="1" dirty="0">
                <a:solidFill>
                  <a:srgbClr val="000090"/>
                </a:solidFill>
              </a:rPr>
              <a:t>Inventaire des capacités d'observation nationales actuelles</a:t>
            </a:r>
            <a:endParaRPr lang="en-US" sz="2800" b="1" dirty="0">
              <a:solidFill>
                <a:srgbClr val="000090"/>
              </a:solidFill>
            </a:endParaRPr>
          </a:p>
        </p:txBody>
      </p:sp>
      <p:sp>
        <p:nvSpPr>
          <p:cNvPr id="3" name="Content Placeholder 2"/>
          <p:cNvSpPr>
            <a:spLocks noGrp="1"/>
          </p:cNvSpPr>
          <p:nvPr>
            <p:ph idx="1"/>
          </p:nvPr>
        </p:nvSpPr>
        <p:spPr>
          <a:xfrm>
            <a:off x="457200" y="1417638"/>
            <a:ext cx="8229600" cy="4708525"/>
          </a:xfrm>
        </p:spPr>
        <p:txBody>
          <a:bodyPr>
            <a:normAutofit/>
          </a:bodyPr>
          <a:lstStyle/>
          <a:p>
            <a:endParaRPr lang="en-GB" sz="2400" dirty="0"/>
          </a:p>
          <a:p>
            <a:endParaRPr lang="en-US" sz="2400" dirty="0"/>
          </a:p>
        </p:txBody>
      </p:sp>
      <p:pic>
        <p:nvPicPr>
          <p:cNvPr id="4" name="Image 3"/>
          <p:cNvPicPr>
            <a:picLocks noChangeAspect="1"/>
          </p:cNvPicPr>
          <p:nvPr/>
        </p:nvPicPr>
        <p:blipFill>
          <a:blip r:embed="rId2"/>
          <a:stretch>
            <a:fillRect/>
          </a:stretch>
        </p:blipFill>
        <p:spPr>
          <a:xfrm>
            <a:off x="8480231" y="88491"/>
            <a:ext cx="573548" cy="511277"/>
          </a:xfrm>
          <a:prstGeom prst="rect">
            <a:avLst/>
          </a:prstGeom>
        </p:spPr>
      </p:pic>
      <p:graphicFrame>
        <p:nvGraphicFramePr>
          <p:cNvPr id="5" name="Table 4">
            <a:extLst>
              <a:ext uri="{FF2B5EF4-FFF2-40B4-BE49-F238E27FC236}">
                <a16:creationId xmlns:a16="http://schemas.microsoft.com/office/drawing/2014/main" id="{F6460D1B-2737-4EC2-A8B8-5FC96940FB35}"/>
              </a:ext>
            </a:extLst>
          </p:cNvPr>
          <p:cNvGraphicFramePr>
            <a:graphicFrameLocks noGrp="1"/>
          </p:cNvGraphicFramePr>
          <p:nvPr>
            <p:extLst>
              <p:ext uri="{D42A27DB-BD31-4B8C-83A1-F6EECF244321}">
                <p14:modId xmlns:p14="http://schemas.microsoft.com/office/powerpoint/2010/main" val="4159371338"/>
              </p:ext>
            </p:extLst>
          </p:nvPr>
        </p:nvGraphicFramePr>
        <p:xfrm>
          <a:off x="662573" y="1126599"/>
          <a:ext cx="7817659" cy="5132395"/>
        </p:xfrm>
        <a:graphic>
          <a:graphicData uri="http://schemas.openxmlformats.org/drawingml/2006/table">
            <a:tbl>
              <a:tblPr firstRow="1" bandRow="1">
                <a:tableStyleId>{5C22544A-7EE6-4342-B048-85BDC9FD1C3A}</a:tableStyleId>
              </a:tblPr>
              <a:tblGrid>
                <a:gridCol w="2643885">
                  <a:extLst>
                    <a:ext uri="{9D8B030D-6E8A-4147-A177-3AD203B41FA5}">
                      <a16:colId xmlns:a16="http://schemas.microsoft.com/office/drawing/2014/main" val="3138218222"/>
                    </a:ext>
                  </a:extLst>
                </a:gridCol>
                <a:gridCol w="2586887">
                  <a:extLst>
                    <a:ext uri="{9D8B030D-6E8A-4147-A177-3AD203B41FA5}">
                      <a16:colId xmlns:a16="http://schemas.microsoft.com/office/drawing/2014/main" val="4292105788"/>
                    </a:ext>
                  </a:extLst>
                </a:gridCol>
                <a:gridCol w="2586887">
                  <a:extLst>
                    <a:ext uri="{9D8B030D-6E8A-4147-A177-3AD203B41FA5}">
                      <a16:colId xmlns:a16="http://schemas.microsoft.com/office/drawing/2014/main" val="3078034145"/>
                    </a:ext>
                  </a:extLst>
                </a:gridCol>
              </a:tblGrid>
              <a:tr h="608703">
                <a:tc>
                  <a:txBody>
                    <a:bodyPr/>
                    <a:lstStyle/>
                    <a:p>
                      <a:r>
                        <a:rPr lang="en-GB" dirty="0" err="1"/>
                        <a:t>Partenaires</a:t>
                      </a:r>
                      <a:r>
                        <a:rPr lang="en-GB" dirty="0"/>
                        <a:t> </a:t>
                      </a:r>
                      <a:r>
                        <a:rPr lang="en-GB" dirty="0" err="1"/>
                        <a:t>principaux</a:t>
                      </a:r>
                      <a:endParaRPr lang="en-GB" dirty="0"/>
                    </a:p>
                  </a:txBody>
                  <a:tcPr/>
                </a:tc>
                <a:tc>
                  <a:txBody>
                    <a:bodyPr/>
                    <a:lstStyle/>
                    <a:p>
                      <a:r>
                        <a:rPr lang="en-GB" dirty="0"/>
                        <a:t>Champ </a:t>
                      </a:r>
                      <a:r>
                        <a:rPr lang="en-GB" dirty="0" err="1"/>
                        <a:t>d’observation</a:t>
                      </a:r>
                      <a:endParaRPr lang="en-GB" dirty="0"/>
                    </a:p>
                  </a:txBody>
                  <a:tcPr/>
                </a:tc>
                <a:tc>
                  <a:txBody>
                    <a:bodyPr/>
                    <a:lstStyle/>
                    <a:p>
                      <a:r>
                        <a:rPr lang="en-GB" dirty="0" err="1"/>
                        <a:t>Nombre</a:t>
                      </a:r>
                      <a:r>
                        <a:rPr lang="en-GB" dirty="0"/>
                        <a:t> de station</a:t>
                      </a:r>
                    </a:p>
                  </a:txBody>
                  <a:tcPr/>
                </a:tc>
                <a:extLst>
                  <a:ext uri="{0D108BD9-81ED-4DB2-BD59-A6C34878D82A}">
                    <a16:rowId xmlns:a16="http://schemas.microsoft.com/office/drawing/2014/main" val="3020418017"/>
                  </a:ext>
                </a:extLst>
              </a:tr>
              <a:tr h="1195576">
                <a:tc>
                  <a:txBody>
                    <a:bodyPr/>
                    <a:lstStyle/>
                    <a:p>
                      <a:r>
                        <a:rPr lang="en-GB" sz="1400" dirty="0"/>
                        <a:t>ASECNA</a:t>
                      </a:r>
                    </a:p>
                  </a:txBody>
                  <a:tcPr/>
                </a:tc>
                <a:tc>
                  <a:txBody>
                    <a:bodyPr/>
                    <a:lstStyle/>
                    <a:p>
                      <a:r>
                        <a:rPr lang="en-GB" sz="1400" dirty="0" err="1"/>
                        <a:t>Synoptique</a:t>
                      </a:r>
                      <a:r>
                        <a:rPr lang="en-GB" sz="1400" dirty="0"/>
                        <a:t> et radio-</a:t>
                      </a:r>
                      <a:r>
                        <a:rPr lang="en-GB" sz="1400" dirty="0" err="1"/>
                        <a:t>sondage</a:t>
                      </a:r>
                      <a:endParaRPr lang="en-GB" sz="1400" dirty="0"/>
                    </a:p>
                  </a:txBody>
                  <a:tcPr/>
                </a:tc>
                <a:tc>
                  <a:txBody>
                    <a:bodyPr/>
                    <a:lstStyle/>
                    <a:p>
                      <a:r>
                        <a:rPr lang="en-GB" sz="1400" dirty="0"/>
                        <a:t>1 station </a:t>
                      </a:r>
                      <a:r>
                        <a:rPr lang="en-GB" sz="1400" dirty="0" err="1"/>
                        <a:t>synoptique</a:t>
                      </a:r>
                      <a:r>
                        <a:rPr lang="en-GB" sz="1400" dirty="0"/>
                        <a:t> et 2 station radio-</a:t>
                      </a:r>
                      <a:r>
                        <a:rPr lang="en-GB" sz="1400" dirty="0" err="1"/>
                        <a:t>sondage</a:t>
                      </a:r>
                      <a:r>
                        <a:rPr lang="en-GB" sz="1400" dirty="0"/>
                        <a:t>(1 </a:t>
                      </a:r>
                      <a:r>
                        <a:rPr lang="en-GB" sz="1400" dirty="0" err="1"/>
                        <a:t>seul</a:t>
                      </a:r>
                      <a:r>
                        <a:rPr lang="en-GB" sz="1400" dirty="0"/>
                        <a:t> </a:t>
                      </a:r>
                      <a:r>
                        <a:rPr lang="en-GB" sz="1400" dirty="0" err="1"/>
                        <a:t>fonctionne</a:t>
                      </a:r>
                      <a:r>
                        <a:rPr lang="en-GB" sz="1400" dirty="0"/>
                        <a:t>)</a:t>
                      </a:r>
                    </a:p>
                  </a:txBody>
                  <a:tcPr/>
                </a:tc>
                <a:extLst>
                  <a:ext uri="{0D108BD9-81ED-4DB2-BD59-A6C34878D82A}">
                    <a16:rowId xmlns:a16="http://schemas.microsoft.com/office/drawing/2014/main" val="2136144756"/>
                  </a:ext>
                </a:extLst>
              </a:tr>
              <a:tr h="535462">
                <a:tc>
                  <a:txBody>
                    <a:bodyPr/>
                    <a:lstStyle/>
                    <a:p>
                      <a:r>
                        <a:rPr lang="en-GB" sz="1400" dirty="0"/>
                        <a:t>CNRA</a:t>
                      </a:r>
                    </a:p>
                  </a:txBody>
                  <a:tcPr/>
                </a:tc>
                <a:tc>
                  <a:txBody>
                    <a:bodyPr/>
                    <a:lstStyle/>
                    <a:p>
                      <a:r>
                        <a:rPr lang="en-GB" sz="1400" dirty="0" err="1"/>
                        <a:t>Agrometeo</a:t>
                      </a:r>
                      <a:r>
                        <a:rPr lang="en-GB" sz="1400" dirty="0"/>
                        <a:t> et </a:t>
                      </a:r>
                      <a:r>
                        <a:rPr lang="en-GB" sz="1400" dirty="0" err="1"/>
                        <a:t>pluie</a:t>
                      </a:r>
                      <a:endParaRPr lang="en-GB" sz="1400" dirty="0"/>
                    </a:p>
                  </a:txBody>
                  <a:tcPr/>
                </a:tc>
                <a:tc>
                  <a:txBody>
                    <a:bodyPr/>
                    <a:lstStyle/>
                    <a:p>
                      <a:r>
                        <a:rPr lang="en-GB" sz="1400" dirty="0"/>
                        <a:t>27 </a:t>
                      </a:r>
                      <a:r>
                        <a:rPr lang="en-GB" sz="1400" dirty="0" err="1"/>
                        <a:t>Agrometeo</a:t>
                      </a:r>
                      <a:r>
                        <a:rPr lang="en-GB" sz="1400" dirty="0"/>
                        <a:t>(10 auto et 17 Classique)</a:t>
                      </a:r>
                    </a:p>
                  </a:txBody>
                  <a:tcPr/>
                </a:tc>
                <a:extLst>
                  <a:ext uri="{0D108BD9-81ED-4DB2-BD59-A6C34878D82A}">
                    <a16:rowId xmlns:a16="http://schemas.microsoft.com/office/drawing/2014/main" val="2436861934"/>
                  </a:ext>
                </a:extLst>
              </a:tr>
              <a:tr h="1348313">
                <a:tc>
                  <a:txBody>
                    <a:bodyPr/>
                    <a:lstStyle/>
                    <a:p>
                      <a:r>
                        <a:rPr lang="en-GB" sz="1400" dirty="0"/>
                        <a:t>CRO</a:t>
                      </a:r>
                    </a:p>
                  </a:txBody>
                  <a:tcPr/>
                </a:tc>
                <a:tc>
                  <a:txBody>
                    <a:bodyPr/>
                    <a:lstStyle/>
                    <a:p>
                      <a:r>
                        <a:rPr lang="en-GB" sz="1400" dirty="0" err="1"/>
                        <a:t>Oceanographie</a:t>
                      </a:r>
                      <a:endParaRPr lang="en-GB" sz="1400" dirty="0"/>
                    </a:p>
                  </a:txBody>
                  <a:tcPr/>
                </a:tc>
                <a:tc>
                  <a:txBody>
                    <a:bodyPr/>
                    <a:lstStyle/>
                    <a:p>
                      <a:r>
                        <a:rPr lang="en-GB" sz="1400" dirty="0"/>
                        <a:t>9 station de levee </a:t>
                      </a:r>
                      <a:r>
                        <a:rPr lang="en-GB" sz="1400" dirty="0" err="1"/>
                        <a:t>topographique</a:t>
                      </a:r>
                      <a:r>
                        <a:rPr lang="en-GB" sz="1400" dirty="0"/>
                        <a:t>, 2 station de </a:t>
                      </a:r>
                      <a:r>
                        <a:rPr lang="en-GB" sz="1400" dirty="0" err="1"/>
                        <a:t>mesure</a:t>
                      </a:r>
                      <a:r>
                        <a:rPr lang="en-GB" sz="1400" dirty="0"/>
                        <a:t> de la temperature de </a:t>
                      </a:r>
                      <a:r>
                        <a:rPr lang="en-GB" sz="1400" dirty="0" err="1"/>
                        <a:t>l’eau</a:t>
                      </a:r>
                      <a:r>
                        <a:rPr lang="en-GB" sz="1400" dirty="0"/>
                        <a:t>, 1 </a:t>
                      </a:r>
                      <a:r>
                        <a:rPr lang="en-GB" sz="1400" dirty="0" err="1"/>
                        <a:t>maregraphe</a:t>
                      </a:r>
                      <a:endParaRPr lang="en-GB" sz="1400" dirty="0"/>
                    </a:p>
                  </a:txBody>
                  <a:tcPr/>
                </a:tc>
                <a:extLst>
                  <a:ext uri="{0D108BD9-81ED-4DB2-BD59-A6C34878D82A}">
                    <a16:rowId xmlns:a16="http://schemas.microsoft.com/office/drawing/2014/main" val="1043966152"/>
                  </a:ext>
                </a:extLst>
              </a:tr>
              <a:tr h="352661">
                <a:tc>
                  <a:txBody>
                    <a:bodyPr/>
                    <a:lstStyle/>
                    <a:p>
                      <a:r>
                        <a:rPr lang="en-GB" sz="1400" dirty="0"/>
                        <a:t>IHH</a:t>
                      </a:r>
                    </a:p>
                  </a:txBody>
                  <a:tcPr/>
                </a:tc>
                <a:tc>
                  <a:txBody>
                    <a:bodyPr/>
                    <a:lstStyle/>
                    <a:p>
                      <a:r>
                        <a:rPr lang="en-GB" sz="1400" dirty="0" err="1"/>
                        <a:t>hydrologie</a:t>
                      </a:r>
                      <a:endParaRPr lang="en-GB" sz="1400" dirty="0"/>
                    </a:p>
                  </a:txBody>
                  <a:tcPr/>
                </a:tc>
                <a:tc>
                  <a:txBody>
                    <a:bodyPr/>
                    <a:lstStyle/>
                    <a:p>
                      <a:r>
                        <a:rPr lang="en-GB" sz="1400" dirty="0"/>
                        <a:t>173 stations </a:t>
                      </a:r>
                      <a:r>
                        <a:rPr lang="en-GB" sz="1400" dirty="0" err="1"/>
                        <a:t>hydrologies</a:t>
                      </a:r>
                      <a:endParaRPr lang="en-GB" sz="1400" dirty="0"/>
                    </a:p>
                  </a:txBody>
                  <a:tcPr/>
                </a:tc>
                <a:extLst>
                  <a:ext uri="{0D108BD9-81ED-4DB2-BD59-A6C34878D82A}">
                    <a16:rowId xmlns:a16="http://schemas.microsoft.com/office/drawing/2014/main" val="1727652678"/>
                  </a:ext>
                </a:extLst>
              </a:tr>
              <a:tr h="352661">
                <a:tc>
                  <a:txBody>
                    <a:bodyPr/>
                    <a:lstStyle/>
                    <a:p>
                      <a:r>
                        <a:rPr lang="en-GB" sz="1400" dirty="0"/>
                        <a:t>CIAPOL</a:t>
                      </a:r>
                    </a:p>
                  </a:txBody>
                  <a:tcPr/>
                </a:tc>
                <a:tc>
                  <a:txBody>
                    <a:bodyPr/>
                    <a:lstStyle/>
                    <a:p>
                      <a:r>
                        <a:rPr lang="en-GB" sz="1400" dirty="0" err="1"/>
                        <a:t>Qualite</a:t>
                      </a:r>
                      <a:r>
                        <a:rPr lang="en-GB" sz="1400" dirty="0"/>
                        <a:t> de </a:t>
                      </a:r>
                      <a:r>
                        <a:rPr lang="en-GB" sz="1400" dirty="0" err="1"/>
                        <a:t>l’air</a:t>
                      </a:r>
                      <a:endParaRPr lang="en-GB" sz="1400" dirty="0"/>
                    </a:p>
                  </a:txBody>
                  <a:tcPr/>
                </a:tc>
                <a:tc>
                  <a:txBody>
                    <a:bodyPr/>
                    <a:lstStyle/>
                    <a:p>
                      <a:r>
                        <a:rPr lang="en-GB" sz="1400" dirty="0"/>
                        <a:t>85 stations</a:t>
                      </a:r>
                    </a:p>
                  </a:txBody>
                  <a:tcPr/>
                </a:tc>
                <a:extLst>
                  <a:ext uri="{0D108BD9-81ED-4DB2-BD59-A6C34878D82A}">
                    <a16:rowId xmlns:a16="http://schemas.microsoft.com/office/drawing/2014/main" val="540073234"/>
                  </a:ext>
                </a:extLst>
              </a:tr>
              <a:tr h="361046">
                <a:tc>
                  <a:txBody>
                    <a:bodyPr/>
                    <a:lstStyle/>
                    <a:p>
                      <a:r>
                        <a:rPr lang="en-GB" sz="1400" dirty="0"/>
                        <a:t>ICRAF</a:t>
                      </a:r>
                    </a:p>
                  </a:txBody>
                  <a:tcPr/>
                </a:tc>
                <a:tc>
                  <a:txBody>
                    <a:bodyPr/>
                    <a:lstStyle/>
                    <a:p>
                      <a:r>
                        <a:rPr lang="en-GB" sz="1400" dirty="0" err="1"/>
                        <a:t>Agro</a:t>
                      </a:r>
                      <a:r>
                        <a:rPr lang="en-GB" sz="1400" dirty="0"/>
                        <a:t> </a:t>
                      </a:r>
                      <a:r>
                        <a:rPr lang="en-GB" sz="1400" dirty="0" err="1"/>
                        <a:t>climatique</a:t>
                      </a:r>
                      <a:endParaRPr lang="en-GB" sz="1400" dirty="0"/>
                    </a:p>
                  </a:txBody>
                  <a:tcPr/>
                </a:tc>
                <a:tc>
                  <a:txBody>
                    <a:bodyPr/>
                    <a:lstStyle/>
                    <a:p>
                      <a:r>
                        <a:rPr lang="en-GB" sz="1400" dirty="0"/>
                        <a:t>10 stations</a:t>
                      </a:r>
                    </a:p>
                  </a:txBody>
                  <a:tcPr/>
                </a:tc>
                <a:extLst>
                  <a:ext uri="{0D108BD9-81ED-4DB2-BD59-A6C34878D82A}">
                    <a16:rowId xmlns:a16="http://schemas.microsoft.com/office/drawing/2014/main" val="758506524"/>
                  </a:ext>
                </a:extLst>
              </a:tr>
              <a:tr h="377973">
                <a:tc>
                  <a:txBody>
                    <a:bodyPr/>
                    <a:lstStyle/>
                    <a:p>
                      <a:endParaRPr lang="en-GB" dirty="0"/>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46027694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3600" b="1" dirty="0">
                <a:solidFill>
                  <a:srgbClr val="000090"/>
                </a:solidFill>
              </a:rPr>
              <a:t>Presentation du Pays et du Service MET</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8453" y="1343233"/>
            <a:ext cx="6536875" cy="4599681"/>
          </a:xfrm>
        </p:spPr>
      </p:pic>
      <p:sp>
        <p:nvSpPr>
          <p:cNvPr id="7" name="ZoneTexte 6"/>
          <p:cNvSpPr txBox="1"/>
          <p:nvPr/>
        </p:nvSpPr>
        <p:spPr>
          <a:xfrm>
            <a:off x="3128360" y="6061343"/>
            <a:ext cx="3755326" cy="646331"/>
          </a:xfrm>
          <a:prstGeom prst="rect">
            <a:avLst/>
          </a:prstGeom>
          <a:noFill/>
        </p:spPr>
        <p:txBody>
          <a:bodyPr wrap="square" rtlCol="0">
            <a:spAutoFit/>
          </a:bodyPr>
          <a:lstStyle/>
          <a:p>
            <a:r>
              <a:rPr lang="fr-FR" dirty="0"/>
              <a:t>Réseau Synoptique de la SODEXAM, les stations des partenaires</a:t>
            </a:r>
          </a:p>
        </p:txBody>
      </p:sp>
      <p:sp>
        <p:nvSpPr>
          <p:cNvPr id="8" name="Rectangle 7"/>
          <p:cNvSpPr/>
          <p:nvPr/>
        </p:nvSpPr>
        <p:spPr>
          <a:xfrm>
            <a:off x="381000" y="384810"/>
            <a:ext cx="8345488" cy="914400"/>
          </a:xfrm>
          <a:prstGeom prst="rect">
            <a:avLst/>
          </a:prstGeom>
          <a:solidFill>
            <a:srgbClr val="CCFFCC"/>
          </a:solidFill>
          <a:ln w="9525">
            <a:noFill/>
            <a:miter/>
          </a:ln>
        </p:spPr>
        <p:txBody>
          <a:bodyPr lIns="61120" tIns="30560" rIns="61120" bIns="30560" anchor="ctr"/>
          <a:lst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Arial" panose="020B0604020202020204" pitchFamily="34" charset="0"/>
              </a:defRPr>
            </a:lvl1pPr>
          </a:lstStyle>
          <a:p>
            <a:pPr lvl="0"/>
            <a:r>
              <a:rPr lang="fr-FR" dirty="0"/>
              <a:t>Réseaux d’observation</a:t>
            </a:r>
            <a:endParaRPr lang="x-none" dirty="0"/>
          </a:p>
        </p:txBody>
      </p:sp>
    </p:spTree>
    <p:extLst>
      <p:ext uri="{BB962C8B-B14F-4D97-AF65-F5344CB8AC3E}">
        <p14:creationId xmlns:p14="http://schemas.microsoft.com/office/powerpoint/2010/main" val="3105588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4">
            <a:extLst>
              <a:ext uri="{FF2B5EF4-FFF2-40B4-BE49-F238E27FC236}">
                <a16:creationId xmlns:a16="http://schemas.microsoft.com/office/drawing/2014/main" id="{4B08A4BC-DDE2-45E3-A6B2-45D78C40C6D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2766" y="1549664"/>
            <a:ext cx="6156308" cy="4617546"/>
          </a:xfrm>
          <a:prstGeom prst="rect">
            <a:avLst/>
          </a:prstGeom>
        </p:spPr>
      </p:pic>
      <p:sp>
        <p:nvSpPr>
          <p:cNvPr id="5" name="ZoneTexte 5">
            <a:extLst>
              <a:ext uri="{FF2B5EF4-FFF2-40B4-BE49-F238E27FC236}">
                <a16:creationId xmlns:a16="http://schemas.microsoft.com/office/drawing/2014/main" id="{B8C75587-2612-462C-914A-A7E1CBCF0480}"/>
              </a:ext>
            </a:extLst>
          </p:cNvPr>
          <p:cNvSpPr txBox="1"/>
          <p:nvPr/>
        </p:nvSpPr>
        <p:spPr>
          <a:xfrm>
            <a:off x="3782874" y="6226260"/>
            <a:ext cx="3274142" cy="369332"/>
          </a:xfrm>
          <a:prstGeom prst="rect">
            <a:avLst/>
          </a:prstGeom>
          <a:noFill/>
        </p:spPr>
        <p:txBody>
          <a:bodyPr wrap="square" rtlCol="0">
            <a:spAutoFit/>
          </a:bodyPr>
          <a:lstStyle/>
          <a:p>
            <a:r>
              <a:rPr lang="fr-FR" dirty="0"/>
              <a:t>Réseau de postes </a:t>
            </a:r>
            <a:r>
              <a:rPr lang="fr-FR" dirty="0" err="1"/>
              <a:t>pluvio</a:t>
            </a:r>
            <a:endParaRPr lang="fr-FR" dirty="0"/>
          </a:p>
        </p:txBody>
      </p:sp>
      <p:sp>
        <p:nvSpPr>
          <p:cNvPr id="6" name="Title 5">
            <a:extLst>
              <a:ext uri="{FF2B5EF4-FFF2-40B4-BE49-F238E27FC236}">
                <a16:creationId xmlns:a16="http://schemas.microsoft.com/office/drawing/2014/main" id="{EAC3A700-4410-48E2-9E5D-D2366F0DA500}"/>
              </a:ext>
            </a:extLst>
          </p:cNvPr>
          <p:cNvSpPr>
            <a:spLocks noGrp="1"/>
          </p:cNvSpPr>
          <p:nvPr>
            <p:ph type="title"/>
          </p:nvPr>
        </p:nvSpPr>
        <p:spPr>
          <a:xfrm>
            <a:off x="457200" y="274638"/>
            <a:ext cx="8229600" cy="1143000"/>
          </a:xfrm>
          <a:prstGeom prst="rect">
            <a:avLst/>
          </a:prstGeom>
          <a:solidFill>
            <a:srgbClr val="CCFFCC"/>
          </a:solidFill>
          <a:ln w="9525">
            <a:noFill/>
            <a:miter/>
          </a:ln>
        </p:spPr>
        <p:txBody>
          <a:bodyPr lIns="61120" tIns="30560" rIns="61120" bIns="30560" anchor="ctr"/>
          <a:lst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Arial" panose="020B0604020202020204" pitchFamily="34" charset="0"/>
              </a:defRPr>
            </a:lvl1pPr>
          </a:lstStyle>
          <a:p>
            <a:pPr lvl="0"/>
            <a:r>
              <a:rPr lang="fr-FR" dirty="0"/>
              <a:t>Réseaux d’observation</a:t>
            </a:r>
            <a:endParaRPr lang="x-none" dirty="0"/>
          </a:p>
        </p:txBody>
      </p:sp>
    </p:spTree>
    <p:extLst>
      <p:ext uri="{BB962C8B-B14F-4D97-AF65-F5344CB8AC3E}">
        <p14:creationId xmlns:p14="http://schemas.microsoft.com/office/powerpoint/2010/main" val="3241294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prstGeom prst="rect">
            <a:avLst/>
          </a:prstGeom>
          <a:solidFill>
            <a:srgbClr val="CCFFCC"/>
          </a:solidFill>
          <a:ln w="9525">
            <a:noFill/>
            <a:miter/>
          </a:ln>
        </p:spPr>
        <p:txBody>
          <a:bodyPr lIns="61120" tIns="30560" rIns="61120" bIns="30560" anchor="ctr">
            <a:normAutofit fontScale="90000"/>
          </a:bodyPr>
          <a:lst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Arial" panose="020B0604020202020204" pitchFamily="34" charset="0"/>
              </a:defRPr>
            </a:lvl1pPr>
          </a:lstStyle>
          <a:p>
            <a:pPr lvl="0"/>
            <a:r>
              <a:rPr lang="fr-FR" dirty="0"/>
              <a:t>Poste </a:t>
            </a:r>
            <a:r>
              <a:rPr lang="fr-FR" dirty="0" err="1"/>
              <a:t>pluvio</a:t>
            </a:r>
            <a:r>
              <a:rPr lang="fr-FR" dirty="0"/>
              <a:t> automatique Abidjan</a:t>
            </a:r>
            <a:endParaRPr lang="x-none" dirty="0"/>
          </a:p>
        </p:txBody>
      </p:sp>
      <p:pic>
        <p:nvPicPr>
          <p:cNvPr id="7" name="Espace réservé du contenu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51820"/>
            <a:ext cx="8229600" cy="4259314"/>
          </a:xfrm>
        </p:spPr>
      </p:pic>
      <p:sp>
        <p:nvSpPr>
          <p:cNvPr id="8" name="Rectangle 7"/>
          <p:cNvSpPr/>
          <p:nvPr/>
        </p:nvSpPr>
        <p:spPr>
          <a:xfrm>
            <a:off x="4926866" y="6145005"/>
            <a:ext cx="2770887" cy="369332"/>
          </a:xfrm>
          <a:prstGeom prst="rect">
            <a:avLst/>
          </a:prstGeom>
        </p:spPr>
        <p:txBody>
          <a:bodyPr wrap="none">
            <a:spAutoFit/>
          </a:bodyPr>
          <a:lstStyle/>
          <a:p>
            <a:r>
              <a:rPr lang="fr-FR" u="sng" dirty="0">
                <a:solidFill>
                  <a:srgbClr val="338FE9"/>
                </a:solidFill>
                <a:latin typeface="Helvetica Neue"/>
                <a:hlinkClick r:id="rId3"/>
              </a:rPr>
              <a:t>www.bitly.com/Babi_pluie</a:t>
            </a:r>
            <a:endParaRPr lang="fr-FR" dirty="0"/>
          </a:p>
        </p:txBody>
      </p:sp>
    </p:spTree>
    <p:extLst>
      <p:ext uri="{BB962C8B-B14F-4D97-AF65-F5344CB8AC3E}">
        <p14:creationId xmlns:p14="http://schemas.microsoft.com/office/powerpoint/2010/main" val="3749891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Station </a:t>
            </a:r>
            <a:r>
              <a:rPr lang="fr-CH" dirty="0" err="1"/>
              <a:t>list</a:t>
            </a:r>
            <a:r>
              <a:rPr lang="fr-CH" dirty="0"/>
              <a:t> </a:t>
            </a:r>
            <a:r>
              <a:rPr lang="fr-CH" dirty="0" err="1"/>
              <a:t>example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85631434"/>
              </p:ext>
            </p:extLst>
          </p:nvPr>
        </p:nvGraphicFramePr>
        <p:xfrm>
          <a:off x="491429" y="1046010"/>
          <a:ext cx="9038102" cy="6501837"/>
        </p:xfrm>
        <a:graphic>
          <a:graphicData uri="http://schemas.openxmlformats.org/drawingml/2006/table">
            <a:tbl>
              <a:tblPr firstRow="1" bandRow="1">
                <a:tableStyleId>{5C22544A-7EE6-4342-B048-85BDC9FD1C3A}</a:tableStyleId>
              </a:tblPr>
              <a:tblGrid>
                <a:gridCol w="892396">
                  <a:extLst>
                    <a:ext uri="{9D8B030D-6E8A-4147-A177-3AD203B41FA5}">
                      <a16:colId xmlns:a16="http://schemas.microsoft.com/office/drawing/2014/main" val="20000"/>
                    </a:ext>
                  </a:extLst>
                </a:gridCol>
                <a:gridCol w="1154142">
                  <a:extLst>
                    <a:ext uri="{9D8B030D-6E8A-4147-A177-3AD203B41FA5}">
                      <a16:colId xmlns:a16="http://schemas.microsoft.com/office/drawing/2014/main" val="20001"/>
                    </a:ext>
                  </a:extLst>
                </a:gridCol>
                <a:gridCol w="1190053">
                  <a:extLst>
                    <a:ext uri="{9D8B030D-6E8A-4147-A177-3AD203B41FA5}">
                      <a16:colId xmlns:a16="http://schemas.microsoft.com/office/drawing/2014/main" val="20002"/>
                    </a:ext>
                  </a:extLst>
                </a:gridCol>
                <a:gridCol w="1115675">
                  <a:extLst>
                    <a:ext uri="{9D8B030D-6E8A-4147-A177-3AD203B41FA5}">
                      <a16:colId xmlns:a16="http://schemas.microsoft.com/office/drawing/2014/main" val="20003"/>
                    </a:ext>
                  </a:extLst>
                </a:gridCol>
                <a:gridCol w="892540">
                  <a:extLst>
                    <a:ext uri="{9D8B030D-6E8A-4147-A177-3AD203B41FA5}">
                      <a16:colId xmlns:a16="http://schemas.microsoft.com/office/drawing/2014/main" val="20004"/>
                    </a:ext>
                  </a:extLst>
                </a:gridCol>
                <a:gridCol w="1523946">
                  <a:extLst>
                    <a:ext uri="{9D8B030D-6E8A-4147-A177-3AD203B41FA5}">
                      <a16:colId xmlns:a16="http://schemas.microsoft.com/office/drawing/2014/main" val="20005"/>
                    </a:ext>
                  </a:extLst>
                </a:gridCol>
                <a:gridCol w="936104">
                  <a:extLst>
                    <a:ext uri="{9D8B030D-6E8A-4147-A177-3AD203B41FA5}">
                      <a16:colId xmlns:a16="http://schemas.microsoft.com/office/drawing/2014/main" val="20006"/>
                    </a:ext>
                  </a:extLst>
                </a:gridCol>
                <a:gridCol w="1333246">
                  <a:extLst>
                    <a:ext uri="{9D8B030D-6E8A-4147-A177-3AD203B41FA5}">
                      <a16:colId xmlns:a16="http://schemas.microsoft.com/office/drawing/2014/main" val="20007"/>
                    </a:ext>
                  </a:extLst>
                </a:gridCol>
              </a:tblGrid>
              <a:tr h="922585">
                <a:tc>
                  <a:txBody>
                    <a:bodyPr/>
                    <a:lstStyle/>
                    <a:p>
                      <a:r>
                        <a:rPr lang="fr-CH" dirty="0"/>
                        <a:t>Name</a:t>
                      </a:r>
                      <a:endParaRPr lang="en-US" dirty="0"/>
                    </a:p>
                  </a:txBody>
                  <a:tcPr/>
                </a:tc>
                <a:tc>
                  <a:txBody>
                    <a:bodyPr/>
                    <a:lstStyle/>
                    <a:p>
                      <a:r>
                        <a:rPr lang="fr-CH"/>
                        <a:t>Latitude</a:t>
                      </a:r>
                      <a:endParaRPr lang="en-US"/>
                    </a:p>
                  </a:txBody>
                  <a:tcPr/>
                </a:tc>
                <a:tc>
                  <a:txBody>
                    <a:bodyPr/>
                    <a:lstStyle/>
                    <a:p>
                      <a:r>
                        <a:rPr lang="fr-CH" dirty="0"/>
                        <a:t>Longitude</a:t>
                      </a:r>
                      <a:endParaRPr lang="en-US" dirty="0"/>
                    </a:p>
                  </a:txBody>
                  <a:tcPr/>
                </a:tc>
                <a:tc>
                  <a:txBody>
                    <a:bodyPr/>
                    <a:lstStyle/>
                    <a:p>
                      <a:r>
                        <a:rPr lang="fr-CH"/>
                        <a:t>Elevation</a:t>
                      </a:r>
                      <a:endParaRPr lang="en-US"/>
                    </a:p>
                  </a:txBody>
                  <a:tcPr/>
                </a:tc>
                <a:tc>
                  <a:txBody>
                    <a:bodyPr/>
                    <a:lstStyle/>
                    <a:p>
                      <a:r>
                        <a:rPr lang="fr-CH"/>
                        <a:t>Station type</a:t>
                      </a:r>
                      <a:endParaRPr lang="en-US"/>
                    </a:p>
                  </a:txBody>
                  <a:tcPr/>
                </a:tc>
                <a:tc>
                  <a:txBody>
                    <a:bodyPr/>
                    <a:lstStyle/>
                    <a:p>
                      <a:r>
                        <a:rPr lang="fr-CH"/>
                        <a:t>Variables</a:t>
                      </a:r>
                      <a:endParaRPr lang="en-US"/>
                    </a:p>
                  </a:txBody>
                  <a:tcPr/>
                </a:tc>
                <a:tc>
                  <a:txBody>
                    <a:bodyPr/>
                    <a:lstStyle/>
                    <a:p>
                      <a:r>
                        <a:rPr lang="fr-CH" dirty="0"/>
                        <a:t>Schedule</a:t>
                      </a:r>
                      <a:endParaRPr lang="en-US" dirty="0"/>
                    </a:p>
                  </a:txBody>
                  <a:tcPr/>
                </a:tc>
                <a:tc>
                  <a:txBody>
                    <a:bodyPr/>
                    <a:lstStyle/>
                    <a:p>
                      <a:r>
                        <a:rPr lang="de-CH" dirty="0"/>
                        <a:t>Operator</a:t>
                      </a:r>
                      <a:endParaRPr lang="en-US" dirty="0"/>
                    </a:p>
                  </a:txBody>
                  <a:tcPr/>
                </a:tc>
                <a:extLst>
                  <a:ext uri="{0D108BD9-81ED-4DB2-BD59-A6C34878D82A}">
                    <a16:rowId xmlns:a16="http://schemas.microsoft.com/office/drawing/2014/main" val="10000"/>
                  </a:ext>
                </a:extLst>
              </a:tr>
              <a:tr h="1186472">
                <a:tc>
                  <a:txBody>
                    <a:bodyPr/>
                    <a:lstStyle/>
                    <a:p>
                      <a:r>
                        <a:rPr lang="en-US" sz="1200" dirty="0"/>
                        <a:t>Abidjan</a:t>
                      </a:r>
                    </a:p>
                  </a:txBody>
                  <a:tcPr/>
                </a:tc>
                <a:tc>
                  <a:txBody>
                    <a:bodyPr/>
                    <a:lstStyle/>
                    <a:p>
                      <a:r>
                        <a:rPr lang="en-US" sz="1200" dirty="0"/>
                        <a:t>5-15N</a:t>
                      </a:r>
                    </a:p>
                  </a:txBody>
                  <a:tcPr/>
                </a:tc>
                <a:tc>
                  <a:txBody>
                    <a:bodyPr/>
                    <a:lstStyle/>
                    <a:p>
                      <a:r>
                        <a:rPr lang="en-US" sz="1200" dirty="0"/>
                        <a:t>3-56</a:t>
                      </a:r>
                    </a:p>
                  </a:txBody>
                  <a:tcPr/>
                </a:tc>
                <a:tc>
                  <a:txBody>
                    <a:bodyPr/>
                    <a:lstStyle/>
                    <a:p>
                      <a:r>
                        <a:rPr lang="en-US" sz="1200" dirty="0"/>
                        <a:t>7</a:t>
                      </a:r>
                    </a:p>
                  </a:txBody>
                  <a:tcPr/>
                </a:tc>
                <a:tc>
                  <a:txBody>
                    <a:bodyPr/>
                    <a:lstStyle/>
                    <a:p>
                      <a:r>
                        <a:rPr lang="en-US" sz="1200" dirty="0" err="1"/>
                        <a:t>synop</a:t>
                      </a:r>
                      <a:endParaRPr lang="en-US" sz="1200" dirty="0"/>
                    </a:p>
                  </a:txBody>
                  <a:tcPr/>
                </a:tc>
                <a:tc>
                  <a:txBody>
                    <a:bodyPr/>
                    <a:lstStyle/>
                    <a:p>
                      <a:r>
                        <a:rPr lang="fr-FR" sz="1200" dirty="0" err="1"/>
                        <a:t>Temperature</a:t>
                      </a:r>
                      <a:endParaRPr lang="fr-FR" sz="1200" dirty="0"/>
                    </a:p>
                    <a:p>
                      <a:r>
                        <a:rPr lang="fr-FR" sz="1200" dirty="0"/>
                        <a:t>Humidité </a:t>
                      </a:r>
                    </a:p>
                    <a:p>
                      <a:r>
                        <a:rPr lang="fr-FR" sz="1200" dirty="0"/>
                        <a:t>vent</a:t>
                      </a:r>
                    </a:p>
                    <a:p>
                      <a:r>
                        <a:rPr lang="fr-FR" sz="1200" dirty="0"/>
                        <a:t>Pressure</a:t>
                      </a:r>
                    </a:p>
                    <a:p>
                      <a:r>
                        <a:rPr lang="fr-FR" sz="1200" dirty="0"/>
                        <a:t>L’insolation</a:t>
                      </a:r>
                    </a:p>
                    <a:p>
                      <a:r>
                        <a:rPr lang="fr-FR" sz="1200" dirty="0" err="1"/>
                        <a:t>Precipitations</a:t>
                      </a:r>
                      <a:endParaRPr lang="fr-FR" sz="1200" dirty="0"/>
                    </a:p>
                  </a:txBody>
                  <a:tcPr/>
                </a:tc>
                <a:tc>
                  <a:txBody>
                    <a:bodyPr/>
                    <a:lstStyle/>
                    <a:p>
                      <a:r>
                        <a:rPr lang="en-US" sz="1200" dirty="0" err="1"/>
                        <a:t>horaire</a:t>
                      </a:r>
                      <a:endParaRPr lang="en-US" sz="1200" dirty="0"/>
                    </a:p>
                  </a:txBody>
                  <a:tcPr/>
                </a:tc>
                <a:tc>
                  <a:txBody>
                    <a:bodyPr/>
                    <a:lstStyle/>
                    <a:p>
                      <a:r>
                        <a:rPr lang="en-US" sz="1200" dirty="0"/>
                        <a:t>ASECNA</a:t>
                      </a:r>
                    </a:p>
                  </a:txBody>
                  <a:tcPr/>
                </a:tc>
                <a:extLst>
                  <a:ext uri="{0D108BD9-81ED-4DB2-BD59-A6C34878D82A}">
                    <a16:rowId xmlns:a16="http://schemas.microsoft.com/office/drawing/2014/main" val="10001"/>
                  </a:ext>
                </a:extLst>
              </a:tr>
              <a:tr h="254869">
                <a:tc>
                  <a:txBody>
                    <a:bodyPr/>
                    <a:lstStyle/>
                    <a:p>
                      <a:r>
                        <a:rPr lang="en-US" sz="1200" dirty="0"/>
                        <a:t>Adiake</a:t>
                      </a:r>
                    </a:p>
                  </a:txBody>
                  <a:tcPr/>
                </a:tc>
                <a:tc>
                  <a:txBody>
                    <a:bodyPr/>
                    <a:lstStyle/>
                    <a:p>
                      <a:r>
                        <a:rPr lang="fr-FR" sz="1200" dirty="0"/>
                        <a:t>5-18N</a:t>
                      </a:r>
                      <a:endParaRPr lang="en-US" sz="1200" dirty="0"/>
                    </a:p>
                  </a:txBody>
                  <a:tcPr/>
                </a:tc>
                <a:tc>
                  <a:txBody>
                    <a:bodyPr/>
                    <a:lstStyle/>
                    <a:p>
                      <a:r>
                        <a:rPr lang="en-US" sz="1200" dirty="0"/>
                        <a:t>3-18w</a:t>
                      </a:r>
                    </a:p>
                  </a:txBody>
                  <a:tcPr/>
                </a:tc>
                <a:tc>
                  <a:txBody>
                    <a:bodyPr/>
                    <a:lstStyle/>
                    <a:p>
                      <a:r>
                        <a:rPr lang="en-US" sz="1200" dirty="0"/>
                        <a:t>33</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p>
                      <a:endParaRPr lang="en-US"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10003"/>
                  </a:ext>
                </a:extLst>
              </a:tr>
              <a:tr h="288500">
                <a:tc>
                  <a:txBody>
                    <a:bodyPr/>
                    <a:lstStyle/>
                    <a:p>
                      <a:r>
                        <a:rPr lang="en-US" sz="1200" dirty="0"/>
                        <a:t>Bouake</a:t>
                      </a:r>
                    </a:p>
                  </a:txBody>
                  <a:tcPr/>
                </a:tc>
                <a:tc>
                  <a:txBody>
                    <a:bodyPr/>
                    <a:lstStyle/>
                    <a:p>
                      <a:r>
                        <a:rPr lang="en-GB" sz="1200" dirty="0"/>
                        <a:t>7-44N</a:t>
                      </a:r>
                      <a:endParaRPr lang="en-US" sz="1200" dirty="0"/>
                    </a:p>
                  </a:txBody>
                  <a:tcPr/>
                </a:tc>
                <a:tc>
                  <a:txBody>
                    <a:bodyPr/>
                    <a:lstStyle/>
                    <a:p>
                      <a:r>
                        <a:rPr lang="en-GB" sz="1200" dirty="0"/>
                        <a:t>5-04W</a:t>
                      </a:r>
                      <a:endParaRPr lang="en-US" sz="1200" dirty="0"/>
                    </a:p>
                  </a:txBody>
                  <a:tcPr/>
                </a:tc>
                <a:tc>
                  <a:txBody>
                    <a:bodyPr/>
                    <a:lstStyle/>
                    <a:p>
                      <a:r>
                        <a:rPr lang="en-US" sz="1200" dirty="0"/>
                        <a:t>376</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1420833937"/>
                  </a:ext>
                </a:extLst>
              </a:tr>
              <a:tr h="308060">
                <a:tc>
                  <a:txBody>
                    <a:bodyPr/>
                    <a:lstStyle/>
                    <a:p>
                      <a:r>
                        <a:rPr lang="en-US" sz="1200" dirty="0" err="1"/>
                        <a:t>bondoukou</a:t>
                      </a:r>
                      <a:endParaRPr lang="en-US" sz="1200" dirty="0"/>
                    </a:p>
                  </a:txBody>
                  <a:tcPr/>
                </a:tc>
                <a:tc>
                  <a:txBody>
                    <a:bodyPr/>
                    <a:lstStyle/>
                    <a:p>
                      <a:r>
                        <a:rPr lang="en-US" sz="1200" dirty="0"/>
                        <a:t>8-03N</a:t>
                      </a:r>
                    </a:p>
                  </a:txBody>
                  <a:tcPr/>
                </a:tc>
                <a:tc>
                  <a:txBody>
                    <a:bodyPr/>
                    <a:lstStyle/>
                    <a:p>
                      <a:r>
                        <a:rPr lang="en-US" sz="1200" dirty="0"/>
                        <a:t>2-47W</a:t>
                      </a:r>
                    </a:p>
                  </a:txBody>
                  <a:tcPr/>
                </a:tc>
                <a:tc>
                  <a:txBody>
                    <a:bodyPr/>
                    <a:lstStyle/>
                    <a:p>
                      <a:r>
                        <a:rPr lang="en-US" sz="1200" dirty="0"/>
                        <a:t>396</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2441437736"/>
                  </a:ext>
                </a:extLst>
              </a:tr>
              <a:tr h="312950">
                <a:tc>
                  <a:txBody>
                    <a:bodyPr/>
                    <a:lstStyle/>
                    <a:p>
                      <a:r>
                        <a:rPr lang="en-US" sz="1200" dirty="0" err="1"/>
                        <a:t>Daloa</a:t>
                      </a:r>
                      <a:endParaRPr lang="en-US" sz="1200" dirty="0"/>
                    </a:p>
                  </a:txBody>
                  <a:tcPr/>
                </a:tc>
                <a:tc>
                  <a:txBody>
                    <a:bodyPr/>
                    <a:lstStyle/>
                    <a:p>
                      <a:r>
                        <a:rPr lang="en-US" sz="1200" dirty="0"/>
                        <a:t>6-52N</a:t>
                      </a:r>
                    </a:p>
                  </a:txBody>
                  <a:tcPr/>
                </a:tc>
                <a:tc>
                  <a:txBody>
                    <a:bodyPr/>
                    <a:lstStyle/>
                    <a:p>
                      <a:r>
                        <a:rPr lang="en-US" sz="1200" dirty="0"/>
                        <a:t>6-26W</a:t>
                      </a:r>
                    </a:p>
                  </a:txBody>
                  <a:tcPr/>
                </a:tc>
                <a:tc>
                  <a:txBody>
                    <a:bodyPr/>
                    <a:lstStyle/>
                    <a:p>
                      <a:r>
                        <a:rPr lang="en-US" sz="1200" dirty="0"/>
                        <a:t>276</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14504227"/>
                  </a:ext>
                </a:extLst>
              </a:tr>
              <a:tr h="303170">
                <a:tc>
                  <a:txBody>
                    <a:bodyPr/>
                    <a:lstStyle/>
                    <a:p>
                      <a:r>
                        <a:rPr lang="en-US" sz="1200" dirty="0" err="1"/>
                        <a:t>Dimbokro</a:t>
                      </a:r>
                      <a:endParaRPr lang="en-US" sz="1200" dirty="0"/>
                    </a:p>
                  </a:txBody>
                  <a:tcPr/>
                </a:tc>
                <a:tc>
                  <a:txBody>
                    <a:bodyPr/>
                    <a:lstStyle/>
                    <a:p>
                      <a:r>
                        <a:rPr lang="en-US" sz="1200" dirty="0"/>
                        <a:t>6-39N</a:t>
                      </a:r>
                    </a:p>
                  </a:txBody>
                  <a:tcPr/>
                </a:tc>
                <a:tc>
                  <a:txBody>
                    <a:bodyPr/>
                    <a:lstStyle/>
                    <a:p>
                      <a:r>
                        <a:rPr lang="en-US" sz="1200" dirty="0"/>
                        <a:t>4-42W</a:t>
                      </a:r>
                    </a:p>
                  </a:txBody>
                  <a:tcPr/>
                </a:tc>
                <a:tc>
                  <a:txBody>
                    <a:bodyPr/>
                    <a:lstStyle/>
                    <a:p>
                      <a:r>
                        <a:rPr lang="en-US" sz="1200" dirty="0"/>
                        <a:t>92</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1649351220"/>
                  </a:ext>
                </a:extLst>
              </a:tr>
              <a:tr h="376518">
                <a:tc>
                  <a:txBody>
                    <a:bodyPr/>
                    <a:lstStyle/>
                    <a:p>
                      <a:r>
                        <a:rPr lang="en-US" sz="1200" dirty="0" err="1"/>
                        <a:t>Gagnoa</a:t>
                      </a:r>
                      <a:endParaRPr lang="en-US" sz="1200" dirty="0"/>
                    </a:p>
                  </a:txBody>
                  <a:tcPr/>
                </a:tc>
                <a:tc>
                  <a:txBody>
                    <a:bodyPr/>
                    <a:lstStyle/>
                    <a:p>
                      <a:r>
                        <a:rPr lang="en-US" sz="1200" dirty="0"/>
                        <a:t>6-08N</a:t>
                      </a:r>
                    </a:p>
                  </a:txBody>
                  <a:tcPr/>
                </a:tc>
                <a:tc>
                  <a:txBody>
                    <a:bodyPr/>
                    <a:lstStyle/>
                    <a:p>
                      <a:r>
                        <a:rPr lang="en-US" sz="1200" dirty="0"/>
                        <a:t>5-57W</a:t>
                      </a:r>
                    </a:p>
                  </a:txBody>
                  <a:tcPr/>
                </a:tc>
                <a:tc>
                  <a:txBody>
                    <a:bodyPr/>
                    <a:lstStyle/>
                    <a:p>
                      <a:r>
                        <a:rPr lang="en-US" sz="1200" dirty="0"/>
                        <a:t>205</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11906627"/>
                  </a:ext>
                </a:extLst>
              </a:tr>
              <a:tr h="326097">
                <a:tc>
                  <a:txBody>
                    <a:bodyPr/>
                    <a:lstStyle/>
                    <a:p>
                      <a:r>
                        <a:rPr lang="en-US" sz="1200" dirty="0" err="1"/>
                        <a:t>Korhogo</a:t>
                      </a:r>
                      <a:endParaRPr lang="en-US" sz="1200" dirty="0"/>
                    </a:p>
                  </a:txBody>
                  <a:tcPr/>
                </a:tc>
                <a:tc>
                  <a:txBody>
                    <a:bodyPr/>
                    <a:lstStyle/>
                    <a:p>
                      <a:r>
                        <a:rPr lang="en-US" sz="1200" dirty="0"/>
                        <a:t>9-25N</a:t>
                      </a:r>
                    </a:p>
                  </a:txBody>
                  <a:tcPr/>
                </a:tc>
                <a:tc>
                  <a:txBody>
                    <a:bodyPr/>
                    <a:lstStyle/>
                    <a:p>
                      <a:r>
                        <a:rPr lang="en-US" sz="1200" dirty="0"/>
                        <a:t>5-37W</a:t>
                      </a:r>
                    </a:p>
                  </a:txBody>
                  <a:tcPr/>
                </a:tc>
                <a:tc>
                  <a:txBody>
                    <a:bodyPr/>
                    <a:lstStyle/>
                    <a:p>
                      <a:r>
                        <a:rPr lang="en-US" sz="1200" dirty="0"/>
                        <a:t>381</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964189059"/>
                  </a:ext>
                </a:extLst>
              </a:tr>
              <a:tr h="342289">
                <a:tc>
                  <a:txBody>
                    <a:bodyPr/>
                    <a:lstStyle/>
                    <a:p>
                      <a:r>
                        <a:rPr lang="en-US" sz="1200" dirty="0"/>
                        <a:t>Man</a:t>
                      </a:r>
                    </a:p>
                  </a:txBody>
                  <a:tcPr/>
                </a:tc>
                <a:tc>
                  <a:txBody>
                    <a:bodyPr/>
                    <a:lstStyle/>
                    <a:p>
                      <a:r>
                        <a:rPr lang="en-US" sz="1200" dirty="0"/>
                        <a:t>7-23N</a:t>
                      </a:r>
                    </a:p>
                  </a:txBody>
                  <a:tcPr/>
                </a:tc>
                <a:tc>
                  <a:txBody>
                    <a:bodyPr/>
                    <a:lstStyle/>
                    <a:p>
                      <a:r>
                        <a:rPr lang="en-US" sz="1200" dirty="0"/>
                        <a:t>7-31W</a:t>
                      </a:r>
                    </a:p>
                  </a:txBody>
                  <a:tcPr/>
                </a:tc>
                <a:tc>
                  <a:txBody>
                    <a:bodyPr/>
                    <a:lstStyle/>
                    <a:p>
                      <a:r>
                        <a:rPr lang="en-US" sz="1200" dirty="0"/>
                        <a:t>339</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2608075505"/>
                  </a:ext>
                </a:extLst>
              </a:tr>
              <a:tr h="327619">
                <a:tc>
                  <a:txBody>
                    <a:bodyPr/>
                    <a:lstStyle/>
                    <a:p>
                      <a:r>
                        <a:rPr lang="en-US" sz="1200" dirty="0" err="1"/>
                        <a:t>Odienne</a:t>
                      </a:r>
                      <a:endParaRPr lang="en-US" sz="1200" dirty="0"/>
                    </a:p>
                  </a:txBody>
                  <a:tcPr/>
                </a:tc>
                <a:tc>
                  <a:txBody>
                    <a:bodyPr/>
                    <a:lstStyle/>
                    <a:p>
                      <a:r>
                        <a:rPr lang="en-US" sz="1200"/>
                        <a:t>9-30</a:t>
                      </a:r>
                      <a:endParaRPr lang="en-US" sz="1200" dirty="0"/>
                    </a:p>
                  </a:txBody>
                  <a:tcPr/>
                </a:tc>
                <a:tc>
                  <a:txBody>
                    <a:bodyPr/>
                    <a:lstStyle/>
                    <a:p>
                      <a:r>
                        <a:rPr lang="en-GB" sz="1200" dirty="0"/>
                        <a:t>7-34W</a:t>
                      </a:r>
                      <a:endParaRPr lang="en-US" sz="1200" dirty="0"/>
                    </a:p>
                  </a:txBody>
                  <a:tcPr/>
                </a:tc>
                <a:tc>
                  <a:txBody>
                    <a:bodyPr/>
                    <a:lstStyle/>
                    <a:p>
                      <a:r>
                        <a:rPr lang="en-US" sz="1200" dirty="0"/>
                        <a:t>434</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3388743992"/>
                  </a:ext>
                </a:extLst>
              </a:tr>
              <a:tr h="342289">
                <a:tc>
                  <a:txBody>
                    <a:bodyPr/>
                    <a:lstStyle/>
                    <a:p>
                      <a:r>
                        <a:rPr lang="en-US" sz="1200" dirty="0" err="1"/>
                        <a:t>Sassandra</a:t>
                      </a:r>
                      <a:endParaRPr lang="en-US" sz="1200" dirty="0"/>
                    </a:p>
                  </a:txBody>
                  <a:tcPr/>
                </a:tc>
                <a:tc>
                  <a:txBody>
                    <a:bodyPr/>
                    <a:lstStyle/>
                    <a:p>
                      <a:r>
                        <a:rPr lang="en-GB" sz="1200" dirty="0"/>
                        <a:t>4-57N</a:t>
                      </a:r>
                      <a:endParaRPr lang="en-US" sz="1200" dirty="0"/>
                    </a:p>
                  </a:txBody>
                  <a:tcPr/>
                </a:tc>
                <a:tc>
                  <a:txBody>
                    <a:bodyPr/>
                    <a:lstStyle/>
                    <a:p>
                      <a:r>
                        <a:rPr lang="en-GB" sz="1200" dirty="0"/>
                        <a:t>6-05W</a:t>
                      </a:r>
                      <a:endParaRPr lang="en-US" sz="1200" dirty="0"/>
                    </a:p>
                  </a:txBody>
                  <a:tcPr/>
                </a:tc>
                <a:tc>
                  <a:txBody>
                    <a:bodyPr/>
                    <a:lstStyle/>
                    <a:p>
                      <a:r>
                        <a:rPr lang="en-US" sz="1200" dirty="0"/>
                        <a:t>62</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3619180766"/>
                  </a:ext>
                </a:extLst>
              </a:tr>
              <a:tr h="264051">
                <a:tc>
                  <a:txBody>
                    <a:bodyPr/>
                    <a:lstStyle/>
                    <a:p>
                      <a:r>
                        <a:rPr lang="en-US" sz="1200" dirty="0"/>
                        <a:t>San-</a:t>
                      </a:r>
                      <a:r>
                        <a:rPr lang="en-US" sz="1200" dirty="0" err="1"/>
                        <a:t>pedro</a:t>
                      </a:r>
                      <a:endParaRPr lang="en-US" sz="1200" dirty="0"/>
                    </a:p>
                  </a:txBody>
                  <a:tcPr/>
                </a:tc>
                <a:tc>
                  <a:txBody>
                    <a:bodyPr/>
                    <a:lstStyle/>
                    <a:p>
                      <a:r>
                        <a:rPr lang="en-GB" sz="1200" dirty="0"/>
                        <a:t>4-45N</a:t>
                      </a:r>
                      <a:endParaRPr lang="en-US" sz="1200" dirty="0"/>
                    </a:p>
                  </a:txBody>
                  <a:tcPr/>
                </a:tc>
                <a:tc>
                  <a:txBody>
                    <a:bodyPr/>
                    <a:lstStyle/>
                    <a:p>
                      <a:r>
                        <a:rPr lang="en-GB" sz="1200" dirty="0"/>
                        <a:t>6-39W</a:t>
                      </a:r>
                      <a:endParaRPr lang="en-US" sz="1200" dirty="0"/>
                    </a:p>
                  </a:txBody>
                  <a:tcPr/>
                </a:tc>
                <a:tc>
                  <a:txBody>
                    <a:bodyPr/>
                    <a:lstStyle/>
                    <a:p>
                      <a:r>
                        <a:rPr lang="en-US" sz="1200" dirty="0"/>
                        <a:t>30</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695071127"/>
                  </a:ext>
                </a:extLst>
              </a:tr>
              <a:tr h="273342">
                <a:tc>
                  <a:txBody>
                    <a:bodyPr/>
                    <a:lstStyle/>
                    <a:p>
                      <a:r>
                        <a:rPr lang="en-US" sz="1200" dirty="0" err="1"/>
                        <a:t>Tabou</a:t>
                      </a:r>
                      <a:endParaRPr lang="en-US" sz="1200" dirty="0"/>
                    </a:p>
                  </a:txBody>
                  <a:tcPr/>
                </a:tc>
                <a:tc>
                  <a:txBody>
                    <a:bodyPr/>
                    <a:lstStyle/>
                    <a:p>
                      <a:r>
                        <a:rPr lang="en-GB" sz="1200" dirty="0"/>
                        <a:t>4-25N</a:t>
                      </a:r>
                      <a:endParaRPr lang="en-US" sz="1200" dirty="0"/>
                    </a:p>
                  </a:txBody>
                  <a:tcPr/>
                </a:tc>
                <a:tc>
                  <a:txBody>
                    <a:bodyPr/>
                    <a:lstStyle/>
                    <a:p>
                      <a:r>
                        <a:rPr lang="en-GB" sz="1200" dirty="0"/>
                        <a:t>7-22W</a:t>
                      </a:r>
                      <a:endParaRPr lang="en-US" sz="1200" dirty="0"/>
                    </a:p>
                  </a:txBody>
                  <a:tcPr/>
                </a:tc>
                <a:tc>
                  <a:txBody>
                    <a:bodyPr/>
                    <a:lstStyle/>
                    <a:p>
                      <a:r>
                        <a:rPr lang="en-US" sz="1200" dirty="0"/>
                        <a:t>21</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3646697640"/>
                  </a:ext>
                </a:extLst>
              </a:tr>
              <a:tr h="439706">
                <a:tc>
                  <a:txBody>
                    <a:bodyPr/>
                    <a:lstStyle/>
                    <a:p>
                      <a:r>
                        <a:rPr lang="en-US" sz="1200" dirty="0"/>
                        <a:t>Yamoussoukro</a:t>
                      </a:r>
                    </a:p>
                  </a:txBody>
                  <a:tcPr/>
                </a:tc>
                <a:tc>
                  <a:txBody>
                    <a:bodyPr/>
                    <a:lstStyle/>
                    <a:p>
                      <a:r>
                        <a:rPr lang="en-GB" sz="1200" dirty="0"/>
                        <a:t>6-54N</a:t>
                      </a:r>
                      <a:endParaRPr lang="en-US" sz="1200" dirty="0"/>
                    </a:p>
                  </a:txBody>
                  <a:tcPr/>
                </a:tc>
                <a:tc>
                  <a:txBody>
                    <a:bodyPr/>
                    <a:lstStyle/>
                    <a:p>
                      <a:r>
                        <a:rPr lang="en-GB" sz="1200" dirty="0"/>
                        <a:t>5-21W</a:t>
                      </a:r>
                      <a:endParaRPr lang="en-US" sz="1200" dirty="0"/>
                    </a:p>
                  </a:txBody>
                  <a:tcPr/>
                </a:tc>
                <a:tc>
                  <a:txBody>
                    <a:bodyPr/>
                    <a:lstStyle/>
                    <a:p>
                      <a:r>
                        <a:rPr lang="en-US" sz="1200" dirty="0"/>
                        <a:t>196</a:t>
                      </a:r>
                    </a:p>
                  </a:txBody>
                  <a:tcPr/>
                </a:tc>
                <a:tc>
                  <a:txBody>
                    <a:bodyPr/>
                    <a:lstStyle/>
                    <a:p>
                      <a:r>
                        <a:rPr lang="en-US" sz="1200" dirty="0" err="1"/>
                        <a:t>synop</a:t>
                      </a:r>
                      <a:endParaRPr lang="en-US" sz="1200" dirty="0"/>
                    </a:p>
                  </a:txBody>
                  <a:tcPr/>
                </a:tc>
                <a:tc>
                  <a:txBody>
                    <a:bodyPr/>
                    <a:lstStyle/>
                    <a:p>
                      <a:r>
                        <a:rPr lang="fr-FR" sz="1200" dirty="0"/>
                        <a:t>Id au </a:t>
                      </a:r>
                      <a:r>
                        <a:rPr lang="fr-FR" sz="1200" dirty="0" err="1"/>
                        <a:t>precedent</a:t>
                      </a:r>
                      <a:endParaRPr lang="fr-FR" sz="1200" dirty="0"/>
                    </a:p>
                  </a:txBody>
                  <a:tcPr/>
                </a:tc>
                <a:tc>
                  <a:txBody>
                    <a:bodyPr/>
                    <a:lstStyle/>
                    <a:p>
                      <a:r>
                        <a:rPr lang="en-US" sz="1200" dirty="0" err="1"/>
                        <a:t>horaire</a:t>
                      </a:r>
                      <a:endParaRPr lang="en-US" sz="1200" dirty="0"/>
                    </a:p>
                  </a:txBody>
                  <a:tcPr/>
                </a:tc>
                <a:tc>
                  <a:txBody>
                    <a:bodyPr/>
                    <a:lstStyle/>
                    <a:p>
                      <a:r>
                        <a:rPr lang="en-US" sz="1200" dirty="0"/>
                        <a:t>SODEXAM</a:t>
                      </a:r>
                    </a:p>
                  </a:txBody>
                  <a:tcPr/>
                </a:tc>
                <a:extLst>
                  <a:ext uri="{0D108BD9-81ED-4DB2-BD59-A6C34878D82A}">
                    <a16:rowId xmlns:a16="http://schemas.microsoft.com/office/drawing/2014/main" val="1893187216"/>
                  </a:ext>
                </a:extLst>
              </a:tr>
            </a:tbl>
          </a:graphicData>
        </a:graphic>
      </p:graphicFrame>
    </p:spTree>
    <p:extLst>
      <p:ext uri="{BB962C8B-B14F-4D97-AF65-F5344CB8AC3E}">
        <p14:creationId xmlns:p14="http://schemas.microsoft.com/office/powerpoint/2010/main" val="12704438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mo2016_powerpoint_standard_v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2080" y="0"/>
            <a:ext cx="9144000" cy="6858000"/>
          </a:xfrm>
          <a:prstGeom prst="rect">
            <a:avLst/>
          </a:prstGeom>
        </p:spPr>
      </p:pic>
      <p:sp>
        <p:nvSpPr>
          <p:cNvPr id="7" name="Title 1"/>
          <p:cNvSpPr txBox="1"/>
          <p:nvPr/>
        </p:nvSpPr>
        <p:spPr>
          <a:xfrm>
            <a:off x="457200" y="2002370"/>
            <a:ext cx="8229600" cy="2098575"/>
          </a:xfrm>
          <a:prstGeom prst="rect">
            <a:avLst/>
          </a:prstGeom>
        </p:spPr>
        <p:txBody>
          <a:bodyPr vert="horz" lIns="91440" tIns="45720" rIns="91440" bIns="45720" rtlCol="0" anchor="ctr">
            <a:normAutofit fontScale="97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400" dirty="0">
                <a:solidFill>
                  <a:srgbClr val="000090"/>
                </a:solidFill>
              </a:rPr>
              <a:t>Thank you</a:t>
            </a:r>
          </a:p>
          <a:p>
            <a:endParaRPr lang="en-US" sz="4800" dirty="0">
              <a:solidFill>
                <a:srgbClr val="000090"/>
              </a:solidFill>
            </a:endParaRPr>
          </a:p>
          <a:p>
            <a:r>
              <a:rPr lang="en-US" sz="3100" dirty="0">
                <a:solidFill>
                  <a:srgbClr val="000090"/>
                </a:solidFill>
              </a:rPr>
              <a:t> </a:t>
            </a:r>
          </a:p>
        </p:txBody>
      </p:sp>
      <p:pic>
        <p:nvPicPr>
          <p:cNvPr id="2" name="Image 1"/>
          <p:cNvPicPr>
            <a:picLocks noChangeAspect="1"/>
          </p:cNvPicPr>
          <p:nvPr/>
        </p:nvPicPr>
        <p:blipFill>
          <a:blip r:embed="rId3"/>
          <a:stretch>
            <a:fillRect/>
          </a:stretch>
        </p:blipFill>
        <p:spPr>
          <a:xfrm>
            <a:off x="8115805" y="62979"/>
            <a:ext cx="701650" cy="62547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0090"/>
                </a:solidFill>
              </a:rPr>
              <a:t>Plan de </a:t>
            </a:r>
            <a:r>
              <a:rPr lang="en-US" sz="3600" b="1" dirty="0" err="1">
                <a:solidFill>
                  <a:srgbClr val="000090"/>
                </a:solidFill>
              </a:rPr>
              <a:t>l’exposé</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400" dirty="0"/>
              <a:t>Information </a:t>
            </a:r>
            <a:r>
              <a:rPr lang="en-US" sz="2400" dirty="0" err="1"/>
              <a:t>generale</a:t>
            </a:r>
            <a:r>
              <a:rPr lang="en-US" sz="2400" dirty="0"/>
              <a:t>  sur la Cote d’Ivoire et du service MET</a:t>
            </a:r>
          </a:p>
          <a:p>
            <a:pPr marL="0" indent="0">
              <a:buNone/>
            </a:pPr>
            <a:endParaRPr lang="en-US" sz="2400" dirty="0"/>
          </a:p>
          <a:p>
            <a:pPr marL="0" indent="0">
              <a:buNone/>
            </a:pPr>
            <a:r>
              <a:rPr lang="en-US" sz="2400" dirty="0"/>
              <a:t>II.	</a:t>
            </a:r>
            <a:r>
              <a:rPr lang="en-US" sz="2400" dirty="0" err="1"/>
              <a:t>Contexte</a:t>
            </a:r>
            <a:r>
              <a:rPr lang="en-US" sz="2400" dirty="0"/>
              <a:t> physique et </a:t>
            </a:r>
            <a:r>
              <a:rPr lang="en-US" sz="2400" dirty="0" err="1"/>
              <a:t>climatique</a:t>
            </a:r>
            <a:r>
              <a:rPr lang="en-US" sz="2400" dirty="0"/>
              <a:t> de la Cote d’Ivoire</a:t>
            </a:r>
          </a:p>
          <a:p>
            <a:pPr marL="682625" indent="-682625">
              <a:buFont typeface="+mj-lt"/>
              <a:buAutoNum type="romanUcPeriod"/>
            </a:pPr>
            <a:endParaRPr lang="en-US" sz="2400" dirty="0"/>
          </a:p>
          <a:p>
            <a:pPr marL="0" indent="0">
              <a:buNone/>
            </a:pPr>
            <a:r>
              <a:rPr lang="en-US" sz="2400" dirty="0"/>
              <a:t>III.	Implementation WIGOS/OSCAR </a:t>
            </a:r>
            <a:r>
              <a:rPr lang="en-US" sz="2400" dirty="0" err="1"/>
              <a:t>en</a:t>
            </a:r>
            <a:r>
              <a:rPr lang="en-US" sz="2400" dirty="0"/>
              <a:t> Cote d’Ivoire</a:t>
            </a:r>
          </a:p>
          <a:p>
            <a:pPr marL="682625" indent="-682625">
              <a:buFont typeface="+mj-lt"/>
              <a:buAutoNum type="romanUcPeriod"/>
            </a:pPr>
            <a:endParaRPr lang="en-US" sz="2400" dirty="0"/>
          </a:p>
          <a:p>
            <a:pPr marL="0" indent="0">
              <a:buNone/>
            </a:pPr>
            <a:r>
              <a:rPr lang="en-US" sz="2400" dirty="0"/>
              <a:t>IV.	Exigence </a:t>
            </a:r>
            <a:r>
              <a:rPr lang="en-US" sz="2400" dirty="0" err="1"/>
              <a:t>nationale</a:t>
            </a:r>
            <a:r>
              <a:rPr lang="en-US" sz="2400" dirty="0"/>
              <a:t> pour </a:t>
            </a:r>
            <a:r>
              <a:rPr lang="en-US" sz="2400" dirty="0" err="1"/>
              <a:t>l’observation</a:t>
            </a:r>
            <a:endParaRPr lang="en-US" sz="2400" dirty="0"/>
          </a:p>
          <a:p>
            <a:pPr marL="0" indent="0">
              <a:buNone/>
            </a:pPr>
            <a:endParaRPr lang="en-US" sz="2400" dirty="0"/>
          </a:p>
          <a:p>
            <a:pPr marL="0" indent="0">
              <a:buNone/>
            </a:pPr>
            <a:r>
              <a:rPr lang="fr-FR" sz="2400" dirty="0"/>
              <a:t>V.	Inventaire des capacités d'observation nationales actuelles</a:t>
            </a:r>
            <a:endParaRPr lang="en-US" sz="2400" dirty="0"/>
          </a:p>
          <a:p>
            <a:pPr marL="0" indent="0">
              <a:buNone/>
            </a:pPr>
            <a:endParaRPr lang="fr-FR" sz="2400" dirty="0"/>
          </a:p>
          <a:p>
            <a:pPr marL="682625" indent="-682625">
              <a:buFont typeface="+mj-lt"/>
              <a:buAutoNum type="romanUcPeriod"/>
            </a:pPr>
            <a:endParaRPr lang="fr-FR" sz="2400" dirty="0"/>
          </a:p>
          <a:p>
            <a:pPr marL="0" indent="0">
              <a:buNone/>
            </a:pPr>
            <a:endParaRPr lang="fr-FR" sz="2400" dirty="0"/>
          </a:p>
          <a:p>
            <a:pPr marL="682625" indent="-682625">
              <a:buFont typeface="+mj-lt"/>
              <a:buAutoNum type="romanUcPeriod"/>
            </a:pPr>
            <a:endParaRPr lang="en-US" sz="2400" dirty="0"/>
          </a:p>
        </p:txBody>
      </p:sp>
      <p:pic>
        <p:nvPicPr>
          <p:cNvPr id="4" name="Image 3"/>
          <p:cNvPicPr>
            <a:picLocks noChangeAspect="1"/>
          </p:cNvPicPr>
          <p:nvPr/>
        </p:nvPicPr>
        <p:blipFill>
          <a:blip r:embed="rId2"/>
          <a:stretch>
            <a:fillRect/>
          </a:stretch>
        </p:blipFill>
        <p:spPr>
          <a:xfrm>
            <a:off x="8273753" y="88390"/>
            <a:ext cx="573548" cy="5112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D7757-EA90-4456-8742-6389CDF4C640}"/>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347975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84" y="93101"/>
            <a:ext cx="8229600" cy="1143000"/>
          </a:xfrm>
        </p:spPr>
        <p:txBody>
          <a:bodyPr>
            <a:normAutofit fontScale="90000"/>
          </a:bodyPr>
          <a:lstStyle/>
          <a:p>
            <a:r>
              <a:rPr lang="en-US" sz="3600" b="1" dirty="0" err="1">
                <a:solidFill>
                  <a:srgbClr val="000090"/>
                </a:solidFill>
              </a:rPr>
              <a:t>Informations</a:t>
            </a:r>
            <a:r>
              <a:rPr lang="en-US" sz="3600" b="1" dirty="0">
                <a:solidFill>
                  <a:srgbClr val="000090"/>
                </a:solidFill>
              </a:rPr>
              <a:t> </a:t>
            </a:r>
            <a:r>
              <a:rPr lang="en-US" sz="3600" b="1" dirty="0" err="1">
                <a:solidFill>
                  <a:srgbClr val="000090"/>
                </a:solidFill>
              </a:rPr>
              <a:t>generales</a:t>
            </a:r>
            <a:r>
              <a:rPr lang="en-US" sz="3600" b="1" dirty="0">
                <a:solidFill>
                  <a:srgbClr val="000090"/>
                </a:solidFill>
              </a:rPr>
              <a:t> sur la Cote d’Ivoire et du Service MET</a:t>
            </a:r>
            <a:endParaRPr lang="en-US" sz="3600" dirty="0"/>
          </a:p>
        </p:txBody>
      </p:sp>
      <p:sp>
        <p:nvSpPr>
          <p:cNvPr id="3" name="Content Placeholder 2"/>
          <p:cNvSpPr>
            <a:spLocks noGrp="1"/>
          </p:cNvSpPr>
          <p:nvPr>
            <p:ph idx="1"/>
          </p:nvPr>
        </p:nvSpPr>
        <p:spPr>
          <a:xfrm>
            <a:off x="457200" y="1158892"/>
            <a:ext cx="8554064" cy="4967271"/>
          </a:xfrm>
        </p:spPr>
        <p:txBody>
          <a:bodyPr>
            <a:normAutofit/>
          </a:bodyPr>
          <a:lstStyle/>
          <a:p>
            <a:pPr marL="0" indent="0">
              <a:buNone/>
            </a:pPr>
            <a:r>
              <a:rPr lang="en-US" altLang="fr-CH" sz="2400" dirty="0"/>
              <a:t>         </a:t>
            </a:r>
            <a:r>
              <a:rPr lang="en-US" altLang="fr-CH" sz="2400" dirty="0" err="1"/>
              <a:t>Informations</a:t>
            </a:r>
            <a:r>
              <a:rPr lang="en-US" altLang="fr-CH" sz="2400" dirty="0"/>
              <a:t> générale sur le Pays</a:t>
            </a:r>
            <a:endParaRPr lang="x-none" altLang="fr-CH" sz="2400" dirty="0"/>
          </a:p>
          <a:p>
            <a:pPr marL="1082675" lvl="1" indent="-682625">
              <a:buFont typeface="Arial" panose="020B0604020202020204" pitchFamily="34" charset="0"/>
              <a:buChar char="•"/>
            </a:pPr>
            <a:r>
              <a:rPr lang="en-US" sz="2100" dirty="0"/>
              <a:t>La republique de la Côte d’Ivoire est un pays de l’Afrique de l’Ouest</a:t>
            </a:r>
          </a:p>
          <a:p>
            <a:pPr marL="1082675" lvl="1" indent="-682625">
              <a:buFont typeface="Arial" panose="020B0604020202020204" pitchFamily="34" charset="0"/>
              <a:buChar char="•"/>
            </a:pPr>
            <a:r>
              <a:rPr lang="fr-FR" sz="2100" dirty="0">
                <a:solidFill>
                  <a:srgbClr val="222222"/>
                </a:solidFill>
                <a:latin typeface="Arial" panose="020B0604020202020204" pitchFamily="34" charset="0"/>
              </a:rPr>
              <a:t>le pays acquiert son indépendance le7 août 1960, sous la houlette de Félix Houphouët-Boigny, premier président de la République</a:t>
            </a:r>
          </a:p>
          <a:p>
            <a:pPr marL="1082675" lvl="1" indent="-682625">
              <a:buFont typeface="Arial" panose="020B0604020202020204" pitchFamily="34" charset="0"/>
              <a:buChar char="•"/>
            </a:pPr>
            <a:r>
              <a:rPr lang="fr-FR" sz="2100" dirty="0">
                <a:solidFill>
                  <a:srgbClr val="222222"/>
                </a:solidFill>
                <a:latin typeface="Arial" panose="020B0604020202020204" pitchFamily="34" charset="0"/>
              </a:rPr>
              <a:t>La Côte d’Ivoire est limitée au nord par le </a:t>
            </a:r>
            <a:r>
              <a:rPr lang="fr-FR" sz="2100" dirty="0">
                <a:solidFill>
                  <a:srgbClr val="0B0080"/>
                </a:solidFill>
                <a:latin typeface="Arial" panose="020B0604020202020204" pitchFamily="34" charset="0"/>
              </a:rPr>
              <a:t>Mali</a:t>
            </a:r>
            <a:r>
              <a:rPr lang="fr-FR" sz="2100" dirty="0">
                <a:solidFill>
                  <a:srgbClr val="222222"/>
                </a:solidFill>
                <a:latin typeface="Arial" panose="020B0604020202020204" pitchFamily="34" charset="0"/>
              </a:rPr>
              <a:t> et le </a:t>
            </a:r>
            <a:r>
              <a:rPr lang="fr-FR" sz="2100" dirty="0">
                <a:solidFill>
                  <a:srgbClr val="0B0080"/>
                </a:solidFill>
                <a:latin typeface="Arial" panose="020B0604020202020204" pitchFamily="34" charset="0"/>
              </a:rPr>
              <a:t>Burkina Faso</a:t>
            </a:r>
            <a:r>
              <a:rPr lang="fr-FR" sz="2100" dirty="0">
                <a:solidFill>
                  <a:srgbClr val="222222"/>
                </a:solidFill>
                <a:latin typeface="Arial" panose="020B0604020202020204" pitchFamily="34" charset="0"/>
              </a:rPr>
              <a:t>, à l’ouest par le </a:t>
            </a:r>
            <a:r>
              <a:rPr lang="fr-FR" sz="2100" dirty="0">
                <a:solidFill>
                  <a:srgbClr val="0B0080"/>
                </a:solidFill>
                <a:latin typeface="Arial" panose="020B0604020202020204" pitchFamily="34" charset="0"/>
              </a:rPr>
              <a:t>Liberia</a:t>
            </a:r>
            <a:r>
              <a:rPr lang="fr-FR" sz="2100" dirty="0">
                <a:solidFill>
                  <a:srgbClr val="222222"/>
                </a:solidFill>
                <a:latin typeface="Arial" panose="020B0604020202020204" pitchFamily="34" charset="0"/>
              </a:rPr>
              <a:t> et la </a:t>
            </a:r>
            <a:r>
              <a:rPr lang="fr-FR" sz="2100" dirty="0">
                <a:solidFill>
                  <a:srgbClr val="0B0080"/>
                </a:solidFill>
                <a:latin typeface="Arial" panose="020B0604020202020204" pitchFamily="34" charset="0"/>
              </a:rPr>
              <a:t>Guinée</a:t>
            </a:r>
            <a:r>
              <a:rPr lang="fr-FR" sz="2100" dirty="0">
                <a:solidFill>
                  <a:srgbClr val="222222"/>
                </a:solidFill>
                <a:latin typeface="Arial" panose="020B0604020202020204" pitchFamily="34" charset="0"/>
              </a:rPr>
              <a:t>, à l’est par le </a:t>
            </a:r>
            <a:r>
              <a:rPr lang="fr-FR" sz="2100" dirty="0">
                <a:solidFill>
                  <a:srgbClr val="0B0080"/>
                </a:solidFill>
                <a:latin typeface="Arial" panose="020B0604020202020204" pitchFamily="34" charset="0"/>
              </a:rPr>
              <a:t>Ghana</a:t>
            </a:r>
            <a:r>
              <a:rPr lang="fr-FR" sz="2100" dirty="0">
                <a:solidFill>
                  <a:srgbClr val="222222"/>
                </a:solidFill>
                <a:latin typeface="Arial" panose="020B0604020202020204" pitchFamily="34" charset="0"/>
              </a:rPr>
              <a:t> et au sud par l’océan Atlantique</a:t>
            </a:r>
          </a:p>
          <a:p>
            <a:pPr marL="1082675" lvl="1" indent="-682625">
              <a:buFont typeface="Arial" panose="020B0604020202020204" pitchFamily="34" charset="0"/>
              <a:buChar char="•"/>
            </a:pPr>
            <a:r>
              <a:rPr lang="fr-FR" sz="2100" dirty="0">
                <a:solidFill>
                  <a:srgbClr val="222222"/>
                </a:solidFill>
                <a:latin typeface="Arial" panose="020B0604020202020204" pitchFamily="34" charset="0"/>
              </a:rPr>
              <a:t>La superficie du pays est 322462km², avec une population de 26 594 750 habitants en 2017</a:t>
            </a:r>
          </a:p>
          <a:p>
            <a:pPr marL="1082675" lvl="1" indent="-682625">
              <a:buFont typeface="Arial" panose="020B0604020202020204" pitchFamily="34" charset="0"/>
              <a:buChar char="•"/>
            </a:pPr>
            <a:r>
              <a:rPr lang="fr-FR" sz="2100" dirty="0">
                <a:solidFill>
                  <a:srgbClr val="222222"/>
                </a:solidFill>
                <a:latin typeface="Arial" panose="020B0604020202020204" pitchFamily="34" charset="0"/>
              </a:rPr>
              <a:t>La Côte d’Ivoire a pour capitale politique et administrative </a:t>
            </a:r>
            <a:r>
              <a:rPr lang="fr-FR" sz="2100" b="1" dirty="0">
                <a:solidFill>
                  <a:srgbClr val="222222"/>
                </a:solidFill>
                <a:latin typeface="Arial" panose="020B0604020202020204" pitchFamily="34" charset="0"/>
              </a:rPr>
              <a:t>Yamoussoukro b</a:t>
            </a:r>
            <a:r>
              <a:rPr lang="fr-FR" sz="2100" dirty="0">
                <a:solidFill>
                  <a:srgbClr val="222222"/>
                </a:solidFill>
                <a:latin typeface="Arial" panose="020B0604020202020204" pitchFamily="34" charset="0"/>
              </a:rPr>
              <a:t>ien que la quasi-totalité des institutions se trouvent à </a:t>
            </a:r>
            <a:r>
              <a:rPr lang="fr-FR" sz="2100" b="1" dirty="0">
                <a:solidFill>
                  <a:srgbClr val="222222"/>
                </a:solidFill>
                <a:latin typeface="Arial" panose="020B0604020202020204" pitchFamily="34" charset="0"/>
              </a:rPr>
              <a:t>Abidjan</a:t>
            </a:r>
            <a:r>
              <a:rPr lang="fr-FR" sz="2100" dirty="0">
                <a:solidFill>
                  <a:srgbClr val="222222"/>
                </a:solidFill>
                <a:latin typeface="Arial" panose="020B0604020202020204" pitchFamily="34" charset="0"/>
              </a:rPr>
              <a:t>, son principal centre économique</a:t>
            </a:r>
          </a:p>
          <a:p>
            <a:pPr marL="1082675" lvl="1" indent="-682625">
              <a:buFont typeface="Arial" panose="020B0604020202020204" pitchFamily="34" charset="0"/>
              <a:buChar char="•"/>
            </a:pPr>
            <a:endParaRPr lang="fr-FR" sz="2100" dirty="0">
              <a:solidFill>
                <a:srgbClr val="222222"/>
              </a:solidFill>
              <a:latin typeface="Arial" panose="020B0604020202020204" pitchFamily="34" charset="0"/>
            </a:endParaRPr>
          </a:p>
          <a:p>
            <a:pPr marL="1082675" lvl="1" indent="-682625">
              <a:buFont typeface="Arial" panose="020B0604020202020204" pitchFamily="34" charset="0"/>
              <a:buChar char="•"/>
            </a:pPr>
            <a:endParaRPr lang="fr-FR" sz="1800" dirty="0">
              <a:solidFill>
                <a:srgbClr val="222222"/>
              </a:solidFill>
              <a:latin typeface="Arial" panose="020B0604020202020204" pitchFamily="34" charset="0"/>
            </a:endParaRPr>
          </a:p>
        </p:txBody>
      </p:sp>
      <p:pic>
        <p:nvPicPr>
          <p:cNvPr id="4" name="Image 3"/>
          <p:cNvPicPr>
            <a:picLocks noChangeAspect="1"/>
          </p:cNvPicPr>
          <p:nvPr/>
        </p:nvPicPr>
        <p:blipFill>
          <a:blip r:embed="rId2"/>
          <a:stretch>
            <a:fillRect/>
          </a:stretch>
        </p:blipFill>
        <p:spPr>
          <a:xfrm>
            <a:off x="8362336" y="37999"/>
            <a:ext cx="562519" cy="5014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DAC9A-8455-470D-8CE2-968F43B6AFF2}"/>
              </a:ext>
            </a:extLst>
          </p:cNvPr>
          <p:cNvSpPr>
            <a:spLocks noGrp="1"/>
          </p:cNvSpPr>
          <p:nvPr>
            <p:ph type="title"/>
          </p:nvPr>
        </p:nvSpPr>
        <p:spPr>
          <a:xfrm>
            <a:off x="457200" y="100760"/>
            <a:ext cx="8229600" cy="1143000"/>
          </a:xfrm>
        </p:spPr>
        <p:txBody>
          <a:bodyPr>
            <a:normAutofit fontScale="90000"/>
          </a:bodyPr>
          <a:lstStyle/>
          <a:p>
            <a:r>
              <a:rPr lang="en-US" b="1" dirty="0" err="1">
                <a:solidFill>
                  <a:srgbClr val="000090"/>
                </a:solidFill>
              </a:rPr>
              <a:t>Informations</a:t>
            </a:r>
            <a:r>
              <a:rPr lang="en-US" b="1" dirty="0">
                <a:solidFill>
                  <a:srgbClr val="000090"/>
                </a:solidFill>
              </a:rPr>
              <a:t> </a:t>
            </a:r>
            <a:r>
              <a:rPr lang="en-US" b="1" dirty="0" err="1">
                <a:solidFill>
                  <a:srgbClr val="000090"/>
                </a:solidFill>
              </a:rPr>
              <a:t>generales</a:t>
            </a:r>
            <a:r>
              <a:rPr lang="en-US" b="1" dirty="0">
                <a:solidFill>
                  <a:srgbClr val="000090"/>
                </a:solidFill>
              </a:rPr>
              <a:t> sur la Cote d’Ivoire et du Service MET</a:t>
            </a:r>
            <a:endParaRPr lang="en-GB" dirty="0"/>
          </a:p>
        </p:txBody>
      </p:sp>
      <p:grpSp>
        <p:nvGrpSpPr>
          <p:cNvPr id="4" name="Groupe 9">
            <a:extLst>
              <a:ext uri="{FF2B5EF4-FFF2-40B4-BE49-F238E27FC236}">
                <a16:creationId xmlns:a16="http://schemas.microsoft.com/office/drawing/2014/main" id="{EAE7F2C1-6001-45FD-B10D-F79BF094DA1C}"/>
              </a:ext>
            </a:extLst>
          </p:cNvPr>
          <p:cNvGrpSpPr>
            <a:grpSpLocks/>
          </p:cNvGrpSpPr>
          <p:nvPr/>
        </p:nvGrpSpPr>
        <p:grpSpPr bwMode="auto">
          <a:xfrm>
            <a:off x="1091882" y="1366144"/>
            <a:ext cx="7929872" cy="5510416"/>
            <a:chOff x="0" y="1382131"/>
            <a:chExt cx="8459789" cy="5564161"/>
          </a:xfrm>
        </p:grpSpPr>
        <p:grpSp>
          <p:nvGrpSpPr>
            <p:cNvPr id="5" name="Groupe 35">
              <a:extLst>
                <a:ext uri="{FF2B5EF4-FFF2-40B4-BE49-F238E27FC236}">
                  <a16:creationId xmlns:a16="http://schemas.microsoft.com/office/drawing/2014/main" id="{BAD4201E-7529-48EA-BA10-529D02BFE6F1}"/>
                </a:ext>
              </a:extLst>
            </p:cNvPr>
            <p:cNvGrpSpPr>
              <a:grpSpLocks/>
            </p:cNvGrpSpPr>
            <p:nvPr/>
          </p:nvGrpSpPr>
          <p:grpSpPr bwMode="auto">
            <a:xfrm>
              <a:off x="1" y="2146936"/>
              <a:ext cx="8459788" cy="3002615"/>
              <a:chOff x="674" y="1645306"/>
              <a:chExt cx="8459520" cy="3003100"/>
            </a:xfrm>
          </p:grpSpPr>
          <p:sp>
            <p:nvSpPr>
              <p:cNvPr id="14" name="Rectangle 13">
                <a:extLst>
                  <a:ext uri="{FF2B5EF4-FFF2-40B4-BE49-F238E27FC236}">
                    <a16:creationId xmlns:a16="http://schemas.microsoft.com/office/drawing/2014/main" id="{553BACBC-2951-44BB-8A24-11957D922329}"/>
                  </a:ext>
                </a:extLst>
              </p:cNvPr>
              <p:cNvSpPr/>
              <p:nvPr/>
            </p:nvSpPr>
            <p:spPr>
              <a:xfrm>
                <a:off x="2988253" y="1645306"/>
                <a:ext cx="2500234" cy="570754"/>
              </a:xfrm>
              <a:prstGeom prst="rect">
                <a:avLst/>
              </a:prstGeom>
              <a:solidFill>
                <a:srgbClr val="00206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FR" sz="1800" b="1" dirty="0">
                    <a:solidFill>
                      <a:srgbClr val="FFFFFF"/>
                    </a:solidFill>
                    <a:cs typeface="Arial" pitchFamily="34" charset="0"/>
                  </a:rPr>
                  <a:t>Directeur</a:t>
                </a:r>
                <a:r>
                  <a:rPr lang="en-US" sz="1800" b="1" dirty="0">
                    <a:solidFill>
                      <a:srgbClr val="FFFFFF"/>
                    </a:solidFill>
                    <a:cs typeface="Arial" pitchFamily="34" charset="0"/>
                  </a:rPr>
                  <a:t> General </a:t>
                </a:r>
                <a:endParaRPr lang="en-US" sz="1800" b="1" dirty="0">
                  <a:solidFill>
                    <a:schemeClr val="accent2"/>
                  </a:solidFill>
                  <a:cs typeface="Arial" pitchFamily="34" charset="0"/>
                </a:endParaRPr>
              </a:p>
            </p:txBody>
          </p:sp>
          <p:cxnSp>
            <p:nvCxnSpPr>
              <p:cNvPr id="15" name="Connecteur droit 20">
                <a:extLst>
                  <a:ext uri="{FF2B5EF4-FFF2-40B4-BE49-F238E27FC236}">
                    <a16:creationId xmlns:a16="http://schemas.microsoft.com/office/drawing/2014/main" id="{BB6D5F96-BD99-41FC-A8AF-941D211794A9}"/>
                  </a:ext>
                </a:extLst>
              </p:cNvPr>
              <p:cNvCxnSpPr>
                <a:cxnSpLocks/>
                <a:endCxn id="18" idx="3"/>
              </p:cNvCxnSpPr>
              <p:nvPr/>
            </p:nvCxnSpPr>
            <p:spPr>
              <a:xfrm flipH="1">
                <a:off x="2772361" y="2253634"/>
                <a:ext cx="985131" cy="5040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D8C11038-57EA-423C-BAA5-2D2654FC31E5}"/>
                  </a:ext>
                </a:extLst>
              </p:cNvPr>
              <p:cNvSpPr/>
              <p:nvPr/>
            </p:nvSpPr>
            <p:spPr>
              <a:xfrm>
                <a:off x="674" y="3720129"/>
                <a:ext cx="2036699" cy="928277"/>
              </a:xfrm>
              <a:prstGeom prst="rect">
                <a:avLst/>
              </a:prstGeom>
              <a:solidFill>
                <a:schemeClr val="tx2">
                  <a:lumMod val="60000"/>
                  <a:lumOff val="4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800" b="1" dirty="0" err="1"/>
                  <a:t>Directeur</a:t>
                </a:r>
                <a:r>
                  <a:rPr lang="en-US" sz="1800" b="1" dirty="0"/>
                  <a:t> de la Navigation </a:t>
                </a:r>
                <a:r>
                  <a:rPr lang="en-US" sz="1800" b="1" dirty="0" err="1"/>
                  <a:t>Aérienne</a:t>
                </a:r>
                <a:endParaRPr lang="en-US" sz="1800" b="1" dirty="0"/>
              </a:p>
            </p:txBody>
          </p:sp>
          <p:sp>
            <p:nvSpPr>
              <p:cNvPr id="17" name="Rectangle 16">
                <a:extLst>
                  <a:ext uri="{FF2B5EF4-FFF2-40B4-BE49-F238E27FC236}">
                    <a16:creationId xmlns:a16="http://schemas.microsoft.com/office/drawing/2014/main" id="{C3BFA2F7-E27A-4B9B-93ED-6A3475E8E998}"/>
                  </a:ext>
                </a:extLst>
              </p:cNvPr>
              <p:cNvSpPr/>
              <p:nvPr/>
            </p:nvSpPr>
            <p:spPr>
              <a:xfrm>
                <a:off x="2267551" y="3696081"/>
                <a:ext cx="1997012" cy="857734"/>
              </a:xfrm>
              <a:prstGeom prst="rect">
                <a:avLst/>
              </a:prstGeom>
              <a:solidFill>
                <a:schemeClr val="tx2">
                  <a:lumMod val="60000"/>
                  <a:lumOff val="4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800" b="1" dirty="0" err="1"/>
                  <a:t>Directeur</a:t>
                </a:r>
                <a:r>
                  <a:rPr lang="en-US" sz="1800" b="1" dirty="0"/>
                  <a:t> de la </a:t>
                </a:r>
                <a:r>
                  <a:rPr lang="en-US" sz="1800" b="1" dirty="0" err="1"/>
                  <a:t>Meteorologie</a:t>
                </a:r>
                <a:r>
                  <a:rPr lang="en-US" sz="1800" b="1" dirty="0"/>
                  <a:t> </a:t>
                </a:r>
                <a:r>
                  <a:rPr lang="en-US" sz="1800" b="1" dirty="0" err="1"/>
                  <a:t>Nationale</a:t>
                </a:r>
                <a:r>
                  <a:rPr lang="en-US" sz="1800" b="1" dirty="0"/>
                  <a:t> </a:t>
                </a:r>
                <a:r>
                  <a:rPr lang="en-US" b="1" dirty="0">
                    <a:solidFill>
                      <a:srgbClr val="C00000"/>
                    </a:solidFill>
                  </a:rPr>
                  <a:t>(PR)</a:t>
                </a:r>
              </a:p>
            </p:txBody>
          </p:sp>
          <p:sp>
            <p:nvSpPr>
              <p:cNvPr id="18" name="Rectangle 17">
                <a:extLst>
                  <a:ext uri="{FF2B5EF4-FFF2-40B4-BE49-F238E27FC236}">
                    <a16:creationId xmlns:a16="http://schemas.microsoft.com/office/drawing/2014/main" id="{4CD49294-3428-4B23-9460-22BB62EC87D0}"/>
                  </a:ext>
                </a:extLst>
              </p:cNvPr>
              <p:cNvSpPr/>
              <p:nvPr/>
            </p:nvSpPr>
            <p:spPr>
              <a:xfrm>
                <a:off x="180055" y="2328782"/>
                <a:ext cx="2592306" cy="857734"/>
              </a:xfrm>
              <a:prstGeom prst="rect">
                <a:avLst/>
              </a:prstGeom>
              <a:solidFill>
                <a:schemeClr val="accent1">
                  <a:lumMod val="50000"/>
                  <a:alpha val="7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800" b="1" dirty="0" err="1"/>
                  <a:t>Directeur</a:t>
                </a:r>
                <a:r>
                  <a:rPr lang="en-US" sz="1800" b="1" dirty="0"/>
                  <a:t>  </a:t>
                </a:r>
                <a:r>
                  <a:rPr lang="en-US" sz="1800" b="1" dirty="0" err="1"/>
                  <a:t>Général</a:t>
                </a:r>
                <a:r>
                  <a:rPr lang="en-US" sz="1800" b="1" dirty="0"/>
                  <a:t> </a:t>
                </a:r>
                <a:r>
                  <a:rPr lang="en-US" sz="1800" b="1" dirty="0" err="1"/>
                  <a:t>Adjoint</a:t>
                </a:r>
                <a:r>
                  <a:rPr lang="en-US" sz="1800" b="1" dirty="0"/>
                  <a:t> chargé des </a:t>
                </a:r>
                <a:r>
                  <a:rPr lang="en-US" sz="1800" b="1" dirty="0" err="1"/>
                  <a:t>opérations</a:t>
                </a:r>
                <a:r>
                  <a:rPr lang="en-US" sz="1800" b="1" dirty="0"/>
                  <a:t> techniques</a:t>
                </a:r>
              </a:p>
            </p:txBody>
          </p:sp>
          <p:sp>
            <p:nvSpPr>
              <p:cNvPr id="19" name="Rectangle 18">
                <a:extLst>
                  <a:ext uri="{FF2B5EF4-FFF2-40B4-BE49-F238E27FC236}">
                    <a16:creationId xmlns:a16="http://schemas.microsoft.com/office/drawing/2014/main" id="{C6F896C5-9753-43C3-8AE8-56C6931040B9}"/>
                  </a:ext>
                </a:extLst>
              </p:cNvPr>
              <p:cNvSpPr/>
              <p:nvPr/>
            </p:nvSpPr>
            <p:spPr>
              <a:xfrm>
                <a:off x="5929799" y="2405039"/>
                <a:ext cx="2530395" cy="968358"/>
              </a:xfrm>
              <a:prstGeom prst="rect">
                <a:avLst/>
              </a:prstGeom>
              <a:solidFill>
                <a:schemeClr val="accent1">
                  <a:lumMod val="7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800" b="1" dirty="0" err="1"/>
                  <a:t>Directeur</a:t>
                </a:r>
                <a:r>
                  <a:rPr lang="en-US" sz="1800" b="1" dirty="0"/>
                  <a:t> </a:t>
                </a:r>
                <a:r>
                  <a:rPr lang="en-US" sz="1800" b="1" dirty="0" err="1"/>
                  <a:t>Général</a:t>
                </a:r>
                <a:r>
                  <a:rPr lang="en-US" sz="1800" b="1" dirty="0"/>
                  <a:t> </a:t>
                </a:r>
                <a:r>
                  <a:rPr lang="en-US" sz="1800" b="1" dirty="0" err="1"/>
                  <a:t>Adjoint</a:t>
                </a:r>
                <a:r>
                  <a:rPr lang="en-US" sz="1800" b="1" dirty="0"/>
                  <a:t> chargé des Finances</a:t>
                </a:r>
              </a:p>
            </p:txBody>
          </p:sp>
        </p:grpSp>
        <p:sp>
          <p:nvSpPr>
            <p:cNvPr id="6" name="Rectangle 5">
              <a:extLst>
                <a:ext uri="{FF2B5EF4-FFF2-40B4-BE49-F238E27FC236}">
                  <a16:creationId xmlns:a16="http://schemas.microsoft.com/office/drawing/2014/main" id="{742D6477-8F7D-421A-BA85-500E7D8A8EC1}"/>
                </a:ext>
              </a:extLst>
            </p:cNvPr>
            <p:cNvSpPr/>
            <p:nvPr/>
          </p:nvSpPr>
          <p:spPr>
            <a:xfrm>
              <a:off x="3071813" y="1382131"/>
              <a:ext cx="2571750" cy="500131"/>
            </a:xfrm>
            <a:prstGeom prst="rect">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800" b="1" dirty="0"/>
                <a:t>Ministre des Transports</a:t>
              </a:r>
            </a:p>
          </p:txBody>
        </p:sp>
        <p:grpSp>
          <p:nvGrpSpPr>
            <p:cNvPr id="7" name="Groupe 47">
              <a:extLst>
                <a:ext uri="{FF2B5EF4-FFF2-40B4-BE49-F238E27FC236}">
                  <a16:creationId xmlns:a16="http://schemas.microsoft.com/office/drawing/2014/main" id="{36E94F05-595C-49B6-92CD-D3E7FD0299C9}"/>
                </a:ext>
              </a:extLst>
            </p:cNvPr>
            <p:cNvGrpSpPr>
              <a:grpSpLocks/>
            </p:cNvGrpSpPr>
            <p:nvPr/>
          </p:nvGrpSpPr>
          <p:grpSpPr bwMode="auto">
            <a:xfrm>
              <a:off x="0" y="5063689"/>
              <a:ext cx="5843042" cy="1882603"/>
              <a:chOff x="0" y="5063689"/>
              <a:chExt cx="5843042" cy="1882603"/>
            </a:xfrm>
          </p:grpSpPr>
          <p:cxnSp>
            <p:nvCxnSpPr>
              <p:cNvPr id="8" name="Connecteur droit 11">
                <a:extLst>
                  <a:ext uri="{FF2B5EF4-FFF2-40B4-BE49-F238E27FC236}">
                    <a16:creationId xmlns:a16="http://schemas.microsoft.com/office/drawing/2014/main" id="{1B6DECD8-14C0-401E-AC96-C3DF1319E950}"/>
                  </a:ext>
                </a:extLst>
              </p:cNvPr>
              <p:cNvCxnSpPr>
                <a:cxnSpLocks/>
              </p:cNvCxnSpPr>
              <p:nvPr/>
            </p:nvCxnSpPr>
            <p:spPr>
              <a:xfrm>
                <a:off x="2843215" y="5145442"/>
                <a:ext cx="0" cy="53276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12">
                <a:extLst>
                  <a:ext uri="{FF2B5EF4-FFF2-40B4-BE49-F238E27FC236}">
                    <a16:creationId xmlns:a16="http://schemas.microsoft.com/office/drawing/2014/main" id="{F5B3B09B-EC1D-4F5B-A62E-A87605B9331C}"/>
                  </a:ext>
                </a:extLst>
              </p:cNvPr>
              <p:cNvCxnSpPr>
                <a:cxnSpLocks/>
              </p:cNvCxnSpPr>
              <p:nvPr/>
            </p:nvCxnSpPr>
            <p:spPr>
              <a:xfrm>
                <a:off x="3614698" y="5063689"/>
                <a:ext cx="856223" cy="50076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Ellipse 13">
                <a:extLst>
                  <a:ext uri="{FF2B5EF4-FFF2-40B4-BE49-F238E27FC236}">
                    <a16:creationId xmlns:a16="http://schemas.microsoft.com/office/drawing/2014/main" id="{4EABBE4B-04AB-43F3-B29C-37A1D05D2BCC}"/>
                  </a:ext>
                </a:extLst>
              </p:cNvPr>
              <p:cNvSpPr/>
              <p:nvPr/>
            </p:nvSpPr>
            <p:spPr>
              <a:xfrm>
                <a:off x="0" y="5741055"/>
                <a:ext cx="1785938" cy="1142926"/>
              </a:xfrm>
              <a:prstGeom prst="ellipse">
                <a:avLst/>
              </a:prstGeom>
              <a:solidFill>
                <a:schemeClr val="accent1">
                  <a:lumMod val="40000"/>
                  <a:lumOff val="6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400" b="1" dirty="0" err="1">
                    <a:solidFill>
                      <a:schemeClr val="tx1"/>
                    </a:solidFill>
                  </a:rPr>
                  <a:t>Dpt</a:t>
                </a:r>
                <a:r>
                  <a:rPr lang="en-US" sz="1400" b="1" dirty="0">
                    <a:solidFill>
                      <a:schemeClr val="tx1"/>
                    </a:solidFill>
                  </a:rPr>
                  <a:t> </a:t>
                </a:r>
                <a:r>
                  <a:rPr lang="en-US" sz="1400" b="1" dirty="0" err="1">
                    <a:solidFill>
                      <a:schemeClr val="tx1"/>
                    </a:solidFill>
                  </a:rPr>
                  <a:t>d’etude</a:t>
                </a:r>
                <a:r>
                  <a:rPr lang="en-US" sz="1400" b="1" dirty="0">
                    <a:solidFill>
                      <a:schemeClr val="tx1"/>
                    </a:solidFill>
                  </a:rPr>
                  <a:t> et </a:t>
                </a:r>
                <a:r>
                  <a:rPr lang="en-US" sz="1400" b="1" dirty="0" err="1">
                    <a:solidFill>
                      <a:schemeClr val="tx1"/>
                    </a:solidFill>
                  </a:rPr>
                  <a:t>devellopement</a:t>
                </a:r>
                <a:endParaRPr lang="en-US" sz="1400" b="1" dirty="0">
                  <a:solidFill>
                    <a:schemeClr val="tx1"/>
                  </a:solidFill>
                </a:endParaRPr>
              </a:p>
            </p:txBody>
          </p:sp>
          <p:sp>
            <p:nvSpPr>
              <p:cNvPr id="11" name="Ellipse 14">
                <a:extLst>
                  <a:ext uri="{FF2B5EF4-FFF2-40B4-BE49-F238E27FC236}">
                    <a16:creationId xmlns:a16="http://schemas.microsoft.com/office/drawing/2014/main" id="{CB0B1A71-2FFB-4084-A424-A03359748739}"/>
                  </a:ext>
                </a:extLst>
              </p:cNvPr>
              <p:cNvSpPr/>
              <p:nvPr/>
            </p:nvSpPr>
            <p:spPr>
              <a:xfrm>
                <a:off x="1951038" y="5660700"/>
                <a:ext cx="1857375" cy="1285592"/>
              </a:xfrm>
              <a:prstGeom prst="ellipse">
                <a:avLst/>
              </a:prstGeom>
              <a:solidFill>
                <a:schemeClr val="accent1">
                  <a:lumMod val="40000"/>
                  <a:lumOff val="6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400" b="1" dirty="0" err="1">
                    <a:solidFill>
                      <a:srgbClr val="C00000"/>
                    </a:solidFill>
                  </a:rPr>
                  <a:t>Dpt</a:t>
                </a:r>
                <a:r>
                  <a:rPr lang="en-US" sz="1400" b="1" dirty="0">
                    <a:solidFill>
                      <a:srgbClr val="C00000"/>
                    </a:solidFill>
                  </a:rPr>
                  <a:t> de </a:t>
                </a:r>
                <a:r>
                  <a:rPr lang="en-US" sz="1400" b="1" dirty="0" err="1">
                    <a:solidFill>
                      <a:srgbClr val="C00000"/>
                    </a:solidFill>
                  </a:rPr>
                  <a:t>climat</a:t>
                </a:r>
                <a:r>
                  <a:rPr lang="en-US" sz="1400" b="1" dirty="0">
                    <a:solidFill>
                      <a:srgbClr val="C00000"/>
                    </a:solidFill>
                  </a:rPr>
                  <a:t> agro-</a:t>
                </a:r>
                <a:r>
                  <a:rPr lang="en-US" sz="1400" b="1" dirty="0" err="1">
                    <a:solidFill>
                      <a:srgbClr val="C00000"/>
                    </a:solidFill>
                  </a:rPr>
                  <a:t>météorologie</a:t>
                </a:r>
                <a:r>
                  <a:rPr lang="en-US" sz="1800" b="1" dirty="0">
                    <a:solidFill>
                      <a:srgbClr val="C00000"/>
                    </a:solidFill>
                  </a:rPr>
                  <a:t>. </a:t>
                </a:r>
              </a:p>
            </p:txBody>
          </p:sp>
          <p:sp>
            <p:nvSpPr>
              <p:cNvPr id="12" name="Ellipse 17">
                <a:extLst>
                  <a:ext uri="{FF2B5EF4-FFF2-40B4-BE49-F238E27FC236}">
                    <a16:creationId xmlns:a16="http://schemas.microsoft.com/office/drawing/2014/main" id="{E608121B-7F67-4E2E-B731-4BF00131FE45}"/>
                  </a:ext>
                </a:extLst>
              </p:cNvPr>
              <p:cNvSpPr/>
              <p:nvPr/>
            </p:nvSpPr>
            <p:spPr>
              <a:xfrm>
                <a:off x="3985667" y="5492387"/>
                <a:ext cx="1857375" cy="1285592"/>
              </a:xfrm>
              <a:prstGeom prst="ellipse">
                <a:avLst/>
              </a:prstGeom>
              <a:solidFill>
                <a:schemeClr val="accent1">
                  <a:lumMod val="40000"/>
                  <a:lumOff val="6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400" b="1" dirty="0">
                    <a:solidFill>
                      <a:srgbClr val="C00000"/>
                    </a:solidFill>
                  </a:rPr>
                  <a:t>Dpt. </a:t>
                </a:r>
                <a:r>
                  <a:rPr lang="en-US" sz="1400" b="1" dirty="0" err="1">
                    <a:solidFill>
                      <a:srgbClr val="C00000"/>
                    </a:solidFill>
                  </a:rPr>
                  <a:t>Metéo</a:t>
                </a:r>
                <a:r>
                  <a:rPr lang="en-US" sz="1400" b="1" dirty="0">
                    <a:solidFill>
                      <a:srgbClr val="C00000"/>
                    </a:solidFill>
                  </a:rPr>
                  <a:t> </a:t>
                </a:r>
                <a:r>
                  <a:rPr lang="en-US" sz="1400" b="1" dirty="0" err="1">
                    <a:solidFill>
                      <a:srgbClr val="C00000"/>
                    </a:solidFill>
                  </a:rPr>
                  <a:t>Gle</a:t>
                </a:r>
                <a:r>
                  <a:rPr lang="en-US" sz="1400" b="1" dirty="0">
                    <a:solidFill>
                      <a:srgbClr val="C00000"/>
                    </a:solidFill>
                  </a:rPr>
                  <a:t> et des transports</a:t>
                </a:r>
              </a:p>
            </p:txBody>
          </p:sp>
          <p:cxnSp>
            <p:nvCxnSpPr>
              <p:cNvPr id="13" name="Connecteur droit 18">
                <a:extLst>
                  <a:ext uri="{FF2B5EF4-FFF2-40B4-BE49-F238E27FC236}">
                    <a16:creationId xmlns:a16="http://schemas.microsoft.com/office/drawing/2014/main" id="{A8BBFD14-7446-4AD3-81C8-F5BED575013D}"/>
                  </a:ext>
                </a:extLst>
              </p:cNvPr>
              <p:cNvCxnSpPr/>
              <p:nvPr/>
            </p:nvCxnSpPr>
            <p:spPr>
              <a:xfrm flipH="1">
                <a:off x="1213917" y="5145442"/>
                <a:ext cx="1296988" cy="5882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21" name="Connecteur droit 20">
            <a:extLst>
              <a:ext uri="{FF2B5EF4-FFF2-40B4-BE49-F238E27FC236}">
                <a16:creationId xmlns:a16="http://schemas.microsoft.com/office/drawing/2014/main" id="{D5CC82BE-D3B0-4BF0-824A-3335657D4AD2}"/>
              </a:ext>
            </a:extLst>
          </p:cNvPr>
          <p:cNvCxnSpPr>
            <a:cxnSpLocks/>
          </p:cNvCxnSpPr>
          <p:nvPr/>
        </p:nvCxnSpPr>
        <p:spPr bwMode="auto">
          <a:xfrm>
            <a:off x="5420055" y="2656467"/>
            <a:ext cx="1091628" cy="39707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0">
            <a:extLst>
              <a:ext uri="{FF2B5EF4-FFF2-40B4-BE49-F238E27FC236}">
                <a16:creationId xmlns:a16="http://schemas.microsoft.com/office/drawing/2014/main" id="{CBBCCE2C-06EE-4329-AE30-C4D463CAC479}"/>
              </a:ext>
            </a:extLst>
          </p:cNvPr>
          <p:cNvCxnSpPr>
            <a:cxnSpLocks/>
          </p:cNvCxnSpPr>
          <p:nvPr/>
        </p:nvCxnSpPr>
        <p:spPr bwMode="auto">
          <a:xfrm>
            <a:off x="5051892" y="1789681"/>
            <a:ext cx="1" cy="37226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Connecteur droit 11">
            <a:extLst>
              <a:ext uri="{FF2B5EF4-FFF2-40B4-BE49-F238E27FC236}">
                <a16:creationId xmlns:a16="http://schemas.microsoft.com/office/drawing/2014/main" id="{551C1F3B-2710-4FD8-98D4-D437EF194997}"/>
              </a:ext>
            </a:extLst>
          </p:cNvPr>
          <p:cNvCxnSpPr>
            <a:cxnSpLocks/>
          </p:cNvCxnSpPr>
          <p:nvPr/>
        </p:nvCxnSpPr>
        <p:spPr bwMode="auto">
          <a:xfrm>
            <a:off x="3068484" y="3682095"/>
            <a:ext cx="621551" cy="47210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Connecteur droit 11">
            <a:extLst>
              <a:ext uri="{FF2B5EF4-FFF2-40B4-BE49-F238E27FC236}">
                <a16:creationId xmlns:a16="http://schemas.microsoft.com/office/drawing/2014/main" id="{D772D122-1CCB-4980-9A37-4DF5942C6E2D}"/>
              </a:ext>
            </a:extLst>
          </p:cNvPr>
          <p:cNvCxnSpPr>
            <a:cxnSpLocks/>
            <a:endCxn id="16" idx="0"/>
          </p:cNvCxnSpPr>
          <p:nvPr/>
        </p:nvCxnSpPr>
        <p:spPr bwMode="auto">
          <a:xfrm flipH="1">
            <a:off x="2046474" y="3704811"/>
            <a:ext cx="211242" cy="47320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C090BC58-A74C-4986-BC44-62E36FA3660A}"/>
              </a:ext>
            </a:extLst>
          </p:cNvPr>
          <p:cNvSpPr txBox="1"/>
          <p:nvPr/>
        </p:nvSpPr>
        <p:spPr>
          <a:xfrm>
            <a:off x="6982691" y="5925741"/>
            <a:ext cx="2278666" cy="707886"/>
          </a:xfrm>
          <a:prstGeom prst="rect">
            <a:avLst/>
          </a:prstGeom>
          <a:noFill/>
        </p:spPr>
        <p:txBody>
          <a:bodyPr wrap="square" rtlCol="0">
            <a:spAutoFit/>
          </a:bodyPr>
          <a:lstStyle/>
          <a:p>
            <a:r>
              <a:rPr lang="en-GB" sz="2000" dirty="0"/>
              <a:t>Organigramme de la SODEXAM</a:t>
            </a:r>
          </a:p>
        </p:txBody>
      </p:sp>
    </p:spTree>
    <p:extLst>
      <p:ext uri="{BB962C8B-B14F-4D97-AF65-F5344CB8AC3E}">
        <p14:creationId xmlns:p14="http://schemas.microsoft.com/office/powerpoint/2010/main" val="540887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A0A98-5E97-42F7-B119-6D400FB8045D}"/>
              </a:ext>
            </a:extLst>
          </p:cNvPr>
          <p:cNvSpPr>
            <a:spLocks noGrp="1"/>
          </p:cNvSpPr>
          <p:nvPr>
            <p:ph type="title"/>
          </p:nvPr>
        </p:nvSpPr>
        <p:spPr/>
        <p:txBody>
          <a:bodyPr>
            <a:normAutofit fontScale="90000"/>
          </a:bodyPr>
          <a:lstStyle/>
          <a:p>
            <a:r>
              <a:rPr lang="en-US" b="1" dirty="0" err="1">
                <a:solidFill>
                  <a:srgbClr val="000090"/>
                </a:solidFill>
              </a:rPr>
              <a:t>Informations</a:t>
            </a:r>
            <a:r>
              <a:rPr lang="en-US" b="1" dirty="0">
                <a:solidFill>
                  <a:srgbClr val="000090"/>
                </a:solidFill>
              </a:rPr>
              <a:t> </a:t>
            </a:r>
            <a:r>
              <a:rPr lang="en-US" b="1" dirty="0" err="1">
                <a:solidFill>
                  <a:srgbClr val="000090"/>
                </a:solidFill>
              </a:rPr>
              <a:t>generales</a:t>
            </a:r>
            <a:r>
              <a:rPr lang="en-US" b="1" dirty="0">
                <a:solidFill>
                  <a:srgbClr val="000090"/>
                </a:solidFill>
              </a:rPr>
              <a:t> sur la Cote d’Ivoire et du Service MET</a:t>
            </a:r>
            <a:endParaRPr lang="en-GB" dirty="0"/>
          </a:p>
        </p:txBody>
      </p:sp>
      <p:sp>
        <p:nvSpPr>
          <p:cNvPr id="3" name="Content Placeholder 2">
            <a:extLst>
              <a:ext uri="{FF2B5EF4-FFF2-40B4-BE49-F238E27FC236}">
                <a16:creationId xmlns:a16="http://schemas.microsoft.com/office/drawing/2014/main" id="{E2916138-EA5A-4D00-A369-D834323028E8}"/>
              </a:ext>
            </a:extLst>
          </p:cNvPr>
          <p:cNvSpPr>
            <a:spLocks noGrp="1"/>
          </p:cNvSpPr>
          <p:nvPr>
            <p:ph idx="1"/>
          </p:nvPr>
        </p:nvSpPr>
        <p:spPr/>
        <p:txBody>
          <a:bodyPr>
            <a:normAutofit lnSpcReduction="10000"/>
          </a:bodyPr>
          <a:lstStyle/>
          <a:p>
            <a:pPr marL="0" indent="0">
              <a:buNone/>
            </a:pPr>
            <a:endParaRPr lang="en-US" sz="2300" dirty="0"/>
          </a:p>
          <a:p>
            <a:pPr marL="0" indent="0">
              <a:buNone/>
            </a:pPr>
            <a:r>
              <a:rPr lang="en-US" sz="2400" dirty="0"/>
              <a:t>La SODEXAM(</a:t>
            </a:r>
            <a:r>
              <a:rPr lang="en-US" sz="2400" dirty="0" err="1"/>
              <a:t>Societe</a:t>
            </a:r>
            <a:r>
              <a:rPr lang="en-US" sz="2400" dirty="0"/>
              <a:t> </a:t>
            </a:r>
            <a:r>
              <a:rPr lang="en-US" sz="2400" dirty="0" err="1"/>
              <a:t>d’Exploitation</a:t>
            </a:r>
            <a:r>
              <a:rPr lang="en-US" sz="2400" dirty="0"/>
              <a:t> </a:t>
            </a:r>
            <a:r>
              <a:rPr lang="en-US" sz="2400" dirty="0" err="1"/>
              <a:t>aeronautique</a:t>
            </a:r>
            <a:r>
              <a:rPr lang="en-US" sz="2400" dirty="0"/>
              <a:t> </a:t>
            </a:r>
            <a:r>
              <a:rPr lang="en-US" sz="2400" dirty="0" err="1"/>
              <a:t>aeroportuaire</a:t>
            </a:r>
            <a:r>
              <a:rPr lang="en-US" sz="2400" dirty="0"/>
              <a:t> et </a:t>
            </a:r>
            <a:r>
              <a:rPr lang="en-US" sz="2400" dirty="0" err="1"/>
              <a:t>meteorologique</a:t>
            </a:r>
            <a:r>
              <a:rPr lang="en-US" sz="2400" dirty="0"/>
              <a:t>) </a:t>
            </a:r>
            <a:r>
              <a:rPr lang="en-US" sz="2400" dirty="0" err="1"/>
              <a:t>est</a:t>
            </a:r>
            <a:r>
              <a:rPr lang="en-US" sz="2400" dirty="0"/>
              <a:t> </a:t>
            </a:r>
            <a:r>
              <a:rPr lang="en-US" sz="2400" dirty="0" err="1"/>
              <a:t>en</a:t>
            </a:r>
            <a:r>
              <a:rPr lang="en-US" sz="2400" dirty="0"/>
              <a:t> charge des </a:t>
            </a:r>
            <a:r>
              <a:rPr lang="en-US" sz="2400" dirty="0" err="1"/>
              <a:t>activites</a:t>
            </a:r>
            <a:r>
              <a:rPr lang="en-US" sz="2400" dirty="0"/>
              <a:t> </a:t>
            </a:r>
            <a:r>
              <a:rPr lang="en-US" sz="2400" dirty="0" err="1"/>
              <a:t>meteorologique</a:t>
            </a:r>
            <a:endParaRPr lang="en-US" sz="2400" dirty="0"/>
          </a:p>
          <a:p>
            <a:pPr marL="1082675" lvl="1" indent="-682625">
              <a:buFont typeface="Arial" panose="020B0604020202020204" pitchFamily="34" charset="0"/>
              <a:buChar char="•"/>
            </a:pPr>
            <a:r>
              <a:rPr lang="en-US" sz="2400" dirty="0"/>
              <a:t>Missions</a:t>
            </a:r>
          </a:p>
          <a:p>
            <a:pPr marL="400050" lvl="1" indent="0">
              <a:buNone/>
            </a:pPr>
            <a:r>
              <a:rPr lang="x-none" altLang="en-US" sz="2400" dirty="0"/>
              <a:t>			</a:t>
            </a:r>
            <a:r>
              <a:rPr lang="x-none" altLang="en-US" sz="2400" dirty="0">
                <a:hlinkClick r:id="rId2"/>
              </a:rPr>
              <a:t>http://www.</a:t>
            </a:r>
            <a:r>
              <a:rPr lang="fr-FR" altLang="en-US" sz="2400" dirty="0">
                <a:hlinkClick r:id="rId2"/>
              </a:rPr>
              <a:t>sodexam</a:t>
            </a:r>
            <a:r>
              <a:rPr lang="fr-FR" altLang="en-US" sz="2400" dirty="0"/>
              <a:t>.com/météorologie</a:t>
            </a:r>
          </a:p>
          <a:p>
            <a:pPr marL="400050" lvl="1" indent="0">
              <a:buNone/>
            </a:pPr>
            <a:r>
              <a:rPr lang="fr-CH" sz="2400" dirty="0"/>
              <a:t>Les infrastructures</a:t>
            </a:r>
          </a:p>
          <a:p>
            <a:pPr marL="400050" lvl="1" indent="0">
              <a:buNone/>
            </a:pPr>
            <a:r>
              <a:rPr lang="x-none" altLang="fr-CH" sz="2400" dirty="0"/>
              <a:t>	- </a:t>
            </a:r>
            <a:r>
              <a:rPr lang="fr-FR" altLang="fr-CH" sz="2400" dirty="0"/>
              <a:t>stations d’observation synoptique</a:t>
            </a:r>
            <a:r>
              <a:rPr lang="x-none" altLang="fr-CH" sz="2400" dirty="0"/>
              <a:t>, </a:t>
            </a:r>
            <a:r>
              <a:rPr lang="fr-FR" altLang="fr-CH" sz="2400" dirty="0"/>
              <a:t>agro météo( pour les partenaires mais géré par la </a:t>
            </a:r>
            <a:r>
              <a:rPr lang="fr-FR" altLang="fr-CH" sz="2400" dirty="0" err="1"/>
              <a:t>sodexam</a:t>
            </a:r>
            <a:r>
              <a:rPr lang="fr-FR" altLang="fr-CH" sz="2400" dirty="0"/>
              <a:t>), Climatique(pour les partenaires mais géré par la </a:t>
            </a:r>
            <a:r>
              <a:rPr lang="fr-FR" altLang="fr-CH" sz="2400" dirty="0" err="1"/>
              <a:t>sodexam</a:t>
            </a:r>
            <a:r>
              <a:rPr lang="fr-FR" altLang="fr-CH" sz="2400" dirty="0"/>
              <a:t>) et postes </a:t>
            </a:r>
            <a:r>
              <a:rPr lang="fr-FR" altLang="fr-CH" sz="2400" dirty="0" err="1"/>
              <a:t>pluvio</a:t>
            </a:r>
            <a:r>
              <a:rPr lang="fr-FR" altLang="fr-CH" sz="2400" dirty="0"/>
              <a:t> (manuel et automatique)</a:t>
            </a:r>
          </a:p>
          <a:p>
            <a:pPr marL="1082675" lvl="1" indent="-682625">
              <a:buFont typeface="Arial" panose="020B0604020202020204" pitchFamily="34" charset="0"/>
              <a:buChar char="•"/>
            </a:pPr>
            <a:r>
              <a:rPr lang="fr-FR" altLang="en-US" sz="2400" dirty="0"/>
              <a:t>Le personnel est environ</a:t>
            </a:r>
            <a:r>
              <a:rPr lang="x-none" altLang="en-US" sz="2400" dirty="0"/>
              <a:t> 1</a:t>
            </a:r>
            <a:r>
              <a:rPr lang="fr-FR" altLang="en-US" sz="2400" dirty="0"/>
              <a:t>7</a:t>
            </a:r>
            <a:r>
              <a:rPr lang="x-none" altLang="en-US" sz="2400" dirty="0"/>
              <a:t>5 </a:t>
            </a:r>
            <a:r>
              <a:rPr lang="fr-FR" altLang="en-US" sz="2400" dirty="0"/>
              <a:t>personnes</a:t>
            </a:r>
            <a:endParaRPr lang="x-none" altLang="en-US" sz="2400" dirty="0"/>
          </a:p>
          <a:p>
            <a:endParaRPr lang="en-GB" dirty="0"/>
          </a:p>
        </p:txBody>
      </p:sp>
    </p:spTree>
    <p:extLst>
      <p:ext uri="{BB962C8B-B14F-4D97-AF65-F5344CB8AC3E}">
        <p14:creationId xmlns:p14="http://schemas.microsoft.com/office/powerpoint/2010/main" val="2704338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19459"/>
          <p:cNvSpPr/>
          <p:nvPr/>
        </p:nvSpPr>
        <p:spPr>
          <a:xfrm>
            <a:off x="381000" y="381000"/>
            <a:ext cx="8345488" cy="914400"/>
          </a:xfrm>
          <a:prstGeom prst="rect">
            <a:avLst/>
          </a:prstGeom>
          <a:solidFill>
            <a:srgbClr val="CCFFCC"/>
          </a:solidFill>
          <a:ln w="9525">
            <a:noFill/>
            <a:miter/>
          </a:ln>
        </p:spPr>
        <p:txBody>
          <a:bodyPr lIns="61120" tIns="30560" rIns="61120" bIns="30560" anchor="ctr"/>
          <a:lst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Arial" panose="020B0604020202020204" pitchFamily="34" charset="0"/>
              </a:defRPr>
            </a:lvl1pPr>
          </a:lstStyle>
          <a:p>
            <a:pPr lvl="0"/>
            <a:r>
              <a:rPr lang="fr-FR" dirty="0"/>
              <a:t>Carte de la COTE D’IVOIRE</a:t>
            </a:r>
            <a:endParaRP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415845"/>
            <a:ext cx="3945194" cy="4454013"/>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7879" y="1415845"/>
            <a:ext cx="4457631" cy="4454013"/>
          </a:xfrm>
          <a:prstGeom prst="rect">
            <a:avLst/>
          </a:prstGeom>
        </p:spPr>
      </p:pic>
      <p:cxnSp>
        <p:nvCxnSpPr>
          <p:cNvPr id="5" name="Connecteur droit 4"/>
          <p:cNvCxnSpPr/>
          <p:nvPr/>
        </p:nvCxnSpPr>
        <p:spPr>
          <a:xfrm flipV="1">
            <a:off x="1415845" y="2949677"/>
            <a:ext cx="4611329" cy="344129"/>
          </a:xfrm>
          <a:prstGeom prst="line">
            <a:avLst/>
          </a:prstGeom>
        </p:spPr>
        <p:style>
          <a:lnRef idx="2">
            <a:schemeClr val="dk1"/>
          </a:lnRef>
          <a:fillRef idx="0">
            <a:schemeClr val="dk1"/>
          </a:fillRef>
          <a:effectRef idx="1">
            <a:schemeClr val="dk1"/>
          </a:effectRef>
          <a:fontRef idx="minor">
            <a:schemeClr val="tx1"/>
          </a:fontRef>
        </p:style>
      </p:cxnSp>
      <p:cxnSp>
        <p:nvCxnSpPr>
          <p:cNvPr id="7" name="Connecteur droit 6"/>
          <p:cNvCxnSpPr/>
          <p:nvPr/>
        </p:nvCxnSpPr>
        <p:spPr>
          <a:xfrm>
            <a:off x="1415845" y="3637935"/>
            <a:ext cx="4798142" cy="1671484"/>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85568"/>
          </a:xfrm>
        </p:spPr>
        <p:txBody>
          <a:bodyPr>
            <a:normAutofit fontScale="90000"/>
          </a:bodyPr>
          <a:lstStyle/>
          <a:p>
            <a:r>
              <a:rPr lang="en-US" sz="3600" b="1" dirty="0">
                <a:solidFill>
                  <a:srgbClr val="000090"/>
                </a:solidFill>
              </a:rPr>
              <a:t>Contexte Physique et Climatique </a:t>
            </a:r>
            <a:br>
              <a:rPr lang="en-US" sz="3600" b="1" dirty="0">
                <a:solidFill>
                  <a:srgbClr val="000090"/>
                </a:solidFill>
              </a:rPr>
            </a:br>
            <a:endParaRPr lang="en-US" sz="3100" dirty="0">
              <a:solidFill>
                <a:srgbClr val="000090"/>
              </a:solidFill>
            </a:endParaRPr>
          </a:p>
        </p:txBody>
      </p:sp>
      <p:sp>
        <p:nvSpPr>
          <p:cNvPr id="3" name="Content Placeholder 2"/>
          <p:cNvSpPr>
            <a:spLocks noGrp="1"/>
          </p:cNvSpPr>
          <p:nvPr>
            <p:ph idx="1"/>
          </p:nvPr>
        </p:nvSpPr>
        <p:spPr>
          <a:xfrm>
            <a:off x="457200" y="1031756"/>
            <a:ext cx="8229600" cy="5031645"/>
          </a:xfrm>
        </p:spPr>
        <p:txBody>
          <a:bodyPr>
            <a:normAutofit fontScale="45000" lnSpcReduction="20000"/>
          </a:bodyPr>
          <a:lstStyle/>
          <a:p>
            <a:pPr marL="514350" indent="-514350">
              <a:lnSpc>
                <a:spcPct val="90000"/>
              </a:lnSpc>
              <a:buFont typeface="+mj-lt"/>
              <a:buAutoNum type="arabicPeriod"/>
            </a:pPr>
            <a:r>
              <a:rPr lang="fr-FR" altLang="x-none" sz="4000" b="1" dirty="0">
                <a:solidFill>
                  <a:srgbClr val="000000"/>
                </a:solidFill>
                <a:sym typeface="+mn-ea"/>
              </a:rPr>
              <a:t>Information sur l’aspect physique du pays</a:t>
            </a:r>
          </a:p>
          <a:p>
            <a:pPr>
              <a:lnSpc>
                <a:spcPct val="120000"/>
              </a:lnSpc>
            </a:pPr>
            <a:r>
              <a:rPr lang="fr-FR" altLang="x-none" sz="4000" dirty="0">
                <a:solidFill>
                  <a:srgbClr val="000000"/>
                </a:solidFill>
                <a:sym typeface="+mn-ea"/>
              </a:rPr>
              <a:t>Le territoire de la Côte d’Ivoire présente l'aspect d'un quadrilatère avec une façade océanique de 566 km</a:t>
            </a:r>
          </a:p>
          <a:p>
            <a:pPr>
              <a:lnSpc>
                <a:spcPct val="120000"/>
              </a:lnSpc>
            </a:pPr>
            <a:r>
              <a:rPr lang="fr-FR" altLang="x-none" sz="4000" dirty="0">
                <a:solidFill>
                  <a:srgbClr val="000000"/>
                </a:solidFill>
                <a:sym typeface="+mn-ea"/>
              </a:rPr>
              <a:t>Le pays est caractérisé par un relief peu élevé. Les terres sont constituées en majeure partie de plateaux et plaines</a:t>
            </a:r>
          </a:p>
          <a:p>
            <a:pPr>
              <a:lnSpc>
                <a:spcPct val="120000"/>
              </a:lnSpc>
            </a:pPr>
            <a:r>
              <a:rPr lang="fr-FR" altLang="x-none" sz="4000" dirty="0">
                <a:solidFill>
                  <a:srgbClr val="000000"/>
                </a:solidFill>
                <a:sym typeface="+mn-ea"/>
              </a:rPr>
              <a:t> L’Ouest du pays, région montagneuse, présente toutefois quelques reliefs au-delà de mille mètres (le mont Nimba culmine à 1 752 m)</a:t>
            </a:r>
          </a:p>
          <a:p>
            <a:pPr>
              <a:lnSpc>
                <a:spcPct val="120000"/>
              </a:lnSpc>
            </a:pPr>
            <a:r>
              <a:rPr lang="fr-FR" altLang="x-none" sz="4000" dirty="0">
                <a:solidFill>
                  <a:srgbClr val="000000"/>
                </a:solidFill>
                <a:sym typeface="+mn-ea"/>
              </a:rPr>
              <a:t>Les eaux, qui couvrent environ 4 462 km2, soit 1,38 % de la superficie totale du pays, sont constituées au sud par l’océan atlantique et  les lagunes </a:t>
            </a:r>
            <a:r>
              <a:rPr lang="en-NZ" altLang="x-none" sz="4000" dirty="0">
                <a:solidFill>
                  <a:srgbClr val="000000"/>
                </a:solidFill>
                <a:sym typeface="+mn-ea"/>
              </a:rPr>
              <a:t>. </a:t>
            </a:r>
            <a:endParaRPr lang="en-NZ" altLang="x-none" sz="4000" dirty="0">
              <a:solidFill>
                <a:srgbClr val="000000"/>
              </a:solidFill>
            </a:endParaRPr>
          </a:p>
          <a:p>
            <a:pPr>
              <a:lnSpc>
                <a:spcPct val="120000"/>
              </a:lnSpc>
            </a:pPr>
            <a:r>
              <a:rPr lang="fr-FR" altLang="x-none" sz="4000" dirty="0">
                <a:solidFill>
                  <a:srgbClr val="000000"/>
                </a:solidFill>
                <a:sym typeface="+mn-ea"/>
              </a:rPr>
              <a:t>De nombreux cours d’eau avec souvent des débits extrêmes, drainent tout le territoire. Au nombre de ceux-ci figurent quatre grands fleuves qui sont le Cavally (700 km), le Sassandra (650 km), le Bandama (1 050 km) et la Comoé (1 160 km)</a:t>
            </a:r>
          </a:p>
          <a:p>
            <a:pPr>
              <a:lnSpc>
                <a:spcPct val="120000"/>
              </a:lnSpc>
            </a:pPr>
            <a:r>
              <a:rPr lang="fr-FR" altLang="x-none" sz="4000" dirty="0">
                <a:solidFill>
                  <a:srgbClr val="000000"/>
                </a:solidFill>
                <a:sym typeface="+mn-ea"/>
              </a:rPr>
              <a:t>Le paysage de base est  constitué par les forêts denses  du sud et à l’ouest  et aussi les forêts claires ou savanes arborées ou boisées, qui s’étendent du Centre au Nord</a:t>
            </a:r>
            <a:r>
              <a:rPr lang="en-NZ" altLang="x-none" sz="4000" dirty="0">
                <a:solidFill>
                  <a:srgbClr val="000000"/>
                </a:solidFill>
                <a:sym typeface="+mn-ea"/>
              </a:rPr>
              <a:t>. </a:t>
            </a:r>
            <a:endParaRPr lang="en-NZ" altLang="x-none" sz="4000" dirty="0">
              <a:solidFill>
                <a:srgbClr val="000000"/>
              </a:solidFill>
            </a:endParaRPr>
          </a:p>
          <a:p>
            <a:pPr>
              <a:lnSpc>
                <a:spcPct val="120000"/>
              </a:lnSpc>
            </a:pPr>
            <a:r>
              <a:rPr lang="fr-FR" altLang="x-none" sz="4000" dirty="0">
                <a:solidFill>
                  <a:srgbClr val="000000"/>
                </a:solidFill>
                <a:sym typeface="+mn-ea"/>
              </a:rPr>
              <a:t>De petites mangroves en outre existent sur la côte</a:t>
            </a:r>
            <a:r>
              <a:rPr lang="en-NZ" altLang="x-none" sz="4000" dirty="0">
                <a:solidFill>
                  <a:srgbClr val="000000"/>
                </a:solidFill>
                <a:sym typeface="+mn-ea"/>
              </a:rPr>
              <a:t>.</a:t>
            </a:r>
            <a:endParaRPr lang="en-NZ" altLang="x-none" sz="4000" dirty="0">
              <a:solidFill>
                <a:srgbClr val="000000"/>
              </a:solidFill>
            </a:endParaRPr>
          </a:p>
          <a:p>
            <a:pPr marL="0" indent="0">
              <a:buFont typeface="+mj-lt"/>
              <a:buNone/>
            </a:pPr>
            <a:endParaRPr lang="en-NZ" altLang="x-none" dirty="0">
              <a:solidFill>
                <a:srgbClr val="000000"/>
              </a:solidFill>
            </a:endParaRPr>
          </a:p>
        </p:txBody>
      </p:sp>
      <p:pic>
        <p:nvPicPr>
          <p:cNvPr id="4" name="Image 3"/>
          <p:cNvPicPr>
            <a:picLocks noChangeAspect="1"/>
          </p:cNvPicPr>
          <p:nvPr/>
        </p:nvPicPr>
        <p:blipFill>
          <a:blip r:embed="rId2"/>
          <a:stretch>
            <a:fillRect/>
          </a:stretch>
        </p:blipFill>
        <p:spPr>
          <a:xfrm>
            <a:off x="8381954" y="36205"/>
            <a:ext cx="609692" cy="54349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85568"/>
          </a:xfrm>
        </p:spPr>
        <p:txBody>
          <a:bodyPr>
            <a:normAutofit fontScale="90000"/>
          </a:bodyPr>
          <a:lstStyle/>
          <a:p>
            <a:r>
              <a:rPr lang="en-US" sz="3600" b="1" dirty="0">
                <a:solidFill>
                  <a:srgbClr val="000090"/>
                </a:solidFill>
              </a:rPr>
              <a:t>Contexte Physique et Climatique </a:t>
            </a:r>
            <a:br>
              <a:rPr lang="en-US" sz="3600" b="1" dirty="0">
                <a:solidFill>
                  <a:srgbClr val="000090"/>
                </a:solidFill>
              </a:rPr>
            </a:br>
            <a:endParaRPr lang="en-US" sz="3100" dirty="0">
              <a:solidFill>
                <a:srgbClr val="000090"/>
              </a:solidFill>
            </a:endParaRPr>
          </a:p>
        </p:txBody>
      </p:sp>
      <p:sp>
        <p:nvSpPr>
          <p:cNvPr id="3" name="Content Placeholder 2"/>
          <p:cNvSpPr>
            <a:spLocks noGrp="1"/>
          </p:cNvSpPr>
          <p:nvPr>
            <p:ph idx="1"/>
          </p:nvPr>
        </p:nvSpPr>
        <p:spPr>
          <a:xfrm>
            <a:off x="625404" y="972662"/>
            <a:ext cx="8229600" cy="5252103"/>
          </a:xfrm>
        </p:spPr>
        <p:txBody>
          <a:bodyPr>
            <a:normAutofit fontScale="60000" lnSpcReduction="20000"/>
          </a:bodyPr>
          <a:lstStyle/>
          <a:p>
            <a:pPr marL="514350" indent="-514350">
              <a:lnSpc>
                <a:spcPct val="90000"/>
              </a:lnSpc>
              <a:buAutoNum type="arabicPeriod" startAt="2"/>
            </a:pPr>
            <a:r>
              <a:rPr lang="fr-FR" altLang="x-none" sz="2700" b="1" dirty="0">
                <a:solidFill>
                  <a:srgbClr val="000000"/>
                </a:solidFill>
                <a:sym typeface="+mn-ea"/>
              </a:rPr>
              <a:t>Information sur le climat</a:t>
            </a:r>
          </a:p>
          <a:p>
            <a:pPr marL="0" indent="0">
              <a:lnSpc>
                <a:spcPct val="90000"/>
              </a:lnSpc>
              <a:buNone/>
            </a:pPr>
            <a:endParaRPr lang="fr-FR" altLang="x-none" sz="2700" b="1" dirty="0">
              <a:solidFill>
                <a:srgbClr val="000000"/>
              </a:solidFill>
              <a:sym typeface="+mn-ea"/>
            </a:endParaRPr>
          </a:p>
          <a:p>
            <a:pPr marL="285750" lvl="0" indent="-285750" algn="just">
              <a:spcBef>
                <a:spcPts val="0"/>
              </a:spcBef>
            </a:pPr>
            <a:r>
              <a:rPr lang="fr-FR" sz="2700" dirty="0">
                <a:solidFill>
                  <a:prstClr val="black"/>
                </a:solidFill>
              </a:rPr>
              <a:t>Climat  équatorial le long des côtes, il est semi-aride à l'extrême nord. </a:t>
            </a:r>
          </a:p>
          <a:p>
            <a:pPr marL="285750" lvl="0" indent="-285750" algn="just">
              <a:spcBef>
                <a:spcPts val="0"/>
              </a:spcBef>
            </a:pPr>
            <a:r>
              <a:rPr lang="fr-FR" sz="2700" dirty="0">
                <a:solidFill>
                  <a:prstClr val="black"/>
                </a:solidFill>
              </a:rPr>
              <a:t>Le pays connaît en général des variations importantes de température entre le nord et le sud, mais également le long de l’année en fonction des saisons. Les températures oscillent autour de 28 °C en moyenne. </a:t>
            </a:r>
          </a:p>
          <a:p>
            <a:pPr marL="285750" lvl="0" indent="-285750" algn="just">
              <a:spcBef>
                <a:spcPts val="0"/>
              </a:spcBef>
            </a:pPr>
            <a:r>
              <a:rPr lang="fr-FR" sz="2700" dirty="0">
                <a:solidFill>
                  <a:prstClr val="black"/>
                </a:solidFill>
              </a:rPr>
              <a:t>Nous avons deux grandes zones climatiques : </a:t>
            </a:r>
            <a:r>
              <a:rPr lang="fr-FR" sz="2700" b="1" dirty="0">
                <a:solidFill>
                  <a:prstClr val="black"/>
                </a:solidFill>
              </a:rPr>
              <a:t>le climat équatorial</a:t>
            </a:r>
            <a:r>
              <a:rPr lang="fr-FR" sz="2700" dirty="0">
                <a:solidFill>
                  <a:prstClr val="black"/>
                </a:solidFill>
              </a:rPr>
              <a:t> et </a:t>
            </a:r>
            <a:r>
              <a:rPr lang="fr-FR" sz="2700" b="1" dirty="0">
                <a:solidFill>
                  <a:prstClr val="black"/>
                </a:solidFill>
              </a:rPr>
              <a:t>le climat tropical de savane</a:t>
            </a:r>
            <a:r>
              <a:rPr lang="fr-FR" sz="2700" dirty="0">
                <a:solidFill>
                  <a:prstClr val="black"/>
                </a:solidFill>
              </a:rPr>
              <a:t>, </a:t>
            </a:r>
          </a:p>
          <a:p>
            <a:pPr marL="0" lvl="0" indent="0" algn="just">
              <a:spcBef>
                <a:spcPts val="0"/>
              </a:spcBef>
              <a:buNone/>
            </a:pPr>
            <a:endParaRPr lang="fr-FR" sz="2700" dirty="0">
              <a:solidFill>
                <a:prstClr val="black"/>
              </a:solidFill>
            </a:endParaRPr>
          </a:p>
          <a:p>
            <a:pPr marL="285750" lvl="0" indent="-285750" algn="just">
              <a:spcBef>
                <a:spcPts val="0"/>
              </a:spcBef>
            </a:pPr>
            <a:r>
              <a:rPr lang="fr-FR" sz="2700" b="1" dirty="0">
                <a:solidFill>
                  <a:prstClr val="black"/>
                </a:solidFill>
              </a:rPr>
              <a:t> Climat subéquatorial </a:t>
            </a:r>
            <a:r>
              <a:rPr lang="fr-FR" sz="2700" dirty="0">
                <a:solidFill>
                  <a:prstClr val="black"/>
                </a:solidFill>
              </a:rPr>
              <a:t>est caractérisé par des températures de faibles amplitudes de (25 °C à 30 °C) et des précipitations abondantes, qui atteignent parfois </a:t>
            </a:r>
            <a:r>
              <a:rPr lang="fr-FR" sz="2700" b="1" dirty="0">
                <a:solidFill>
                  <a:prstClr val="black"/>
                </a:solidFill>
              </a:rPr>
              <a:t>1 766 mm(Abidjan(Littoral-est</a:t>
            </a:r>
            <a:r>
              <a:rPr lang="fr-FR" sz="2700" dirty="0">
                <a:solidFill>
                  <a:prstClr val="black"/>
                </a:solidFill>
              </a:rPr>
              <a:t>)) et à </a:t>
            </a:r>
            <a:r>
              <a:rPr lang="fr-FR" sz="2700" b="1" dirty="0">
                <a:solidFill>
                  <a:prstClr val="black"/>
                </a:solidFill>
              </a:rPr>
              <a:t>Tabou 2 129 mm(Littoral-ouest)</a:t>
            </a:r>
            <a:r>
              <a:rPr lang="fr-FR" sz="2700" dirty="0">
                <a:solidFill>
                  <a:prstClr val="black"/>
                </a:solidFill>
              </a:rPr>
              <a:t> avec deux saisons sèches </a:t>
            </a:r>
            <a:r>
              <a:rPr lang="fr-FR" sz="2700" b="1" dirty="0">
                <a:solidFill>
                  <a:prstClr val="black"/>
                </a:solidFill>
              </a:rPr>
              <a:t>de décembre à avril </a:t>
            </a:r>
            <a:r>
              <a:rPr lang="fr-FR" sz="2700" dirty="0">
                <a:solidFill>
                  <a:prstClr val="black"/>
                </a:solidFill>
              </a:rPr>
              <a:t>et</a:t>
            </a:r>
            <a:r>
              <a:rPr lang="fr-FR" sz="2700" b="1" dirty="0">
                <a:solidFill>
                  <a:prstClr val="black"/>
                </a:solidFill>
              </a:rPr>
              <a:t> d'août à septembre  </a:t>
            </a:r>
            <a:r>
              <a:rPr lang="fr-FR" sz="2700" dirty="0">
                <a:solidFill>
                  <a:prstClr val="black"/>
                </a:solidFill>
              </a:rPr>
              <a:t>et deux saisons humides</a:t>
            </a:r>
            <a:r>
              <a:rPr lang="fr-FR" sz="2700" b="1" dirty="0">
                <a:solidFill>
                  <a:prstClr val="black"/>
                </a:solidFill>
              </a:rPr>
              <a:t> de mai à juillet et d’octobre à novembre   </a:t>
            </a:r>
            <a:r>
              <a:rPr lang="fr-FR" sz="2700" dirty="0">
                <a:solidFill>
                  <a:prstClr val="black"/>
                </a:solidFill>
              </a:rPr>
              <a:t>. </a:t>
            </a:r>
          </a:p>
          <a:p>
            <a:pPr marL="0" lvl="0" indent="0" algn="just">
              <a:spcBef>
                <a:spcPts val="0"/>
              </a:spcBef>
              <a:buNone/>
            </a:pPr>
            <a:endParaRPr lang="fr-FR" sz="2700" dirty="0">
              <a:solidFill>
                <a:prstClr val="black"/>
              </a:solidFill>
            </a:endParaRPr>
          </a:p>
          <a:p>
            <a:pPr marL="285750" lvl="0" indent="-285750" algn="just">
              <a:spcBef>
                <a:spcPts val="0"/>
              </a:spcBef>
            </a:pPr>
            <a:r>
              <a:rPr lang="fr-FR" sz="2700" b="1" dirty="0">
                <a:solidFill>
                  <a:prstClr val="black"/>
                </a:solidFill>
              </a:rPr>
              <a:t>Le climat tropical de savane humide </a:t>
            </a:r>
            <a:r>
              <a:rPr lang="fr-FR" sz="2700" dirty="0">
                <a:solidFill>
                  <a:prstClr val="black"/>
                </a:solidFill>
              </a:rPr>
              <a:t>couvre le nord de la zone forestière du sud et le sud de la région des savanes. Les températures oscillent entre 14 °C et 33 °C et des précipitations annuelles de </a:t>
            </a:r>
            <a:r>
              <a:rPr lang="fr-FR" sz="2700" b="1" dirty="0">
                <a:solidFill>
                  <a:prstClr val="black"/>
                </a:solidFill>
              </a:rPr>
              <a:t>1 200 mm à Bouaké(Centre</a:t>
            </a:r>
            <a:r>
              <a:rPr lang="fr-FR" sz="2700" dirty="0">
                <a:solidFill>
                  <a:prstClr val="black"/>
                </a:solidFill>
              </a:rPr>
              <a:t>). Cette région climatique connaît également </a:t>
            </a:r>
            <a:r>
              <a:rPr lang="fr-FR" sz="2700" b="1" dirty="0">
                <a:solidFill>
                  <a:prstClr val="black"/>
                </a:solidFill>
              </a:rPr>
              <a:t>quatre saisons </a:t>
            </a:r>
            <a:r>
              <a:rPr lang="fr-FR" sz="2700" dirty="0">
                <a:solidFill>
                  <a:prstClr val="black"/>
                </a:solidFill>
              </a:rPr>
              <a:t>: deux saisons sèches, de </a:t>
            </a:r>
            <a:r>
              <a:rPr lang="fr-FR" sz="2700" b="1" dirty="0">
                <a:solidFill>
                  <a:prstClr val="black"/>
                </a:solidFill>
              </a:rPr>
              <a:t>novembre à mars </a:t>
            </a:r>
            <a:r>
              <a:rPr lang="fr-FR" sz="2700" dirty="0">
                <a:solidFill>
                  <a:prstClr val="black"/>
                </a:solidFill>
              </a:rPr>
              <a:t>et </a:t>
            </a:r>
            <a:r>
              <a:rPr lang="fr-FR" sz="2700" b="1" dirty="0">
                <a:solidFill>
                  <a:prstClr val="black"/>
                </a:solidFill>
              </a:rPr>
              <a:t>de juillet à août </a:t>
            </a:r>
            <a:r>
              <a:rPr lang="fr-FR" sz="2700" dirty="0">
                <a:solidFill>
                  <a:prstClr val="black"/>
                </a:solidFill>
              </a:rPr>
              <a:t>et deux saisons pluvieuses, </a:t>
            </a:r>
            <a:r>
              <a:rPr lang="fr-FR" sz="2700" b="1" dirty="0">
                <a:solidFill>
                  <a:prstClr val="black"/>
                </a:solidFill>
              </a:rPr>
              <a:t>de juin à octobre </a:t>
            </a:r>
            <a:r>
              <a:rPr lang="fr-FR" sz="2700" dirty="0">
                <a:solidFill>
                  <a:prstClr val="black"/>
                </a:solidFill>
              </a:rPr>
              <a:t>et </a:t>
            </a:r>
            <a:r>
              <a:rPr lang="fr-FR" sz="2700" b="1" dirty="0">
                <a:solidFill>
                  <a:prstClr val="black"/>
                </a:solidFill>
              </a:rPr>
              <a:t>de mars à mai</a:t>
            </a:r>
            <a:r>
              <a:rPr lang="fr-FR" sz="2700" dirty="0">
                <a:solidFill>
                  <a:prstClr val="black"/>
                </a:solidFill>
              </a:rPr>
              <a:t>.</a:t>
            </a:r>
          </a:p>
          <a:p>
            <a:pPr marL="0" lvl="0" indent="0" algn="just">
              <a:spcBef>
                <a:spcPts val="0"/>
              </a:spcBef>
              <a:buNone/>
            </a:pPr>
            <a:endParaRPr lang="fr-FR" sz="2700" dirty="0">
              <a:solidFill>
                <a:prstClr val="black"/>
              </a:solidFill>
            </a:endParaRPr>
          </a:p>
          <a:p>
            <a:pPr marL="285750" lvl="0" indent="-285750" algn="just">
              <a:spcBef>
                <a:spcPts val="0"/>
              </a:spcBef>
            </a:pPr>
            <a:r>
              <a:rPr lang="fr-FR" sz="2700" b="1" dirty="0">
                <a:solidFill>
                  <a:prstClr val="black"/>
                </a:solidFill>
              </a:rPr>
              <a:t>Le climat de savane sec </a:t>
            </a:r>
            <a:r>
              <a:rPr lang="fr-FR" sz="2700" dirty="0">
                <a:solidFill>
                  <a:prstClr val="black"/>
                </a:solidFill>
              </a:rPr>
              <a:t>concerne principalement la Région des Savanes. Les amplitudes thermiques quotidiennes et annuelles y sont relativement importantes, de l’ordre de 20 °C. La zone considérée est caractérisée par la présence d’harmattan </a:t>
            </a:r>
            <a:r>
              <a:rPr lang="fr-FR" sz="2700" b="1" dirty="0">
                <a:solidFill>
                  <a:prstClr val="black"/>
                </a:solidFill>
              </a:rPr>
              <a:t>de décembre et février </a:t>
            </a:r>
            <a:r>
              <a:rPr lang="fr-FR" sz="2700" dirty="0">
                <a:solidFill>
                  <a:prstClr val="black"/>
                </a:solidFill>
              </a:rPr>
              <a:t>. On y relève deux saisons : l’une sèche, de novembre à juin, avec quelques pluies au mois d'avril, et l’autre pluvieuse, couvrant la période de juillet à octobre. Les précipitations moyennes enregistrées sont de 1 203 mm à Korhogo.</a:t>
            </a:r>
          </a:p>
          <a:p>
            <a:pPr marL="0" indent="0">
              <a:buFont typeface="+mj-lt"/>
              <a:buNone/>
            </a:pPr>
            <a:endParaRPr lang="en-NZ" altLang="x-none" sz="1800" dirty="0">
              <a:solidFill>
                <a:srgbClr val="000000"/>
              </a:solidFill>
            </a:endParaRPr>
          </a:p>
        </p:txBody>
      </p:sp>
      <p:pic>
        <p:nvPicPr>
          <p:cNvPr id="4" name="Image 3"/>
          <p:cNvPicPr>
            <a:picLocks noChangeAspect="1"/>
          </p:cNvPicPr>
          <p:nvPr/>
        </p:nvPicPr>
        <p:blipFill>
          <a:blip r:embed="rId2"/>
          <a:stretch>
            <a:fillRect/>
          </a:stretch>
        </p:blipFill>
        <p:spPr>
          <a:xfrm>
            <a:off x="8350391" y="17206"/>
            <a:ext cx="672817" cy="599768"/>
          </a:xfrm>
          <a:prstGeom prst="rect">
            <a:avLst/>
          </a:prstGeom>
        </p:spPr>
      </p:pic>
    </p:spTree>
    <p:extLst>
      <p:ext uri="{BB962C8B-B14F-4D97-AF65-F5344CB8AC3E}">
        <p14:creationId xmlns:p14="http://schemas.microsoft.com/office/powerpoint/2010/main" val="2416649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prstGeom prst="rect">
            <a:avLst/>
          </a:prstGeom>
          <a:solidFill>
            <a:srgbClr val="CCFFCC"/>
          </a:solidFill>
          <a:ln w="9525">
            <a:noFill/>
            <a:miter/>
          </a:ln>
        </p:spPr>
        <p:txBody>
          <a:bodyPr lIns="61120" tIns="30560" rIns="61120" bIns="30560" anchor="ctr"/>
          <a:lst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Arial" panose="020B0604020202020204" pitchFamily="34" charset="0"/>
              </a:defRPr>
            </a:lvl1pPr>
          </a:lstStyle>
          <a:p>
            <a:pPr lvl="0"/>
            <a:r>
              <a:rPr lang="fr-FR" dirty="0"/>
              <a:t>Carte  de zonage climatique</a:t>
            </a:r>
            <a:endParaRPr dirty="0"/>
          </a:p>
        </p:txBody>
      </p:sp>
      <p:pic>
        <p:nvPicPr>
          <p:cNvPr id="6" name="Image 5"/>
          <p:cNvPicPr>
            <a:picLocks noChangeAspect="1"/>
          </p:cNvPicPr>
          <p:nvPr/>
        </p:nvPicPr>
        <p:blipFill>
          <a:blip r:embed="rId2"/>
          <a:stretch>
            <a:fillRect/>
          </a:stretch>
        </p:blipFill>
        <p:spPr>
          <a:xfrm>
            <a:off x="1329646" y="6071445"/>
            <a:ext cx="6934445" cy="321180"/>
          </a:xfrm>
          <a:prstGeom prst="rect">
            <a:avLst/>
          </a:prstGeom>
        </p:spPr>
      </p:pic>
      <p:pic>
        <p:nvPicPr>
          <p:cNvPr id="7" name="Content Placeholder 6">
            <a:extLst>
              <a:ext uri="{FF2B5EF4-FFF2-40B4-BE49-F238E27FC236}">
                <a16:creationId xmlns:a16="http://schemas.microsoft.com/office/drawing/2014/main" id="{1CA33599-EDB2-4BAB-877E-33DA2F62EEF9}"/>
              </a:ext>
            </a:extLst>
          </p:cNvPr>
          <p:cNvPicPr>
            <a:picLocks noGrp="1" noChangeAspect="1"/>
          </p:cNvPicPr>
          <p:nvPr>
            <p:ph idx="1"/>
          </p:nvPr>
        </p:nvPicPr>
        <p:blipFill>
          <a:blip r:embed="rId3"/>
          <a:stretch>
            <a:fillRect/>
          </a:stretch>
        </p:blipFill>
        <p:spPr>
          <a:xfrm>
            <a:off x="611230" y="1486511"/>
            <a:ext cx="8075570" cy="4471908"/>
          </a:xfrm>
          <a:prstGeom prst="rect">
            <a:avLst/>
          </a:prstGeom>
        </p:spPr>
      </p:pic>
    </p:spTree>
    <p:extLst>
      <p:ext uri="{BB962C8B-B14F-4D97-AF65-F5344CB8AC3E}">
        <p14:creationId xmlns:p14="http://schemas.microsoft.com/office/powerpoint/2010/main" val="3364360079"/>
      </p:ext>
    </p:extLst>
  </p:cSld>
  <p:clrMapOvr>
    <a:masterClrMapping/>
  </p:clrMapOvr>
</p:sld>
</file>

<file path=ppt/theme/theme1.xml><?xml version="1.0" encoding="utf-8"?>
<a:theme xmlns:a="http://schemas.openxmlformats.org/drawingml/2006/main" name="WMO_WHIT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WMO_WHITE_Powerpoint_en_fr</Template>
  <TotalTime>626</TotalTime>
  <Words>864</Words>
  <Application>Microsoft Office PowerPoint</Application>
  <PresentationFormat>On-screen Show (4:3)</PresentationFormat>
  <Paragraphs>310</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Berlin Sans FB</vt:lpstr>
      <vt:lpstr>Calibri</vt:lpstr>
      <vt:lpstr>Helvetica Neue</vt:lpstr>
      <vt:lpstr>Wingdings</vt:lpstr>
      <vt:lpstr>WMO_WHITE_Powerpoint_en_fr</vt:lpstr>
      <vt:lpstr>PowerPoint Presentation</vt:lpstr>
      <vt:lpstr>Plan de l’exposé</vt:lpstr>
      <vt:lpstr>Informations generales sur la Cote d’Ivoire et du Service MET</vt:lpstr>
      <vt:lpstr>Informations generales sur la Cote d’Ivoire et du Service MET</vt:lpstr>
      <vt:lpstr>Informations generales sur la Cote d’Ivoire et du Service MET</vt:lpstr>
      <vt:lpstr>PowerPoint Presentation</vt:lpstr>
      <vt:lpstr>Contexte Physique et Climatique  </vt:lpstr>
      <vt:lpstr>Contexte Physique et Climatique  </vt:lpstr>
      <vt:lpstr>Carte  de zonage climatique</vt:lpstr>
      <vt:lpstr>Implémentation WIGOS/OSCAR en Côte d’Ivoire</vt:lpstr>
      <vt:lpstr>Implémentation WIGOS/OSCAR en Côte d’Ivoire</vt:lpstr>
      <vt:lpstr>Exigences nationales pour l'observation</vt:lpstr>
      <vt:lpstr>Exigences nationales pour l'observation</vt:lpstr>
      <vt:lpstr>Inventaire des capacités d'observation nationales actuelles</vt:lpstr>
      <vt:lpstr>Presentation du Pays et du Service MET</vt:lpstr>
      <vt:lpstr>Réseaux d’observation</vt:lpstr>
      <vt:lpstr>Poste pluvio automatique Abidjan</vt:lpstr>
      <vt:lpstr>Station list example</vt:lpstr>
      <vt:lpstr>PowerPoint Presentation</vt:lpstr>
      <vt:lpstr>PowerPoint Presentation</vt:lpstr>
    </vt:vector>
  </TitlesOfParts>
  <Company>World Meteorological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LFNunes</dc:creator>
  <cp:lastModifiedBy>Boris Polynice ANATO</cp:lastModifiedBy>
  <cp:revision>612</cp:revision>
  <cp:lastPrinted>2018-09-18T03:14:28Z</cp:lastPrinted>
  <dcterms:created xsi:type="dcterms:W3CDTF">2018-09-18T03:14:28Z</dcterms:created>
  <dcterms:modified xsi:type="dcterms:W3CDTF">2019-04-10T02:06:09Z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1033-10.1.0.6757</vt:lpwstr>
  </property>
</Properties>
</file>