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07" r:id="rId2"/>
    <p:sldId id="308" r:id="rId3"/>
    <p:sldId id="315" r:id="rId4"/>
    <p:sldId id="316" r:id="rId5"/>
    <p:sldId id="318" r:id="rId6"/>
    <p:sldId id="319" r:id="rId7"/>
    <p:sldId id="320" r:id="rId8"/>
    <p:sldId id="311" r:id="rId9"/>
    <p:sldId id="321" r:id="rId10"/>
    <p:sldId id="322" r:id="rId11"/>
    <p:sldId id="323" r:id="rId12"/>
    <p:sldId id="324" r:id="rId13"/>
    <p:sldId id="325" r:id="rId14"/>
    <p:sldId id="326" r:id="rId15"/>
    <p:sldId id="327" r:id="rId16"/>
    <p:sldId id="313" r:id="rId17"/>
    <p:sldId id="314" r:id="rId18"/>
    <p:sldId id="30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0" d="100"/>
          <a:sy n="90" d="100"/>
        </p:scale>
        <p:origin x="816" y="-60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A556DB-6B33-4B9B-B5F6-E797B1EC6AF7}" type="doc">
      <dgm:prSet loTypeId="urn:microsoft.com/office/officeart/2005/8/layout/arrow2" loCatId="process" qsTypeId="urn:microsoft.com/office/officeart/2005/8/quickstyle/simple1" qsCatId="simple" csTypeId="urn:microsoft.com/office/officeart/2005/8/colors/accent1_2" csCatId="accent1" phldr="1"/>
      <dgm:spPr/>
    </dgm:pt>
    <dgm:pt modelId="{79C45ABA-3FED-4536-B3A4-5B03D2192BAA}">
      <dgm:prSet phldrT="[Texte]" custT="1">
        <dgm:style>
          <a:lnRef idx="2">
            <a:schemeClr val="accent6"/>
          </a:lnRef>
          <a:fillRef idx="1">
            <a:schemeClr val="lt1"/>
          </a:fillRef>
          <a:effectRef idx="0">
            <a:schemeClr val="accent6"/>
          </a:effectRef>
          <a:fontRef idx="minor">
            <a:schemeClr val="dk1"/>
          </a:fontRef>
        </dgm:style>
      </dgm:prSet>
      <dgm:spPr>
        <a:ln>
          <a:noFill/>
        </a:ln>
      </dgm:spPr>
      <dgm:t>
        <a:bodyPr/>
        <a:lstStyle/>
        <a:p>
          <a:pPr algn="ctr"/>
          <a:r>
            <a:rPr lang="fr-FR" sz="1200" b="1" dirty="0"/>
            <a:t>Automatisation du réseau d’observation national </a:t>
          </a:r>
        </a:p>
      </dgm:t>
    </dgm:pt>
    <dgm:pt modelId="{6C19B4B2-D9FA-4C8C-B9B4-DF680075C20C}" type="parTrans" cxnId="{FF38F3BD-37B0-4D29-B108-56F1C9C8B9E6}">
      <dgm:prSet/>
      <dgm:spPr/>
      <dgm:t>
        <a:bodyPr/>
        <a:lstStyle/>
        <a:p>
          <a:pPr algn="ctr"/>
          <a:endParaRPr lang="fr-FR"/>
        </a:p>
      </dgm:t>
    </dgm:pt>
    <dgm:pt modelId="{CF3F3B2F-49C3-408C-A2B5-BC727E9748E8}" type="sibTrans" cxnId="{FF38F3BD-37B0-4D29-B108-56F1C9C8B9E6}">
      <dgm:prSet/>
      <dgm:spPr/>
      <dgm:t>
        <a:bodyPr/>
        <a:lstStyle/>
        <a:p>
          <a:pPr algn="ctr"/>
          <a:endParaRPr lang="fr-FR"/>
        </a:p>
      </dgm:t>
    </dgm:pt>
    <dgm:pt modelId="{DA1DB86B-B25A-42FB-AA9B-EB3AD988897D}">
      <dgm:prSet phldrT="[Texte]" custT="1"/>
      <dgm:spPr/>
      <dgm:t>
        <a:bodyPr/>
        <a:lstStyle/>
        <a:p>
          <a:pPr algn="ctr"/>
          <a:r>
            <a:rPr lang="fr-FR" sz="1200" b="1" dirty="0"/>
            <a:t>Mise à niveau aéronautique</a:t>
          </a:r>
        </a:p>
      </dgm:t>
    </dgm:pt>
    <dgm:pt modelId="{CC474292-6BE0-451C-9998-9E47E9C88C83}" type="parTrans" cxnId="{5FD0D486-AD5E-4F34-8BD9-42F17481F5C1}">
      <dgm:prSet/>
      <dgm:spPr/>
      <dgm:t>
        <a:bodyPr/>
        <a:lstStyle/>
        <a:p>
          <a:pPr algn="ctr"/>
          <a:endParaRPr lang="fr-FR"/>
        </a:p>
      </dgm:t>
    </dgm:pt>
    <dgm:pt modelId="{B16D965F-39D4-4CBF-9BC4-2607D0C633C9}" type="sibTrans" cxnId="{5FD0D486-AD5E-4F34-8BD9-42F17481F5C1}">
      <dgm:prSet/>
      <dgm:spPr/>
      <dgm:t>
        <a:bodyPr/>
        <a:lstStyle/>
        <a:p>
          <a:pPr algn="ctr"/>
          <a:endParaRPr lang="fr-FR"/>
        </a:p>
      </dgm:t>
    </dgm:pt>
    <dgm:pt modelId="{FFE747AF-90A6-4D6B-B1FE-B2A7FD02AA07}">
      <dgm:prSet phldrT="[Texte]" custT="1"/>
      <dgm:spPr/>
      <dgm:t>
        <a:bodyPr/>
        <a:lstStyle/>
        <a:p>
          <a:pPr algn="ctr"/>
          <a:r>
            <a:rPr lang="fr-FR" sz="1200" b="1" dirty="0"/>
            <a:t>Mise à niveau </a:t>
          </a:r>
          <a:r>
            <a:rPr lang="fr-FR" sz="1200" b="0" dirty="0"/>
            <a:t>Station Tabarka</a:t>
          </a:r>
        </a:p>
        <a:p>
          <a:pPr algn="ctr"/>
          <a:r>
            <a:rPr lang="fr-FR" sz="1200" b="0" dirty="0"/>
            <a:t>Station El </a:t>
          </a:r>
          <a:r>
            <a:rPr lang="fr-FR" sz="1200" b="0" dirty="0" err="1"/>
            <a:t>Borma</a:t>
          </a:r>
          <a:endParaRPr lang="fr-FR" sz="1200" b="0" dirty="0"/>
        </a:p>
      </dgm:t>
    </dgm:pt>
    <dgm:pt modelId="{5CAA2A15-3D17-4597-B904-BAEBD4AEEA49}" type="parTrans" cxnId="{6D1A41CF-0147-455F-A6AD-CCDA216FA946}">
      <dgm:prSet/>
      <dgm:spPr/>
      <dgm:t>
        <a:bodyPr/>
        <a:lstStyle/>
        <a:p>
          <a:pPr algn="ctr"/>
          <a:endParaRPr lang="fr-FR"/>
        </a:p>
      </dgm:t>
    </dgm:pt>
    <dgm:pt modelId="{1753FA82-45E6-4076-86B6-A5BEB28C3027}" type="sibTrans" cxnId="{6D1A41CF-0147-455F-A6AD-CCDA216FA946}">
      <dgm:prSet/>
      <dgm:spPr/>
      <dgm:t>
        <a:bodyPr/>
        <a:lstStyle/>
        <a:p>
          <a:pPr algn="ctr"/>
          <a:endParaRPr lang="fr-FR"/>
        </a:p>
      </dgm:t>
    </dgm:pt>
    <dgm:pt modelId="{BFC2BD93-784E-4A94-B4FB-07C55BA8FB6D}">
      <dgm:prSet phldrT="[Texte]" custT="1"/>
      <dgm:spPr/>
      <dgm:t>
        <a:bodyPr/>
        <a:lstStyle/>
        <a:p>
          <a:pPr algn="ctr"/>
          <a:r>
            <a:rPr lang="fr-FR" sz="1200" b="1" dirty="0"/>
            <a:t>Mise à niveau aéronautique</a:t>
          </a:r>
        </a:p>
      </dgm:t>
    </dgm:pt>
    <dgm:pt modelId="{2DEDFAAD-0323-494C-9761-3D796F128981}" type="parTrans" cxnId="{9A4BC363-7FFB-4FD7-876D-3B1FBE3EC278}">
      <dgm:prSet/>
      <dgm:spPr/>
      <dgm:t>
        <a:bodyPr/>
        <a:lstStyle/>
        <a:p>
          <a:pPr algn="ctr"/>
          <a:endParaRPr lang="fr-FR"/>
        </a:p>
      </dgm:t>
    </dgm:pt>
    <dgm:pt modelId="{9B747449-F487-46E4-ABBF-8FFB227E8894}" type="sibTrans" cxnId="{9A4BC363-7FFB-4FD7-876D-3B1FBE3EC278}">
      <dgm:prSet/>
      <dgm:spPr/>
      <dgm:t>
        <a:bodyPr/>
        <a:lstStyle/>
        <a:p>
          <a:pPr algn="ctr"/>
          <a:endParaRPr lang="fr-FR"/>
        </a:p>
      </dgm:t>
    </dgm:pt>
    <dgm:pt modelId="{D0D71462-0F98-4804-8D9C-ABA9343F9BF1}">
      <dgm:prSet phldrT="[Texte]" custT="1"/>
      <dgm:spPr/>
      <dgm:t>
        <a:bodyPr/>
        <a:lstStyle/>
        <a:p>
          <a:pPr algn="ctr"/>
          <a:r>
            <a:rPr lang="fr-FR" sz="1200" dirty="0"/>
            <a:t>Station Sfax</a:t>
          </a:r>
        </a:p>
      </dgm:t>
    </dgm:pt>
    <dgm:pt modelId="{815BAE45-30FB-4C44-8787-63D0747A2ADC}" type="parTrans" cxnId="{6B52D0EF-5B69-46A3-8525-3FB3485680A1}">
      <dgm:prSet/>
      <dgm:spPr/>
      <dgm:t>
        <a:bodyPr/>
        <a:lstStyle/>
        <a:p>
          <a:pPr algn="ctr"/>
          <a:endParaRPr lang="fr-FR"/>
        </a:p>
      </dgm:t>
    </dgm:pt>
    <dgm:pt modelId="{3E35FD1C-EEA9-4210-BF08-EF3453D650E9}" type="sibTrans" cxnId="{6B52D0EF-5B69-46A3-8525-3FB3485680A1}">
      <dgm:prSet/>
      <dgm:spPr/>
      <dgm:t>
        <a:bodyPr/>
        <a:lstStyle/>
        <a:p>
          <a:pPr algn="ctr"/>
          <a:endParaRPr lang="fr-FR"/>
        </a:p>
      </dgm:t>
    </dgm:pt>
    <dgm:pt modelId="{1C895093-7B7D-4710-82AC-51CEC358A92F}">
      <dgm:prSet phldrT="[Texte]" custT="1"/>
      <dgm:spPr/>
      <dgm:t>
        <a:bodyPr/>
        <a:lstStyle/>
        <a:p>
          <a:pPr algn="ctr"/>
          <a:r>
            <a:rPr lang="fr-FR" sz="1200" dirty="0"/>
            <a:t>Station Gafsa</a:t>
          </a:r>
        </a:p>
      </dgm:t>
    </dgm:pt>
    <dgm:pt modelId="{DEB27171-4FAF-4A03-89D0-3899BD16B373}" type="parTrans" cxnId="{4E4D0459-0B8F-4481-946D-291B7112FABF}">
      <dgm:prSet/>
      <dgm:spPr/>
      <dgm:t>
        <a:bodyPr/>
        <a:lstStyle/>
        <a:p>
          <a:pPr algn="ctr"/>
          <a:endParaRPr lang="fr-FR"/>
        </a:p>
      </dgm:t>
    </dgm:pt>
    <dgm:pt modelId="{308014DF-E2C5-4480-8659-245AE8FFDA18}" type="sibTrans" cxnId="{4E4D0459-0B8F-4481-946D-291B7112FABF}">
      <dgm:prSet/>
      <dgm:spPr/>
      <dgm:t>
        <a:bodyPr/>
        <a:lstStyle/>
        <a:p>
          <a:pPr algn="ctr"/>
          <a:endParaRPr lang="fr-FR"/>
        </a:p>
      </dgm:t>
    </dgm:pt>
    <dgm:pt modelId="{AF76F87D-3752-4DEF-8B7E-09E7A6D46FA4}">
      <dgm:prSet phldrT="[Texte]" custT="1"/>
      <dgm:spPr/>
      <dgm:t>
        <a:bodyPr/>
        <a:lstStyle/>
        <a:p>
          <a:pPr algn="ctr"/>
          <a:r>
            <a:rPr lang="fr-FR" sz="1200" dirty="0"/>
            <a:t>Station Tozeur</a:t>
          </a:r>
        </a:p>
      </dgm:t>
    </dgm:pt>
    <dgm:pt modelId="{34F32C33-6526-43C4-BD96-F9D9FD23960C}" type="parTrans" cxnId="{DDA82894-9788-4366-9B88-1A3A9642A754}">
      <dgm:prSet/>
      <dgm:spPr/>
      <dgm:t>
        <a:bodyPr/>
        <a:lstStyle/>
        <a:p>
          <a:pPr algn="ctr"/>
          <a:endParaRPr lang="fr-FR"/>
        </a:p>
      </dgm:t>
    </dgm:pt>
    <dgm:pt modelId="{C40C7FD5-9B77-4F17-9450-368F1F52F9D4}" type="sibTrans" cxnId="{DDA82894-9788-4366-9B88-1A3A9642A754}">
      <dgm:prSet/>
      <dgm:spPr/>
      <dgm:t>
        <a:bodyPr/>
        <a:lstStyle/>
        <a:p>
          <a:pPr algn="ctr"/>
          <a:endParaRPr lang="fr-FR"/>
        </a:p>
      </dgm:t>
    </dgm:pt>
    <dgm:pt modelId="{E25BB19C-FA9E-45A7-A91A-10BE8E7B070B}">
      <dgm:prSet phldrT="[Texte]" custT="1"/>
      <dgm:spPr/>
      <dgm:t>
        <a:bodyPr/>
        <a:lstStyle/>
        <a:p>
          <a:pPr algn="ctr"/>
          <a:r>
            <a:rPr lang="fr-FR" sz="1200" dirty="0"/>
            <a:t>Station Gabes</a:t>
          </a:r>
        </a:p>
      </dgm:t>
    </dgm:pt>
    <dgm:pt modelId="{8DC05A97-1EE8-4709-90AE-D2B6B9CDFF64}" type="parTrans" cxnId="{5227AB58-C142-4B7A-B546-AC8C5850C1A1}">
      <dgm:prSet/>
      <dgm:spPr/>
      <dgm:t>
        <a:bodyPr/>
        <a:lstStyle/>
        <a:p>
          <a:pPr algn="ctr"/>
          <a:endParaRPr lang="fr-FR"/>
        </a:p>
      </dgm:t>
    </dgm:pt>
    <dgm:pt modelId="{34962685-A00A-48A3-AC5F-BF48EB493E95}" type="sibTrans" cxnId="{5227AB58-C142-4B7A-B546-AC8C5850C1A1}">
      <dgm:prSet/>
      <dgm:spPr/>
      <dgm:t>
        <a:bodyPr/>
        <a:lstStyle/>
        <a:p>
          <a:pPr algn="ctr"/>
          <a:endParaRPr lang="fr-FR"/>
        </a:p>
      </dgm:t>
    </dgm:pt>
    <dgm:pt modelId="{98845F6B-3E60-468A-95C4-FB91C33F81A3}">
      <dgm:prSet phldrT="[Texte]" custT="1"/>
      <dgm:spPr/>
      <dgm:t>
        <a:bodyPr/>
        <a:lstStyle/>
        <a:p>
          <a:pPr algn="ctr"/>
          <a:r>
            <a:rPr lang="fr-FR" sz="1200" dirty="0"/>
            <a:t>El </a:t>
          </a:r>
          <a:r>
            <a:rPr lang="fr-FR" sz="1200" dirty="0" err="1"/>
            <a:t>Borma</a:t>
          </a:r>
          <a:r>
            <a:rPr lang="fr-FR" sz="1200" dirty="0"/>
            <a:t> </a:t>
          </a:r>
        </a:p>
      </dgm:t>
    </dgm:pt>
    <dgm:pt modelId="{F8B53CEB-59BA-4CB7-BC48-5262753ED6B2}" type="parTrans" cxnId="{CBC95D02-2F58-4B49-9795-CB8CC4B9DC9A}">
      <dgm:prSet/>
      <dgm:spPr/>
      <dgm:t>
        <a:bodyPr/>
        <a:lstStyle/>
        <a:p>
          <a:pPr algn="ctr"/>
          <a:endParaRPr lang="fr-FR"/>
        </a:p>
      </dgm:t>
    </dgm:pt>
    <dgm:pt modelId="{39547F37-4617-47F2-9C6F-18F9CA42E866}" type="sibTrans" cxnId="{CBC95D02-2F58-4B49-9795-CB8CC4B9DC9A}">
      <dgm:prSet/>
      <dgm:spPr/>
      <dgm:t>
        <a:bodyPr/>
        <a:lstStyle/>
        <a:p>
          <a:pPr algn="ctr"/>
          <a:endParaRPr lang="fr-FR"/>
        </a:p>
      </dgm:t>
    </dgm:pt>
    <dgm:pt modelId="{6B599B03-DF06-4D92-AF8B-38F1066AADC5}">
      <dgm:prSet phldrT="[Texte]" custT="1"/>
      <dgm:spPr/>
      <dgm:t>
        <a:bodyPr/>
        <a:lstStyle/>
        <a:p>
          <a:pPr algn="ctr"/>
          <a:r>
            <a:rPr lang="fr-FR" sz="1200" b="1" dirty="0"/>
            <a:t>Installation station d’aérodrome  </a:t>
          </a:r>
          <a:r>
            <a:rPr lang="fr-FR" sz="1200" b="1" dirty="0" err="1"/>
            <a:t>Enfidha</a:t>
          </a:r>
          <a:endParaRPr lang="fr-FR" sz="1200" b="1" dirty="0"/>
        </a:p>
      </dgm:t>
    </dgm:pt>
    <dgm:pt modelId="{CD7D02F7-F6BD-4D21-A14F-A046A43C72C0}" type="parTrans" cxnId="{62896616-1F31-4701-873C-E5DACB7BBA4B}">
      <dgm:prSet/>
      <dgm:spPr/>
      <dgm:t>
        <a:bodyPr/>
        <a:lstStyle/>
        <a:p>
          <a:pPr algn="ctr"/>
          <a:endParaRPr lang="fr-FR"/>
        </a:p>
      </dgm:t>
    </dgm:pt>
    <dgm:pt modelId="{8BCF500C-E56D-4A0E-A557-5AF0BF446751}" type="sibTrans" cxnId="{62896616-1F31-4701-873C-E5DACB7BBA4B}">
      <dgm:prSet/>
      <dgm:spPr/>
      <dgm:t>
        <a:bodyPr/>
        <a:lstStyle/>
        <a:p>
          <a:pPr algn="ctr"/>
          <a:endParaRPr lang="fr-FR"/>
        </a:p>
      </dgm:t>
    </dgm:pt>
    <dgm:pt modelId="{7E59267A-A224-42A1-AA53-083BA5465ABE}" type="pres">
      <dgm:prSet presAssocID="{AAA556DB-6B33-4B9B-B5F6-E797B1EC6AF7}" presName="arrowDiagram" presStyleCnt="0">
        <dgm:presLayoutVars>
          <dgm:chMax val="5"/>
          <dgm:dir/>
          <dgm:resizeHandles val="exact"/>
        </dgm:presLayoutVars>
      </dgm:prSet>
      <dgm:spPr/>
    </dgm:pt>
    <dgm:pt modelId="{475279FF-DF62-492B-AECE-C0BA6DA0A3B0}" type="pres">
      <dgm:prSet presAssocID="{AAA556DB-6B33-4B9B-B5F6-E797B1EC6AF7}" presName="arrow" presStyleLbl="bgShp" presStyleIdx="0" presStyleCnt="1" custScaleX="111047" custLinFactNeighborX="-312" custLinFactNeighborY="-632"/>
      <dgm:spPr/>
    </dgm:pt>
    <dgm:pt modelId="{6F5CCA96-0C80-4373-87FF-C71358F7BC88}" type="pres">
      <dgm:prSet presAssocID="{AAA556DB-6B33-4B9B-B5F6-E797B1EC6AF7}" presName="arrowDiagram5" presStyleCnt="0"/>
      <dgm:spPr/>
    </dgm:pt>
    <dgm:pt modelId="{A42D5C73-EC66-472D-AD7A-ACADF5D19369}" type="pres">
      <dgm:prSet presAssocID="{79C45ABA-3FED-4536-B3A4-5B03D2192BAA}" presName="bullet5a" presStyleLbl="node1" presStyleIdx="0" presStyleCnt="5"/>
      <dgm:spPr/>
    </dgm:pt>
    <dgm:pt modelId="{9C826A38-C43E-49AC-9753-9068B026618D}" type="pres">
      <dgm:prSet presAssocID="{79C45ABA-3FED-4536-B3A4-5B03D2192BAA}" presName="textBox5a" presStyleLbl="revTx" presStyleIdx="0" presStyleCnt="5" custScaleX="124092" custScaleY="77738" custLinFactNeighborX="11549" custLinFactNeighborY="299">
        <dgm:presLayoutVars>
          <dgm:bulletEnabled val="1"/>
        </dgm:presLayoutVars>
      </dgm:prSet>
      <dgm:spPr/>
    </dgm:pt>
    <dgm:pt modelId="{B0B10A1F-F9B7-4521-A334-C971CF29A907}" type="pres">
      <dgm:prSet presAssocID="{DA1DB86B-B25A-42FB-AA9B-EB3AD988897D}" presName="bullet5b" presStyleLbl="node1" presStyleIdx="1" presStyleCnt="5"/>
      <dgm:spPr/>
    </dgm:pt>
    <dgm:pt modelId="{36347EE7-8D41-46C9-AC17-6732791739DC}" type="pres">
      <dgm:prSet presAssocID="{DA1DB86B-B25A-42FB-AA9B-EB3AD988897D}" presName="textBox5b" presStyleLbl="revTx" presStyleIdx="1" presStyleCnt="5">
        <dgm:presLayoutVars>
          <dgm:bulletEnabled val="1"/>
        </dgm:presLayoutVars>
      </dgm:prSet>
      <dgm:spPr/>
    </dgm:pt>
    <dgm:pt modelId="{57179BAF-1BF2-48ED-B9C6-6E6DADAB219C}" type="pres">
      <dgm:prSet presAssocID="{BFC2BD93-784E-4A94-B4FB-07C55BA8FB6D}" presName="bullet5c" presStyleLbl="node1" presStyleIdx="2" presStyleCnt="5"/>
      <dgm:spPr/>
    </dgm:pt>
    <dgm:pt modelId="{31C21A6F-63F6-419C-B051-A3E20EE513AC}" type="pres">
      <dgm:prSet presAssocID="{BFC2BD93-784E-4A94-B4FB-07C55BA8FB6D}" presName="textBox5c" presStyleLbl="revTx" presStyleIdx="2" presStyleCnt="5">
        <dgm:presLayoutVars>
          <dgm:bulletEnabled val="1"/>
        </dgm:presLayoutVars>
      </dgm:prSet>
      <dgm:spPr/>
    </dgm:pt>
    <dgm:pt modelId="{FF0ADDC3-9D6A-4DF9-923B-14C679D73A85}" type="pres">
      <dgm:prSet presAssocID="{6B599B03-DF06-4D92-AF8B-38F1066AADC5}" presName="bullet5d" presStyleLbl="node1" presStyleIdx="3" presStyleCnt="5"/>
      <dgm:spPr/>
    </dgm:pt>
    <dgm:pt modelId="{C8577AAA-C90F-48BB-B32E-1C49FB985C18}" type="pres">
      <dgm:prSet presAssocID="{6B599B03-DF06-4D92-AF8B-38F1066AADC5}" presName="textBox5d" presStyleLbl="revTx" presStyleIdx="3" presStyleCnt="5" custScaleX="90036" custScaleY="27652" custLinFactNeighborX="-8614" custLinFactNeighborY="-28888">
        <dgm:presLayoutVars>
          <dgm:bulletEnabled val="1"/>
        </dgm:presLayoutVars>
      </dgm:prSet>
      <dgm:spPr/>
    </dgm:pt>
    <dgm:pt modelId="{C1C682A2-E2EE-47B2-8EEF-4C5A6C3FC1DD}" type="pres">
      <dgm:prSet presAssocID="{FFE747AF-90A6-4D6B-B1FE-B2A7FD02AA07}" presName="bullet5e" presStyleLbl="node1" presStyleIdx="4" presStyleCnt="5"/>
      <dgm:spPr/>
    </dgm:pt>
    <dgm:pt modelId="{688FA5BB-7810-4D6E-9233-69B4BABFE1EC}" type="pres">
      <dgm:prSet presAssocID="{FFE747AF-90A6-4D6B-B1FE-B2A7FD02AA07}" presName="textBox5e" presStyleLbl="revTx" presStyleIdx="4" presStyleCnt="5" custScaleY="29851" custLinFactNeighborX="-4982" custLinFactNeighborY="-23763">
        <dgm:presLayoutVars>
          <dgm:bulletEnabled val="1"/>
        </dgm:presLayoutVars>
      </dgm:prSet>
      <dgm:spPr/>
    </dgm:pt>
  </dgm:ptLst>
  <dgm:cxnLst>
    <dgm:cxn modelId="{CBC95D02-2F58-4B49-9795-CB8CC4B9DC9A}" srcId="{BFC2BD93-784E-4A94-B4FB-07C55BA8FB6D}" destId="{98845F6B-3E60-468A-95C4-FB91C33F81A3}" srcOrd="1" destOrd="0" parTransId="{F8B53CEB-59BA-4CB7-BC48-5262753ED6B2}" sibTransId="{39547F37-4617-47F2-9C6F-18F9CA42E866}"/>
    <dgm:cxn modelId="{95145412-05CA-46BE-9900-29269CF48CE3}" type="presOf" srcId="{AF76F87D-3752-4DEF-8B7E-09E7A6D46FA4}" destId="{36347EE7-8D41-46C9-AC17-6732791739DC}" srcOrd="0" destOrd="3" presId="urn:microsoft.com/office/officeart/2005/8/layout/arrow2"/>
    <dgm:cxn modelId="{62896616-1F31-4701-873C-E5DACB7BBA4B}" srcId="{AAA556DB-6B33-4B9B-B5F6-E797B1EC6AF7}" destId="{6B599B03-DF06-4D92-AF8B-38F1066AADC5}" srcOrd="3" destOrd="0" parTransId="{CD7D02F7-F6BD-4D21-A14F-A046A43C72C0}" sibTransId="{8BCF500C-E56D-4A0E-A557-5AF0BF446751}"/>
    <dgm:cxn modelId="{617CD91C-AE85-4302-A224-D3A179D05B1B}" type="presOf" srcId="{FFE747AF-90A6-4D6B-B1FE-B2A7FD02AA07}" destId="{688FA5BB-7810-4D6E-9233-69B4BABFE1EC}" srcOrd="0" destOrd="0" presId="urn:microsoft.com/office/officeart/2005/8/layout/arrow2"/>
    <dgm:cxn modelId="{A58E062B-90E5-497F-9AFC-C7E221620382}" type="presOf" srcId="{DA1DB86B-B25A-42FB-AA9B-EB3AD988897D}" destId="{36347EE7-8D41-46C9-AC17-6732791739DC}" srcOrd="0" destOrd="0" presId="urn:microsoft.com/office/officeart/2005/8/layout/arrow2"/>
    <dgm:cxn modelId="{FE89BD36-9A37-4123-A0FB-9AE4180A7F41}" type="presOf" srcId="{E25BB19C-FA9E-45A7-A91A-10BE8E7B070B}" destId="{31C21A6F-63F6-419C-B051-A3E20EE513AC}" srcOrd="0" destOrd="1" presId="urn:microsoft.com/office/officeart/2005/8/layout/arrow2"/>
    <dgm:cxn modelId="{9A4BC363-7FFB-4FD7-876D-3B1FBE3EC278}" srcId="{AAA556DB-6B33-4B9B-B5F6-E797B1EC6AF7}" destId="{BFC2BD93-784E-4A94-B4FB-07C55BA8FB6D}" srcOrd="2" destOrd="0" parTransId="{2DEDFAAD-0323-494C-9761-3D796F128981}" sibTransId="{9B747449-F487-46E4-ABBF-8FFB227E8894}"/>
    <dgm:cxn modelId="{F14B456A-161F-4319-8E17-6DC6C21C93DD}" type="presOf" srcId="{98845F6B-3E60-468A-95C4-FB91C33F81A3}" destId="{31C21A6F-63F6-419C-B051-A3E20EE513AC}" srcOrd="0" destOrd="2" presId="urn:microsoft.com/office/officeart/2005/8/layout/arrow2"/>
    <dgm:cxn modelId="{D5395A50-8BC5-4B09-9BAD-070BC67D967B}" type="presOf" srcId="{1C895093-7B7D-4710-82AC-51CEC358A92F}" destId="{36347EE7-8D41-46C9-AC17-6732791739DC}" srcOrd="0" destOrd="1" presId="urn:microsoft.com/office/officeart/2005/8/layout/arrow2"/>
    <dgm:cxn modelId="{5227AB58-C142-4B7A-B546-AC8C5850C1A1}" srcId="{BFC2BD93-784E-4A94-B4FB-07C55BA8FB6D}" destId="{E25BB19C-FA9E-45A7-A91A-10BE8E7B070B}" srcOrd="0" destOrd="0" parTransId="{8DC05A97-1EE8-4709-90AE-D2B6B9CDFF64}" sibTransId="{34962685-A00A-48A3-AC5F-BF48EB493E95}"/>
    <dgm:cxn modelId="{4E4D0459-0B8F-4481-946D-291B7112FABF}" srcId="{DA1DB86B-B25A-42FB-AA9B-EB3AD988897D}" destId="{1C895093-7B7D-4710-82AC-51CEC358A92F}" srcOrd="0" destOrd="0" parTransId="{DEB27171-4FAF-4A03-89D0-3899BD16B373}" sibTransId="{308014DF-E2C5-4480-8659-245AE8FFDA18}"/>
    <dgm:cxn modelId="{5FD0D486-AD5E-4F34-8BD9-42F17481F5C1}" srcId="{AAA556DB-6B33-4B9B-B5F6-E797B1EC6AF7}" destId="{DA1DB86B-B25A-42FB-AA9B-EB3AD988897D}" srcOrd="1" destOrd="0" parTransId="{CC474292-6BE0-451C-9998-9E47E9C88C83}" sibTransId="{B16D965F-39D4-4CBF-9BC4-2607D0C633C9}"/>
    <dgm:cxn modelId="{C746B987-C3EF-4296-A065-D4A711D61371}" type="presOf" srcId="{79C45ABA-3FED-4536-B3A4-5B03D2192BAA}" destId="{9C826A38-C43E-49AC-9753-9068B026618D}" srcOrd="0" destOrd="0" presId="urn:microsoft.com/office/officeart/2005/8/layout/arrow2"/>
    <dgm:cxn modelId="{DDA82894-9788-4366-9B88-1A3A9642A754}" srcId="{DA1DB86B-B25A-42FB-AA9B-EB3AD988897D}" destId="{AF76F87D-3752-4DEF-8B7E-09E7A6D46FA4}" srcOrd="2" destOrd="0" parTransId="{34F32C33-6526-43C4-BD96-F9D9FD23960C}" sibTransId="{C40C7FD5-9B77-4F17-9450-368F1F52F9D4}"/>
    <dgm:cxn modelId="{8FB7CBA4-381C-4855-A904-D31DB947A734}" type="presOf" srcId="{6B599B03-DF06-4D92-AF8B-38F1066AADC5}" destId="{C8577AAA-C90F-48BB-B32E-1C49FB985C18}" srcOrd="0" destOrd="0" presId="urn:microsoft.com/office/officeart/2005/8/layout/arrow2"/>
    <dgm:cxn modelId="{990DFDB1-C914-45FE-BB59-C069362EF412}" type="presOf" srcId="{D0D71462-0F98-4804-8D9C-ABA9343F9BF1}" destId="{36347EE7-8D41-46C9-AC17-6732791739DC}" srcOrd="0" destOrd="2" presId="urn:microsoft.com/office/officeart/2005/8/layout/arrow2"/>
    <dgm:cxn modelId="{FF38F3BD-37B0-4D29-B108-56F1C9C8B9E6}" srcId="{AAA556DB-6B33-4B9B-B5F6-E797B1EC6AF7}" destId="{79C45ABA-3FED-4536-B3A4-5B03D2192BAA}" srcOrd="0" destOrd="0" parTransId="{6C19B4B2-D9FA-4C8C-B9B4-DF680075C20C}" sibTransId="{CF3F3B2F-49C3-408C-A2B5-BC727E9748E8}"/>
    <dgm:cxn modelId="{66C8EBC9-1B7F-4127-BF59-647A41960A7D}" type="presOf" srcId="{BFC2BD93-784E-4A94-B4FB-07C55BA8FB6D}" destId="{31C21A6F-63F6-419C-B051-A3E20EE513AC}" srcOrd="0" destOrd="0" presId="urn:microsoft.com/office/officeart/2005/8/layout/arrow2"/>
    <dgm:cxn modelId="{6D1A41CF-0147-455F-A6AD-CCDA216FA946}" srcId="{AAA556DB-6B33-4B9B-B5F6-E797B1EC6AF7}" destId="{FFE747AF-90A6-4D6B-B1FE-B2A7FD02AA07}" srcOrd="4" destOrd="0" parTransId="{5CAA2A15-3D17-4597-B904-BAEBD4AEEA49}" sibTransId="{1753FA82-45E6-4076-86B6-A5BEB28C3027}"/>
    <dgm:cxn modelId="{40F798D0-1D4E-4DF3-BEAF-17DFC9DA31EA}" type="presOf" srcId="{AAA556DB-6B33-4B9B-B5F6-E797B1EC6AF7}" destId="{7E59267A-A224-42A1-AA53-083BA5465ABE}" srcOrd="0" destOrd="0" presId="urn:microsoft.com/office/officeart/2005/8/layout/arrow2"/>
    <dgm:cxn modelId="{6B52D0EF-5B69-46A3-8525-3FB3485680A1}" srcId="{DA1DB86B-B25A-42FB-AA9B-EB3AD988897D}" destId="{D0D71462-0F98-4804-8D9C-ABA9343F9BF1}" srcOrd="1" destOrd="0" parTransId="{815BAE45-30FB-4C44-8787-63D0747A2ADC}" sibTransId="{3E35FD1C-EEA9-4210-BF08-EF3453D650E9}"/>
    <dgm:cxn modelId="{D071045F-2735-411C-9DBF-19283F2B6A6F}" type="presParOf" srcId="{7E59267A-A224-42A1-AA53-083BA5465ABE}" destId="{475279FF-DF62-492B-AECE-C0BA6DA0A3B0}" srcOrd="0" destOrd="0" presId="urn:microsoft.com/office/officeart/2005/8/layout/arrow2"/>
    <dgm:cxn modelId="{F1C48E61-B4A6-4F46-8C1A-21E5D523109A}" type="presParOf" srcId="{7E59267A-A224-42A1-AA53-083BA5465ABE}" destId="{6F5CCA96-0C80-4373-87FF-C71358F7BC88}" srcOrd="1" destOrd="0" presId="urn:microsoft.com/office/officeart/2005/8/layout/arrow2"/>
    <dgm:cxn modelId="{23096784-54AA-4A0A-AD45-5B92FD7CB6DA}" type="presParOf" srcId="{6F5CCA96-0C80-4373-87FF-C71358F7BC88}" destId="{A42D5C73-EC66-472D-AD7A-ACADF5D19369}" srcOrd="0" destOrd="0" presId="urn:microsoft.com/office/officeart/2005/8/layout/arrow2"/>
    <dgm:cxn modelId="{4AF596B2-FEDB-438F-B7E0-332FA9A142A2}" type="presParOf" srcId="{6F5CCA96-0C80-4373-87FF-C71358F7BC88}" destId="{9C826A38-C43E-49AC-9753-9068B026618D}" srcOrd="1" destOrd="0" presId="urn:microsoft.com/office/officeart/2005/8/layout/arrow2"/>
    <dgm:cxn modelId="{51A4F7E9-7A97-4D06-A2D6-FCD5DB528B74}" type="presParOf" srcId="{6F5CCA96-0C80-4373-87FF-C71358F7BC88}" destId="{B0B10A1F-F9B7-4521-A334-C971CF29A907}" srcOrd="2" destOrd="0" presId="urn:microsoft.com/office/officeart/2005/8/layout/arrow2"/>
    <dgm:cxn modelId="{04CF42E9-F87E-44F4-AA31-41DE754C4EF2}" type="presParOf" srcId="{6F5CCA96-0C80-4373-87FF-C71358F7BC88}" destId="{36347EE7-8D41-46C9-AC17-6732791739DC}" srcOrd="3" destOrd="0" presId="urn:microsoft.com/office/officeart/2005/8/layout/arrow2"/>
    <dgm:cxn modelId="{2BA71607-5570-4602-86DD-E85DD2FFB9BE}" type="presParOf" srcId="{6F5CCA96-0C80-4373-87FF-C71358F7BC88}" destId="{57179BAF-1BF2-48ED-B9C6-6E6DADAB219C}" srcOrd="4" destOrd="0" presId="urn:microsoft.com/office/officeart/2005/8/layout/arrow2"/>
    <dgm:cxn modelId="{DD5654AD-B2D7-4530-AE39-F3D45663F5CB}" type="presParOf" srcId="{6F5CCA96-0C80-4373-87FF-C71358F7BC88}" destId="{31C21A6F-63F6-419C-B051-A3E20EE513AC}" srcOrd="5" destOrd="0" presId="urn:microsoft.com/office/officeart/2005/8/layout/arrow2"/>
    <dgm:cxn modelId="{9BCAE22D-6D89-40AA-A939-1C0EE9302733}" type="presParOf" srcId="{6F5CCA96-0C80-4373-87FF-C71358F7BC88}" destId="{FF0ADDC3-9D6A-4DF9-923B-14C679D73A85}" srcOrd="6" destOrd="0" presId="urn:microsoft.com/office/officeart/2005/8/layout/arrow2"/>
    <dgm:cxn modelId="{13F6A5A5-BCA1-495A-82F2-A94041022B2D}" type="presParOf" srcId="{6F5CCA96-0C80-4373-87FF-C71358F7BC88}" destId="{C8577AAA-C90F-48BB-B32E-1C49FB985C18}" srcOrd="7" destOrd="0" presId="urn:microsoft.com/office/officeart/2005/8/layout/arrow2"/>
    <dgm:cxn modelId="{6BFA7D57-5CCA-4890-9AC5-5E394E697CC2}" type="presParOf" srcId="{6F5CCA96-0C80-4373-87FF-C71358F7BC88}" destId="{C1C682A2-E2EE-47B2-8EEF-4C5A6C3FC1DD}" srcOrd="8" destOrd="0" presId="urn:microsoft.com/office/officeart/2005/8/layout/arrow2"/>
    <dgm:cxn modelId="{BB0A6874-A1A2-470B-995F-1835BE59F687}" type="presParOf" srcId="{6F5CCA96-0C80-4373-87FF-C71358F7BC88}" destId="{688FA5BB-7810-4D6E-9233-69B4BABFE1EC}"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A556DB-6B33-4B9B-B5F6-E797B1EC6AF7}" type="doc">
      <dgm:prSet loTypeId="urn:microsoft.com/office/officeart/2005/8/layout/arrow2" loCatId="process" qsTypeId="urn:microsoft.com/office/officeart/2005/8/quickstyle/simple1" qsCatId="simple" csTypeId="urn:microsoft.com/office/officeart/2005/8/colors/accent1_2" csCatId="accent1" phldr="1"/>
      <dgm:spPr/>
    </dgm:pt>
    <dgm:pt modelId="{79C45ABA-3FED-4536-B3A4-5B03D2192BAA}">
      <dgm:prSet phldrT="[Texte]" custT="1">
        <dgm:style>
          <a:lnRef idx="2">
            <a:schemeClr val="accent6"/>
          </a:lnRef>
          <a:fillRef idx="1">
            <a:schemeClr val="lt1"/>
          </a:fillRef>
          <a:effectRef idx="0">
            <a:schemeClr val="accent6"/>
          </a:effectRef>
          <a:fontRef idx="minor">
            <a:schemeClr val="dk1"/>
          </a:fontRef>
        </dgm:style>
      </dgm:prSet>
      <dgm:spPr>
        <a:ln>
          <a:noFill/>
        </a:ln>
      </dgm:spPr>
      <dgm:t>
        <a:bodyPr/>
        <a:lstStyle/>
        <a:p>
          <a:r>
            <a:rPr lang="fr-FR" sz="1600" b="1" dirty="0"/>
            <a:t>Mise à niveau aéronautique</a:t>
          </a:r>
        </a:p>
      </dgm:t>
    </dgm:pt>
    <dgm:pt modelId="{6C19B4B2-D9FA-4C8C-B9B4-DF680075C20C}" type="parTrans" cxnId="{FF38F3BD-37B0-4D29-B108-56F1C9C8B9E6}">
      <dgm:prSet/>
      <dgm:spPr/>
      <dgm:t>
        <a:bodyPr/>
        <a:lstStyle/>
        <a:p>
          <a:endParaRPr lang="fr-FR"/>
        </a:p>
      </dgm:t>
    </dgm:pt>
    <dgm:pt modelId="{CF3F3B2F-49C3-408C-A2B5-BC727E9748E8}" type="sibTrans" cxnId="{FF38F3BD-37B0-4D29-B108-56F1C9C8B9E6}">
      <dgm:prSet/>
      <dgm:spPr/>
      <dgm:t>
        <a:bodyPr/>
        <a:lstStyle/>
        <a:p>
          <a:endParaRPr lang="fr-FR"/>
        </a:p>
      </dgm:t>
    </dgm:pt>
    <dgm:pt modelId="{A63A913C-0971-4DC6-BB6C-4743FE5E7B57}">
      <dgm:prSet phldrT="[Texte]" custT="1"/>
      <dgm:spPr>
        <a:ln>
          <a:noFill/>
        </a:ln>
      </dgm:spPr>
      <dgm:t>
        <a:bodyPr/>
        <a:lstStyle/>
        <a:p>
          <a:r>
            <a:rPr lang="fr-FR" sz="1600" dirty="0"/>
            <a:t>Monastir:</a:t>
          </a:r>
        </a:p>
      </dgm:t>
    </dgm:pt>
    <dgm:pt modelId="{9D656763-381B-46D0-B75D-1EC14167F3F8}" type="parTrans" cxnId="{ED774AFD-002C-4BA4-B87C-31964004C992}">
      <dgm:prSet/>
      <dgm:spPr/>
      <dgm:t>
        <a:bodyPr/>
        <a:lstStyle/>
        <a:p>
          <a:endParaRPr lang="fr-FR"/>
        </a:p>
      </dgm:t>
    </dgm:pt>
    <dgm:pt modelId="{2CC25079-C838-4C0A-9FFE-1534BAB07333}" type="sibTrans" cxnId="{ED774AFD-002C-4BA4-B87C-31964004C992}">
      <dgm:prSet/>
      <dgm:spPr/>
      <dgm:t>
        <a:bodyPr/>
        <a:lstStyle/>
        <a:p>
          <a:endParaRPr lang="fr-FR"/>
        </a:p>
      </dgm:t>
    </dgm:pt>
    <dgm:pt modelId="{B7AFE54E-9516-40BA-96D8-F0FC388E412D}">
      <dgm:prSet phldrT="[Texte]" custT="1"/>
      <dgm:spPr>
        <a:ln>
          <a:noFill/>
        </a:ln>
      </dgm:spPr>
      <dgm:t>
        <a:bodyPr/>
        <a:lstStyle/>
        <a:p>
          <a:r>
            <a:rPr lang="fr-FR" sz="1600" dirty="0"/>
            <a:t>Djerba:</a:t>
          </a:r>
        </a:p>
      </dgm:t>
    </dgm:pt>
    <dgm:pt modelId="{43A01213-4184-4D6F-93A0-894E52F2D5A6}" type="parTrans" cxnId="{51CEEC0D-1208-4B71-94D2-0CB85C018183}">
      <dgm:prSet/>
      <dgm:spPr/>
      <dgm:t>
        <a:bodyPr/>
        <a:lstStyle/>
        <a:p>
          <a:endParaRPr lang="fr-FR"/>
        </a:p>
      </dgm:t>
    </dgm:pt>
    <dgm:pt modelId="{3805C265-D610-4EA2-80FE-6ADF8819F630}" type="sibTrans" cxnId="{51CEEC0D-1208-4B71-94D2-0CB85C018183}">
      <dgm:prSet/>
      <dgm:spPr/>
      <dgm:t>
        <a:bodyPr/>
        <a:lstStyle/>
        <a:p>
          <a:endParaRPr lang="fr-FR"/>
        </a:p>
      </dgm:t>
    </dgm:pt>
    <dgm:pt modelId="{C9564215-BCD8-4EF6-BAD6-63490B90EAF2}">
      <dgm:prSet phldrT="[Texte]" custT="1"/>
      <dgm:spPr>
        <a:ln>
          <a:noFill/>
        </a:ln>
      </dgm:spPr>
      <dgm:t>
        <a:bodyPr/>
        <a:lstStyle/>
        <a:p>
          <a:r>
            <a:rPr lang="fr-FR" sz="1600" dirty="0"/>
            <a:t>Tunis-Carthage</a:t>
          </a:r>
        </a:p>
      </dgm:t>
    </dgm:pt>
    <dgm:pt modelId="{66A18C89-7BCD-4052-9AD4-06E6DC6742FA}" type="parTrans" cxnId="{32707CF0-CF66-4152-8D7F-FA47C709B9A4}">
      <dgm:prSet/>
      <dgm:spPr/>
      <dgm:t>
        <a:bodyPr/>
        <a:lstStyle/>
        <a:p>
          <a:endParaRPr lang="fr-FR"/>
        </a:p>
      </dgm:t>
    </dgm:pt>
    <dgm:pt modelId="{F4E27ED2-3773-465F-A583-97751E29202E}" type="sibTrans" cxnId="{32707CF0-CF66-4152-8D7F-FA47C709B9A4}">
      <dgm:prSet/>
      <dgm:spPr/>
      <dgm:t>
        <a:bodyPr/>
        <a:lstStyle/>
        <a:p>
          <a:endParaRPr lang="fr-FR"/>
        </a:p>
      </dgm:t>
    </dgm:pt>
    <dgm:pt modelId="{9F3AD24C-E79F-4B50-83AB-5EF4ED112961}">
      <dgm:prSet phldrT="[Texte]" custT="1"/>
      <dgm:spPr/>
      <dgm:t>
        <a:bodyPr/>
        <a:lstStyle/>
        <a:p>
          <a:r>
            <a:rPr lang="fr-FR" sz="1600" b="1" dirty="0"/>
            <a:t>Mise à niveau aéronautique</a:t>
          </a:r>
        </a:p>
      </dgm:t>
    </dgm:pt>
    <dgm:pt modelId="{86F14BE5-EF57-4581-B48B-E13E638D8507}" type="parTrans" cxnId="{05A2EA63-55F5-4001-AE68-7ED93252F5A9}">
      <dgm:prSet/>
      <dgm:spPr/>
      <dgm:t>
        <a:bodyPr/>
        <a:lstStyle/>
        <a:p>
          <a:endParaRPr lang="fr-FR"/>
        </a:p>
      </dgm:t>
    </dgm:pt>
    <dgm:pt modelId="{9B84BE71-1098-4884-9330-8E6644F6A7DD}" type="sibTrans" cxnId="{05A2EA63-55F5-4001-AE68-7ED93252F5A9}">
      <dgm:prSet/>
      <dgm:spPr/>
      <dgm:t>
        <a:bodyPr/>
        <a:lstStyle/>
        <a:p>
          <a:endParaRPr lang="fr-FR"/>
        </a:p>
      </dgm:t>
    </dgm:pt>
    <dgm:pt modelId="{2BAF0903-DFBE-4635-8920-C3BE2BC0B761}">
      <dgm:prSet phldrT="[Texte]" custT="1"/>
      <dgm:spPr/>
      <dgm:t>
        <a:bodyPr/>
        <a:lstStyle/>
        <a:p>
          <a:r>
            <a:rPr lang="fr-FR" sz="1600" dirty="0"/>
            <a:t>Station Sfax</a:t>
          </a:r>
        </a:p>
      </dgm:t>
    </dgm:pt>
    <dgm:pt modelId="{5B59D536-9BD4-4377-A36E-70876E3918CC}" type="parTrans" cxnId="{12FF0AF5-0723-4E07-8FEE-A0159F8349D4}">
      <dgm:prSet/>
      <dgm:spPr/>
      <dgm:t>
        <a:bodyPr/>
        <a:lstStyle/>
        <a:p>
          <a:endParaRPr lang="fr-FR"/>
        </a:p>
      </dgm:t>
    </dgm:pt>
    <dgm:pt modelId="{5B6DD406-D310-4451-9F39-F42224F5FD63}" type="sibTrans" cxnId="{12FF0AF5-0723-4E07-8FEE-A0159F8349D4}">
      <dgm:prSet/>
      <dgm:spPr/>
      <dgm:t>
        <a:bodyPr/>
        <a:lstStyle/>
        <a:p>
          <a:endParaRPr lang="fr-FR"/>
        </a:p>
      </dgm:t>
    </dgm:pt>
    <dgm:pt modelId="{51C7BF25-A704-4941-BEE4-152F4A9BE5AF}">
      <dgm:prSet phldrT="[Texte]" custT="1"/>
      <dgm:spPr/>
      <dgm:t>
        <a:bodyPr/>
        <a:lstStyle/>
        <a:p>
          <a:r>
            <a:rPr lang="fr-FR" sz="1600" dirty="0"/>
            <a:t>Station </a:t>
          </a:r>
          <a:r>
            <a:rPr lang="fr-FR" sz="1600" dirty="0" err="1"/>
            <a:t>Borj</a:t>
          </a:r>
          <a:r>
            <a:rPr lang="fr-FR" sz="1600" dirty="0"/>
            <a:t> el </a:t>
          </a:r>
          <a:r>
            <a:rPr lang="fr-FR" sz="1600" dirty="0" err="1"/>
            <a:t>Amri</a:t>
          </a:r>
          <a:r>
            <a:rPr lang="fr-FR" sz="1600" dirty="0"/>
            <a:t>:</a:t>
          </a:r>
        </a:p>
      </dgm:t>
    </dgm:pt>
    <dgm:pt modelId="{349E5D18-EA67-42D4-84E1-FEC616301B27}" type="parTrans" cxnId="{C194808F-A405-4C4E-8F59-ACF66F4BE2C2}">
      <dgm:prSet/>
      <dgm:spPr/>
      <dgm:t>
        <a:bodyPr/>
        <a:lstStyle/>
        <a:p>
          <a:endParaRPr lang="fr-FR"/>
        </a:p>
      </dgm:t>
    </dgm:pt>
    <dgm:pt modelId="{AB980598-DA27-456A-BD8B-DE5A137997BA}" type="sibTrans" cxnId="{C194808F-A405-4C4E-8F59-ACF66F4BE2C2}">
      <dgm:prSet/>
      <dgm:spPr/>
      <dgm:t>
        <a:bodyPr/>
        <a:lstStyle/>
        <a:p>
          <a:endParaRPr lang="fr-FR"/>
        </a:p>
      </dgm:t>
    </dgm:pt>
    <dgm:pt modelId="{2E6B95AA-65D0-483A-8A46-09DFCC21F08C}">
      <dgm:prSet phldrT="[Texte]" custT="1"/>
      <dgm:spPr/>
      <dgm:t>
        <a:bodyPr/>
        <a:lstStyle/>
        <a:p>
          <a:r>
            <a:rPr lang="fr-FR" sz="1600" b="1" dirty="0"/>
            <a:t>Mise à niveau aéronautique</a:t>
          </a:r>
        </a:p>
        <a:p>
          <a:r>
            <a:rPr lang="fr-FR" sz="1600" b="0" dirty="0"/>
            <a:t>station Djerba</a:t>
          </a:r>
        </a:p>
      </dgm:t>
    </dgm:pt>
    <dgm:pt modelId="{403DDB33-8DE5-47D8-80C0-D9AE413B9A83}" type="parTrans" cxnId="{522D01F8-2922-4E1C-A3D1-3670DBCF626D}">
      <dgm:prSet/>
      <dgm:spPr/>
      <dgm:t>
        <a:bodyPr/>
        <a:lstStyle/>
        <a:p>
          <a:endParaRPr lang="fr-FR"/>
        </a:p>
      </dgm:t>
    </dgm:pt>
    <dgm:pt modelId="{23CD7ADB-48B3-4627-9A7F-965531C64A6D}" type="sibTrans" cxnId="{522D01F8-2922-4E1C-A3D1-3670DBCF626D}">
      <dgm:prSet/>
      <dgm:spPr/>
      <dgm:t>
        <a:bodyPr/>
        <a:lstStyle/>
        <a:p>
          <a:endParaRPr lang="fr-FR"/>
        </a:p>
      </dgm:t>
    </dgm:pt>
    <dgm:pt modelId="{C4441FC1-64EC-4887-A1CF-7BD0C8D0FF0E}">
      <dgm:prSet phldrT="[Texte]" custT="1"/>
      <dgm:spPr/>
      <dgm:t>
        <a:bodyPr/>
        <a:lstStyle/>
        <a:p>
          <a:r>
            <a:rPr lang="fr-FR" sz="1600" b="1" dirty="0"/>
            <a:t>Mise à niveau</a:t>
          </a:r>
        </a:p>
      </dgm:t>
    </dgm:pt>
    <dgm:pt modelId="{A0B8E102-835B-46C5-B6D0-48B127EC13FE}" type="parTrans" cxnId="{DEBA81E1-7B0E-4AAF-A888-4C474815844A}">
      <dgm:prSet/>
      <dgm:spPr/>
      <dgm:t>
        <a:bodyPr/>
        <a:lstStyle/>
        <a:p>
          <a:endParaRPr lang="fr-FR"/>
        </a:p>
      </dgm:t>
    </dgm:pt>
    <dgm:pt modelId="{A4723754-D1D0-4AFD-8983-35A7024F444F}" type="sibTrans" cxnId="{DEBA81E1-7B0E-4AAF-A888-4C474815844A}">
      <dgm:prSet/>
      <dgm:spPr/>
      <dgm:t>
        <a:bodyPr/>
        <a:lstStyle/>
        <a:p>
          <a:endParaRPr lang="fr-FR"/>
        </a:p>
      </dgm:t>
    </dgm:pt>
    <dgm:pt modelId="{3D83DC1D-05E7-4E8B-B5DA-7724D5FFA499}">
      <dgm:prSet phldrT="[Texte]" custT="1"/>
      <dgm:spPr/>
      <dgm:t>
        <a:bodyPr/>
        <a:lstStyle/>
        <a:p>
          <a:r>
            <a:rPr lang="fr-FR" sz="1600" dirty="0"/>
            <a:t>Station Monastir</a:t>
          </a:r>
        </a:p>
      </dgm:t>
    </dgm:pt>
    <dgm:pt modelId="{F75C0B11-141C-4BA6-A995-87D4EF319E02}" type="parTrans" cxnId="{882DF83B-BFFB-4DEC-A641-10688BD357DC}">
      <dgm:prSet/>
      <dgm:spPr/>
      <dgm:t>
        <a:bodyPr/>
        <a:lstStyle/>
        <a:p>
          <a:endParaRPr lang="fr-FR"/>
        </a:p>
      </dgm:t>
    </dgm:pt>
    <dgm:pt modelId="{D568B5C0-7B0D-4003-8FE7-24D8E18D3F55}" type="sibTrans" cxnId="{882DF83B-BFFB-4DEC-A641-10688BD357DC}">
      <dgm:prSet/>
      <dgm:spPr/>
      <dgm:t>
        <a:bodyPr/>
        <a:lstStyle/>
        <a:p>
          <a:endParaRPr lang="fr-FR"/>
        </a:p>
      </dgm:t>
    </dgm:pt>
    <dgm:pt modelId="{5872B0C5-2CAC-4F63-B226-BEBC7EEAAF46}">
      <dgm:prSet phldrT="[Texte]" custT="1"/>
      <dgm:spPr/>
      <dgm:t>
        <a:bodyPr/>
        <a:lstStyle/>
        <a:p>
          <a:r>
            <a:rPr lang="fr-FR" sz="1600" dirty="0"/>
            <a:t>Station Tabarka</a:t>
          </a:r>
        </a:p>
      </dgm:t>
    </dgm:pt>
    <dgm:pt modelId="{D213A6E5-8A5F-4BCB-8E2E-7ACA6A8F69AE}" type="parTrans" cxnId="{433C6825-B709-4C0A-B1BE-8DC6A25696F5}">
      <dgm:prSet/>
      <dgm:spPr/>
      <dgm:t>
        <a:bodyPr/>
        <a:lstStyle/>
        <a:p>
          <a:endParaRPr lang="fr-FR"/>
        </a:p>
      </dgm:t>
    </dgm:pt>
    <dgm:pt modelId="{15E0F3C4-B03C-4342-BD03-3AA6444209E1}" type="sibTrans" cxnId="{433C6825-B709-4C0A-B1BE-8DC6A25696F5}">
      <dgm:prSet/>
      <dgm:spPr/>
      <dgm:t>
        <a:bodyPr/>
        <a:lstStyle/>
        <a:p>
          <a:endParaRPr lang="fr-FR"/>
        </a:p>
      </dgm:t>
    </dgm:pt>
    <dgm:pt modelId="{BD54D2D4-5241-4385-BAE7-E8C380C92B6F}">
      <dgm:prSet phldrT="[Texte]" custT="1"/>
      <dgm:spPr/>
      <dgm:t>
        <a:bodyPr/>
        <a:lstStyle/>
        <a:p>
          <a:r>
            <a:rPr lang="fr-FR" sz="1600" dirty="0"/>
            <a:t>Station Tunis Carthage</a:t>
          </a:r>
        </a:p>
      </dgm:t>
    </dgm:pt>
    <dgm:pt modelId="{FF38D7E6-2B4D-4230-B6D8-7D6897BCAE86}" type="parTrans" cxnId="{ACC19131-1AC2-476E-A68C-2F6ACE3930BC}">
      <dgm:prSet/>
      <dgm:spPr/>
      <dgm:t>
        <a:bodyPr/>
        <a:lstStyle/>
        <a:p>
          <a:endParaRPr lang="fr-FR"/>
        </a:p>
      </dgm:t>
    </dgm:pt>
    <dgm:pt modelId="{745184F3-FB90-4575-B0D9-F3AEB99923A6}" type="sibTrans" cxnId="{ACC19131-1AC2-476E-A68C-2F6ACE3930BC}">
      <dgm:prSet/>
      <dgm:spPr/>
      <dgm:t>
        <a:bodyPr/>
        <a:lstStyle/>
        <a:p>
          <a:endParaRPr lang="fr-FR"/>
        </a:p>
      </dgm:t>
    </dgm:pt>
    <dgm:pt modelId="{7E59267A-A224-42A1-AA53-083BA5465ABE}" type="pres">
      <dgm:prSet presAssocID="{AAA556DB-6B33-4B9B-B5F6-E797B1EC6AF7}" presName="arrowDiagram" presStyleCnt="0">
        <dgm:presLayoutVars>
          <dgm:chMax val="5"/>
          <dgm:dir/>
          <dgm:resizeHandles val="exact"/>
        </dgm:presLayoutVars>
      </dgm:prSet>
      <dgm:spPr/>
    </dgm:pt>
    <dgm:pt modelId="{475279FF-DF62-492B-AECE-C0BA6DA0A3B0}" type="pres">
      <dgm:prSet presAssocID="{AAA556DB-6B33-4B9B-B5F6-E797B1EC6AF7}" presName="arrow" presStyleLbl="bgShp" presStyleIdx="0" presStyleCnt="1" custLinFactNeighborX="-312" custLinFactNeighborY="-632"/>
      <dgm:spPr/>
    </dgm:pt>
    <dgm:pt modelId="{134B066E-7F58-4EBD-A443-D3BE807A42AC}" type="pres">
      <dgm:prSet presAssocID="{AAA556DB-6B33-4B9B-B5F6-E797B1EC6AF7}" presName="arrowDiagram4" presStyleCnt="0"/>
      <dgm:spPr/>
    </dgm:pt>
    <dgm:pt modelId="{DFD38119-913A-4D83-A577-49EB16D69F05}" type="pres">
      <dgm:prSet presAssocID="{79C45ABA-3FED-4536-B3A4-5B03D2192BAA}" presName="bullet4a" presStyleLbl="node1" presStyleIdx="0" presStyleCnt="4"/>
      <dgm:spPr/>
    </dgm:pt>
    <dgm:pt modelId="{B92D4DBF-2498-4EF9-A0B0-74BB292FD7C5}" type="pres">
      <dgm:prSet presAssocID="{79C45ABA-3FED-4536-B3A4-5B03D2192BAA}" presName="textBox4a" presStyleLbl="revTx" presStyleIdx="0" presStyleCnt="4" custScaleX="135376" custLinFactNeighborX="34614" custLinFactNeighborY="-1834">
        <dgm:presLayoutVars>
          <dgm:bulletEnabled val="1"/>
        </dgm:presLayoutVars>
      </dgm:prSet>
      <dgm:spPr/>
    </dgm:pt>
    <dgm:pt modelId="{F41B0F65-7F28-49A4-BD65-CEE0F11D1272}" type="pres">
      <dgm:prSet presAssocID="{9F3AD24C-E79F-4B50-83AB-5EF4ED112961}" presName="bullet4b" presStyleLbl="node1" presStyleIdx="1" presStyleCnt="4"/>
      <dgm:spPr/>
    </dgm:pt>
    <dgm:pt modelId="{82A254FE-8744-49AF-8B22-566BFB06965C}" type="pres">
      <dgm:prSet presAssocID="{9F3AD24C-E79F-4B50-83AB-5EF4ED112961}" presName="textBox4b" presStyleLbl="revTx" presStyleIdx="1" presStyleCnt="4" custScaleX="112333" custLinFactNeighborX="18381" custLinFactNeighborY="-1388">
        <dgm:presLayoutVars>
          <dgm:bulletEnabled val="1"/>
        </dgm:presLayoutVars>
      </dgm:prSet>
      <dgm:spPr/>
    </dgm:pt>
    <dgm:pt modelId="{BB9DE6C9-9A68-497F-B620-A7A2328B31D8}" type="pres">
      <dgm:prSet presAssocID="{2E6B95AA-65D0-483A-8A46-09DFCC21F08C}" presName="bullet4c" presStyleLbl="node1" presStyleIdx="2" presStyleCnt="4"/>
      <dgm:spPr/>
    </dgm:pt>
    <dgm:pt modelId="{87ACAB48-DA68-46A4-B906-4123551D2212}" type="pres">
      <dgm:prSet presAssocID="{2E6B95AA-65D0-483A-8A46-09DFCC21F08C}" presName="textBox4c" presStyleLbl="revTx" presStyleIdx="2" presStyleCnt="4" custScaleY="41997" custLinFactNeighborX="8960" custLinFactNeighborY="-24408">
        <dgm:presLayoutVars>
          <dgm:bulletEnabled val="1"/>
        </dgm:presLayoutVars>
      </dgm:prSet>
      <dgm:spPr/>
    </dgm:pt>
    <dgm:pt modelId="{E199B608-1F52-433F-89E7-24ABC476A853}" type="pres">
      <dgm:prSet presAssocID="{C4441FC1-64EC-4887-A1CF-7BD0C8D0FF0E}" presName="bullet4d" presStyleLbl="node1" presStyleIdx="3" presStyleCnt="4"/>
      <dgm:spPr/>
    </dgm:pt>
    <dgm:pt modelId="{DE1FB33C-C606-4120-A515-C8628FDEEA3F}" type="pres">
      <dgm:prSet presAssocID="{C4441FC1-64EC-4887-A1CF-7BD0C8D0FF0E}" presName="textBox4d" presStyleLbl="revTx" presStyleIdx="3" presStyleCnt="4" custScaleX="135687" custScaleY="58811" custLinFactNeighborX="13549" custLinFactNeighborY="-9432">
        <dgm:presLayoutVars>
          <dgm:bulletEnabled val="1"/>
        </dgm:presLayoutVars>
      </dgm:prSet>
      <dgm:spPr/>
    </dgm:pt>
  </dgm:ptLst>
  <dgm:cxnLst>
    <dgm:cxn modelId="{51CEEC0D-1208-4B71-94D2-0CB85C018183}" srcId="{79C45ABA-3FED-4536-B3A4-5B03D2192BAA}" destId="{B7AFE54E-9516-40BA-96D8-F0FC388E412D}" srcOrd="1" destOrd="0" parTransId="{43A01213-4184-4D6F-93A0-894E52F2D5A6}" sibTransId="{3805C265-D610-4EA2-80FE-6ADF8819F630}"/>
    <dgm:cxn modelId="{433C6825-B709-4C0A-B1BE-8DC6A25696F5}" srcId="{C4441FC1-64EC-4887-A1CF-7BD0C8D0FF0E}" destId="{5872B0C5-2CAC-4F63-B226-BEBC7EEAAF46}" srcOrd="1" destOrd="0" parTransId="{D213A6E5-8A5F-4BCB-8E2E-7ACA6A8F69AE}" sibTransId="{15E0F3C4-B03C-4342-BD03-3AA6444209E1}"/>
    <dgm:cxn modelId="{ACC19131-1AC2-476E-A68C-2F6ACE3930BC}" srcId="{C4441FC1-64EC-4887-A1CF-7BD0C8D0FF0E}" destId="{BD54D2D4-5241-4385-BAE7-E8C380C92B6F}" srcOrd="2" destOrd="0" parTransId="{FF38D7E6-2B4D-4230-B6D8-7D6897BCAE86}" sibTransId="{745184F3-FB90-4575-B0D9-F3AEB99923A6}"/>
    <dgm:cxn modelId="{D7ECB239-4094-445A-B10F-5110517AC2C4}" type="presOf" srcId="{AAA556DB-6B33-4B9B-B5F6-E797B1EC6AF7}" destId="{7E59267A-A224-42A1-AA53-083BA5465ABE}" srcOrd="0" destOrd="0" presId="urn:microsoft.com/office/officeart/2005/8/layout/arrow2"/>
    <dgm:cxn modelId="{882DF83B-BFFB-4DEC-A641-10688BD357DC}" srcId="{C4441FC1-64EC-4887-A1CF-7BD0C8D0FF0E}" destId="{3D83DC1D-05E7-4E8B-B5DA-7724D5FFA499}" srcOrd="0" destOrd="0" parTransId="{F75C0B11-141C-4BA6-A995-87D4EF319E02}" sibTransId="{D568B5C0-7B0D-4003-8FE7-24D8E18D3F55}"/>
    <dgm:cxn modelId="{E3F78963-D48B-4A81-A642-DB15CA591B95}" type="presOf" srcId="{3D83DC1D-05E7-4E8B-B5DA-7724D5FFA499}" destId="{DE1FB33C-C606-4120-A515-C8628FDEEA3F}" srcOrd="0" destOrd="1" presId="urn:microsoft.com/office/officeart/2005/8/layout/arrow2"/>
    <dgm:cxn modelId="{05A2EA63-55F5-4001-AE68-7ED93252F5A9}" srcId="{AAA556DB-6B33-4B9B-B5F6-E797B1EC6AF7}" destId="{9F3AD24C-E79F-4B50-83AB-5EF4ED112961}" srcOrd="1" destOrd="0" parTransId="{86F14BE5-EF57-4581-B48B-E13E638D8507}" sibTransId="{9B84BE71-1098-4884-9330-8E6644F6A7DD}"/>
    <dgm:cxn modelId="{C614C77D-5767-45F3-90E4-7437FA2854D3}" type="presOf" srcId="{C9564215-BCD8-4EF6-BAD6-63490B90EAF2}" destId="{B92D4DBF-2498-4EF9-A0B0-74BB292FD7C5}" srcOrd="0" destOrd="3" presId="urn:microsoft.com/office/officeart/2005/8/layout/arrow2"/>
    <dgm:cxn modelId="{C194808F-A405-4C4E-8F59-ACF66F4BE2C2}" srcId="{9F3AD24C-E79F-4B50-83AB-5EF4ED112961}" destId="{51C7BF25-A704-4941-BEE4-152F4A9BE5AF}" srcOrd="1" destOrd="0" parTransId="{349E5D18-EA67-42D4-84E1-FEC616301B27}" sibTransId="{AB980598-DA27-456A-BD8B-DE5A137997BA}"/>
    <dgm:cxn modelId="{56AB3798-1AD0-43A1-BFA9-6236FE9C887E}" type="presOf" srcId="{2E6B95AA-65D0-483A-8A46-09DFCC21F08C}" destId="{87ACAB48-DA68-46A4-B906-4123551D2212}" srcOrd="0" destOrd="0" presId="urn:microsoft.com/office/officeart/2005/8/layout/arrow2"/>
    <dgm:cxn modelId="{1D65D098-8148-43EF-92CB-E43F10CEA6B6}" type="presOf" srcId="{B7AFE54E-9516-40BA-96D8-F0FC388E412D}" destId="{B92D4DBF-2498-4EF9-A0B0-74BB292FD7C5}" srcOrd="0" destOrd="2" presId="urn:microsoft.com/office/officeart/2005/8/layout/arrow2"/>
    <dgm:cxn modelId="{281B9E9B-002F-4FEC-9C7C-06B61D01CDAD}" type="presOf" srcId="{5872B0C5-2CAC-4F63-B226-BEBC7EEAAF46}" destId="{DE1FB33C-C606-4120-A515-C8628FDEEA3F}" srcOrd="0" destOrd="2" presId="urn:microsoft.com/office/officeart/2005/8/layout/arrow2"/>
    <dgm:cxn modelId="{C47EBBA0-002C-45BD-AB3C-6D6203C73F98}" type="presOf" srcId="{9F3AD24C-E79F-4B50-83AB-5EF4ED112961}" destId="{82A254FE-8744-49AF-8B22-566BFB06965C}" srcOrd="0" destOrd="0" presId="urn:microsoft.com/office/officeart/2005/8/layout/arrow2"/>
    <dgm:cxn modelId="{A8EB4DA2-F180-46CF-8E86-20EB2505260E}" type="presOf" srcId="{A63A913C-0971-4DC6-BB6C-4743FE5E7B57}" destId="{B92D4DBF-2498-4EF9-A0B0-74BB292FD7C5}" srcOrd="0" destOrd="1" presId="urn:microsoft.com/office/officeart/2005/8/layout/arrow2"/>
    <dgm:cxn modelId="{FF38F3BD-37B0-4D29-B108-56F1C9C8B9E6}" srcId="{AAA556DB-6B33-4B9B-B5F6-E797B1EC6AF7}" destId="{79C45ABA-3FED-4536-B3A4-5B03D2192BAA}" srcOrd="0" destOrd="0" parTransId="{6C19B4B2-D9FA-4C8C-B9B4-DF680075C20C}" sibTransId="{CF3F3B2F-49C3-408C-A2B5-BC727E9748E8}"/>
    <dgm:cxn modelId="{73AE0BC0-1AE3-4B52-A7FC-A7BAC90CEF2A}" type="presOf" srcId="{BD54D2D4-5241-4385-BAE7-E8C380C92B6F}" destId="{DE1FB33C-C606-4120-A515-C8628FDEEA3F}" srcOrd="0" destOrd="3" presId="urn:microsoft.com/office/officeart/2005/8/layout/arrow2"/>
    <dgm:cxn modelId="{31C556CA-73DF-4586-ABDC-E8E0B099429B}" type="presOf" srcId="{51C7BF25-A704-4941-BEE4-152F4A9BE5AF}" destId="{82A254FE-8744-49AF-8B22-566BFB06965C}" srcOrd="0" destOrd="2" presId="urn:microsoft.com/office/officeart/2005/8/layout/arrow2"/>
    <dgm:cxn modelId="{22AA56D8-09B8-4127-9C47-95FD3CA2AC3C}" type="presOf" srcId="{C4441FC1-64EC-4887-A1CF-7BD0C8D0FF0E}" destId="{DE1FB33C-C606-4120-A515-C8628FDEEA3F}" srcOrd="0" destOrd="0" presId="urn:microsoft.com/office/officeart/2005/8/layout/arrow2"/>
    <dgm:cxn modelId="{DEBA81E1-7B0E-4AAF-A888-4C474815844A}" srcId="{AAA556DB-6B33-4B9B-B5F6-E797B1EC6AF7}" destId="{C4441FC1-64EC-4887-A1CF-7BD0C8D0FF0E}" srcOrd="3" destOrd="0" parTransId="{A0B8E102-835B-46C5-B6D0-48B127EC13FE}" sibTransId="{A4723754-D1D0-4AFD-8983-35A7024F444F}"/>
    <dgm:cxn modelId="{6A452EF0-CCF7-46B6-965D-28503D8A4DB3}" type="presOf" srcId="{79C45ABA-3FED-4536-B3A4-5B03D2192BAA}" destId="{B92D4DBF-2498-4EF9-A0B0-74BB292FD7C5}" srcOrd="0" destOrd="0" presId="urn:microsoft.com/office/officeart/2005/8/layout/arrow2"/>
    <dgm:cxn modelId="{32707CF0-CF66-4152-8D7F-FA47C709B9A4}" srcId="{79C45ABA-3FED-4536-B3A4-5B03D2192BAA}" destId="{C9564215-BCD8-4EF6-BAD6-63490B90EAF2}" srcOrd="2" destOrd="0" parTransId="{66A18C89-7BCD-4052-9AD4-06E6DC6742FA}" sibTransId="{F4E27ED2-3773-465F-A583-97751E29202E}"/>
    <dgm:cxn modelId="{12FF0AF5-0723-4E07-8FEE-A0159F8349D4}" srcId="{9F3AD24C-E79F-4B50-83AB-5EF4ED112961}" destId="{2BAF0903-DFBE-4635-8920-C3BE2BC0B761}" srcOrd="0" destOrd="0" parTransId="{5B59D536-9BD4-4377-A36E-70876E3918CC}" sibTransId="{5B6DD406-D310-4451-9F39-F42224F5FD63}"/>
    <dgm:cxn modelId="{DDC570F5-0318-4D05-87AE-010B39F91F23}" type="presOf" srcId="{2BAF0903-DFBE-4635-8920-C3BE2BC0B761}" destId="{82A254FE-8744-49AF-8B22-566BFB06965C}" srcOrd="0" destOrd="1" presId="urn:microsoft.com/office/officeart/2005/8/layout/arrow2"/>
    <dgm:cxn modelId="{522D01F8-2922-4E1C-A3D1-3670DBCF626D}" srcId="{AAA556DB-6B33-4B9B-B5F6-E797B1EC6AF7}" destId="{2E6B95AA-65D0-483A-8A46-09DFCC21F08C}" srcOrd="2" destOrd="0" parTransId="{403DDB33-8DE5-47D8-80C0-D9AE413B9A83}" sibTransId="{23CD7ADB-48B3-4627-9A7F-965531C64A6D}"/>
    <dgm:cxn modelId="{ED774AFD-002C-4BA4-B87C-31964004C992}" srcId="{79C45ABA-3FED-4536-B3A4-5B03D2192BAA}" destId="{A63A913C-0971-4DC6-BB6C-4743FE5E7B57}" srcOrd="0" destOrd="0" parTransId="{9D656763-381B-46D0-B75D-1EC14167F3F8}" sibTransId="{2CC25079-C838-4C0A-9FFE-1534BAB07333}"/>
    <dgm:cxn modelId="{3A25E6A2-B88D-475B-A2B1-6657657DD301}" type="presParOf" srcId="{7E59267A-A224-42A1-AA53-083BA5465ABE}" destId="{475279FF-DF62-492B-AECE-C0BA6DA0A3B0}" srcOrd="0" destOrd="0" presId="urn:microsoft.com/office/officeart/2005/8/layout/arrow2"/>
    <dgm:cxn modelId="{D95E262B-0EBA-49CE-BF00-52E9962074C9}" type="presParOf" srcId="{7E59267A-A224-42A1-AA53-083BA5465ABE}" destId="{134B066E-7F58-4EBD-A443-D3BE807A42AC}" srcOrd="1" destOrd="0" presId="urn:microsoft.com/office/officeart/2005/8/layout/arrow2"/>
    <dgm:cxn modelId="{156D2E6D-13CF-4408-A605-F0E31B1D1754}" type="presParOf" srcId="{134B066E-7F58-4EBD-A443-D3BE807A42AC}" destId="{DFD38119-913A-4D83-A577-49EB16D69F05}" srcOrd="0" destOrd="0" presId="urn:microsoft.com/office/officeart/2005/8/layout/arrow2"/>
    <dgm:cxn modelId="{0177D75D-6A0F-4654-AC6F-9C72929765CF}" type="presParOf" srcId="{134B066E-7F58-4EBD-A443-D3BE807A42AC}" destId="{B92D4DBF-2498-4EF9-A0B0-74BB292FD7C5}" srcOrd="1" destOrd="0" presId="urn:microsoft.com/office/officeart/2005/8/layout/arrow2"/>
    <dgm:cxn modelId="{226447F2-7DA1-4F5D-BF8C-C81A90D12749}" type="presParOf" srcId="{134B066E-7F58-4EBD-A443-D3BE807A42AC}" destId="{F41B0F65-7F28-49A4-BD65-CEE0F11D1272}" srcOrd="2" destOrd="0" presId="urn:microsoft.com/office/officeart/2005/8/layout/arrow2"/>
    <dgm:cxn modelId="{9966711A-EBA8-449A-A035-18D47711144C}" type="presParOf" srcId="{134B066E-7F58-4EBD-A443-D3BE807A42AC}" destId="{82A254FE-8744-49AF-8B22-566BFB06965C}" srcOrd="3" destOrd="0" presId="urn:microsoft.com/office/officeart/2005/8/layout/arrow2"/>
    <dgm:cxn modelId="{DFC6E5DE-242F-462A-BE76-FB7CBF5ED365}" type="presParOf" srcId="{134B066E-7F58-4EBD-A443-D3BE807A42AC}" destId="{BB9DE6C9-9A68-497F-B620-A7A2328B31D8}" srcOrd="4" destOrd="0" presId="urn:microsoft.com/office/officeart/2005/8/layout/arrow2"/>
    <dgm:cxn modelId="{1BE26930-6A1E-4097-9199-D4B42886B15C}" type="presParOf" srcId="{134B066E-7F58-4EBD-A443-D3BE807A42AC}" destId="{87ACAB48-DA68-46A4-B906-4123551D2212}" srcOrd="5" destOrd="0" presId="urn:microsoft.com/office/officeart/2005/8/layout/arrow2"/>
    <dgm:cxn modelId="{2A48E959-B19D-49EA-93FA-C1AADAD8B20C}" type="presParOf" srcId="{134B066E-7F58-4EBD-A443-D3BE807A42AC}" destId="{E199B608-1F52-433F-89E7-24ABC476A853}" srcOrd="6" destOrd="0" presId="urn:microsoft.com/office/officeart/2005/8/layout/arrow2"/>
    <dgm:cxn modelId="{B6D8309D-7560-40D1-AAC8-361FFB21D61B}" type="presParOf" srcId="{134B066E-7F58-4EBD-A443-D3BE807A42AC}" destId="{DE1FB33C-C606-4120-A515-C8628FDEEA3F}"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279FF-DF62-492B-AECE-C0BA6DA0A3B0}">
      <dsp:nvSpPr>
        <dsp:cNvPr id="0" name=""/>
        <dsp:cNvSpPr/>
      </dsp:nvSpPr>
      <dsp:spPr>
        <a:xfrm>
          <a:off x="0" y="0"/>
          <a:ext cx="8041513"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2D5C73-EC66-472D-AD7A-ACADF5D19369}">
      <dsp:nvSpPr>
        <dsp:cNvPr id="0" name=""/>
        <dsp:cNvSpPr/>
      </dsp:nvSpPr>
      <dsp:spPr>
        <a:xfrm>
          <a:off x="1128768" y="3365506"/>
          <a:ext cx="166555" cy="16655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826A38-C43E-49AC-9753-9068B026618D}">
      <dsp:nvSpPr>
        <dsp:cNvPr id="0" name=""/>
        <dsp:cNvSpPr/>
      </dsp:nvSpPr>
      <dsp:spPr>
        <a:xfrm>
          <a:off x="1207331" y="3571905"/>
          <a:ext cx="1177188" cy="837377"/>
        </a:xfrm>
        <a:prstGeom prst="rect">
          <a:avLst/>
        </a:prstGeom>
        <a:solidFill>
          <a:schemeClr val="lt1"/>
        </a:solidFill>
        <a:ln w="25400" cap="flat" cmpd="sng" algn="ctr">
          <a:no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88254" tIns="0" rIns="0" bIns="0" numCol="1" spcCol="1270" anchor="t" anchorCtr="0">
          <a:noAutofit/>
        </a:bodyPr>
        <a:lstStyle/>
        <a:p>
          <a:pPr marL="0" lvl="0" indent="0" algn="ctr" defTabSz="533400">
            <a:lnSpc>
              <a:spcPct val="90000"/>
            </a:lnSpc>
            <a:spcBef>
              <a:spcPct val="0"/>
            </a:spcBef>
            <a:spcAft>
              <a:spcPct val="35000"/>
            </a:spcAft>
            <a:buNone/>
          </a:pPr>
          <a:r>
            <a:rPr lang="fr-FR" sz="1200" b="1" kern="1200" dirty="0"/>
            <a:t>Automatisation du réseau d’observation national </a:t>
          </a:r>
        </a:p>
      </dsp:txBody>
      <dsp:txXfrm>
        <a:off x="1207331" y="3571905"/>
        <a:ext cx="1177188" cy="837377"/>
      </dsp:txXfrm>
    </dsp:sp>
    <dsp:sp modelId="{B0B10A1F-F9B7-4521-A334-C971CF29A907}">
      <dsp:nvSpPr>
        <dsp:cNvPr id="0" name=""/>
        <dsp:cNvSpPr/>
      </dsp:nvSpPr>
      <dsp:spPr>
        <a:xfrm>
          <a:off x="2030340" y="2499236"/>
          <a:ext cx="260695" cy="2606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347EE7-8D41-46C9-AC17-6732791739DC}">
      <dsp:nvSpPr>
        <dsp:cNvPr id="0" name=""/>
        <dsp:cNvSpPr/>
      </dsp:nvSpPr>
      <dsp:spPr>
        <a:xfrm>
          <a:off x="2160687"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marL="0" lvl="0" indent="0" algn="ctr" defTabSz="533400">
            <a:lnSpc>
              <a:spcPct val="90000"/>
            </a:lnSpc>
            <a:spcBef>
              <a:spcPct val="0"/>
            </a:spcBef>
            <a:spcAft>
              <a:spcPct val="35000"/>
            </a:spcAft>
            <a:buNone/>
          </a:pPr>
          <a:r>
            <a:rPr lang="fr-FR" sz="1200" b="1" kern="1200" dirty="0"/>
            <a:t>Mise à niveau aéronautique</a:t>
          </a:r>
        </a:p>
        <a:p>
          <a:pPr marL="114300" lvl="1" indent="-114300" algn="ctr" defTabSz="533400">
            <a:lnSpc>
              <a:spcPct val="90000"/>
            </a:lnSpc>
            <a:spcBef>
              <a:spcPct val="0"/>
            </a:spcBef>
            <a:spcAft>
              <a:spcPct val="15000"/>
            </a:spcAft>
            <a:buChar char="•"/>
          </a:pPr>
          <a:r>
            <a:rPr lang="fr-FR" sz="1200" kern="1200" dirty="0"/>
            <a:t>Station Gafsa</a:t>
          </a:r>
        </a:p>
        <a:p>
          <a:pPr marL="114300" lvl="1" indent="-114300" algn="ctr" defTabSz="533400">
            <a:lnSpc>
              <a:spcPct val="90000"/>
            </a:lnSpc>
            <a:spcBef>
              <a:spcPct val="0"/>
            </a:spcBef>
            <a:spcAft>
              <a:spcPct val="15000"/>
            </a:spcAft>
            <a:buChar char="•"/>
          </a:pPr>
          <a:r>
            <a:rPr lang="fr-FR" sz="1200" kern="1200" dirty="0"/>
            <a:t>Station Sfax</a:t>
          </a:r>
        </a:p>
        <a:p>
          <a:pPr marL="114300" lvl="1" indent="-114300" algn="ctr" defTabSz="533400">
            <a:lnSpc>
              <a:spcPct val="90000"/>
            </a:lnSpc>
            <a:spcBef>
              <a:spcPct val="0"/>
            </a:spcBef>
            <a:spcAft>
              <a:spcPct val="15000"/>
            </a:spcAft>
            <a:buChar char="•"/>
          </a:pPr>
          <a:r>
            <a:rPr lang="fr-FR" sz="1200" kern="1200" dirty="0"/>
            <a:t>Station Tozeur</a:t>
          </a:r>
        </a:p>
      </dsp:txBody>
      <dsp:txXfrm>
        <a:off x="2160687" y="2629584"/>
        <a:ext cx="1202095" cy="1896378"/>
      </dsp:txXfrm>
    </dsp:sp>
    <dsp:sp modelId="{57179BAF-1BF2-48ED-B9C6-6E6DADAB219C}">
      <dsp:nvSpPr>
        <dsp:cNvPr id="0" name=""/>
        <dsp:cNvSpPr/>
      </dsp:nvSpPr>
      <dsp:spPr>
        <a:xfrm>
          <a:off x="3188986" y="1808574"/>
          <a:ext cx="347593" cy="3475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C21A6F-63F6-419C-B051-A3E20EE513AC}">
      <dsp:nvSpPr>
        <dsp:cNvPr id="0" name=""/>
        <dsp:cNvSpPr/>
      </dsp:nvSpPr>
      <dsp:spPr>
        <a:xfrm>
          <a:off x="3362783"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marL="0" lvl="0" indent="0" algn="ctr" defTabSz="533400">
            <a:lnSpc>
              <a:spcPct val="90000"/>
            </a:lnSpc>
            <a:spcBef>
              <a:spcPct val="0"/>
            </a:spcBef>
            <a:spcAft>
              <a:spcPct val="35000"/>
            </a:spcAft>
            <a:buNone/>
          </a:pPr>
          <a:r>
            <a:rPr lang="fr-FR" sz="1200" b="1" kern="1200" dirty="0"/>
            <a:t>Mise à niveau aéronautique</a:t>
          </a:r>
        </a:p>
        <a:p>
          <a:pPr marL="114300" lvl="1" indent="-114300" algn="ctr" defTabSz="533400">
            <a:lnSpc>
              <a:spcPct val="90000"/>
            </a:lnSpc>
            <a:spcBef>
              <a:spcPct val="0"/>
            </a:spcBef>
            <a:spcAft>
              <a:spcPct val="15000"/>
            </a:spcAft>
            <a:buChar char="•"/>
          </a:pPr>
          <a:r>
            <a:rPr lang="fr-FR" sz="1200" kern="1200" dirty="0"/>
            <a:t>Station Gabes</a:t>
          </a:r>
        </a:p>
        <a:p>
          <a:pPr marL="114300" lvl="1" indent="-114300" algn="ctr" defTabSz="533400">
            <a:lnSpc>
              <a:spcPct val="90000"/>
            </a:lnSpc>
            <a:spcBef>
              <a:spcPct val="0"/>
            </a:spcBef>
            <a:spcAft>
              <a:spcPct val="15000"/>
            </a:spcAft>
            <a:buChar char="•"/>
          </a:pPr>
          <a:r>
            <a:rPr lang="fr-FR" sz="1200" kern="1200" dirty="0"/>
            <a:t>El </a:t>
          </a:r>
          <a:r>
            <a:rPr lang="fr-FR" sz="1200" kern="1200" dirty="0" err="1"/>
            <a:t>Borma</a:t>
          </a:r>
          <a:r>
            <a:rPr lang="fr-FR" sz="1200" kern="1200" dirty="0"/>
            <a:t> </a:t>
          </a:r>
        </a:p>
      </dsp:txBody>
      <dsp:txXfrm>
        <a:off x="3362783" y="1982371"/>
        <a:ext cx="1397617" cy="2543591"/>
      </dsp:txXfrm>
    </dsp:sp>
    <dsp:sp modelId="{FF0ADDC3-9D6A-4DF9-923B-14C679D73A85}">
      <dsp:nvSpPr>
        <dsp:cNvPr id="0" name=""/>
        <dsp:cNvSpPr/>
      </dsp:nvSpPr>
      <dsp:spPr>
        <a:xfrm>
          <a:off x="4535913" y="1269080"/>
          <a:ext cx="448975" cy="44897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577AAA-C90F-48BB-B32E-1C49FB985C18}">
      <dsp:nvSpPr>
        <dsp:cNvPr id="0" name=""/>
        <dsp:cNvSpPr/>
      </dsp:nvSpPr>
      <dsp:spPr>
        <a:xfrm>
          <a:off x="4707798" y="1714508"/>
          <a:ext cx="1303998" cy="838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marL="0" lvl="0" indent="0" algn="ctr" defTabSz="533400">
            <a:lnSpc>
              <a:spcPct val="90000"/>
            </a:lnSpc>
            <a:spcBef>
              <a:spcPct val="0"/>
            </a:spcBef>
            <a:spcAft>
              <a:spcPct val="35000"/>
            </a:spcAft>
            <a:buNone/>
          </a:pPr>
          <a:r>
            <a:rPr lang="fr-FR" sz="1200" b="1" kern="1200" dirty="0"/>
            <a:t>Installation station d’aérodrome  </a:t>
          </a:r>
          <a:r>
            <a:rPr lang="fr-FR" sz="1200" b="1" kern="1200" dirty="0" err="1"/>
            <a:t>Enfidha</a:t>
          </a:r>
          <a:endParaRPr lang="fr-FR" sz="1200" b="1" kern="1200" dirty="0"/>
        </a:p>
      </dsp:txBody>
      <dsp:txXfrm>
        <a:off x="4707798" y="1714508"/>
        <a:ext cx="1303998" cy="838517"/>
      </dsp:txXfrm>
    </dsp:sp>
    <dsp:sp modelId="{C1C682A2-E2EE-47B2-8EEF-4C5A6C3FC1DD}">
      <dsp:nvSpPr>
        <dsp:cNvPr id="0" name=""/>
        <dsp:cNvSpPr/>
      </dsp:nvSpPr>
      <dsp:spPr>
        <a:xfrm>
          <a:off x="5922668" y="908813"/>
          <a:ext cx="572081" cy="5720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8FA5BB-7810-4D6E-9233-69B4BABFE1EC}">
      <dsp:nvSpPr>
        <dsp:cNvPr id="0" name=""/>
        <dsp:cNvSpPr/>
      </dsp:nvSpPr>
      <dsp:spPr>
        <a:xfrm>
          <a:off x="6136554" y="1571652"/>
          <a:ext cx="1448308" cy="994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marL="0" lvl="0" indent="0" algn="ctr" defTabSz="533400">
            <a:lnSpc>
              <a:spcPct val="90000"/>
            </a:lnSpc>
            <a:spcBef>
              <a:spcPct val="0"/>
            </a:spcBef>
            <a:spcAft>
              <a:spcPct val="35000"/>
            </a:spcAft>
            <a:buNone/>
          </a:pPr>
          <a:r>
            <a:rPr lang="fr-FR" sz="1200" b="1" kern="1200" dirty="0"/>
            <a:t>Mise à niveau </a:t>
          </a:r>
          <a:r>
            <a:rPr lang="fr-FR" sz="1200" b="0" kern="1200" dirty="0"/>
            <a:t>Station Tabarka</a:t>
          </a:r>
        </a:p>
        <a:p>
          <a:pPr marL="0" lvl="0" indent="0" algn="ctr" defTabSz="533400">
            <a:lnSpc>
              <a:spcPct val="90000"/>
            </a:lnSpc>
            <a:spcBef>
              <a:spcPct val="0"/>
            </a:spcBef>
            <a:spcAft>
              <a:spcPct val="35000"/>
            </a:spcAft>
            <a:buNone/>
          </a:pPr>
          <a:r>
            <a:rPr lang="fr-FR" sz="1200" b="0" kern="1200" dirty="0"/>
            <a:t>Station El </a:t>
          </a:r>
          <a:r>
            <a:rPr lang="fr-FR" sz="1200" b="0" kern="1200" dirty="0" err="1"/>
            <a:t>Borma</a:t>
          </a:r>
          <a:endParaRPr lang="fr-FR" sz="1200" b="0" kern="1200" dirty="0"/>
        </a:p>
      </dsp:txBody>
      <dsp:txXfrm>
        <a:off x="6136554" y="1571652"/>
        <a:ext cx="1448308" cy="99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279FF-DF62-492B-AECE-C0BA6DA0A3B0}">
      <dsp:nvSpPr>
        <dsp:cNvPr id="0" name=""/>
        <dsp:cNvSpPr/>
      </dsp:nvSpPr>
      <dsp:spPr>
        <a:xfrm>
          <a:off x="471435"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D38119-913A-4D83-A577-49EB16D69F05}">
      <dsp:nvSpPr>
        <dsp:cNvPr id="0" name=""/>
        <dsp:cNvSpPr/>
      </dsp:nvSpPr>
      <dsp:spPr>
        <a:xfrm>
          <a:off x="1207321" y="3365506"/>
          <a:ext cx="166555" cy="16655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2D4DBF-2498-4EF9-A0B0-74BB292FD7C5}">
      <dsp:nvSpPr>
        <dsp:cNvPr id="0" name=""/>
        <dsp:cNvSpPr/>
      </dsp:nvSpPr>
      <dsp:spPr>
        <a:xfrm>
          <a:off x="1500194" y="3429028"/>
          <a:ext cx="1676365" cy="1077179"/>
        </a:xfrm>
        <a:prstGeom prst="rect">
          <a:avLst/>
        </a:prstGeom>
        <a:solidFill>
          <a:schemeClr val="lt1"/>
        </a:solidFill>
        <a:ln w="25400" cap="flat" cmpd="sng" algn="ctr">
          <a:no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88254"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t>Mise à niveau aéronautique</a:t>
          </a:r>
        </a:p>
        <a:p>
          <a:pPr marL="171450" lvl="1" indent="-171450" algn="l" defTabSz="711200">
            <a:lnSpc>
              <a:spcPct val="90000"/>
            </a:lnSpc>
            <a:spcBef>
              <a:spcPct val="0"/>
            </a:spcBef>
            <a:spcAft>
              <a:spcPct val="15000"/>
            </a:spcAft>
            <a:buChar char="•"/>
          </a:pPr>
          <a:r>
            <a:rPr lang="fr-FR" sz="1600" kern="1200" dirty="0"/>
            <a:t>Monastir:</a:t>
          </a:r>
        </a:p>
        <a:p>
          <a:pPr marL="171450" lvl="1" indent="-171450" algn="l" defTabSz="711200">
            <a:lnSpc>
              <a:spcPct val="90000"/>
            </a:lnSpc>
            <a:spcBef>
              <a:spcPct val="0"/>
            </a:spcBef>
            <a:spcAft>
              <a:spcPct val="15000"/>
            </a:spcAft>
            <a:buChar char="•"/>
          </a:pPr>
          <a:r>
            <a:rPr lang="fr-FR" sz="1600" kern="1200" dirty="0"/>
            <a:t>Djerba:</a:t>
          </a:r>
        </a:p>
        <a:p>
          <a:pPr marL="171450" lvl="1" indent="-171450" algn="l" defTabSz="711200">
            <a:lnSpc>
              <a:spcPct val="90000"/>
            </a:lnSpc>
            <a:spcBef>
              <a:spcPct val="0"/>
            </a:spcBef>
            <a:spcAft>
              <a:spcPct val="15000"/>
            </a:spcAft>
            <a:buChar char="•"/>
          </a:pPr>
          <a:r>
            <a:rPr lang="fr-FR" sz="1600" kern="1200" dirty="0"/>
            <a:t>Tunis-Carthage</a:t>
          </a:r>
        </a:p>
      </dsp:txBody>
      <dsp:txXfrm>
        <a:off x="1500194" y="3429028"/>
        <a:ext cx="1676365" cy="1077179"/>
      </dsp:txXfrm>
    </dsp:sp>
    <dsp:sp modelId="{F41B0F65-7F28-49A4-BD65-CEE0F11D1272}">
      <dsp:nvSpPr>
        <dsp:cNvPr id="0" name=""/>
        <dsp:cNvSpPr/>
      </dsp:nvSpPr>
      <dsp:spPr>
        <a:xfrm>
          <a:off x="2384071" y="2312767"/>
          <a:ext cx="289661" cy="2896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A254FE-8744-49AF-8B22-566BFB06965C}">
      <dsp:nvSpPr>
        <dsp:cNvPr id="0" name=""/>
        <dsp:cNvSpPr/>
      </dsp:nvSpPr>
      <dsp:spPr>
        <a:xfrm>
          <a:off x="2714651" y="2428889"/>
          <a:ext cx="1708274" cy="2068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3486"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t>Mise à niveau aéronautique</a:t>
          </a:r>
        </a:p>
        <a:p>
          <a:pPr marL="171450" lvl="1" indent="-171450" algn="l" defTabSz="711200">
            <a:lnSpc>
              <a:spcPct val="90000"/>
            </a:lnSpc>
            <a:spcBef>
              <a:spcPct val="0"/>
            </a:spcBef>
            <a:spcAft>
              <a:spcPct val="15000"/>
            </a:spcAft>
            <a:buChar char="•"/>
          </a:pPr>
          <a:r>
            <a:rPr lang="fr-FR" sz="1600" kern="1200" dirty="0"/>
            <a:t>Station Sfax</a:t>
          </a:r>
        </a:p>
        <a:p>
          <a:pPr marL="171450" lvl="1" indent="-171450" algn="l" defTabSz="711200">
            <a:lnSpc>
              <a:spcPct val="90000"/>
            </a:lnSpc>
            <a:spcBef>
              <a:spcPct val="0"/>
            </a:spcBef>
            <a:spcAft>
              <a:spcPct val="15000"/>
            </a:spcAft>
            <a:buChar char="•"/>
          </a:pPr>
          <a:r>
            <a:rPr lang="fr-FR" sz="1600" kern="1200" dirty="0"/>
            <a:t>Station </a:t>
          </a:r>
          <a:r>
            <a:rPr lang="fr-FR" sz="1600" kern="1200" dirty="0" err="1"/>
            <a:t>Borj</a:t>
          </a:r>
          <a:r>
            <a:rPr lang="fr-FR" sz="1600" kern="1200" dirty="0"/>
            <a:t> el </a:t>
          </a:r>
          <a:r>
            <a:rPr lang="fr-FR" sz="1600" kern="1200" dirty="0" err="1"/>
            <a:t>Amri</a:t>
          </a:r>
          <a:r>
            <a:rPr lang="fr-FR" sz="1600" kern="1200" dirty="0"/>
            <a:t>:</a:t>
          </a:r>
        </a:p>
      </dsp:txBody>
      <dsp:txXfrm>
        <a:off x="2714651" y="2428889"/>
        <a:ext cx="1708274" cy="2068365"/>
      </dsp:txXfrm>
    </dsp:sp>
    <dsp:sp modelId="{BB9DE6C9-9A68-497F-B620-A7A2328B31D8}">
      <dsp:nvSpPr>
        <dsp:cNvPr id="0" name=""/>
        <dsp:cNvSpPr/>
      </dsp:nvSpPr>
      <dsp:spPr>
        <a:xfrm>
          <a:off x="3886691" y="1537017"/>
          <a:ext cx="383801" cy="3838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ACAB48-DA68-46A4-B906-4123551D2212}">
      <dsp:nvSpPr>
        <dsp:cNvPr id="0" name=""/>
        <dsp:cNvSpPr/>
      </dsp:nvSpPr>
      <dsp:spPr>
        <a:xfrm>
          <a:off x="4214849" y="1857400"/>
          <a:ext cx="1520723" cy="1174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369"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t>Mise à niveau aéronautique</a:t>
          </a:r>
        </a:p>
        <a:p>
          <a:pPr marL="0" lvl="0" indent="0" algn="l" defTabSz="711200">
            <a:lnSpc>
              <a:spcPct val="90000"/>
            </a:lnSpc>
            <a:spcBef>
              <a:spcPct val="0"/>
            </a:spcBef>
            <a:spcAft>
              <a:spcPct val="35000"/>
            </a:spcAft>
            <a:buNone/>
          </a:pPr>
          <a:r>
            <a:rPr lang="fr-FR" sz="1600" b="0" kern="1200" dirty="0"/>
            <a:t>station Djerba</a:t>
          </a:r>
        </a:p>
      </dsp:txBody>
      <dsp:txXfrm>
        <a:off x="4214849" y="1857400"/>
        <a:ext cx="1520723" cy="1174675"/>
      </dsp:txXfrm>
    </dsp:sp>
    <dsp:sp modelId="{E199B608-1F52-433F-89E7-24ABC476A853}">
      <dsp:nvSpPr>
        <dsp:cNvPr id="0" name=""/>
        <dsp:cNvSpPr/>
      </dsp:nvSpPr>
      <dsp:spPr>
        <a:xfrm>
          <a:off x="5523279" y="1023772"/>
          <a:ext cx="514149" cy="5141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1FB33C-C606-4120-A515-C8628FDEEA3F}">
      <dsp:nvSpPr>
        <dsp:cNvPr id="0" name=""/>
        <dsp:cNvSpPr/>
      </dsp:nvSpPr>
      <dsp:spPr>
        <a:xfrm>
          <a:off x="5715046" y="1643083"/>
          <a:ext cx="2063424" cy="1908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437" tIns="0" rIns="0" bIns="0" numCol="1" spcCol="1270" anchor="t" anchorCtr="0">
          <a:noAutofit/>
        </a:bodyPr>
        <a:lstStyle/>
        <a:p>
          <a:pPr marL="0" lvl="0" indent="0" algn="l" defTabSz="711200">
            <a:lnSpc>
              <a:spcPct val="90000"/>
            </a:lnSpc>
            <a:spcBef>
              <a:spcPct val="0"/>
            </a:spcBef>
            <a:spcAft>
              <a:spcPct val="35000"/>
            </a:spcAft>
            <a:buNone/>
          </a:pPr>
          <a:r>
            <a:rPr lang="fr-FR" sz="1600" b="1" kern="1200" dirty="0"/>
            <a:t>Mise à niveau</a:t>
          </a:r>
        </a:p>
        <a:p>
          <a:pPr marL="171450" lvl="1" indent="-171450" algn="l" defTabSz="711200">
            <a:lnSpc>
              <a:spcPct val="90000"/>
            </a:lnSpc>
            <a:spcBef>
              <a:spcPct val="0"/>
            </a:spcBef>
            <a:spcAft>
              <a:spcPct val="15000"/>
            </a:spcAft>
            <a:buChar char="•"/>
          </a:pPr>
          <a:r>
            <a:rPr lang="fr-FR" sz="1600" kern="1200" dirty="0"/>
            <a:t>Station Monastir</a:t>
          </a:r>
        </a:p>
        <a:p>
          <a:pPr marL="171450" lvl="1" indent="-171450" algn="l" defTabSz="711200">
            <a:lnSpc>
              <a:spcPct val="90000"/>
            </a:lnSpc>
            <a:spcBef>
              <a:spcPct val="0"/>
            </a:spcBef>
            <a:spcAft>
              <a:spcPct val="15000"/>
            </a:spcAft>
            <a:buChar char="•"/>
          </a:pPr>
          <a:r>
            <a:rPr lang="fr-FR" sz="1600" kern="1200" dirty="0"/>
            <a:t>Station Tabarka</a:t>
          </a:r>
        </a:p>
        <a:p>
          <a:pPr marL="171450" lvl="1" indent="-171450" algn="l" defTabSz="711200">
            <a:lnSpc>
              <a:spcPct val="90000"/>
            </a:lnSpc>
            <a:spcBef>
              <a:spcPct val="0"/>
            </a:spcBef>
            <a:spcAft>
              <a:spcPct val="15000"/>
            </a:spcAft>
            <a:buChar char="•"/>
          </a:pPr>
          <a:r>
            <a:rPr lang="fr-FR" sz="1600" kern="1200" dirty="0"/>
            <a:t>Station Tunis Carthage</a:t>
          </a:r>
        </a:p>
      </dsp:txBody>
      <dsp:txXfrm>
        <a:off x="5715046" y="1643083"/>
        <a:ext cx="2063424" cy="190848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7DE5CF-6814-4909-B708-F343D93A7061}" type="datetimeFigureOut">
              <a:rPr lang="en-US" smtClean="0"/>
              <a:pPr/>
              <a:t>1/12/2019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E743E5-4380-40C3-9838-204ECE7E0F7B}" type="slidenum">
              <a:rPr lang="en-US" smtClean="0"/>
              <a:pPr/>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CE7577CC-A8C9-407E-9499-9D45422B117E}" type="slidenum">
              <a:rPr lang="fr-FR" altLang="fr-FR"/>
              <a:pPr/>
              <a:t>3</a:t>
            </a:fld>
            <a:endParaRPr lang="fr-FR" altLang="fr-F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74A6FDDF-8CB1-49AE-8BAA-A9D9CE7704E3}" type="slidenum">
              <a:rPr lang="fr-FR" altLang="fr-FR"/>
              <a:pPr/>
              <a:t>5</a:t>
            </a:fld>
            <a:endParaRPr lang="fr-FR" altLang="fr-F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CB6B788-95D0-48B1-9886-255A630EB8BE}" type="slidenum">
              <a:rPr lang="fr-FR" altLang="fr-FR"/>
              <a:pPr/>
              <a:t>6</a:t>
            </a:fld>
            <a:endParaRPr lang="fr-FR" altLang="fr-F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11FFBD7-D44E-4301-B90D-60CD2125BA77}" type="slidenum">
              <a:rPr lang="fr-FR" altLang="fr-FR"/>
              <a:pPr/>
              <a:t>7</a:t>
            </a:fld>
            <a:endParaRPr lang="fr-FR" alt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9259AF2F-52C6-9B46-B8B2-0579234AE62E}" type="slidenum">
              <a:rPr lang="en-US" smtClean="0"/>
              <a:pPr/>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pPr/>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pPr/>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pPr/>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ABc1UJ7lst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16000" cy="6912000"/>
          </a:xfrm>
          <a:prstGeom prst="rect">
            <a:avLst/>
          </a:prstGeom>
        </p:spPr>
      </p:pic>
      <p:sp>
        <p:nvSpPr>
          <p:cNvPr id="6" name="TextBox 5"/>
          <p:cNvSpPr txBox="1"/>
          <p:nvPr/>
        </p:nvSpPr>
        <p:spPr>
          <a:xfrm>
            <a:off x="4971238" y="5898887"/>
            <a:ext cx="4172989" cy="707886"/>
          </a:xfrm>
          <a:prstGeom prst="rect">
            <a:avLst/>
          </a:prstGeom>
          <a:noFill/>
        </p:spPr>
        <p:txBody>
          <a:bodyPr wrap="square" rtlCol="0">
            <a:spAutoFit/>
          </a:bodyPr>
          <a:lstStyle/>
          <a:p>
            <a:pPr algn="ctr"/>
            <a:r>
              <a:rPr lang="de-DE" sz="2000">
                <a:solidFill>
                  <a:srgbClr val="000090"/>
                </a:solidFill>
              </a:rPr>
              <a:t>Atelier OSCAR/Surface </a:t>
            </a:r>
            <a:br>
              <a:rPr lang="de-DE" sz="2000">
                <a:solidFill>
                  <a:srgbClr val="000090"/>
                </a:solidFill>
              </a:rPr>
            </a:br>
            <a:r>
              <a:rPr lang="de-DE" sz="2000">
                <a:solidFill>
                  <a:srgbClr val="000090"/>
                </a:solidFill>
              </a:rPr>
              <a:t>Dakar/Senegal</a:t>
            </a:r>
            <a:endParaRPr lang="de-DE" sz="2000" dirty="0">
              <a:solidFill>
                <a:srgbClr val="000090"/>
              </a:solidFill>
            </a:endParaRPr>
          </a:p>
        </p:txBody>
      </p:sp>
      <p:sp>
        <p:nvSpPr>
          <p:cNvPr id="7" name="Shape 231"/>
          <p:cNvSpPr txBox="1">
            <a:spLocks/>
          </p:cNvSpPr>
          <p:nvPr/>
        </p:nvSpPr>
        <p:spPr>
          <a:xfrm>
            <a:off x="120649" y="1002683"/>
            <a:ext cx="8865446" cy="1108743"/>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4000" b="1" dirty="0">
                <a:solidFill>
                  <a:srgbClr val="000090"/>
                </a:solidFill>
              </a:rPr>
              <a:t>La </a:t>
            </a:r>
            <a:r>
              <a:rPr lang="en-US" sz="4000" b="1" dirty="0" err="1">
                <a:solidFill>
                  <a:srgbClr val="000090"/>
                </a:solidFill>
              </a:rPr>
              <a:t>Tunisie</a:t>
            </a:r>
            <a:endParaRPr lang="en-US" sz="4000" b="1" dirty="0">
              <a:solidFill>
                <a:srgbClr val="000090"/>
              </a:solidFill>
            </a:endParaRPr>
          </a:p>
          <a:p>
            <a:pPr>
              <a:lnSpc>
                <a:spcPct val="120000"/>
              </a:lnSpc>
            </a:pPr>
            <a:r>
              <a:rPr lang="en-US" sz="4000" b="1" dirty="0">
                <a:solidFill>
                  <a:srgbClr val="000090"/>
                </a:solidFill>
              </a:rPr>
              <a:t> </a:t>
            </a:r>
          </a:p>
        </p:txBody>
      </p:sp>
      <p:sp>
        <p:nvSpPr>
          <p:cNvPr id="3" name="TextBox 2"/>
          <p:cNvSpPr txBox="1"/>
          <p:nvPr/>
        </p:nvSpPr>
        <p:spPr>
          <a:xfrm>
            <a:off x="3480953" y="2101743"/>
            <a:ext cx="2306465" cy="584775"/>
          </a:xfrm>
          <a:prstGeom prst="rect">
            <a:avLst/>
          </a:prstGeom>
          <a:noFill/>
        </p:spPr>
        <p:txBody>
          <a:bodyPr wrap="none" rtlCol="0">
            <a:spAutoFit/>
          </a:bodyPr>
          <a:lstStyle/>
          <a:p>
            <a:pPr algn="ctr"/>
            <a:r>
              <a:rPr lang="en-US" sz="3200" i="1" dirty="0" err="1">
                <a:solidFill>
                  <a:srgbClr val="011993"/>
                </a:solidFill>
                <a:latin typeface="+mj-lt"/>
                <a:ea typeface="Arial"/>
                <a:cs typeface="Arial"/>
                <a:sym typeface="Arial"/>
              </a:rPr>
              <a:t>Ilyes</a:t>
            </a:r>
            <a:r>
              <a:rPr lang="en-US" sz="3200" i="1" dirty="0">
                <a:solidFill>
                  <a:srgbClr val="011993"/>
                </a:solidFill>
                <a:latin typeface="+mj-lt"/>
                <a:ea typeface="Arial"/>
                <a:cs typeface="Arial"/>
                <a:sym typeface="Arial"/>
              </a:rPr>
              <a:t> </a:t>
            </a:r>
            <a:r>
              <a:rPr lang="en-US" sz="3200" i="1" dirty="0" err="1">
                <a:solidFill>
                  <a:srgbClr val="011993"/>
                </a:solidFill>
                <a:latin typeface="+mj-lt"/>
                <a:ea typeface="Arial"/>
                <a:cs typeface="Arial"/>
                <a:sym typeface="Arial"/>
              </a:rPr>
              <a:t>Zarrouk</a:t>
            </a:r>
            <a:endParaRPr lang="en-US" sz="3200" i="1" dirty="0">
              <a:latin typeface="+mj-lt"/>
            </a:endParaRPr>
          </a:p>
        </p:txBody>
      </p:sp>
    </p:spTree>
    <p:extLst>
      <p:ext uri="{BB962C8B-B14F-4D97-AF65-F5344CB8AC3E}">
        <p14:creationId xmlns:p14="http://schemas.microsoft.com/office/powerpoint/2010/main" val="1833682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Paramètres par type de station</a:t>
            </a:r>
          </a:p>
        </p:txBody>
      </p:sp>
      <p:graphicFrame>
        <p:nvGraphicFramePr>
          <p:cNvPr id="5" name="Espace réservé du contenu 4"/>
          <p:cNvGraphicFramePr>
            <a:graphicFrameLocks noGrp="1"/>
          </p:cNvGraphicFramePr>
          <p:nvPr>
            <p:ph idx="1"/>
          </p:nvPr>
        </p:nvGraphicFramePr>
        <p:xfrm>
          <a:off x="285720" y="1241946"/>
          <a:ext cx="8501122" cy="4847927"/>
        </p:xfrm>
        <a:graphic>
          <a:graphicData uri="http://schemas.openxmlformats.org/drawingml/2006/table">
            <a:tbl>
              <a:tblPr firstRow="1" bandRow="1">
                <a:tableStyleId>{5C22544A-7EE6-4342-B048-85BDC9FD1C3A}</a:tableStyleId>
              </a:tblPr>
              <a:tblGrid>
                <a:gridCol w="1026545">
                  <a:extLst>
                    <a:ext uri="{9D8B030D-6E8A-4147-A177-3AD203B41FA5}">
                      <a16:colId xmlns:a16="http://schemas.microsoft.com/office/drawing/2014/main" val="20000"/>
                    </a:ext>
                  </a:extLst>
                </a:gridCol>
                <a:gridCol w="730801">
                  <a:extLst>
                    <a:ext uri="{9D8B030D-6E8A-4147-A177-3AD203B41FA5}">
                      <a16:colId xmlns:a16="http://schemas.microsoft.com/office/drawing/2014/main" val="20001"/>
                    </a:ext>
                  </a:extLst>
                </a:gridCol>
                <a:gridCol w="1000132">
                  <a:extLst>
                    <a:ext uri="{9D8B030D-6E8A-4147-A177-3AD203B41FA5}">
                      <a16:colId xmlns:a16="http://schemas.microsoft.com/office/drawing/2014/main" val="20002"/>
                    </a:ext>
                  </a:extLst>
                </a:gridCol>
                <a:gridCol w="785818">
                  <a:extLst>
                    <a:ext uri="{9D8B030D-6E8A-4147-A177-3AD203B41FA5}">
                      <a16:colId xmlns:a16="http://schemas.microsoft.com/office/drawing/2014/main" val="20003"/>
                    </a:ext>
                  </a:extLst>
                </a:gridCol>
                <a:gridCol w="500066">
                  <a:extLst>
                    <a:ext uri="{9D8B030D-6E8A-4147-A177-3AD203B41FA5}">
                      <a16:colId xmlns:a16="http://schemas.microsoft.com/office/drawing/2014/main" val="20004"/>
                    </a:ext>
                  </a:extLst>
                </a:gridCol>
                <a:gridCol w="1000132">
                  <a:extLst>
                    <a:ext uri="{9D8B030D-6E8A-4147-A177-3AD203B41FA5}">
                      <a16:colId xmlns:a16="http://schemas.microsoft.com/office/drawing/2014/main" val="20005"/>
                    </a:ext>
                  </a:extLst>
                </a:gridCol>
                <a:gridCol w="1000132">
                  <a:extLst>
                    <a:ext uri="{9D8B030D-6E8A-4147-A177-3AD203B41FA5}">
                      <a16:colId xmlns:a16="http://schemas.microsoft.com/office/drawing/2014/main" val="20006"/>
                    </a:ext>
                  </a:extLst>
                </a:gridCol>
                <a:gridCol w="785818">
                  <a:extLst>
                    <a:ext uri="{9D8B030D-6E8A-4147-A177-3AD203B41FA5}">
                      <a16:colId xmlns:a16="http://schemas.microsoft.com/office/drawing/2014/main" val="20007"/>
                    </a:ext>
                  </a:extLst>
                </a:gridCol>
                <a:gridCol w="714380">
                  <a:extLst>
                    <a:ext uri="{9D8B030D-6E8A-4147-A177-3AD203B41FA5}">
                      <a16:colId xmlns:a16="http://schemas.microsoft.com/office/drawing/2014/main" val="20008"/>
                    </a:ext>
                  </a:extLst>
                </a:gridCol>
                <a:gridCol w="957298">
                  <a:extLst>
                    <a:ext uri="{9D8B030D-6E8A-4147-A177-3AD203B41FA5}">
                      <a16:colId xmlns:a16="http://schemas.microsoft.com/office/drawing/2014/main" val="20009"/>
                    </a:ext>
                  </a:extLst>
                </a:gridCol>
              </a:tblGrid>
              <a:tr h="685792">
                <a:tc rowSpan="2">
                  <a:txBody>
                    <a:bodyPr/>
                    <a:lstStyle/>
                    <a:p>
                      <a:r>
                        <a:rPr lang="fr-FR" dirty="0"/>
                        <a:t>Type</a:t>
                      </a:r>
                      <a:r>
                        <a:rPr lang="fr-FR" baseline="0" dirty="0"/>
                        <a:t> station</a:t>
                      </a:r>
                      <a:endParaRPr lang="fr-FR" dirty="0"/>
                    </a:p>
                  </a:txBody>
                  <a:tcPr anchor="ctr"/>
                </a:tc>
                <a:tc gridSpan="9">
                  <a:txBody>
                    <a:bodyPr/>
                    <a:lstStyle/>
                    <a:p>
                      <a:pPr algn="ctr"/>
                      <a:r>
                        <a:rPr lang="fr-FR" dirty="0"/>
                        <a:t>Paramètres météorologiques</a:t>
                      </a:r>
                      <a:r>
                        <a:rPr lang="fr-FR" baseline="0" dirty="0"/>
                        <a:t> observés</a:t>
                      </a:r>
                      <a:endParaRPr lang="fr-FR" dirty="0"/>
                    </a:p>
                  </a:txBody>
                  <a:tcPr anchor="ct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0000"/>
                  </a:ext>
                </a:extLst>
              </a:tr>
              <a:tr h="686123">
                <a:tc vMerge="1">
                  <a:txBody>
                    <a:bodyPr/>
                    <a:lstStyle/>
                    <a:p>
                      <a:endParaRPr lang="fr-FR" dirty="0"/>
                    </a:p>
                  </a:txBody>
                  <a:tcPr/>
                </a:tc>
                <a:tc>
                  <a:txBody>
                    <a:bodyPr/>
                    <a:lstStyle/>
                    <a:p>
                      <a:pPr algn="ctr"/>
                      <a:r>
                        <a:rPr lang="fr-FR" sz="1000" b="1" dirty="0"/>
                        <a:t>Pression</a:t>
                      </a:r>
                    </a:p>
                  </a:txBody>
                  <a:tcPr anchor="ctr"/>
                </a:tc>
                <a:tc>
                  <a:txBody>
                    <a:bodyPr/>
                    <a:lstStyle/>
                    <a:p>
                      <a:pPr algn="ctr"/>
                      <a:r>
                        <a:rPr lang="fr-FR" sz="1000" b="1" dirty="0"/>
                        <a:t>Températures</a:t>
                      </a:r>
                    </a:p>
                  </a:txBody>
                  <a:tcPr anchor="ctr"/>
                </a:tc>
                <a:tc>
                  <a:txBody>
                    <a:bodyPr/>
                    <a:lstStyle/>
                    <a:p>
                      <a:pPr marL="0" indent="0" algn="ctr"/>
                      <a:r>
                        <a:rPr lang="fr-FR" sz="1000" b="1" dirty="0"/>
                        <a:t>humidité</a:t>
                      </a:r>
                    </a:p>
                  </a:txBody>
                  <a:tcPr anchor="ctr"/>
                </a:tc>
                <a:tc>
                  <a:txBody>
                    <a:bodyPr/>
                    <a:lstStyle/>
                    <a:p>
                      <a:pPr algn="ctr"/>
                      <a:r>
                        <a:rPr lang="fr-FR" sz="1000" b="1" dirty="0"/>
                        <a:t>vent</a:t>
                      </a:r>
                    </a:p>
                  </a:txBody>
                  <a:tcPr anchor="ctr"/>
                </a:tc>
                <a:tc>
                  <a:txBody>
                    <a:bodyPr/>
                    <a:lstStyle/>
                    <a:p>
                      <a:pPr algn="ctr"/>
                      <a:r>
                        <a:rPr lang="fr-FR" sz="1000" b="1" dirty="0"/>
                        <a:t>précipitations</a:t>
                      </a:r>
                    </a:p>
                  </a:txBody>
                  <a:tcPr anchor="ctr"/>
                </a:tc>
                <a:tc>
                  <a:txBody>
                    <a:bodyPr/>
                    <a:lstStyle/>
                    <a:p>
                      <a:pPr algn="ctr"/>
                      <a:r>
                        <a:rPr lang="fr-FR" sz="1000" b="1" dirty="0"/>
                        <a:t>rayonnement</a:t>
                      </a:r>
                    </a:p>
                  </a:txBody>
                  <a:tcPr anchor="ctr"/>
                </a:tc>
                <a:tc>
                  <a:txBody>
                    <a:bodyPr/>
                    <a:lstStyle/>
                    <a:p>
                      <a:pPr algn="ctr"/>
                      <a:r>
                        <a:rPr lang="fr-FR" sz="1000" b="1" dirty="0"/>
                        <a:t>Nébulosité</a:t>
                      </a:r>
                      <a:r>
                        <a:rPr lang="fr-FR" sz="1000" b="1" baseline="0" dirty="0"/>
                        <a:t> </a:t>
                      </a:r>
                      <a:endParaRPr lang="fr-FR" sz="1000" b="1" dirty="0"/>
                    </a:p>
                  </a:txBody>
                  <a:tcPr anchor="ctr"/>
                </a:tc>
                <a:tc>
                  <a:txBody>
                    <a:bodyPr/>
                    <a:lstStyle/>
                    <a:p>
                      <a:pPr algn="ctr"/>
                      <a:r>
                        <a:rPr lang="fr-FR" sz="1000" b="1" dirty="0"/>
                        <a:t>visibilité</a:t>
                      </a:r>
                    </a:p>
                  </a:txBody>
                  <a:tcPr anchor="ctr"/>
                </a:tc>
                <a:tc>
                  <a:txBody>
                    <a:bodyPr/>
                    <a:lstStyle/>
                    <a:p>
                      <a:pPr algn="ctr"/>
                      <a:r>
                        <a:rPr lang="fr-FR" sz="1000" b="1" dirty="0"/>
                        <a:t>Phénomènes</a:t>
                      </a:r>
                    </a:p>
                  </a:txBody>
                  <a:tcPr anchor="ctr"/>
                </a:tc>
                <a:extLst>
                  <a:ext uri="{0D108BD9-81ED-4DB2-BD59-A6C34878D82A}">
                    <a16:rowId xmlns:a16="http://schemas.microsoft.com/office/drawing/2014/main" val="10001"/>
                  </a:ext>
                </a:extLst>
              </a:tr>
              <a:tr h="686123">
                <a:tc>
                  <a:txBody>
                    <a:bodyPr/>
                    <a:lstStyle/>
                    <a:p>
                      <a:r>
                        <a:rPr lang="fr-FR" sz="1400" b="1" i="0" dirty="0"/>
                        <a:t>Synoptique  &amp; </a:t>
                      </a:r>
                      <a:r>
                        <a:rPr lang="fr-FR" sz="1400" b="1" i="0" dirty="0" err="1"/>
                        <a:t>aéro</a:t>
                      </a:r>
                      <a:endParaRPr lang="fr-FR" sz="1400" b="1" i="0" dirty="0"/>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extLst>
                  <a:ext uri="{0D108BD9-81ED-4DB2-BD59-A6C34878D82A}">
                    <a16:rowId xmlns:a16="http://schemas.microsoft.com/office/drawing/2014/main" val="10002"/>
                  </a:ext>
                </a:extLst>
              </a:tr>
              <a:tr h="686123">
                <a:tc>
                  <a:txBody>
                    <a:bodyPr/>
                    <a:lstStyle/>
                    <a:p>
                      <a:r>
                        <a:rPr lang="fr-FR" sz="1400" b="1" i="0" dirty="0" err="1"/>
                        <a:t>Agrométéo</a:t>
                      </a:r>
                      <a:endParaRPr lang="fr-FR" sz="1400" b="1" i="0" dirty="0"/>
                    </a:p>
                  </a:txBody>
                  <a:tcPr anchor="ctr"/>
                </a:tc>
                <a:tc>
                  <a:txBody>
                    <a:bodyPr/>
                    <a:lstStyle/>
                    <a:p>
                      <a:pPr algn="ctr"/>
                      <a:endParaRPr lang="fr-FR" dirty="0"/>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endParaRPr lang="fr-FR" dirty="0"/>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10003"/>
                  </a:ext>
                </a:extLst>
              </a:tr>
              <a:tr h="686123">
                <a:tc>
                  <a:txBody>
                    <a:bodyPr/>
                    <a:lstStyle/>
                    <a:p>
                      <a:r>
                        <a:rPr lang="fr-FR" sz="1400" b="1" i="0" dirty="0"/>
                        <a:t>Climatologique</a:t>
                      </a:r>
                    </a:p>
                  </a:txBody>
                  <a:tcPr anchor="ctr"/>
                </a:tc>
                <a:tc>
                  <a:txBody>
                    <a:bodyPr/>
                    <a:lstStyle/>
                    <a:p>
                      <a:pPr algn="ctr"/>
                      <a:endParaRPr lang="fr-FR" dirty="0"/>
                    </a:p>
                  </a:txBody>
                  <a:tcPr anchor="ctr"/>
                </a:tc>
                <a:tc>
                  <a:txBody>
                    <a:bodyPr/>
                    <a:lstStyle/>
                    <a:p>
                      <a:pPr algn="ctr"/>
                      <a:r>
                        <a:rPr lang="fr-FR" dirty="0"/>
                        <a:t>*</a:t>
                      </a:r>
                    </a:p>
                  </a:txBody>
                  <a:tcPr anchor="ctr"/>
                </a:tc>
                <a:tc>
                  <a:txBody>
                    <a:bodyPr/>
                    <a:lstStyle/>
                    <a:p>
                      <a:pPr algn="ctr"/>
                      <a:r>
                        <a:rPr lang="fr-FR" dirty="0"/>
                        <a:t>*</a:t>
                      </a:r>
                    </a:p>
                  </a:txBody>
                  <a:tcPr anchor="ctr"/>
                </a:tc>
                <a:tc>
                  <a:txBody>
                    <a:bodyPr/>
                    <a:lstStyle/>
                    <a:p>
                      <a:pPr algn="ctr"/>
                      <a:endParaRPr lang="fr-FR" dirty="0"/>
                    </a:p>
                  </a:txBody>
                  <a:tcPr anchor="ctr"/>
                </a:tc>
                <a:tc>
                  <a:txBody>
                    <a:bodyPr/>
                    <a:lstStyle/>
                    <a:p>
                      <a:pPr algn="ctr"/>
                      <a:endParaRPr lang="fr-FR" dirty="0"/>
                    </a:p>
                  </a:txBody>
                  <a:tcPr anchor="ctr"/>
                </a:tc>
                <a:tc>
                  <a:txBody>
                    <a:bodyPr/>
                    <a:lstStyle/>
                    <a:p>
                      <a:pPr algn="ctr"/>
                      <a:r>
                        <a:rPr lang="fr-FR" dirty="0"/>
                        <a:t>*</a:t>
                      </a:r>
                    </a:p>
                  </a:txBody>
                  <a:tcPr anchor="ctr"/>
                </a:tc>
                <a:tc>
                  <a:txBody>
                    <a:bodyPr/>
                    <a:lstStyle/>
                    <a:p>
                      <a:pPr algn="ctr"/>
                      <a:endParaRPr lang="fr-FR" dirty="0"/>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10004"/>
                  </a:ext>
                </a:extLst>
              </a:tr>
              <a:tr h="686123">
                <a:tc gridSpan="2">
                  <a:txBody>
                    <a:bodyPr/>
                    <a:lstStyle/>
                    <a:p>
                      <a:pPr algn="ctr"/>
                      <a:r>
                        <a:rPr lang="fr-FR" sz="1400" b="1" i="0" dirty="0" err="1"/>
                        <a:t>Aéro</a:t>
                      </a:r>
                      <a:r>
                        <a:rPr lang="fr-FR" sz="1400" b="1" i="0" dirty="0"/>
                        <a:t> (équipements</a:t>
                      </a:r>
                      <a:r>
                        <a:rPr lang="fr-FR" sz="1400" b="1" i="0" baseline="0" dirty="0"/>
                        <a:t> de </a:t>
                      </a:r>
                      <a:r>
                        <a:rPr lang="fr-FR" sz="1400" b="1" i="0" dirty="0"/>
                        <a:t> piste)</a:t>
                      </a:r>
                    </a:p>
                  </a:txBody>
                  <a:tcPr anchor="ctr"/>
                </a:tc>
                <a:tc hMerge="1">
                  <a:txBody>
                    <a:bodyPr/>
                    <a:lstStyle/>
                    <a:p>
                      <a:pPr algn="ctr"/>
                      <a:endParaRPr lang="fr-FR" dirty="0"/>
                    </a:p>
                  </a:txBody>
                  <a:tcPr anchor="ctr"/>
                </a:tc>
                <a:tc>
                  <a:txBody>
                    <a:bodyPr/>
                    <a:lstStyle/>
                    <a:p>
                      <a:pPr algn="ctr"/>
                      <a:r>
                        <a:rPr lang="fr-FR" sz="1400" dirty="0"/>
                        <a:t>Portée visuelle de piste</a:t>
                      </a:r>
                    </a:p>
                  </a:txBody>
                  <a:tcPr anchor="ctr"/>
                </a:tc>
                <a:tc gridSpan="3">
                  <a:txBody>
                    <a:bodyPr/>
                    <a:lstStyle/>
                    <a:p>
                      <a:pPr algn="ctr"/>
                      <a:r>
                        <a:rPr lang="fr-FR" sz="1400" dirty="0"/>
                        <a:t>Hauteur</a:t>
                      </a:r>
                      <a:r>
                        <a:rPr lang="fr-FR" sz="1400" baseline="0" dirty="0"/>
                        <a:t> de base de nuage</a:t>
                      </a:r>
                      <a:endParaRPr lang="fr-FR" sz="1400" dirty="0"/>
                    </a:p>
                  </a:txBody>
                  <a:tcPr anchor="ctr"/>
                </a:tc>
                <a:tc hMerge="1">
                  <a:txBody>
                    <a:bodyPr/>
                    <a:lstStyle/>
                    <a:p>
                      <a:pPr algn="ctr"/>
                      <a:endParaRPr lang="fr-FR" dirty="0"/>
                    </a:p>
                  </a:txBody>
                  <a:tcPr anchor="ctr"/>
                </a:tc>
                <a:tc hMerge="1">
                  <a:txBody>
                    <a:bodyPr/>
                    <a:lstStyle/>
                    <a:p>
                      <a:pPr algn="ctr"/>
                      <a:endParaRPr lang="fr-FR" dirty="0"/>
                    </a:p>
                  </a:txBody>
                  <a:tcPr anchor="ctr"/>
                </a:tc>
                <a:tc gridSpan="2">
                  <a:txBody>
                    <a:bodyPr/>
                    <a:lstStyle/>
                    <a:p>
                      <a:pPr algn="ctr"/>
                      <a:r>
                        <a:rPr lang="fr-FR" sz="1400" dirty="0"/>
                        <a:t>Temps  présent</a:t>
                      </a:r>
                    </a:p>
                  </a:txBody>
                  <a:tcPr anchor="ctr"/>
                </a:tc>
                <a:tc hMerge="1">
                  <a:txBody>
                    <a:bodyPr/>
                    <a:lstStyle/>
                    <a:p>
                      <a:pPr algn="ctr"/>
                      <a:endParaRPr lang="fr-FR" dirty="0"/>
                    </a:p>
                  </a:txBody>
                  <a:tcPr anchor="ctr"/>
                </a:tc>
                <a:tc gridSpan="2">
                  <a:txBody>
                    <a:bodyPr/>
                    <a:lstStyle/>
                    <a:p>
                      <a:pPr algn="ctr"/>
                      <a:endParaRPr lang="fr-FR" dirty="0"/>
                    </a:p>
                  </a:txBody>
                  <a:tcPr anchor="ctr"/>
                </a:tc>
                <a:tc hMerge="1">
                  <a:txBody>
                    <a:bodyPr/>
                    <a:lstStyle/>
                    <a:p>
                      <a:pPr algn="ctr"/>
                      <a:endParaRPr lang="fr-FR" dirty="0"/>
                    </a:p>
                  </a:txBody>
                  <a:tcPr anchor="ctr"/>
                </a:tc>
                <a:extLst>
                  <a:ext uri="{0D108BD9-81ED-4DB2-BD59-A6C34878D82A}">
                    <a16:rowId xmlns:a16="http://schemas.microsoft.com/office/drawing/2014/main" val="10005"/>
                  </a:ext>
                </a:extLst>
              </a:tr>
              <a:tr h="686123">
                <a:tc gridSpan="2">
                  <a:txBody>
                    <a:bodyPr/>
                    <a:lstStyle/>
                    <a:p>
                      <a:pPr algn="ctr"/>
                      <a:r>
                        <a:rPr lang="fr-FR" sz="1400" b="1" i="0" dirty="0"/>
                        <a:t>Stations radiosondage</a:t>
                      </a:r>
                    </a:p>
                  </a:txBody>
                  <a:tcPr anchor="ctr"/>
                </a:tc>
                <a:tc hMerge="1">
                  <a:txBody>
                    <a:bodyPr/>
                    <a:lstStyle/>
                    <a:p>
                      <a:endParaRPr lang="fr-FR"/>
                    </a:p>
                  </a:txBody>
                  <a:tcPr/>
                </a:tc>
                <a:tc>
                  <a:txBody>
                    <a:bodyPr/>
                    <a:lstStyle/>
                    <a:p>
                      <a:pPr algn="ctr"/>
                      <a:r>
                        <a:rPr lang="fr-FR" sz="1800" dirty="0"/>
                        <a:t>*</a:t>
                      </a:r>
                    </a:p>
                  </a:txBody>
                  <a:tcPr anchor="ctr"/>
                </a:tc>
                <a:tc>
                  <a:txBody>
                    <a:bodyPr/>
                    <a:lstStyle/>
                    <a:p>
                      <a:pPr algn="ctr"/>
                      <a:r>
                        <a:rPr lang="fr-FR" sz="1800" dirty="0"/>
                        <a:t>*</a:t>
                      </a:r>
                    </a:p>
                  </a:txBody>
                  <a:tcPr anchor="ctr"/>
                </a:tc>
                <a:tc>
                  <a:txBody>
                    <a:bodyPr/>
                    <a:lstStyle/>
                    <a:p>
                      <a:pPr algn="ctr"/>
                      <a:r>
                        <a:rPr lang="fr-FR" sz="1800" dirty="0"/>
                        <a:t>*</a:t>
                      </a:r>
                    </a:p>
                  </a:txBody>
                  <a:tcPr anchor="ctr"/>
                </a:tc>
                <a:tc gridSpan="5">
                  <a:txBody>
                    <a:bodyPr/>
                    <a:lstStyle/>
                    <a:p>
                      <a:pPr algn="ctr"/>
                      <a:r>
                        <a:rPr lang="fr-FR" sz="1800" dirty="0"/>
                        <a:t>À différents niveaux d’altitude pression</a:t>
                      </a:r>
                    </a:p>
                  </a:txBody>
                  <a:tcPr anchor="ctr"/>
                </a:tc>
                <a:tc hMerge="1">
                  <a:txBody>
                    <a:bodyPr/>
                    <a:lstStyle/>
                    <a:p>
                      <a:pPr algn="ctr"/>
                      <a:endParaRPr lang="fr-FR" sz="1800" dirty="0"/>
                    </a:p>
                  </a:txBody>
                  <a:tcPr anchor="ctr"/>
                </a:tc>
                <a:tc hMerge="1">
                  <a:txBody>
                    <a:bodyPr/>
                    <a:lstStyle/>
                    <a:p>
                      <a:endParaRPr lang="fr-FR"/>
                    </a:p>
                  </a:txBody>
                  <a:tcPr/>
                </a:tc>
                <a:tc hMerge="1">
                  <a:txBody>
                    <a:bodyPr/>
                    <a:lstStyle/>
                    <a:p>
                      <a:pPr algn="ctr"/>
                      <a:endParaRPr lang="fr-FR" sz="1800" dirty="0"/>
                    </a:p>
                  </a:txBody>
                  <a:tcPr anchor="ctr"/>
                </a:tc>
                <a:tc hMerge="1">
                  <a:txBody>
                    <a:bodyPr/>
                    <a:lstStyle/>
                    <a:p>
                      <a:endParaRPr lang="fr-FR"/>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12289" name="Picture 1"/>
          <p:cNvPicPr>
            <a:picLocks noGrp="1" noChangeAspect="1" noChangeArrowheads="1"/>
          </p:cNvPicPr>
          <p:nvPr>
            <p:ph idx="1"/>
          </p:nvPr>
        </p:nvPicPr>
        <p:blipFill>
          <a:blip r:embed="rId2" cstate="print"/>
          <a:srcRect/>
          <a:stretch>
            <a:fillRect/>
          </a:stretch>
        </p:blipFill>
        <p:spPr bwMode="auto">
          <a:xfrm>
            <a:off x="2357422" y="0"/>
            <a:ext cx="4429156" cy="6722544"/>
          </a:xfrm>
          <a:prstGeom prst="rect">
            <a:avLst/>
          </a:prstGeom>
          <a:noFill/>
          <a:ln w="9525">
            <a:noFill/>
            <a:miter lim="800000"/>
            <a:headEnd/>
            <a:tailEnd/>
          </a:ln>
          <a:effectLst/>
        </p:spPr>
      </p:pic>
      <p:sp>
        <p:nvSpPr>
          <p:cNvPr id="4" name="Rectangle 3"/>
          <p:cNvSpPr/>
          <p:nvPr/>
        </p:nvSpPr>
        <p:spPr>
          <a:xfrm>
            <a:off x="3082265" y="0"/>
            <a:ext cx="2444452" cy="369332"/>
          </a:xfrm>
          <a:prstGeom prst="rect">
            <a:avLst/>
          </a:prstGeom>
        </p:spPr>
        <p:txBody>
          <a:bodyPr wrap="none">
            <a:spAutoFit/>
          </a:bodyPr>
          <a:lstStyle/>
          <a:p>
            <a:pPr marL="514350" indent="-514350"/>
            <a:r>
              <a:rPr lang="fr-FR" b="1" dirty="0"/>
              <a:t>Température/ Humidité</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4"/>
            <a:ext cx="3043230" cy="1143000"/>
          </a:xfrm>
        </p:spPr>
        <p:txBody>
          <a:bodyPr>
            <a:normAutofit/>
          </a:bodyPr>
          <a:lstStyle/>
          <a:p>
            <a:r>
              <a:rPr lang="fr-FR" sz="3200" dirty="0"/>
              <a:t>Vent (2 mètres)</a:t>
            </a:r>
          </a:p>
        </p:txBody>
      </p:sp>
      <p:sp>
        <p:nvSpPr>
          <p:cNvPr id="4" name="Titre 1"/>
          <p:cNvSpPr txBox="1">
            <a:spLocks/>
          </p:cNvSpPr>
          <p:nvPr/>
        </p:nvSpPr>
        <p:spPr>
          <a:xfrm>
            <a:off x="5357818" y="-24"/>
            <a:ext cx="3143272" cy="928694"/>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200" dirty="0">
                <a:latin typeface="+mj-lt"/>
                <a:ea typeface="+mj-ea"/>
                <a:cs typeface="+mj-cs"/>
              </a:rPr>
              <a:t>RG </a:t>
            </a:r>
          </a:p>
        </p:txBody>
      </p:sp>
      <p:pic>
        <p:nvPicPr>
          <p:cNvPr id="20482" name="Picture 2"/>
          <p:cNvPicPr>
            <a:picLocks noChangeAspect="1" noChangeArrowheads="1"/>
          </p:cNvPicPr>
          <p:nvPr/>
        </p:nvPicPr>
        <p:blipFill>
          <a:blip r:embed="rId2" cstate="print"/>
          <a:srcRect/>
          <a:stretch>
            <a:fillRect/>
          </a:stretch>
        </p:blipFill>
        <p:spPr bwMode="auto">
          <a:xfrm>
            <a:off x="357158" y="1256266"/>
            <a:ext cx="3857652" cy="5455706"/>
          </a:xfrm>
          <a:prstGeom prst="rect">
            <a:avLst/>
          </a:prstGeom>
          <a:noFill/>
          <a:ln w="9525">
            <a:noFill/>
            <a:miter lim="800000"/>
            <a:headEnd/>
            <a:tailEnd/>
          </a:ln>
          <a:effectLst/>
        </p:spPr>
      </p:pic>
      <p:pic>
        <p:nvPicPr>
          <p:cNvPr id="20483" name="Picture 3"/>
          <p:cNvPicPr>
            <a:picLocks noChangeAspect="1" noChangeArrowheads="1"/>
          </p:cNvPicPr>
          <p:nvPr/>
        </p:nvPicPr>
        <p:blipFill>
          <a:blip r:embed="rId3" cstate="print"/>
          <a:srcRect/>
          <a:stretch>
            <a:fillRect/>
          </a:stretch>
        </p:blipFill>
        <p:spPr bwMode="auto">
          <a:xfrm>
            <a:off x="4839107" y="1214423"/>
            <a:ext cx="3939998" cy="5572164"/>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71462"/>
            <a:ext cx="8229600" cy="1143000"/>
          </a:xfrm>
        </p:spPr>
        <p:txBody>
          <a:bodyPr>
            <a:normAutofit fontScale="90000"/>
          </a:bodyPr>
          <a:lstStyle/>
          <a:p>
            <a:pPr algn="l"/>
            <a:r>
              <a:rPr lang="fr-FR" dirty="0"/>
              <a:t>           Pression                   Précipitation</a:t>
            </a:r>
          </a:p>
        </p:txBody>
      </p:sp>
      <p:pic>
        <p:nvPicPr>
          <p:cNvPr id="21506" name="Picture 2"/>
          <p:cNvPicPr>
            <a:picLocks noGrp="1" noChangeAspect="1" noChangeArrowheads="1"/>
          </p:cNvPicPr>
          <p:nvPr>
            <p:ph idx="1"/>
          </p:nvPr>
        </p:nvPicPr>
        <p:blipFill>
          <a:blip r:embed="rId2" cstate="print"/>
          <a:srcRect/>
          <a:stretch>
            <a:fillRect/>
          </a:stretch>
        </p:blipFill>
        <p:spPr bwMode="auto">
          <a:xfrm>
            <a:off x="689196" y="712136"/>
            <a:ext cx="4000528" cy="5658004"/>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5076967" y="712136"/>
            <a:ext cx="3817031" cy="5658004"/>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Projets de mise à niveau (1998-2010)</a:t>
            </a:r>
          </a:p>
        </p:txBody>
      </p:sp>
      <p:graphicFrame>
        <p:nvGraphicFramePr>
          <p:cNvPr id="5" name="Espace réservé du contenu 4"/>
          <p:cNvGraphicFramePr>
            <a:graphicFrameLocks noGrp="1"/>
          </p:cNvGraphicFramePr>
          <p:nvPr>
            <p:ph idx="1"/>
          </p:nvPr>
        </p:nvGraphicFramePr>
        <p:xfrm>
          <a:off x="428596" y="1571612"/>
          <a:ext cx="807249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oneTexte 5"/>
          <p:cNvSpPr txBox="1"/>
          <p:nvPr/>
        </p:nvSpPr>
        <p:spPr>
          <a:xfrm>
            <a:off x="571472" y="4500570"/>
            <a:ext cx="785818" cy="400110"/>
          </a:xfrm>
          <a:prstGeom prst="rect">
            <a:avLst/>
          </a:prstGeom>
          <a:noFill/>
        </p:spPr>
        <p:txBody>
          <a:bodyPr wrap="square" rtlCol="0">
            <a:spAutoFit/>
          </a:bodyPr>
          <a:lstStyle/>
          <a:p>
            <a:pPr algn="ctr"/>
            <a:r>
              <a:rPr lang="fr-FR" sz="2000" b="1" dirty="0"/>
              <a:t>1998</a:t>
            </a:r>
          </a:p>
        </p:txBody>
      </p:sp>
      <p:sp>
        <p:nvSpPr>
          <p:cNvPr id="7" name="ZoneTexte 6"/>
          <p:cNvSpPr txBox="1"/>
          <p:nvPr/>
        </p:nvSpPr>
        <p:spPr>
          <a:xfrm>
            <a:off x="1571604" y="3714752"/>
            <a:ext cx="785818" cy="400110"/>
          </a:xfrm>
          <a:prstGeom prst="rect">
            <a:avLst/>
          </a:prstGeom>
          <a:noFill/>
        </p:spPr>
        <p:txBody>
          <a:bodyPr wrap="square" rtlCol="0">
            <a:spAutoFit/>
          </a:bodyPr>
          <a:lstStyle/>
          <a:p>
            <a:r>
              <a:rPr lang="fr-FR" sz="2000" b="1" dirty="0"/>
              <a:t>2002</a:t>
            </a:r>
          </a:p>
        </p:txBody>
      </p:sp>
      <p:sp>
        <p:nvSpPr>
          <p:cNvPr id="8" name="ZoneTexte 7"/>
          <p:cNvSpPr txBox="1"/>
          <p:nvPr/>
        </p:nvSpPr>
        <p:spPr>
          <a:xfrm>
            <a:off x="2714612" y="3000372"/>
            <a:ext cx="830936" cy="400110"/>
          </a:xfrm>
          <a:prstGeom prst="rect">
            <a:avLst/>
          </a:prstGeom>
          <a:noFill/>
        </p:spPr>
        <p:txBody>
          <a:bodyPr wrap="square" rtlCol="0">
            <a:spAutoFit/>
          </a:bodyPr>
          <a:lstStyle/>
          <a:p>
            <a:r>
              <a:rPr lang="fr-FR" sz="2000" b="1" dirty="0"/>
              <a:t>2004</a:t>
            </a:r>
          </a:p>
        </p:txBody>
      </p:sp>
      <p:sp>
        <p:nvSpPr>
          <p:cNvPr id="9" name="ZoneTexte 8"/>
          <p:cNvSpPr txBox="1"/>
          <p:nvPr/>
        </p:nvSpPr>
        <p:spPr>
          <a:xfrm>
            <a:off x="5786446" y="2000240"/>
            <a:ext cx="759498" cy="400110"/>
          </a:xfrm>
          <a:prstGeom prst="rect">
            <a:avLst/>
          </a:prstGeom>
          <a:noFill/>
        </p:spPr>
        <p:txBody>
          <a:bodyPr wrap="square" rtlCol="0">
            <a:spAutoFit/>
          </a:bodyPr>
          <a:lstStyle/>
          <a:p>
            <a:r>
              <a:rPr lang="fr-FR" sz="2000" b="1" dirty="0"/>
              <a:t>2010</a:t>
            </a:r>
          </a:p>
        </p:txBody>
      </p:sp>
      <p:sp>
        <p:nvSpPr>
          <p:cNvPr id="10" name="ZoneTexte 9"/>
          <p:cNvSpPr txBox="1"/>
          <p:nvPr/>
        </p:nvSpPr>
        <p:spPr>
          <a:xfrm>
            <a:off x="4143372" y="2500306"/>
            <a:ext cx="830936" cy="400110"/>
          </a:xfrm>
          <a:prstGeom prst="rect">
            <a:avLst/>
          </a:prstGeom>
          <a:noFill/>
        </p:spPr>
        <p:txBody>
          <a:bodyPr wrap="square" rtlCol="0">
            <a:spAutoFit/>
          </a:bodyPr>
          <a:lstStyle/>
          <a:p>
            <a:r>
              <a:rPr lang="fr-FR" sz="2000" b="1" dirty="0"/>
              <a:t>2009</a:t>
            </a:r>
          </a:p>
        </p:txBody>
      </p:sp>
    </p:spTree>
    <p:extLst>
      <p:ext uri="{BB962C8B-B14F-4D97-AF65-F5344CB8AC3E}">
        <p14:creationId xmlns:p14="http://schemas.microsoft.com/office/powerpoint/2010/main" val="1680064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Projets de mise à niveau (2010-2017)</a:t>
            </a:r>
          </a:p>
        </p:txBody>
      </p:sp>
      <p:graphicFrame>
        <p:nvGraphicFramePr>
          <p:cNvPr id="5" name="Espace réservé du contenu 4"/>
          <p:cNvGraphicFramePr>
            <a:graphicFrameLocks noGrp="1"/>
          </p:cNvGraphicFramePr>
          <p:nvPr>
            <p:ph idx="1"/>
          </p:nvPr>
        </p:nvGraphicFramePr>
        <p:xfrm>
          <a:off x="642910" y="150017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ZoneTexte 10"/>
          <p:cNvSpPr txBox="1"/>
          <p:nvPr/>
        </p:nvSpPr>
        <p:spPr>
          <a:xfrm>
            <a:off x="928662" y="4429132"/>
            <a:ext cx="806631" cy="461665"/>
          </a:xfrm>
          <a:prstGeom prst="rect">
            <a:avLst/>
          </a:prstGeom>
          <a:noFill/>
        </p:spPr>
        <p:txBody>
          <a:bodyPr wrap="none" rtlCol="0">
            <a:spAutoFit/>
          </a:bodyPr>
          <a:lstStyle/>
          <a:p>
            <a:r>
              <a:rPr lang="fr-FR" sz="2400" b="1" dirty="0"/>
              <a:t>2014</a:t>
            </a:r>
          </a:p>
        </p:txBody>
      </p:sp>
      <p:sp>
        <p:nvSpPr>
          <p:cNvPr id="12" name="ZoneTexte 11"/>
          <p:cNvSpPr txBox="1"/>
          <p:nvPr/>
        </p:nvSpPr>
        <p:spPr>
          <a:xfrm>
            <a:off x="2071670" y="3286124"/>
            <a:ext cx="806631" cy="461665"/>
          </a:xfrm>
          <a:prstGeom prst="rect">
            <a:avLst/>
          </a:prstGeom>
          <a:noFill/>
        </p:spPr>
        <p:txBody>
          <a:bodyPr wrap="none" rtlCol="0">
            <a:spAutoFit/>
          </a:bodyPr>
          <a:lstStyle/>
          <a:p>
            <a:r>
              <a:rPr lang="fr-FR" sz="2400" b="1" dirty="0"/>
              <a:t>2015</a:t>
            </a:r>
          </a:p>
        </p:txBody>
      </p:sp>
      <p:sp>
        <p:nvSpPr>
          <p:cNvPr id="13" name="ZoneTexte 12"/>
          <p:cNvSpPr txBox="1"/>
          <p:nvPr/>
        </p:nvSpPr>
        <p:spPr>
          <a:xfrm>
            <a:off x="5214942" y="1857364"/>
            <a:ext cx="806631" cy="461665"/>
          </a:xfrm>
          <a:prstGeom prst="rect">
            <a:avLst/>
          </a:prstGeom>
          <a:noFill/>
        </p:spPr>
        <p:txBody>
          <a:bodyPr wrap="none" rtlCol="0">
            <a:spAutoFit/>
          </a:bodyPr>
          <a:lstStyle/>
          <a:p>
            <a:r>
              <a:rPr lang="fr-FR" sz="2400" b="1" dirty="0"/>
              <a:t>2017</a:t>
            </a:r>
          </a:p>
        </p:txBody>
      </p:sp>
      <p:sp>
        <p:nvSpPr>
          <p:cNvPr id="14" name="ZoneTexte 13"/>
          <p:cNvSpPr txBox="1"/>
          <p:nvPr/>
        </p:nvSpPr>
        <p:spPr>
          <a:xfrm>
            <a:off x="3428992" y="2500306"/>
            <a:ext cx="806631" cy="461665"/>
          </a:xfrm>
          <a:prstGeom prst="rect">
            <a:avLst/>
          </a:prstGeom>
          <a:noFill/>
        </p:spPr>
        <p:txBody>
          <a:bodyPr wrap="none" rtlCol="0">
            <a:spAutoFit/>
          </a:bodyPr>
          <a:lstStyle/>
          <a:p>
            <a:r>
              <a:rPr lang="fr-FR" sz="2400" b="1" dirty="0"/>
              <a:t>2016</a:t>
            </a:r>
          </a:p>
        </p:txBody>
      </p:sp>
    </p:spTree>
    <p:extLst>
      <p:ext uri="{BB962C8B-B14F-4D97-AF65-F5344CB8AC3E}">
        <p14:creationId xmlns:p14="http://schemas.microsoft.com/office/powerpoint/2010/main" val="3211374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rgbClr val="000090"/>
                </a:solidFill>
              </a:rPr>
              <a:t>Projets</a:t>
            </a:r>
            <a:r>
              <a:rPr lang="en-US" sz="3600" b="1" dirty="0">
                <a:solidFill>
                  <a:srgbClr val="000090"/>
                </a:solidFill>
              </a:rPr>
              <a:t>  </a:t>
            </a:r>
            <a:r>
              <a:rPr lang="en-US" sz="3600" b="1" dirty="0" err="1">
                <a:solidFill>
                  <a:srgbClr val="000090"/>
                </a:solidFill>
              </a:rPr>
              <a:t>stratégiques</a:t>
            </a:r>
            <a:r>
              <a:rPr lang="en-US" sz="3600" b="1" dirty="0">
                <a:solidFill>
                  <a:srgbClr val="000090"/>
                </a:solidFill>
              </a:rPr>
              <a:t> </a:t>
            </a:r>
          </a:p>
        </p:txBody>
      </p:sp>
      <p:sp>
        <p:nvSpPr>
          <p:cNvPr id="3" name="Content Placeholder 2"/>
          <p:cNvSpPr>
            <a:spLocks noGrp="1"/>
          </p:cNvSpPr>
          <p:nvPr>
            <p:ph idx="1"/>
          </p:nvPr>
        </p:nvSpPr>
        <p:spPr>
          <a:xfrm>
            <a:off x="457200" y="1417638"/>
            <a:ext cx="8229600" cy="4708525"/>
          </a:xfrm>
        </p:spPr>
        <p:txBody>
          <a:bodyPr>
            <a:normAutofit/>
          </a:bodyPr>
          <a:lstStyle/>
          <a:p>
            <a:pPr marL="0" lvl="0" indent="0">
              <a:buNone/>
            </a:pPr>
            <a:endParaRPr lang="fr-FR" sz="2800" dirty="0">
              <a:effectLst>
                <a:outerShdw blurRad="38100" dist="38100" dir="2700000" algn="tl">
                  <a:srgbClr val="000000">
                    <a:alpha val="43137"/>
                  </a:srgbClr>
                </a:outerShdw>
              </a:effectLst>
              <a:latin typeface="+mj-lt"/>
            </a:endParaRPr>
          </a:p>
          <a:p>
            <a:pPr marL="0" lvl="0" indent="0">
              <a:buNone/>
            </a:pPr>
            <a:endParaRPr lang="fr-FR" sz="2800" dirty="0">
              <a:effectLst>
                <a:outerShdw blurRad="38100" dist="38100" dir="2700000" algn="tl">
                  <a:srgbClr val="000000">
                    <a:alpha val="43137"/>
                  </a:srgbClr>
                </a:outerShdw>
              </a:effectLst>
              <a:latin typeface="+mj-lt"/>
            </a:endParaRPr>
          </a:p>
          <a:p>
            <a:pPr marL="0" lvl="0" indent="0">
              <a:buNone/>
            </a:pPr>
            <a:r>
              <a:rPr lang="fr-FR" sz="2800" dirty="0">
                <a:effectLst>
                  <a:outerShdw blurRad="38100" dist="38100" dir="2700000" algn="tl">
                    <a:srgbClr val="000000">
                      <a:alpha val="43137"/>
                    </a:srgbClr>
                  </a:outerShdw>
                </a:effectLst>
                <a:latin typeface="+mj-lt"/>
              </a:rPr>
              <a:t> Renouvellement du réseau d’observation en surface et concentration des données pour leur utilisation dans les systèmes de la prévision et de la climatologie .</a:t>
            </a:r>
          </a:p>
          <a:p>
            <a:pPr marL="0" lvl="0" indent="0">
              <a:buNone/>
            </a:pPr>
            <a:r>
              <a:rPr lang="fr-FR" sz="2800" dirty="0">
                <a:effectLst>
                  <a:outerShdw blurRad="38100" dist="38100" dir="2700000" algn="tl">
                    <a:srgbClr val="000000">
                      <a:alpha val="43137"/>
                    </a:srgbClr>
                  </a:outerShdw>
                </a:effectLst>
                <a:latin typeface="+mj-lt"/>
              </a:rPr>
              <a:t>( Phase d’étude et d’élaboration des cahier des charges)</a:t>
            </a:r>
          </a:p>
          <a:p>
            <a:pPr marL="0" lvl="0" indent="0">
              <a:buNone/>
            </a:pPr>
            <a:endParaRPr lang="fr-FR" sz="2800" dirty="0">
              <a:effectLst>
                <a:outerShdw blurRad="38100" dist="38100" dir="2700000" algn="tl">
                  <a:srgbClr val="000000">
                    <a:alpha val="43137"/>
                  </a:srgbClr>
                </a:outerShdw>
              </a:effectLst>
              <a:latin typeface="+mj-lt"/>
            </a:endParaRPr>
          </a:p>
          <a:p>
            <a:pPr marL="0" lvl="0" indent="0">
              <a:buNone/>
            </a:pPr>
            <a:endParaRPr lang="fr-FR" sz="2800" dirty="0">
              <a:effectLst>
                <a:outerShdw blurRad="38100" dist="38100" dir="2700000" algn="tl">
                  <a:srgbClr val="000000">
                    <a:alpha val="43137"/>
                  </a:srgbClr>
                </a:outerShdw>
              </a:effectLst>
              <a:latin typeface="+mj-lt"/>
            </a:endParaRPr>
          </a:p>
          <a:p>
            <a:pPr marL="0" indent="0">
              <a:buNone/>
            </a:pPr>
            <a:r>
              <a:rPr lang="en-US" sz="2800" dirty="0">
                <a:latin typeface="+mj-lt"/>
              </a:rPr>
              <a:t> </a:t>
            </a:r>
          </a:p>
        </p:txBody>
      </p:sp>
    </p:spTree>
    <p:extLst>
      <p:ext uri="{BB962C8B-B14F-4D97-AF65-F5344CB8AC3E}">
        <p14:creationId xmlns:p14="http://schemas.microsoft.com/office/powerpoint/2010/main" val="73551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a:t>Example d’une liste de stations</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971003242"/>
              </p:ext>
            </p:extLst>
          </p:nvPr>
        </p:nvGraphicFramePr>
        <p:xfrm>
          <a:off x="614148" y="1397000"/>
          <a:ext cx="7861112" cy="5424759"/>
        </p:xfrm>
        <a:graphic>
          <a:graphicData uri="http://schemas.openxmlformats.org/drawingml/2006/table">
            <a:tbl>
              <a:tblPr firstRow="1" bandRow="1">
                <a:tableStyleId>{5C22544A-7EE6-4342-B048-85BDC9FD1C3A}</a:tableStyleId>
              </a:tblPr>
              <a:tblGrid>
                <a:gridCol w="1123016">
                  <a:extLst>
                    <a:ext uri="{9D8B030D-6E8A-4147-A177-3AD203B41FA5}">
                      <a16:colId xmlns:a16="http://schemas.microsoft.com/office/drawing/2014/main" val="20000"/>
                    </a:ext>
                  </a:extLst>
                </a:gridCol>
                <a:gridCol w="1123016">
                  <a:extLst>
                    <a:ext uri="{9D8B030D-6E8A-4147-A177-3AD203B41FA5}">
                      <a16:colId xmlns:a16="http://schemas.microsoft.com/office/drawing/2014/main" val="20001"/>
                    </a:ext>
                  </a:extLst>
                </a:gridCol>
                <a:gridCol w="1123016">
                  <a:extLst>
                    <a:ext uri="{9D8B030D-6E8A-4147-A177-3AD203B41FA5}">
                      <a16:colId xmlns:a16="http://schemas.microsoft.com/office/drawing/2014/main" val="20002"/>
                    </a:ext>
                  </a:extLst>
                </a:gridCol>
                <a:gridCol w="1123016">
                  <a:extLst>
                    <a:ext uri="{9D8B030D-6E8A-4147-A177-3AD203B41FA5}">
                      <a16:colId xmlns:a16="http://schemas.microsoft.com/office/drawing/2014/main" val="20003"/>
                    </a:ext>
                  </a:extLst>
                </a:gridCol>
                <a:gridCol w="1123016">
                  <a:extLst>
                    <a:ext uri="{9D8B030D-6E8A-4147-A177-3AD203B41FA5}">
                      <a16:colId xmlns:a16="http://schemas.microsoft.com/office/drawing/2014/main" val="20004"/>
                    </a:ext>
                  </a:extLst>
                </a:gridCol>
                <a:gridCol w="1123016">
                  <a:extLst>
                    <a:ext uri="{9D8B030D-6E8A-4147-A177-3AD203B41FA5}">
                      <a16:colId xmlns:a16="http://schemas.microsoft.com/office/drawing/2014/main" val="20005"/>
                    </a:ext>
                  </a:extLst>
                </a:gridCol>
                <a:gridCol w="1123016">
                  <a:extLst>
                    <a:ext uri="{9D8B030D-6E8A-4147-A177-3AD203B41FA5}">
                      <a16:colId xmlns:a16="http://schemas.microsoft.com/office/drawing/2014/main" val="20006"/>
                    </a:ext>
                  </a:extLst>
                </a:gridCol>
              </a:tblGrid>
              <a:tr h="924333">
                <a:tc>
                  <a:txBody>
                    <a:bodyPr/>
                    <a:lstStyle/>
                    <a:p>
                      <a:r>
                        <a:rPr lang="fr-CH" dirty="0"/>
                        <a:t>Name</a:t>
                      </a:r>
                      <a:endParaRPr lang="en-US" dirty="0"/>
                    </a:p>
                  </a:txBody>
                  <a:tcPr/>
                </a:tc>
                <a:tc>
                  <a:txBody>
                    <a:bodyPr/>
                    <a:lstStyle/>
                    <a:p>
                      <a:r>
                        <a:rPr lang="fr-CH"/>
                        <a:t>Latitude</a:t>
                      </a:r>
                      <a:endParaRPr lang="en-US"/>
                    </a:p>
                  </a:txBody>
                  <a:tcPr/>
                </a:tc>
                <a:tc>
                  <a:txBody>
                    <a:bodyPr/>
                    <a:lstStyle/>
                    <a:p>
                      <a:r>
                        <a:rPr lang="fr-CH"/>
                        <a:t>Longitude</a:t>
                      </a:r>
                      <a:endParaRPr lang="en-US"/>
                    </a:p>
                  </a:txBody>
                  <a:tcPr/>
                </a:tc>
                <a:tc>
                  <a:txBody>
                    <a:bodyPr/>
                    <a:lstStyle/>
                    <a:p>
                      <a:r>
                        <a:rPr lang="fr-CH"/>
                        <a:t>Elevation</a:t>
                      </a:r>
                      <a:endParaRPr lang="en-US"/>
                    </a:p>
                  </a:txBody>
                  <a:tcPr/>
                </a:tc>
                <a:tc>
                  <a:txBody>
                    <a:bodyPr/>
                    <a:lstStyle/>
                    <a:p>
                      <a:r>
                        <a:rPr lang="fr-CH"/>
                        <a:t>Station type</a:t>
                      </a:r>
                      <a:endParaRPr lang="en-US"/>
                    </a:p>
                  </a:txBody>
                  <a:tcPr/>
                </a:tc>
                <a:tc>
                  <a:txBody>
                    <a:bodyPr/>
                    <a:lstStyle/>
                    <a:p>
                      <a:r>
                        <a:rPr lang="fr-CH"/>
                        <a:t>Variables</a:t>
                      </a:r>
                      <a:endParaRPr lang="en-US"/>
                    </a:p>
                  </a:txBody>
                  <a:tcPr/>
                </a:tc>
                <a:tc>
                  <a:txBody>
                    <a:bodyPr/>
                    <a:lstStyle/>
                    <a:p>
                      <a:r>
                        <a:rPr lang="fr-CH"/>
                        <a:t>Schedule</a:t>
                      </a:r>
                      <a:endParaRPr lang="en-US"/>
                    </a:p>
                  </a:txBody>
                  <a:tcPr/>
                </a:tc>
                <a:extLst>
                  <a:ext uri="{0D108BD9-81ED-4DB2-BD59-A6C34878D82A}">
                    <a16:rowId xmlns:a16="http://schemas.microsoft.com/office/drawing/2014/main" val="10000"/>
                  </a:ext>
                </a:extLst>
              </a:tr>
              <a:tr h="924333">
                <a:tc>
                  <a:txBody>
                    <a:bodyPr/>
                    <a:lstStyle/>
                    <a:p>
                      <a:r>
                        <a:rPr lang="fr-CH" dirty="0"/>
                        <a:t>Tunis-Carthage</a:t>
                      </a:r>
                      <a:endParaRPr lang="en-US" dirty="0"/>
                    </a:p>
                  </a:txBody>
                  <a:tcPr/>
                </a:tc>
                <a:tc>
                  <a:txBody>
                    <a:bodyPr/>
                    <a:lstStyle/>
                    <a:p>
                      <a:r>
                        <a:rPr lang="fr-CH" dirty="0"/>
                        <a:t>36.8458</a:t>
                      </a:r>
                      <a:endParaRPr lang="en-US" dirty="0"/>
                    </a:p>
                  </a:txBody>
                  <a:tcPr/>
                </a:tc>
                <a:tc>
                  <a:txBody>
                    <a:bodyPr/>
                    <a:lstStyle/>
                    <a:p>
                      <a:r>
                        <a:rPr lang="fr-CH" dirty="0"/>
                        <a:t>10.219</a:t>
                      </a:r>
                      <a:endParaRPr lang="en-US" dirty="0"/>
                    </a:p>
                  </a:txBody>
                  <a:tcPr/>
                </a:tc>
                <a:tc>
                  <a:txBody>
                    <a:bodyPr/>
                    <a:lstStyle/>
                    <a:p>
                      <a:r>
                        <a:rPr lang="fr-CH" dirty="0"/>
                        <a:t>05</a:t>
                      </a:r>
                      <a:endParaRPr lang="en-US" dirty="0"/>
                    </a:p>
                  </a:txBody>
                  <a:tcPr/>
                </a:tc>
                <a:tc>
                  <a:txBody>
                    <a:bodyPr/>
                    <a:lstStyle/>
                    <a:p>
                      <a:r>
                        <a:rPr lang="fr-CH" dirty="0" err="1"/>
                        <a:t>Aéro</a:t>
                      </a:r>
                      <a:endParaRPr lang="en-US" dirty="0"/>
                    </a:p>
                  </a:txBody>
                  <a:tcPr/>
                </a:tc>
                <a:tc>
                  <a:txBody>
                    <a:bodyPr/>
                    <a:lstStyle/>
                    <a:p>
                      <a:r>
                        <a:rPr lang="fr-CH" dirty="0"/>
                        <a:t>Tair,UU,FF,DD,PP,RG,Tsol,RR,HBN,POM</a:t>
                      </a:r>
                      <a:endParaRPr lang="en-US" dirty="0"/>
                    </a:p>
                  </a:txBody>
                  <a:tcPr/>
                </a:tc>
                <a:tc>
                  <a:txBody>
                    <a:bodyPr/>
                    <a:lstStyle/>
                    <a:p>
                      <a:r>
                        <a:rPr lang="fr-CH" dirty="0"/>
                        <a:t>30mn </a:t>
                      </a:r>
                      <a:endParaRPr lang="en-US" dirty="0"/>
                    </a:p>
                  </a:txBody>
                  <a:tcPr/>
                </a:tc>
                <a:extLst>
                  <a:ext uri="{0D108BD9-81ED-4DB2-BD59-A6C34878D82A}">
                    <a16:rowId xmlns:a16="http://schemas.microsoft.com/office/drawing/2014/main" val="10001"/>
                  </a:ext>
                </a:extLst>
              </a:tr>
              <a:tr h="924333">
                <a:tc>
                  <a:txBody>
                    <a:bodyPr/>
                    <a:lstStyle/>
                    <a:p>
                      <a:r>
                        <a:rPr lang="en-US" dirty="0" err="1"/>
                        <a:t>Monastir</a:t>
                      </a:r>
                      <a:endParaRPr lang="en-US" dirty="0"/>
                    </a:p>
                  </a:txBody>
                  <a:tcPr/>
                </a:tc>
                <a:tc>
                  <a:txBody>
                    <a:bodyPr/>
                    <a:lstStyle/>
                    <a:p>
                      <a:r>
                        <a:rPr lang="en-US" dirty="0"/>
                        <a:t>35.7624</a:t>
                      </a:r>
                    </a:p>
                  </a:txBody>
                  <a:tcPr/>
                </a:tc>
                <a:tc>
                  <a:txBody>
                    <a:bodyPr/>
                    <a:lstStyle/>
                    <a:p>
                      <a:r>
                        <a:rPr lang="en-US" dirty="0"/>
                        <a:t>10.7574</a:t>
                      </a:r>
                    </a:p>
                  </a:txBody>
                  <a:tcPr/>
                </a:tc>
                <a:tc>
                  <a:txBody>
                    <a:bodyPr/>
                    <a:lstStyle/>
                    <a:p>
                      <a:r>
                        <a:rPr lang="en-US" dirty="0"/>
                        <a:t>06</a:t>
                      </a:r>
                    </a:p>
                  </a:txBody>
                  <a:tcPr/>
                </a:tc>
                <a:tc>
                  <a:txBody>
                    <a:bodyPr/>
                    <a:lstStyle/>
                    <a:p>
                      <a:r>
                        <a:rPr lang="en-US" dirty="0" err="1"/>
                        <a:t>Aéro</a:t>
                      </a:r>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dirty="0"/>
                        <a:t>Tair,UU,FF,DD,PP,RG,Tsol,RR,HBN,POM</a:t>
                      </a:r>
                      <a:endParaRPr lang="en-US" dirty="0"/>
                    </a:p>
                    <a:p>
                      <a:endParaRPr lang="en-US" dirty="0"/>
                    </a:p>
                  </a:txBody>
                  <a:tcPr/>
                </a:tc>
                <a:tc>
                  <a:txBody>
                    <a:bodyPr/>
                    <a:lstStyle/>
                    <a:p>
                      <a:r>
                        <a:rPr lang="en-US" dirty="0"/>
                        <a:t>30mn</a:t>
                      </a:r>
                    </a:p>
                  </a:txBody>
                  <a:tcPr/>
                </a:tc>
                <a:extLst>
                  <a:ext uri="{0D108BD9-81ED-4DB2-BD59-A6C34878D82A}">
                    <a16:rowId xmlns:a16="http://schemas.microsoft.com/office/drawing/2014/main" val="10002"/>
                  </a:ext>
                </a:extLst>
              </a:tr>
              <a:tr h="924333">
                <a:tc>
                  <a:txBody>
                    <a:bodyPr/>
                    <a:lstStyle/>
                    <a:p>
                      <a:r>
                        <a:rPr lang="en-US" dirty="0" err="1"/>
                        <a:t>Zagouen</a:t>
                      </a:r>
                      <a:r>
                        <a:rPr lang="en-US" dirty="0"/>
                        <a:t> </a:t>
                      </a:r>
                      <a:r>
                        <a:rPr lang="en-US" dirty="0" err="1"/>
                        <a:t>Mogren</a:t>
                      </a:r>
                      <a:endParaRPr lang="en-US" dirty="0"/>
                    </a:p>
                  </a:txBody>
                  <a:tcPr/>
                </a:tc>
                <a:tc>
                  <a:txBody>
                    <a:bodyPr/>
                    <a:lstStyle/>
                    <a:p>
                      <a:r>
                        <a:rPr lang="en-US" dirty="0"/>
                        <a:t>36.427</a:t>
                      </a:r>
                    </a:p>
                  </a:txBody>
                  <a:tcPr/>
                </a:tc>
                <a:tc>
                  <a:txBody>
                    <a:bodyPr/>
                    <a:lstStyle/>
                    <a:p>
                      <a:r>
                        <a:rPr lang="en-US" dirty="0"/>
                        <a:t>10.0894</a:t>
                      </a:r>
                    </a:p>
                  </a:txBody>
                  <a:tcPr/>
                </a:tc>
                <a:tc>
                  <a:txBody>
                    <a:bodyPr/>
                    <a:lstStyle/>
                    <a:p>
                      <a:r>
                        <a:rPr lang="en-US" dirty="0"/>
                        <a:t>57</a:t>
                      </a:r>
                    </a:p>
                  </a:txBody>
                  <a:tcPr/>
                </a:tc>
                <a:tc>
                  <a:txBody>
                    <a:bodyPr/>
                    <a:lstStyle/>
                    <a:p>
                      <a:r>
                        <a:rPr lang="en-US" dirty="0" err="1"/>
                        <a:t>Synop</a:t>
                      </a:r>
                      <a:endParaRPr lang="en-US" dirty="0"/>
                    </a:p>
                  </a:txBody>
                  <a:tcPr/>
                </a:tc>
                <a:tc>
                  <a:txBody>
                    <a:bodyPr/>
                    <a:lstStyle/>
                    <a:p>
                      <a:r>
                        <a:rPr lang="fr-CH" dirty="0"/>
                        <a:t>Tair,UU,FF,DD,PP,RG,Tsol,RR</a:t>
                      </a:r>
                      <a:endParaRPr lang="en-US" dirty="0"/>
                    </a:p>
                  </a:txBody>
                  <a:tcPr/>
                </a:tc>
                <a:tc>
                  <a:txBody>
                    <a:bodyPr/>
                    <a:lstStyle/>
                    <a:p>
                      <a:r>
                        <a:rPr lang="en-US" dirty="0"/>
                        <a:t>3h</a:t>
                      </a:r>
                    </a:p>
                  </a:txBody>
                  <a:tcPr/>
                </a:tc>
                <a:extLst>
                  <a:ext uri="{0D108BD9-81ED-4DB2-BD59-A6C34878D82A}">
                    <a16:rowId xmlns:a16="http://schemas.microsoft.com/office/drawing/2014/main" val="10003"/>
                  </a:ext>
                </a:extLst>
              </a:tr>
              <a:tr h="924333">
                <a:tc>
                  <a:txBody>
                    <a:bodyPr/>
                    <a:lstStyle/>
                    <a:p>
                      <a:r>
                        <a:rPr lang="en-US" dirty="0" err="1"/>
                        <a:t>Mateur</a:t>
                      </a:r>
                      <a:endParaRPr lang="en-US" dirty="0"/>
                    </a:p>
                  </a:txBody>
                  <a:tcPr/>
                </a:tc>
                <a:tc>
                  <a:txBody>
                    <a:bodyPr/>
                    <a:lstStyle/>
                    <a:p>
                      <a:r>
                        <a:rPr lang="en-US" dirty="0"/>
                        <a:t>37.053</a:t>
                      </a:r>
                    </a:p>
                  </a:txBody>
                  <a:tcPr/>
                </a:tc>
                <a:tc>
                  <a:txBody>
                    <a:bodyPr/>
                    <a:lstStyle/>
                    <a:p>
                      <a:r>
                        <a:rPr lang="en-US" dirty="0"/>
                        <a:t>9.6196</a:t>
                      </a:r>
                    </a:p>
                  </a:txBody>
                  <a:tcPr/>
                </a:tc>
                <a:tc>
                  <a:txBody>
                    <a:bodyPr/>
                    <a:lstStyle/>
                    <a:p>
                      <a:r>
                        <a:rPr lang="en-US" dirty="0"/>
                        <a:t>68</a:t>
                      </a:r>
                    </a:p>
                  </a:txBody>
                  <a:tcPr/>
                </a:tc>
                <a:tc>
                  <a:txBody>
                    <a:bodyPr/>
                    <a:lstStyle/>
                    <a:p>
                      <a:r>
                        <a:rPr lang="en-US" dirty="0"/>
                        <a:t>AGRO</a:t>
                      </a:r>
                    </a:p>
                  </a:txBody>
                  <a:tcPr/>
                </a:tc>
                <a:tc>
                  <a:txBody>
                    <a:bodyPr/>
                    <a:lstStyle/>
                    <a:p>
                      <a:r>
                        <a:rPr lang="fr-CH" dirty="0"/>
                        <a:t>Tair,UU,F2m,RG,RR</a:t>
                      </a:r>
                      <a:endParaRPr lang="en-US" dirty="0"/>
                    </a:p>
                  </a:txBody>
                  <a:tcPr/>
                </a:tc>
                <a:tc>
                  <a:txBody>
                    <a:bodyPr/>
                    <a:lstStyle/>
                    <a:p>
                      <a:r>
                        <a:rPr lang="en-US"/>
                        <a:t>30j</a:t>
                      </a:r>
                      <a:endParaRPr lang="en-US"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68332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592"/>
            <a:ext cx="9144000" cy="6858000"/>
          </a:xfrm>
          <a:prstGeom prst="rect">
            <a:avLst/>
          </a:prstGeom>
        </p:spPr>
      </p:pic>
      <p:sp>
        <p:nvSpPr>
          <p:cNvPr id="7" name="Title 1"/>
          <p:cNvSpPr txBox="1">
            <a:spLocks/>
          </p:cNvSpPr>
          <p:nvPr/>
        </p:nvSpPr>
        <p:spPr>
          <a:xfrm>
            <a:off x="457200" y="2002370"/>
            <a:ext cx="8229600" cy="184081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a:solidFill>
                  <a:srgbClr val="000090"/>
                </a:solidFill>
              </a:rPr>
              <a:t>Merci</a:t>
            </a:r>
            <a:endParaRPr lang="en-US" sz="4800" dirty="0">
              <a:solidFill>
                <a:srgbClr val="000090"/>
              </a:solidFill>
            </a:endParaRPr>
          </a:p>
        </p:txBody>
      </p:sp>
    </p:spTree>
    <p:extLst>
      <p:ext uri="{BB962C8B-B14F-4D97-AF65-F5344CB8AC3E}">
        <p14:creationId xmlns:p14="http://schemas.microsoft.com/office/powerpoint/2010/main" val="2024755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fr-FR" sz="2400" dirty="0"/>
              <a:t>Introduction à la Tunisie et à l’INM</a:t>
            </a:r>
          </a:p>
          <a:p>
            <a:pPr marL="682625" indent="-682625">
              <a:buFont typeface="+mj-lt"/>
              <a:buAutoNum type="romanUcPeriod"/>
            </a:pPr>
            <a:r>
              <a:rPr lang="fr-FR" sz="2400" dirty="0"/>
              <a:t>Contexte physique du pays</a:t>
            </a:r>
          </a:p>
          <a:p>
            <a:pPr marL="682625" indent="-682625">
              <a:buFont typeface="+mj-lt"/>
              <a:buAutoNum type="romanUcPeriod"/>
            </a:pPr>
            <a:r>
              <a:rPr lang="fr-FR" sz="2400" dirty="0"/>
              <a:t>Exigences nationales pour les observations</a:t>
            </a:r>
          </a:p>
          <a:p>
            <a:pPr marL="682625" indent="-682625">
              <a:buFont typeface="+mj-lt"/>
              <a:buAutoNum type="romanUcPeriod"/>
            </a:pPr>
            <a:r>
              <a:rPr lang="fr-FR" sz="2400" dirty="0"/>
              <a:t>Inventaire des capacités d'observation nationales actuelles</a:t>
            </a:r>
          </a:p>
          <a:p>
            <a:pPr marL="682625" indent="-682625">
              <a:buFont typeface="+mj-lt"/>
              <a:buAutoNum type="romanUcPeriod"/>
            </a:pPr>
            <a:r>
              <a:rPr lang="fr-FR" sz="2400" dirty="0"/>
              <a:t>D'autres remarques</a:t>
            </a:r>
            <a:endParaRPr lang="en-US" sz="2400" dirty="0"/>
          </a:p>
        </p:txBody>
      </p:sp>
    </p:spTree>
    <p:extLst>
      <p:ext uri="{BB962C8B-B14F-4D97-AF65-F5344CB8AC3E}">
        <p14:creationId xmlns:p14="http://schemas.microsoft.com/office/powerpoint/2010/main" val="235736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3124200" cy="5486400"/>
          </a:xfrm>
        </p:spPr>
        <p:txBody>
          <a:bodyPr/>
          <a:lstStyle/>
          <a:p>
            <a:pPr eaLnBrk="1" hangingPunct="1"/>
            <a:r>
              <a:rPr lang="fr-FR" altLang="fr-FR" sz="2000" dirty="0"/>
              <a:t>La Tunisie </a:t>
            </a:r>
            <a:br>
              <a:rPr lang="fr-FR" altLang="fr-FR" sz="2000" dirty="0"/>
            </a:br>
            <a:r>
              <a:rPr lang="fr-FR" altLang="fr-FR" sz="2000" dirty="0"/>
              <a:t>(</a:t>
            </a:r>
            <a:r>
              <a:rPr lang="ar-SA" altLang="fr-FR" sz="2000" dirty="0">
                <a:cs typeface="Arial" charset="0"/>
              </a:rPr>
              <a:t>تونس</a:t>
            </a:r>
            <a:r>
              <a:rPr lang="fr-FR" altLang="fr-FR" sz="2000" dirty="0"/>
              <a:t>) </a:t>
            </a:r>
            <a:br>
              <a:rPr lang="fr-FR" altLang="fr-FR" sz="2000" dirty="0"/>
            </a:br>
            <a:r>
              <a:rPr lang="fr-FR" altLang="fr-FR" sz="2000" dirty="0"/>
              <a:t>officiellement la République tunisienne, est un pays d’Afrique du Nord appartenant au Maghreb. </a:t>
            </a:r>
            <a:br>
              <a:rPr lang="fr-FR" altLang="fr-FR" sz="2000" dirty="0"/>
            </a:br>
            <a:r>
              <a:rPr lang="fr-FR" altLang="fr-FR" sz="2000" dirty="0"/>
              <a:t>Elle est bordée au nord et à l’est par la mer Méditerranée. </a:t>
            </a:r>
            <a:br>
              <a:rPr lang="fr-FR" altLang="fr-FR" sz="2000" dirty="0"/>
            </a:br>
            <a:r>
              <a:rPr lang="fr-FR" altLang="fr-FR" sz="2000" dirty="0"/>
              <a:t>Sa frontière ouest s’ouvre sur l’Algérie et sa frontière sud-est sur la Libye. </a:t>
            </a:r>
          </a:p>
        </p:txBody>
      </p:sp>
      <p:pic>
        <p:nvPicPr>
          <p:cNvPr id="5123" name="Picture 4" descr="Carte_Tunisie"/>
          <p:cNvPicPr>
            <a:picLocks noChangeAspect="1" noChangeArrowheads="1"/>
          </p:cNvPicPr>
          <p:nvPr/>
        </p:nvPicPr>
        <p:blipFill>
          <a:blip r:embed="rId3"/>
          <a:srcRect/>
          <a:stretch>
            <a:fillRect/>
          </a:stretch>
        </p:blipFill>
        <p:spPr bwMode="auto">
          <a:xfrm>
            <a:off x="4953000" y="838200"/>
            <a:ext cx="3495675" cy="5334000"/>
          </a:xfrm>
          <a:prstGeom prst="rect">
            <a:avLst/>
          </a:prstGeom>
          <a:noFill/>
          <a:ln w="9525">
            <a:noFill/>
            <a:miter lim="800000"/>
            <a:headEnd/>
            <a:tailEnd/>
          </a:ln>
        </p:spPr>
      </p:pic>
      <p:sp>
        <p:nvSpPr>
          <p:cNvPr id="4" name="Rectangle 3"/>
          <p:cNvSpPr/>
          <p:nvPr/>
        </p:nvSpPr>
        <p:spPr>
          <a:xfrm>
            <a:off x="2782014" y="424934"/>
            <a:ext cx="3864445" cy="461665"/>
          </a:xfrm>
          <a:prstGeom prst="rect">
            <a:avLst/>
          </a:prstGeom>
        </p:spPr>
        <p:txBody>
          <a:bodyPr wrap="square">
            <a:spAutoFit/>
          </a:bodyPr>
          <a:lstStyle/>
          <a:p>
            <a:pPr marL="514350" indent="-514350"/>
            <a:r>
              <a:rPr lang="fr-FR" sz="2400" b="1" dirty="0">
                <a:solidFill>
                  <a:srgbClr val="00529C"/>
                </a:solidFill>
              </a:rPr>
              <a:t>Vue d'ensemble de la </a:t>
            </a:r>
            <a:r>
              <a:rPr lang="fr-FR" sz="2400" b="1" dirty="0" err="1">
                <a:solidFill>
                  <a:srgbClr val="00529C"/>
                </a:solidFill>
              </a:rPr>
              <a:t>Tunise</a:t>
            </a:r>
            <a:endParaRPr lang="fr-FR" sz="2400" b="1" dirty="0">
              <a:solidFill>
                <a:srgbClr val="00529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wheel(1)">
                                      <p:cBhvr>
                                        <p:cTn id="12"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a:solidFill>
                  <a:srgbClr val="00529C"/>
                </a:solidFill>
              </a:rPr>
              <a:t>Présentation de  l’INM</a:t>
            </a:r>
          </a:p>
        </p:txBody>
      </p:sp>
      <p:sp>
        <p:nvSpPr>
          <p:cNvPr id="3" name="Espace réservé du contenu 2"/>
          <p:cNvSpPr>
            <a:spLocks noGrp="1"/>
          </p:cNvSpPr>
          <p:nvPr>
            <p:ph idx="1"/>
          </p:nvPr>
        </p:nvSpPr>
        <p:spPr/>
        <p:txBody>
          <a:bodyPr>
            <a:normAutofit fontScale="47500" lnSpcReduction="20000"/>
          </a:bodyPr>
          <a:lstStyle/>
          <a:p>
            <a:r>
              <a:rPr lang="fr-FR" b="1" dirty="0"/>
              <a:t>Dénomination</a:t>
            </a:r>
            <a:r>
              <a:rPr lang="fr-FR" dirty="0"/>
              <a:t> </a:t>
            </a:r>
            <a:br>
              <a:rPr lang="fr-FR" dirty="0"/>
            </a:br>
            <a:r>
              <a:rPr lang="fr-FR" dirty="0"/>
              <a:t>INSTITUT NATIONAL DE LA METEOROLOGIE (INM)</a:t>
            </a:r>
            <a:br>
              <a:rPr lang="fr-FR" dirty="0"/>
            </a:br>
            <a:br>
              <a:rPr lang="fr-FR" dirty="0"/>
            </a:br>
            <a:r>
              <a:rPr lang="fr-FR" b="1" dirty="0"/>
              <a:t> Siège Social</a:t>
            </a:r>
            <a:r>
              <a:rPr lang="fr-FR" dirty="0"/>
              <a:t> :</a:t>
            </a:r>
            <a:br>
              <a:rPr lang="fr-FR" dirty="0"/>
            </a:br>
            <a:r>
              <a:rPr lang="fr-FR" dirty="0"/>
              <a:t>Avenue Mohamed Ali </a:t>
            </a:r>
            <a:r>
              <a:rPr lang="fr-FR" dirty="0" err="1"/>
              <a:t>Akid</a:t>
            </a:r>
            <a:r>
              <a:rPr lang="fr-FR" dirty="0"/>
              <a:t>, Cité Olympique, El </a:t>
            </a:r>
            <a:r>
              <a:rPr lang="fr-FR" dirty="0" err="1"/>
              <a:t>Khadra</a:t>
            </a:r>
            <a:r>
              <a:rPr lang="fr-FR" dirty="0"/>
              <a:t>, 1003 - Tunis.</a:t>
            </a:r>
            <a:br>
              <a:rPr lang="fr-FR" dirty="0"/>
            </a:br>
            <a:br>
              <a:rPr lang="fr-FR" dirty="0"/>
            </a:br>
            <a:r>
              <a:rPr lang="fr-FR" b="1" dirty="0"/>
              <a:t> Année de Création</a:t>
            </a:r>
            <a:r>
              <a:rPr lang="fr-FR" dirty="0"/>
              <a:t> : 1974</a:t>
            </a:r>
            <a:br>
              <a:rPr lang="fr-FR" dirty="0"/>
            </a:br>
            <a:br>
              <a:rPr lang="fr-FR" dirty="0"/>
            </a:br>
            <a:r>
              <a:rPr lang="fr-FR" b="1" dirty="0"/>
              <a:t> Forme juridique </a:t>
            </a:r>
            <a:br>
              <a:rPr lang="fr-FR" dirty="0"/>
            </a:br>
            <a:r>
              <a:rPr lang="fr-FR" dirty="0"/>
              <a:t>Etablissement public à caractère non administratif  (EPNA) . Loi N°10 de l'année 2009.</a:t>
            </a:r>
          </a:p>
          <a:p>
            <a:r>
              <a:rPr lang="fr-FR" dirty="0"/>
              <a:t>Sous la tutelle du Ministère du Transport.</a:t>
            </a:r>
          </a:p>
          <a:p>
            <a:r>
              <a:rPr lang="fr-FR" b="1" dirty="0"/>
              <a:t> Organisation Administrative</a:t>
            </a:r>
            <a:r>
              <a:rPr lang="fr-FR" dirty="0"/>
              <a:t> </a:t>
            </a:r>
            <a:br>
              <a:rPr lang="fr-FR" dirty="0"/>
            </a:br>
            <a:r>
              <a:rPr lang="fr-FR" dirty="0"/>
              <a:t>Direction Générale</a:t>
            </a:r>
            <a:br>
              <a:rPr lang="fr-FR" dirty="0"/>
            </a:br>
            <a:br>
              <a:rPr lang="fr-FR" dirty="0"/>
            </a:br>
            <a:r>
              <a:rPr lang="fr-FR" b="1" dirty="0"/>
              <a:t> Contact</a:t>
            </a:r>
            <a:br>
              <a:rPr lang="fr-FR" dirty="0"/>
            </a:br>
            <a:r>
              <a:rPr lang="fr-FR" dirty="0"/>
              <a:t>Tél : 71-773.400</a:t>
            </a:r>
            <a:br>
              <a:rPr lang="fr-FR" dirty="0"/>
            </a:br>
            <a:r>
              <a:rPr lang="fr-FR" dirty="0"/>
              <a:t>Fax : 71-772.609</a:t>
            </a:r>
            <a:br>
              <a:rPr lang="fr-FR" dirty="0"/>
            </a:br>
            <a:r>
              <a:rPr lang="fr-FR" dirty="0"/>
              <a:t>Courriel : admin@meteo.tn</a:t>
            </a:r>
            <a:br>
              <a:rPr lang="fr-FR" dirty="0"/>
            </a:b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4038600" y="3124200"/>
            <a:ext cx="4876800" cy="3429000"/>
          </a:xfrm>
        </p:spPr>
        <p:txBody>
          <a:bodyPr/>
          <a:lstStyle/>
          <a:p>
            <a:pPr eaLnBrk="1" hangingPunct="1">
              <a:lnSpc>
                <a:spcPct val="90000"/>
              </a:lnSpc>
            </a:pPr>
            <a:r>
              <a:rPr lang="fr-FR" altLang="fr-FR" sz="2000"/>
              <a:t>Près de 40 % de la superficie du territoire est occupée par le désert du Sahara. La Tunisie possède un relief contrasté avec une partie montagneuse située dans l’extension du massif de l’Atlas - point culminant : le Djebel Chambi (1 544 mètres) et une partie méridionale désertique divisée entre une succession de chotts de plateaux rocheux et de dunes. (</a:t>
            </a:r>
            <a:r>
              <a:rPr lang="fr-FR" altLang="fr-FR" sz="2000">
                <a:hlinkClick r:id="rId3"/>
              </a:rPr>
              <a:t>SAHARA</a:t>
            </a:r>
            <a:r>
              <a:rPr lang="fr-FR" altLang="fr-FR" sz="2000"/>
              <a:t>)</a:t>
            </a:r>
          </a:p>
        </p:txBody>
      </p:sp>
      <p:pic>
        <p:nvPicPr>
          <p:cNvPr id="9219" name="Picture 5" descr="29-01-08"/>
          <p:cNvPicPr>
            <a:picLocks noChangeAspect="1" noChangeArrowheads="1"/>
          </p:cNvPicPr>
          <p:nvPr/>
        </p:nvPicPr>
        <p:blipFill>
          <a:blip r:embed="rId4"/>
          <a:srcRect/>
          <a:stretch>
            <a:fillRect/>
          </a:stretch>
        </p:blipFill>
        <p:spPr bwMode="auto">
          <a:xfrm>
            <a:off x="5638800" y="533400"/>
            <a:ext cx="3124200" cy="2333625"/>
          </a:xfrm>
          <a:prstGeom prst="rect">
            <a:avLst/>
          </a:prstGeom>
          <a:noFill/>
          <a:ln w="9525">
            <a:noFill/>
            <a:miter lim="800000"/>
            <a:headEnd/>
            <a:tailEnd/>
          </a:ln>
        </p:spPr>
      </p:pic>
      <p:pic>
        <p:nvPicPr>
          <p:cNvPr id="9220" name="Picture 6" descr="RANDONNEE DESERT TUNISIE"/>
          <p:cNvPicPr>
            <a:picLocks noChangeAspect="1" noChangeArrowheads="1"/>
          </p:cNvPicPr>
          <p:nvPr/>
        </p:nvPicPr>
        <p:blipFill>
          <a:blip r:embed="rId5"/>
          <a:srcRect/>
          <a:stretch>
            <a:fillRect/>
          </a:stretch>
        </p:blipFill>
        <p:spPr bwMode="auto">
          <a:xfrm>
            <a:off x="304800" y="533400"/>
            <a:ext cx="3962400" cy="2617788"/>
          </a:xfrm>
          <a:prstGeom prst="rect">
            <a:avLst/>
          </a:prstGeom>
          <a:noFill/>
          <a:ln w="9525">
            <a:noFill/>
            <a:miter lim="800000"/>
            <a:headEnd/>
            <a:tailEnd/>
          </a:ln>
        </p:spPr>
      </p:pic>
      <p:pic>
        <p:nvPicPr>
          <p:cNvPr id="9221" name="Picture 7" descr="Jebel Chambi2_JPG"/>
          <p:cNvPicPr>
            <a:picLocks noChangeAspect="1" noChangeArrowheads="1"/>
          </p:cNvPicPr>
          <p:nvPr/>
        </p:nvPicPr>
        <p:blipFill>
          <a:blip r:embed="rId6"/>
          <a:srcRect/>
          <a:stretch>
            <a:fillRect/>
          </a:stretch>
        </p:blipFill>
        <p:spPr bwMode="auto">
          <a:xfrm>
            <a:off x="304800" y="3687763"/>
            <a:ext cx="3657600" cy="2549525"/>
          </a:xfrm>
          <a:prstGeom prst="rect">
            <a:avLst/>
          </a:prstGeom>
          <a:noFill/>
          <a:ln w="9525">
            <a:noFill/>
            <a:miter lim="800000"/>
            <a:headEnd/>
            <a:tailEnd/>
          </a:ln>
        </p:spPr>
      </p:pic>
      <p:sp>
        <p:nvSpPr>
          <p:cNvPr id="6" name="Rectangle 5"/>
          <p:cNvSpPr/>
          <p:nvPr/>
        </p:nvSpPr>
        <p:spPr>
          <a:xfrm>
            <a:off x="2238234" y="164066"/>
            <a:ext cx="4653886" cy="400110"/>
          </a:xfrm>
          <a:prstGeom prst="rect">
            <a:avLst/>
          </a:prstGeom>
        </p:spPr>
        <p:txBody>
          <a:bodyPr wrap="square">
            <a:spAutoFit/>
          </a:bodyPr>
          <a:lstStyle/>
          <a:p>
            <a:pPr algn="ctr"/>
            <a:r>
              <a:rPr lang="fr-FR" sz="2000" b="1" dirty="0">
                <a:solidFill>
                  <a:srgbClr val="000090"/>
                </a:solidFill>
              </a:rPr>
              <a:t>Contexte physique du pays</a:t>
            </a: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heel(1)">
                                      <p:cBhvr>
                                        <p:cTn id="7" dur="20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219"/>
                                        </p:tgtEl>
                                        <p:attrNameLst>
                                          <p:attrName>style.visibility</p:attrName>
                                        </p:attrNameLst>
                                      </p:cBhvr>
                                      <p:to>
                                        <p:strVal val="visible"/>
                                      </p:to>
                                    </p:set>
                                    <p:anim calcmode="lin" valueType="num">
                                      <p:cBhvr>
                                        <p:cTn id="12" dur="500" fill="hold"/>
                                        <p:tgtEl>
                                          <p:spTgt spid="9219"/>
                                        </p:tgtEl>
                                        <p:attrNameLst>
                                          <p:attrName>ppt_w</p:attrName>
                                        </p:attrNameLst>
                                      </p:cBhvr>
                                      <p:tavLst>
                                        <p:tav tm="0">
                                          <p:val>
                                            <p:fltVal val="0"/>
                                          </p:val>
                                        </p:tav>
                                        <p:tav tm="100000">
                                          <p:val>
                                            <p:strVal val="#ppt_w"/>
                                          </p:val>
                                        </p:tav>
                                      </p:tavLst>
                                    </p:anim>
                                    <p:anim calcmode="lin" valueType="num">
                                      <p:cBhvr>
                                        <p:cTn id="13" dur="500" fill="hold"/>
                                        <p:tgtEl>
                                          <p:spTgt spid="9219"/>
                                        </p:tgtEl>
                                        <p:attrNameLst>
                                          <p:attrName>ppt_h</p:attrName>
                                        </p:attrNameLst>
                                      </p:cBhvr>
                                      <p:tavLst>
                                        <p:tav tm="0">
                                          <p:val>
                                            <p:fltVal val="0"/>
                                          </p:val>
                                        </p:tav>
                                        <p:tav tm="100000">
                                          <p:val>
                                            <p:strVal val="#ppt_h"/>
                                          </p:val>
                                        </p:tav>
                                      </p:tavLst>
                                    </p:anim>
                                    <p:animEffect transition="in" filter="fade">
                                      <p:cBhvr>
                                        <p:cTn id="14" dur="500"/>
                                        <p:tgtEl>
                                          <p:spTgt spid="9219"/>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221"/>
                                        </p:tgtEl>
                                        <p:attrNameLst>
                                          <p:attrName>style.visibility</p:attrName>
                                        </p:attrNameLst>
                                      </p:cBhvr>
                                      <p:to>
                                        <p:strVal val="visible"/>
                                      </p:to>
                                    </p:set>
                                    <p:anim calcmode="lin" valueType="num">
                                      <p:cBhvr>
                                        <p:cTn id="19" dur="1000" fill="hold"/>
                                        <p:tgtEl>
                                          <p:spTgt spid="9221"/>
                                        </p:tgtEl>
                                        <p:attrNameLst>
                                          <p:attrName>ppt_w</p:attrName>
                                        </p:attrNameLst>
                                      </p:cBhvr>
                                      <p:tavLst>
                                        <p:tav tm="0">
                                          <p:val>
                                            <p:fltVal val="0"/>
                                          </p:val>
                                        </p:tav>
                                        <p:tav tm="100000">
                                          <p:val>
                                            <p:strVal val="#ppt_w"/>
                                          </p:val>
                                        </p:tav>
                                      </p:tavLst>
                                    </p:anim>
                                    <p:anim calcmode="lin" valueType="num">
                                      <p:cBhvr>
                                        <p:cTn id="20" dur="1000" fill="hold"/>
                                        <p:tgtEl>
                                          <p:spTgt spid="9221"/>
                                        </p:tgtEl>
                                        <p:attrNameLst>
                                          <p:attrName>ppt_h</p:attrName>
                                        </p:attrNameLst>
                                      </p:cBhvr>
                                      <p:tavLst>
                                        <p:tav tm="0">
                                          <p:val>
                                            <p:fltVal val="0"/>
                                          </p:val>
                                        </p:tav>
                                        <p:tav tm="100000">
                                          <p:val>
                                            <p:strVal val="#ppt_h"/>
                                          </p:val>
                                        </p:tav>
                                      </p:tavLst>
                                    </p:anim>
                                    <p:anim calcmode="lin" valueType="num">
                                      <p:cBhvr>
                                        <p:cTn id="21" dur="1000" fill="hold"/>
                                        <p:tgtEl>
                                          <p:spTgt spid="9221"/>
                                        </p:tgtEl>
                                        <p:attrNameLst>
                                          <p:attrName>style.rotation</p:attrName>
                                        </p:attrNameLst>
                                      </p:cBhvr>
                                      <p:tavLst>
                                        <p:tav tm="0">
                                          <p:val>
                                            <p:fltVal val="90"/>
                                          </p:val>
                                        </p:tav>
                                        <p:tav tm="100000">
                                          <p:val>
                                            <p:fltVal val="0"/>
                                          </p:val>
                                        </p:tav>
                                      </p:tavLst>
                                    </p:anim>
                                    <p:animEffect transition="in" filter="fade">
                                      <p:cBhvr>
                                        <p:cTn id="22" dur="1000"/>
                                        <p:tgtEl>
                                          <p:spTgt spid="922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4419600" y="381000"/>
            <a:ext cx="4343400" cy="4038600"/>
          </a:xfrm>
        </p:spPr>
        <p:txBody>
          <a:bodyPr/>
          <a:lstStyle/>
          <a:p>
            <a:pPr eaLnBrk="1" hangingPunct="1">
              <a:lnSpc>
                <a:spcPct val="90000"/>
              </a:lnSpc>
            </a:pPr>
            <a:r>
              <a:rPr lang="fr-FR" altLang="fr-FR" sz="1600" dirty="0"/>
              <a:t>Le reste du territoire est constitué de terres fertiles. </a:t>
            </a:r>
          </a:p>
          <a:p>
            <a:pPr eaLnBrk="1" hangingPunct="1">
              <a:lnSpc>
                <a:spcPct val="90000"/>
              </a:lnSpc>
            </a:pPr>
            <a:r>
              <a:rPr lang="fr-FR" altLang="fr-FR" sz="1600" dirty="0"/>
              <a:t>Au nord, on trouve de la forêt sur les hauteurs, de la polyculture et de l’élevage dans les prairies.</a:t>
            </a:r>
          </a:p>
          <a:p>
            <a:pPr eaLnBrk="1" hangingPunct="1">
              <a:lnSpc>
                <a:spcPct val="90000"/>
              </a:lnSpc>
            </a:pPr>
            <a:r>
              <a:rPr lang="fr-FR" altLang="fr-FR" sz="1600" dirty="0"/>
              <a:t> Au nord-est, se pratiquent cultures maraîchères et fruitières. </a:t>
            </a:r>
          </a:p>
          <a:p>
            <a:pPr eaLnBrk="1" hangingPunct="1">
              <a:lnSpc>
                <a:spcPct val="90000"/>
              </a:lnSpc>
            </a:pPr>
            <a:r>
              <a:rPr lang="fr-FR" altLang="fr-FR" sz="1600" dirty="0"/>
              <a:t>Au centre, c’est une région de steppe où l’on cultive l’olivier dans la zone côtière. </a:t>
            </a:r>
          </a:p>
          <a:p>
            <a:pPr eaLnBrk="1" hangingPunct="1">
              <a:lnSpc>
                <a:spcPct val="90000"/>
              </a:lnSpc>
            </a:pPr>
            <a:r>
              <a:rPr lang="fr-FR" altLang="fr-FR" sz="1600" dirty="0"/>
              <a:t>Une partie orientale plane s’étend entre Hammamet et Ben </a:t>
            </a:r>
            <a:r>
              <a:rPr lang="fr-FR" altLang="fr-FR" sz="1600" dirty="0" err="1"/>
              <a:t>Gerdane</a:t>
            </a:r>
            <a:r>
              <a:rPr lang="fr-FR" altLang="fr-FR" sz="1600" dirty="0"/>
              <a:t>. </a:t>
            </a:r>
          </a:p>
          <a:p>
            <a:pPr eaLnBrk="1" hangingPunct="1">
              <a:lnSpc>
                <a:spcPct val="90000"/>
              </a:lnSpc>
            </a:pPr>
            <a:r>
              <a:rPr lang="fr-FR" altLang="fr-FR" sz="1600" dirty="0"/>
              <a:t>Le littoral est de 1 298 kilomètres dont la moitié de plages sablonneuses. Quelques îles parsèment le littoral.</a:t>
            </a:r>
          </a:p>
          <a:p>
            <a:pPr eaLnBrk="1" hangingPunct="1">
              <a:lnSpc>
                <a:spcPct val="90000"/>
              </a:lnSpc>
            </a:pPr>
            <a:endParaRPr lang="fr-FR" altLang="fr-FR" sz="1600" dirty="0"/>
          </a:p>
        </p:txBody>
      </p:sp>
      <p:pic>
        <p:nvPicPr>
          <p:cNvPr id="11267" name="Picture 6" descr="Article-1451-20090617-014851"/>
          <p:cNvPicPr>
            <a:picLocks noChangeAspect="1" noChangeArrowheads="1"/>
          </p:cNvPicPr>
          <p:nvPr/>
        </p:nvPicPr>
        <p:blipFill>
          <a:blip r:embed="rId3"/>
          <a:srcRect/>
          <a:stretch>
            <a:fillRect/>
          </a:stretch>
        </p:blipFill>
        <p:spPr bwMode="auto">
          <a:xfrm>
            <a:off x="228600" y="4038600"/>
            <a:ext cx="4267200" cy="2651125"/>
          </a:xfrm>
          <a:prstGeom prst="rect">
            <a:avLst/>
          </a:prstGeom>
          <a:noFill/>
          <a:ln w="9525">
            <a:noFill/>
            <a:miter lim="800000"/>
            <a:headEnd/>
            <a:tailEnd/>
          </a:ln>
        </p:spPr>
      </p:pic>
      <p:pic>
        <p:nvPicPr>
          <p:cNvPr id="11268" name="Picture 7" descr="tunisie1"/>
          <p:cNvPicPr>
            <a:picLocks noChangeAspect="1" noChangeArrowheads="1"/>
          </p:cNvPicPr>
          <p:nvPr/>
        </p:nvPicPr>
        <p:blipFill>
          <a:blip r:embed="rId4"/>
          <a:srcRect/>
          <a:stretch>
            <a:fillRect/>
          </a:stretch>
        </p:blipFill>
        <p:spPr bwMode="auto">
          <a:xfrm>
            <a:off x="1600200" y="114300"/>
            <a:ext cx="2744788" cy="2058988"/>
          </a:xfrm>
          <a:prstGeom prst="rect">
            <a:avLst/>
          </a:prstGeom>
          <a:noFill/>
          <a:ln w="9525">
            <a:noFill/>
            <a:miter lim="800000"/>
            <a:headEnd/>
            <a:tailEnd/>
          </a:ln>
        </p:spPr>
      </p:pic>
      <p:pic>
        <p:nvPicPr>
          <p:cNvPr id="11269" name="Picture 8" descr="agri_tunisie"/>
          <p:cNvPicPr>
            <a:picLocks noChangeAspect="1" noChangeArrowheads="1"/>
          </p:cNvPicPr>
          <p:nvPr/>
        </p:nvPicPr>
        <p:blipFill>
          <a:blip r:embed="rId5"/>
          <a:srcRect/>
          <a:stretch>
            <a:fillRect/>
          </a:stretch>
        </p:blipFill>
        <p:spPr bwMode="auto">
          <a:xfrm>
            <a:off x="533400" y="2286000"/>
            <a:ext cx="2362200" cy="1587500"/>
          </a:xfrm>
          <a:prstGeom prst="rect">
            <a:avLst/>
          </a:prstGeom>
          <a:noFill/>
          <a:ln w="9525">
            <a:noFill/>
            <a:miter lim="800000"/>
            <a:headEnd/>
            <a:tailEnd/>
          </a:ln>
        </p:spPr>
      </p:pic>
      <p:pic>
        <p:nvPicPr>
          <p:cNvPr id="11270" name="Picture 9" descr="tunisie"/>
          <p:cNvPicPr>
            <a:picLocks noChangeAspect="1" noChangeArrowheads="1"/>
          </p:cNvPicPr>
          <p:nvPr/>
        </p:nvPicPr>
        <p:blipFill>
          <a:blip r:embed="rId6"/>
          <a:srcRect/>
          <a:stretch>
            <a:fillRect/>
          </a:stretch>
        </p:blipFill>
        <p:spPr bwMode="auto">
          <a:xfrm>
            <a:off x="5562600" y="4648200"/>
            <a:ext cx="2717800" cy="2038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wipe(down)">
                                      <p:cBhvr>
                                        <p:cTn id="7" dur="500"/>
                                        <p:tgtEl>
                                          <p:spTgt spid="1126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circle(in)">
                                      <p:cBhvr>
                                        <p:cTn id="12" dur="2000"/>
                                        <p:tgtEl>
                                          <p:spTgt spid="1126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1267"/>
                                        </p:tgtEl>
                                        <p:attrNameLst>
                                          <p:attrName>style.visibility</p:attrName>
                                        </p:attrNameLst>
                                      </p:cBhvr>
                                      <p:to>
                                        <p:strVal val="visible"/>
                                      </p:to>
                                    </p:set>
                                    <p:animEffect transition="in" filter="wheel(1)">
                                      <p:cBhvr>
                                        <p:cTn id="17" dur="2000"/>
                                        <p:tgtEl>
                                          <p:spTgt spid="1126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146">
                                            <p:txEl>
                                              <p:pRg st="0" end="0"/>
                                            </p:txEl>
                                          </p:spTgt>
                                        </p:tgtEl>
                                        <p:attrNameLst>
                                          <p:attrName>style.visibility</p:attrName>
                                        </p:attrNameLst>
                                      </p:cBhvr>
                                      <p:to>
                                        <p:strVal val="visible"/>
                                      </p:to>
                                    </p:set>
                                    <p:anim calcmode="lin" valueType="num">
                                      <p:cBhvr additive="base">
                                        <p:cTn id="22"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146">
                                            <p:txEl>
                                              <p:pRg st="1" end="1"/>
                                            </p:txEl>
                                          </p:spTgt>
                                        </p:tgtEl>
                                        <p:attrNameLst>
                                          <p:attrName>style.visibility</p:attrName>
                                        </p:attrNameLst>
                                      </p:cBhvr>
                                      <p:to>
                                        <p:strVal val="visible"/>
                                      </p:to>
                                    </p:set>
                                    <p:anim calcmode="lin" valueType="num">
                                      <p:cBhvr additive="base">
                                        <p:cTn id="28" dur="500" fill="hold"/>
                                        <p:tgtEl>
                                          <p:spTgt spid="614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14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146">
                                            <p:txEl>
                                              <p:pRg st="2" end="2"/>
                                            </p:txEl>
                                          </p:spTgt>
                                        </p:tgtEl>
                                        <p:attrNameLst>
                                          <p:attrName>style.visibility</p:attrName>
                                        </p:attrNameLst>
                                      </p:cBhvr>
                                      <p:to>
                                        <p:strVal val="visible"/>
                                      </p:to>
                                    </p:set>
                                    <p:anim calcmode="lin" valueType="num">
                                      <p:cBhvr additive="base">
                                        <p:cTn id="34" dur="500" fill="hold"/>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14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6146">
                                            <p:txEl>
                                              <p:pRg st="3" end="3"/>
                                            </p:txEl>
                                          </p:spTgt>
                                        </p:tgtEl>
                                        <p:attrNameLst>
                                          <p:attrName>style.visibility</p:attrName>
                                        </p:attrNameLst>
                                      </p:cBhvr>
                                      <p:to>
                                        <p:strVal val="visible"/>
                                      </p:to>
                                    </p:set>
                                    <p:anim calcmode="lin" valueType="num">
                                      <p:cBhvr additive="base">
                                        <p:cTn id="40" dur="500" fill="hold"/>
                                        <p:tgtEl>
                                          <p:spTgt spid="6146">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14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6146">
                                            <p:txEl>
                                              <p:pRg st="4" end="4"/>
                                            </p:txEl>
                                          </p:spTgt>
                                        </p:tgtEl>
                                        <p:attrNameLst>
                                          <p:attrName>style.visibility</p:attrName>
                                        </p:attrNameLst>
                                      </p:cBhvr>
                                      <p:to>
                                        <p:strVal val="visible"/>
                                      </p:to>
                                    </p:set>
                                    <p:anim calcmode="lin" valueType="num">
                                      <p:cBhvr additive="base">
                                        <p:cTn id="46" dur="500" fill="hold"/>
                                        <p:tgtEl>
                                          <p:spTgt spid="6146">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614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6146">
                                            <p:txEl>
                                              <p:pRg st="5" end="5"/>
                                            </p:txEl>
                                          </p:spTgt>
                                        </p:tgtEl>
                                        <p:attrNameLst>
                                          <p:attrName>style.visibility</p:attrName>
                                        </p:attrNameLst>
                                      </p:cBhvr>
                                      <p:to>
                                        <p:strVal val="visible"/>
                                      </p:to>
                                    </p:set>
                                    <p:anim calcmode="lin" valueType="num">
                                      <p:cBhvr additive="base">
                                        <p:cTn id="52" dur="500" fill="hold"/>
                                        <p:tgtEl>
                                          <p:spTgt spid="6146">
                                            <p:txEl>
                                              <p:pRg st="5" end="5"/>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14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nodeType="clickEffect">
                                  <p:stCondLst>
                                    <p:cond delay="0"/>
                                  </p:stCondLst>
                                  <p:childTnLst>
                                    <p:set>
                                      <p:cBhvr>
                                        <p:cTn id="57" dur="1" fill="hold">
                                          <p:stCondLst>
                                            <p:cond delay="0"/>
                                          </p:stCondLst>
                                        </p:cTn>
                                        <p:tgtEl>
                                          <p:spTgt spid="11270"/>
                                        </p:tgtEl>
                                        <p:attrNameLst>
                                          <p:attrName>style.visibility</p:attrName>
                                        </p:attrNameLst>
                                      </p:cBhvr>
                                      <p:to>
                                        <p:strVal val="visible"/>
                                      </p:to>
                                    </p:set>
                                    <p:anim calcmode="lin" valueType="num">
                                      <p:cBhvr>
                                        <p:cTn id="58" dur="1000" fill="hold"/>
                                        <p:tgtEl>
                                          <p:spTgt spid="11270"/>
                                        </p:tgtEl>
                                        <p:attrNameLst>
                                          <p:attrName>ppt_w</p:attrName>
                                        </p:attrNameLst>
                                      </p:cBhvr>
                                      <p:tavLst>
                                        <p:tav tm="0">
                                          <p:val>
                                            <p:fltVal val="0"/>
                                          </p:val>
                                        </p:tav>
                                        <p:tav tm="100000">
                                          <p:val>
                                            <p:strVal val="#ppt_w"/>
                                          </p:val>
                                        </p:tav>
                                      </p:tavLst>
                                    </p:anim>
                                    <p:anim calcmode="lin" valueType="num">
                                      <p:cBhvr>
                                        <p:cTn id="59" dur="1000" fill="hold"/>
                                        <p:tgtEl>
                                          <p:spTgt spid="11270"/>
                                        </p:tgtEl>
                                        <p:attrNameLst>
                                          <p:attrName>ppt_h</p:attrName>
                                        </p:attrNameLst>
                                      </p:cBhvr>
                                      <p:tavLst>
                                        <p:tav tm="0">
                                          <p:val>
                                            <p:fltVal val="0"/>
                                          </p:val>
                                        </p:tav>
                                        <p:tav tm="100000">
                                          <p:val>
                                            <p:strVal val="#ppt_h"/>
                                          </p:val>
                                        </p:tav>
                                      </p:tavLst>
                                    </p:anim>
                                    <p:anim calcmode="lin" valueType="num">
                                      <p:cBhvr>
                                        <p:cTn id="60" dur="1000" fill="hold"/>
                                        <p:tgtEl>
                                          <p:spTgt spid="11270"/>
                                        </p:tgtEl>
                                        <p:attrNameLst>
                                          <p:attrName>style.rotation</p:attrName>
                                        </p:attrNameLst>
                                      </p:cBhvr>
                                      <p:tavLst>
                                        <p:tav tm="0">
                                          <p:val>
                                            <p:fltVal val="90"/>
                                          </p:val>
                                        </p:tav>
                                        <p:tav tm="100000">
                                          <p:val>
                                            <p:fltVal val="0"/>
                                          </p:val>
                                        </p:tav>
                                      </p:tavLst>
                                    </p:anim>
                                    <p:animEffect transition="in" filter="fade">
                                      <p:cBhvr>
                                        <p:cTn id="61" dur="10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fr-FR" altLang="fr-FR"/>
              <a:t>Climat</a:t>
            </a:r>
          </a:p>
        </p:txBody>
      </p:sp>
      <p:sp>
        <p:nvSpPr>
          <p:cNvPr id="7171" name="Rectangle 3"/>
          <p:cNvSpPr>
            <a:spLocks noGrp="1" noChangeArrowheads="1"/>
          </p:cNvSpPr>
          <p:nvPr>
            <p:ph type="body" idx="1"/>
          </p:nvPr>
        </p:nvSpPr>
        <p:spPr>
          <a:xfrm>
            <a:off x="381000" y="2743200"/>
            <a:ext cx="8077200" cy="3886200"/>
          </a:xfrm>
        </p:spPr>
        <p:txBody>
          <a:bodyPr/>
          <a:lstStyle/>
          <a:p>
            <a:pPr eaLnBrk="1" hangingPunct="1">
              <a:lnSpc>
                <a:spcPct val="90000"/>
              </a:lnSpc>
            </a:pPr>
            <a:r>
              <a:rPr lang="fr-FR" altLang="fr-FR" sz="1800"/>
              <a:t>Les étés sont chauds et secs, les hivers frais et pluvieux, notamment dans la région côtière. La grande différence entre le nord et le reste du pays est due à la chaîne de montagnes qui sépare les zones soumises au climat méditerranéen de celles soumises au climat aride engendré par le Sahara. </a:t>
            </a:r>
          </a:p>
          <a:p>
            <a:pPr eaLnBrk="1" hangingPunct="1">
              <a:lnSpc>
                <a:spcPct val="90000"/>
              </a:lnSpc>
              <a:buFontTx/>
              <a:buNone/>
            </a:pPr>
            <a:endParaRPr lang="fr-FR" altLang="fr-FR" sz="1800"/>
          </a:p>
          <a:p>
            <a:pPr eaLnBrk="1" hangingPunct="1">
              <a:lnSpc>
                <a:spcPct val="90000"/>
              </a:lnSpc>
            </a:pPr>
            <a:r>
              <a:rPr lang="fr-FR" altLang="fr-FR" sz="1800"/>
              <a:t> Le pays bénéficie également d’un taux d’ensoleillement important (dépassant 3000 heures par an). Les températures varient en raison de la latitude, de l’altitude et de la proximité ou de l’éloignement de la mer Méditerranée. S’il peut faire quelques degrés au-dessous de 0°C en hiver dans les montagnes, la température grimpe parfois en été aux environs de 50 °C dans les régions désertiques. </a:t>
            </a:r>
          </a:p>
          <a:p>
            <a:pPr eaLnBrk="1" hangingPunct="1">
              <a:lnSpc>
                <a:spcPct val="90000"/>
              </a:lnSpc>
              <a:buFontTx/>
              <a:buNone/>
            </a:pPr>
            <a:endParaRPr lang="fr-FR" altLang="fr-FR" sz="1800"/>
          </a:p>
          <a:p>
            <a:pPr eaLnBrk="1" hangingPunct="1">
              <a:lnSpc>
                <a:spcPct val="90000"/>
              </a:lnSpc>
            </a:pPr>
            <a:r>
              <a:rPr lang="fr-FR" altLang="fr-FR" sz="1800"/>
              <a:t>Températures moyennes de Tunis : 11° en hiver, 26° en été</a:t>
            </a:r>
            <a:endParaRPr lang="fr-FR" altLang="fr-FR" sz="2000"/>
          </a:p>
          <a:p>
            <a:pPr eaLnBrk="1" hangingPunct="1">
              <a:lnSpc>
                <a:spcPct val="90000"/>
              </a:lnSpc>
            </a:pPr>
            <a:endParaRPr lang="fr-FR" altLang="fr-FR" sz="1000"/>
          </a:p>
        </p:txBody>
      </p:sp>
      <p:pic>
        <p:nvPicPr>
          <p:cNvPr id="7172" name="Picture 6" descr="Panorama-Jendouba-Tunisie"/>
          <p:cNvPicPr>
            <a:picLocks noChangeAspect="1" noChangeArrowheads="1"/>
          </p:cNvPicPr>
          <p:nvPr/>
        </p:nvPicPr>
        <p:blipFill>
          <a:blip r:embed="rId3"/>
          <a:srcRect/>
          <a:stretch>
            <a:fillRect/>
          </a:stretch>
        </p:blipFill>
        <p:spPr bwMode="auto">
          <a:xfrm>
            <a:off x="5791200" y="228600"/>
            <a:ext cx="3124200" cy="2343150"/>
          </a:xfrm>
          <a:prstGeom prst="rect">
            <a:avLst/>
          </a:prstGeom>
          <a:noFill/>
          <a:ln w="9525">
            <a:noFill/>
            <a:miter lim="800000"/>
            <a:headEnd/>
            <a:tailEnd/>
          </a:ln>
        </p:spPr>
      </p:pic>
      <p:pic>
        <p:nvPicPr>
          <p:cNvPr id="13317" name="Picture 7" descr="55710148qBUTkX_ph"/>
          <p:cNvPicPr>
            <a:picLocks noChangeAspect="1" noChangeArrowheads="1"/>
          </p:cNvPicPr>
          <p:nvPr/>
        </p:nvPicPr>
        <p:blipFill>
          <a:blip r:embed="rId4"/>
          <a:srcRect/>
          <a:stretch>
            <a:fillRect/>
          </a:stretch>
        </p:blipFill>
        <p:spPr bwMode="auto">
          <a:xfrm>
            <a:off x="457200" y="304800"/>
            <a:ext cx="3048000"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13314"/>
                                        </p:tgtEl>
                                        <p:attrNameLst>
                                          <p:attrName>style.color</p:attrName>
                                        </p:attrNameLst>
                                      </p:cBhvr>
                                      <p:to>
                                        <a:schemeClr val="bg1"/>
                                      </p:to>
                                    </p:animClr>
                                    <p:animClr clrSpc="rgb" dir="cw">
                                      <p:cBhvr>
                                        <p:cTn id="7" dur="250" autoRev="1" fill="remove"/>
                                        <p:tgtEl>
                                          <p:spTgt spid="13314"/>
                                        </p:tgtEl>
                                        <p:attrNameLst>
                                          <p:attrName>fillcolor</p:attrName>
                                        </p:attrNameLst>
                                      </p:cBhvr>
                                      <p:to>
                                        <a:schemeClr val="bg1"/>
                                      </p:to>
                                    </p:animClr>
                                    <p:set>
                                      <p:cBhvr>
                                        <p:cTn id="8" dur="250" autoRev="1" fill="remove"/>
                                        <p:tgtEl>
                                          <p:spTgt spid="13314"/>
                                        </p:tgtEl>
                                        <p:attrNameLst>
                                          <p:attrName>fill.type</p:attrName>
                                        </p:attrNameLst>
                                      </p:cBhvr>
                                      <p:to>
                                        <p:strVal val="solid"/>
                                      </p:to>
                                    </p:set>
                                    <p:set>
                                      <p:cBhvr>
                                        <p:cTn id="9" dur="250" autoRev="1" fill="remove"/>
                                        <p:tgtEl>
                                          <p:spTgt spid="13314"/>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3317"/>
                                        </p:tgtEl>
                                        <p:attrNameLst>
                                          <p:attrName>style.visibility</p:attrName>
                                        </p:attrNameLst>
                                      </p:cBhvr>
                                      <p:to>
                                        <p:strVal val="visible"/>
                                      </p:to>
                                    </p:set>
                                    <p:anim calcmode="lin" valueType="num">
                                      <p:cBhvr>
                                        <p:cTn id="14" dur="500" fill="hold"/>
                                        <p:tgtEl>
                                          <p:spTgt spid="13317"/>
                                        </p:tgtEl>
                                        <p:attrNameLst>
                                          <p:attrName>ppt_w</p:attrName>
                                        </p:attrNameLst>
                                      </p:cBhvr>
                                      <p:tavLst>
                                        <p:tav tm="0">
                                          <p:val>
                                            <p:fltVal val="0"/>
                                          </p:val>
                                        </p:tav>
                                        <p:tav tm="100000">
                                          <p:val>
                                            <p:strVal val="#ppt_w"/>
                                          </p:val>
                                        </p:tav>
                                      </p:tavLst>
                                    </p:anim>
                                    <p:anim calcmode="lin" valueType="num">
                                      <p:cBhvr>
                                        <p:cTn id="15" dur="500" fill="hold"/>
                                        <p:tgtEl>
                                          <p:spTgt spid="13317"/>
                                        </p:tgtEl>
                                        <p:attrNameLst>
                                          <p:attrName>ppt_h</p:attrName>
                                        </p:attrNameLst>
                                      </p:cBhvr>
                                      <p:tavLst>
                                        <p:tav tm="0">
                                          <p:val>
                                            <p:fltVal val="0"/>
                                          </p:val>
                                        </p:tav>
                                        <p:tav tm="100000">
                                          <p:val>
                                            <p:strVal val="#ppt_h"/>
                                          </p:val>
                                        </p:tav>
                                      </p:tavLst>
                                    </p:anim>
                                    <p:anim calcmode="lin" valueType="num">
                                      <p:cBhvr>
                                        <p:cTn id="16" dur="500" fill="hold"/>
                                        <p:tgtEl>
                                          <p:spTgt spid="13317"/>
                                        </p:tgtEl>
                                        <p:attrNameLst>
                                          <p:attrName>style.rotation</p:attrName>
                                        </p:attrNameLst>
                                      </p:cBhvr>
                                      <p:tavLst>
                                        <p:tav tm="0">
                                          <p:val>
                                            <p:fltVal val="360"/>
                                          </p:val>
                                        </p:tav>
                                        <p:tav tm="100000">
                                          <p:val>
                                            <p:fltVal val="0"/>
                                          </p:val>
                                        </p:tav>
                                      </p:tavLst>
                                    </p:anim>
                                    <p:animEffect transition="in" filter="fade">
                                      <p:cBhvr>
                                        <p:cTn id="17" dur="500"/>
                                        <p:tgtEl>
                                          <p:spTgt spid="13317"/>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7171">
                                            <p:txEl>
                                              <p:pRg st="0" end="0"/>
                                            </p:txEl>
                                          </p:spTgt>
                                        </p:tgtEl>
                                        <p:attrNameLst>
                                          <p:attrName>style.visibility</p:attrName>
                                        </p:attrNameLst>
                                      </p:cBhvr>
                                      <p:to>
                                        <p:strVal val="visible"/>
                                      </p:to>
                                    </p:set>
                                    <p:animEffect transition="in" filter="fade">
                                      <p:cBhvr>
                                        <p:cTn id="22" dur="1000"/>
                                        <p:tgtEl>
                                          <p:spTgt spid="7171">
                                            <p:txEl>
                                              <p:pRg st="0" end="0"/>
                                            </p:txEl>
                                          </p:spTgt>
                                        </p:tgtEl>
                                      </p:cBhvr>
                                    </p:animEffect>
                                    <p:anim calcmode="lin" valueType="num">
                                      <p:cBhvr>
                                        <p:cTn id="23"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7171">
                                            <p:txEl>
                                              <p:pRg st="2" end="2"/>
                                            </p:txEl>
                                          </p:spTgt>
                                        </p:tgtEl>
                                        <p:attrNameLst>
                                          <p:attrName>style.visibility</p:attrName>
                                        </p:attrNameLst>
                                      </p:cBhvr>
                                      <p:to>
                                        <p:strVal val="visible"/>
                                      </p:to>
                                    </p:set>
                                    <p:animEffect transition="in" filter="fade">
                                      <p:cBhvr>
                                        <p:cTn id="29" dur="1000"/>
                                        <p:tgtEl>
                                          <p:spTgt spid="7171">
                                            <p:txEl>
                                              <p:pRg st="2" end="2"/>
                                            </p:txEl>
                                          </p:spTgt>
                                        </p:tgtEl>
                                      </p:cBhvr>
                                    </p:animEffect>
                                    <p:anim calcmode="lin" valueType="num">
                                      <p:cBhvr>
                                        <p:cTn id="30"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7171">
                                            <p:txEl>
                                              <p:pRg st="4" end="4"/>
                                            </p:txEl>
                                          </p:spTgt>
                                        </p:tgtEl>
                                        <p:attrNameLst>
                                          <p:attrName>style.visibility</p:attrName>
                                        </p:attrNameLst>
                                      </p:cBhvr>
                                      <p:to>
                                        <p:strVal val="visible"/>
                                      </p:to>
                                    </p:set>
                                    <p:animEffect transition="in" filter="fade">
                                      <p:cBhvr>
                                        <p:cTn id="36" dur="1000"/>
                                        <p:tgtEl>
                                          <p:spTgt spid="7171">
                                            <p:txEl>
                                              <p:pRg st="4" end="4"/>
                                            </p:txEl>
                                          </p:spTgt>
                                        </p:tgtEl>
                                      </p:cBhvr>
                                    </p:animEffect>
                                    <p:anim calcmode="lin" valueType="num">
                                      <p:cBhvr>
                                        <p:cTn id="37"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71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z="3600" b="1" dirty="0">
                <a:solidFill>
                  <a:srgbClr val="000090"/>
                </a:solidFill>
              </a:rPr>
              <a:t>Exigences nationales pour les observations</a:t>
            </a:r>
            <a:br>
              <a:rPr lang="fr-FR" sz="3600" dirty="0"/>
            </a:br>
            <a:endParaRPr lang="en-US" sz="3600" b="1" dirty="0">
              <a:solidFill>
                <a:srgbClr val="000090"/>
              </a:solidFill>
            </a:endParaRPr>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400" dirty="0" err="1"/>
              <a:t>Domaines</a:t>
            </a:r>
            <a:r>
              <a:rPr lang="en-US" sz="2400" dirty="0"/>
              <a:t> </a:t>
            </a:r>
            <a:r>
              <a:rPr lang="en-US" sz="2400" dirty="0" err="1"/>
              <a:t>d'application</a:t>
            </a:r>
            <a:r>
              <a:rPr lang="en-US" sz="2400" dirty="0"/>
              <a:t> </a:t>
            </a:r>
            <a:r>
              <a:rPr lang="en-US" sz="2400" dirty="0" err="1"/>
              <a:t>prioritaires</a:t>
            </a:r>
            <a:r>
              <a:rPr lang="en-US" sz="2400" dirty="0"/>
              <a:t> </a:t>
            </a:r>
            <a:r>
              <a:rPr lang="en-US" sz="2400" dirty="0" err="1"/>
              <a:t>nationaux</a:t>
            </a:r>
            <a:endParaRPr lang="en-US" sz="2400" dirty="0"/>
          </a:p>
          <a:p>
            <a:pPr marL="355600" lvl="1" indent="44450" algn="just">
              <a:buFont typeface="Arial" panose="020B0604020202020204" pitchFamily="34" charset="0"/>
              <a:buChar char="•"/>
            </a:pPr>
            <a:r>
              <a:rPr lang="fr-FR" sz="2000" dirty="0"/>
              <a:t>la satisfaction des besoins généraux d'ordre météorologique, géophysique et climatologique intéressant les divers secteurs de l'économie du pays et notamment l'assistance météorologique à la navigation aérienne, à la navigation maritime, à l'agriculture et au tourisme,</a:t>
            </a:r>
            <a:r>
              <a:rPr lang="fr-CH" sz="2000" dirty="0"/>
              <a:t>…</a:t>
            </a:r>
          </a:p>
          <a:p>
            <a:pPr marL="355600" lvl="1" indent="44450" algn="just">
              <a:buFont typeface="Arial" panose="020B0604020202020204" pitchFamily="34" charset="0"/>
              <a:buChar char="•"/>
            </a:pPr>
            <a:r>
              <a:rPr lang="fr-CH" sz="2000" dirty="0"/>
              <a:t> </a:t>
            </a:r>
            <a:r>
              <a:rPr lang="fr-FR" sz="2000" dirty="0"/>
              <a:t>a conception des programmes et politiques permettant le développement des secteurs de la météorologie, de la géophysique et de la climatologie en profitant des </a:t>
            </a:r>
            <a:r>
              <a:rPr lang="fr-FR" sz="2000" dirty="0" err="1"/>
              <a:t>progrés</a:t>
            </a:r>
            <a:r>
              <a:rPr lang="fr-FR" sz="2000" dirty="0"/>
              <a:t> technologiques et scientifiques, </a:t>
            </a:r>
            <a:endParaRPr lang="fr-CH" sz="2000" dirty="0"/>
          </a:p>
          <a:p>
            <a:pPr marL="682625" indent="-682625">
              <a:buFont typeface="+mj-lt"/>
              <a:buAutoNum type="romanUcPeriod"/>
            </a:pPr>
            <a:r>
              <a:rPr lang="fr-FR" sz="2400" dirty="0"/>
              <a:t>Les variables observées les plus pertinentes:</a:t>
            </a:r>
          </a:p>
          <a:p>
            <a:pPr marL="1082675" lvl="1" indent="-682625">
              <a:buFont typeface="Arial" panose="020B0604020202020204" pitchFamily="34" charset="0"/>
              <a:buChar char="•"/>
            </a:pPr>
            <a:r>
              <a:rPr lang="fr-CH" sz="2000" dirty="0"/>
              <a:t>Température, humidité, précipitations, vent</a:t>
            </a:r>
          </a:p>
          <a:p>
            <a:pPr marL="1082675" lvl="1" indent="-682625">
              <a:buFont typeface="Arial" panose="020B0604020202020204" pitchFamily="34" charset="0"/>
              <a:buChar char="•"/>
            </a:pPr>
            <a:r>
              <a:rPr lang="fr-CH" sz="2000" dirty="0"/>
              <a:t>Pression, rayonnement,…</a:t>
            </a:r>
          </a:p>
        </p:txBody>
      </p:sp>
    </p:spTree>
    <p:extLst>
      <p:ext uri="{BB962C8B-B14F-4D97-AF65-F5344CB8AC3E}">
        <p14:creationId xmlns:p14="http://schemas.microsoft.com/office/powerpoint/2010/main" val="1383815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5"/>
          <p:cNvSpPr txBox="1">
            <a:spLocks/>
          </p:cNvSpPr>
          <p:nvPr/>
        </p:nvSpPr>
        <p:spPr>
          <a:xfrm>
            <a:off x="214282" y="928670"/>
            <a:ext cx="4286280" cy="378621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p>
            <a:pPr marL="719138" marR="0" lvl="0" indent="-539750" defTabSz="914400" rtl="0" eaLnBrk="1" fontAlgn="auto" latinLnBrk="0" hangingPunct="1">
              <a:lnSpc>
                <a:spcPct val="100000"/>
              </a:lnSpc>
              <a:spcBef>
                <a:spcPct val="0"/>
              </a:spcBef>
              <a:spcAft>
                <a:spcPts val="600"/>
              </a:spcAft>
              <a:buClrTx/>
              <a:buSzTx/>
              <a:tabLst/>
              <a:defRPr/>
            </a:pPr>
            <a:r>
              <a:rPr kumimoji="0" lang="fr-FR" sz="2400" b="1" i="0" u="none" strike="noStrike" kern="1200" cap="none" spc="0" normalizeH="0" baseline="0" noProof="0" dirty="0">
                <a:ln>
                  <a:noFill/>
                </a:ln>
                <a:solidFill>
                  <a:schemeClr val="bg1"/>
                </a:solidFill>
                <a:effectLst/>
                <a:uLnTx/>
                <a:uFillTx/>
                <a:latin typeface="+mj-lt"/>
                <a:ea typeface="+mj-ea"/>
                <a:cs typeface="+mj-cs"/>
              </a:rPr>
              <a:t> </a:t>
            </a:r>
          </a:p>
          <a:p>
            <a:pPr marL="719138" marR="0" lvl="0" indent="-539750" defTabSz="914400" rtl="0" eaLnBrk="1" fontAlgn="auto" latinLnBrk="0" hangingPunct="1">
              <a:lnSpc>
                <a:spcPct val="100000"/>
              </a:lnSpc>
              <a:spcBef>
                <a:spcPct val="0"/>
              </a:spcBef>
              <a:spcAft>
                <a:spcPts val="600"/>
              </a:spcAft>
              <a:buClrTx/>
              <a:buSzTx/>
              <a:tabLst/>
              <a:defRPr/>
            </a:pPr>
            <a:endParaRPr lang="fr-FR" sz="2400" b="1" dirty="0">
              <a:solidFill>
                <a:schemeClr val="bg1"/>
              </a:solidFill>
              <a:latin typeface="+mj-lt"/>
              <a:ea typeface="+mj-ea"/>
              <a:cs typeface="+mj-cs"/>
            </a:endParaRPr>
          </a:p>
          <a:p>
            <a:pPr marL="719138" marR="0" lvl="0" indent="-539750" defTabSz="914400" rtl="0" eaLnBrk="1" fontAlgn="auto" latinLnBrk="0" hangingPunct="1">
              <a:lnSpc>
                <a:spcPct val="100000"/>
              </a:lnSpc>
              <a:spcBef>
                <a:spcPct val="0"/>
              </a:spcBef>
              <a:spcAft>
                <a:spcPts val="600"/>
              </a:spcAft>
              <a:buClrTx/>
              <a:buSzTx/>
              <a:tabLst/>
              <a:defRPr/>
            </a:pPr>
            <a:r>
              <a:rPr kumimoji="0" lang="fr-FR" sz="2400" b="1" i="0" u="none" strike="noStrike" kern="1200" cap="none" spc="0" normalizeH="0" baseline="0" noProof="0" dirty="0">
                <a:ln>
                  <a:noFill/>
                </a:ln>
                <a:solidFill>
                  <a:schemeClr val="bg1"/>
                </a:solidFill>
                <a:effectLst/>
                <a:uLnTx/>
                <a:uFillTx/>
                <a:latin typeface="+mj-lt"/>
                <a:ea typeface="+mj-ea"/>
                <a:cs typeface="+mj-cs"/>
              </a:rPr>
              <a:t> </a:t>
            </a:r>
            <a:r>
              <a:rPr kumimoji="0" lang="fr-FR" sz="2400" b="1" i="0" u="none" strike="noStrike" kern="1200" cap="none" spc="0" normalizeH="0" baseline="0" noProof="0" dirty="0">
                <a:ln>
                  <a:noFill/>
                </a:ln>
                <a:solidFill>
                  <a:srgbClr val="0070C0"/>
                </a:solidFill>
                <a:effectLst/>
                <a:uLnTx/>
                <a:uFillTx/>
                <a:latin typeface="+mj-lt"/>
                <a:ea typeface="+mj-ea"/>
                <a:cs typeface="+mj-cs"/>
              </a:rPr>
              <a:t>28</a:t>
            </a:r>
            <a:r>
              <a:rPr kumimoji="0" lang="fr-FR" sz="2400" b="1" i="0" u="none" strike="noStrike" kern="1200" cap="none" spc="0" normalizeH="0" baseline="0" noProof="0" dirty="0">
                <a:ln>
                  <a:noFill/>
                </a:ln>
                <a:solidFill>
                  <a:schemeClr val="bg1"/>
                </a:solidFill>
                <a:effectLst/>
                <a:uLnTx/>
                <a:uFillTx/>
                <a:latin typeface="+mj-lt"/>
                <a:ea typeface="+mj-ea"/>
                <a:cs typeface="+mj-cs"/>
              </a:rPr>
              <a:t> </a:t>
            </a:r>
            <a:r>
              <a:rPr kumimoji="0" lang="fr-FR" sz="2400" b="1" i="0" u="none" strike="noStrike" kern="1200" cap="none" spc="0" normalizeH="0" baseline="0" noProof="0" dirty="0">
                <a:ln>
                  <a:noFill/>
                </a:ln>
                <a:effectLst/>
                <a:uLnTx/>
                <a:uFillTx/>
                <a:latin typeface="+mj-lt"/>
                <a:ea typeface="+mj-ea"/>
                <a:cs typeface="+mj-cs"/>
              </a:rPr>
              <a:t>Stations synoptiques dont </a:t>
            </a:r>
            <a:r>
              <a:rPr kumimoji="0" lang="fr-FR" sz="2400" b="1" i="0" u="none" strike="noStrike" kern="1200" cap="none" spc="0" normalizeH="0" baseline="0" noProof="0" dirty="0">
                <a:ln>
                  <a:noFill/>
                </a:ln>
                <a:solidFill>
                  <a:srgbClr val="FF0000"/>
                </a:solidFill>
                <a:effectLst/>
                <a:uLnTx/>
                <a:uFillTx/>
                <a:latin typeface="+mj-lt"/>
                <a:ea typeface="+mj-ea"/>
                <a:cs typeface="+mj-cs"/>
              </a:rPr>
              <a:t>12</a:t>
            </a:r>
            <a:r>
              <a:rPr kumimoji="0" lang="fr-FR" sz="2400" b="1" i="0" u="none" strike="noStrike" kern="1200" cap="none" spc="0" normalizeH="0" baseline="0" noProof="0" dirty="0">
                <a:ln>
                  <a:noFill/>
                </a:ln>
                <a:effectLst/>
                <a:uLnTx/>
                <a:uFillTx/>
                <a:latin typeface="+mj-lt"/>
                <a:ea typeface="+mj-ea"/>
                <a:cs typeface="+mj-cs"/>
              </a:rPr>
              <a:t> stations d’aérodrome</a:t>
            </a:r>
          </a:p>
          <a:p>
            <a:pPr marL="719138" lvl="0" indent="-539750">
              <a:spcBef>
                <a:spcPct val="0"/>
              </a:spcBef>
              <a:spcAft>
                <a:spcPts val="600"/>
              </a:spcAft>
              <a:defRPr/>
            </a:pPr>
            <a:r>
              <a:rPr lang="fr-FR" sz="2400" b="1" dirty="0">
                <a:solidFill>
                  <a:srgbClr val="0070C0"/>
                </a:solidFill>
              </a:rPr>
              <a:t>37</a:t>
            </a:r>
            <a:r>
              <a:rPr lang="fr-FR" sz="2400" b="1" dirty="0">
                <a:solidFill>
                  <a:schemeClr val="bg1"/>
                </a:solidFill>
              </a:rPr>
              <a:t> </a:t>
            </a:r>
            <a:r>
              <a:rPr lang="fr-FR" sz="2400" b="1" dirty="0"/>
              <a:t>Stations Climatologiques</a:t>
            </a:r>
          </a:p>
          <a:p>
            <a:pPr marL="719138" lvl="0" indent="-539750">
              <a:spcBef>
                <a:spcPct val="0"/>
              </a:spcBef>
              <a:spcAft>
                <a:spcPts val="600"/>
              </a:spcAft>
              <a:defRPr/>
            </a:pPr>
            <a:r>
              <a:rPr lang="fr-FR" sz="2400" b="1" dirty="0">
                <a:solidFill>
                  <a:srgbClr val="0070C0"/>
                </a:solidFill>
              </a:rPr>
              <a:t>21 </a:t>
            </a:r>
            <a:r>
              <a:rPr lang="fr-FR" sz="2400" b="1" dirty="0"/>
              <a:t>Stations Agro-météo</a:t>
            </a:r>
          </a:p>
          <a:p>
            <a:pPr marL="719138" lvl="0" indent="-539750">
              <a:spcBef>
                <a:spcPct val="0"/>
              </a:spcBef>
              <a:spcAft>
                <a:spcPts val="600"/>
              </a:spcAft>
              <a:defRPr/>
            </a:pPr>
            <a:r>
              <a:rPr lang="fr-FR" sz="2400" b="1" dirty="0">
                <a:solidFill>
                  <a:srgbClr val="0070C0"/>
                </a:solidFill>
              </a:rPr>
              <a:t>06</a:t>
            </a:r>
            <a:r>
              <a:rPr lang="fr-FR" sz="2400" b="1" dirty="0">
                <a:solidFill>
                  <a:schemeClr val="bg1"/>
                </a:solidFill>
              </a:rPr>
              <a:t> </a:t>
            </a:r>
            <a:r>
              <a:rPr lang="fr-FR" sz="2400" b="1" dirty="0"/>
              <a:t>Stations Marines</a:t>
            </a:r>
          </a:p>
          <a:p>
            <a:pPr marL="719138" lvl="0" indent="-539750">
              <a:spcBef>
                <a:spcPct val="0"/>
              </a:spcBef>
              <a:spcAft>
                <a:spcPts val="600"/>
              </a:spcAft>
              <a:defRPr/>
            </a:pPr>
            <a:r>
              <a:rPr lang="fr-FR" sz="2400" b="1" dirty="0">
                <a:solidFill>
                  <a:srgbClr val="0070C0"/>
                </a:solidFill>
              </a:rPr>
              <a:t>90</a:t>
            </a:r>
            <a:r>
              <a:rPr lang="fr-FR" sz="2400" b="1" dirty="0">
                <a:solidFill>
                  <a:schemeClr val="bg1"/>
                </a:solidFill>
              </a:rPr>
              <a:t>  </a:t>
            </a:r>
            <a:r>
              <a:rPr lang="fr-FR" sz="2400" b="1" dirty="0"/>
              <a:t>Stations pluviométriques (classiques &amp; bénévolat)</a:t>
            </a:r>
            <a:endParaRPr kumimoji="0" lang="fr-FR" sz="2400" b="1" i="0" u="none" strike="noStrike" kern="1200" cap="none" spc="0" normalizeH="0" baseline="0" noProof="0" dirty="0">
              <a:ln>
                <a:noFill/>
              </a:ln>
              <a:effectLst/>
              <a:uLnTx/>
              <a:uFillTx/>
              <a:latin typeface="+mj-lt"/>
              <a:ea typeface="+mj-ea"/>
              <a:cs typeface="+mj-cs"/>
            </a:endParaRPr>
          </a:p>
        </p:txBody>
      </p:sp>
      <p:cxnSp>
        <p:nvCxnSpPr>
          <p:cNvPr id="5" name="Connecteur droit 4"/>
          <p:cNvCxnSpPr/>
          <p:nvPr/>
        </p:nvCxnSpPr>
        <p:spPr>
          <a:xfrm>
            <a:off x="285720" y="784206"/>
            <a:ext cx="7072362" cy="1588"/>
          </a:xfrm>
          <a:prstGeom prst="line">
            <a:avLst/>
          </a:prstGeom>
          <a:ln w="57150"/>
        </p:spPr>
        <p:style>
          <a:lnRef idx="3">
            <a:schemeClr val="accent2"/>
          </a:lnRef>
          <a:fillRef idx="0">
            <a:schemeClr val="accent2"/>
          </a:fillRef>
          <a:effectRef idx="2">
            <a:schemeClr val="accent2"/>
          </a:effectRef>
          <a:fontRef idx="minor">
            <a:schemeClr val="tx1"/>
          </a:fontRef>
        </p:style>
      </p:cxnSp>
      <p:sp>
        <p:nvSpPr>
          <p:cNvPr id="6" name="AutoShape 9"/>
          <p:cNvSpPr>
            <a:spLocks noChangeArrowheads="1"/>
          </p:cNvSpPr>
          <p:nvPr/>
        </p:nvSpPr>
        <p:spPr bwMode="auto">
          <a:xfrm>
            <a:off x="182790" y="71414"/>
            <a:ext cx="7871661" cy="644400"/>
          </a:xfrm>
          <a:prstGeom prst="homePlate">
            <a:avLst>
              <a:gd name="adj" fmla="val 67068"/>
            </a:avLst>
          </a:prstGeom>
          <a:solidFill>
            <a:srgbClr val="CCCCFF"/>
          </a:solidFill>
          <a:ln w="12700">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fr-FR" altLang="fr-FR"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7" name="Rectangle 6"/>
          <p:cNvSpPr>
            <a:spLocks noChangeArrowheads="1"/>
          </p:cNvSpPr>
          <p:nvPr/>
        </p:nvSpPr>
        <p:spPr bwMode="auto">
          <a:xfrm>
            <a:off x="-428660" y="214290"/>
            <a:ext cx="6504726" cy="40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50000"/>
              </a:spcBef>
              <a:spcAft>
                <a:spcPct val="0"/>
              </a:spcAft>
            </a:pPr>
            <a:r>
              <a:rPr kumimoji="0" lang="fr-FR" altLang="fr-FR" sz="2000" b="1" i="0" u="none" strike="noStrike" kern="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Composition actuelle du réseau d’observation </a:t>
            </a:r>
            <a:endParaRPr kumimoji="0" lang="fr-FR" altLang="fr-FR" sz="2000" b="0" i="0" u="none" strike="noStrike" kern="0" cap="none" spc="0" normalizeH="0" baseline="0" noProof="0" dirty="0">
              <a:ln>
                <a:noFill/>
              </a:ln>
              <a:solidFill>
                <a:srgbClr val="000000"/>
              </a:solidFill>
              <a:effectLst/>
              <a:uLnTx/>
              <a:uFillTx/>
              <a:latin typeface="Comic Sans MS" panose="030F0702030302020204" pitchFamily="66" charset="0"/>
            </a:endParaRPr>
          </a:p>
        </p:txBody>
      </p:sp>
      <p:sp>
        <p:nvSpPr>
          <p:cNvPr id="10" name="Titre 5"/>
          <p:cNvSpPr txBox="1">
            <a:spLocks/>
          </p:cNvSpPr>
          <p:nvPr/>
        </p:nvSpPr>
        <p:spPr>
          <a:xfrm>
            <a:off x="357158" y="1000108"/>
            <a:ext cx="4000528" cy="857256"/>
          </a:xfrm>
          <a:prstGeom prst="rect">
            <a:avLst/>
          </a:prstGeom>
        </p:spPr>
        <p:txBody>
          <a:bodyPr vert="horz" lIns="91440" tIns="45720" rIns="91440" bIns="45720" rtlCol="0" anchor="ctr">
            <a:noAutofit/>
          </a:bodyPr>
          <a:lstStyle/>
          <a:p>
            <a:pPr marL="342900" lvl="0" indent="-342900" algn="ctr">
              <a:spcBef>
                <a:spcPct val="0"/>
              </a:spcBef>
            </a:pPr>
            <a:r>
              <a:rPr lang="fr-FR" sz="2400" b="1" dirty="0">
                <a:solidFill>
                  <a:srgbClr val="C00000"/>
                </a:solidFill>
                <a:latin typeface="+mj-lt"/>
                <a:ea typeface="+mj-ea"/>
                <a:cs typeface="Aharoni" pitchFamily="2" charset="-79"/>
              </a:rPr>
              <a:t>Réseau principal   92 Stations </a:t>
            </a:r>
            <a:endParaRPr kumimoji="0" lang="fr-FR" sz="3200" b="1" i="0" u="none" strike="noStrike" kern="1200" cap="none" spc="0" normalizeH="0" baseline="0" noProof="0" dirty="0">
              <a:ln>
                <a:noFill/>
              </a:ln>
              <a:solidFill>
                <a:srgbClr val="C00000"/>
              </a:solidFill>
              <a:effectLst/>
              <a:uLnTx/>
              <a:uFillTx/>
              <a:latin typeface="+mj-lt"/>
              <a:ea typeface="+mj-ea"/>
              <a:cs typeface="Aharoni" pitchFamily="2" charset="-79"/>
            </a:endParaRPr>
          </a:p>
        </p:txBody>
      </p:sp>
      <p:sp>
        <p:nvSpPr>
          <p:cNvPr id="15" name="Rounded Rectangle 46"/>
          <p:cNvSpPr/>
          <p:nvPr/>
        </p:nvSpPr>
        <p:spPr>
          <a:xfrm>
            <a:off x="285720" y="4857760"/>
            <a:ext cx="3857652" cy="192880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6" name="Titre 5"/>
          <p:cNvSpPr txBox="1">
            <a:spLocks/>
          </p:cNvSpPr>
          <p:nvPr/>
        </p:nvSpPr>
        <p:spPr>
          <a:xfrm>
            <a:off x="285720" y="5000636"/>
            <a:ext cx="3571900" cy="1500198"/>
          </a:xfrm>
          <a:prstGeom prst="rect">
            <a:avLst/>
          </a:prstGeom>
        </p:spPr>
        <p:txBody>
          <a:bodyPr vert="horz" lIns="91440" tIns="45720" rIns="91440" bIns="45720" rtlCol="0" anchor="ctr">
            <a:noAutofit/>
          </a:bodyPr>
          <a:lstStyle/>
          <a:p>
            <a:pPr marL="342900" lvl="0" indent="-342900" algn="ctr">
              <a:spcBef>
                <a:spcPct val="0"/>
              </a:spcBef>
            </a:pPr>
            <a:r>
              <a:rPr lang="fr-FR" sz="2400" b="1" dirty="0">
                <a:solidFill>
                  <a:srgbClr val="C00000"/>
                </a:solidFill>
                <a:latin typeface="+mj-lt"/>
                <a:ea typeface="+mj-ea"/>
                <a:cs typeface="Aharoni" pitchFamily="2" charset="-79"/>
              </a:rPr>
              <a:t>Réseau radiosondage</a:t>
            </a:r>
          </a:p>
          <a:p>
            <a:pPr marL="804863" lvl="0" indent="-342900">
              <a:spcBef>
                <a:spcPct val="0"/>
              </a:spcBef>
              <a:buFont typeface="Arial" pitchFamily="34" charset="0"/>
              <a:buChar char="•"/>
            </a:pPr>
            <a:r>
              <a:rPr kumimoji="0" lang="fr-FR" sz="2400" b="1" i="0" u="none" strike="noStrike" kern="1200" cap="none" spc="0" normalizeH="0" baseline="0" noProof="0" dirty="0">
                <a:ln>
                  <a:noFill/>
                </a:ln>
                <a:effectLst/>
                <a:uLnTx/>
                <a:uFillTx/>
                <a:latin typeface="+mj-lt"/>
                <a:ea typeface="+mj-ea"/>
                <a:cs typeface="Aharoni" pitchFamily="2" charset="-79"/>
              </a:rPr>
              <a:t>Tunis Carthage</a:t>
            </a:r>
          </a:p>
          <a:p>
            <a:pPr marL="804863" lvl="0" indent="-342900">
              <a:spcBef>
                <a:spcPct val="0"/>
              </a:spcBef>
              <a:buFont typeface="Arial" pitchFamily="34" charset="0"/>
              <a:buChar char="•"/>
            </a:pPr>
            <a:r>
              <a:rPr lang="fr-FR" sz="2400" b="1" dirty="0">
                <a:latin typeface="+mj-lt"/>
                <a:ea typeface="+mj-ea"/>
                <a:cs typeface="Aharoni" pitchFamily="2" charset="-79"/>
              </a:rPr>
              <a:t>Tozeur</a:t>
            </a:r>
            <a:br>
              <a:rPr kumimoji="0" lang="fr-FR" sz="3200" b="1" i="0" u="none" strike="noStrike" kern="1200" cap="none" spc="0" normalizeH="0" baseline="0" noProof="0" dirty="0">
                <a:ln>
                  <a:noFill/>
                </a:ln>
                <a:solidFill>
                  <a:srgbClr val="C00000"/>
                </a:solidFill>
                <a:effectLst/>
                <a:uLnTx/>
                <a:uFillTx/>
                <a:latin typeface="+mj-lt"/>
                <a:ea typeface="+mj-ea"/>
                <a:cs typeface="Aharoni" pitchFamily="2" charset="-79"/>
              </a:rPr>
            </a:br>
            <a:endParaRPr kumimoji="0" lang="fr-FR" sz="3200" b="1" i="0" u="none" strike="noStrike" kern="1200" cap="none" spc="0" normalizeH="0" baseline="0" noProof="0" dirty="0">
              <a:ln>
                <a:noFill/>
              </a:ln>
              <a:solidFill>
                <a:srgbClr val="C00000"/>
              </a:solidFill>
              <a:effectLst/>
              <a:uLnTx/>
              <a:uFillTx/>
              <a:latin typeface="+mj-lt"/>
              <a:ea typeface="+mj-ea"/>
              <a:cs typeface="Aharoni" pitchFamily="2" charset="-79"/>
            </a:endParaRPr>
          </a:p>
        </p:txBody>
      </p:sp>
      <p:pic>
        <p:nvPicPr>
          <p:cNvPr id="1026" name="Picture 2"/>
          <p:cNvPicPr>
            <a:picLocks noChangeAspect="1" noChangeArrowheads="1"/>
          </p:cNvPicPr>
          <p:nvPr/>
        </p:nvPicPr>
        <p:blipFill>
          <a:blip r:embed="rId2"/>
          <a:srcRect/>
          <a:stretch>
            <a:fillRect/>
          </a:stretch>
        </p:blipFill>
        <p:spPr bwMode="auto">
          <a:xfrm>
            <a:off x="4643438" y="1000108"/>
            <a:ext cx="4257675" cy="54483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789</Words>
  <Application>Microsoft Office PowerPoint</Application>
  <PresentationFormat>On-screen Show (4:3)</PresentationFormat>
  <Paragraphs>178</Paragraphs>
  <Slides>18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Aharoni</vt:lpstr>
      <vt:lpstr>Arial</vt:lpstr>
      <vt:lpstr>Calibri</vt:lpstr>
      <vt:lpstr>Comic Sans MS</vt:lpstr>
      <vt:lpstr>Times New Roman</vt:lpstr>
      <vt:lpstr>WMO_BLUE_Powerpoint_en_fr</vt:lpstr>
      <vt:lpstr>PowerPoint Presentation</vt:lpstr>
      <vt:lpstr>Outline</vt:lpstr>
      <vt:lpstr>La Tunisie  (تونس)  officiellement la République tunisienne, est un pays d’Afrique du Nord appartenant au Maghreb.  Elle est bordée au nord et à l’est par la mer Méditerranée.  Sa frontière ouest s’ouvre sur l’Algérie et sa frontière sud-est sur la Libye. </vt:lpstr>
      <vt:lpstr>Présentation de  l’INM</vt:lpstr>
      <vt:lpstr>PowerPoint Presentation</vt:lpstr>
      <vt:lpstr>PowerPoint Presentation</vt:lpstr>
      <vt:lpstr>Climat</vt:lpstr>
      <vt:lpstr>Exigences nationales pour les observations </vt:lpstr>
      <vt:lpstr>PowerPoint Presentation</vt:lpstr>
      <vt:lpstr>Paramètres par type de station</vt:lpstr>
      <vt:lpstr>PowerPoint Presentation</vt:lpstr>
      <vt:lpstr>Vent (2 mètres)</vt:lpstr>
      <vt:lpstr>           Pression                   Précipitation</vt:lpstr>
      <vt:lpstr>Projets de mise à niveau (1998-2010)</vt:lpstr>
      <vt:lpstr>Projets de mise à niveau (2010-2017)</vt:lpstr>
      <vt:lpstr>Projets  stratégiques </vt:lpstr>
      <vt:lpstr>Example d’une liste de stations</vt:lpstr>
      <vt:lpstr>PowerPoint Presentation</vt:lpstr>
    </vt:vector>
  </TitlesOfParts>
  <Company>WMO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Ilyes Zarrouk</cp:lastModifiedBy>
  <cp:revision>89</cp:revision>
  <dcterms:created xsi:type="dcterms:W3CDTF">2016-05-31T14:56:00Z</dcterms:created>
  <dcterms:modified xsi:type="dcterms:W3CDTF">2019-01-12T04:54:14Z</dcterms:modified>
</cp:coreProperties>
</file>