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7.xml" ContentType="application/vnd.openxmlformats-officedocument.presentationml.tags+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75" r:id="rId6"/>
    <p:sldId id="272" r:id="rId7"/>
    <p:sldId id="274" r:id="rId8"/>
    <p:sldId id="261" r:id="rId9"/>
    <p:sldId id="262" r:id="rId10"/>
    <p:sldId id="263" r:id="rId11"/>
    <p:sldId id="264" r:id="rId12"/>
    <p:sldId id="265" r:id="rId13"/>
    <p:sldId id="266" r:id="rId14"/>
    <p:sldId id="267" r:id="rId15"/>
    <p:sldId id="270" r:id="rId16"/>
    <p:sldId id="276" r:id="rId17"/>
    <p:sldId id="268" r:id="rId18"/>
    <p:sldId id="277"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72596" autoAdjust="0"/>
  </p:normalViewPr>
  <p:slideViewPr>
    <p:cSldViewPr snapToGrid="0">
      <p:cViewPr>
        <p:scale>
          <a:sx n="105" d="100"/>
          <a:sy n="105" d="100"/>
        </p:scale>
        <p:origin x="280" y="-10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tags" Target="tags/tag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FTEs</c:v>
                </c:pt>
              </c:strCache>
            </c:strRef>
          </c:tx>
          <c:dPt>
            <c:idx val="0"/>
            <c:bubble3D val="0"/>
            <c:spPr>
              <a:solidFill>
                <a:schemeClr val="accent1">
                  <a:shade val="65000"/>
                </a:schemeClr>
              </a:solidFill>
              <a:ln>
                <a:noFill/>
              </a:ln>
              <a:effectLst>
                <a:outerShdw blurRad="63500" sx="102000" sy="102000" algn="ctr" rotWithShape="0">
                  <a:prstClr val="black">
                    <a:alpha val="20000"/>
                  </a:prstClr>
                </a:outerShdw>
              </a:effectLst>
            </c:spPr>
          </c:dPt>
          <c:dPt>
            <c:idx val="1"/>
            <c:bubble3D val="0"/>
            <c:spPr>
              <a:solidFill>
                <a:schemeClr val="accent1"/>
              </a:solidFill>
              <a:ln>
                <a:noFill/>
              </a:ln>
              <a:effectLst>
                <a:outerShdw blurRad="63500" sx="102000" sy="102000" algn="ctr" rotWithShape="0">
                  <a:prstClr val="black">
                    <a:alpha val="20000"/>
                  </a:prstClr>
                </a:outerShdw>
              </a:effectLst>
            </c:spPr>
          </c:dPt>
          <c:dPt>
            <c:idx val="2"/>
            <c:bubble3D val="0"/>
            <c:spPr>
              <a:solidFill>
                <a:schemeClr val="accent1">
                  <a:tint val="65000"/>
                </a:schemeClr>
              </a:solidFill>
              <a:ln>
                <a:noFill/>
              </a:ln>
              <a:effectLst>
                <a:outerShdw blurRad="63500" sx="102000" sy="102000" algn="ctr" rotWithShape="0">
                  <a:prstClr val="black">
                    <a:alpha val="20000"/>
                  </a:prstClr>
                </a:outerShdw>
              </a:effectLst>
            </c:spPr>
          </c:dPt>
          <c:dLbls>
            <c:dLbl>
              <c:idx val="0"/>
              <c:layout>
                <c:manualLayout>
                  <c:x val="-0.00382238991288909"/>
                  <c:y val="-0.139705850850857"/>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tx2">
                          <a:lumMod val="75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4384497132895"/>
                      <c:h val="0.180649669303381"/>
                    </c:manualLayout>
                  </c15:layout>
                </c:ext>
              </c:extLst>
            </c:dLbl>
            <c:dLbl>
              <c:idx val="1"/>
              <c:layout>
                <c:manualLayout>
                  <c:x val="-0.0669365778899829"/>
                  <c:y val="-0.00980392156862745"/>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2">
                          <a:lumMod val="75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2"/>
              <c:layout>
                <c:manualLayout>
                  <c:x val="-0.0804854357170468"/>
                  <c:y val="0.0036246433985511"/>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tx2">
                          <a:lumMod val="75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53837005706205"/>
                      <c:h val="0.175759214348587"/>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Retirement Eligible by 2020</c:v>
                </c:pt>
                <c:pt idx="1">
                  <c:v>Over 50 by 2020</c:v>
                </c:pt>
                <c:pt idx="2">
                  <c:v>Under 50/Not Retirement Eligible</c:v>
                </c:pt>
              </c:strCache>
            </c:strRef>
          </c:cat>
          <c:val>
            <c:numRef>
              <c:f>Sheet1!$B$2:$B$4</c:f>
              <c:numCache>
                <c:formatCode>General</c:formatCode>
                <c:ptCount val="3"/>
                <c:pt idx="0">
                  <c:v>33.7</c:v>
                </c:pt>
                <c:pt idx="1">
                  <c:v>56.8</c:v>
                </c:pt>
                <c:pt idx="2">
                  <c:v>9.5</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image" Target="../media/image8.png"/><Relationship Id="rId2"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image" Target="../media/image8.png"/><Relationship Id="rId2"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7ADF7-EEB9-472A-B218-1453CC4E5C1D}"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7163D07A-F777-4386-8270-68A652D568DD}">
      <dgm:prSet/>
      <dgm:spPr>
        <a:solidFill>
          <a:schemeClr val="bg1">
            <a:lumMod val="95000"/>
            <a:alpha val="46000"/>
          </a:schemeClr>
        </a:solidFill>
        <a:ln>
          <a:solidFill>
            <a:schemeClr val="tx2"/>
          </a:solidFill>
        </a:ln>
      </dgm:spPr>
      <dgm:t>
        <a:bodyPr/>
        <a:lstStyle/>
        <a:p>
          <a:pPr rtl="0"/>
          <a:r>
            <a:rPr lang="en-US" dirty="0" smtClean="0">
              <a:solidFill>
                <a:schemeClr val="tx2"/>
              </a:solidFill>
            </a:rPr>
            <a:t>Chief Learning Officer</a:t>
          </a:r>
          <a:endParaRPr lang="en-US" dirty="0">
            <a:solidFill>
              <a:schemeClr val="tx2"/>
            </a:solidFill>
          </a:endParaRPr>
        </a:p>
      </dgm:t>
    </dgm:pt>
    <dgm:pt modelId="{00A055ED-CDF7-44A1-ACC2-FCE7DA822B87}" type="parTrans" cxnId="{1E85CA8A-2EEE-42C6-BBFC-6F216D32EBF8}">
      <dgm:prSet/>
      <dgm:spPr/>
      <dgm:t>
        <a:bodyPr/>
        <a:lstStyle/>
        <a:p>
          <a:endParaRPr lang="en-US"/>
        </a:p>
      </dgm:t>
    </dgm:pt>
    <dgm:pt modelId="{59F99AB2-6D21-4BFE-A304-225AE5DAA7FA}" type="sibTrans" cxnId="{1E85CA8A-2EEE-42C6-BBFC-6F216D32EBF8}">
      <dgm:prSet/>
      <dgm:spPr/>
      <dgm:t>
        <a:bodyPr/>
        <a:lstStyle/>
        <a:p>
          <a:endParaRPr lang="en-US"/>
        </a:p>
      </dgm:t>
    </dgm:pt>
    <dgm:pt modelId="{3EE133CE-B5C0-42A6-8379-FB5D749B4766}">
      <dgm:prSet custT="1"/>
      <dgm:spPr>
        <a:solidFill>
          <a:schemeClr val="tx1">
            <a:lumMod val="65000"/>
            <a:lumOff val="35000"/>
          </a:schemeClr>
        </a:solidFill>
      </dgm:spPr>
      <dgm:t>
        <a:bodyPr/>
        <a:lstStyle/>
        <a:p>
          <a:pPr rtl="0"/>
          <a:r>
            <a:rPr lang="en-US" sz="2000" b="1" dirty="0" smtClean="0">
              <a:effectLst>
                <a:outerShdw blurRad="38100" dist="38100" dir="2700000" algn="tl">
                  <a:srgbClr val="000000">
                    <a:alpha val="43137"/>
                  </a:srgbClr>
                </a:outerShdw>
              </a:effectLst>
            </a:rPr>
            <a:t>Front Office Staff</a:t>
          </a:r>
          <a:endParaRPr lang="en-US" sz="2000" b="1" dirty="0">
            <a:effectLst>
              <a:outerShdw blurRad="38100" dist="38100" dir="2700000" algn="tl">
                <a:srgbClr val="000000">
                  <a:alpha val="43137"/>
                </a:srgbClr>
              </a:outerShdw>
            </a:effectLst>
          </a:endParaRPr>
        </a:p>
      </dgm:t>
    </dgm:pt>
    <dgm:pt modelId="{E5875C95-96C8-46D6-9311-5FE67EC2C895}" type="parTrans" cxnId="{3AE9F33C-61A2-454D-9B47-40F8554E57E5}">
      <dgm:prSet/>
      <dgm:spPr/>
      <dgm:t>
        <a:bodyPr/>
        <a:lstStyle/>
        <a:p>
          <a:endParaRPr lang="en-US"/>
        </a:p>
      </dgm:t>
    </dgm:pt>
    <dgm:pt modelId="{869B646B-DC0E-416F-B77A-03CA41261FB9}" type="sibTrans" cxnId="{3AE9F33C-61A2-454D-9B47-40F8554E57E5}">
      <dgm:prSet/>
      <dgm:spPr/>
      <dgm:t>
        <a:bodyPr/>
        <a:lstStyle/>
        <a:p>
          <a:endParaRPr lang="en-US"/>
        </a:p>
      </dgm:t>
    </dgm:pt>
    <dgm:pt modelId="{5C211AE8-E2AA-474A-B09F-EF838B6FEFF5}">
      <dgm:prSet custT="1"/>
      <dgm:spPr>
        <a:solidFill>
          <a:schemeClr val="tx2"/>
        </a:solidFill>
      </dgm:spPr>
      <dgm:t>
        <a:bodyPr/>
        <a:lstStyle/>
        <a:p>
          <a:pPr rtl="0"/>
          <a:r>
            <a:rPr lang="en-US" sz="2000" b="1" dirty="0" smtClean="0">
              <a:effectLst>
                <a:outerShdw blurRad="38100" dist="38100" dir="2700000" algn="tl">
                  <a:srgbClr val="000000">
                    <a:alpha val="43137"/>
                  </a:srgbClr>
                </a:outerShdw>
              </a:effectLst>
            </a:rPr>
            <a:t>Decision Support and </a:t>
          </a:r>
          <a:r>
            <a:rPr lang="en-US" sz="2000" b="1" dirty="0" err="1" smtClean="0">
              <a:effectLst>
                <a:outerShdw blurRad="38100" dist="38100" dir="2700000" algn="tl">
                  <a:srgbClr val="000000">
                    <a:alpha val="43137"/>
                  </a:srgbClr>
                </a:outerShdw>
              </a:effectLst>
            </a:rPr>
            <a:t>Comms</a:t>
          </a:r>
          <a:r>
            <a:rPr lang="en-US" sz="2000" b="1" dirty="0" smtClean="0">
              <a:effectLst>
                <a:outerShdw blurRad="38100" dist="38100" dir="2700000" algn="tl">
                  <a:srgbClr val="000000">
                    <a:alpha val="43137"/>
                  </a:srgbClr>
                </a:outerShdw>
              </a:effectLst>
            </a:rPr>
            <a:t> Services Division</a:t>
          </a:r>
          <a:endParaRPr lang="en-US" sz="2000" b="1" dirty="0">
            <a:effectLst>
              <a:outerShdw blurRad="38100" dist="38100" dir="2700000" algn="tl">
                <a:srgbClr val="000000">
                  <a:alpha val="43137"/>
                </a:srgbClr>
              </a:outerShdw>
            </a:effectLst>
          </a:endParaRPr>
        </a:p>
      </dgm:t>
    </dgm:pt>
    <dgm:pt modelId="{B95A7BDD-F84C-4B58-9AE9-7E93FD46B3FB}" type="parTrans" cxnId="{52F16B98-2D96-438C-929B-01351C7A7FF9}">
      <dgm:prSet/>
      <dgm:spPr/>
      <dgm:t>
        <a:bodyPr/>
        <a:lstStyle/>
        <a:p>
          <a:endParaRPr lang="en-US"/>
        </a:p>
      </dgm:t>
    </dgm:pt>
    <dgm:pt modelId="{B002FF6F-38A4-415D-8833-D038B013B193}" type="sibTrans" cxnId="{52F16B98-2D96-438C-929B-01351C7A7FF9}">
      <dgm:prSet/>
      <dgm:spPr/>
      <dgm:t>
        <a:bodyPr/>
        <a:lstStyle/>
        <a:p>
          <a:endParaRPr lang="en-US"/>
        </a:p>
      </dgm:t>
    </dgm:pt>
    <dgm:pt modelId="{5CF2E603-2481-47BF-A4B1-80FCA1BE334A}">
      <dgm:prSet custT="1"/>
      <dgm:spPr>
        <a:solidFill>
          <a:schemeClr val="tx2"/>
        </a:solidFill>
      </dgm:spPr>
      <dgm:t>
        <a:bodyPr/>
        <a:lstStyle/>
        <a:p>
          <a:pPr rtl="0"/>
          <a:r>
            <a:rPr lang="en-US" sz="2000" b="1" dirty="0" smtClean="0">
              <a:effectLst>
                <a:outerShdw blurRad="38100" dist="38100" dir="2700000" algn="tl">
                  <a:srgbClr val="000000">
                    <a:alpha val="43137"/>
                  </a:srgbClr>
                </a:outerShdw>
              </a:effectLst>
            </a:rPr>
            <a:t>Electronics &amp; Information Technology Division</a:t>
          </a:r>
          <a:endParaRPr lang="en-US" sz="2000" b="1" dirty="0">
            <a:effectLst>
              <a:outerShdw blurRad="38100" dist="38100" dir="2700000" algn="tl">
                <a:srgbClr val="000000">
                  <a:alpha val="43137"/>
                </a:srgbClr>
              </a:outerShdw>
            </a:effectLst>
          </a:endParaRPr>
        </a:p>
      </dgm:t>
    </dgm:pt>
    <dgm:pt modelId="{2AB9E93E-29EC-45AB-95C8-3472A5459716}" type="parTrans" cxnId="{9B3AD575-728C-4950-A2FF-1B40977A6022}">
      <dgm:prSet/>
      <dgm:spPr/>
      <dgm:t>
        <a:bodyPr/>
        <a:lstStyle/>
        <a:p>
          <a:endParaRPr lang="en-US"/>
        </a:p>
      </dgm:t>
    </dgm:pt>
    <dgm:pt modelId="{6D03D748-5214-4EC4-BC3E-5F0363A97B61}" type="sibTrans" cxnId="{9B3AD575-728C-4950-A2FF-1B40977A6022}">
      <dgm:prSet/>
      <dgm:spPr/>
      <dgm:t>
        <a:bodyPr/>
        <a:lstStyle/>
        <a:p>
          <a:endParaRPr lang="en-US"/>
        </a:p>
      </dgm:t>
    </dgm:pt>
    <dgm:pt modelId="{DB0FE38A-D911-4559-9281-DBE232AE9CE2}">
      <dgm:prSet custT="1"/>
      <dgm:spPr>
        <a:solidFill>
          <a:schemeClr val="tx2"/>
        </a:solidFill>
      </dgm:spPr>
      <dgm:t>
        <a:bodyPr/>
        <a:lstStyle/>
        <a:p>
          <a:pPr rtl="0"/>
          <a:r>
            <a:rPr lang="en-US" sz="2000" b="1" dirty="0" smtClean="0">
              <a:effectLst>
                <a:outerShdw blurRad="38100" dist="38100" dir="2700000" algn="tl">
                  <a:srgbClr val="000000">
                    <a:alpha val="43137"/>
                  </a:srgbClr>
                </a:outerShdw>
              </a:effectLst>
            </a:rPr>
            <a:t>Forecast Decision Training Division</a:t>
          </a:r>
          <a:endParaRPr lang="en-US" sz="2000" b="1" dirty="0">
            <a:effectLst>
              <a:outerShdw blurRad="38100" dist="38100" dir="2700000" algn="tl">
                <a:srgbClr val="000000">
                  <a:alpha val="43137"/>
                </a:srgbClr>
              </a:outerShdw>
            </a:effectLst>
          </a:endParaRPr>
        </a:p>
      </dgm:t>
    </dgm:pt>
    <dgm:pt modelId="{A86ABACE-3B37-4E48-8A9F-77C228CE24BE}" type="parTrans" cxnId="{C18FB7BF-ED87-449B-A5CC-C796E6B93261}">
      <dgm:prSet/>
      <dgm:spPr/>
      <dgm:t>
        <a:bodyPr/>
        <a:lstStyle/>
        <a:p>
          <a:endParaRPr lang="en-US"/>
        </a:p>
      </dgm:t>
    </dgm:pt>
    <dgm:pt modelId="{033388DA-526A-4668-9AB6-D69A44E30EDE}" type="sibTrans" cxnId="{C18FB7BF-ED87-449B-A5CC-C796E6B93261}">
      <dgm:prSet/>
      <dgm:spPr/>
      <dgm:t>
        <a:bodyPr/>
        <a:lstStyle/>
        <a:p>
          <a:endParaRPr lang="en-US"/>
        </a:p>
      </dgm:t>
    </dgm:pt>
    <dgm:pt modelId="{6A32131C-D04B-4668-8A8E-141FFAD32D00}">
      <dgm:prSet custT="1"/>
      <dgm:spPr>
        <a:solidFill>
          <a:schemeClr val="tx2"/>
        </a:solidFill>
      </dgm:spPr>
      <dgm:t>
        <a:bodyPr/>
        <a:lstStyle/>
        <a:p>
          <a:pPr rtl="0"/>
          <a:r>
            <a:rPr lang="en-US" sz="2000" b="1" dirty="0" smtClean="0">
              <a:effectLst>
                <a:outerShdw blurRad="38100" dist="38100" dir="2700000" algn="tl">
                  <a:srgbClr val="000000">
                    <a:alpha val="43137"/>
                  </a:srgbClr>
                </a:outerShdw>
              </a:effectLst>
            </a:rPr>
            <a:t>NWS Leadership Academy</a:t>
          </a:r>
          <a:endParaRPr lang="en-US" sz="2000" b="1" dirty="0">
            <a:effectLst>
              <a:outerShdw blurRad="38100" dist="38100" dir="2700000" algn="tl">
                <a:srgbClr val="000000">
                  <a:alpha val="43137"/>
                </a:srgbClr>
              </a:outerShdw>
            </a:effectLst>
          </a:endParaRPr>
        </a:p>
      </dgm:t>
    </dgm:pt>
    <dgm:pt modelId="{AD4D59DE-1595-4060-9D6E-8D583986132A}" type="parTrans" cxnId="{D4B53AB4-1B0D-4234-98FF-5EAD25DA1113}">
      <dgm:prSet/>
      <dgm:spPr/>
      <dgm:t>
        <a:bodyPr/>
        <a:lstStyle/>
        <a:p>
          <a:endParaRPr lang="en-US"/>
        </a:p>
      </dgm:t>
    </dgm:pt>
    <dgm:pt modelId="{973D9554-6391-4386-B88E-F81898E543B3}" type="sibTrans" cxnId="{D4B53AB4-1B0D-4234-98FF-5EAD25DA1113}">
      <dgm:prSet/>
      <dgm:spPr/>
      <dgm:t>
        <a:bodyPr/>
        <a:lstStyle/>
        <a:p>
          <a:endParaRPr lang="en-US"/>
        </a:p>
      </dgm:t>
    </dgm:pt>
    <dgm:pt modelId="{CF0EB0E9-7F3D-48B3-A698-295B05FB893A}">
      <dgm:prSet custT="1"/>
      <dgm:spPr>
        <a:solidFill>
          <a:schemeClr val="tx2"/>
        </a:solidFill>
      </dgm:spPr>
      <dgm:t>
        <a:bodyPr/>
        <a:lstStyle/>
        <a:p>
          <a:pPr rtl="0"/>
          <a:r>
            <a:rPr lang="en-US" sz="2000" b="1" dirty="0" smtClean="0">
              <a:effectLst>
                <a:outerShdw blurRad="38100" dist="38100" dir="2700000" algn="tl">
                  <a:srgbClr val="000000">
                    <a:alpha val="43137"/>
                  </a:srgbClr>
                </a:outerShdw>
              </a:effectLst>
            </a:rPr>
            <a:t>Warning Decision Training Division</a:t>
          </a:r>
          <a:endParaRPr lang="en-US" sz="2000" b="1" dirty="0">
            <a:effectLst>
              <a:outerShdw blurRad="38100" dist="38100" dir="2700000" algn="tl">
                <a:srgbClr val="000000">
                  <a:alpha val="43137"/>
                </a:srgbClr>
              </a:outerShdw>
            </a:effectLst>
          </a:endParaRPr>
        </a:p>
      </dgm:t>
    </dgm:pt>
    <dgm:pt modelId="{D9933AAB-362E-4F7A-9EB6-863887E9341B}" type="parTrans" cxnId="{A2E578D7-8463-4A21-80B6-5B6CAC680DF2}">
      <dgm:prSet/>
      <dgm:spPr/>
      <dgm:t>
        <a:bodyPr/>
        <a:lstStyle/>
        <a:p>
          <a:endParaRPr lang="en-US"/>
        </a:p>
      </dgm:t>
    </dgm:pt>
    <dgm:pt modelId="{E10B2816-304B-4F56-9CA4-B87408795141}" type="sibTrans" cxnId="{A2E578D7-8463-4A21-80B6-5B6CAC680DF2}">
      <dgm:prSet/>
      <dgm:spPr/>
      <dgm:t>
        <a:bodyPr/>
        <a:lstStyle/>
        <a:p>
          <a:endParaRPr lang="en-US"/>
        </a:p>
      </dgm:t>
    </dgm:pt>
    <dgm:pt modelId="{96228CC2-179D-4BD8-849D-E0B491080A88}" type="pres">
      <dgm:prSet presAssocID="{D727ADF7-EEB9-472A-B218-1453CC4E5C1D}" presName="Name0" presStyleCnt="0">
        <dgm:presLayoutVars>
          <dgm:chPref val="1"/>
          <dgm:dir/>
          <dgm:animOne val="branch"/>
          <dgm:animLvl val="lvl"/>
          <dgm:resizeHandles/>
        </dgm:presLayoutVars>
      </dgm:prSet>
      <dgm:spPr/>
      <dgm:t>
        <a:bodyPr/>
        <a:lstStyle/>
        <a:p>
          <a:endParaRPr lang="en-US"/>
        </a:p>
      </dgm:t>
    </dgm:pt>
    <dgm:pt modelId="{92EE9E0B-5496-46C0-87F7-76883E1CD0A3}" type="pres">
      <dgm:prSet presAssocID="{7163D07A-F777-4386-8270-68A652D568DD}" presName="vertOne" presStyleCnt="0"/>
      <dgm:spPr/>
    </dgm:pt>
    <dgm:pt modelId="{1209A475-7798-45E4-8990-00496A797E1D}" type="pres">
      <dgm:prSet presAssocID="{7163D07A-F777-4386-8270-68A652D568DD}" presName="txOne" presStyleLbl="node0" presStyleIdx="0" presStyleCnt="1">
        <dgm:presLayoutVars>
          <dgm:chPref val="3"/>
        </dgm:presLayoutVars>
      </dgm:prSet>
      <dgm:spPr>
        <a:prstGeom prst="rect">
          <a:avLst/>
        </a:prstGeom>
      </dgm:spPr>
      <dgm:t>
        <a:bodyPr/>
        <a:lstStyle/>
        <a:p>
          <a:endParaRPr lang="en-US"/>
        </a:p>
      </dgm:t>
    </dgm:pt>
    <dgm:pt modelId="{600CC714-02B5-4527-8CBB-BF55F910F6BD}" type="pres">
      <dgm:prSet presAssocID="{7163D07A-F777-4386-8270-68A652D568DD}" presName="parTransOne" presStyleCnt="0"/>
      <dgm:spPr/>
    </dgm:pt>
    <dgm:pt modelId="{AC8EDAAF-B479-4495-A077-B5B0694D58AD}" type="pres">
      <dgm:prSet presAssocID="{7163D07A-F777-4386-8270-68A652D568DD}" presName="horzOne" presStyleCnt="0"/>
      <dgm:spPr/>
    </dgm:pt>
    <dgm:pt modelId="{4CD291F5-ED0D-4002-A513-14E1084F989C}" type="pres">
      <dgm:prSet presAssocID="{3EE133CE-B5C0-42A6-8379-FB5D749B4766}" presName="vertTwo" presStyleCnt="0"/>
      <dgm:spPr/>
    </dgm:pt>
    <dgm:pt modelId="{E8EFD702-26F9-4CAB-8634-547AE3D62678}" type="pres">
      <dgm:prSet presAssocID="{3EE133CE-B5C0-42A6-8379-FB5D749B4766}" presName="txTwo" presStyleLbl="node2" presStyleIdx="0" presStyleCnt="6">
        <dgm:presLayoutVars>
          <dgm:chPref val="3"/>
        </dgm:presLayoutVars>
      </dgm:prSet>
      <dgm:spPr>
        <a:prstGeom prst="rect">
          <a:avLst/>
        </a:prstGeom>
      </dgm:spPr>
      <dgm:t>
        <a:bodyPr/>
        <a:lstStyle/>
        <a:p>
          <a:endParaRPr lang="en-US"/>
        </a:p>
      </dgm:t>
    </dgm:pt>
    <dgm:pt modelId="{F1670BC2-B4EE-4FA1-AB01-487662FC6161}" type="pres">
      <dgm:prSet presAssocID="{3EE133CE-B5C0-42A6-8379-FB5D749B4766}" presName="horzTwo" presStyleCnt="0"/>
      <dgm:spPr/>
    </dgm:pt>
    <dgm:pt modelId="{B097A24B-018C-4B43-8470-C95649154C3B}" type="pres">
      <dgm:prSet presAssocID="{869B646B-DC0E-416F-B77A-03CA41261FB9}" presName="sibSpaceTwo" presStyleCnt="0"/>
      <dgm:spPr/>
    </dgm:pt>
    <dgm:pt modelId="{2B07685D-2DB7-4001-A7AA-EA8B83C08C3E}" type="pres">
      <dgm:prSet presAssocID="{5C211AE8-E2AA-474A-B09F-EF838B6FEFF5}" presName="vertTwo" presStyleCnt="0"/>
      <dgm:spPr/>
    </dgm:pt>
    <dgm:pt modelId="{130FEF46-F07D-4925-8BD4-628C25DE4AB8}" type="pres">
      <dgm:prSet presAssocID="{5C211AE8-E2AA-474A-B09F-EF838B6FEFF5}" presName="txTwo" presStyleLbl="node2" presStyleIdx="1" presStyleCnt="6">
        <dgm:presLayoutVars>
          <dgm:chPref val="3"/>
        </dgm:presLayoutVars>
      </dgm:prSet>
      <dgm:spPr>
        <a:prstGeom prst="rect">
          <a:avLst/>
        </a:prstGeom>
      </dgm:spPr>
      <dgm:t>
        <a:bodyPr/>
        <a:lstStyle/>
        <a:p>
          <a:endParaRPr lang="en-US"/>
        </a:p>
      </dgm:t>
    </dgm:pt>
    <dgm:pt modelId="{23E2035D-E7D1-4809-9CBD-C3B37BB37B47}" type="pres">
      <dgm:prSet presAssocID="{5C211AE8-E2AA-474A-B09F-EF838B6FEFF5}" presName="horzTwo" presStyleCnt="0"/>
      <dgm:spPr/>
    </dgm:pt>
    <dgm:pt modelId="{3055A791-0E7E-4EDB-AB23-A1AE2F3876EF}" type="pres">
      <dgm:prSet presAssocID="{B002FF6F-38A4-415D-8833-D038B013B193}" presName="sibSpaceTwo" presStyleCnt="0"/>
      <dgm:spPr/>
    </dgm:pt>
    <dgm:pt modelId="{78D8FF33-53CD-4832-8826-6B12D605F858}" type="pres">
      <dgm:prSet presAssocID="{5CF2E603-2481-47BF-A4B1-80FCA1BE334A}" presName="vertTwo" presStyleCnt="0"/>
      <dgm:spPr/>
    </dgm:pt>
    <dgm:pt modelId="{A5C31AD5-362E-4195-9C08-B292A78CB4EE}" type="pres">
      <dgm:prSet presAssocID="{5CF2E603-2481-47BF-A4B1-80FCA1BE334A}" presName="txTwo" presStyleLbl="node2" presStyleIdx="2" presStyleCnt="6">
        <dgm:presLayoutVars>
          <dgm:chPref val="3"/>
        </dgm:presLayoutVars>
      </dgm:prSet>
      <dgm:spPr>
        <a:prstGeom prst="rect">
          <a:avLst/>
        </a:prstGeom>
      </dgm:spPr>
      <dgm:t>
        <a:bodyPr/>
        <a:lstStyle/>
        <a:p>
          <a:endParaRPr lang="en-US"/>
        </a:p>
      </dgm:t>
    </dgm:pt>
    <dgm:pt modelId="{815CEF63-851E-44B1-A1DF-5B2E070F6F05}" type="pres">
      <dgm:prSet presAssocID="{5CF2E603-2481-47BF-A4B1-80FCA1BE334A}" presName="horzTwo" presStyleCnt="0"/>
      <dgm:spPr/>
    </dgm:pt>
    <dgm:pt modelId="{9649E462-9152-4E39-9856-89DD4116D0EC}" type="pres">
      <dgm:prSet presAssocID="{6D03D748-5214-4EC4-BC3E-5F0363A97B61}" presName="sibSpaceTwo" presStyleCnt="0"/>
      <dgm:spPr/>
    </dgm:pt>
    <dgm:pt modelId="{408F4924-1F7F-4DAB-AD58-5B7105882A33}" type="pres">
      <dgm:prSet presAssocID="{DB0FE38A-D911-4559-9281-DBE232AE9CE2}" presName="vertTwo" presStyleCnt="0"/>
      <dgm:spPr/>
    </dgm:pt>
    <dgm:pt modelId="{1FC0F051-46A4-4180-ABE2-1D0C9EFC70F6}" type="pres">
      <dgm:prSet presAssocID="{DB0FE38A-D911-4559-9281-DBE232AE9CE2}" presName="txTwo" presStyleLbl="node2" presStyleIdx="3" presStyleCnt="6">
        <dgm:presLayoutVars>
          <dgm:chPref val="3"/>
        </dgm:presLayoutVars>
      </dgm:prSet>
      <dgm:spPr>
        <a:prstGeom prst="rect">
          <a:avLst/>
        </a:prstGeom>
      </dgm:spPr>
      <dgm:t>
        <a:bodyPr/>
        <a:lstStyle/>
        <a:p>
          <a:endParaRPr lang="en-US"/>
        </a:p>
      </dgm:t>
    </dgm:pt>
    <dgm:pt modelId="{BD45A97A-F765-42E5-BC31-E11FFF62478B}" type="pres">
      <dgm:prSet presAssocID="{DB0FE38A-D911-4559-9281-DBE232AE9CE2}" presName="horzTwo" presStyleCnt="0"/>
      <dgm:spPr/>
    </dgm:pt>
    <dgm:pt modelId="{C445E04F-24DA-4554-B7ED-B17D0FB4FFD7}" type="pres">
      <dgm:prSet presAssocID="{033388DA-526A-4668-9AB6-D69A44E30EDE}" presName="sibSpaceTwo" presStyleCnt="0"/>
      <dgm:spPr/>
    </dgm:pt>
    <dgm:pt modelId="{6EF886FE-607E-4C1C-BD42-FC811B2A2C23}" type="pres">
      <dgm:prSet presAssocID="{6A32131C-D04B-4668-8A8E-141FFAD32D00}" presName="vertTwo" presStyleCnt="0"/>
      <dgm:spPr/>
    </dgm:pt>
    <dgm:pt modelId="{F74095B2-AA57-4B15-8CFA-514FC962D528}" type="pres">
      <dgm:prSet presAssocID="{6A32131C-D04B-4668-8A8E-141FFAD32D00}" presName="txTwo" presStyleLbl="node2" presStyleIdx="4" presStyleCnt="6">
        <dgm:presLayoutVars>
          <dgm:chPref val="3"/>
        </dgm:presLayoutVars>
      </dgm:prSet>
      <dgm:spPr>
        <a:prstGeom prst="rect">
          <a:avLst/>
        </a:prstGeom>
      </dgm:spPr>
      <dgm:t>
        <a:bodyPr/>
        <a:lstStyle/>
        <a:p>
          <a:endParaRPr lang="en-US"/>
        </a:p>
      </dgm:t>
    </dgm:pt>
    <dgm:pt modelId="{72896EB8-9A8A-46E4-8D1B-3A87BA3CFEE3}" type="pres">
      <dgm:prSet presAssocID="{6A32131C-D04B-4668-8A8E-141FFAD32D00}" presName="horzTwo" presStyleCnt="0"/>
      <dgm:spPr/>
    </dgm:pt>
    <dgm:pt modelId="{DDF57969-15D2-4E73-A596-A39D4E548D08}" type="pres">
      <dgm:prSet presAssocID="{973D9554-6391-4386-B88E-F81898E543B3}" presName="sibSpaceTwo" presStyleCnt="0"/>
      <dgm:spPr/>
    </dgm:pt>
    <dgm:pt modelId="{01B6EB92-2722-4CA0-9FC9-631DC99CA752}" type="pres">
      <dgm:prSet presAssocID="{CF0EB0E9-7F3D-48B3-A698-295B05FB893A}" presName="vertTwo" presStyleCnt="0"/>
      <dgm:spPr/>
    </dgm:pt>
    <dgm:pt modelId="{DBBD660D-C765-4EA5-BF96-A7B2B100A5C2}" type="pres">
      <dgm:prSet presAssocID="{CF0EB0E9-7F3D-48B3-A698-295B05FB893A}" presName="txTwo" presStyleLbl="node2" presStyleIdx="5" presStyleCnt="6">
        <dgm:presLayoutVars>
          <dgm:chPref val="3"/>
        </dgm:presLayoutVars>
      </dgm:prSet>
      <dgm:spPr>
        <a:prstGeom prst="rect">
          <a:avLst/>
        </a:prstGeom>
      </dgm:spPr>
      <dgm:t>
        <a:bodyPr/>
        <a:lstStyle/>
        <a:p>
          <a:endParaRPr lang="en-US"/>
        </a:p>
      </dgm:t>
    </dgm:pt>
    <dgm:pt modelId="{52FFB84E-22AC-4C70-9231-0EE808DF422A}" type="pres">
      <dgm:prSet presAssocID="{CF0EB0E9-7F3D-48B3-A698-295B05FB893A}" presName="horzTwo" presStyleCnt="0"/>
      <dgm:spPr/>
    </dgm:pt>
  </dgm:ptLst>
  <dgm:cxnLst>
    <dgm:cxn modelId="{BE46A61E-BBB8-44B3-B647-300F268AEAD4}" type="presOf" srcId="{DB0FE38A-D911-4559-9281-DBE232AE9CE2}" destId="{1FC0F051-46A4-4180-ABE2-1D0C9EFC70F6}" srcOrd="0" destOrd="0" presId="urn:microsoft.com/office/officeart/2005/8/layout/hierarchy4"/>
    <dgm:cxn modelId="{36F77142-0F3A-46E0-958B-FC802230EF2D}" type="presOf" srcId="{6A32131C-D04B-4668-8A8E-141FFAD32D00}" destId="{F74095B2-AA57-4B15-8CFA-514FC962D528}" srcOrd="0" destOrd="0" presId="urn:microsoft.com/office/officeart/2005/8/layout/hierarchy4"/>
    <dgm:cxn modelId="{41E8E3BC-549D-4A64-ADE8-F45D3194F136}" type="presOf" srcId="{CF0EB0E9-7F3D-48B3-A698-295B05FB893A}" destId="{DBBD660D-C765-4EA5-BF96-A7B2B100A5C2}" srcOrd="0" destOrd="0" presId="urn:microsoft.com/office/officeart/2005/8/layout/hierarchy4"/>
    <dgm:cxn modelId="{C18FB7BF-ED87-449B-A5CC-C796E6B93261}" srcId="{7163D07A-F777-4386-8270-68A652D568DD}" destId="{DB0FE38A-D911-4559-9281-DBE232AE9CE2}" srcOrd="3" destOrd="0" parTransId="{A86ABACE-3B37-4E48-8A9F-77C228CE24BE}" sibTransId="{033388DA-526A-4668-9AB6-D69A44E30EDE}"/>
    <dgm:cxn modelId="{C4CFFB0B-3F91-456F-BFF4-0D91E2D579D8}" type="presOf" srcId="{5CF2E603-2481-47BF-A4B1-80FCA1BE334A}" destId="{A5C31AD5-362E-4195-9C08-B292A78CB4EE}" srcOrd="0" destOrd="0" presId="urn:microsoft.com/office/officeart/2005/8/layout/hierarchy4"/>
    <dgm:cxn modelId="{3CD45AAC-577E-415E-891D-CB3765D0B86D}" type="presOf" srcId="{7163D07A-F777-4386-8270-68A652D568DD}" destId="{1209A475-7798-45E4-8990-00496A797E1D}" srcOrd="0" destOrd="0" presId="urn:microsoft.com/office/officeart/2005/8/layout/hierarchy4"/>
    <dgm:cxn modelId="{9B3AD575-728C-4950-A2FF-1B40977A6022}" srcId="{7163D07A-F777-4386-8270-68A652D568DD}" destId="{5CF2E603-2481-47BF-A4B1-80FCA1BE334A}" srcOrd="2" destOrd="0" parTransId="{2AB9E93E-29EC-45AB-95C8-3472A5459716}" sibTransId="{6D03D748-5214-4EC4-BC3E-5F0363A97B61}"/>
    <dgm:cxn modelId="{B241A2B0-85C2-43E7-8193-672CA7CA2236}" type="presOf" srcId="{3EE133CE-B5C0-42A6-8379-FB5D749B4766}" destId="{E8EFD702-26F9-4CAB-8634-547AE3D62678}" srcOrd="0" destOrd="0" presId="urn:microsoft.com/office/officeart/2005/8/layout/hierarchy4"/>
    <dgm:cxn modelId="{A2E578D7-8463-4A21-80B6-5B6CAC680DF2}" srcId="{7163D07A-F777-4386-8270-68A652D568DD}" destId="{CF0EB0E9-7F3D-48B3-A698-295B05FB893A}" srcOrd="5" destOrd="0" parTransId="{D9933AAB-362E-4F7A-9EB6-863887E9341B}" sibTransId="{E10B2816-304B-4F56-9CA4-B87408795141}"/>
    <dgm:cxn modelId="{1E85CA8A-2EEE-42C6-BBFC-6F216D32EBF8}" srcId="{D727ADF7-EEB9-472A-B218-1453CC4E5C1D}" destId="{7163D07A-F777-4386-8270-68A652D568DD}" srcOrd="0" destOrd="0" parTransId="{00A055ED-CDF7-44A1-ACC2-FCE7DA822B87}" sibTransId="{59F99AB2-6D21-4BFE-A304-225AE5DAA7FA}"/>
    <dgm:cxn modelId="{52F16B98-2D96-438C-929B-01351C7A7FF9}" srcId="{7163D07A-F777-4386-8270-68A652D568DD}" destId="{5C211AE8-E2AA-474A-B09F-EF838B6FEFF5}" srcOrd="1" destOrd="0" parTransId="{B95A7BDD-F84C-4B58-9AE9-7E93FD46B3FB}" sibTransId="{B002FF6F-38A4-415D-8833-D038B013B193}"/>
    <dgm:cxn modelId="{69352F41-8725-4731-AD25-786841F6C15A}" type="presOf" srcId="{5C211AE8-E2AA-474A-B09F-EF838B6FEFF5}" destId="{130FEF46-F07D-4925-8BD4-628C25DE4AB8}" srcOrd="0" destOrd="0" presId="urn:microsoft.com/office/officeart/2005/8/layout/hierarchy4"/>
    <dgm:cxn modelId="{D4B53AB4-1B0D-4234-98FF-5EAD25DA1113}" srcId="{7163D07A-F777-4386-8270-68A652D568DD}" destId="{6A32131C-D04B-4668-8A8E-141FFAD32D00}" srcOrd="4" destOrd="0" parTransId="{AD4D59DE-1595-4060-9D6E-8D583986132A}" sibTransId="{973D9554-6391-4386-B88E-F81898E543B3}"/>
    <dgm:cxn modelId="{355A6229-98BE-4D01-89BD-F69C71AF68C5}" type="presOf" srcId="{D727ADF7-EEB9-472A-B218-1453CC4E5C1D}" destId="{96228CC2-179D-4BD8-849D-E0B491080A88}" srcOrd="0" destOrd="0" presId="urn:microsoft.com/office/officeart/2005/8/layout/hierarchy4"/>
    <dgm:cxn modelId="{3AE9F33C-61A2-454D-9B47-40F8554E57E5}" srcId="{7163D07A-F777-4386-8270-68A652D568DD}" destId="{3EE133CE-B5C0-42A6-8379-FB5D749B4766}" srcOrd="0" destOrd="0" parTransId="{E5875C95-96C8-46D6-9311-5FE67EC2C895}" sibTransId="{869B646B-DC0E-416F-B77A-03CA41261FB9}"/>
    <dgm:cxn modelId="{B1A15253-3EE3-4FDB-BE8D-32EE674DFE35}" type="presParOf" srcId="{96228CC2-179D-4BD8-849D-E0B491080A88}" destId="{92EE9E0B-5496-46C0-87F7-76883E1CD0A3}" srcOrd="0" destOrd="0" presId="urn:microsoft.com/office/officeart/2005/8/layout/hierarchy4"/>
    <dgm:cxn modelId="{81842AC0-53C7-41A0-BD45-6486DA4A0063}" type="presParOf" srcId="{92EE9E0B-5496-46C0-87F7-76883E1CD0A3}" destId="{1209A475-7798-45E4-8990-00496A797E1D}" srcOrd="0" destOrd="0" presId="urn:microsoft.com/office/officeart/2005/8/layout/hierarchy4"/>
    <dgm:cxn modelId="{5926EBB2-77F6-440C-A02F-25F6C9E7DCFE}" type="presParOf" srcId="{92EE9E0B-5496-46C0-87F7-76883E1CD0A3}" destId="{600CC714-02B5-4527-8CBB-BF55F910F6BD}" srcOrd="1" destOrd="0" presId="urn:microsoft.com/office/officeart/2005/8/layout/hierarchy4"/>
    <dgm:cxn modelId="{3D56BA9B-4EA2-481B-A4BF-687745115111}" type="presParOf" srcId="{92EE9E0B-5496-46C0-87F7-76883E1CD0A3}" destId="{AC8EDAAF-B479-4495-A077-B5B0694D58AD}" srcOrd="2" destOrd="0" presId="urn:microsoft.com/office/officeart/2005/8/layout/hierarchy4"/>
    <dgm:cxn modelId="{0BFAE6FC-E2ED-4B1D-8B36-FBF7C3E8E631}" type="presParOf" srcId="{AC8EDAAF-B479-4495-A077-B5B0694D58AD}" destId="{4CD291F5-ED0D-4002-A513-14E1084F989C}" srcOrd="0" destOrd="0" presId="urn:microsoft.com/office/officeart/2005/8/layout/hierarchy4"/>
    <dgm:cxn modelId="{1C8448CC-8942-499B-A925-BC746381079D}" type="presParOf" srcId="{4CD291F5-ED0D-4002-A513-14E1084F989C}" destId="{E8EFD702-26F9-4CAB-8634-547AE3D62678}" srcOrd="0" destOrd="0" presId="urn:microsoft.com/office/officeart/2005/8/layout/hierarchy4"/>
    <dgm:cxn modelId="{D57DB74C-9F4B-40EC-89D3-F77727B285B6}" type="presParOf" srcId="{4CD291F5-ED0D-4002-A513-14E1084F989C}" destId="{F1670BC2-B4EE-4FA1-AB01-487662FC6161}" srcOrd="1" destOrd="0" presId="urn:microsoft.com/office/officeart/2005/8/layout/hierarchy4"/>
    <dgm:cxn modelId="{7BEA35D5-FFAA-48BF-83CF-63E90174CE60}" type="presParOf" srcId="{AC8EDAAF-B479-4495-A077-B5B0694D58AD}" destId="{B097A24B-018C-4B43-8470-C95649154C3B}" srcOrd="1" destOrd="0" presId="urn:microsoft.com/office/officeart/2005/8/layout/hierarchy4"/>
    <dgm:cxn modelId="{C822D51F-CFBD-47BC-B632-BEED8D3144E3}" type="presParOf" srcId="{AC8EDAAF-B479-4495-A077-B5B0694D58AD}" destId="{2B07685D-2DB7-4001-A7AA-EA8B83C08C3E}" srcOrd="2" destOrd="0" presId="urn:microsoft.com/office/officeart/2005/8/layout/hierarchy4"/>
    <dgm:cxn modelId="{1D69073E-4475-4556-A1C1-7584B03D3E3B}" type="presParOf" srcId="{2B07685D-2DB7-4001-A7AA-EA8B83C08C3E}" destId="{130FEF46-F07D-4925-8BD4-628C25DE4AB8}" srcOrd="0" destOrd="0" presId="urn:microsoft.com/office/officeart/2005/8/layout/hierarchy4"/>
    <dgm:cxn modelId="{6F56631C-6614-4F3A-9C0F-337FB2DB8724}" type="presParOf" srcId="{2B07685D-2DB7-4001-A7AA-EA8B83C08C3E}" destId="{23E2035D-E7D1-4809-9CBD-C3B37BB37B47}" srcOrd="1" destOrd="0" presId="urn:microsoft.com/office/officeart/2005/8/layout/hierarchy4"/>
    <dgm:cxn modelId="{82017EBD-95CE-4BFA-8FC3-A3F008DA8FC6}" type="presParOf" srcId="{AC8EDAAF-B479-4495-A077-B5B0694D58AD}" destId="{3055A791-0E7E-4EDB-AB23-A1AE2F3876EF}" srcOrd="3" destOrd="0" presId="urn:microsoft.com/office/officeart/2005/8/layout/hierarchy4"/>
    <dgm:cxn modelId="{F8780479-8FE7-4C59-951A-8ED33560915F}" type="presParOf" srcId="{AC8EDAAF-B479-4495-A077-B5B0694D58AD}" destId="{78D8FF33-53CD-4832-8826-6B12D605F858}" srcOrd="4" destOrd="0" presId="urn:microsoft.com/office/officeart/2005/8/layout/hierarchy4"/>
    <dgm:cxn modelId="{8AB90390-62D7-4F43-A35F-A18C5EEA3266}" type="presParOf" srcId="{78D8FF33-53CD-4832-8826-6B12D605F858}" destId="{A5C31AD5-362E-4195-9C08-B292A78CB4EE}" srcOrd="0" destOrd="0" presId="urn:microsoft.com/office/officeart/2005/8/layout/hierarchy4"/>
    <dgm:cxn modelId="{6739ADA6-1D11-4F81-8338-E61A666450E8}" type="presParOf" srcId="{78D8FF33-53CD-4832-8826-6B12D605F858}" destId="{815CEF63-851E-44B1-A1DF-5B2E070F6F05}" srcOrd="1" destOrd="0" presId="urn:microsoft.com/office/officeart/2005/8/layout/hierarchy4"/>
    <dgm:cxn modelId="{03ACB2F4-6C97-4447-92A7-36741A58F730}" type="presParOf" srcId="{AC8EDAAF-B479-4495-A077-B5B0694D58AD}" destId="{9649E462-9152-4E39-9856-89DD4116D0EC}" srcOrd="5" destOrd="0" presId="urn:microsoft.com/office/officeart/2005/8/layout/hierarchy4"/>
    <dgm:cxn modelId="{B4B17D73-BE76-4386-A568-79EAACA27ACE}" type="presParOf" srcId="{AC8EDAAF-B479-4495-A077-B5B0694D58AD}" destId="{408F4924-1F7F-4DAB-AD58-5B7105882A33}" srcOrd="6" destOrd="0" presId="urn:microsoft.com/office/officeart/2005/8/layout/hierarchy4"/>
    <dgm:cxn modelId="{1E729B93-297D-4F29-BDF1-C3571A327878}" type="presParOf" srcId="{408F4924-1F7F-4DAB-AD58-5B7105882A33}" destId="{1FC0F051-46A4-4180-ABE2-1D0C9EFC70F6}" srcOrd="0" destOrd="0" presId="urn:microsoft.com/office/officeart/2005/8/layout/hierarchy4"/>
    <dgm:cxn modelId="{AEF5E7E2-82A2-4C88-959D-4E23C89FE7AD}" type="presParOf" srcId="{408F4924-1F7F-4DAB-AD58-5B7105882A33}" destId="{BD45A97A-F765-42E5-BC31-E11FFF62478B}" srcOrd="1" destOrd="0" presId="urn:microsoft.com/office/officeart/2005/8/layout/hierarchy4"/>
    <dgm:cxn modelId="{50B283A3-41C8-415F-B880-FFD1FC4B1F4B}" type="presParOf" srcId="{AC8EDAAF-B479-4495-A077-B5B0694D58AD}" destId="{C445E04F-24DA-4554-B7ED-B17D0FB4FFD7}" srcOrd="7" destOrd="0" presId="urn:microsoft.com/office/officeart/2005/8/layout/hierarchy4"/>
    <dgm:cxn modelId="{3FEBF88B-2CD7-4214-BD4C-CD25C5589BDD}" type="presParOf" srcId="{AC8EDAAF-B479-4495-A077-B5B0694D58AD}" destId="{6EF886FE-607E-4C1C-BD42-FC811B2A2C23}" srcOrd="8" destOrd="0" presId="urn:microsoft.com/office/officeart/2005/8/layout/hierarchy4"/>
    <dgm:cxn modelId="{17FC360B-17D1-4327-B564-3A608B17B3B7}" type="presParOf" srcId="{6EF886FE-607E-4C1C-BD42-FC811B2A2C23}" destId="{F74095B2-AA57-4B15-8CFA-514FC962D528}" srcOrd="0" destOrd="0" presId="urn:microsoft.com/office/officeart/2005/8/layout/hierarchy4"/>
    <dgm:cxn modelId="{884F35C0-E82C-4102-B645-6059651D8939}" type="presParOf" srcId="{6EF886FE-607E-4C1C-BD42-FC811B2A2C23}" destId="{72896EB8-9A8A-46E4-8D1B-3A87BA3CFEE3}" srcOrd="1" destOrd="0" presId="urn:microsoft.com/office/officeart/2005/8/layout/hierarchy4"/>
    <dgm:cxn modelId="{C8999A20-4406-45D8-9F93-CE7FCF9CDE3E}" type="presParOf" srcId="{AC8EDAAF-B479-4495-A077-B5B0694D58AD}" destId="{DDF57969-15D2-4E73-A596-A39D4E548D08}" srcOrd="9" destOrd="0" presId="urn:microsoft.com/office/officeart/2005/8/layout/hierarchy4"/>
    <dgm:cxn modelId="{B85695D8-4F94-4473-B20F-7DC4CA778BE5}" type="presParOf" srcId="{AC8EDAAF-B479-4495-A077-B5B0694D58AD}" destId="{01B6EB92-2722-4CA0-9FC9-631DC99CA752}" srcOrd="10" destOrd="0" presId="urn:microsoft.com/office/officeart/2005/8/layout/hierarchy4"/>
    <dgm:cxn modelId="{482BCAD0-07BD-4B7C-93BF-8444438A3891}" type="presParOf" srcId="{01B6EB92-2722-4CA0-9FC9-631DC99CA752}" destId="{DBBD660D-C765-4EA5-BF96-A7B2B100A5C2}" srcOrd="0" destOrd="0" presId="urn:microsoft.com/office/officeart/2005/8/layout/hierarchy4"/>
    <dgm:cxn modelId="{DEEC29A8-D3CD-42A9-A573-A5082C6CDC11}" type="presParOf" srcId="{01B6EB92-2722-4CA0-9FC9-631DC99CA752}" destId="{52FFB84E-22AC-4C70-9231-0EE808DF422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C2D44E-6741-4CC7-B05B-9BB1AF04C1CC}" type="doc">
      <dgm:prSet loTypeId="urn:microsoft.com/office/officeart/2008/layout/AccentedPicture" loCatId="picture" qsTypeId="urn:microsoft.com/office/officeart/2005/8/quickstyle/simple1" qsCatId="simple" csTypeId="urn:microsoft.com/office/officeart/2005/8/colors/accent0_3" csCatId="mainScheme" phldr="1"/>
      <dgm:spPr/>
      <dgm:t>
        <a:bodyPr/>
        <a:lstStyle/>
        <a:p>
          <a:endParaRPr lang="en-US"/>
        </a:p>
      </dgm:t>
    </dgm:pt>
    <dgm:pt modelId="{513B54C9-13F7-4D12-9ADE-ED7EB3DE9930}">
      <dgm:prSet/>
      <dgm:spPr/>
      <dgm:t>
        <a:bodyPr/>
        <a:lstStyle/>
        <a:p>
          <a:pPr rtl="0"/>
          <a:r>
            <a:rPr lang="en-US" dirty="0" smtClean="0"/>
            <a:t>Mobile learning using tablets and smartphones</a:t>
          </a:r>
          <a:endParaRPr lang="en-US" dirty="0"/>
        </a:p>
      </dgm:t>
    </dgm:pt>
    <dgm:pt modelId="{6D2E4DD1-1CE4-4A71-934D-198E475BC603}" type="parTrans" cxnId="{F057DC22-D9F0-4BAB-8FD7-1389E7BE790A}">
      <dgm:prSet/>
      <dgm:spPr/>
      <dgm:t>
        <a:bodyPr/>
        <a:lstStyle/>
        <a:p>
          <a:endParaRPr lang="en-US"/>
        </a:p>
      </dgm:t>
    </dgm:pt>
    <dgm:pt modelId="{3C68E97C-CBB4-493A-98BB-398883F0C0A9}" type="sibTrans" cxnId="{F057DC22-D9F0-4BAB-8FD7-1389E7BE790A}">
      <dgm:prSet/>
      <dgm:spPr/>
      <dgm:t>
        <a:bodyPr/>
        <a:lstStyle/>
        <a:p>
          <a:endParaRPr lang="en-US"/>
        </a:p>
      </dgm:t>
    </dgm:pt>
    <dgm:pt modelId="{7F9BF27A-C6EA-4BC1-837A-1006062FD594}">
      <dgm:prSet/>
      <dgm:spPr/>
      <dgm:t>
        <a:bodyPr/>
        <a:lstStyle/>
        <a:p>
          <a:pPr rtl="0"/>
          <a:r>
            <a:rPr lang="en-US" smtClean="0"/>
            <a:t>Video-based learning instead of text</a:t>
          </a:r>
          <a:endParaRPr lang="en-US"/>
        </a:p>
      </dgm:t>
    </dgm:pt>
    <dgm:pt modelId="{026BFDD7-18DC-4E9B-9516-5B99FAF863B5}" type="parTrans" cxnId="{1EDB77E9-867E-44E2-9BC2-AABE7C0EB9F5}">
      <dgm:prSet/>
      <dgm:spPr/>
      <dgm:t>
        <a:bodyPr/>
        <a:lstStyle/>
        <a:p>
          <a:endParaRPr lang="en-US"/>
        </a:p>
      </dgm:t>
    </dgm:pt>
    <dgm:pt modelId="{E35DE917-F3AB-4C7A-A697-B5F9A06B2F06}" type="sibTrans" cxnId="{1EDB77E9-867E-44E2-9BC2-AABE7C0EB9F5}">
      <dgm:prSet/>
      <dgm:spPr/>
      <dgm:t>
        <a:bodyPr/>
        <a:lstStyle/>
        <a:p>
          <a:endParaRPr lang="en-US"/>
        </a:p>
      </dgm:t>
    </dgm:pt>
    <dgm:pt modelId="{B5CAF3B1-6B86-493C-89BA-AF582274451E}">
      <dgm:prSet/>
      <dgm:spPr/>
      <dgm:t>
        <a:bodyPr/>
        <a:lstStyle/>
        <a:p>
          <a:pPr rtl="0"/>
          <a:r>
            <a:rPr lang="en-US" smtClean="0"/>
            <a:t>Shorter attention spans and multi-taskers</a:t>
          </a:r>
          <a:endParaRPr lang="en-US"/>
        </a:p>
      </dgm:t>
    </dgm:pt>
    <dgm:pt modelId="{3BC550CC-E600-4B23-B4BE-018C834C6EA5}" type="parTrans" cxnId="{BC32EAE2-0C54-4083-906A-0495963593F9}">
      <dgm:prSet/>
      <dgm:spPr/>
      <dgm:t>
        <a:bodyPr/>
        <a:lstStyle/>
        <a:p>
          <a:endParaRPr lang="en-US"/>
        </a:p>
      </dgm:t>
    </dgm:pt>
    <dgm:pt modelId="{1095A5D0-6B28-40B0-95B9-92088F4A6F42}" type="sibTrans" cxnId="{BC32EAE2-0C54-4083-906A-0495963593F9}">
      <dgm:prSet/>
      <dgm:spPr/>
      <dgm:t>
        <a:bodyPr/>
        <a:lstStyle/>
        <a:p>
          <a:endParaRPr lang="en-US"/>
        </a:p>
      </dgm:t>
    </dgm:pt>
    <dgm:pt modelId="{CC775755-8C25-43E3-A757-81894FDFDF48}">
      <dgm:prSet/>
      <dgm:spPr/>
      <dgm:t>
        <a:bodyPr/>
        <a:lstStyle/>
        <a:p>
          <a:pPr rtl="0"/>
          <a:r>
            <a:rPr lang="en-US" smtClean="0"/>
            <a:t>Peer-to-peer learning</a:t>
          </a:r>
          <a:endParaRPr lang="en-US"/>
        </a:p>
      </dgm:t>
    </dgm:pt>
    <dgm:pt modelId="{71808509-4C22-4256-8871-B2F462D031B6}" type="parTrans" cxnId="{01CBE6E0-D3D9-498B-9906-1F4DAE817DC5}">
      <dgm:prSet/>
      <dgm:spPr/>
      <dgm:t>
        <a:bodyPr/>
        <a:lstStyle/>
        <a:p>
          <a:endParaRPr lang="en-US"/>
        </a:p>
      </dgm:t>
    </dgm:pt>
    <dgm:pt modelId="{7E5F26D0-0A37-4DBC-BB1F-6A62654987CE}" type="sibTrans" cxnId="{01CBE6E0-D3D9-498B-9906-1F4DAE817DC5}">
      <dgm:prSet/>
      <dgm:spPr/>
      <dgm:t>
        <a:bodyPr/>
        <a:lstStyle/>
        <a:p>
          <a:endParaRPr lang="en-US"/>
        </a:p>
      </dgm:t>
    </dgm:pt>
    <dgm:pt modelId="{B46697FD-D640-43A1-8A17-3F31C859FF64}">
      <dgm:prSet/>
      <dgm:spPr/>
      <dgm:t>
        <a:bodyPr/>
        <a:lstStyle/>
        <a:p>
          <a:pPr rtl="0"/>
          <a:r>
            <a:rPr lang="en-US" smtClean="0"/>
            <a:t>Rapid changes in technology</a:t>
          </a:r>
          <a:endParaRPr lang="en-US"/>
        </a:p>
      </dgm:t>
    </dgm:pt>
    <dgm:pt modelId="{71A3651D-CF48-4F1B-A6B7-9F1A3F960D03}" type="parTrans" cxnId="{7CCFE9E1-AB46-4B10-A541-EBBD1C4CA9CD}">
      <dgm:prSet/>
      <dgm:spPr/>
      <dgm:t>
        <a:bodyPr/>
        <a:lstStyle/>
        <a:p>
          <a:endParaRPr lang="en-US"/>
        </a:p>
      </dgm:t>
    </dgm:pt>
    <dgm:pt modelId="{1315954D-7594-49BE-9662-69C0D739F8B8}" type="sibTrans" cxnId="{7CCFE9E1-AB46-4B10-A541-EBBD1C4CA9CD}">
      <dgm:prSet/>
      <dgm:spPr/>
      <dgm:t>
        <a:bodyPr/>
        <a:lstStyle/>
        <a:p>
          <a:endParaRPr lang="en-US"/>
        </a:p>
      </dgm:t>
    </dgm:pt>
    <dgm:pt modelId="{E9FD334B-23B4-437F-9A38-BFFFB70B2797}">
      <dgm:prSet/>
      <dgm:spPr/>
      <dgm:t>
        <a:bodyPr/>
        <a:lstStyle/>
        <a:p>
          <a:pPr rtl="0"/>
          <a:endParaRPr lang="en-US" dirty="0"/>
        </a:p>
      </dgm:t>
    </dgm:pt>
    <dgm:pt modelId="{D0AF4A08-9192-4627-BE54-86EF0AB97964}" type="parTrans" cxnId="{6C232D79-856B-4E9D-96FC-F728452A70C8}">
      <dgm:prSet/>
      <dgm:spPr/>
      <dgm:t>
        <a:bodyPr/>
        <a:lstStyle/>
        <a:p>
          <a:endParaRPr lang="en-US"/>
        </a:p>
      </dgm:t>
    </dgm:pt>
    <dgm:pt modelId="{6954B371-D439-4CC6-B506-7D390AF61204}" type="sibTrans" cxnId="{6C232D79-856B-4E9D-96FC-F728452A70C8}">
      <dgm:prSet/>
      <dgm:spPr>
        <a:blipFill dpi="0" rotWithShape="1">
          <a:blip xmlns:r="http://schemas.openxmlformats.org/officeDocument/2006/relationships" r:embed="rId1"/>
          <a:srcRect/>
          <a:stretch>
            <a:fillRect l="-64517" t="-1022"/>
          </a:stretch>
        </a:blipFill>
      </dgm:spPr>
      <dgm:t>
        <a:bodyPr/>
        <a:lstStyle/>
        <a:p>
          <a:endParaRPr lang="en-US"/>
        </a:p>
      </dgm:t>
      <dgm:extLst>
        <a:ext uri="{E40237B7-FDA0-4F09-8148-C483321AD2D9}">
          <dgm14:cNvPr xmlns:dgm14="http://schemas.microsoft.com/office/drawing/2010/diagram" id="0" name="" descr="Picture of three people collaborating at a table. &#10;" title="Three people collaborating."/>
        </a:ext>
      </dgm:extLst>
    </dgm:pt>
    <dgm:pt modelId="{FA805EA8-B2EB-4797-BF6E-277A5876B96E}" type="pres">
      <dgm:prSet presAssocID="{7BC2D44E-6741-4CC7-B05B-9BB1AF04C1CC}" presName="Name0" presStyleCnt="0">
        <dgm:presLayoutVars>
          <dgm:dir/>
        </dgm:presLayoutVars>
      </dgm:prSet>
      <dgm:spPr/>
      <dgm:t>
        <a:bodyPr/>
        <a:lstStyle/>
        <a:p>
          <a:endParaRPr lang="en-US"/>
        </a:p>
      </dgm:t>
    </dgm:pt>
    <dgm:pt modelId="{80D2CF40-5253-4DAF-9590-B2DD69F3FF2D}" type="pres">
      <dgm:prSet presAssocID="{6954B371-D439-4CC6-B506-7D390AF61204}" presName="picture_1" presStyleLbl="bgImgPlace1" presStyleIdx="0" presStyleCnt="1" custLinFactNeighborX="-260" custLinFactNeighborY="1002"/>
      <dgm:spPr>
        <a:prstGeom prst="rect">
          <a:avLst/>
        </a:prstGeom>
      </dgm:spPr>
      <dgm:t>
        <a:bodyPr/>
        <a:lstStyle/>
        <a:p>
          <a:endParaRPr lang="en-US"/>
        </a:p>
      </dgm:t>
    </dgm:pt>
    <dgm:pt modelId="{BF7749DC-534F-41F7-B8CE-330B4BA02DBA}" type="pres">
      <dgm:prSet presAssocID="{E9FD334B-23B4-437F-9A38-BFFFB70B2797}" presName="text_1" presStyleLbl="node1" presStyleIdx="0" presStyleCnt="0">
        <dgm:presLayoutVars>
          <dgm:bulletEnabled val="1"/>
        </dgm:presLayoutVars>
      </dgm:prSet>
      <dgm:spPr/>
      <dgm:t>
        <a:bodyPr/>
        <a:lstStyle/>
        <a:p>
          <a:endParaRPr lang="en-US"/>
        </a:p>
      </dgm:t>
    </dgm:pt>
    <dgm:pt modelId="{DCA7D9C3-7181-4500-BB68-E0F73FABA4D7}" type="pres">
      <dgm:prSet presAssocID="{7BC2D44E-6741-4CC7-B05B-9BB1AF04C1CC}" presName="linV" presStyleCnt="0"/>
      <dgm:spPr/>
    </dgm:pt>
    <dgm:pt modelId="{B2C93ABA-4C73-4806-A45C-335360B5A7B6}" type="pres">
      <dgm:prSet presAssocID="{513B54C9-13F7-4D12-9ADE-ED7EB3DE9930}" presName="pair" presStyleCnt="0"/>
      <dgm:spPr/>
    </dgm:pt>
    <dgm:pt modelId="{30E090FC-AE78-4F3C-ADAB-66D0195F999C}" type="pres">
      <dgm:prSet presAssocID="{513B54C9-13F7-4D12-9ADE-ED7EB3DE9930}" presName="spaceH" presStyleLbl="node1" presStyleIdx="0" presStyleCnt="0"/>
      <dgm:spPr/>
    </dgm:pt>
    <dgm:pt modelId="{9D0CBF80-A9A4-48C4-B884-AE11A35B9A8F}" type="pres">
      <dgm:prSet presAssocID="{513B54C9-13F7-4D12-9ADE-ED7EB3DE9930}" presName="desPictures" presStyleLbl="alignImgPlace1" presStyleIdx="0" presStyleCnt="5"/>
      <dgm:spPr>
        <a:prstGeom prst="rect">
          <a:avLst/>
        </a:prstGeom>
        <a:blipFill rotWithShape="1">
          <a:blip xmlns:r="http://schemas.openxmlformats.org/officeDocument/2006/relationships" r:embed="rId2">
            <a:duotone>
              <a:schemeClr val="accent1">
                <a:shade val="45000"/>
                <a:satMod val="135000"/>
              </a:schemeClr>
              <a:prstClr val="white"/>
            </a:duotone>
          </a:blip>
          <a:stretch>
            <a:fillRect/>
          </a:stretch>
        </a:blipFill>
      </dgm:spPr>
      <dgm:extLst>
        <a:ext uri="{E40237B7-FDA0-4F09-8148-C483321AD2D9}">
          <dgm14:cNvPr xmlns:dgm14="http://schemas.microsoft.com/office/drawing/2010/diagram" id="0" name="" title="Table Icon"/>
        </a:ext>
      </dgm:extLst>
    </dgm:pt>
    <dgm:pt modelId="{636916C9-6839-44CB-B642-5E975CD14980}" type="pres">
      <dgm:prSet presAssocID="{513B54C9-13F7-4D12-9ADE-ED7EB3DE9930}" presName="desTextWrapper" presStyleCnt="0"/>
      <dgm:spPr/>
    </dgm:pt>
    <dgm:pt modelId="{BA79C92E-73B4-4C61-8009-EB61CC8BFCFE}" type="pres">
      <dgm:prSet presAssocID="{513B54C9-13F7-4D12-9ADE-ED7EB3DE9930}" presName="desText" presStyleLbl="revTx" presStyleIdx="0" presStyleCnt="5">
        <dgm:presLayoutVars>
          <dgm:bulletEnabled val="1"/>
        </dgm:presLayoutVars>
      </dgm:prSet>
      <dgm:spPr/>
      <dgm:t>
        <a:bodyPr/>
        <a:lstStyle/>
        <a:p>
          <a:endParaRPr lang="en-US"/>
        </a:p>
      </dgm:t>
    </dgm:pt>
    <dgm:pt modelId="{E153ECF3-75B6-4CDE-96DE-ECAA2E04D9F1}" type="pres">
      <dgm:prSet presAssocID="{3C68E97C-CBB4-493A-98BB-398883F0C0A9}" presName="spaceV" presStyleCnt="0"/>
      <dgm:spPr/>
    </dgm:pt>
    <dgm:pt modelId="{4170A7E1-8A1F-415D-ADCC-830243A8F4FD}" type="pres">
      <dgm:prSet presAssocID="{7F9BF27A-C6EA-4BC1-837A-1006062FD594}" presName="pair" presStyleCnt="0"/>
      <dgm:spPr/>
    </dgm:pt>
    <dgm:pt modelId="{71AEE47A-A039-402E-9A47-F2E331E8DFAE}" type="pres">
      <dgm:prSet presAssocID="{7F9BF27A-C6EA-4BC1-837A-1006062FD594}" presName="spaceH" presStyleLbl="node1" presStyleIdx="0" presStyleCnt="0"/>
      <dgm:spPr/>
    </dgm:pt>
    <dgm:pt modelId="{10CA2B15-2C08-4A32-BA2A-AC795E0C4B7D}" type="pres">
      <dgm:prSet presAssocID="{7F9BF27A-C6EA-4BC1-837A-1006062FD594}" presName="desPictures" presStyleLbl="alignImgPlace1" presStyleIdx="1" presStyleCnt="5"/>
      <dgm:spPr>
        <a:prstGeom prst="rect">
          <a:avLst/>
        </a:prstGeom>
        <a:blipFill dpi="0" rotWithShape="1">
          <a:blip xmlns:r="http://schemas.openxmlformats.org/officeDocument/2006/relationships" r:embed="rId3"/>
          <a:srcRect/>
          <a:stretch>
            <a:fillRect l="-4367" t="-8653" r="-14341" b="-6519"/>
          </a:stretch>
        </a:blipFill>
      </dgm:spPr>
      <dgm:extLst>
        <a:ext uri="{E40237B7-FDA0-4F09-8148-C483321AD2D9}">
          <dgm14:cNvPr xmlns:dgm14="http://schemas.microsoft.com/office/drawing/2010/diagram" id="0" name="" title="Webcam Icon"/>
        </a:ext>
      </dgm:extLst>
    </dgm:pt>
    <dgm:pt modelId="{49B919A8-2902-4C76-AD81-8D7679E24892}" type="pres">
      <dgm:prSet presAssocID="{7F9BF27A-C6EA-4BC1-837A-1006062FD594}" presName="desTextWrapper" presStyleCnt="0"/>
      <dgm:spPr/>
    </dgm:pt>
    <dgm:pt modelId="{EDC01E8E-B62C-4CD7-A1AB-B279894660C2}" type="pres">
      <dgm:prSet presAssocID="{7F9BF27A-C6EA-4BC1-837A-1006062FD594}" presName="desText" presStyleLbl="revTx" presStyleIdx="1" presStyleCnt="5">
        <dgm:presLayoutVars>
          <dgm:bulletEnabled val="1"/>
        </dgm:presLayoutVars>
      </dgm:prSet>
      <dgm:spPr/>
      <dgm:t>
        <a:bodyPr/>
        <a:lstStyle/>
        <a:p>
          <a:endParaRPr lang="en-US"/>
        </a:p>
      </dgm:t>
    </dgm:pt>
    <dgm:pt modelId="{EBF2D852-3DE2-4B1D-8915-5A1DC28EAD77}" type="pres">
      <dgm:prSet presAssocID="{E35DE917-F3AB-4C7A-A697-B5F9A06B2F06}" presName="spaceV" presStyleCnt="0"/>
      <dgm:spPr/>
    </dgm:pt>
    <dgm:pt modelId="{1120BFA2-3B99-4271-A65F-2DA0547D868B}" type="pres">
      <dgm:prSet presAssocID="{B5CAF3B1-6B86-493C-89BA-AF582274451E}" presName="pair" presStyleCnt="0"/>
      <dgm:spPr/>
    </dgm:pt>
    <dgm:pt modelId="{52CF3F4D-BE0D-4B19-B5E9-5D7510650C59}" type="pres">
      <dgm:prSet presAssocID="{B5CAF3B1-6B86-493C-89BA-AF582274451E}" presName="spaceH" presStyleLbl="node1" presStyleIdx="0" presStyleCnt="0"/>
      <dgm:spPr/>
    </dgm:pt>
    <dgm:pt modelId="{17C82456-483E-4CF6-8E29-9867A5AE3FFD}" type="pres">
      <dgm:prSet presAssocID="{B5CAF3B1-6B86-493C-89BA-AF582274451E}" presName="desPictures" presStyleLbl="alignImgPlace1" presStyleIdx="2" presStyleCnt="5"/>
      <dgm:spPr>
        <a:prstGeom prst="rect">
          <a:avLst/>
        </a:prstGeom>
        <a:blipFill dpi="0" rotWithShape="1">
          <a:blip xmlns:r="http://schemas.openxmlformats.org/officeDocument/2006/relationships" r:embed="rId4"/>
          <a:srcRect/>
          <a:stretch>
            <a:fillRect l="-10886" t="-1496" r="-18252"/>
          </a:stretch>
        </a:blipFill>
      </dgm:spPr>
      <dgm:extLst>
        <a:ext uri="{E40237B7-FDA0-4F09-8148-C483321AD2D9}">
          <dgm14:cNvPr xmlns:dgm14="http://schemas.microsoft.com/office/drawing/2010/diagram" id="0" name="" title="Thinking Gears Icon"/>
        </a:ext>
      </dgm:extLst>
    </dgm:pt>
    <dgm:pt modelId="{6B595D57-806B-4EEE-9D75-D6C80AF3C43A}" type="pres">
      <dgm:prSet presAssocID="{B5CAF3B1-6B86-493C-89BA-AF582274451E}" presName="desTextWrapper" presStyleCnt="0"/>
      <dgm:spPr/>
    </dgm:pt>
    <dgm:pt modelId="{17E1D148-93F5-4929-A030-30DD4B526003}" type="pres">
      <dgm:prSet presAssocID="{B5CAF3B1-6B86-493C-89BA-AF582274451E}" presName="desText" presStyleLbl="revTx" presStyleIdx="2" presStyleCnt="5">
        <dgm:presLayoutVars>
          <dgm:bulletEnabled val="1"/>
        </dgm:presLayoutVars>
      </dgm:prSet>
      <dgm:spPr/>
      <dgm:t>
        <a:bodyPr/>
        <a:lstStyle/>
        <a:p>
          <a:endParaRPr lang="en-US"/>
        </a:p>
      </dgm:t>
    </dgm:pt>
    <dgm:pt modelId="{85C6727E-8C1E-4599-932D-B5B646FB8C87}" type="pres">
      <dgm:prSet presAssocID="{1095A5D0-6B28-40B0-95B9-92088F4A6F42}" presName="spaceV" presStyleCnt="0"/>
      <dgm:spPr/>
    </dgm:pt>
    <dgm:pt modelId="{330B6919-DCF4-45C6-9124-462807032E3E}" type="pres">
      <dgm:prSet presAssocID="{CC775755-8C25-43E3-A757-81894FDFDF48}" presName="pair" presStyleCnt="0"/>
      <dgm:spPr/>
    </dgm:pt>
    <dgm:pt modelId="{5F59FF2E-9802-471E-80B9-DF43C7B8C7D2}" type="pres">
      <dgm:prSet presAssocID="{CC775755-8C25-43E3-A757-81894FDFDF48}" presName="spaceH" presStyleLbl="node1" presStyleIdx="0" presStyleCnt="0"/>
      <dgm:spPr/>
    </dgm:pt>
    <dgm:pt modelId="{663D2B3E-8B66-4A13-8913-E108AE96D61A}" type="pres">
      <dgm:prSet presAssocID="{CC775755-8C25-43E3-A757-81894FDFDF48}" presName="desPictures" presStyleLbl="alignImgPlace1" presStyleIdx="3" presStyleCnt="5"/>
      <dgm:spPr>
        <a:prstGeom prst="rect">
          <a:avLst/>
        </a:prstGeom>
        <a:blipFill dpi="0" rotWithShape="1">
          <a:blip xmlns:r="http://schemas.openxmlformats.org/officeDocument/2006/relationships" r:embed="rId5"/>
          <a:srcRect/>
          <a:stretch>
            <a:fillRect l="-18708" t="-9985" r="-23467" b="-5215"/>
          </a:stretch>
        </a:blipFill>
      </dgm:spPr>
      <dgm:extLst>
        <a:ext uri="{E40237B7-FDA0-4F09-8148-C483321AD2D9}">
          <dgm14:cNvPr xmlns:dgm14="http://schemas.microsoft.com/office/drawing/2010/diagram" id="0" name="" title="Person with Speech Bubble Icon"/>
        </a:ext>
      </dgm:extLst>
    </dgm:pt>
    <dgm:pt modelId="{545A43B0-2CC9-47C6-9F73-5898A2769AE4}" type="pres">
      <dgm:prSet presAssocID="{CC775755-8C25-43E3-A757-81894FDFDF48}" presName="desTextWrapper" presStyleCnt="0"/>
      <dgm:spPr/>
    </dgm:pt>
    <dgm:pt modelId="{64F624C2-EE22-476E-A4A8-9CCC42D79865}" type="pres">
      <dgm:prSet presAssocID="{CC775755-8C25-43E3-A757-81894FDFDF48}" presName="desText" presStyleLbl="revTx" presStyleIdx="3" presStyleCnt="5">
        <dgm:presLayoutVars>
          <dgm:bulletEnabled val="1"/>
        </dgm:presLayoutVars>
      </dgm:prSet>
      <dgm:spPr/>
      <dgm:t>
        <a:bodyPr/>
        <a:lstStyle/>
        <a:p>
          <a:endParaRPr lang="en-US"/>
        </a:p>
      </dgm:t>
    </dgm:pt>
    <dgm:pt modelId="{635A99C2-4F17-4058-8EB0-584C792C8EE3}" type="pres">
      <dgm:prSet presAssocID="{7E5F26D0-0A37-4DBC-BB1F-6A62654987CE}" presName="spaceV" presStyleCnt="0"/>
      <dgm:spPr/>
    </dgm:pt>
    <dgm:pt modelId="{FA859E45-9A7B-41BC-A436-E910722A37AC}" type="pres">
      <dgm:prSet presAssocID="{B46697FD-D640-43A1-8A17-3F31C859FF64}" presName="pair" presStyleCnt="0"/>
      <dgm:spPr/>
    </dgm:pt>
    <dgm:pt modelId="{F6CDF25A-1C8B-4673-91C6-516720F6EE8B}" type="pres">
      <dgm:prSet presAssocID="{B46697FD-D640-43A1-8A17-3F31C859FF64}" presName="spaceH" presStyleLbl="node1" presStyleIdx="0" presStyleCnt="0"/>
      <dgm:spPr/>
    </dgm:pt>
    <dgm:pt modelId="{97AD649D-960B-4C5A-9BEA-8CFBF5E7A65B}" type="pres">
      <dgm:prSet presAssocID="{B46697FD-D640-43A1-8A17-3F31C859FF64}" presName="desPictures" presStyleLbl="alignImgPlace1" presStyleIdx="4" presStyleCnt="5"/>
      <dgm:spPr>
        <a:prstGeom prst="rect">
          <a:avLst/>
        </a:prstGeom>
        <a:blipFill dpi="0" rotWithShape="1">
          <a:blip xmlns:r="http://schemas.openxmlformats.org/officeDocument/2006/relationships" r:embed="rId6"/>
          <a:srcRect/>
          <a:stretch>
            <a:fillRect l="-8279" t="-2829" r="-14341" b="-2607"/>
          </a:stretch>
        </a:blipFill>
      </dgm:spPr>
      <dgm:extLst>
        <a:ext uri="{E40237B7-FDA0-4F09-8148-C483321AD2D9}">
          <dgm14:cNvPr xmlns:dgm14="http://schemas.microsoft.com/office/drawing/2010/diagram" id="0" name="" title="Mouse on Computer Screen Icon"/>
        </a:ext>
      </dgm:extLst>
    </dgm:pt>
    <dgm:pt modelId="{C6FD9E58-59CA-4209-A113-44BD72C730A8}" type="pres">
      <dgm:prSet presAssocID="{B46697FD-D640-43A1-8A17-3F31C859FF64}" presName="desTextWrapper" presStyleCnt="0"/>
      <dgm:spPr/>
    </dgm:pt>
    <dgm:pt modelId="{06AEF8F8-B0C8-4DE6-ABB8-0B856E91CB8F}" type="pres">
      <dgm:prSet presAssocID="{B46697FD-D640-43A1-8A17-3F31C859FF64}" presName="desText" presStyleLbl="revTx" presStyleIdx="4" presStyleCnt="5">
        <dgm:presLayoutVars>
          <dgm:bulletEnabled val="1"/>
        </dgm:presLayoutVars>
      </dgm:prSet>
      <dgm:spPr/>
      <dgm:t>
        <a:bodyPr/>
        <a:lstStyle/>
        <a:p>
          <a:endParaRPr lang="en-US"/>
        </a:p>
      </dgm:t>
    </dgm:pt>
    <dgm:pt modelId="{B8748CE9-502F-4C7D-A78C-A119480B2B51}" type="pres">
      <dgm:prSet presAssocID="{7BC2D44E-6741-4CC7-B05B-9BB1AF04C1CC}" presName="maxNode" presStyleCnt="0"/>
      <dgm:spPr/>
    </dgm:pt>
    <dgm:pt modelId="{A55E186D-A4C7-40E6-8A85-3737394EF9EB}" type="pres">
      <dgm:prSet presAssocID="{7BC2D44E-6741-4CC7-B05B-9BB1AF04C1CC}" presName="Name33" presStyleCnt="0"/>
      <dgm:spPr/>
    </dgm:pt>
  </dgm:ptLst>
  <dgm:cxnLst>
    <dgm:cxn modelId="{3E86CC57-0C02-4BA7-B7CD-0E34FA0DF212}" type="presOf" srcId="{CC775755-8C25-43E3-A757-81894FDFDF48}" destId="{64F624C2-EE22-476E-A4A8-9CCC42D79865}" srcOrd="0" destOrd="0" presId="urn:microsoft.com/office/officeart/2008/layout/AccentedPicture"/>
    <dgm:cxn modelId="{1EDB77E9-867E-44E2-9BC2-AABE7C0EB9F5}" srcId="{7BC2D44E-6741-4CC7-B05B-9BB1AF04C1CC}" destId="{7F9BF27A-C6EA-4BC1-837A-1006062FD594}" srcOrd="2" destOrd="0" parTransId="{026BFDD7-18DC-4E9B-9516-5B99FAF863B5}" sibTransId="{E35DE917-F3AB-4C7A-A697-B5F9A06B2F06}"/>
    <dgm:cxn modelId="{A767CBAD-640D-4518-AA34-1AED189B58E0}" type="presOf" srcId="{E9FD334B-23B4-437F-9A38-BFFFB70B2797}" destId="{BF7749DC-534F-41F7-B8CE-330B4BA02DBA}" srcOrd="0" destOrd="0" presId="urn:microsoft.com/office/officeart/2008/layout/AccentedPicture"/>
    <dgm:cxn modelId="{42A01279-AD47-4C0D-AB46-BA19BCF96B2F}" type="presOf" srcId="{7BC2D44E-6741-4CC7-B05B-9BB1AF04C1CC}" destId="{FA805EA8-B2EB-4797-BF6E-277A5876B96E}" srcOrd="0" destOrd="0" presId="urn:microsoft.com/office/officeart/2008/layout/AccentedPicture"/>
    <dgm:cxn modelId="{575B2EB3-09B7-4736-9911-8F3D222672EC}" type="presOf" srcId="{6954B371-D439-4CC6-B506-7D390AF61204}" destId="{80D2CF40-5253-4DAF-9590-B2DD69F3FF2D}" srcOrd="0" destOrd="0" presId="urn:microsoft.com/office/officeart/2008/layout/AccentedPicture"/>
    <dgm:cxn modelId="{7CCFE9E1-AB46-4B10-A541-EBBD1C4CA9CD}" srcId="{7BC2D44E-6741-4CC7-B05B-9BB1AF04C1CC}" destId="{B46697FD-D640-43A1-8A17-3F31C859FF64}" srcOrd="5" destOrd="0" parTransId="{71A3651D-CF48-4F1B-A6B7-9F1A3F960D03}" sibTransId="{1315954D-7594-49BE-9662-69C0D739F8B8}"/>
    <dgm:cxn modelId="{F057DC22-D9F0-4BAB-8FD7-1389E7BE790A}" srcId="{7BC2D44E-6741-4CC7-B05B-9BB1AF04C1CC}" destId="{513B54C9-13F7-4D12-9ADE-ED7EB3DE9930}" srcOrd="1" destOrd="0" parTransId="{6D2E4DD1-1CE4-4A71-934D-198E475BC603}" sibTransId="{3C68E97C-CBB4-493A-98BB-398883F0C0A9}"/>
    <dgm:cxn modelId="{7A841142-449A-4D67-A869-A6291CF25DF7}" type="presOf" srcId="{7F9BF27A-C6EA-4BC1-837A-1006062FD594}" destId="{EDC01E8E-B62C-4CD7-A1AB-B279894660C2}" srcOrd="0" destOrd="0" presId="urn:microsoft.com/office/officeart/2008/layout/AccentedPicture"/>
    <dgm:cxn modelId="{BC32EAE2-0C54-4083-906A-0495963593F9}" srcId="{7BC2D44E-6741-4CC7-B05B-9BB1AF04C1CC}" destId="{B5CAF3B1-6B86-493C-89BA-AF582274451E}" srcOrd="3" destOrd="0" parTransId="{3BC550CC-E600-4B23-B4BE-018C834C6EA5}" sibTransId="{1095A5D0-6B28-40B0-95B9-92088F4A6F42}"/>
    <dgm:cxn modelId="{6C232D79-856B-4E9D-96FC-F728452A70C8}" srcId="{7BC2D44E-6741-4CC7-B05B-9BB1AF04C1CC}" destId="{E9FD334B-23B4-437F-9A38-BFFFB70B2797}" srcOrd="0" destOrd="0" parTransId="{D0AF4A08-9192-4627-BE54-86EF0AB97964}" sibTransId="{6954B371-D439-4CC6-B506-7D390AF61204}"/>
    <dgm:cxn modelId="{10E44173-9080-4A1B-AFD9-D0C6E80E8FE8}" type="presOf" srcId="{513B54C9-13F7-4D12-9ADE-ED7EB3DE9930}" destId="{BA79C92E-73B4-4C61-8009-EB61CC8BFCFE}" srcOrd="0" destOrd="0" presId="urn:microsoft.com/office/officeart/2008/layout/AccentedPicture"/>
    <dgm:cxn modelId="{32E1B69F-FCDC-4415-8C3D-DFE40FC6F9A0}" type="presOf" srcId="{B5CAF3B1-6B86-493C-89BA-AF582274451E}" destId="{17E1D148-93F5-4929-A030-30DD4B526003}" srcOrd="0" destOrd="0" presId="urn:microsoft.com/office/officeart/2008/layout/AccentedPicture"/>
    <dgm:cxn modelId="{01CBE6E0-D3D9-498B-9906-1F4DAE817DC5}" srcId="{7BC2D44E-6741-4CC7-B05B-9BB1AF04C1CC}" destId="{CC775755-8C25-43E3-A757-81894FDFDF48}" srcOrd="4" destOrd="0" parTransId="{71808509-4C22-4256-8871-B2F462D031B6}" sibTransId="{7E5F26D0-0A37-4DBC-BB1F-6A62654987CE}"/>
    <dgm:cxn modelId="{5E68E786-1860-4479-99EE-88F722B7E217}" type="presOf" srcId="{B46697FD-D640-43A1-8A17-3F31C859FF64}" destId="{06AEF8F8-B0C8-4DE6-ABB8-0B856E91CB8F}" srcOrd="0" destOrd="0" presId="urn:microsoft.com/office/officeart/2008/layout/AccentedPicture"/>
    <dgm:cxn modelId="{DFB99B0F-8D0B-45B2-9E71-D156D94B9F9E}" type="presParOf" srcId="{FA805EA8-B2EB-4797-BF6E-277A5876B96E}" destId="{80D2CF40-5253-4DAF-9590-B2DD69F3FF2D}" srcOrd="0" destOrd="0" presId="urn:microsoft.com/office/officeart/2008/layout/AccentedPicture"/>
    <dgm:cxn modelId="{1737CB00-DA4E-48D2-8F20-E64BB569F8B8}" type="presParOf" srcId="{FA805EA8-B2EB-4797-BF6E-277A5876B96E}" destId="{BF7749DC-534F-41F7-B8CE-330B4BA02DBA}" srcOrd="1" destOrd="0" presId="urn:microsoft.com/office/officeart/2008/layout/AccentedPicture"/>
    <dgm:cxn modelId="{74086259-A259-45A1-951D-F4F2BDCA9487}" type="presParOf" srcId="{FA805EA8-B2EB-4797-BF6E-277A5876B96E}" destId="{DCA7D9C3-7181-4500-BB68-E0F73FABA4D7}" srcOrd="2" destOrd="0" presId="urn:microsoft.com/office/officeart/2008/layout/AccentedPicture"/>
    <dgm:cxn modelId="{CF9A0BB4-121D-49E8-8531-6A1DB9FD322B}" type="presParOf" srcId="{DCA7D9C3-7181-4500-BB68-E0F73FABA4D7}" destId="{B2C93ABA-4C73-4806-A45C-335360B5A7B6}" srcOrd="0" destOrd="0" presId="urn:microsoft.com/office/officeart/2008/layout/AccentedPicture"/>
    <dgm:cxn modelId="{2F56D0B7-005F-4FF3-86F6-F79B51AB600F}" type="presParOf" srcId="{B2C93ABA-4C73-4806-A45C-335360B5A7B6}" destId="{30E090FC-AE78-4F3C-ADAB-66D0195F999C}" srcOrd="0" destOrd="0" presId="urn:microsoft.com/office/officeart/2008/layout/AccentedPicture"/>
    <dgm:cxn modelId="{8622CBEE-2584-4F04-92ED-CC47D4A826FD}" type="presParOf" srcId="{B2C93ABA-4C73-4806-A45C-335360B5A7B6}" destId="{9D0CBF80-A9A4-48C4-B884-AE11A35B9A8F}" srcOrd="1" destOrd="0" presId="urn:microsoft.com/office/officeart/2008/layout/AccentedPicture"/>
    <dgm:cxn modelId="{C37F9A13-D06F-4BA4-8506-AAC4F9508453}" type="presParOf" srcId="{B2C93ABA-4C73-4806-A45C-335360B5A7B6}" destId="{636916C9-6839-44CB-B642-5E975CD14980}" srcOrd="2" destOrd="0" presId="urn:microsoft.com/office/officeart/2008/layout/AccentedPicture"/>
    <dgm:cxn modelId="{ADC7164A-D218-46B2-B534-4621AE5AEAC3}" type="presParOf" srcId="{636916C9-6839-44CB-B642-5E975CD14980}" destId="{BA79C92E-73B4-4C61-8009-EB61CC8BFCFE}" srcOrd="0" destOrd="0" presId="urn:microsoft.com/office/officeart/2008/layout/AccentedPicture"/>
    <dgm:cxn modelId="{55F8F505-43EF-49AF-B879-C13DE1111675}" type="presParOf" srcId="{DCA7D9C3-7181-4500-BB68-E0F73FABA4D7}" destId="{E153ECF3-75B6-4CDE-96DE-ECAA2E04D9F1}" srcOrd="1" destOrd="0" presId="urn:microsoft.com/office/officeart/2008/layout/AccentedPicture"/>
    <dgm:cxn modelId="{67CD8844-8612-4767-A222-8D552BE625BC}" type="presParOf" srcId="{DCA7D9C3-7181-4500-BB68-E0F73FABA4D7}" destId="{4170A7E1-8A1F-415D-ADCC-830243A8F4FD}" srcOrd="2" destOrd="0" presId="urn:microsoft.com/office/officeart/2008/layout/AccentedPicture"/>
    <dgm:cxn modelId="{620F2FC1-4338-4D9E-8DE3-5F6CCF99E055}" type="presParOf" srcId="{4170A7E1-8A1F-415D-ADCC-830243A8F4FD}" destId="{71AEE47A-A039-402E-9A47-F2E331E8DFAE}" srcOrd="0" destOrd="0" presId="urn:microsoft.com/office/officeart/2008/layout/AccentedPicture"/>
    <dgm:cxn modelId="{32E3A2C5-A6C3-47B0-8D18-501AAD6FC50C}" type="presParOf" srcId="{4170A7E1-8A1F-415D-ADCC-830243A8F4FD}" destId="{10CA2B15-2C08-4A32-BA2A-AC795E0C4B7D}" srcOrd="1" destOrd="0" presId="urn:microsoft.com/office/officeart/2008/layout/AccentedPicture"/>
    <dgm:cxn modelId="{746E5A86-1D12-4387-A5E1-FA8F6A700376}" type="presParOf" srcId="{4170A7E1-8A1F-415D-ADCC-830243A8F4FD}" destId="{49B919A8-2902-4C76-AD81-8D7679E24892}" srcOrd="2" destOrd="0" presId="urn:microsoft.com/office/officeart/2008/layout/AccentedPicture"/>
    <dgm:cxn modelId="{83297646-1805-4317-B8EE-FF02F1472995}" type="presParOf" srcId="{49B919A8-2902-4C76-AD81-8D7679E24892}" destId="{EDC01E8E-B62C-4CD7-A1AB-B279894660C2}" srcOrd="0" destOrd="0" presId="urn:microsoft.com/office/officeart/2008/layout/AccentedPicture"/>
    <dgm:cxn modelId="{30C88005-A586-4231-B853-1B9488E588B5}" type="presParOf" srcId="{DCA7D9C3-7181-4500-BB68-E0F73FABA4D7}" destId="{EBF2D852-3DE2-4B1D-8915-5A1DC28EAD77}" srcOrd="3" destOrd="0" presId="urn:microsoft.com/office/officeart/2008/layout/AccentedPicture"/>
    <dgm:cxn modelId="{653A178D-467A-465C-8612-AC286907F5C1}" type="presParOf" srcId="{DCA7D9C3-7181-4500-BB68-E0F73FABA4D7}" destId="{1120BFA2-3B99-4271-A65F-2DA0547D868B}" srcOrd="4" destOrd="0" presId="urn:microsoft.com/office/officeart/2008/layout/AccentedPicture"/>
    <dgm:cxn modelId="{F3CCDC84-4EA0-4E52-9FE3-57E14F865544}" type="presParOf" srcId="{1120BFA2-3B99-4271-A65F-2DA0547D868B}" destId="{52CF3F4D-BE0D-4B19-B5E9-5D7510650C59}" srcOrd="0" destOrd="0" presId="urn:microsoft.com/office/officeart/2008/layout/AccentedPicture"/>
    <dgm:cxn modelId="{F9668EDF-5026-4D86-8D69-241E637630D9}" type="presParOf" srcId="{1120BFA2-3B99-4271-A65F-2DA0547D868B}" destId="{17C82456-483E-4CF6-8E29-9867A5AE3FFD}" srcOrd="1" destOrd="0" presId="urn:microsoft.com/office/officeart/2008/layout/AccentedPicture"/>
    <dgm:cxn modelId="{ECFD221A-BD09-413E-A42C-89001F081E57}" type="presParOf" srcId="{1120BFA2-3B99-4271-A65F-2DA0547D868B}" destId="{6B595D57-806B-4EEE-9D75-D6C80AF3C43A}" srcOrd="2" destOrd="0" presId="urn:microsoft.com/office/officeart/2008/layout/AccentedPicture"/>
    <dgm:cxn modelId="{0CAE9352-4067-4875-ADD1-E52405C76019}" type="presParOf" srcId="{6B595D57-806B-4EEE-9D75-D6C80AF3C43A}" destId="{17E1D148-93F5-4929-A030-30DD4B526003}" srcOrd="0" destOrd="0" presId="urn:microsoft.com/office/officeart/2008/layout/AccentedPicture"/>
    <dgm:cxn modelId="{1E571A99-39B3-4135-AB27-FCCF238335F8}" type="presParOf" srcId="{DCA7D9C3-7181-4500-BB68-E0F73FABA4D7}" destId="{85C6727E-8C1E-4599-932D-B5B646FB8C87}" srcOrd="5" destOrd="0" presId="urn:microsoft.com/office/officeart/2008/layout/AccentedPicture"/>
    <dgm:cxn modelId="{8A3A255C-E7F0-4875-BAD7-2A312A308078}" type="presParOf" srcId="{DCA7D9C3-7181-4500-BB68-E0F73FABA4D7}" destId="{330B6919-DCF4-45C6-9124-462807032E3E}" srcOrd="6" destOrd="0" presId="urn:microsoft.com/office/officeart/2008/layout/AccentedPicture"/>
    <dgm:cxn modelId="{6D3E9A17-F5E0-42B6-8660-5B72D1E1F10F}" type="presParOf" srcId="{330B6919-DCF4-45C6-9124-462807032E3E}" destId="{5F59FF2E-9802-471E-80B9-DF43C7B8C7D2}" srcOrd="0" destOrd="0" presId="urn:microsoft.com/office/officeart/2008/layout/AccentedPicture"/>
    <dgm:cxn modelId="{81A9F2C8-FE90-4A79-A971-0D54FCCA80CE}" type="presParOf" srcId="{330B6919-DCF4-45C6-9124-462807032E3E}" destId="{663D2B3E-8B66-4A13-8913-E108AE96D61A}" srcOrd="1" destOrd="0" presId="urn:microsoft.com/office/officeart/2008/layout/AccentedPicture"/>
    <dgm:cxn modelId="{46F45682-A6D1-4035-80ED-B384D84B1165}" type="presParOf" srcId="{330B6919-DCF4-45C6-9124-462807032E3E}" destId="{545A43B0-2CC9-47C6-9F73-5898A2769AE4}" srcOrd="2" destOrd="0" presId="urn:microsoft.com/office/officeart/2008/layout/AccentedPicture"/>
    <dgm:cxn modelId="{A82BD0A7-F658-4DFE-BBA0-E6F906557813}" type="presParOf" srcId="{545A43B0-2CC9-47C6-9F73-5898A2769AE4}" destId="{64F624C2-EE22-476E-A4A8-9CCC42D79865}" srcOrd="0" destOrd="0" presId="urn:microsoft.com/office/officeart/2008/layout/AccentedPicture"/>
    <dgm:cxn modelId="{BB841A65-06BB-4A3A-9B8B-082574725248}" type="presParOf" srcId="{DCA7D9C3-7181-4500-BB68-E0F73FABA4D7}" destId="{635A99C2-4F17-4058-8EB0-584C792C8EE3}" srcOrd="7" destOrd="0" presId="urn:microsoft.com/office/officeart/2008/layout/AccentedPicture"/>
    <dgm:cxn modelId="{0D1CD7FF-DB16-4A4A-9EC7-0E3F4FE17616}" type="presParOf" srcId="{DCA7D9C3-7181-4500-BB68-E0F73FABA4D7}" destId="{FA859E45-9A7B-41BC-A436-E910722A37AC}" srcOrd="8" destOrd="0" presId="urn:microsoft.com/office/officeart/2008/layout/AccentedPicture"/>
    <dgm:cxn modelId="{00B24341-96BC-440C-B803-E9CA6CE81D20}" type="presParOf" srcId="{FA859E45-9A7B-41BC-A436-E910722A37AC}" destId="{F6CDF25A-1C8B-4673-91C6-516720F6EE8B}" srcOrd="0" destOrd="0" presId="urn:microsoft.com/office/officeart/2008/layout/AccentedPicture"/>
    <dgm:cxn modelId="{610C7D41-F0CE-4CB6-9136-41F639360D4B}" type="presParOf" srcId="{FA859E45-9A7B-41BC-A436-E910722A37AC}" destId="{97AD649D-960B-4C5A-9BEA-8CFBF5E7A65B}" srcOrd="1" destOrd="0" presId="urn:microsoft.com/office/officeart/2008/layout/AccentedPicture"/>
    <dgm:cxn modelId="{DC3B9204-094E-4365-B80A-BAF39A3B9BD8}" type="presParOf" srcId="{FA859E45-9A7B-41BC-A436-E910722A37AC}" destId="{C6FD9E58-59CA-4209-A113-44BD72C730A8}" srcOrd="2" destOrd="0" presId="urn:microsoft.com/office/officeart/2008/layout/AccentedPicture"/>
    <dgm:cxn modelId="{D6FA01A4-B2A0-4CE9-83E0-BF7FAD5B722B}" type="presParOf" srcId="{C6FD9E58-59CA-4209-A113-44BD72C730A8}" destId="{06AEF8F8-B0C8-4DE6-ABB8-0B856E91CB8F}" srcOrd="0" destOrd="0" presId="urn:microsoft.com/office/officeart/2008/layout/AccentedPicture"/>
    <dgm:cxn modelId="{524C945F-BA2D-45E3-82E2-1B58F1BBD8D2}" type="presParOf" srcId="{FA805EA8-B2EB-4797-BF6E-277A5876B96E}" destId="{B8748CE9-502F-4C7D-A78C-A119480B2B51}" srcOrd="3" destOrd="0" presId="urn:microsoft.com/office/officeart/2008/layout/AccentedPicture"/>
    <dgm:cxn modelId="{73924F84-1A23-4B0D-A38B-9EF8194898DD}" type="presParOf" srcId="{B8748CE9-502F-4C7D-A78C-A119480B2B51}" destId="{A55E186D-A4C7-40E6-8A85-3737394EF9EB}"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48F883-EC0B-4125-8025-14861008B660}"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DAA6E139-33B5-40A8-B76A-B36CF272EA4F}">
      <dgm:prSet/>
      <dgm:spPr>
        <a:solidFill>
          <a:schemeClr val="bg1"/>
        </a:solidFill>
        <a:ln>
          <a:solidFill>
            <a:schemeClr val="tx2"/>
          </a:solidFill>
        </a:ln>
      </dgm:spPr>
      <dgm:t>
        <a:bodyPr/>
        <a:lstStyle/>
        <a:p>
          <a:pPr rtl="0"/>
          <a:r>
            <a:rPr lang="en-US" smtClean="0">
              <a:solidFill>
                <a:schemeClr val="tx2">
                  <a:lumMod val="75000"/>
                </a:schemeClr>
              </a:solidFill>
            </a:rPr>
            <a:t>More Office of the Chief Learning Office instructors visit field offices for local training. </a:t>
          </a:r>
          <a:endParaRPr lang="en-US">
            <a:solidFill>
              <a:schemeClr val="tx2">
                <a:lumMod val="75000"/>
              </a:schemeClr>
            </a:solidFill>
          </a:endParaRPr>
        </a:p>
      </dgm:t>
    </dgm:pt>
    <dgm:pt modelId="{0A39D94D-121E-4B97-8E61-4B89BD8611B6}" type="parTrans" cxnId="{7F7743C7-DC87-4AA2-B469-565509C58037}">
      <dgm:prSet/>
      <dgm:spPr/>
      <dgm:t>
        <a:bodyPr/>
        <a:lstStyle/>
        <a:p>
          <a:endParaRPr lang="en-US"/>
        </a:p>
      </dgm:t>
    </dgm:pt>
    <dgm:pt modelId="{5ABAFD7A-73C0-41BB-ACD1-29A94C3281CC}" type="sibTrans" cxnId="{7F7743C7-DC87-4AA2-B469-565509C58037}">
      <dgm:prSet/>
      <dgm:spPr/>
      <dgm:t>
        <a:bodyPr/>
        <a:lstStyle/>
        <a:p>
          <a:endParaRPr lang="en-US"/>
        </a:p>
      </dgm:t>
    </dgm:pt>
    <dgm:pt modelId="{8A904235-18A8-4D6B-9473-5E4B5B71B190}">
      <dgm:prSet/>
      <dgm:spPr>
        <a:solidFill>
          <a:schemeClr val="bg1"/>
        </a:solidFill>
        <a:ln>
          <a:solidFill>
            <a:schemeClr val="tx2"/>
          </a:solidFill>
        </a:ln>
      </dgm:spPr>
      <dgm:t>
        <a:bodyPr/>
        <a:lstStyle/>
        <a:p>
          <a:pPr rtl="0"/>
          <a:r>
            <a:rPr lang="en-US" smtClean="0">
              <a:solidFill>
                <a:schemeClr val="tx2">
                  <a:lumMod val="75000"/>
                </a:schemeClr>
              </a:solidFill>
            </a:rPr>
            <a:t>Modules will be shorter and more focused.</a:t>
          </a:r>
          <a:endParaRPr lang="en-US">
            <a:solidFill>
              <a:schemeClr val="tx2">
                <a:lumMod val="75000"/>
              </a:schemeClr>
            </a:solidFill>
          </a:endParaRPr>
        </a:p>
      </dgm:t>
    </dgm:pt>
    <dgm:pt modelId="{5203A137-7348-43E0-9B63-894DC74B58A1}" type="parTrans" cxnId="{411B24B8-A533-49FF-AAA4-957607EFD8F9}">
      <dgm:prSet/>
      <dgm:spPr/>
      <dgm:t>
        <a:bodyPr/>
        <a:lstStyle/>
        <a:p>
          <a:endParaRPr lang="en-US"/>
        </a:p>
      </dgm:t>
    </dgm:pt>
    <dgm:pt modelId="{60D1F828-4D70-43E3-9D06-42D10E31707B}" type="sibTrans" cxnId="{411B24B8-A533-49FF-AAA4-957607EFD8F9}">
      <dgm:prSet/>
      <dgm:spPr/>
      <dgm:t>
        <a:bodyPr/>
        <a:lstStyle/>
        <a:p>
          <a:endParaRPr lang="en-US"/>
        </a:p>
      </dgm:t>
    </dgm:pt>
    <dgm:pt modelId="{1A3C15AA-E2E9-4057-910A-ED93764DFFA8}">
      <dgm:prSet/>
      <dgm:spPr>
        <a:solidFill>
          <a:schemeClr val="bg1"/>
        </a:solidFill>
        <a:ln>
          <a:solidFill>
            <a:schemeClr val="tx2"/>
          </a:solidFill>
        </a:ln>
      </dgm:spPr>
      <dgm:t>
        <a:bodyPr/>
        <a:lstStyle/>
        <a:p>
          <a:pPr rtl="0"/>
          <a:r>
            <a:rPr lang="en-US" smtClean="0">
              <a:solidFill>
                <a:schemeClr val="tx2">
                  <a:lumMod val="75000"/>
                </a:schemeClr>
              </a:solidFill>
            </a:rPr>
            <a:t>Training will move from “one and done” to continual learning.</a:t>
          </a:r>
          <a:endParaRPr lang="en-US">
            <a:solidFill>
              <a:schemeClr val="tx2">
                <a:lumMod val="75000"/>
              </a:schemeClr>
            </a:solidFill>
          </a:endParaRPr>
        </a:p>
      </dgm:t>
    </dgm:pt>
    <dgm:pt modelId="{E6449BA2-69DF-4B5C-8013-F87785346738}" type="parTrans" cxnId="{F67E4BDB-22D6-4B63-A549-4AE6C60162B1}">
      <dgm:prSet/>
      <dgm:spPr/>
      <dgm:t>
        <a:bodyPr/>
        <a:lstStyle/>
        <a:p>
          <a:endParaRPr lang="en-US"/>
        </a:p>
      </dgm:t>
    </dgm:pt>
    <dgm:pt modelId="{1255D7F5-E80D-43A3-8744-F3E27EF6DAA9}" type="sibTrans" cxnId="{F67E4BDB-22D6-4B63-A549-4AE6C60162B1}">
      <dgm:prSet/>
      <dgm:spPr/>
      <dgm:t>
        <a:bodyPr/>
        <a:lstStyle/>
        <a:p>
          <a:endParaRPr lang="en-US"/>
        </a:p>
      </dgm:t>
    </dgm:pt>
    <dgm:pt modelId="{16452D58-EEDE-40F5-A071-C2B9067FAD52}">
      <dgm:prSet/>
      <dgm:spPr>
        <a:solidFill>
          <a:schemeClr val="bg1"/>
        </a:solidFill>
        <a:ln>
          <a:solidFill>
            <a:schemeClr val="tx2"/>
          </a:solidFill>
        </a:ln>
      </dgm:spPr>
      <dgm:t>
        <a:bodyPr/>
        <a:lstStyle/>
        <a:p>
          <a:pPr rtl="0"/>
          <a:r>
            <a:rPr lang="en-US" smtClean="0">
              <a:solidFill>
                <a:schemeClr val="tx2">
                  <a:lumMod val="75000"/>
                </a:schemeClr>
              </a:solidFill>
            </a:rPr>
            <a:t>More focus on pre and post-class learning to supplement resident training.</a:t>
          </a:r>
          <a:endParaRPr lang="en-US">
            <a:solidFill>
              <a:schemeClr val="tx2">
                <a:lumMod val="75000"/>
              </a:schemeClr>
            </a:solidFill>
          </a:endParaRPr>
        </a:p>
      </dgm:t>
    </dgm:pt>
    <dgm:pt modelId="{80B802AB-71B0-4F83-BB6B-5922F6CACFF7}" type="parTrans" cxnId="{EC4E4EC5-9BDC-4CBB-A447-C44B78F68736}">
      <dgm:prSet/>
      <dgm:spPr/>
      <dgm:t>
        <a:bodyPr/>
        <a:lstStyle/>
        <a:p>
          <a:endParaRPr lang="en-US"/>
        </a:p>
      </dgm:t>
    </dgm:pt>
    <dgm:pt modelId="{4F852676-2D2B-45AD-8C8F-FC40C483E990}" type="sibTrans" cxnId="{EC4E4EC5-9BDC-4CBB-A447-C44B78F68736}">
      <dgm:prSet/>
      <dgm:spPr/>
      <dgm:t>
        <a:bodyPr/>
        <a:lstStyle/>
        <a:p>
          <a:endParaRPr lang="en-US"/>
        </a:p>
      </dgm:t>
    </dgm:pt>
    <dgm:pt modelId="{8608BAE1-5C4C-4A71-91D6-BA74DAB6C2F2}">
      <dgm:prSet/>
      <dgm:spPr>
        <a:solidFill>
          <a:schemeClr val="bg1"/>
        </a:solidFill>
        <a:ln>
          <a:solidFill>
            <a:schemeClr val="tx2"/>
          </a:solidFill>
        </a:ln>
      </dgm:spPr>
      <dgm:t>
        <a:bodyPr/>
        <a:lstStyle/>
        <a:p>
          <a:pPr rtl="0"/>
          <a:r>
            <a:rPr lang="en-US" smtClean="0">
              <a:solidFill>
                <a:schemeClr val="tx2">
                  <a:lumMod val="75000"/>
                </a:schemeClr>
              </a:solidFill>
            </a:rPr>
            <a:t>Streamline research-to-operations (R2O) working with NWS testbeds to train on new products and science infusion.</a:t>
          </a:r>
          <a:endParaRPr lang="en-US">
            <a:solidFill>
              <a:schemeClr val="tx2">
                <a:lumMod val="75000"/>
              </a:schemeClr>
            </a:solidFill>
          </a:endParaRPr>
        </a:p>
      </dgm:t>
    </dgm:pt>
    <dgm:pt modelId="{75D850BE-F452-4EF0-8063-4DF0A79C799E}" type="parTrans" cxnId="{8CE34159-BEC1-4D1D-89E5-519E3DE83985}">
      <dgm:prSet/>
      <dgm:spPr/>
      <dgm:t>
        <a:bodyPr/>
        <a:lstStyle/>
        <a:p>
          <a:endParaRPr lang="en-US"/>
        </a:p>
      </dgm:t>
    </dgm:pt>
    <dgm:pt modelId="{56A18016-3A25-4D49-9D8B-F12F95FF4321}" type="sibTrans" cxnId="{8CE34159-BEC1-4D1D-89E5-519E3DE83985}">
      <dgm:prSet/>
      <dgm:spPr/>
      <dgm:t>
        <a:bodyPr/>
        <a:lstStyle/>
        <a:p>
          <a:endParaRPr lang="en-US"/>
        </a:p>
      </dgm:t>
    </dgm:pt>
    <dgm:pt modelId="{493B07F2-DC1D-470B-9A47-48D12E329A08}" type="pres">
      <dgm:prSet presAssocID="{A348F883-EC0B-4125-8025-14861008B660}" presName="diagram" presStyleCnt="0">
        <dgm:presLayoutVars>
          <dgm:dir/>
          <dgm:resizeHandles val="exact"/>
        </dgm:presLayoutVars>
      </dgm:prSet>
      <dgm:spPr/>
      <dgm:t>
        <a:bodyPr/>
        <a:lstStyle/>
        <a:p>
          <a:endParaRPr lang="en-US"/>
        </a:p>
      </dgm:t>
    </dgm:pt>
    <dgm:pt modelId="{5B20B518-78E3-42BB-87A9-F5699D05AA9C}" type="pres">
      <dgm:prSet presAssocID="{DAA6E139-33B5-40A8-B76A-B36CF272EA4F}" presName="node" presStyleLbl="node1" presStyleIdx="0" presStyleCnt="5">
        <dgm:presLayoutVars>
          <dgm:bulletEnabled val="1"/>
        </dgm:presLayoutVars>
      </dgm:prSet>
      <dgm:spPr/>
      <dgm:t>
        <a:bodyPr/>
        <a:lstStyle/>
        <a:p>
          <a:endParaRPr lang="en-US"/>
        </a:p>
      </dgm:t>
    </dgm:pt>
    <dgm:pt modelId="{8E7D3A01-BA1F-41DC-A994-8AF4235BE6EC}" type="pres">
      <dgm:prSet presAssocID="{5ABAFD7A-73C0-41BB-ACD1-29A94C3281CC}" presName="sibTrans" presStyleCnt="0"/>
      <dgm:spPr/>
    </dgm:pt>
    <dgm:pt modelId="{65A2B54A-81B0-4348-921A-FD20FC164C5F}" type="pres">
      <dgm:prSet presAssocID="{8A904235-18A8-4D6B-9473-5E4B5B71B190}" presName="node" presStyleLbl="node1" presStyleIdx="1" presStyleCnt="5">
        <dgm:presLayoutVars>
          <dgm:bulletEnabled val="1"/>
        </dgm:presLayoutVars>
      </dgm:prSet>
      <dgm:spPr/>
      <dgm:t>
        <a:bodyPr/>
        <a:lstStyle/>
        <a:p>
          <a:endParaRPr lang="en-US"/>
        </a:p>
      </dgm:t>
    </dgm:pt>
    <dgm:pt modelId="{D54B5039-47A7-44B3-B36C-AE6BB9714556}" type="pres">
      <dgm:prSet presAssocID="{60D1F828-4D70-43E3-9D06-42D10E31707B}" presName="sibTrans" presStyleCnt="0"/>
      <dgm:spPr/>
    </dgm:pt>
    <dgm:pt modelId="{BE06AF62-B6E7-432F-BA3E-6CA24BF65D1D}" type="pres">
      <dgm:prSet presAssocID="{1A3C15AA-E2E9-4057-910A-ED93764DFFA8}" presName="node" presStyleLbl="node1" presStyleIdx="2" presStyleCnt="5">
        <dgm:presLayoutVars>
          <dgm:bulletEnabled val="1"/>
        </dgm:presLayoutVars>
      </dgm:prSet>
      <dgm:spPr/>
      <dgm:t>
        <a:bodyPr/>
        <a:lstStyle/>
        <a:p>
          <a:endParaRPr lang="en-US"/>
        </a:p>
      </dgm:t>
    </dgm:pt>
    <dgm:pt modelId="{DDCC2068-26E6-4E5E-9894-F6FCE85412AB}" type="pres">
      <dgm:prSet presAssocID="{1255D7F5-E80D-43A3-8744-F3E27EF6DAA9}" presName="sibTrans" presStyleCnt="0"/>
      <dgm:spPr/>
    </dgm:pt>
    <dgm:pt modelId="{1CD2F58F-9FE7-4D79-AF70-FF01AFC1A30A}" type="pres">
      <dgm:prSet presAssocID="{16452D58-EEDE-40F5-A071-C2B9067FAD52}" presName="node" presStyleLbl="node1" presStyleIdx="3" presStyleCnt="5">
        <dgm:presLayoutVars>
          <dgm:bulletEnabled val="1"/>
        </dgm:presLayoutVars>
      </dgm:prSet>
      <dgm:spPr/>
      <dgm:t>
        <a:bodyPr/>
        <a:lstStyle/>
        <a:p>
          <a:endParaRPr lang="en-US"/>
        </a:p>
      </dgm:t>
    </dgm:pt>
    <dgm:pt modelId="{59DA4CD2-6F4D-4D56-898A-4D81AE8F00BD}" type="pres">
      <dgm:prSet presAssocID="{4F852676-2D2B-45AD-8C8F-FC40C483E990}" presName="sibTrans" presStyleCnt="0"/>
      <dgm:spPr/>
    </dgm:pt>
    <dgm:pt modelId="{E464084A-0D4E-4222-9D32-126082598B08}" type="pres">
      <dgm:prSet presAssocID="{8608BAE1-5C4C-4A71-91D6-BA74DAB6C2F2}" presName="node" presStyleLbl="node1" presStyleIdx="4" presStyleCnt="5">
        <dgm:presLayoutVars>
          <dgm:bulletEnabled val="1"/>
        </dgm:presLayoutVars>
      </dgm:prSet>
      <dgm:spPr/>
      <dgm:t>
        <a:bodyPr/>
        <a:lstStyle/>
        <a:p>
          <a:endParaRPr lang="en-US"/>
        </a:p>
      </dgm:t>
    </dgm:pt>
  </dgm:ptLst>
  <dgm:cxnLst>
    <dgm:cxn modelId="{411B24B8-A533-49FF-AAA4-957607EFD8F9}" srcId="{A348F883-EC0B-4125-8025-14861008B660}" destId="{8A904235-18A8-4D6B-9473-5E4B5B71B190}" srcOrd="1" destOrd="0" parTransId="{5203A137-7348-43E0-9B63-894DC74B58A1}" sibTransId="{60D1F828-4D70-43E3-9D06-42D10E31707B}"/>
    <dgm:cxn modelId="{8CE34159-BEC1-4D1D-89E5-519E3DE83985}" srcId="{A348F883-EC0B-4125-8025-14861008B660}" destId="{8608BAE1-5C4C-4A71-91D6-BA74DAB6C2F2}" srcOrd="4" destOrd="0" parTransId="{75D850BE-F452-4EF0-8063-4DF0A79C799E}" sibTransId="{56A18016-3A25-4D49-9D8B-F12F95FF4321}"/>
    <dgm:cxn modelId="{E1913CBE-D07E-4357-8C6A-E3C9C714B028}" type="presOf" srcId="{DAA6E139-33B5-40A8-B76A-B36CF272EA4F}" destId="{5B20B518-78E3-42BB-87A9-F5699D05AA9C}" srcOrd="0" destOrd="0" presId="urn:microsoft.com/office/officeart/2005/8/layout/default"/>
    <dgm:cxn modelId="{EC4E4EC5-9BDC-4CBB-A447-C44B78F68736}" srcId="{A348F883-EC0B-4125-8025-14861008B660}" destId="{16452D58-EEDE-40F5-A071-C2B9067FAD52}" srcOrd="3" destOrd="0" parTransId="{80B802AB-71B0-4F83-BB6B-5922F6CACFF7}" sibTransId="{4F852676-2D2B-45AD-8C8F-FC40C483E990}"/>
    <dgm:cxn modelId="{FFAD1BD8-BBFE-4DA3-8DD8-8B0605D384A3}" type="presOf" srcId="{1A3C15AA-E2E9-4057-910A-ED93764DFFA8}" destId="{BE06AF62-B6E7-432F-BA3E-6CA24BF65D1D}" srcOrd="0" destOrd="0" presId="urn:microsoft.com/office/officeart/2005/8/layout/default"/>
    <dgm:cxn modelId="{F0083F61-018F-44C5-A2AD-4475C7D189CE}" type="presOf" srcId="{A348F883-EC0B-4125-8025-14861008B660}" destId="{493B07F2-DC1D-470B-9A47-48D12E329A08}" srcOrd="0" destOrd="0" presId="urn:microsoft.com/office/officeart/2005/8/layout/default"/>
    <dgm:cxn modelId="{3A57155D-2212-43B8-941C-B17F1CE9ECDD}" type="presOf" srcId="{8A904235-18A8-4D6B-9473-5E4B5B71B190}" destId="{65A2B54A-81B0-4348-921A-FD20FC164C5F}" srcOrd="0" destOrd="0" presId="urn:microsoft.com/office/officeart/2005/8/layout/default"/>
    <dgm:cxn modelId="{F67E4BDB-22D6-4B63-A549-4AE6C60162B1}" srcId="{A348F883-EC0B-4125-8025-14861008B660}" destId="{1A3C15AA-E2E9-4057-910A-ED93764DFFA8}" srcOrd="2" destOrd="0" parTransId="{E6449BA2-69DF-4B5C-8013-F87785346738}" sibTransId="{1255D7F5-E80D-43A3-8744-F3E27EF6DAA9}"/>
    <dgm:cxn modelId="{F33FD450-1200-48B2-AD07-D8A5932E8068}" type="presOf" srcId="{16452D58-EEDE-40F5-A071-C2B9067FAD52}" destId="{1CD2F58F-9FE7-4D79-AF70-FF01AFC1A30A}" srcOrd="0" destOrd="0" presId="urn:microsoft.com/office/officeart/2005/8/layout/default"/>
    <dgm:cxn modelId="{8B0475A1-7E27-4D8E-8F26-0856DBFFB056}" type="presOf" srcId="{8608BAE1-5C4C-4A71-91D6-BA74DAB6C2F2}" destId="{E464084A-0D4E-4222-9D32-126082598B08}" srcOrd="0" destOrd="0" presId="urn:microsoft.com/office/officeart/2005/8/layout/default"/>
    <dgm:cxn modelId="{7F7743C7-DC87-4AA2-B469-565509C58037}" srcId="{A348F883-EC0B-4125-8025-14861008B660}" destId="{DAA6E139-33B5-40A8-B76A-B36CF272EA4F}" srcOrd="0" destOrd="0" parTransId="{0A39D94D-121E-4B97-8E61-4B89BD8611B6}" sibTransId="{5ABAFD7A-73C0-41BB-ACD1-29A94C3281CC}"/>
    <dgm:cxn modelId="{0AA715F0-FCAB-43D6-8C58-691350108ABF}" type="presParOf" srcId="{493B07F2-DC1D-470B-9A47-48D12E329A08}" destId="{5B20B518-78E3-42BB-87A9-F5699D05AA9C}" srcOrd="0" destOrd="0" presId="urn:microsoft.com/office/officeart/2005/8/layout/default"/>
    <dgm:cxn modelId="{299355F7-57DC-4216-A453-1AA3F27FA6C7}" type="presParOf" srcId="{493B07F2-DC1D-470B-9A47-48D12E329A08}" destId="{8E7D3A01-BA1F-41DC-A994-8AF4235BE6EC}" srcOrd="1" destOrd="0" presId="urn:microsoft.com/office/officeart/2005/8/layout/default"/>
    <dgm:cxn modelId="{7100D4B7-048F-4426-89CC-AEBA5A7EDEE2}" type="presParOf" srcId="{493B07F2-DC1D-470B-9A47-48D12E329A08}" destId="{65A2B54A-81B0-4348-921A-FD20FC164C5F}" srcOrd="2" destOrd="0" presId="urn:microsoft.com/office/officeart/2005/8/layout/default"/>
    <dgm:cxn modelId="{BDD5AD86-50B5-4408-940F-96E173520952}" type="presParOf" srcId="{493B07F2-DC1D-470B-9A47-48D12E329A08}" destId="{D54B5039-47A7-44B3-B36C-AE6BB9714556}" srcOrd="3" destOrd="0" presId="urn:microsoft.com/office/officeart/2005/8/layout/default"/>
    <dgm:cxn modelId="{E41E8E7B-66F2-4E2B-8CAE-FDE57AC273DE}" type="presParOf" srcId="{493B07F2-DC1D-470B-9A47-48D12E329A08}" destId="{BE06AF62-B6E7-432F-BA3E-6CA24BF65D1D}" srcOrd="4" destOrd="0" presId="urn:microsoft.com/office/officeart/2005/8/layout/default"/>
    <dgm:cxn modelId="{FDD244F0-C328-44CE-A717-92C935CBA9C3}" type="presParOf" srcId="{493B07F2-DC1D-470B-9A47-48D12E329A08}" destId="{DDCC2068-26E6-4E5E-9894-F6FCE85412AB}" srcOrd="5" destOrd="0" presId="urn:microsoft.com/office/officeart/2005/8/layout/default"/>
    <dgm:cxn modelId="{47AAD196-E25D-49B9-9A1F-0059C25B364F}" type="presParOf" srcId="{493B07F2-DC1D-470B-9A47-48D12E329A08}" destId="{1CD2F58F-9FE7-4D79-AF70-FF01AFC1A30A}" srcOrd="6" destOrd="0" presId="urn:microsoft.com/office/officeart/2005/8/layout/default"/>
    <dgm:cxn modelId="{9478EA71-84E1-4956-8496-D591FFCB54C2}" type="presParOf" srcId="{493B07F2-DC1D-470B-9A47-48D12E329A08}" destId="{59DA4CD2-6F4D-4D56-898A-4D81AE8F00BD}" srcOrd="7" destOrd="0" presId="urn:microsoft.com/office/officeart/2005/8/layout/default"/>
    <dgm:cxn modelId="{AE666683-2EB4-4D5B-995C-DED86AA7BE54}" type="presParOf" srcId="{493B07F2-DC1D-470B-9A47-48D12E329A08}" destId="{E464084A-0D4E-4222-9D32-126082598B08}"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9A475-7798-45E4-8990-00496A797E1D}">
      <dsp:nvSpPr>
        <dsp:cNvPr id="0" name=""/>
        <dsp:cNvSpPr/>
      </dsp:nvSpPr>
      <dsp:spPr>
        <a:xfrm>
          <a:off x="50" y="1774"/>
          <a:ext cx="10300143" cy="2054478"/>
        </a:xfrm>
        <a:prstGeom prst="rect">
          <a:avLst/>
        </a:prstGeom>
        <a:solidFill>
          <a:schemeClr val="bg1">
            <a:lumMod val="95000"/>
            <a:alpha val="46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solidFill>
                <a:schemeClr val="tx2"/>
              </a:solidFill>
            </a:rPr>
            <a:t>Chief Learning Officer</a:t>
          </a:r>
          <a:endParaRPr lang="en-US" sz="6500" kern="1200" dirty="0">
            <a:solidFill>
              <a:schemeClr val="tx2"/>
            </a:solidFill>
          </a:endParaRPr>
        </a:p>
      </dsp:txBody>
      <dsp:txXfrm>
        <a:off x="50" y="1774"/>
        <a:ext cx="10300143" cy="2054478"/>
      </dsp:txXfrm>
    </dsp:sp>
    <dsp:sp modelId="{E8EFD702-26F9-4CAB-8634-547AE3D62678}">
      <dsp:nvSpPr>
        <dsp:cNvPr id="0" name=""/>
        <dsp:cNvSpPr/>
      </dsp:nvSpPr>
      <dsp:spPr>
        <a:xfrm>
          <a:off x="50" y="2326634"/>
          <a:ext cx="1604383" cy="2054478"/>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Front Office Staff</a:t>
          </a:r>
          <a:endParaRPr lang="en-US" sz="2000" b="1" kern="1200" dirty="0">
            <a:effectLst>
              <a:outerShdw blurRad="38100" dist="38100" dir="2700000" algn="tl">
                <a:srgbClr val="000000">
                  <a:alpha val="43137"/>
                </a:srgbClr>
              </a:outerShdw>
            </a:effectLst>
          </a:endParaRPr>
        </a:p>
      </dsp:txBody>
      <dsp:txXfrm>
        <a:off x="50" y="2326634"/>
        <a:ext cx="1604383" cy="2054478"/>
      </dsp:txXfrm>
    </dsp:sp>
    <dsp:sp modelId="{130FEF46-F07D-4925-8BD4-628C25DE4AB8}">
      <dsp:nvSpPr>
        <dsp:cNvPr id="0" name=""/>
        <dsp:cNvSpPr/>
      </dsp:nvSpPr>
      <dsp:spPr>
        <a:xfrm>
          <a:off x="1739202" y="2326634"/>
          <a:ext cx="1604383" cy="205447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Decision Support and </a:t>
          </a:r>
          <a:r>
            <a:rPr lang="en-US" sz="2000" b="1" kern="1200" dirty="0" err="1" smtClean="0">
              <a:effectLst>
                <a:outerShdw blurRad="38100" dist="38100" dir="2700000" algn="tl">
                  <a:srgbClr val="000000">
                    <a:alpha val="43137"/>
                  </a:srgbClr>
                </a:outerShdw>
              </a:effectLst>
            </a:rPr>
            <a:t>Comms</a:t>
          </a:r>
          <a:r>
            <a:rPr lang="en-US" sz="2000" b="1" kern="1200" dirty="0" smtClean="0">
              <a:effectLst>
                <a:outerShdw blurRad="38100" dist="38100" dir="2700000" algn="tl">
                  <a:srgbClr val="000000">
                    <a:alpha val="43137"/>
                  </a:srgbClr>
                </a:outerShdw>
              </a:effectLst>
            </a:rPr>
            <a:t> Services Division</a:t>
          </a:r>
          <a:endParaRPr lang="en-US" sz="2000" b="1" kern="1200" dirty="0">
            <a:effectLst>
              <a:outerShdw blurRad="38100" dist="38100" dir="2700000" algn="tl">
                <a:srgbClr val="000000">
                  <a:alpha val="43137"/>
                </a:srgbClr>
              </a:outerShdw>
            </a:effectLst>
          </a:endParaRPr>
        </a:p>
      </dsp:txBody>
      <dsp:txXfrm>
        <a:off x="1739202" y="2326634"/>
        <a:ext cx="1604383" cy="2054478"/>
      </dsp:txXfrm>
    </dsp:sp>
    <dsp:sp modelId="{A5C31AD5-362E-4195-9C08-B292A78CB4EE}">
      <dsp:nvSpPr>
        <dsp:cNvPr id="0" name=""/>
        <dsp:cNvSpPr/>
      </dsp:nvSpPr>
      <dsp:spPr>
        <a:xfrm>
          <a:off x="3478354" y="2326634"/>
          <a:ext cx="1604383" cy="205447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Electronics &amp; Information Technology Division</a:t>
          </a:r>
          <a:endParaRPr lang="en-US" sz="2000" b="1" kern="1200" dirty="0">
            <a:effectLst>
              <a:outerShdw blurRad="38100" dist="38100" dir="2700000" algn="tl">
                <a:srgbClr val="000000">
                  <a:alpha val="43137"/>
                </a:srgbClr>
              </a:outerShdw>
            </a:effectLst>
          </a:endParaRPr>
        </a:p>
      </dsp:txBody>
      <dsp:txXfrm>
        <a:off x="3478354" y="2326634"/>
        <a:ext cx="1604383" cy="2054478"/>
      </dsp:txXfrm>
    </dsp:sp>
    <dsp:sp modelId="{1FC0F051-46A4-4180-ABE2-1D0C9EFC70F6}">
      <dsp:nvSpPr>
        <dsp:cNvPr id="0" name=""/>
        <dsp:cNvSpPr/>
      </dsp:nvSpPr>
      <dsp:spPr>
        <a:xfrm>
          <a:off x="5217506" y="2326634"/>
          <a:ext cx="1604383" cy="205447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Forecast Decision Training Division</a:t>
          </a:r>
          <a:endParaRPr lang="en-US" sz="2000" b="1" kern="1200" dirty="0">
            <a:effectLst>
              <a:outerShdw blurRad="38100" dist="38100" dir="2700000" algn="tl">
                <a:srgbClr val="000000">
                  <a:alpha val="43137"/>
                </a:srgbClr>
              </a:outerShdw>
            </a:effectLst>
          </a:endParaRPr>
        </a:p>
      </dsp:txBody>
      <dsp:txXfrm>
        <a:off x="5217506" y="2326634"/>
        <a:ext cx="1604383" cy="2054478"/>
      </dsp:txXfrm>
    </dsp:sp>
    <dsp:sp modelId="{F74095B2-AA57-4B15-8CFA-514FC962D528}">
      <dsp:nvSpPr>
        <dsp:cNvPr id="0" name=""/>
        <dsp:cNvSpPr/>
      </dsp:nvSpPr>
      <dsp:spPr>
        <a:xfrm>
          <a:off x="6956658" y="2326634"/>
          <a:ext cx="1604383" cy="205447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NWS Leadership Academy</a:t>
          </a:r>
          <a:endParaRPr lang="en-US" sz="2000" b="1" kern="1200" dirty="0">
            <a:effectLst>
              <a:outerShdw blurRad="38100" dist="38100" dir="2700000" algn="tl">
                <a:srgbClr val="000000">
                  <a:alpha val="43137"/>
                </a:srgbClr>
              </a:outerShdw>
            </a:effectLst>
          </a:endParaRPr>
        </a:p>
      </dsp:txBody>
      <dsp:txXfrm>
        <a:off x="6956658" y="2326634"/>
        <a:ext cx="1604383" cy="2054478"/>
      </dsp:txXfrm>
    </dsp:sp>
    <dsp:sp modelId="{DBBD660D-C765-4EA5-BF96-A7B2B100A5C2}">
      <dsp:nvSpPr>
        <dsp:cNvPr id="0" name=""/>
        <dsp:cNvSpPr/>
      </dsp:nvSpPr>
      <dsp:spPr>
        <a:xfrm>
          <a:off x="8695809" y="2326634"/>
          <a:ext cx="1604383" cy="205447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Warning Decision Training Division</a:t>
          </a:r>
          <a:endParaRPr lang="en-US" sz="2000" b="1" kern="1200" dirty="0">
            <a:effectLst>
              <a:outerShdw blurRad="38100" dist="38100" dir="2700000" algn="tl">
                <a:srgbClr val="000000">
                  <a:alpha val="43137"/>
                </a:srgbClr>
              </a:outerShdw>
            </a:effectLst>
          </a:endParaRPr>
        </a:p>
      </dsp:txBody>
      <dsp:txXfrm>
        <a:off x="8695809" y="2326634"/>
        <a:ext cx="1604383" cy="2054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2CF40-5253-4DAF-9590-B2DD69F3FF2D}">
      <dsp:nvSpPr>
        <dsp:cNvPr id="0" name=""/>
        <dsp:cNvSpPr/>
      </dsp:nvSpPr>
      <dsp:spPr>
        <a:xfrm>
          <a:off x="186281" y="268484"/>
          <a:ext cx="3488724" cy="4449904"/>
        </a:xfrm>
        <a:prstGeom prst="rect">
          <a:avLst/>
        </a:prstGeom>
        <a:blipFill dpi="0" rotWithShape="1">
          <a:blip xmlns:r="http://schemas.openxmlformats.org/officeDocument/2006/relationships" r:embed="rId1"/>
          <a:srcRect/>
          <a:stretch>
            <a:fillRect l="-64517" t="-1022"/>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7749DC-534F-41F7-B8CE-330B4BA02DBA}">
      <dsp:nvSpPr>
        <dsp:cNvPr id="0" name=""/>
        <dsp:cNvSpPr/>
      </dsp:nvSpPr>
      <dsp:spPr>
        <a:xfrm>
          <a:off x="334901" y="1825862"/>
          <a:ext cx="2686318" cy="266994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rtl="0">
            <a:lnSpc>
              <a:spcPct val="90000"/>
            </a:lnSpc>
            <a:spcBef>
              <a:spcPct val="0"/>
            </a:spcBef>
            <a:spcAft>
              <a:spcPct val="35000"/>
            </a:spcAft>
          </a:pPr>
          <a:endParaRPr lang="en-US" sz="6500" kern="1200" dirty="0"/>
        </a:p>
      </dsp:txBody>
      <dsp:txXfrm>
        <a:off x="334901" y="1825862"/>
        <a:ext cx="2686318" cy="2669942"/>
      </dsp:txXfrm>
    </dsp:sp>
    <dsp:sp modelId="{9D0CBF80-A9A4-48C4-B884-AE11A35B9A8F}">
      <dsp:nvSpPr>
        <dsp:cNvPr id="0" name=""/>
        <dsp:cNvSpPr/>
      </dsp:nvSpPr>
      <dsp:spPr>
        <a:xfrm>
          <a:off x="3256403" y="1401"/>
          <a:ext cx="855346" cy="855346"/>
        </a:xfrm>
        <a:prstGeom prst="rect">
          <a:avLst/>
        </a:prstGeom>
        <a:blipFill rotWithShape="1">
          <a:blip xmlns:r="http://schemas.openxmlformats.org/officeDocument/2006/relationships" r:embed="rId2">
            <a:duotone>
              <a:schemeClr val="accent1">
                <a:shade val="45000"/>
                <a:satMod val="135000"/>
              </a:schemeClr>
              <a:prstClr val="white"/>
            </a:duotone>
          </a:blip>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79C92E-73B4-4C61-8009-EB61CC8BFCFE}">
      <dsp:nvSpPr>
        <dsp:cNvPr id="0" name=""/>
        <dsp:cNvSpPr/>
      </dsp:nvSpPr>
      <dsp:spPr>
        <a:xfrm>
          <a:off x="4111750" y="1401"/>
          <a:ext cx="7520683" cy="855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38100" rIns="76200" bIns="38100" numCol="1" spcCol="1270" anchor="ctr" anchorCtr="0">
          <a:noAutofit/>
        </a:bodyPr>
        <a:lstStyle/>
        <a:p>
          <a:pPr lvl="0" algn="l" defTabSz="1333500" rtl="0">
            <a:lnSpc>
              <a:spcPct val="90000"/>
            </a:lnSpc>
            <a:spcBef>
              <a:spcPct val="0"/>
            </a:spcBef>
            <a:spcAft>
              <a:spcPct val="35000"/>
            </a:spcAft>
          </a:pPr>
          <a:r>
            <a:rPr lang="en-US" sz="3000" kern="1200" dirty="0" smtClean="0"/>
            <a:t>Mobile learning using tablets and smartphones</a:t>
          </a:r>
          <a:endParaRPr lang="en-US" sz="3000" kern="1200" dirty="0"/>
        </a:p>
      </dsp:txBody>
      <dsp:txXfrm>
        <a:off x="4111750" y="1401"/>
        <a:ext cx="7520683" cy="855346"/>
      </dsp:txXfrm>
    </dsp:sp>
    <dsp:sp modelId="{10CA2B15-2C08-4A32-BA2A-AC795E0C4B7D}">
      <dsp:nvSpPr>
        <dsp:cNvPr id="0" name=""/>
        <dsp:cNvSpPr/>
      </dsp:nvSpPr>
      <dsp:spPr>
        <a:xfrm>
          <a:off x="3256403" y="1010710"/>
          <a:ext cx="855346" cy="855346"/>
        </a:xfrm>
        <a:prstGeom prst="rect">
          <a:avLst/>
        </a:prstGeom>
        <a:blipFill dpi="0" rotWithShape="1">
          <a:blip xmlns:r="http://schemas.openxmlformats.org/officeDocument/2006/relationships" r:embed="rId3"/>
          <a:srcRect/>
          <a:stretch>
            <a:fillRect l="-4367" t="-8653" r="-14341" b="-6519"/>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C01E8E-B62C-4CD7-A1AB-B279894660C2}">
      <dsp:nvSpPr>
        <dsp:cNvPr id="0" name=""/>
        <dsp:cNvSpPr/>
      </dsp:nvSpPr>
      <dsp:spPr>
        <a:xfrm>
          <a:off x="4111750" y="1010710"/>
          <a:ext cx="7520683" cy="855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38100" rIns="76200" bIns="38100" numCol="1" spcCol="1270" anchor="ctr" anchorCtr="0">
          <a:noAutofit/>
        </a:bodyPr>
        <a:lstStyle/>
        <a:p>
          <a:pPr lvl="0" algn="l" defTabSz="1333500" rtl="0">
            <a:lnSpc>
              <a:spcPct val="90000"/>
            </a:lnSpc>
            <a:spcBef>
              <a:spcPct val="0"/>
            </a:spcBef>
            <a:spcAft>
              <a:spcPct val="35000"/>
            </a:spcAft>
          </a:pPr>
          <a:r>
            <a:rPr lang="en-US" sz="3000" kern="1200" smtClean="0"/>
            <a:t>Video-based learning instead of text</a:t>
          </a:r>
          <a:endParaRPr lang="en-US" sz="3000" kern="1200"/>
        </a:p>
      </dsp:txBody>
      <dsp:txXfrm>
        <a:off x="4111750" y="1010710"/>
        <a:ext cx="7520683" cy="855346"/>
      </dsp:txXfrm>
    </dsp:sp>
    <dsp:sp modelId="{17C82456-483E-4CF6-8E29-9867A5AE3FFD}">
      <dsp:nvSpPr>
        <dsp:cNvPr id="0" name=""/>
        <dsp:cNvSpPr/>
      </dsp:nvSpPr>
      <dsp:spPr>
        <a:xfrm>
          <a:off x="3256403" y="2020018"/>
          <a:ext cx="855346" cy="855346"/>
        </a:xfrm>
        <a:prstGeom prst="rect">
          <a:avLst/>
        </a:prstGeom>
        <a:blipFill dpi="0" rotWithShape="1">
          <a:blip xmlns:r="http://schemas.openxmlformats.org/officeDocument/2006/relationships" r:embed="rId4"/>
          <a:srcRect/>
          <a:stretch>
            <a:fillRect l="-10886" t="-1496" r="-18252"/>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E1D148-93F5-4929-A030-30DD4B526003}">
      <dsp:nvSpPr>
        <dsp:cNvPr id="0" name=""/>
        <dsp:cNvSpPr/>
      </dsp:nvSpPr>
      <dsp:spPr>
        <a:xfrm>
          <a:off x="4111750" y="2020018"/>
          <a:ext cx="7520683" cy="855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38100" rIns="76200" bIns="38100" numCol="1" spcCol="1270" anchor="ctr" anchorCtr="0">
          <a:noAutofit/>
        </a:bodyPr>
        <a:lstStyle/>
        <a:p>
          <a:pPr lvl="0" algn="l" defTabSz="1333500" rtl="0">
            <a:lnSpc>
              <a:spcPct val="90000"/>
            </a:lnSpc>
            <a:spcBef>
              <a:spcPct val="0"/>
            </a:spcBef>
            <a:spcAft>
              <a:spcPct val="35000"/>
            </a:spcAft>
          </a:pPr>
          <a:r>
            <a:rPr lang="en-US" sz="3000" kern="1200" smtClean="0"/>
            <a:t>Shorter attention spans and multi-taskers</a:t>
          </a:r>
          <a:endParaRPr lang="en-US" sz="3000" kern="1200"/>
        </a:p>
      </dsp:txBody>
      <dsp:txXfrm>
        <a:off x="4111750" y="2020018"/>
        <a:ext cx="7520683" cy="855346"/>
      </dsp:txXfrm>
    </dsp:sp>
    <dsp:sp modelId="{663D2B3E-8B66-4A13-8913-E108AE96D61A}">
      <dsp:nvSpPr>
        <dsp:cNvPr id="0" name=""/>
        <dsp:cNvSpPr/>
      </dsp:nvSpPr>
      <dsp:spPr>
        <a:xfrm>
          <a:off x="3256403" y="3029327"/>
          <a:ext cx="855346" cy="855346"/>
        </a:xfrm>
        <a:prstGeom prst="rect">
          <a:avLst/>
        </a:prstGeom>
        <a:blipFill dpi="0" rotWithShape="1">
          <a:blip xmlns:r="http://schemas.openxmlformats.org/officeDocument/2006/relationships" r:embed="rId5"/>
          <a:srcRect/>
          <a:stretch>
            <a:fillRect l="-18708" t="-9985" r="-23467" b="-5215"/>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F624C2-EE22-476E-A4A8-9CCC42D79865}">
      <dsp:nvSpPr>
        <dsp:cNvPr id="0" name=""/>
        <dsp:cNvSpPr/>
      </dsp:nvSpPr>
      <dsp:spPr>
        <a:xfrm>
          <a:off x="4111750" y="3029327"/>
          <a:ext cx="7520683" cy="855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38100" rIns="76200" bIns="38100" numCol="1" spcCol="1270" anchor="ctr" anchorCtr="0">
          <a:noAutofit/>
        </a:bodyPr>
        <a:lstStyle/>
        <a:p>
          <a:pPr lvl="0" algn="l" defTabSz="1333500" rtl="0">
            <a:lnSpc>
              <a:spcPct val="90000"/>
            </a:lnSpc>
            <a:spcBef>
              <a:spcPct val="0"/>
            </a:spcBef>
            <a:spcAft>
              <a:spcPct val="35000"/>
            </a:spcAft>
          </a:pPr>
          <a:r>
            <a:rPr lang="en-US" sz="3000" kern="1200" smtClean="0"/>
            <a:t>Peer-to-peer learning</a:t>
          </a:r>
          <a:endParaRPr lang="en-US" sz="3000" kern="1200"/>
        </a:p>
      </dsp:txBody>
      <dsp:txXfrm>
        <a:off x="4111750" y="3029327"/>
        <a:ext cx="7520683" cy="855346"/>
      </dsp:txXfrm>
    </dsp:sp>
    <dsp:sp modelId="{97AD649D-960B-4C5A-9BEA-8CFBF5E7A65B}">
      <dsp:nvSpPr>
        <dsp:cNvPr id="0" name=""/>
        <dsp:cNvSpPr/>
      </dsp:nvSpPr>
      <dsp:spPr>
        <a:xfrm>
          <a:off x="3256403" y="4038636"/>
          <a:ext cx="855346" cy="855346"/>
        </a:xfrm>
        <a:prstGeom prst="rect">
          <a:avLst/>
        </a:prstGeom>
        <a:blipFill dpi="0" rotWithShape="1">
          <a:blip xmlns:r="http://schemas.openxmlformats.org/officeDocument/2006/relationships" r:embed="rId6"/>
          <a:srcRect/>
          <a:stretch>
            <a:fillRect l="-8279" t="-2829" r="-14341" b="-2607"/>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AEF8F8-B0C8-4DE6-ABB8-0B856E91CB8F}">
      <dsp:nvSpPr>
        <dsp:cNvPr id="0" name=""/>
        <dsp:cNvSpPr/>
      </dsp:nvSpPr>
      <dsp:spPr>
        <a:xfrm>
          <a:off x="4111750" y="4038636"/>
          <a:ext cx="7520683" cy="855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38100" rIns="76200" bIns="38100" numCol="1" spcCol="1270" anchor="ctr" anchorCtr="0">
          <a:noAutofit/>
        </a:bodyPr>
        <a:lstStyle/>
        <a:p>
          <a:pPr lvl="0" algn="l" defTabSz="1333500" rtl="0">
            <a:lnSpc>
              <a:spcPct val="90000"/>
            </a:lnSpc>
            <a:spcBef>
              <a:spcPct val="0"/>
            </a:spcBef>
            <a:spcAft>
              <a:spcPct val="35000"/>
            </a:spcAft>
          </a:pPr>
          <a:r>
            <a:rPr lang="en-US" sz="3000" kern="1200" smtClean="0"/>
            <a:t>Rapid changes in technology</a:t>
          </a:r>
          <a:endParaRPr lang="en-US" sz="3000" kern="1200"/>
        </a:p>
      </dsp:txBody>
      <dsp:txXfrm>
        <a:off x="4111750" y="4038636"/>
        <a:ext cx="7520683" cy="855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0B518-78E3-42BB-87A9-F5699D05AA9C}">
      <dsp:nvSpPr>
        <dsp:cNvPr id="0" name=""/>
        <dsp:cNvSpPr/>
      </dsp:nvSpPr>
      <dsp:spPr>
        <a:xfrm>
          <a:off x="0" y="251990"/>
          <a:ext cx="3598167" cy="2158900"/>
        </a:xfrm>
        <a:prstGeom prst="rect">
          <a:avLst/>
        </a:prstGeom>
        <a:solidFill>
          <a:schemeClr val="bg1"/>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solidFill>
                <a:schemeClr val="tx2">
                  <a:lumMod val="75000"/>
                </a:schemeClr>
              </a:solidFill>
            </a:rPr>
            <a:t>More Office of the Chief Learning Office instructors visit field offices for local training. </a:t>
          </a:r>
          <a:endParaRPr lang="en-US" sz="2500" kern="1200">
            <a:solidFill>
              <a:schemeClr val="tx2">
                <a:lumMod val="75000"/>
              </a:schemeClr>
            </a:solidFill>
          </a:endParaRPr>
        </a:p>
      </dsp:txBody>
      <dsp:txXfrm>
        <a:off x="0" y="251990"/>
        <a:ext cx="3598167" cy="2158900"/>
      </dsp:txXfrm>
    </dsp:sp>
    <dsp:sp modelId="{65A2B54A-81B0-4348-921A-FD20FC164C5F}">
      <dsp:nvSpPr>
        <dsp:cNvPr id="0" name=""/>
        <dsp:cNvSpPr/>
      </dsp:nvSpPr>
      <dsp:spPr>
        <a:xfrm>
          <a:off x="3957984" y="251990"/>
          <a:ext cx="3598167" cy="2158900"/>
        </a:xfrm>
        <a:prstGeom prst="rect">
          <a:avLst/>
        </a:prstGeom>
        <a:solidFill>
          <a:schemeClr val="bg1"/>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solidFill>
                <a:schemeClr val="tx2">
                  <a:lumMod val="75000"/>
                </a:schemeClr>
              </a:solidFill>
            </a:rPr>
            <a:t>Modules will be shorter and more focused.</a:t>
          </a:r>
          <a:endParaRPr lang="en-US" sz="2500" kern="1200">
            <a:solidFill>
              <a:schemeClr val="tx2">
                <a:lumMod val="75000"/>
              </a:schemeClr>
            </a:solidFill>
          </a:endParaRPr>
        </a:p>
      </dsp:txBody>
      <dsp:txXfrm>
        <a:off x="3957984" y="251990"/>
        <a:ext cx="3598167" cy="2158900"/>
      </dsp:txXfrm>
    </dsp:sp>
    <dsp:sp modelId="{BE06AF62-B6E7-432F-BA3E-6CA24BF65D1D}">
      <dsp:nvSpPr>
        <dsp:cNvPr id="0" name=""/>
        <dsp:cNvSpPr/>
      </dsp:nvSpPr>
      <dsp:spPr>
        <a:xfrm>
          <a:off x="7915969" y="251990"/>
          <a:ext cx="3598167" cy="2158900"/>
        </a:xfrm>
        <a:prstGeom prst="rect">
          <a:avLst/>
        </a:prstGeom>
        <a:solidFill>
          <a:schemeClr val="bg1"/>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solidFill>
                <a:schemeClr val="tx2">
                  <a:lumMod val="75000"/>
                </a:schemeClr>
              </a:solidFill>
            </a:rPr>
            <a:t>Training will move from “one and done” to continual learning.</a:t>
          </a:r>
          <a:endParaRPr lang="en-US" sz="2500" kern="1200">
            <a:solidFill>
              <a:schemeClr val="tx2">
                <a:lumMod val="75000"/>
              </a:schemeClr>
            </a:solidFill>
          </a:endParaRPr>
        </a:p>
      </dsp:txBody>
      <dsp:txXfrm>
        <a:off x="7915969" y="251990"/>
        <a:ext cx="3598167" cy="2158900"/>
      </dsp:txXfrm>
    </dsp:sp>
    <dsp:sp modelId="{1CD2F58F-9FE7-4D79-AF70-FF01AFC1A30A}">
      <dsp:nvSpPr>
        <dsp:cNvPr id="0" name=""/>
        <dsp:cNvSpPr/>
      </dsp:nvSpPr>
      <dsp:spPr>
        <a:xfrm>
          <a:off x="1978992" y="2770708"/>
          <a:ext cx="3598167" cy="2158900"/>
        </a:xfrm>
        <a:prstGeom prst="rect">
          <a:avLst/>
        </a:prstGeom>
        <a:solidFill>
          <a:schemeClr val="bg1"/>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solidFill>
                <a:schemeClr val="tx2">
                  <a:lumMod val="75000"/>
                </a:schemeClr>
              </a:solidFill>
            </a:rPr>
            <a:t>More focus on pre and post-class learning to supplement resident training.</a:t>
          </a:r>
          <a:endParaRPr lang="en-US" sz="2500" kern="1200">
            <a:solidFill>
              <a:schemeClr val="tx2">
                <a:lumMod val="75000"/>
              </a:schemeClr>
            </a:solidFill>
          </a:endParaRPr>
        </a:p>
      </dsp:txBody>
      <dsp:txXfrm>
        <a:off x="1978992" y="2770708"/>
        <a:ext cx="3598167" cy="2158900"/>
      </dsp:txXfrm>
    </dsp:sp>
    <dsp:sp modelId="{E464084A-0D4E-4222-9D32-126082598B08}">
      <dsp:nvSpPr>
        <dsp:cNvPr id="0" name=""/>
        <dsp:cNvSpPr/>
      </dsp:nvSpPr>
      <dsp:spPr>
        <a:xfrm>
          <a:off x="5936976" y="2770708"/>
          <a:ext cx="3598167" cy="2158900"/>
        </a:xfrm>
        <a:prstGeom prst="rect">
          <a:avLst/>
        </a:prstGeom>
        <a:solidFill>
          <a:schemeClr val="bg1"/>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solidFill>
                <a:schemeClr val="tx2">
                  <a:lumMod val="75000"/>
                </a:schemeClr>
              </a:solidFill>
            </a:rPr>
            <a:t>Streamline research-to-operations (R2O) working with NWS testbeds to train on new products and science infusion.</a:t>
          </a:r>
          <a:endParaRPr lang="en-US" sz="2500" kern="1200">
            <a:solidFill>
              <a:schemeClr val="tx2">
                <a:lumMod val="75000"/>
              </a:schemeClr>
            </a:solidFill>
          </a:endParaRPr>
        </a:p>
      </dsp:txBody>
      <dsp:txXfrm>
        <a:off x="5936976" y="2770708"/>
        <a:ext cx="3598167" cy="21589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B4EFE3-91FC-4DCF-B214-DE02ECEF6FB6}" type="datetimeFigureOut">
              <a:rPr lang="en-US" smtClean="0"/>
              <a:t>10/22/17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980A4D-31DB-4C0F-8F71-9878DC95E71E}" type="slidenum">
              <a:rPr lang="en-US" smtClean="0"/>
              <a:t>‹#›</a:t>
            </a:fld>
            <a:endParaRPr lang="en-US"/>
          </a:p>
        </p:txBody>
      </p:sp>
    </p:spTree>
    <p:extLst>
      <p:ext uri="{BB962C8B-B14F-4D97-AF65-F5344CB8AC3E}">
        <p14:creationId xmlns:p14="http://schemas.microsoft.com/office/powerpoint/2010/main" val="382126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Evolution of Training in the National Weather Service”</a:t>
            </a:r>
          </a:p>
          <a:p>
            <a:r>
              <a:rPr lang="en-US" dirty="0" smtClean="0"/>
              <a:t>John E.</a:t>
            </a:r>
            <a:r>
              <a:rPr lang="en-US" baseline="0" dirty="0" smtClean="0"/>
              <a:t> </a:t>
            </a:r>
            <a:r>
              <a:rPr lang="en-US" baseline="0" dirty="0" err="1" smtClean="0"/>
              <a:t>Ogren</a:t>
            </a:r>
            <a:endParaRPr lang="en-US" baseline="0" dirty="0" smtClean="0"/>
          </a:p>
          <a:p>
            <a:r>
              <a:rPr lang="en-US" baseline="0" dirty="0" smtClean="0"/>
              <a:t>Chief Learning Officer</a:t>
            </a:r>
          </a:p>
          <a:p>
            <a:r>
              <a:rPr lang="en-US" baseline="0" dirty="0" smtClean="0"/>
              <a:t>U.S. National Oceanic and Atmospheric Administration (NOAA) / U.S. National Weather Service</a:t>
            </a:r>
            <a:endParaRPr lang="en-US" dirty="0"/>
          </a:p>
        </p:txBody>
      </p:sp>
      <p:sp>
        <p:nvSpPr>
          <p:cNvPr id="4" name="Slide Number Placeholder 3"/>
          <p:cNvSpPr>
            <a:spLocks noGrp="1"/>
          </p:cNvSpPr>
          <p:nvPr>
            <p:ph type="sldNum" sz="quarter" idx="10"/>
          </p:nvPr>
        </p:nvSpPr>
        <p:spPr/>
        <p:txBody>
          <a:bodyPr/>
          <a:lstStyle/>
          <a:p>
            <a:fld id="{16980A4D-31DB-4C0F-8F71-9878DC95E71E}" type="slidenum">
              <a:rPr lang="en-US" smtClean="0"/>
              <a:t>1</a:t>
            </a:fld>
            <a:endParaRPr lang="en-US"/>
          </a:p>
        </p:txBody>
      </p:sp>
    </p:spTree>
    <p:extLst>
      <p:ext uri="{BB962C8B-B14F-4D97-AF65-F5344CB8AC3E}">
        <p14:creationId xmlns:p14="http://schemas.microsoft.com/office/powerpoint/2010/main" val="66585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new competency model, we have a lot of training considerations.</a:t>
            </a:r>
          </a:p>
          <a:p>
            <a:endParaRPr lang="en-US" dirty="0" smtClean="0"/>
          </a:p>
          <a:p>
            <a:pPr marL="291551" indent="-291551">
              <a:buFont typeface="Arial" panose="020B0604020202020204" pitchFamily="34" charset="0"/>
              <a:buChar char="•"/>
            </a:pPr>
            <a:r>
              <a:rPr lang="en-US" sz="1500" b="1" dirty="0" smtClean="0">
                <a:solidFill>
                  <a:srgbClr val="000000"/>
                </a:solidFill>
              </a:rPr>
              <a:t>NWS must align training to support the forecaster Competency-Based Model</a:t>
            </a:r>
          </a:p>
          <a:p>
            <a:pPr marL="291551" indent="-291551">
              <a:buFont typeface="Arial" panose="020B0604020202020204" pitchFamily="34" charset="0"/>
              <a:buChar char="•"/>
            </a:pPr>
            <a:endParaRPr lang="en-US" sz="1500" dirty="0" smtClean="0">
              <a:solidFill>
                <a:srgbClr val="000000"/>
              </a:solidFill>
            </a:endParaRPr>
          </a:p>
          <a:p>
            <a:pPr marL="349861" indent="-349861">
              <a:buFont typeface="Arial" panose="020B0604020202020204" pitchFamily="34" charset="0"/>
              <a:buChar char="•"/>
            </a:pPr>
            <a:r>
              <a:rPr lang="en-US" sz="1500" b="1" dirty="0" smtClean="0">
                <a:solidFill>
                  <a:srgbClr val="000000"/>
                </a:solidFill>
              </a:rPr>
              <a:t>There are over 1800 meteorologists requiring training</a:t>
            </a:r>
          </a:p>
          <a:p>
            <a:pPr marL="816342" lvl="1" indent="-349861">
              <a:buFont typeface="Arial" panose="020B0604020202020204" pitchFamily="34" charset="0"/>
              <a:buChar char="•"/>
            </a:pPr>
            <a:r>
              <a:rPr lang="en-US" sz="1500" dirty="0" smtClean="0">
                <a:solidFill>
                  <a:srgbClr val="000000"/>
                </a:solidFill>
              </a:rPr>
              <a:t>Existing NWS training directly addresses </a:t>
            </a:r>
            <a:r>
              <a:rPr lang="en-US" sz="1500" b="1" dirty="0" smtClean="0">
                <a:solidFill>
                  <a:srgbClr val="000000"/>
                </a:solidFill>
              </a:rPr>
              <a:t>about 60% </a:t>
            </a:r>
            <a:r>
              <a:rPr lang="en-US" sz="1500" dirty="0" smtClean="0">
                <a:solidFill>
                  <a:srgbClr val="000000"/>
                </a:solidFill>
              </a:rPr>
              <a:t>of the proposed competencies</a:t>
            </a:r>
          </a:p>
          <a:p>
            <a:pPr marL="816342" lvl="1" indent="-349861">
              <a:buFont typeface="Arial" panose="020B0604020202020204" pitchFamily="34" charset="0"/>
              <a:buChar char="•"/>
            </a:pPr>
            <a:r>
              <a:rPr lang="en-US" sz="1500" dirty="0" smtClean="0">
                <a:solidFill>
                  <a:srgbClr val="000000"/>
                </a:solidFill>
              </a:rPr>
              <a:t>Training must directly reach each meteorologist</a:t>
            </a:r>
          </a:p>
          <a:p>
            <a:pPr marL="816342" lvl="1" indent="-349861">
              <a:buFont typeface="Arial" panose="020B0604020202020204" pitchFamily="34" charset="0"/>
              <a:buChar char="•"/>
            </a:pPr>
            <a:r>
              <a:rPr lang="en-US" sz="1500" dirty="0" smtClean="0">
                <a:solidFill>
                  <a:srgbClr val="000000"/>
                </a:solidFill>
              </a:rPr>
              <a:t>Training should evolve from “one-and-done” classes to a continuous learning mode including web-based modules, simulations, on the job training, etc.</a:t>
            </a:r>
          </a:p>
          <a:p>
            <a:pPr marL="758032" lvl="1" indent="-291551">
              <a:buFont typeface="Arial" panose="020B0604020202020204" pitchFamily="34" charset="0"/>
              <a:buChar char="•"/>
            </a:pPr>
            <a:endParaRPr lang="en-US" sz="1500" dirty="0" smtClean="0">
              <a:solidFill>
                <a:srgbClr val="000000"/>
              </a:solidFill>
            </a:endParaRPr>
          </a:p>
          <a:p>
            <a:pPr marL="349861" indent="-349861">
              <a:buFont typeface="Arial" panose="020B0604020202020204" pitchFamily="34" charset="0"/>
              <a:buChar char="•"/>
            </a:pPr>
            <a:r>
              <a:rPr lang="en-US" sz="1500" b="1" dirty="0" smtClean="0">
                <a:solidFill>
                  <a:srgbClr val="000000"/>
                </a:solidFill>
              </a:rPr>
              <a:t>The NWS must provide its meteorologists with training for each required dimension, competency, and proficiency</a:t>
            </a:r>
          </a:p>
          <a:p>
            <a:pPr marL="816342" lvl="1" indent="-349861">
              <a:buFont typeface="Arial" panose="020B0604020202020204" pitchFamily="34" charset="0"/>
              <a:buChar char="•"/>
            </a:pPr>
            <a:r>
              <a:rPr lang="en-US" sz="1500" dirty="0" smtClean="0">
                <a:solidFill>
                  <a:srgbClr val="000000"/>
                </a:solidFill>
              </a:rPr>
              <a:t>Each proficiency may have to address up to 11 service areas (e.g. public, winter, aviation, tropical, severe, marine, fire, climate, etc.)</a:t>
            </a:r>
          </a:p>
          <a:p>
            <a:pPr marL="816342" lvl="1" indent="-349861">
              <a:buFont typeface="Arial" panose="020B0604020202020204" pitchFamily="34" charset="0"/>
              <a:buChar char="•"/>
            </a:pPr>
            <a:r>
              <a:rPr lang="en-US" sz="1500" dirty="0" smtClean="0">
                <a:solidFill>
                  <a:srgbClr val="000000"/>
                </a:solidFill>
              </a:rPr>
              <a:t>NWS training has previously developed “Professional Competency Units (</a:t>
            </a:r>
            <a:r>
              <a:rPr lang="en-US" sz="1500" b="1" dirty="0" smtClean="0">
                <a:solidFill>
                  <a:srgbClr val="000000"/>
                </a:solidFill>
              </a:rPr>
              <a:t>PCU</a:t>
            </a:r>
            <a:r>
              <a:rPr lang="en-US" sz="1500" dirty="0" smtClean="0">
                <a:solidFill>
                  <a:srgbClr val="000000"/>
                </a:solidFill>
              </a:rPr>
              <a:t>s)” for these areas, but they will require realignment with this new competency-based model</a:t>
            </a:r>
          </a:p>
          <a:p>
            <a:pPr lvl="1"/>
            <a:r>
              <a:rPr lang="en-US" sz="1500" dirty="0" smtClean="0">
                <a:solidFill>
                  <a:srgbClr val="000000"/>
                </a:solidFill>
              </a:rPr>
              <a:t>		</a:t>
            </a:r>
          </a:p>
          <a:p>
            <a:pPr marL="349861" indent="-349861">
              <a:buFont typeface="Arial" panose="020B0604020202020204" pitchFamily="34" charset="0"/>
              <a:buChar char="•"/>
            </a:pPr>
            <a:r>
              <a:rPr lang="en-US" sz="1500" b="1" dirty="0" smtClean="0">
                <a:solidFill>
                  <a:srgbClr val="000000"/>
                </a:solidFill>
              </a:rPr>
              <a:t>Enhanced service and training </a:t>
            </a:r>
            <a:r>
              <a:rPr lang="en-US" sz="1500" b="1" u="sng" dirty="0" smtClean="0">
                <a:solidFill>
                  <a:srgbClr val="000000"/>
                </a:solidFill>
              </a:rPr>
              <a:t>consistency</a:t>
            </a:r>
            <a:r>
              <a:rPr lang="en-US" sz="1500" b="1" dirty="0" smtClean="0">
                <a:solidFill>
                  <a:srgbClr val="000000"/>
                </a:solidFill>
              </a:rPr>
              <a:t> </a:t>
            </a:r>
            <a:r>
              <a:rPr lang="en-US" sz="1500" dirty="0" smtClean="0">
                <a:solidFill>
                  <a:srgbClr val="000000"/>
                </a:solidFill>
              </a:rPr>
              <a:t>is a key to improving NWS performance, but must also rely on WFO and NCEP subject matter expertise to meet the increased training workload</a:t>
            </a:r>
          </a:p>
          <a:p>
            <a:pPr marL="349861" indent="-349861">
              <a:buFont typeface="Arial" panose="020B0604020202020204" pitchFamily="34" charset="0"/>
              <a:buChar char="•"/>
            </a:pPr>
            <a:endParaRPr lang="en-US" sz="1500" dirty="0" smtClean="0">
              <a:solidFill>
                <a:srgbClr val="000000"/>
              </a:solidFill>
            </a:endParaRPr>
          </a:p>
          <a:p>
            <a:pPr marL="349861" indent="-349861">
              <a:buFont typeface="Arial" panose="020B0604020202020204" pitchFamily="34" charset="0"/>
              <a:buChar char="•"/>
            </a:pPr>
            <a:r>
              <a:rPr lang="en-US" sz="1500" b="1" dirty="0" smtClean="0">
                <a:solidFill>
                  <a:srgbClr val="000000"/>
                </a:solidFill>
              </a:rPr>
              <a:t>Training must be effectively managed </a:t>
            </a:r>
            <a:r>
              <a:rPr lang="en-US" sz="1500" dirty="0" smtClean="0">
                <a:solidFill>
                  <a:srgbClr val="000000"/>
                </a:solidFill>
              </a:rPr>
              <a:t>(i.e. accountable and trackable).</a:t>
            </a:r>
          </a:p>
          <a:p>
            <a:pPr marL="816342" lvl="1" indent="-349861">
              <a:buFont typeface="Arial" panose="020B0604020202020204" pitchFamily="34" charset="0"/>
              <a:buChar char="•"/>
            </a:pPr>
            <a:endParaRPr lang="en-US" sz="1500" dirty="0" smtClean="0">
              <a:solidFill>
                <a:srgbClr val="000000"/>
              </a:solidFill>
            </a:endParaRPr>
          </a:p>
          <a:p>
            <a:pPr marL="349861" indent="-349861">
              <a:buFont typeface="Arial" panose="020B0604020202020204" pitchFamily="34" charset="0"/>
              <a:buChar char="•"/>
            </a:pPr>
            <a:r>
              <a:rPr lang="en-US" sz="1500" b="1" dirty="0" smtClean="0">
                <a:solidFill>
                  <a:srgbClr val="000000"/>
                </a:solidFill>
              </a:rPr>
              <a:t>NWS management must be actively engaged </a:t>
            </a:r>
            <a:r>
              <a:rPr lang="en-US" sz="1500" b="1" u="sng" dirty="0" smtClean="0">
                <a:solidFill>
                  <a:srgbClr val="000000"/>
                </a:solidFill>
              </a:rPr>
              <a:t>and trained on the new process </a:t>
            </a:r>
            <a:r>
              <a:rPr lang="en-US" sz="1500" dirty="0" smtClean="0">
                <a:solidFill>
                  <a:srgbClr val="000000"/>
                </a:solidFill>
              </a:rPr>
              <a:t>at the field office, Regional, and National levels </a:t>
            </a:r>
            <a:endParaRPr lang="en-US" sz="1500" b="1" dirty="0" smtClean="0">
              <a:solidFill>
                <a:srgbClr val="000000"/>
              </a:solidFill>
            </a:endParaRPr>
          </a:p>
        </p:txBody>
      </p:sp>
      <p:sp>
        <p:nvSpPr>
          <p:cNvPr id="4" name="Slide Number Placeholder 3"/>
          <p:cNvSpPr>
            <a:spLocks noGrp="1"/>
          </p:cNvSpPr>
          <p:nvPr>
            <p:ph type="sldNum" sz="quarter" idx="10"/>
          </p:nvPr>
        </p:nvSpPr>
        <p:spPr/>
        <p:txBody>
          <a:bodyPr/>
          <a:lstStyle/>
          <a:p>
            <a:fld id="{16980A4D-31DB-4C0F-8F71-9878DC95E71E}" type="slidenum">
              <a:rPr lang="en-US" smtClean="0"/>
              <a:t>10</a:t>
            </a:fld>
            <a:endParaRPr lang="en-US"/>
          </a:p>
        </p:txBody>
      </p:sp>
    </p:spTree>
    <p:extLst>
      <p:ext uri="{BB962C8B-B14F-4D97-AF65-F5344CB8AC3E}">
        <p14:creationId xmlns:p14="http://schemas.microsoft.com/office/powerpoint/2010/main" val="991551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One of the dimensions from the competency model is Impact-based</a:t>
            </a:r>
            <a:r>
              <a:rPr lang="en-US" baseline="0" dirty="0" smtClean="0"/>
              <a:t> Decision Support Services – or IDSS. This is the second key driver that is leading to evolution of NWS training.</a:t>
            </a:r>
          </a:p>
          <a:p>
            <a:pPr lvl="0" rtl="0">
              <a:spcBef>
                <a:spcPts val="0"/>
              </a:spcBef>
              <a:buNone/>
            </a:pPr>
            <a:endParaRPr lang="en-US" baseline="0" dirty="0" smtClean="0"/>
          </a:p>
          <a:p>
            <a:pPr lvl="0" rtl="0">
              <a:spcBef>
                <a:spcPts val="0"/>
              </a:spcBef>
              <a:buNone/>
            </a:pPr>
            <a:r>
              <a:rPr lang="en-US" baseline="0" dirty="0" smtClean="0"/>
              <a:t>To prepare our workforce for decision support services, we’ve created a professional development series (PDS) that outlines training that will prepare the staff for IDSS. </a:t>
            </a:r>
          </a:p>
          <a:p>
            <a:pPr lvl="0" rtl="0">
              <a:spcBef>
                <a:spcPts val="0"/>
              </a:spcBef>
              <a:buNone/>
            </a:pPr>
            <a:endParaRPr lang="en-US" baseline="0" dirty="0" smtClean="0"/>
          </a:p>
          <a:p>
            <a:pPr lvl="0" rtl="0">
              <a:spcBef>
                <a:spcPts val="0"/>
              </a:spcBef>
              <a:buNone/>
            </a:pPr>
            <a:r>
              <a:rPr lang="en-US" baseline="0" dirty="0" smtClean="0"/>
              <a:t>This professional development series begins with an introduction to IDSS course that all NWS personnel will take. Operational personnel will then move on to baseline IDSS training, which trains the staff on the basics of IDSS, how to provide partner-focused support, and how to provide effective communication. </a:t>
            </a:r>
          </a:p>
          <a:p>
            <a:pPr lvl="0" rtl="0">
              <a:spcBef>
                <a:spcPts val="0"/>
              </a:spcBef>
              <a:buNone/>
            </a:pPr>
            <a:endParaRPr lang="en-US" baseline="0" dirty="0" smtClean="0"/>
          </a:p>
          <a:p>
            <a:pPr lvl="0" rtl="0">
              <a:spcBef>
                <a:spcPts val="0"/>
              </a:spcBef>
              <a:buNone/>
            </a:pPr>
            <a:r>
              <a:rPr lang="en-US" baseline="0" dirty="0" smtClean="0"/>
              <a:t>Any NWS personnel who wish to become Deployment-Ready, will move on to the second tier of training. This training will guide them through preparation before deployment, provide additional communication training, information about IDSS tools, and multiple opportunities for practice and exercises. </a:t>
            </a:r>
          </a:p>
          <a:p>
            <a:pPr lvl="0" rtl="0">
              <a:spcBef>
                <a:spcPts val="0"/>
              </a:spcBef>
              <a:buNone/>
            </a:pPr>
            <a:endParaRPr lang="en-US" baseline="0" dirty="0" smtClean="0"/>
          </a:p>
          <a:p>
            <a:pPr lvl="0" rtl="0">
              <a:spcBef>
                <a:spcPts val="0"/>
              </a:spcBef>
              <a:buNone/>
            </a:pPr>
            <a:r>
              <a:rPr lang="en-US" baseline="0" dirty="0" smtClean="0"/>
              <a:t>Lastly, any deployment personnel who wish to enrich their expertise can take the final tier of training. This tier of training looks at complex incidents, including high-security events. It also provides specific training on deployment for each of the service areas such as aviation, hydrology, climate, tropical, etc.</a:t>
            </a:r>
          </a:p>
          <a:p>
            <a:pPr lvl="0" rtl="0">
              <a:spcBef>
                <a:spcPts val="0"/>
              </a:spcBef>
              <a:buNone/>
            </a:pPr>
            <a:endParaRPr lang="en-US" baseline="0" dirty="0" smtClean="0"/>
          </a:p>
          <a:p>
            <a:pPr lvl="0" rtl="0">
              <a:spcBef>
                <a:spcPts val="0"/>
              </a:spcBef>
              <a:buNone/>
            </a:pPr>
            <a:endParaRPr dirty="0"/>
          </a:p>
        </p:txBody>
      </p:sp>
    </p:spTree>
    <p:extLst>
      <p:ext uri="{BB962C8B-B14F-4D97-AF65-F5344CB8AC3E}">
        <p14:creationId xmlns:p14="http://schemas.microsoft.com/office/powerpoint/2010/main" val="3014713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The first tier</a:t>
            </a:r>
            <a:r>
              <a:rPr lang="en-US" baseline="0" dirty="0" smtClean="0"/>
              <a:t> of training of all operational training covers baseline IDSS topics. This will enable operational employees to provide basic IDSS services from their office and guide them towards more effective partnerships. </a:t>
            </a:r>
          </a:p>
          <a:p>
            <a:pPr lvl="0" rtl="0">
              <a:spcBef>
                <a:spcPts val="0"/>
              </a:spcBef>
              <a:buNone/>
            </a:pPr>
            <a:endParaRPr lang="en-US" baseline="0" dirty="0" smtClean="0"/>
          </a:p>
          <a:p>
            <a:pPr lvl="0" rtl="0">
              <a:spcBef>
                <a:spcPts val="0"/>
              </a:spcBef>
              <a:buNone/>
            </a:pPr>
            <a:r>
              <a:rPr lang="en-US" baseline="0" dirty="0" smtClean="0"/>
              <a:t>This is computer-based training, developed by our training staff in the Chief Learning Office. It was released in September of this year and total training time is about 30 hours. </a:t>
            </a:r>
            <a:endParaRPr dirty="0"/>
          </a:p>
        </p:txBody>
      </p:sp>
    </p:spTree>
    <p:extLst>
      <p:ext uri="{BB962C8B-B14F-4D97-AF65-F5344CB8AC3E}">
        <p14:creationId xmlns:p14="http://schemas.microsoft.com/office/powerpoint/2010/main" val="2113914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r>
              <a:rPr lang="en-US" dirty="0" smtClean="0"/>
              <a:t>Purpose: Meant to give operational employees wishing to become Deployment-Ready certified the skills to do so effectively utilizing online modules, local exercises, and IDSS Deployment Boot Camp. </a:t>
            </a:r>
          </a:p>
          <a:p>
            <a:pPr lvl="1"/>
            <a:endParaRPr lang="en-US" dirty="0" smtClean="0"/>
          </a:p>
          <a:p>
            <a:pPr lvl="0"/>
            <a:r>
              <a:rPr lang="en-US" dirty="0" smtClean="0"/>
              <a:t>Developers: OCLO will coordinate with field experts to create training material for this tier. This includes creating partner-based exercises that</a:t>
            </a:r>
            <a:r>
              <a:rPr lang="en-US" baseline="0" dirty="0" smtClean="0"/>
              <a:t> will be conducted at local offices. </a:t>
            </a:r>
          </a:p>
          <a:p>
            <a:pPr lvl="0"/>
            <a:endParaRPr lang="en-US" dirty="0" smtClean="0"/>
          </a:p>
          <a:p>
            <a:pPr lvl="0"/>
            <a:r>
              <a:rPr lang="en-US" dirty="0" smtClean="0"/>
              <a:t>Duration:</a:t>
            </a:r>
            <a:r>
              <a:rPr lang="en-US" baseline="0" dirty="0" smtClean="0"/>
              <a:t> Roughly </a:t>
            </a:r>
            <a:r>
              <a:rPr lang="en-US" dirty="0" smtClean="0"/>
              <a:t>118 hours total </a:t>
            </a:r>
          </a:p>
          <a:p>
            <a:pPr lvl="1"/>
            <a:r>
              <a:rPr lang="en-US" dirty="0" smtClean="0"/>
              <a:t>Online Modules: 14 hours</a:t>
            </a:r>
          </a:p>
          <a:p>
            <a:pPr lvl="1"/>
            <a:r>
              <a:rPr lang="en-US" dirty="0" smtClean="0"/>
              <a:t>In-residence Training: 50 hours</a:t>
            </a:r>
          </a:p>
          <a:p>
            <a:pPr lvl="1"/>
            <a:r>
              <a:rPr lang="en-US" dirty="0" smtClean="0"/>
              <a:t>Local Exercises: 54 hours</a:t>
            </a:r>
          </a:p>
          <a:p>
            <a:pPr lvl="1"/>
            <a:endParaRPr lang="en-US" dirty="0" smtClean="0"/>
          </a:p>
          <a:p>
            <a:pPr lvl="0"/>
            <a:r>
              <a:rPr lang="en-US" dirty="0" smtClean="0"/>
              <a:t>Task Book: While working through PCUs, employees will also be completing a task book.</a:t>
            </a:r>
          </a:p>
          <a:p>
            <a:pPr lvl="0"/>
            <a:endParaRPr lang="en-US" dirty="0" smtClean="0"/>
          </a:p>
          <a:p>
            <a:pPr lvl="0"/>
            <a:r>
              <a:rPr lang="en-US" dirty="0" smtClean="0"/>
              <a:t>IDSS Boot Camp: Final “check” after training and task book are completed; attendance must be supported by supervisor. </a:t>
            </a:r>
          </a:p>
        </p:txBody>
      </p:sp>
    </p:spTree>
    <p:extLst>
      <p:ext uri="{BB962C8B-B14F-4D97-AF65-F5344CB8AC3E}">
        <p14:creationId xmlns:p14="http://schemas.microsoft.com/office/powerpoint/2010/main" val="1913062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As part of the Deployment Training process,</a:t>
            </a:r>
            <a:r>
              <a:rPr lang="en-US" baseline="0" dirty="0" smtClean="0"/>
              <a:t> NWS personnel will complete PCUs 1-3 and 4-7. He or she will also be evaluated based on a deployment task book and have to prove their skills. Once an NWS personnel receives a sign off from their evaluator and supervisor, the final step is to attend a resident course called “IDSS Deployment Boot Camp” which will put their skills to the test. </a:t>
            </a:r>
            <a:endParaRPr dirty="0"/>
          </a:p>
        </p:txBody>
      </p:sp>
    </p:spTree>
    <p:extLst>
      <p:ext uri="{BB962C8B-B14F-4D97-AF65-F5344CB8AC3E}">
        <p14:creationId xmlns:p14="http://schemas.microsoft.com/office/powerpoint/2010/main" val="1239202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Aging Workforce – New hires/New learning styles</a:t>
            </a:r>
          </a:p>
          <a:p>
            <a:pPr lvl="0"/>
            <a:r>
              <a:rPr lang="en-US" dirty="0" smtClean="0"/>
              <a:t> 33.7% of current NWS full-time employees (FTEs) are retirement eligible by January 2020  (1416 out of 4202 FTEs)</a:t>
            </a:r>
          </a:p>
          <a:p>
            <a:pPr lvl="0"/>
            <a:r>
              <a:rPr lang="en-US" dirty="0" smtClean="0"/>
              <a:t>56.8 % of current NWS FTEs are over 50 by January 2020 	(2386 out of 4202 FTEs)</a:t>
            </a:r>
          </a:p>
          <a:p>
            <a:pPr lvl="0"/>
            <a:endParaRPr lang="en-US" dirty="0" smtClean="0"/>
          </a:p>
          <a:p>
            <a:pPr lvl="0"/>
            <a:r>
              <a:rPr lang="en-US" dirty="0" smtClean="0"/>
              <a:t>Data Source:</a:t>
            </a:r>
            <a:r>
              <a:rPr lang="en-US" baseline="0" dirty="0" smtClean="0"/>
              <a:t> </a:t>
            </a:r>
            <a:r>
              <a:rPr lang="en-US" dirty="0" smtClean="0"/>
              <a:t>– MARS data 09/21/17</a:t>
            </a:r>
          </a:p>
          <a:p>
            <a:pPr lvl="0"/>
            <a:endParaRPr lang="en-US" dirty="0" smtClean="0"/>
          </a:p>
          <a:p>
            <a:pPr lvl="0"/>
            <a:r>
              <a:rPr lang="en-US" dirty="0" smtClean="0"/>
              <a:t>Expect surge of new hires.</a:t>
            </a:r>
          </a:p>
        </p:txBody>
      </p:sp>
      <p:sp>
        <p:nvSpPr>
          <p:cNvPr id="4" name="Slide Number Placeholder 3"/>
          <p:cNvSpPr>
            <a:spLocks noGrp="1"/>
          </p:cNvSpPr>
          <p:nvPr>
            <p:ph type="sldNum" sz="quarter" idx="10"/>
          </p:nvPr>
        </p:nvSpPr>
        <p:spPr/>
        <p:txBody>
          <a:bodyPr/>
          <a:lstStyle/>
          <a:p>
            <a:fld id="{16980A4D-31DB-4C0F-8F71-9878DC95E71E}" type="slidenum">
              <a:rPr lang="en-US" smtClean="0"/>
              <a:t>15</a:t>
            </a:fld>
            <a:endParaRPr lang="en-US"/>
          </a:p>
        </p:txBody>
      </p:sp>
    </p:spTree>
    <p:extLst>
      <p:ext uri="{BB962C8B-B14F-4D97-AF65-F5344CB8AC3E}">
        <p14:creationId xmlns:p14="http://schemas.microsoft.com/office/powerpoint/2010/main" val="548231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With a surge of new hires, there’s additional training</a:t>
            </a:r>
            <a:r>
              <a:rPr lang="en-US" baseline="0" dirty="0" smtClean="0"/>
              <a:t> considerations due to</a:t>
            </a:r>
            <a:r>
              <a:rPr lang="en-US" dirty="0" smtClean="0"/>
              <a:t> different learning styles: </a:t>
            </a:r>
          </a:p>
          <a:p>
            <a:pPr marL="171450" lvl="0" indent="-171450">
              <a:buFont typeface="Arial" panose="020B0604020202020204" pitchFamily="34" charset="0"/>
              <a:buChar char="•"/>
            </a:pPr>
            <a:r>
              <a:rPr lang="en-US" dirty="0" smtClean="0"/>
              <a:t>Mobile Learning – smartphones</a:t>
            </a:r>
          </a:p>
          <a:p>
            <a:pPr marL="171450" lvl="0" indent="-171450">
              <a:buFont typeface="Arial" panose="020B0604020202020204" pitchFamily="34" charset="0"/>
              <a:buChar char="•"/>
            </a:pPr>
            <a:r>
              <a:rPr lang="en-US" dirty="0" smtClean="0"/>
              <a:t>Video instead of text</a:t>
            </a:r>
          </a:p>
          <a:p>
            <a:pPr marL="171450" lvl="0" indent="-171450">
              <a:buFont typeface="Arial" panose="020B0604020202020204" pitchFamily="34" charset="0"/>
              <a:buChar char="•"/>
            </a:pPr>
            <a:r>
              <a:rPr lang="en-US" dirty="0" smtClean="0"/>
              <a:t>Shorter attention spans – multi-taskers</a:t>
            </a:r>
          </a:p>
          <a:p>
            <a:pPr marL="171450" lvl="0" indent="-171450">
              <a:buFont typeface="Arial" panose="020B0604020202020204" pitchFamily="34" charset="0"/>
              <a:buChar char="•"/>
            </a:pPr>
            <a:r>
              <a:rPr lang="en-US" dirty="0" smtClean="0"/>
              <a:t>Peer-to-peer learning</a:t>
            </a:r>
          </a:p>
          <a:p>
            <a:pPr marL="171450" lvl="0" indent="-171450">
              <a:buFont typeface="Arial" panose="020B0604020202020204" pitchFamily="34" charset="0"/>
              <a:buChar char="•"/>
            </a:pPr>
            <a:r>
              <a:rPr lang="en-US" dirty="0" smtClean="0"/>
              <a:t>Expect rapid changes in technology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6980A4D-31DB-4C0F-8F71-9878DC95E71E}" type="slidenum">
              <a:rPr lang="en-US" smtClean="0"/>
              <a:t>16</a:t>
            </a:fld>
            <a:endParaRPr lang="en-US"/>
          </a:p>
        </p:txBody>
      </p:sp>
    </p:spTree>
    <p:extLst>
      <p:ext uri="{BB962C8B-B14F-4D97-AF65-F5344CB8AC3E}">
        <p14:creationId xmlns:p14="http://schemas.microsoft.com/office/powerpoint/2010/main" val="1068961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with adapting for the new learning styles, we’ll need to adapt to account for less training resources in the field and</a:t>
            </a:r>
            <a:r>
              <a:rPr lang="en-US" baseline="0" dirty="0" smtClean="0"/>
              <a:t> less training time. </a:t>
            </a:r>
          </a:p>
          <a:p>
            <a:endParaRPr lang="en-US" baseline="0" dirty="0" smtClean="0"/>
          </a:p>
          <a:p>
            <a:r>
              <a:rPr lang="en-US" baseline="0" dirty="0" smtClean="0"/>
              <a:t>Some solutions include: </a:t>
            </a:r>
          </a:p>
          <a:p>
            <a:endParaRPr lang="en-US" dirty="0" smtClean="0"/>
          </a:p>
          <a:p>
            <a:pPr marL="171450" indent="-171450">
              <a:buFont typeface="Arial" panose="020B0604020202020204" pitchFamily="34" charset="0"/>
              <a:buChar char="•"/>
            </a:pPr>
            <a:r>
              <a:rPr lang="en-US" dirty="0" smtClean="0"/>
              <a:t>More Office of the Chief Learning Office instructors will</a:t>
            </a:r>
            <a:r>
              <a:rPr lang="en-US" baseline="0" dirty="0" smtClean="0"/>
              <a:t> </a:t>
            </a:r>
            <a:r>
              <a:rPr lang="en-US" dirty="0" smtClean="0"/>
              <a:t>visit field offices for local training. </a:t>
            </a:r>
          </a:p>
          <a:p>
            <a:pPr marL="171450" indent="-171450">
              <a:buFont typeface="Arial" panose="020B0604020202020204" pitchFamily="34" charset="0"/>
              <a:buChar char="•"/>
            </a:pPr>
            <a:r>
              <a:rPr lang="en-US" dirty="0" smtClean="0"/>
              <a:t>Modules will be shorter and more focused.</a:t>
            </a:r>
          </a:p>
          <a:p>
            <a:pPr marL="171450" indent="-171450">
              <a:buFont typeface="Arial" panose="020B0604020202020204" pitchFamily="34" charset="0"/>
              <a:buChar char="•"/>
            </a:pPr>
            <a:r>
              <a:rPr lang="en-US" dirty="0" smtClean="0"/>
              <a:t>Training will move from “one and done” to continual learning.</a:t>
            </a:r>
          </a:p>
          <a:p>
            <a:pPr marL="171450" indent="-171450">
              <a:buFont typeface="Arial" panose="020B0604020202020204" pitchFamily="34" charset="0"/>
              <a:buChar char="•"/>
            </a:pPr>
            <a:r>
              <a:rPr lang="en-US" dirty="0" smtClean="0"/>
              <a:t>More focus on pre and post-class learning to supplement resident training.</a:t>
            </a:r>
          </a:p>
          <a:p>
            <a:pPr marL="171450" indent="-171450">
              <a:buFont typeface="Arial" panose="020B0604020202020204" pitchFamily="34" charset="0"/>
              <a:buChar char="•"/>
            </a:pPr>
            <a:r>
              <a:rPr lang="en-US" dirty="0" smtClean="0"/>
              <a:t>Streamline research-to-operations (R2O) working with NWS testbeds to train on new products and science infusion.</a:t>
            </a:r>
          </a:p>
          <a:p>
            <a:endParaRPr lang="en-US" dirty="0"/>
          </a:p>
        </p:txBody>
      </p:sp>
      <p:sp>
        <p:nvSpPr>
          <p:cNvPr id="4" name="Slide Number Placeholder 3"/>
          <p:cNvSpPr>
            <a:spLocks noGrp="1"/>
          </p:cNvSpPr>
          <p:nvPr>
            <p:ph type="sldNum" sz="quarter" idx="10"/>
          </p:nvPr>
        </p:nvSpPr>
        <p:spPr/>
        <p:txBody>
          <a:bodyPr/>
          <a:lstStyle/>
          <a:p>
            <a:fld id="{16980A4D-31DB-4C0F-8F71-9878DC95E71E}" type="slidenum">
              <a:rPr lang="en-US" smtClean="0"/>
              <a:t>17</a:t>
            </a:fld>
            <a:endParaRPr lang="en-US"/>
          </a:p>
        </p:txBody>
      </p:sp>
    </p:spTree>
    <p:extLst>
      <p:ext uri="{BB962C8B-B14F-4D97-AF65-F5344CB8AC3E}">
        <p14:creationId xmlns:p14="http://schemas.microsoft.com/office/powerpoint/2010/main" val="118071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NWS is evolving</a:t>
            </a:r>
            <a:r>
              <a:rPr lang="en-US" baseline="0" dirty="0" smtClean="0"/>
              <a:t> and taking on new challenges over the next few years. As always, training is critical to ensure we achieve the agency goals. With the new focus on the forecaster competency model and IDSS, we’ve laid out a path for the types of skills our workforce needs and therefore the type of training we need to deliver. These focuses come with additional challenges, however, as our workforce is also evolving. Given those challenges, the only solution is to evolve and change our methods when we deliver the training we need to move forward as an agency. </a:t>
            </a:r>
            <a:endParaRPr lang="en-US" dirty="0"/>
          </a:p>
        </p:txBody>
      </p:sp>
      <p:sp>
        <p:nvSpPr>
          <p:cNvPr id="4" name="Slide Number Placeholder 3"/>
          <p:cNvSpPr>
            <a:spLocks noGrp="1"/>
          </p:cNvSpPr>
          <p:nvPr>
            <p:ph type="sldNum" sz="quarter" idx="10"/>
          </p:nvPr>
        </p:nvSpPr>
        <p:spPr/>
        <p:txBody>
          <a:bodyPr/>
          <a:lstStyle/>
          <a:p>
            <a:fld id="{16980A4D-31DB-4C0F-8F71-9878DC95E71E}" type="slidenum">
              <a:rPr lang="en-US" smtClean="0"/>
              <a:t>18</a:t>
            </a:fld>
            <a:endParaRPr lang="en-US"/>
          </a:p>
        </p:txBody>
      </p:sp>
    </p:spTree>
    <p:extLst>
      <p:ext uri="{BB962C8B-B14F-4D97-AF65-F5344CB8AC3E}">
        <p14:creationId xmlns:p14="http://schemas.microsoft.com/office/powerpoint/2010/main" val="370372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528647">
              <a:buNone/>
            </a:pPr>
            <a:r>
              <a:rPr lang="en-US" dirty="0" smtClean="0"/>
              <a:t>Agenda for this session: </a:t>
            </a:r>
          </a:p>
          <a:p>
            <a:pPr marL="0" lvl="0" indent="-528647">
              <a:buNone/>
            </a:pPr>
            <a:endParaRPr lang="en-US" dirty="0" smtClean="0"/>
          </a:p>
          <a:p>
            <a:pPr marL="0" lvl="0" indent="-528647">
              <a:buNone/>
            </a:pPr>
            <a:r>
              <a:rPr lang="en-US" dirty="0" smtClean="0"/>
              <a:t>First, I’ll overview</a:t>
            </a:r>
            <a:r>
              <a:rPr lang="en-US" baseline="0" dirty="0" smtClean="0"/>
              <a:t> the NWS Office of the Chief Learning Office and how it falls within the greater NWS structure. </a:t>
            </a:r>
          </a:p>
          <a:p>
            <a:pPr marL="0" lvl="0" indent="-528647">
              <a:buNone/>
            </a:pPr>
            <a:endParaRPr lang="en-US" baseline="0" dirty="0" smtClean="0"/>
          </a:p>
          <a:p>
            <a:pPr marL="0" lvl="0" indent="-528647">
              <a:buNone/>
            </a:pPr>
            <a:r>
              <a:rPr lang="en-US" baseline="0" dirty="0" smtClean="0"/>
              <a:t>Next, I want to discuss three key drivers leading to training evolution. Those drivers are: </a:t>
            </a:r>
            <a:endParaRPr lang="en-US" dirty="0" smtClean="0"/>
          </a:p>
          <a:p>
            <a:pPr marL="457200" lvl="1" indent="0">
              <a:buFont typeface="Arial" panose="020B0604020202020204" pitchFamily="34" charset="0"/>
              <a:buChar char="•"/>
            </a:pPr>
            <a:r>
              <a:rPr lang="en-US" dirty="0" smtClean="0"/>
              <a:t> Competency Model for General Forecasters</a:t>
            </a:r>
          </a:p>
          <a:p>
            <a:pPr marL="457200" lvl="1" indent="0">
              <a:buFont typeface="Arial" panose="020B0604020202020204" pitchFamily="34" charset="0"/>
              <a:buChar char="•"/>
            </a:pPr>
            <a:r>
              <a:rPr lang="en-US" dirty="0" smtClean="0"/>
              <a:t> Impact-based Decision Support Services</a:t>
            </a:r>
          </a:p>
          <a:p>
            <a:pPr marL="457200" lvl="1" indent="0">
              <a:buFont typeface="Arial" panose="020B0604020202020204" pitchFamily="34" charset="0"/>
              <a:buChar char="•"/>
            </a:pPr>
            <a:r>
              <a:rPr lang="en-US" dirty="0" smtClean="0"/>
              <a:t> Preparing for a changing workforce</a:t>
            </a:r>
          </a:p>
          <a:p>
            <a:endParaRPr lang="en-US" dirty="0" smtClean="0"/>
          </a:p>
          <a:p>
            <a:r>
              <a:rPr lang="en-US" dirty="0" smtClean="0"/>
              <a:t>Lastly, I’d</a:t>
            </a:r>
            <a:r>
              <a:rPr lang="en-US" baseline="0" dirty="0" smtClean="0"/>
              <a:t> like to </a:t>
            </a:r>
            <a:r>
              <a:rPr lang="en-US" dirty="0" smtClean="0"/>
              <a:t>wrap up with a few concluding</a:t>
            </a:r>
            <a:r>
              <a:rPr lang="en-US" baseline="0" dirty="0" smtClean="0"/>
              <a:t> remarks. </a:t>
            </a:r>
            <a:endParaRPr lang="en-US" dirty="0"/>
          </a:p>
        </p:txBody>
      </p:sp>
      <p:sp>
        <p:nvSpPr>
          <p:cNvPr id="4" name="Slide Number Placeholder 3"/>
          <p:cNvSpPr>
            <a:spLocks noGrp="1"/>
          </p:cNvSpPr>
          <p:nvPr>
            <p:ph type="sldNum" sz="quarter" idx="10"/>
          </p:nvPr>
        </p:nvSpPr>
        <p:spPr/>
        <p:txBody>
          <a:bodyPr/>
          <a:lstStyle/>
          <a:p>
            <a:fld id="{16980A4D-31DB-4C0F-8F71-9878DC95E71E}" type="slidenum">
              <a:rPr lang="en-US" smtClean="0"/>
              <a:t>2</a:t>
            </a:fld>
            <a:endParaRPr lang="en-US"/>
          </a:p>
        </p:txBody>
      </p:sp>
    </p:spTree>
    <p:extLst>
      <p:ext uri="{BB962C8B-B14F-4D97-AF65-F5344CB8AC3E}">
        <p14:creationId xmlns:p14="http://schemas.microsoft.com/office/powerpoint/2010/main" val="4259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overall headquarters</a:t>
            </a:r>
            <a:r>
              <a:rPr lang="en-US" baseline="0" dirty="0" smtClean="0"/>
              <a:t> structure of the National Weather Service. This structure became operational on April 1, 2015. </a:t>
            </a:r>
            <a:endParaRPr lang="en-US" dirty="0"/>
          </a:p>
        </p:txBody>
      </p:sp>
      <p:sp>
        <p:nvSpPr>
          <p:cNvPr id="4" name="Slide Number Placeholder 3"/>
          <p:cNvSpPr>
            <a:spLocks noGrp="1"/>
          </p:cNvSpPr>
          <p:nvPr>
            <p:ph type="sldNum" sz="quarter" idx="10"/>
          </p:nvPr>
        </p:nvSpPr>
        <p:spPr/>
        <p:txBody>
          <a:bodyPr/>
          <a:lstStyle/>
          <a:p>
            <a:fld id="{16980A4D-31DB-4C0F-8F71-9878DC95E71E}" type="slidenum">
              <a:rPr lang="en-US" smtClean="0"/>
              <a:t>3</a:t>
            </a:fld>
            <a:endParaRPr lang="en-US"/>
          </a:p>
        </p:txBody>
      </p:sp>
    </p:spTree>
    <p:extLst>
      <p:ext uri="{BB962C8B-B14F-4D97-AF65-F5344CB8AC3E}">
        <p14:creationId xmlns:p14="http://schemas.microsoft.com/office/powerpoint/2010/main" val="3962177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see in this structure, the Office</a:t>
            </a:r>
            <a:r>
              <a:rPr lang="en-US" baseline="0" dirty="0" smtClean="0"/>
              <a:t> of the Chief Learning Officer falls directly under the Office of Assistant Administrator – which is the NWS Director. </a:t>
            </a:r>
            <a:endParaRPr lang="en-US" dirty="0"/>
          </a:p>
        </p:txBody>
      </p:sp>
      <p:sp>
        <p:nvSpPr>
          <p:cNvPr id="4" name="Slide Number Placeholder 3"/>
          <p:cNvSpPr>
            <a:spLocks noGrp="1"/>
          </p:cNvSpPr>
          <p:nvPr>
            <p:ph type="sldNum" sz="quarter" idx="10"/>
          </p:nvPr>
        </p:nvSpPr>
        <p:spPr/>
        <p:txBody>
          <a:bodyPr/>
          <a:lstStyle/>
          <a:p>
            <a:fld id="{16980A4D-31DB-4C0F-8F71-9878DC95E71E}" type="slidenum">
              <a:rPr lang="en-US" smtClean="0"/>
              <a:t>4</a:t>
            </a:fld>
            <a:endParaRPr lang="en-US"/>
          </a:p>
        </p:txBody>
      </p:sp>
    </p:spTree>
    <p:extLst>
      <p:ext uri="{BB962C8B-B14F-4D97-AF65-F5344CB8AC3E}">
        <p14:creationId xmlns:p14="http://schemas.microsoft.com/office/powerpoint/2010/main" val="1649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NWS</a:t>
            </a:r>
            <a:r>
              <a:rPr lang="en-US" baseline="0" dirty="0" smtClean="0"/>
              <a:t> Office of the Chief Learning Officer, there are five divisions in addition to the front office staff. Each division focuses on different types of training; however, many times they have to work together to produce training as some topics cross divisional lines. </a:t>
            </a:r>
          </a:p>
        </p:txBody>
      </p:sp>
      <p:sp>
        <p:nvSpPr>
          <p:cNvPr id="4" name="Slide Number Placeholder 3"/>
          <p:cNvSpPr>
            <a:spLocks noGrp="1"/>
          </p:cNvSpPr>
          <p:nvPr>
            <p:ph type="sldNum" sz="quarter" idx="10"/>
          </p:nvPr>
        </p:nvSpPr>
        <p:spPr/>
        <p:txBody>
          <a:bodyPr/>
          <a:lstStyle/>
          <a:p>
            <a:fld id="{16980A4D-31DB-4C0F-8F71-9878DC95E71E}" type="slidenum">
              <a:rPr lang="en-US" smtClean="0"/>
              <a:t>5</a:t>
            </a:fld>
            <a:endParaRPr lang="en-US"/>
          </a:p>
        </p:txBody>
      </p:sp>
    </p:spTree>
    <p:extLst>
      <p:ext uri="{BB962C8B-B14F-4D97-AF65-F5344CB8AC3E}">
        <p14:creationId xmlns:p14="http://schemas.microsoft.com/office/powerpoint/2010/main" val="2087426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really</a:t>
            </a:r>
            <a:r>
              <a:rPr lang="en-US" baseline="0" dirty="0" smtClean="0"/>
              <a:t> three key drivers that are leading to the evolution of training within the National Weather Service. </a:t>
            </a:r>
          </a:p>
          <a:p>
            <a:endParaRPr lang="en-US" baseline="0" dirty="0" smtClean="0"/>
          </a:p>
          <a:p>
            <a:r>
              <a:rPr lang="en-US" baseline="0" dirty="0" smtClean="0"/>
              <a:t>Those are: </a:t>
            </a:r>
          </a:p>
          <a:p>
            <a:r>
              <a:rPr lang="en-US" baseline="0" dirty="0" smtClean="0"/>
              <a:t>The new competency model for general forecasters,</a:t>
            </a:r>
          </a:p>
          <a:p>
            <a:r>
              <a:rPr lang="en-US" baseline="0" dirty="0" smtClean="0"/>
              <a:t>A shifted focus on impact-based decision support services, and</a:t>
            </a:r>
          </a:p>
          <a:p>
            <a:r>
              <a:rPr lang="en-US" baseline="0" dirty="0" smtClean="0"/>
              <a:t>Preparing for a changing workforce.</a:t>
            </a:r>
          </a:p>
        </p:txBody>
      </p:sp>
      <p:sp>
        <p:nvSpPr>
          <p:cNvPr id="4" name="Slide Number Placeholder 3"/>
          <p:cNvSpPr>
            <a:spLocks noGrp="1"/>
          </p:cNvSpPr>
          <p:nvPr>
            <p:ph type="sldNum" sz="quarter" idx="10"/>
          </p:nvPr>
        </p:nvSpPr>
        <p:spPr/>
        <p:txBody>
          <a:bodyPr/>
          <a:lstStyle/>
          <a:p>
            <a:fld id="{16980A4D-31DB-4C0F-8F71-9878DC95E71E}" type="slidenum">
              <a:rPr lang="en-US" smtClean="0"/>
              <a:t>6</a:t>
            </a:fld>
            <a:endParaRPr lang="en-US"/>
          </a:p>
        </p:txBody>
      </p:sp>
    </p:spTree>
    <p:extLst>
      <p:ext uri="{BB962C8B-B14F-4D97-AF65-F5344CB8AC3E}">
        <p14:creationId xmlns:p14="http://schemas.microsoft.com/office/powerpoint/2010/main" val="3570015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4169" y="5151228"/>
            <a:ext cx="6147325" cy="738664"/>
          </a:xfrm>
        </p:spPr>
        <p:txBody>
          <a:bodyPr/>
          <a:lstStyle/>
          <a:p>
            <a:r>
              <a:rPr lang="en-US" b="0" dirty="0" smtClean="0"/>
              <a:t>Looking first at the competency</a:t>
            </a:r>
            <a:r>
              <a:rPr lang="en-US" b="0" baseline="0" dirty="0" smtClean="0"/>
              <a:t> model. Through research, we’ve identified five dimensions that encompass the skills meteorologists need to develop as they progress through their careers. </a:t>
            </a:r>
            <a:endParaRPr lang="en-US" b="0"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3128928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5349" y="4778696"/>
            <a:ext cx="6264909" cy="492443"/>
          </a:xfrm>
        </p:spPr>
        <p:txBody>
          <a:bodyPr/>
          <a:lstStyle/>
          <a:p>
            <a:r>
              <a:rPr lang="en-US" dirty="0" smtClean="0"/>
              <a:t>For each of the dimensions, we’ve identified competencies</a:t>
            </a:r>
            <a:r>
              <a:rPr lang="en-US" baseline="0" dirty="0" smtClean="0"/>
              <a:t> the forecast should develop. Those competencies are the guidelines that we have to build our training around so the forecaster has the resources they need to grow in those competencies. </a:t>
            </a:r>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749902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7328" y="4659905"/>
            <a:ext cx="6075277" cy="246348"/>
          </a:xfrm>
        </p:spPr>
        <p:txBody>
          <a:bodyPr/>
          <a:lstStyle/>
          <a:p>
            <a:r>
              <a:rPr lang="en-US" dirty="0" smtClean="0"/>
              <a:t>For example, let’s look at Dimension</a:t>
            </a:r>
            <a:r>
              <a:rPr lang="en-US" baseline="0" dirty="0" smtClean="0"/>
              <a:t> 3: Impact-based Decision Support Services or IDSS. </a:t>
            </a:r>
          </a:p>
          <a:p>
            <a:endParaRPr lang="en-US" baseline="0" dirty="0" smtClean="0"/>
          </a:p>
          <a:p>
            <a:r>
              <a:rPr lang="en-US" baseline="0" dirty="0" smtClean="0"/>
              <a:t>As the forecaster progresses from the GS (General Schedule) Level 5 through the GS Level 12, they go from performing supervised tasks and becoming familiar with partners, to leading and supervising decision support efforts, researching and developing new methods, and essentially becoming an office expert in various aspects of decision support. </a:t>
            </a:r>
          </a:p>
          <a:p>
            <a:endParaRPr lang="en-US" baseline="0" dirty="0" smtClean="0"/>
          </a:p>
          <a:p>
            <a:r>
              <a:rPr lang="en-US" baseline="0" dirty="0" smtClean="0"/>
              <a:t>I’d like to return to talk about decision support in a moment, but first I have a couple more statements on this competency model.</a:t>
            </a:r>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1061054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Master" Target="../slideMasters/slideMaster1.xml"/><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Master" Target="../slideMasters/slideMaster1.xml"/><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tags" Target="../tags/tag5.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tags" Target="../tags/tag6.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tags" Target="../tags/tag7.xml"/><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tags" Target="../tags/tag8.x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tags" Target="../tags/tag9.xml"/><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tags" Target="../tags/tag10.xml"/><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normAutofit/>
          </a:bodyPr>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192876" indent="0" algn="ctr">
              <a:buNone/>
              <a:defRPr sz="844"/>
            </a:lvl2pPr>
            <a:lvl3pPr marL="385753" indent="0" algn="ctr">
              <a:buNone/>
              <a:defRPr sz="760"/>
            </a:lvl3pPr>
            <a:lvl4pPr marL="578630" indent="0" algn="ctr">
              <a:buNone/>
              <a:defRPr sz="675"/>
            </a:lvl4pPr>
            <a:lvl5pPr marL="771506" indent="0" algn="ctr">
              <a:buNone/>
              <a:defRPr sz="675"/>
            </a:lvl5pPr>
            <a:lvl6pPr marL="964382" indent="0" algn="ctr">
              <a:buNone/>
              <a:defRPr sz="675"/>
            </a:lvl6pPr>
            <a:lvl7pPr marL="1157259" indent="0" algn="ctr">
              <a:buNone/>
              <a:defRPr sz="675"/>
            </a:lvl7pPr>
            <a:lvl8pPr marL="1350135" indent="0" algn="ctr">
              <a:buNone/>
              <a:defRPr sz="675"/>
            </a:lvl8pPr>
            <a:lvl9pPr marL="1543011" indent="0" algn="ctr">
              <a:buNone/>
              <a:defRPr sz="675"/>
            </a:lvl9pPr>
          </a:lstStyle>
          <a:p>
            <a:r>
              <a:rPr lang="en-US" dirty="0" smtClean="0"/>
              <a:t>Click to edit Master subtitle style</a:t>
            </a:r>
            <a:endParaRPr lang="en-US" dirty="0"/>
          </a:p>
        </p:txBody>
      </p:sp>
    </p:spTree>
    <p:custDataLst>
      <p:tags r:id="rId1"/>
    </p:custDataLst>
    <p:extLst>
      <p:ext uri="{BB962C8B-B14F-4D97-AF65-F5344CB8AC3E}">
        <p14:creationId xmlns:p14="http://schemas.microsoft.com/office/powerpoint/2010/main" val="7735135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stretch>
            <a:fillRect/>
          </a:stretch>
        </p:blipFill>
        <p:spPr>
          <a:xfrm>
            <a:off x="0" y="0"/>
            <a:ext cx="12192000" cy="6854572"/>
          </a:xfrm>
          <a:prstGeom prst="rect">
            <a:avLst/>
          </a:prstGeom>
        </p:spPr>
      </p:pic>
      <p:sp>
        <p:nvSpPr>
          <p:cNvPr id="2" name="Rectangle 1"/>
          <p:cNvSpPr/>
          <p:nvPr userDrawn="1"/>
        </p:nvSpPr>
        <p:spPr>
          <a:xfrm>
            <a:off x="0" y="106136"/>
            <a:ext cx="12192000" cy="685800"/>
          </a:xfrm>
          <a:prstGeom prst="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034117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4711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a:stretch>
            <a:fillRect/>
          </a:stretch>
        </p:blipFill>
        <p:spPr>
          <a:xfrm>
            <a:off x="0" y="0"/>
            <a:ext cx="12192000" cy="6854572"/>
          </a:xfrm>
          <a:prstGeom prst="rect">
            <a:avLst/>
          </a:prstGeom>
        </p:spPr>
      </p:pic>
      <p:sp>
        <p:nvSpPr>
          <p:cNvPr id="2" name="Title 1"/>
          <p:cNvSpPr>
            <a:spLocks noGrp="1"/>
          </p:cNvSpPr>
          <p:nvPr>
            <p:ph type="ctrTitle"/>
          </p:nvPr>
        </p:nvSpPr>
        <p:spPr>
          <a:xfrm>
            <a:off x="1524000" y="1122364"/>
            <a:ext cx="9144000" cy="2387600"/>
          </a:xfrm>
        </p:spPr>
        <p:txBody>
          <a:bodyPr anchor="b">
            <a:normAutofit/>
          </a:bodyPr>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192876" indent="0" algn="ctr">
              <a:buNone/>
              <a:defRPr sz="844"/>
            </a:lvl2pPr>
            <a:lvl3pPr marL="385753" indent="0" algn="ctr">
              <a:buNone/>
              <a:defRPr sz="760"/>
            </a:lvl3pPr>
            <a:lvl4pPr marL="578630" indent="0" algn="ctr">
              <a:buNone/>
              <a:defRPr sz="675"/>
            </a:lvl4pPr>
            <a:lvl5pPr marL="771506" indent="0" algn="ctr">
              <a:buNone/>
              <a:defRPr sz="675"/>
            </a:lvl5pPr>
            <a:lvl6pPr marL="964382" indent="0" algn="ctr">
              <a:buNone/>
              <a:defRPr sz="675"/>
            </a:lvl6pPr>
            <a:lvl7pPr marL="1157259" indent="0" algn="ctr">
              <a:buNone/>
              <a:defRPr sz="675"/>
            </a:lvl7pPr>
            <a:lvl8pPr marL="1350135" indent="0" algn="ctr">
              <a:buNone/>
              <a:defRPr sz="675"/>
            </a:lvl8pPr>
            <a:lvl9pPr marL="1543011" indent="0" algn="ctr">
              <a:buNone/>
              <a:defRPr sz="675"/>
            </a:lvl9pPr>
          </a:lstStyle>
          <a:p>
            <a:r>
              <a:rPr lang="en-US" dirty="0" smtClean="0"/>
              <a:t>Click to edit Master subtitle style</a:t>
            </a:r>
            <a:endParaRPr lang="en-US" dirty="0"/>
          </a:p>
        </p:txBody>
      </p:sp>
      <p:sp>
        <p:nvSpPr>
          <p:cNvPr id="15" name="Rectangle 14"/>
          <p:cNvSpPr/>
          <p:nvPr userDrawn="1"/>
        </p:nvSpPr>
        <p:spPr>
          <a:xfrm>
            <a:off x="0" y="6327907"/>
            <a:ext cx="12192000" cy="5395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106136"/>
            <a:ext cx="12192000" cy="685800"/>
          </a:xfrm>
          <a:prstGeom prst="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899557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327907"/>
            <a:ext cx="12192000" cy="5395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06136"/>
            <a:ext cx="12192000" cy="685800"/>
          </a:xfrm>
          <a:prstGeom prst="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lvl1pPr>
              <a:defRPr sz="3600">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290286" y="996044"/>
            <a:ext cx="11514667" cy="5180920"/>
          </a:xfrm>
        </p:spPr>
        <p:txBody>
          <a:bodyPr>
            <a:normAutofit/>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0" y="8417483"/>
            <a:ext cx="12192000"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1511540" y="6358711"/>
            <a:ext cx="9168920" cy="461665"/>
          </a:xfrm>
          <a:prstGeom prst="rect">
            <a:avLst/>
          </a:prstGeom>
        </p:spPr>
        <p:txBody>
          <a:bodyPr wrap="none">
            <a:spAutoFit/>
          </a:bodyPr>
          <a:lstStyle/>
          <a:p>
            <a:pPr algn="ctr"/>
            <a:r>
              <a:rPr lang="en-US" sz="2400" b="1" cap="small" baseline="0" dirty="0" smtClean="0">
                <a:solidFill>
                  <a:schemeClr val="bg1"/>
                </a:solidFill>
                <a:effectLst>
                  <a:outerShdw blurRad="38100" dist="38100" dir="2700000" algn="tl">
                    <a:srgbClr val="000000">
                      <a:alpha val="86000"/>
                    </a:srgbClr>
                  </a:outerShdw>
                </a:effectLst>
              </a:rPr>
              <a:t>U.S. National Weather Service | Office of the Chief Learning Officer</a:t>
            </a:r>
            <a:endParaRPr lang="en-US" sz="2400" b="1" cap="small" baseline="0" dirty="0">
              <a:solidFill>
                <a:schemeClr val="bg1"/>
              </a:solidFill>
              <a:effectLst>
                <a:outerShdw blurRad="38100" dist="38100" dir="2700000" algn="tl">
                  <a:srgbClr val="000000">
                    <a:alpha val="86000"/>
                  </a:srgbClr>
                </a:outerShdw>
              </a:effectLst>
            </a:endParaRPr>
          </a:p>
        </p:txBody>
      </p:sp>
      <p:pic>
        <p:nvPicPr>
          <p:cNvPr id="6" name="Picture 5"/>
          <p:cNvPicPr>
            <a:picLocks noChangeAspect="1"/>
          </p:cNvPicPr>
          <p:nvPr userDrawn="1"/>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62828" y="6358711"/>
            <a:ext cx="473527" cy="473527"/>
          </a:xfrm>
          <a:prstGeom prst="rect">
            <a:avLst/>
          </a:prstGeom>
        </p:spPr>
      </p:pic>
      <p:pic>
        <p:nvPicPr>
          <p:cNvPr id="7" name="Picture 6"/>
          <p:cNvPicPr>
            <a:picLocks noChangeAspect="1"/>
          </p:cNvPicPr>
          <p:nvPr userDrawn="1"/>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9315" y="6330519"/>
            <a:ext cx="489857" cy="489857"/>
          </a:xfrm>
          <a:prstGeom prst="rect">
            <a:avLst/>
          </a:prstGeom>
        </p:spPr>
      </p:pic>
    </p:spTree>
    <p:custDataLst>
      <p:tags r:id="rId1"/>
    </p:custDataLst>
    <p:extLst>
      <p:ext uri="{BB962C8B-B14F-4D97-AF65-F5344CB8AC3E}">
        <p14:creationId xmlns:p14="http://schemas.microsoft.com/office/powerpoint/2010/main" val="19841879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a:stretch>
            <a:fillRect/>
          </a:stretch>
        </p:blipFill>
        <p:spPr>
          <a:xfrm>
            <a:off x="0" y="0"/>
            <a:ext cx="12192000" cy="6854572"/>
          </a:xfrm>
          <a:prstGeom prst="rect">
            <a:avLst/>
          </a:prstGeom>
        </p:spPr>
      </p:pic>
      <p:sp>
        <p:nvSpPr>
          <p:cNvPr id="12" name="Rectangle 11"/>
          <p:cNvSpPr/>
          <p:nvPr userDrawn="1"/>
        </p:nvSpPr>
        <p:spPr>
          <a:xfrm>
            <a:off x="0" y="6327907"/>
            <a:ext cx="12192000" cy="5395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06136"/>
            <a:ext cx="12192000" cy="685800"/>
          </a:xfrm>
          <a:prstGeom prst="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lvl1pPr>
              <a:defRPr sz="3600">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290286" y="996044"/>
            <a:ext cx="11514667" cy="5180920"/>
          </a:xfrm>
        </p:spPr>
        <p:txBody>
          <a:bodyPr>
            <a:normAutofit/>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0" y="8417483"/>
            <a:ext cx="12192000"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1511540" y="6358711"/>
            <a:ext cx="9168920" cy="461665"/>
          </a:xfrm>
          <a:prstGeom prst="rect">
            <a:avLst/>
          </a:prstGeom>
        </p:spPr>
        <p:txBody>
          <a:bodyPr wrap="none">
            <a:spAutoFit/>
          </a:bodyPr>
          <a:lstStyle/>
          <a:p>
            <a:pPr algn="ctr"/>
            <a:r>
              <a:rPr lang="en-US" sz="2400" b="1" cap="small" baseline="0" dirty="0" smtClean="0">
                <a:solidFill>
                  <a:schemeClr val="bg1"/>
                </a:solidFill>
                <a:effectLst>
                  <a:outerShdw blurRad="38100" dist="38100" dir="2700000" algn="tl">
                    <a:srgbClr val="000000">
                      <a:alpha val="86000"/>
                    </a:srgbClr>
                  </a:outerShdw>
                </a:effectLst>
              </a:rPr>
              <a:t>U.S. National Weather Service | Office of the Chief Learning Officer</a:t>
            </a:r>
            <a:endParaRPr lang="en-US" sz="2400" b="1" cap="small" baseline="0" dirty="0">
              <a:solidFill>
                <a:schemeClr val="bg1"/>
              </a:solidFill>
              <a:effectLst>
                <a:outerShdw blurRad="38100" dist="38100" dir="2700000" algn="tl">
                  <a:srgbClr val="000000">
                    <a:alpha val="86000"/>
                  </a:srgbClr>
                </a:outerShdw>
              </a:effectLst>
            </a:endParaRPr>
          </a:p>
        </p:txBody>
      </p:sp>
      <p:pic>
        <p:nvPicPr>
          <p:cNvPr id="6" name="Picture 5"/>
          <p:cNvPicPr>
            <a:picLocks noChangeAspect="1"/>
          </p:cNvPicPr>
          <p:nvPr userDrawn="1"/>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62828" y="6358711"/>
            <a:ext cx="473527" cy="473527"/>
          </a:xfrm>
          <a:prstGeom prst="rect">
            <a:avLst/>
          </a:prstGeom>
        </p:spPr>
      </p:pic>
      <p:pic>
        <p:nvPicPr>
          <p:cNvPr id="7" name="Picture 6"/>
          <p:cNvPicPr>
            <a:picLocks noChangeAspect="1"/>
          </p:cNvPicPr>
          <p:nvPr userDrawn="1"/>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9315" y="6330519"/>
            <a:ext cx="489857" cy="489857"/>
          </a:xfrm>
          <a:prstGeom prst="rect">
            <a:avLst/>
          </a:prstGeom>
        </p:spPr>
      </p:pic>
    </p:spTree>
    <p:custDataLst>
      <p:tags r:id="rId1"/>
    </p:custDataLst>
    <p:extLst>
      <p:ext uri="{BB962C8B-B14F-4D97-AF65-F5344CB8AC3E}">
        <p14:creationId xmlns:p14="http://schemas.microsoft.com/office/powerpoint/2010/main" val="31811469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userDrawn="1"/>
        </p:nvSpPr>
        <p:spPr>
          <a:xfrm>
            <a:off x="0" y="6327907"/>
            <a:ext cx="12192000" cy="5395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06136"/>
            <a:ext cx="12192000" cy="685800"/>
          </a:xfrm>
          <a:prstGeom prst="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lvl1pPr>
              <a:defRPr sz="3600" b="1">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cxnSp>
        <p:nvCxnSpPr>
          <p:cNvPr id="9" name="Straight Connector 8"/>
          <p:cNvCxnSpPr/>
          <p:nvPr/>
        </p:nvCxnSpPr>
        <p:spPr>
          <a:xfrm>
            <a:off x="0" y="8417484"/>
            <a:ext cx="12192000"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1511540" y="6358711"/>
            <a:ext cx="9168920" cy="461665"/>
          </a:xfrm>
          <a:prstGeom prst="rect">
            <a:avLst/>
          </a:prstGeom>
        </p:spPr>
        <p:txBody>
          <a:bodyPr wrap="none">
            <a:spAutoFit/>
          </a:bodyPr>
          <a:lstStyle/>
          <a:p>
            <a:pPr algn="ctr"/>
            <a:r>
              <a:rPr lang="en-US" sz="2400" b="1" cap="small" baseline="0" dirty="0" smtClean="0">
                <a:solidFill>
                  <a:schemeClr val="bg1"/>
                </a:solidFill>
                <a:effectLst>
                  <a:outerShdw blurRad="38100" dist="38100" dir="2700000" algn="tl">
                    <a:srgbClr val="000000">
                      <a:alpha val="86000"/>
                    </a:srgbClr>
                  </a:outerShdw>
                </a:effectLst>
              </a:rPr>
              <a:t>U.S. National Weather Service | Office of the Chief Learning Officer</a:t>
            </a:r>
            <a:endParaRPr lang="en-US" sz="2400" b="1" cap="small" baseline="0" dirty="0">
              <a:solidFill>
                <a:schemeClr val="bg1"/>
              </a:solidFill>
              <a:effectLst>
                <a:outerShdw blurRad="38100" dist="38100" dir="2700000" algn="tl">
                  <a:srgbClr val="000000">
                    <a:alpha val="86000"/>
                  </a:srgbClr>
                </a:outerShdw>
              </a:effectLst>
            </a:endParaRPr>
          </a:p>
        </p:txBody>
      </p:sp>
      <p:pic>
        <p:nvPicPr>
          <p:cNvPr id="5" name="Picture 4"/>
          <p:cNvPicPr>
            <a:picLocks noChangeAspect="1"/>
          </p:cNvPicPr>
          <p:nvPr userDrawn="1"/>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62828" y="6358711"/>
            <a:ext cx="473527" cy="473527"/>
          </a:xfrm>
          <a:prstGeom prst="rect">
            <a:avLst/>
          </a:prstGeom>
        </p:spPr>
      </p:pic>
      <p:pic>
        <p:nvPicPr>
          <p:cNvPr id="6" name="Picture 5"/>
          <p:cNvPicPr>
            <a:picLocks noChangeAspect="1"/>
          </p:cNvPicPr>
          <p:nvPr userDrawn="1"/>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9315" y="6330519"/>
            <a:ext cx="489857" cy="489857"/>
          </a:xfrm>
          <a:prstGeom prst="rect">
            <a:avLst/>
          </a:prstGeom>
        </p:spPr>
      </p:pic>
    </p:spTree>
    <p:custDataLst>
      <p:tags r:id="rId1"/>
    </p:custDataLst>
    <p:extLst>
      <p:ext uri="{BB962C8B-B14F-4D97-AF65-F5344CB8AC3E}">
        <p14:creationId xmlns:p14="http://schemas.microsoft.com/office/powerpoint/2010/main" val="34195543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0" y="0"/>
            <a:ext cx="12192000" cy="6854572"/>
          </a:xfrm>
          <a:prstGeom prst="rect">
            <a:avLst/>
          </a:prstGeom>
        </p:spPr>
      </p:pic>
      <p:sp>
        <p:nvSpPr>
          <p:cNvPr id="10" name="Rectangle 9"/>
          <p:cNvSpPr/>
          <p:nvPr userDrawn="1"/>
        </p:nvSpPr>
        <p:spPr>
          <a:xfrm>
            <a:off x="0" y="6327907"/>
            <a:ext cx="12192000" cy="5395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06136"/>
            <a:ext cx="12192000" cy="685800"/>
          </a:xfrm>
          <a:prstGeom prst="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lvl1pPr>
              <a:defRPr sz="3600" b="1">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cxnSp>
        <p:nvCxnSpPr>
          <p:cNvPr id="9" name="Straight Connector 8"/>
          <p:cNvCxnSpPr/>
          <p:nvPr/>
        </p:nvCxnSpPr>
        <p:spPr>
          <a:xfrm>
            <a:off x="0" y="8417484"/>
            <a:ext cx="12192000"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1511540" y="6358711"/>
            <a:ext cx="9168920" cy="461665"/>
          </a:xfrm>
          <a:prstGeom prst="rect">
            <a:avLst/>
          </a:prstGeom>
        </p:spPr>
        <p:txBody>
          <a:bodyPr wrap="none">
            <a:spAutoFit/>
          </a:bodyPr>
          <a:lstStyle/>
          <a:p>
            <a:pPr algn="ctr"/>
            <a:r>
              <a:rPr lang="en-US" sz="2400" b="1" cap="small" baseline="0" dirty="0" smtClean="0">
                <a:solidFill>
                  <a:schemeClr val="bg1"/>
                </a:solidFill>
                <a:effectLst>
                  <a:outerShdw blurRad="38100" dist="38100" dir="2700000" algn="tl">
                    <a:srgbClr val="000000">
                      <a:alpha val="86000"/>
                    </a:srgbClr>
                  </a:outerShdw>
                </a:effectLst>
              </a:rPr>
              <a:t>U.S. National Weather Service | Office of the Chief Learning Officer</a:t>
            </a:r>
            <a:endParaRPr lang="en-US" sz="2400" b="1" cap="small" baseline="0" dirty="0">
              <a:solidFill>
                <a:schemeClr val="bg1"/>
              </a:solidFill>
              <a:effectLst>
                <a:outerShdw blurRad="38100" dist="38100" dir="2700000" algn="tl">
                  <a:srgbClr val="000000">
                    <a:alpha val="86000"/>
                  </a:srgbClr>
                </a:outerShdw>
              </a:effectLst>
            </a:endParaRPr>
          </a:p>
        </p:txBody>
      </p:sp>
      <p:pic>
        <p:nvPicPr>
          <p:cNvPr id="5" name="Picture 4"/>
          <p:cNvPicPr>
            <a:picLocks noChangeAspect="1"/>
          </p:cNvPicPr>
          <p:nvPr userDrawn="1"/>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62828" y="6358711"/>
            <a:ext cx="473527" cy="473527"/>
          </a:xfrm>
          <a:prstGeom prst="rect">
            <a:avLst/>
          </a:prstGeom>
        </p:spPr>
      </p:pic>
      <p:pic>
        <p:nvPicPr>
          <p:cNvPr id="6" name="Picture 5"/>
          <p:cNvPicPr>
            <a:picLocks noChangeAspect="1"/>
          </p:cNvPicPr>
          <p:nvPr userDrawn="1"/>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9315" y="6330519"/>
            <a:ext cx="489857" cy="489857"/>
          </a:xfrm>
          <a:prstGeom prst="rect">
            <a:avLst/>
          </a:prstGeom>
        </p:spPr>
      </p:pic>
    </p:spTree>
    <p:custDataLst>
      <p:tags r:id="rId1"/>
    </p:custDataLst>
    <p:extLst>
      <p:ext uri="{BB962C8B-B14F-4D97-AF65-F5344CB8AC3E}">
        <p14:creationId xmlns:p14="http://schemas.microsoft.com/office/powerpoint/2010/main" val="41657585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p:cNvSpPr/>
          <p:nvPr userDrawn="1"/>
        </p:nvSpPr>
        <p:spPr>
          <a:xfrm>
            <a:off x="0" y="6327907"/>
            <a:ext cx="12192000" cy="5395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106136"/>
            <a:ext cx="12192000" cy="685800"/>
          </a:xfrm>
          <a:prstGeom prst="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511540" y="6358711"/>
            <a:ext cx="9168920" cy="461665"/>
          </a:xfrm>
          <a:prstGeom prst="rect">
            <a:avLst/>
          </a:prstGeom>
        </p:spPr>
        <p:txBody>
          <a:bodyPr wrap="none">
            <a:spAutoFit/>
          </a:bodyPr>
          <a:lstStyle/>
          <a:p>
            <a:pPr algn="ctr"/>
            <a:r>
              <a:rPr lang="en-US" sz="2400" b="1" cap="small" baseline="0" dirty="0" smtClean="0">
                <a:solidFill>
                  <a:schemeClr val="bg1"/>
                </a:solidFill>
                <a:effectLst>
                  <a:outerShdw blurRad="38100" dist="38100" dir="2700000" algn="tl">
                    <a:srgbClr val="000000">
                      <a:alpha val="86000"/>
                    </a:srgbClr>
                  </a:outerShdw>
                </a:effectLst>
              </a:rPr>
              <a:t>U.S. National Weather Service | Office of the Chief Learning Officer</a:t>
            </a:r>
            <a:endParaRPr lang="en-US" sz="2400" b="1" cap="small" baseline="0" dirty="0">
              <a:solidFill>
                <a:schemeClr val="bg1"/>
              </a:solidFill>
              <a:effectLst>
                <a:outerShdw blurRad="38100" dist="38100" dir="2700000" algn="tl">
                  <a:srgbClr val="000000">
                    <a:alpha val="86000"/>
                  </a:srgbClr>
                </a:outerShdw>
              </a:effectLst>
            </a:endParaRPr>
          </a:p>
        </p:txBody>
      </p:sp>
      <p:pic>
        <p:nvPicPr>
          <p:cNvPr id="3" name="Picture 2"/>
          <p:cNvPicPr>
            <a:picLocks noChangeAspect="1"/>
          </p:cNvPicPr>
          <p:nvPr userDrawn="1"/>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62828" y="6358711"/>
            <a:ext cx="473527" cy="473527"/>
          </a:xfrm>
          <a:prstGeom prst="rect">
            <a:avLst/>
          </a:prstGeom>
        </p:spPr>
      </p:pic>
      <p:pic>
        <p:nvPicPr>
          <p:cNvPr id="4" name="Picture 3"/>
          <p:cNvPicPr>
            <a:picLocks noChangeAspect="1"/>
          </p:cNvPicPr>
          <p:nvPr userDrawn="1"/>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9315" y="6330519"/>
            <a:ext cx="489857" cy="489857"/>
          </a:xfrm>
          <a:prstGeom prst="rect">
            <a:avLst/>
          </a:prstGeom>
        </p:spPr>
      </p:pic>
    </p:spTree>
    <p:custDataLst>
      <p:tags r:id="rId1"/>
    </p:custDataLst>
    <p:extLst>
      <p:ext uri="{BB962C8B-B14F-4D97-AF65-F5344CB8AC3E}">
        <p14:creationId xmlns:p14="http://schemas.microsoft.com/office/powerpoint/2010/main" val="17860630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tretch>
            <a:fillRect/>
          </a:stretch>
        </p:blipFill>
        <p:spPr>
          <a:xfrm>
            <a:off x="0" y="0"/>
            <a:ext cx="12192000" cy="6854572"/>
          </a:xfrm>
          <a:prstGeom prst="rect">
            <a:avLst/>
          </a:prstGeom>
        </p:spPr>
      </p:pic>
      <p:sp>
        <p:nvSpPr>
          <p:cNvPr id="5" name="Rectangle 4"/>
          <p:cNvSpPr/>
          <p:nvPr userDrawn="1"/>
        </p:nvSpPr>
        <p:spPr>
          <a:xfrm>
            <a:off x="0" y="106136"/>
            <a:ext cx="12192000" cy="685800"/>
          </a:xfrm>
          <a:prstGeom prst="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327907"/>
            <a:ext cx="12192000" cy="5395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1511540" y="6358711"/>
            <a:ext cx="9168920" cy="461665"/>
          </a:xfrm>
          <a:prstGeom prst="rect">
            <a:avLst/>
          </a:prstGeom>
        </p:spPr>
        <p:txBody>
          <a:bodyPr wrap="none">
            <a:spAutoFit/>
          </a:bodyPr>
          <a:lstStyle/>
          <a:p>
            <a:pPr algn="ctr"/>
            <a:r>
              <a:rPr lang="en-US" sz="2400" b="1" cap="small" baseline="0" dirty="0" smtClean="0">
                <a:solidFill>
                  <a:schemeClr val="bg1"/>
                </a:solidFill>
                <a:effectLst>
                  <a:outerShdw blurRad="38100" dist="38100" dir="2700000" algn="tl">
                    <a:srgbClr val="000000">
                      <a:alpha val="86000"/>
                    </a:srgbClr>
                  </a:outerShdw>
                </a:effectLst>
              </a:rPr>
              <a:t>U.S. National Weather Service | Office of the Chief Learning Officer</a:t>
            </a:r>
            <a:endParaRPr lang="en-US" sz="2400" b="1" cap="small" baseline="0" dirty="0">
              <a:solidFill>
                <a:schemeClr val="bg1"/>
              </a:solidFill>
              <a:effectLst>
                <a:outerShdw blurRad="38100" dist="38100" dir="2700000" algn="tl">
                  <a:srgbClr val="000000">
                    <a:alpha val="86000"/>
                  </a:srgbClr>
                </a:outerShdw>
              </a:effectLst>
            </a:endParaRPr>
          </a:p>
        </p:txBody>
      </p:sp>
      <p:pic>
        <p:nvPicPr>
          <p:cNvPr id="3" name="Picture 2"/>
          <p:cNvPicPr>
            <a:picLocks noChangeAspect="1"/>
          </p:cNvPicPr>
          <p:nvPr userDrawn="1"/>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62828" y="6358711"/>
            <a:ext cx="473527" cy="473527"/>
          </a:xfrm>
          <a:prstGeom prst="rect">
            <a:avLst/>
          </a:prstGeom>
        </p:spPr>
      </p:pic>
      <p:pic>
        <p:nvPicPr>
          <p:cNvPr id="4" name="Picture 3"/>
          <p:cNvPicPr>
            <a:picLocks noChangeAspect="1"/>
          </p:cNvPicPr>
          <p:nvPr userDrawn="1"/>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9315" y="6330519"/>
            <a:ext cx="489857" cy="489857"/>
          </a:xfrm>
          <a:prstGeom prst="rect">
            <a:avLst/>
          </a:prstGeom>
        </p:spPr>
      </p:pic>
    </p:spTree>
    <p:custDataLst>
      <p:tags r:id="rId1"/>
    </p:custDataLst>
    <p:extLst>
      <p:ext uri="{BB962C8B-B14F-4D97-AF65-F5344CB8AC3E}">
        <p14:creationId xmlns:p14="http://schemas.microsoft.com/office/powerpoint/2010/main" val="20770561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106136"/>
            <a:ext cx="12192000" cy="685800"/>
          </a:xfrm>
          <a:prstGeom prst="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6327907"/>
            <a:ext cx="12192000" cy="5395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1052088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tags" Target="../tags/tag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0286" y="179615"/>
            <a:ext cx="11514667" cy="530678"/>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290286" y="895546"/>
            <a:ext cx="11514667" cy="52814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ustDataLst>
      <p:tags r:id="rId13"/>
    </p:custDataLst>
    <p:extLst>
      <p:ext uri="{BB962C8B-B14F-4D97-AF65-F5344CB8AC3E}">
        <p14:creationId xmlns:p14="http://schemas.microsoft.com/office/powerpoint/2010/main" val="550866306"/>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6" r:id="rId4"/>
    <p:sldLayoutId id="2147483663" r:id="rId5"/>
    <p:sldLayoutId id="2147483667" r:id="rId6"/>
    <p:sldLayoutId id="2147483665" r:id="rId7"/>
    <p:sldLayoutId id="2147483668" r:id="rId8"/>
    <p:sldLayoutId id="2147483664" r:id="rId9"/>
    <p:sldLayoutId id="2147483669" r:id="rId10"/>
    <p:sldLayoutId id="2147483671" r:id="rId11"/>
  </p:sldLayoutIdLst>
  <p:timing>
    <p:tnLst>
      <p:par>
        <p:cTn id="1" dur="indefinite" restart="never" nodeType="tmRoot"/>
      </p:par>
    </p:tnLst>
  </p:timing>
  <p:txStyles>
    <p:titleStyle>
      <a:lvl1pPr algn="l" defTabSz="385753"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96439" indent="-96439" algn="l" defTabSz="385753" rtl="0" eaLnBrk="1" latinLnBrk="0" hangingPunct="1">
        <a:lnSpc>
          <a:spcPct val="90000"/>
        </a:lnSpc>
        <a:spcBef>
          <a:spcPts val="422"/>
        </a:spcBef>
        <a:buFont typeface="Arial" panose="020B0604020202020204" pitchFamily="34" charset="0"/>
        <a:buChar char="•"/>
        <a:defRPr sz="2800" kern="1200">
          <a:solidFill>
            <a:schemeClr val="tx1"/>
          </a:solidFill>
          <a:latin typeface="+mn-lt"/>
          <a:ea typeface="+mn-ea"/>
          <a:cs typeface="+mn-cs"/>
        </a:defRPr>
      </a:lvl1pPr>
      <a:lvl2pPr marL="289316" indent="-96439" algn="l" defTabSz="385753" rtl="0" eaLnBrk="1" latinLnBrk="0" hangingPunct="1">
        <a:lnSpc>
          <a:spcPct val="90000"/>
        </a:lnSpc>
        <a:spcBef>
          <a:spcPts val="211"/>
        </a:spcBef>
        <a:buFont typeface="Arial" panose="020B0604020202020204" pitchFamily="34" charset="0"/>
        <a:buChar char="•"/>
        <a:defRPr sz="2800" kern="1200">
          <a:solidFill>
            <a:schemeClr val="tx1"/>
          </a:solidFill>
          <a:latin typeface="+mn-lt"/>
          <a:ea typeface="+mn-ea"/>
          <a:cs typeface="+mn-cs"/>
        </a:defRPr>
      </a:lvl2pPr>
      <a:lvl3pPr marL="482192" indent="-96439" algn="l" defTabSz="385753" rtl="0" eaLnBrk="1" latinLnBrk="0" hangingPunct="1">
        <a:lnSpc>
          <a:spcPct val="90000"/>
        </a:lnSpc>
        <a:spcBef>
          <a:spcPts val="211"/>
        </a:spcBef>
        <a:buFont typeface="Arial" panose="020B0604020202020204" pitchFamily="34" charset="0"/>
        <a:buChar char="•"/>
        <a:defRPr sz="2800" kern="1200">
          <a:solidFill>
            <a:schemeClr val="tx1"/>
          </a:solidFill>
          <a:latin typeface="+mn-lt"/>
          <a:ea typeface="+mn-ea"/>
          <a:cs typeface="+mn-cs"/>
        </a:defRPr>
      </a:lvl3pPr>
      <a:lvl4pPr marL="675068" indent="-96439" algn="l" defTabSz="385753" rtl="0" eaLnBrk="1" latinLnBrk="0" hangingPunct="1">
        <a:lnSpc>
          <a:spcPct val="90000"/>
        </a:lnSpc>
        <a:spcBef>
          <a:spcPts val="211"/>
        </a:spcBef>
        <a:buFont typeface="Arial" panose="020B0604020202020204" pitchFamily="34" charset="0"/>
        <a:buChar char="•"/>
        <a:defRPr sz="2800" kern="1200">
          <a:solidFill>
            <a:schemeClr val="tx1"/>
          </a:solidFill>
          <a:latin typeface="+mn-lt"/>
          <a:ea typeface="+mn-ea"/>
          <a:cs typeface="+mn-cs"/>
        </a:defRPr>
      </a:lvl4pPr>
      <a:lvl5pPr marL="867944" indent="-96439" algn="l" defTabSz="385753" rtl="0" eaLnBrk="1" latinLnBrk="0" hangingPunct="1">
        <a:lnSpc>
          <a:spcPct val="90000"/>
        </a:lnSpc>
        <a:spcBef>
          <a:spcPts val="211"/>
        </a:spcBef>
        <a:buFont typeface="Arial" panose="020B0604020202020204" pitchFamily="34" charset="0"/>
        <a:buChar char="•"/>
        <a:defRPr sz="2800" kern="1200">
          <a:solidFill>
            <a:schemeClr val="tx1"/>
          </a:solidFill>
          <a:latin typeface="+mn-lt"/>
          <a:ea typeface="+mn-ea"/>
          <a:cs typeface="+mn-cs"/>
        </a:defRPr>
      </a:lvl5pPr>
      <a:lvl6pPr marL="106082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697"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574"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5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53" rtl="0" eaLnBrk="1" latinLnBrk="0" hangingPunct="1">
        <a:defRPr sz="760" kern="1200">
          <a:solidFill>
            <a:schemeClr val="tx1"/>
          </a:solidFill>
          <a:latin typeface="+mn-lt"/>
          <a:ea typeface="+mn-ea"/>
          <a:cs typeface="+mn-cs"/>
        </a:defRPr>
      </a:lvl1pPr>
      <a:lvl2pPr marL="192876" algn="l" defTabSz="385753" rtl="0" eaLnBrk="1" latinLnBrk="0" hangingPunct="1">
        <a:defRPr sz="760" kern="1200">
          <a:solidFill>
            <a:schemeClr val="tx1"/>
          </a:solidFill>
          <a:latin typeface="+mn-lt"/>
          <a:ea typeface="+mn-ea"/>
          <a:cs typeface="+mn-cs"/>
        </a:defRPr>
      </a:lvl2pPr>
      <a:lvl3pPr marL="385753" algn="l" defTabSz="385753" rtl="0" eaLnBrk="1" latinLnBrk="0" hangingPunct="1">
        <a:defRPr sz="760" kern="1200">
          <a:solidFill>
            <a:schemeClr val="tx1"/>
          </a:solidFill>
          <a:latin typeface="+mn-lt"/>
          <a:ea typeface="+mn-ea"/>
          <a:cs typeface="+mn-cs"/>
        </a:defRPr>
      </a:lvl3pPr>
      <a:lvl4pPr marL="578630" algn="l" defTabSz="385753" rtl="0" eaLnBrk="1" latinLnBrk="0" hangingPunct="1">
        <a:defRPr sz="760" kern="1200">
          <a:solidFill>
            <a:schemeClr val="tx1"/>
          </a:solidFill>
          <a:latin typeface="+mn-lt"/>
          <a:ea typeface="+mn-ea"/>
          <a:cs typeface="+mn-cs"/>
        </a:defRPr>
      </a:lvl4pPr>
      <a:lvl5pPr marL="771506" algn="l" defTabSz="385753" rtl="0" eaLnBrk="1" latinLnBrk="0" hangingPunct="1">
        <a:defRPr sz="760" kern="1200">
          <a:solidFill>
            <a:schemeClr val="tx1"/>
          </a:solidFill>
          <a:latin typeface="+mn-lt"/>
          <a:ea typeface="+mn-ea"/>
          <a:cs typeface="+mn-cs"/>
        </a:defRPr>
      </a:lvl5pPr>
      <a:lvl6pPr marL="964382" algn="l" defTabSz="385753" rtl="0" eaLnBrk="1" latinLnBrk="0" hangingPunct="1">
        <a:defRPr sz="760" kern="1200">
          <a:solidFill>
            <a:schemeClr val="tx1"/>
          </a:solidFill>
          <a:latin typeface="+mn-lt"/>
          <a:ea typeface="+mn-ea"/>
          <a:cs typeface="+mn-cs"/>
        </a:defRPr>
      </a:lvl6pPr>
      <a:lvl7pPr marL="1157259" algn="l" defTabSz="385753" rtl="0" eaLnBrk="1" latinLnBrk="0" hangingPunct="1">
        <a:defRPr sz="760" kern="1200">
          <a:solidFill>
            <a:schemeClr val="tx1"/>
          </a:solidFill>
          <a:latin typeface="+mn-lt"/>
          <a:ea typeface="+mn-ea"/>
          <a:cs typeface="+mn-cs"/>
        </a:defRPr>
      </a:lvl7pPr>
      <a:lvl8pPr marL="1350135" algn="l" defTabSz="385753" rtl="0" eaLnBrk="1" latinLnBrk="0" hangingPunct="1">
        <a:defRPr sz="760" kern="1200">
          <a:solidFill>
            <a:schemeClr val="tx1"/>
          </a:solidFill>
          <a:latin typeface="+mn-lt"/>
          <a:ea typeface="+mn-ea"/>
          <a:cs typeface="+mn-cs"/>
        </a:defRPr>
      </a:lvl8pPr>
      <a:lvl9pPr marL="1543011" algn="l" defTabSz="38575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4.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6.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4.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4.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3.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chart" Target="../charts/chart1.xml"/><Relationship Id="rId1" Type="http://schemas.openxmlformats.org/officeDocument/2006/relationships/tags" Target="../tags/tag26.xml"/><Relationship Id="rId2"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tags" Target="../tags/tag27.xml"/><Relationship Id="rId2"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5.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slideLayout" Target="../slideLayouts/slideLayout6.xml"/><Relationship Id="rId5" Type="http://schemas.openxmlformats.org/officeDocument/2006/relationships/notesSlide" Target="../notesSlides/notesSlide7.xml"/><Relationship Id="rId6" Type="http://schemas.openxmlformats.org/officeDocument/2006/relationships/oleObject" Target="../embeddings/oleObject1.bin"/><Relationship Id="rId7"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tags" Target="../tags/tag18.xml"/><Relationship Id="rId4" Type="http://schemas.openxmlformats.org/officeDocument/2006/relationships/slideLayout" Target="../slideLayouts/slideLayout6.xml"/><Relationship Id="rId5" Type="http://schemas.openxmlformats.org/officeDocument/2006/relationships/notesSlide" Target="../notesSlides/notesSlide8.xml"/><Relationship Id="rId6" Type="http://schemas.openxmlformats.org/officeDocument/2006/relationships/oleObject" Target="../embeddings/oleObject2.bin"/><Relationship Id="rId7"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Layout" Target="../slideLayouts/slideLayout6.xml"/><Relationship Id="rId5" Type="http://schemas.openxmlformats.org/officeDocument/2006/relationships/notesSlide" Target="../notesSlides/notesSlide9.xml"/><Relationship Id="rId6" Type="http://schemas.openxmlformats.org/officeDocument/2006/relationships/oleObject" Target="../embeddings/oleObject3.bin"/><Relationship Id="rId7"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86314"/>
            <a:ext cx="9412663" cy="1988481"/>
          </a:xfrm>
          <a:solidFill>
            <a:schemeClr val="bg1">
              <a:alpha val="30000"/>
            </a:schemeClr>
          </a:solidFill>
        </p:spPr>
        <p:txBody>
          <a:bodyPr anchor="ctr"/>
          <a:lstStyle/>
          <a:p>
            <a:r>
              <a:rPr lang="en-US" dirty="0">
                <a:solidFill>
                  <a:schemeClr val="tx2">
                    <a:lumMod val="75000"/>
                  </a:schemeClr>
                </a:solidFill>
              </a:rPr>
              <a:t>The Evolution of Training in the </a:t>
            </a:r>
            <a:br>
              <a:rPr lang="en-US" dirty="0">
                <a:solidFill>
                  <a:schemeClr val="tx2">
                    <a:lumMod val="75000"/>
                  </a:schemeClr>
                </a:solidFill>
              </a:rPr>
            </a:br>
            <a:r>
              <a:rPr lang="en-US" dirty="0">
                <a:solidFill>
                  <a:schemeClr val="tx2">
                    <a:lumMod val="75000"/>
                  </a:schemeClr>
                </a:solidFill>
              </a:rPr>
              <a:t> National Weather Service</a:t>
            </a:r>
          </a:p>
        </p:txBody>
      </p:sp>
      <p:sp>
        <p:nvSpPr>
          <p:cNvPr id="4" name="Subtitle 3"/>
          <p:cNvSpPr>
            <a:spLocks noGrp="1"/>
          </p:cNvSpPr>
          <p:nvPr>
            <p:ph type="subTitle" idx="1"/>
          </p:nvPr>
        </p:nvSpPr>
        <p:spPr>
          <a:xfrm>
            <a:off x="5453402" y="3487919"/>
            <a:ext cx="5302581" cy="1655762"/>
          </a:xfrm>
          <a:solidFill>
            <a:schemeClr val="bg1">
              <a:alpha val="30000"/>
            </a:schemeClr>
          </a:solidFill>
        </p:spPr>
        <p:txBody>
          <a:bodyPr>
            <a:normAutofit/>
          </a:bodyPr>
          <a:lstStyle/>
          <a:p>
            <a:pPr algn="l"/>
            <a:r>
              <a:rPr lang="en-US" dirty="0" smtClean="0">
                <a:solidFill>
                  <a:schemeClr val="tx2">
                    <a:lumMod val="75000"/>
                  </a:schemeClr>
                </a:solidFill>
              </a:rPr>
              <a:t>John E. </a:t>
            </a:r>
            <a:r>
              <a:rPr lang="en-US" dirty="0" err="1" smtClean="0">
                <a:solidFill>
                  <a:schemeClr val="tx2">
                    <a:lumMod val="75000"/>
                  </a:schemeClr>
                </a:solidFill>
              </a:rPr>
              <a:t>Ogren</a:t>
            </a:r>
            <a:endParaRPr lang="en-US" dirty="0" smtClean="0">
              <a:solidFill>
                <a:schemeClr val="tx2">
                  <a:lumMod val="75000"/>
                </a:schemeClr>
              </a:solidFill>
            </a:endParaRPr>
          </a:p>
          <a:p>
            <a:pPr algn="l"/>
            <a:r>
              <a:rPr lang="en-US" dirty="0" smtClean="0">
                <a:solidFill>
                  <a:schemeClr val="tx2">
                    <a:lumMod val="75000"/>
                  </a:schemeClr>
                </a:solidFill>
              </a:rPr>
              <a:t>Chief Learning Officer</a:t>
            </a:r>
          </a:p>
          <a:p>
            <a:pPr algn="l"/>
            <a:r>
              <a:rPr lang="en-US" dirty="0" smtClean="0">
                <a:solidFill>
                  <a:schemeClr val="tx2">
                    <a:lumMod val="75000"/>
                  </a:schemeClr>
                </a:solidFill>
              </a:rPr>
              <a:t>U.S. National Weather Service</a:t>
            </a:r>
            <a:endParaRPr lang="en-US" dirty="0">
              <a:solidFill>
                <a:schemeClr val="tx2">
                  <a:lumMod val="75000"/>
                </a:schemeClr>
              </a:solidFill>
            </a:endParaRPr>
          </a:p>
        </p:txBody>
      </p:sp>
      <p:grpSp>
        <p:nvGrpSpPr>
          <p:cNvPr id="7" name="Group 6" title="NOAA and NWS Logos"/>
          <p:cNvGrpSpPr/>
          <p:nvPr/>
        </p:nvGrpSpPr>
        <p:grpSpPr>
          <a:xfrm>
            <a:off x="1812005" y="3484071"/>
            <a:ext cx="3362818" cy="1659610"/>
            <a:chOff x="2081158" y="3370947"/>
            <a:chExt cx="3362818" cy="165961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4367" y="3370947"/>
              <a:ext cx="1659609" cy="16596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1158" y="3370948"/>
              <a:ext cx="1659609" cy="1659609"/>
            </a:xfrm>
            <a:prstGeom prst="rect">
              <a:avLst/>
            </a:prstGeom>
          </p:spPr>
        </p:pic>
      </p:grpSp>
    </p:spTree>
    <p:extLst>
      <p:ext uri="{BB962C8B-B14F-4D97-AF65-F5344CB8AC3E}">
        <p14:creationId xmlns:p14="http://schemas.microsoft.com/office/powerpoint/2010/main" val="2349803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Competency Model: Training Considerations</a:t>
            </a:r>
            <a:endParaRPr lang="en-US" dirty="0"/>
          </a:p>
        </p:txBody>
      </p:sp>
      <p:grpSp>
        <p:nvGrpSpPr>
          <p:cNvPr id="7" name="Group 6"/>
          <p:cNvGrpSpPr/>
          <p:nvPr/>
        </p:nvGrpSpPr>
        <p:grpSpPr>
          <a:xfrm>
            <a:off x="290550" y="1218314"/>
            <a:ext cx="11514137" cy="4580602"/>
            <a:chOff x="290513" y="1831773"/>
            <a:chExt cx="11514137" cy="4580602"/>
          </a:xfrm>
        </p:grpSpPr>
        <p:sp>
          <p:nvSpPr>
            <p:cNvPr id="8" name="Freeform 7"/>
            <p:cNvSpPr/>
            <p:nvPr/>
          </p:nvSpPr>
          <p:spPr>
            <a:xfrm>
              <a:off x="290513" y="1831773"/>
              <a:ext cx="11514137" cy="676902"/>
            </a:xfrm>
            <a:custGeom>
              <a:avLst/>
              <a:gdLst>
                <a:gd name="connsiteX0" fmla="*/ 0 w 11514137"/>
                <a:gd name="connsiteY0" fmla="*/ 0 h 519479"/>
                <a:gd name="connsiteX1" fmla="*/ 11514137 w 11514137"/>
                <a:gd name="connsiteY1" fmla="*/ 0 h 519479"/>
                <a:gd name="connsiteX2" fmla="*/ 11514137 w 11514137"/>
                <a:gd name="connsiteY2" fmla="*/ 519479 h 519479"/>
                <a:gd name="connsiteX3" fmla="*/ 0 w 11514137"/>
                <a:gd name="connsiteY3" fmla="*/ 519479 h 519479"/>
                <a:gd name="connsiteX4" fmla="*/ 0 w 11514137"/>
                <a:gd name="connsiteY4" fmla="*/ 0 h 51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4137" h="519479">
                  <a:moveTo>
                    <a:pt x="0" y="0"/>
                  </a:moveTo>
                  <a:lnTo>
                    <a:pt x="11514137" y="0"/>
                  </a:lnTo>
                  <a:lnTo>
                    <a:pt x="11514137" y="519479"/>
                  </a:lnTo>
                  <a:lnTo>
                    <a:pt x="0" y="519479"/>
                  </a:lnTo>
                  <a:lnTo>
                    <a:pt x="0" y="0"/>
                  </a:lnTo>
                  <a:close/>
                </a:path>
              </a:pathLst>
            </a:custGeom>
            <a:solidFill>
              <a:schemeClr val="bg1"/>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600" kern="1200" dirty="0" smtClean="0">
                  <a:solidFill>
                    <a:schemeClr val="tx2"/>
                  </a:solidFill>
                </a:rPr>
                <a:t>NWS must align training to support the GS 5-12 1340 Competency-Based Model</a:t>
              </a:r>
              <a:endParaRPr lang="en-US" sz="2600" kern="1200" dirty="0">
                <a:solidFill>
                  <a:schemeClr val="tx2"/>
                </a:solidFill>
              </a:endParaRPr>
            </a:p>
          </p:txBody>
        </p:sp>
        <p:sp>
          <p:nvSpPr>
            <p:cNvPr id="9" name="Freeform 8"/>
            <p:cNvSpPr/>
            <p:nvPr/>
          </p:nvSpPr>
          <p:spPr>
            <a:xfrm>
              <a:off x="290513" y="2612513"/>
              <a:ext cx="11514137" cy="676902"/>
            </a:xfrm>
            <a:custGeom>
              <a:avLst/>
              <a:gdLst>
                <a:gd name="connsiteX0" fmla="*/ 0 w 11514137"/>
                <a:gd name="connsiteY0" fmla="*/ 0 h 519479"/>
                <a:gd name="connsiteX1" fmla="*/ 11514137 w 11514137"/>
                <a:gd name="connsiteY1" fmla="*/ 0 h 519479"/>
                <a:gd name="connsiteX2" fmla="*/ 11514137 w 11514137"/>
                <a:gd name="connsiteY2" fmla="*/ 519479 h 519479"/>
                <a:gd name="connsiteX3" fmla="*/ 0 w 11514137"/>
                <a:gd name="connsiteY3" fmla="*/ 519479 h 519479"/>
                <a:gd name="connsiteX4" fmla="*/ 0 w 11514137"/>
                <a:gd name="connsiteY4" fmla="*/ 0 h 51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4137" h="519479">
                  <a:moveTo>
                    <a:pt x="0" y="0"/>
                  </a:moveTo>
                  <a:lnTo>
                    <a:pt x="11514137" y="0"/>
                  </a:lnTo>
                  <a:lnTo>
                    <a:pt x="11514137" y="519479"/>
                  </a:lnTo>
                  <a:lnTo>
                    <a:pt x="0" y="519479"/>
                  </a:lnTo>
                  <a:lnTo>
                    <a:pt x="0" y="0"/>
                  </a:lnTo>
                  <a:close/>
                </a:path>
              </a:pathLst>
            </a:custGeom>
            <a:solidFill>
              <a:schemeClr val="bg1">
                <a:lumMod val="85000"/>
              </a:schemeClr>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600" kern="1200" dirty="0" smtClean="0">
                  <a:solidFill>
                    <a:schemeClr val="tx2"/>
                  </a:solidFill>
                </a:rPr>
                <a:t>There are over 1800 meteorologists requiring training</a:t>
              </a:r>
              <a:endParaRPr lang="en-US" sz="2600" kern="1200" dirty="0">
                <a:solidFill>
                  <a:schemeClr val="tx2"/>
                </a:solidFill>
              </a:endParaRPr>
            </a:p>
          </p:txBody>
        </p:sp>
        <p:sp>
          <p:nvSpPr>
            <p:cNvPr id="10" name="Freeform 9"/>
            <p:cNvSpPr/>
            <p:nvPr/>
          </p:nvSpPr>
          <p:spPr>
            <a:xfrm>
              <a:off x="290513" y="3393253"/>
              <a:ext cx="11514137" cy="676902"/>
            </a:xfrm>
            <a:custGeom>
              <a:avLst/>
              <a:gdLst>
                <a:gd name="connsiteX0" fmla="*/ 0 w 11514137"/>
                <a:gd name="connsiteY0" fmla="*/ 0 h 519479"/>
                <a:gd name="connsiteX1" fmla="*/ 11514137 w 11514137"/>
                <a:gd name="connsiteY1" fmla="*/ 0 h 519479"/>
                <a:gd name="connsiteX2" fmla="*/ 11514137 w 11514137"/>
                <a:gd name="connsiteY2" fmla="*/ 519479 h 519479"/>
                <a:gd name="connsiteX3" fmla="*/ 0 w 11514137"/>
                <a:gd name="connsiteY3" fmla="*/ 519479 h 519479"/>
                <a:gd name="connsiteX4" fmla="*/ 0 w 11514137"/>
                <a:gd name="connsiteY4" fmla="*/ 0 h 51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4137" h="519479">
                  <a:moveTo>
                    <a:pt x="0" y="0"/>
                  </a:moveTo>
                  <a:lnTo>
                    <a:pt x="11514137" y="0"/>
                  </a:lnTo>
                  <a:lnTo>
                    <a:pt x="11514137" y="519479"/>
                  </a:lnTo>
                  <a:lnTo>
                    <a:pt x="0" y="519479"/>
                  </a:lnTo>
                  <a:lnTo>
                    <a:pt x="0" y="0"/>
                  </a:lnTo>
                  <a:close/>
                </a:path>
              </a:pathLst>
            </a:custGeom>
            <a:solidFill>
              <a:schemeClr val="bg1"/>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600" kern="1200" dirty="0" smtClean="0">
                  <a:solidFill>
                    <a:schemeClr val="tx2"/>
                  </a:solidFill>
                </a:rPr>
                <a:t>NWS must provide training for each dimension, competency, and proficiency</a:t>
              </a:r>
              <a:endParaRPr lang="en-US" sz="2600" kern="1200" dirty="0">
                <a:solidFill>
                  <a:schemeClr val="tx2"/>
                </a:solidFill>
              </a:endParaRPr>
            </a:p>
          </p:txBody>
        </p:sp>
        <p:sp>
          <p:nvSpPr>
            <p:cNvPr id="11" name="Freeform 10"/>
            <p:cNvSpPr/>
            <p:nvPr/>
          </p:nvSpPr>
          <p:spPr>
            <a:xfrm>
              <a:off x="290513" y="4173993"/>
              <a:ext cx="11514137" cy="676902"/>
            </a:xfrm>
            <a:custGeom>
              <a:avLst/>
              <a:gdLst>
                <a:gd name="connsiteX0" fmla="*/ 0 w 11514137"/>
                <a:gd name="connsiteY0" fmla="*/ 0 h 519479"/>
                <a:gd name="connsiteX1" fmla="*/ 11514137 w 11514137"/>
                <a:gd name="connsiteY1" fmla="*/ 0 h 519479"/>
                <a:gd name="connsiteX2" fmla="*/ 11514137 w 11514137"/>
                <a:gd name="connsiteY2" fmla="*/ 519479 h 519479"/>
                <a:gd name="connsiteX3" fmla="*/ 0 w 11514137"/>
                <a:gd name="connsiteY3" fmla="*/ 519479 h 519479"/>
                <a:gd name="connsiteX4" fmla="*/ 0 w 11514137"/>
                <a:gd name="connsiteY4" fmla="*/ 0 h 51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4137" h="519479">
                  <a:moveTo>
                    <a:pt x="0" y="0"/>
                  </a:moveTo>
                  <a:lnTo>
                    <a:pt x="11514137" y="0"/>
                  </a:lnTo>
                  <a:lnTo>
                    <a:pt x="11514137" y="519479"/>
                  </a:lnTo>
                  <a:lnTo>
                    <a:pt x="0" y="519479"/>
                  </a:lnTo>
                  <a:lnTo>
                    <a:pt x="0" y="0"/>
                  </a:lnTo>
                  <a:close/>
                </a:path>
              </a:pathLst>
            </a:custGeom>
            <a:solidFill>
              <a:schemeClr val="bg1">
                <a:lumMod val="85000"/>
              </a:schemeClr>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600" kern="1200" smtClean="0">
                  <a:solidFill>
                    <a:schemeClr val="tx2"/>
                  </a:solidFill>
                </a:rPr>
                <a:t>Enhanced service and training consistency is key to improving NWS performance</a:t>
              </a:r>
              <a:endParaRPr lang="en-US" sz="2600" kern="1200">
                <a:solidFill>
                  <a:schemeClr val="tx2"/>
                </a:solidFill>
              </a:endParaRPr>
            </a:p>
          </p:txBody>
        </p:sp>
        <p:sp>
          <p:nvSpPr>
            <p:cNvPr id="12" name="Freeform 11"/>
            <p:cNvSpPr/>
            <p:nvPr/>
          </p:nvSpPr>
          <p:spPr>
            <a:xfrm>
              <a:off x="290513" y="4954733"/>
              <a:ext cx="11514137" cy="676902"/>
            </a:xfrm>
            <a:custGeom>
              <a:avLst/>
              <a:gdLst>
                <a:gd name="connsiteX0" fmla="*/ 0 w 11514137"/>
                <a:gd name="connsiteY0" fmla="*/ 0 h 519479"/>
                <a:gd name="connsiteX1" fmla="*/ 11514137 w 11514137"/>
                <a:gd name="connsiteY1" fmla="*/ 0 h 519479"/>
                <a:gd name="connsiteX2" fmla="*/ 11514137 w 11514137"/>
                <a:gd name="connsiteY2" fmla="*/ 519479 h 519479"/>
                <a:gd name="connsiteX3" fmla="*/ 0 w 11514137"/>
                <a:gd name="connsiteY3" fmla="*/ 519479 h 519479"/>
                <a:gd name="connsiteX4" fmla="*/ 0 w 11514137"/>
                <a:gd name="connsiteY4" fmla="*/ 0 h 51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4137" h="519479">
                  <a:moveTo>
                    <a:pt x="0" y="0"/>
                  </a:moveTo>
                  <a:lnTo>
                    <a:pt x="11514137" y="0"/>
                  </a:lnTo>
                  <a:lnTo>
                    <a:pt x="11514137" y="519479"/>
                  </a:lnTo>
                  <a:lnTo>
                    <a:pt x="0" y="519479"/>
                  </a:lnTo>
                  <a:lnTo>
                    <a:pt x="0" y="0"/>
                  </a:lnTo>
                  <a:close/>
                </a:path>
              </a:pathLst>
            </a:custGeom>
            <a:solidFill>
              <a:schemeClr val="bg1"/>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600" kern="1200" smtClean="0">
                  <a:solidFill>
                    <a:schemeClr val="tx2"/>
                  </a:solidFill>
                </a:rPr>
                <a:t>Training must be effectively managed</a:t>
              </a:r>
              <a:endParaRPr lang="en-US" sz="2600" kern="1200">
                <a:solidFill>
                  <a:schemeClr val="tx2"/>
                </a:solidFill>
              </a:endParaRPr>
            </a:p>
          </p:txBody>
        </p:sp>
        <p:sp>
          <p:nvSpPr>
            <p:cNvPr id="13" name="Freeform 12"/>
            <p:cNvSpPr/>
            <p:nvPr/>
          </p:nvSpPr>
          <p:spPr>
            <a:xfrm>
              <a:off x="290513" y="5735473"/>
              <a:ext cx="11514137" cy="676902"/>
            </a:xfrm>
            <a:custGeom>
              <a:avLst/>
              <a:gdLst>
                <a:gd name="connsiteX0" fmla="*/ 0 w 11514137"/>
                <a:gd name="connsiteY0" fmla="*/ 0 h 519479"/>
                <a:gd name="connsiteX1" fmla="*/ 11514137 w 11514137"/>
                <a:gd name="connsiteY1" fmla="*/ 0 h 519479"/>
                <a:gd name="connsiteX2" fmla="*/ 11514137 w 11514137"/>
                <a:gd name="connsiteY2" fmla="*/ 519479 h 519479"/>
                <a:gd name="connsiteX3" fmla="*/ 0 w 11514137"/>
                <a:gd name="connsiteY3" fmla="*/ 519479 h 519479"/>
                <a:gd name="connsiteX4" fmla="*/ 0 w 11514137"/>
                <a:gd name="connsiteY4" fmla="*/ 0 h 51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4137" h="519479">
                  <a:moveTo>
                    <a:pt x="0" y="0"/>
                  </a:moveTo>
                  <a:lnTo>
                    <a:pt x="11514137" y="0"/>
                  </a:lnTo>
                  <a:lnTo>
                    <a:pt x="11514137" y="519479"/>
                  </a:lnTo>
                  <a:lnTo>
                    <a:pt x="0" y="519479"/>
                  </a:lnTo>
                  <a:lnTo>
                    <a:pt x="0" y="0"/>
                  </a:lnTo>
                  <a:close/>
                </a:path>
              </a:pathLst>
            </a:custGeom>
            <a:solidFill>
              <a:schemeClr val="bg1">
                <a:lumMod val="85000"/>
              </a:schemeClr>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600" kern="1200" dirty="0" smtClean="0">
                  <a:solidFill>
                    <a:schemeClr val="tx2"/>
                  </a:solidFill>
                </a:rPr>
                <a:t>NWS management must be actively engaged and trained on the new process</a:t>
              </a:r>
              <a:endParaRPr lang="en-US" sz="2600" kern="1200" dirty="0">
                <a:solidFill>
                  <a:schemeClr val="tx2"/>
                </a:solidFill>
              </a:endParaRPr>
            </a:p>
          </p:txBody>
        </p:sp>
      </p:grpSp>
    </p:spTree>
    <p:custDataLst>
      <p:tags r:id="rId1"/>
    </p:custDataLst>
    <p:extLst>
      <p:ext uri="{BB962C8B-B14F-4D97-AF65-F5344CB8AC3E}">
        <p14:creationId xmlns:p14="http://schemas.microsoft.com/office/powerpoint/2010/main" val="2257438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2" name="Title 1"/>
          <p:cNvSpPr>
            <a:spLocks noGrp="1"/>
          </p:cNvSpPr>
          <p:nvPr>
            <p:ph type="title"/>
          </p:nvPr>
        </p:nvSpPr>
        <p:spPr/>
        <p:txBody>
          <a:bodyPr/>
          <a:lstStyle/>
          <a:p>
            <a:r>
              <a:rPr lang="en" dirty="0">
                <a:sym typeface="Arial"/>
              </a:rPr>
              <a:t>2. IDSS PDS Information</a:t>
            </a:r>
            <a:endParaRPr lang="en-US" dirty="0"/>
          </a:p>
        </p:txBody>
      </p:sp>
      <p:sp>
        <p:nvSpPr>
          <p:cNvPr id="79" name="Shape 79"/>
          <p:cNvSpPr txBox="1"/>
          <p:nvPr/>
        </p:nvSpPr>
        <p:spPr>
          <a:xfrm>
            <a:off x="6104153" y="1248034"/>
            <a:ext cx="5700800" cy="4603137"/>
          </a:xfrm>
          <a:prstGeom prst="rect">
            <a:avLst/>
          </a:prstGeom>
          <a:solidFill>
            <a:schemeClr val="accent1">
              <a:lumMod val="20000"/>
              <a:lumOff val="80000"/>
            </a:schemeClr>
          </a:solidFill>
          <a:ln w="38100" cap="flat" cmpd="sng">
            <a:solidFill>
              <a:schemeClr val="tx2"/>
            </a:solidFill>
            <a:prstDash val="solid"/>
            <a:round/>
            <a:headEnd type="none" w="med" len="med"/>
            <a:tailEnd type="none" w="med" len="med"/>
          </a:ln>
        </p:spPr>
        <p:txBody>
          <a:bodyPr lIns="121900" tIns="121900" rIns="121900" bIns="121900" anchor="ctr" anchorCtr="0">
            <a:noAutofit/>
          </a:bodyPr>
          <a:lstStyle/>
          <a:p>
            <a:pPr algn="ctr">
              <a:buSzPct val="25000"/>
            </a:pPr>
            <a:r>
              <a:rPr lang="en" sz="2400" b="1" kern="0" dirty="0">
                <a:solidFill>
                  <a:srgbClr val="000000"/>
                </a:solidFill>
                <a:ea typeface="Arial"/>
                <a:cs typeface="Arial"/>
                <a:sym typeface="Arial"/>
              </a:rPr>
              <a:t>Deployment Trainin</a:t>
            </a:r>
            <a:r>
              <a:rPr lang="en" sz="2400" b="1" kern="0" dirty="0">
                <a:solidFill>
                  <a:srgbClr val="000000"/>
                </a:solidFill>
                <a:cs typeface="Arial"/>
                <a:sym typeface="Arial"/>
              </a:rPr>
              <a:t>g</a:t>
            </a:r>
          </a:p>
          <a:p>
            <a:pPr algn="ctr">
              <a:spcBef>
                <a:spcPts val="800"/>
              </a:spcBef>
              <a:buSzPct val="25000"/>
            </a:pPr>
            <a:r>
              <a:rPr lang="en" sz="2133" i="1" u="sng" kern="0" dirty="0">
                <a:solidFill>
                  <a:srgbClr val="000000"/>
                </a:solidFill>
                <a:ea typeface="Arial"/>
                <a:cs typeface="Arial"/>
                <a:sym typeface="Arial"/>
              </a:rPr>
              <a:t>Optional for NWS Employees</a:t>
            </a:r>
          </a:p>
          <a:p>
            <a:pPr marL="609585">
              <a:spcBef>
                <a:spcPts val="800"/>
              </a:spcBef>
              <a:buSzPct val="25000"/>
            </a:pPr>
            <a:r>
              <a:rPr lang="en" sz="1867" kern="0" dirty="0">
                <a:solidFill>
                  <a:srgbClr val="000000"/>
                </a:solidFill>
                <a:ea typeface="Arial"/>
                <a:cs typeface="Arial"/>
                <a:sym typeface="Arial"/>
              </a:rPr>
              <a:t>PCU 4: </a:t>
            </a:r>
            <a:r>
              <a:rPr lang="en" sz="1867" kern="0" dirty="0" smtClean="0">
                <a:solidFill>
                  <a:srgbClr val="000000"/>
                </a:solidFill>
                <a:ea typeface="Arial"/>
                <a:cs typeface="Arial"/>
                <a:sym typeface="Arial"/>
              </a:rPr>
              <a:t>Preparing for Deployment</a:t>
            </a:r>
            <a:endParaRPr lang="en" sz="1867" kern="0" dirty="0">
              <a:solidFill>
                <a:srgbClr val="000000"/>
              </a:solidFill>
              <a:ea typeface="Arial"/>
              <a:cs typeface="Arial"/>
              <a:sym typeface="Arial"/>
            </a:endParaRPr>
          </a:p>
          <a:p>
            <a:pPr marL="609585">
              <a:spcBef>
                <a:spcPts val="800"/>
              </a:spcBef>
              <a:buSzPct val="25000"/>
            </a:pPr>
            <a:r>
              <a:rPr lang="en" sz="1867" kern="0" dirty="0">
                <a:solidFill>
                  <a:srgbClr val="000000"/>
                </a:solidFill>
                <a:ea typeface="Arial"/>
                <a:cs typeface="Arial"/>
                <a:sym typeface="Arial"/>
              </a:rPr>
              <a:t>PCU 5: </a:t>
            </a:r>
            <a:r>
              <a:rPr lang="en" sz="1867" kern="0" dirty="0" smtClean="0">
                <a:solidFill>
                  <a:srgbClr val="000000"/>
                </a:solidFill>
                <a:ea typeface="Arial"/>
                <a:cs typeface="Arial"/>
                <a:sym typeface="Arial"/>
              </a:rPr>
              <a:t>Communicating D</a:t>
            </a:r>
            <a:r>
              <a:rPr lang="en-US" sz="1867" kern="0" dirty="0" smtClean="0">
                <a:solidFill>
                  <a:srgbClr val="000000"/>
                </a:solidFill>
                <a:ea typeface="Arial"/>
                <a:cs typeface="Arial"/>
                <a:sym typeface="Arial"/>
              </a:rPr>
              <a:t>u</a:t>
            </a:r>
            <a:r>
              <a:rPr lang="en" sz="1867" kern="0" dirty="0" smtClean="0">
                <a:solidFill>
                  <a:srgbClr val="000000"/>
                </a:solidFill>
                <a:ea typeface="Arial"/>
                <a:cs typeface="Arial"/>
                <a:sym typeface="Arial"/>
              </a:rPr>
              <a:t>ring Deployment</a:t>
            </a:r>
            <a:endParaRPr lang="en" sz="1867" kern="0" dirty="0">
              <a:solidFill>
                <a:srgbClr val="000000"/>
              </a:solidFill>
              <a:ea typeface="Arial"/>
              <a:cs typeface="Arial"/>
              <a:sym typeface="Arial"/>
            </a:endParaRPr>
          </a:p>
          <a:p>
            <a:pPr marL="609585">
              <a:spcBef>
                <a:spcPts val="800"/>
              </a:spcBef>
              <a:buSzPct val="25000"/>
            </a:pPr>
            <a:r>
              <a:rPr lang="en" sz="1867" kern="0" dirty="0">
                <a:solidFill>
                  <a:srgbClr val="000000"/>
                </a:solidFill>
                <a:ea typeface="Arial"/>
                <a:cs typeface="Arial"/>
                <a:sym typeface="Arial"/>
              </a:rPr>
              <a:t>PCU 6: </a:t>
            </a:r>
            <a:r>
              <a:rPr lang="en" sz="1867" kern="0" dirty="0" smtClean="0">
                <a:solidFill>
                  <a:srgbClr val="000000"/>
                </a:solidFill>
                <a:ea typeface="Arial"/>
                <a:cs typeface="Arial"/>
                <a:sym typeface="Arial"/>
              </a:rPr>
              <a:t>Risk Assessment &amp; Deployment Tools</a:t>
            </a:r>
            <a:endParaRPr lang="en" sz="1867" kern="0" dirty="0">
              <a:solidFill>
                <a:srgbClr val="000000"/>
              </a:solidFill>
              <a:ea typeface="Arial"/>
              <a:cs typeface="Arial"/>
              <a:sym typeface="Arial"/>
            </a:endParaRPr>
          </a:p>
          <a:p>
            <a:pPr marL="609585">
              <a:spcBef>
                <a:spcPts val="800"/>
              </a:spcBef>
              <a:buSzPct val="25000"/>
            </a:pPr>
            <a:r>
              <a:rPr lang="en" sz="1867" kern="0" dirty="0">
                <a:solidFill>
                  <a:srgbClr val="000000"/>
                </a:solidFill>
                <a:ea typeface="Arial"/>
                <a:cs typeface="Arial"/>
                <a:sym typeface="Arial"/>
              </a:rPr>
              <a:t>PCU 7: </a:t>
            </a:r>
            <a:r>
              <a:rPr lang="en" sz="1867" kern="0" dirty="0" smtClean="0">
                <a:solidFill>
                  <a:srgbClr val="000000"/>
                </a:solidFill>
                <a:ea typeface="Arial"/>
                <a:cs typeface="Arial"/>
                <a:sym typeface="Arial"/>
              </a:rPr>
              <a:t>Exercises &amp; Evaluation</a:t>
            </a:r>
            <a:endParaRPr lang="en" sz="1867" kern="0" dirty="0">
              <a:solidFill>
                <a:srgbClr val="000000"/>
              </a:solidFill>
              <a:ea typeface="Arial"/>
              <a:cs typeface="Arial"/>
              <a:sym typeface="Arial"/>
            </a:endParaRPr>
          </a:p>
          <a:p>
            <a:pPr marL="609585" algn="ctr">
              <a:spcBef>
                <a:spcPts val="800"/>
              </a:spcBef>
            </a:pPr>
            <a:endParaRPr lang="en" sz="1867" kern="0" dirty="0" smtClean="0">
              <a:solidFill>
                <a:srgbClr val="000000"/>
              </a:solidFill>
              <a:cs typeface="Arial"/>
              <a:sym typeface="Arial"/>
            </a:endParaRPr>
          </a:p>
          <a:p>
            <a:pPr algn="ctr">
              <a:spcBef>
                <a:spcPts val="800"/>
              </a:spcBef>
              <a:buSzPct val="25000"/>
            </a:pPr>
            <a:r>
              <a:rPr lang="en" sz="2133" i="1" u="sng" kern="0" dirty="0" smtClean="0">
                <a:solidFill>
                  <a:srgbClr val="000000"/>
                </a:solidFill>
                <a:ea typeface="Arial"/>
                <a:cs typeface="Arial"/>
                <a:sym typeface="Arial"/>
              </a:rPr>
              <a:t>Optional </a:t>
            </a:r>
            <a:r>
              <a:rPr lang="en" sz="2133" i="1" u="sng" kern="0" dirty="0">
                <a:solidFill>
                  <a:srgbClr val="000000"/>
                </a:solidFill>
                <a:ea typeface="Arial"/>
                <a:cs typeface="Arial"/>
                <a:sym typeface="Arial"/>
              </a:rPr>
              <a:t>for Deployment Enrichment</a:t>
            </a:r>
          </a:p>
          <a:p>
            <a:pPr marL="609585">
              <a:lnSpc>
                <a:spcPct val="115000"/>
              </a:lnSpc>
              <a:spcBef>
                <a:spcPts val="800"/>
              </a:spcBef>
              <a:buSzPct val="25000"/>
            </a:pPr>
            <a:r>
              <a:rPr lang="en" sz="1867" kern="0" dirty="0">
                <a:solidFill>
                  <a:srgbClr val="000000"/>
                </a:solidFill>
                <a:ea typeface="Arial"/>
                <a:cs typeface="Arial"/>
                <a:sym typeface="Arial"/>
              </a:rPr>
              <a:t>PCU 8: Deployment for Complex Incidents</a:t>
            </a:r>
          </a:p>
          <a:p>
            <a:pPr marL="609585">
              <a:lnSpc>
                <a:spcPct val="115000"/>
              </a:lnSpc>
              <a:spcBef>
                <a:spcPts val="800"/>
              </a:spcBef>
              <a:buSzPct val="25000"/>
            </a:pPr>
            <a:r>
              <a:rPr lang="en" sz="1867" kern="0" dirty="0">
                <a:solidFill>
                  <a:srgbClr val="000000"/>
                </a:solidFill>
                <a:ea typeface="Arial"/>
                <a:cs typeface="Arial"/>
                <a:sym typeface="Arial"/>
              </a:rPr>
              <a:t>PCU 9: Deployment Endorsements</a:t>
            </a:r>
            <a:r>
              <a:rPr lang="en" sz="1867" kern="0" dirty="0">
                <a:solidFill>
                  <a:srgbClr val="000000"/>
                </a:solidFill>
                <a:cs typeface="Arial"/>
                <a:sym typeface="Arial"/>
              </a:rPr>
              <a:t/>
            </a:r>
            <a:br>
              <a:rPr lang="en" sz="1867" kern="0" dirty="0">
                <a:solidFill>
                  <a:srgbClr val="000000"/>
                </a:solidFill>
                <a:cs typeface="Arial"/>
                <a:sym typeface="Arial"/>
              </a:rPr>
            </a:br>
            <a:endParaRPr lang="en" sz="1867" kern="0" dirty="0">
              <a:solidFill>
                <a:srgbClr val="000000"/>
              </a:solidFill>
              <a:cs typeface="Arial"/>
              <a:sym typeface="Arial"/>
            </a:endParaRPr>
          </a:p>
        </p:txBody>
      </p:sp>
      <p:sp>
        <p:nvSpPr>
          <p:cNvPr id="80" name="Shape 80"/>
          <p:cNvSpPr txBox="1"/>
          <p:nvPr/>
        </p:nvSpPr>
        <p:spPr>
          <a:xfrm>
            <a:off x="312153" y="1248001"/>
            <a:ext cx="5611600" cy="4608392"/>
          </a:xfrm>
          <a:prstGeom prst="rect">
            <a:avLst/>
          </a:prstGeom>
          <a:solidFill>
            <a:schemeClr val="bg1">
              <a:lumMod val="95000"/>
            </a:schemeClr>
          </a:solidFill>
          <a:ln w="38100" cap="flat" cmpd="sng">
            <a:solidFill>
              <a:schemeClr val="dk2"/>
            </a:solidFill>
            <a:prstDash val="solid"/>
            <a:round/>
            <a:headEnd type="none" w="med" len="med"/>
            <a:tailEnd type="none" w="med" len="med"/>
          </a:ln>
        </p:spPr>
        <p:txBody>
          <a:bodyPr lIns="121900" tIns="121900" rIns="121900" bIns="121900" anchor="ctr" anchorCtr="0">
            <a:noAutofit/>
          </a:bodyPr>
          <a:lstStyle/>
          <a:p>
            <a:pPr algn="ctr">
              <a:buSzPct val="25000"/>
            </a:pPr>
            <a:r>
              <a:rPr lang="en" sz="2400" b="1" kern="0" dirty="0">
                <a:solidFill>
                  <a:srgbClr val="000000"/>
                </a:solidFill>
                <a:ea typeface="Arial"/>
                <a:cs typeface="Arial"/>
                <a:sym typeface="Arial"/>
              </a:rPr>
              <a:t>Introduction to IDSS Course</a:t>
            </a:r>
          </a:p>
          <a:p>
            <a:pPr algn="ctr">
              <a:lnSpc>
                <a:spcPct val="115000"/>
              </a:lnSpc>
              <a:buSzPct val="25000"/>
            </a:pPr>
            <a:r>
              <a:rPr lang="en" sz="2133" i="1" u="sng" kern="0" dirty="0">
                <a:solidFill>
                  <a:srgbClr val="000000"/>
                </a:solidFill>
                <a:ea typeface="Arial"/>
                <a:cs typeface="Arial"/>
                <a:sym typeface="Arial"/>
              </a:rPr>
              <a:t>For all NWS personnel</a:t>
            </a:r>
            <a:r>
              <a:rPr lang="en" sz="2133" i="1" u="sng" kern="0" dirty="0">
                <a:solidFill>
                  <a:srgbClr val="000000"/>
                </a:solidFill>
                <a:cs typeface="Arial"/>
                <a:sym typeface="Arial"/>
              </a:rPr>
              <a:t/>
            </a:r>
            <a:br>
              <a:rPr lang="en" sz="2133" i="1" u="sng" kern="0" dirty="0">
                <a:solidFill>
                  <a:srgbClr val="000000"/>
                </a:solidFill>
                <a:cs typeface="Arial"/>
                <a:sym typeface="Arial"/>
              </a:rPr>
            </a:br>
            <a:endParaRPr sz="1867" kern="0" dirty="0">
              <a:solidFill>
                <a:srgbClr val="000000"/>
              </a:solidFill>
              <a:cs typeface="Arial"/>
              <a:sym typeface="Arial"/>
            </a:endParaRPr>
          </a:p>
          <a:p>
            <a:pPr algn="ctr">
              <a:lnSpc>
                <a:spcPct val="115000"/>
              </a:lnSpc>
            </a:pPr>
            <a:endParaRPr sz="1867" kern="0" dirty="0">
              <a:solidFill>
                <a:srgbClr val="000000"/>
              </a:solidFill>
              <a:cs typeface="Arial"/>
              <a:sym typeface="Arial"/>
            </a:endParaRPr>
          </a:p>
          <a:p>
            <a:pPr algn="ctr">
              <a:spcBef>
                <a:spcPts val="800"/>
              </a:spcBef>
              <a:buSzPct val="25000"/>
            </a:pPr>
            <a:r>
              <a:rPr lang="en" sz="2400" b="1" kern="0" dirty="0">
                <a:solidFill>
                  <a:srgbClr val="000000"/>
                </a:solidFill>
                <a:ea typeface="Arial"/>
                <a:cs typeface="Arial"/>
                <a:sym typeface="Arial"/>
              </a:rPr>
              <a:t>IDSS Baseline Training</a:t>
            </a:r>
          </a:p>
          <a:p>
            <a:pPr algn="ctr">
              <a:spcBef>
                <a:spcPts val="800"/>
              </a:spcBef>
              <a:buSzPct val="25000"/>
            </a:pPr>
            <a:r>
              <a:rPr lang="en" sz="2133" i="1" u="sng" kern="0" dirty="0" smtClean="0">
                <a:solidFill>
                  <a:srgbClr val="000000"/>
                </a:solidFill>
                <a:ea typeface="Arial"/>
                <a:cs typeface="Arial"/>
                <a:sym typeface="Arial"/>
              </a:rPr>
              <a:t>For all operational </a:t>
            </a:r>
            <a:r>
              <a:rPr lang="en" sz="2133" i="1" u="sng" kern="0" dirty="0">
                <a:solidFill>
                  <a:srgbClr val="000000"/>
                </a:solidFill>
                <a:ea typeface="Arial"/>
                <a:cs typeface="Arial"/>
                <a:sym typeface="Arial"/>
              </a:rPr>
              <a:t>NWS personnel </a:t>
            </a:r>
          </a:p>
          <a:p>
            <a:pPr marL="609585">
              <a:spcBef>
                <a:spcPts val="800"/>
              </a:spcBef>
              <a:buSzPct val="25000"/>
            </a:pPr>
            <a:r>
              <a:rPr lang="en" sz="1867" kern="0" dirty="0">
                <a:solidFill>
                  <a:srgbClr val="000000"/>
                </a:solidFill>
                <a:ea typeface="Arial"/>
                <a:cs typeface="Arial"/>
                <a:sym typeface="Arial"/>
              </a:rPr>
              <a:t>PCU 1: IDSS/ICS </a:t>
            </a:r>
            <a:r>
              <a:rPr lang="en" sz="1867" kern="0" dirty="0" smtClean="0">
                <a:solidFill>
                  <a:srgbClr val="000000"/>
                </a:solidFill>
                <a:ea typeface="Arial"/>
                <a:cs typeface="Arial"/>
                <a:sym typeface="Arial"/>
              </a:rPr>
              <a:t>Basics </a:t>
            </a:r>
            <a:endParaRPr lang="en" sz="1867" kern="0" dirty="0">
              <a:solidFill>
                <a:srgbClr val="000000"/>
              </a:solidFill>
              <a:ea typeface="Arial"/>
              <a:cs typeface="Arial"/>
              <a:sym typeface="Arial"/>
            </a:endParaRPr>
          </a:p>
          <a:p>
            <a:pPr marL="609585">
              <a:spcBef>
                <a:spcPts val="800"/>
              </a:spcBef>
              <a:buSzPct val="25000"/>
            </a:pPr>
            <a:r>
              <a:rPr lang="en" sz="1867" kern="0" dirty="0">
                <a:solidFill>
                  <a:srgbClr val="000000"/>
                </a:solidFill>
                <a:ea typeface="Arial"/>
                <a:cs typeface="Arial"/>
                <a:sym typeface="Arial"/>
              </a:rPr>
              <a:t>PCU 2: </a:t>
            </a:r>
            <a:r>
              <a:rPr lang="en" sz="1867" kern="0" dirty="0" smtClean="0">
                <a:solidFill>
                  <a:srgbClr val="000000"/>
                </a:solidFill>
                <a:ea typeface="Arial"/>
                <a:cs typeface="Arial"/>
                <a:sym typeface="Arial"/>
              </a:rPr>
              <a:t>Partner-focused </a:t>
            </a:r>
            <a:r>
              <a:rPr lang="en" sz="1867" kern="0" dirty="0">
                <a:solidFill>
                  <a:srgbClr val="000000"/>
                </a:solidFill>
                <a:ea typeface="Arial"/>
                <a:cs typeface="Arial"/>
                <a:sym typeface="Arial"/>
              </a:rPr>
              <a:t>Support </a:t>
            </a:r>
          </a:p>
          <a:p>
            <a:pPr marL="609585">
              <a:spcBef>
                <a:spcPts val="800"/>
              </a:spcBef>
              <a:buSzPct val="25000"/>
            </a:pPr>
            <a:r>
              <a:rPr lang="en" sz="1867" kern="0" dirty="0">
                <a:solidFill>
                  <a:srgbClr val="000000"/>
                </a:solidFill>
                <a:ea typeface="Arial"/>
                <a:cs typeface="Arial"/>
                <a:sym typeface="Arial"/>
              </a:rPr>
              <a:t>PCU 3: Effective Communication </a:t>
            </a:r>
          </a:p>
        </p:txBody>
      </p:sp>
    </p:spTree>
    <p:custDataLst>
      <p:tags r:id="rId1"/>
    </p:custDataLst>
    <p:extLst>
      <p:ext uri="{BB962C8B-B14F-4D97-AF65-F5344CB8AC3E}">
        <p14:creationId xmlns:p14="http://schemas.microsoft.com/office/powerpoint/2010/main" val="1318385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sym typeface="Arial"/>
              </a:rPr>
              <a:t>2. IDSS PDS: Professional Competency Units 1-3</a:t>
            </a:r>
            <a:endParaRPr lang="en-US" dirty="0"/>
          </a:p>
        </p:txBody>
      </p:sp>
      <p:grpSp>
        <p:nvGrpSpPr>
          <p:cNvPr id="6" name="Group 5"/>
          <p:cNvGrpSpPr/>
          <p:nvPr/>
        </p:nvGrpSpPr>
        <p:grpSpPr>
          <a:xfrm>
            <a:off x="315000" y="1043059"/>
            <a:ext cx="11514667" cy="5008897"/>
            <a:chOff x="290286" y="998573"/>
            <a:chExt cx="11514667" cy="5008897"/>
          </a:xfrm>
        </p:grpSpPr>
        <p:sp>
          <p:nvSpPr>
            <p:cNvPr id="7" name="Freeform 6"/>
            <p:cNvSpPr/>
            <p:nvPr/>
          </p:nvSpPr>
          <p:spPr>
            <a:xfrm>
              <a:off x="3624146" y="1082054"/>
              <a:ext cx="8180806" cy="1335706"/>
            </a:xfrm>
            <a:custGeom>
              <a:avLst/>
              <a:gdLst>
                <a:gd name="connsiteX0" fmla="*/ 0 w 1335705"/>
                <a:gd name="connsiteY0" fmla="*/ 0 h 7369386"/>
                <a:gd name="connsiteX1" fmla="*/ 1335705 w 1335705"/>
                <a:gd name="connsiteY1" fmla="*/ 0 h 7369386"/>
                <a:gd name="connsiteX2" fmla="*/ 1335705 w 1335705"/>
                <a:gd name="connsiteY2" fmla="*/ 7369386 h 7369386"/>
                <a:gd name="connsiteX3" fmla="*/ 0 w 1335705"/>
                <a:gd name="connsiteY3" fmla="*/ 7369386 h 7369386"/>
                <a:gd name="connsiteX4" fmla="*/ 0 w 1335705"/>
                <a:gd name="connsiteY4" fmla="*/ 0 h 736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705" h="7369386">
                  <a:moveTo>
                    <a:pt x="1335705" y="3"/>
                  </a:moveTo>
                  <a:lnTo>
                    <a:pt x="1335705" y="7369383"/>
                  </a:lnTo>
                  <a:lnTo>
                    <a:pt x="0" y="7369383"/>
                  </a:lnTo>
                  <a:lnTo>
                    <a:pt x="0" y="3"/>
                  </a:lnTo>
                  <a:lnTo>
                    <a:pt x="1335705" y="3"/>
                  </a:lnTo>
                  <a:close/>
                </a:path>
              </a:pathLst>
            </a:custGeom>
            <a:solidFill>
              <a:schemeClr val="bg1">
                <a:alpha val="90000"/>
              </a:schemeClr>
            </a:solidFill>
            <a:ln>
              <a:solidFill>
                <a:schemeClr val="tx2">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0491" tIns="55245" rIns="110490" bIns="55246" numCol="1" spcCol="1270" anchor="ctr" anchorCtr="0">
              <a:noAutofit/>
            </a:bodyPr>
            <a:lstStyle/>
            <a:p>
              <a:pPr marL="0" lvl="1" algn="l" defTabSz="1289050" rtl="0">
                <a:lnSpc>
                  <a:spcPct val="90000"/>
                </a:lnSpc>
                <a:spcBef>
                  <a:spcPct val="0"/>
                </a:spcBef>
                <a:spcAft>
                  <a:spcPct val="15000"/>
                </a:spcAft>
              </a:pPr>
              <a:r>
                <a:rPr lang="en-US" sz="2900" kern="1200" dirty="0" smtClean="0">
                  <a:solidFill>
                    <a:schemeClr val="tx2">
                      <a:lumMod val="75000"/>
                    </a:schemeClr>
                  </a:solidFill>
                </a:rPr>
                <a:t>Provide a baseline set of skills and knowledge to enable effective IDSS performance</a:t>
              </a:r>
              <a:endParaRPr lang="en-US" sz="2900" kern="1200" dirty="0">
                <a:solidFill>
                  <a:schemeClr val="tx2">
                    <a:lumMod val="75000"/>
                  </a:schemeClr>
                </a:solidFill>
              </a:endParaRPr>
            </a:p>
          </p:txBody>
        </p:sp>
        <p:sp>
          <p:nvSpPr>
            <p:cNvPr id="8" name="Freeform 7"/>
            <p:cNvSpPr/>
            <p:nvPr/>
          </p:nvSpPr>
          <p:spPr>
            <a:xfrm>
              <a:off x="290286" y="998573"/>
              <a:ext cx="3333860" cy="1502669"/>
            </a:xfrm>
            <a:custGeom>
              <a:avLst/>
              <a:gdLst>
                <a:gd name="connsiteX0" fmla="*/ 0 w 4145280"/>
                <a:gd name="connsiteY0" fmla="*/ 0 h 1669632"/>
                <a:gd name="connsiteX1" fmla="*/ 4145280 w 4145280"/>
                <a:gd name="connsiteY1" fmla="*/ 0 h 1669632"/>
                <a:gd name="connsiteX2" fmla="*/ 4145280 w 4145280"/>
                <a:gd name="connsiteY2" fmla="*/ 1669632 h 1669632"/>
                <a:gd name="connsiteX3" fmla="*/ 0 w 4145280"/>
                <a:gd name="connsiteY3" fmla="*/ 1669632 h 1669632"/>
                <a:gd name="connsiteX4" fmla="*/ 0 w 4145280"/>
                <a:gd name="connsiteY4" fmla="*/ 0 h 1669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80" h="1669632">
                  <a:moveTo>
                    <a:pt x="0" y="0"/>
                  </a:moveTo>
                  <a:lnTo>
                    <a:pt x="4145280" y="0"/>
                  </a:lnTo>
                  <a:lnTo>
                    <a:pt x="4145280" y="1669632"/>
                  </a:lnTo>
                  <a:lnTo>
                    <a:pt x="0" y="1669632"/>
                  </a:lnTo>
                  <a:lnTo>
                    <a:pt x="0" y="0"/>
                  </a:lnTo>
                  <a:close/>
                </a:path>
              </a:pathLst>
            </a:custGeom>
            <a:solidFill>
              <a:schemeClr val="tx1">
                <a:lumMod val="65000"/>
                <a:lumOff val="35000"/>
              </a:schemeClr>
            </a:solidFill>
            <a:ln>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220" tIns="118110" rIns="236220" bIns="118110" numCol="1" spcCol="1270" anchor="ctr" anchorCtr="0">
              <a:noAutofit/>
            </a:bodyPr>
            <a:lstStyle/>
            <a:p>
              <a:pPr lvl="0" algn="ctr" defTabSz="2755900" rtl="0">
                <a:lnSpc>
                  <a:spcPct val="90000"/>
                </a:lnSpc>
                <a:spcBef>
                  <a:spcPct val="0"/>
                </a:spcBef>
                <a:spcAft>
                  <a:spcPct val="35000"/>
                </a:spcAft>
              </a:pPr>
              <a:r>
                <a:rPr lang="en-US" sz="4800" kern="1200" dirty="0" smtClean="0">
                  <a:effectLst>
                    <a:outerShdw blurRad="38100" dist="38100" dir="2700000" algn="tl">
                      <a:srgbClr val="000000">
                        <a:alpha val="43137"/>
                      </a:srgbClr>
                    </a:outerShdw>
                  </a:effectLst>
                </a:rPr>
                <a:t>Purpose</a:t>
              </a:r>
              <a:endParaRPr lang="en-US" sz="4800" kern="1200" dirty="0">
                <a:effectLst>
                  <a:outerShdw blurRad="38100" dist="38100" dir="2700000" algn="tl">
                    <a:srgbClr val="000000">
                      <a:alpha val="43137"/>
                    </a:srgbClr>
                  </a:outerShdw>
                </a:effectLst>
              </a:endParaRPr>
            </a:p>
          </p:txBody>
        </p:sp>
        <p:sp>
          <p:nvSpPr>
            <p:cNvPr id="9" name="Freeform 8"/>
            <p:cNvSpPr/>
            <p:nvPr/>
          </p:nvSpPr>
          <p:spPr>
            <a:xfrm>
              <a:off x="3624147" y="2835169"/>
              <a:ext cx="8180806" cy="1335706"/>
            </a:xfrm>
            <a:custGeom>
              <a:avLst/>
              <a:gdLst>
                <a:gd name="connsiteX0" fmla="*/ 0 w 1335705"/>
                <a:gd name="connsiteY0" fmla="*/ 0 h 7369386"/>
                <a:gd name="connsiteX1" fmla="*/ 1335705 w 1335705"/>
                <a:gd name="connsiteY1" fmla="*/ 0 h 7369386"/>
                <a:gd name="connsiteX2" fmla="*/ 1335705 w 1335705"/>
                <a:gd name="connsiteY2" fmla="*/ 7369386 h 7369386"/>
                <a:gd name="connsiteX3" fmla="*/ 0 w 1335705"/>
                <a:gd name="connsiteY3" fmla="*/ 7369386 h 7369386"/>
                <a:gd name="connsiteX4" fmla="*/ 0 w 1335705"/>
                <a:gd name="connsiteY4" fmla="*/ 0 h 736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705" h="7369386">
                  <a:moveTo>
                    <a:pt x="1335705" y="3"/>
                  </a:moveTo>
                  <a:lnTo>
                    <a:pt x="1335705" y="7369383"/>
                  </a:lnTo>
                  <a:lnTo>
                    <a:pt x="0" y="7369383"/>
                  </a:lnTo>
                  <a:lnTo>
                    <a:pt x="0" y="3"/>
                  </a:lnTo>
                  <a:lnTo>
                    <a:pt x="1335705" y="3"/>
                  </a:lnTo>
                  <a:close/>
                </a:path>
              </a:pathLst>
            </a:custGeom>
            <a:solidFill>
              <a:schemeClr val="bg1">
                <a:alpha val="90000"/>
              </a:schemeClr>
            </a:solidFill>
            <a:ln>
              <a:solidFill>
                <a:schemeClr val="tx2">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0491" tIns="55245" rIns="110490" bIns="55246" numCol="1" spcCol="1270" anchor="ctr" anchorCtr="0">
              <a:noAutofit/>
            </a:bodyPr>
            <a:lstStyle/>
            <a:p>
              <a:pPr marL="0" lvl="1" algn="l" defTabSz="1289050" rtl="0">
                <a:lnSpc>
                  <a:spcPct val="90000"/>
                </a:lnSpc>
                <a:spcBef>
                  <a:spcPct val="0"/>
                </a:spcBef>
                <a:spcAft>
                  <a:spcPct val="15000"/>
                </a:spcAft>
              </a:pPr>
              <a:r>
                <a:rPr lang="en-US" sz="2900" kern="1200" smtClean="0">
                  <a:solidFill>
                    <a:schemeClr val="tx2">
                      <a:lumMod val="75000"/>
                    </a:schemeClr>
                  </a:solidFill>
                </a:rPr>
                <a:t>OCLO developed material internally, in coordination with field experts</a:t>
              </a:r>
              <a:endParaRPr lang="en-US" sz="2900" kern="1200">
                <a:solidFill>
                  <a:schemeClr val="tx2">
                    <a:lumMod val="75000"/>
                  </a:schemeClr>
                </a:solidFill>
              </a:endParaRPr>
            </a:p>
          </p:txBody>
        </p:sp>
        <p:sp>
          <p:nvSpPr>
            <p:cNvPr id="10" name="Freeform 9"/>
            <p:cNvSpPr/>
            <p:nvPr/>
          </p:nvSpPr>
          <p:spPr>
            <a:xfrm>
              <a:off x="290286" y="2751688"/>
              <a:ext cx="3333860" cy="1502669"/>
            </a:xfrm>
            <a:custGeom>
              <a:avLst/>
              <a:gdLst>
                <a:gd name="connsiteX0" fmla="*/ 0 w 4145280"/>
                <a:gd name="connsiteY0" fmla="*/ 0 h 1669632"/>
                <a:gd name="connsiteX1" fmla="*/ 4145280 w 4145280"/>
                <a:gd name="connsiteY1" fmla="*/ 0 h 1669632"/>
                <a:gd name="connsiteX2" fmla="*/ 4145280 w 4145280"/>
                <a:gd name="connsiteY2" fmla="*/ 1669632 h 1669632"/>
                <a:gd name="connsiteX3" fmla="*/ 0 w 4145280"/>
                <a:gd name="connsiteY3" fmla="*/ 1669632 h 1669632"/>
                <a:gd name="connsiteX4" fmla="*/ 0 w 4145280"/>
                <a:gd name="connsiteY4" fmla="*/ 0 h 1669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80" h="1669632">
                  <a:moveTo>
                    <a:pt x="0" y="0"/>
                  </a:moveTo>
                  <a:lnTo>
                    <a:pt x="4145280" y="0"/>
                  </a:lnTo>
                  <a:lnTo>
                    <a:pt x="4145280" y="1669632"/>
                  </a:lnTo>
                  <a:lnTo>
                    <a:pt x="0" y="1669632"/>
                  </a:lnTo>
                  <a:lnTo>
                    <a:pt x="0" y="0"/>
                  </a:lnTo>
                  <a:close/>
                </a:path>
              </a:pathLst>
            </a:custGeom>
            <a:solidFill>
              <a:schemeClr val="tx1">
                <a:lumMod val="65000"/>
                <a:lumOff val="35000"/>
              </a:schemeClr>
            </a:solidFill>
            <a:ln>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220" tIns="118110" rIns="236220" bIns="118110" numCol="1" spcCol="1270" anchor="ctr" anchorCtr="0">
              <a:noAutofit/>
            </a:bodyPr>
            <a:lstStyle/>
            <a:p>
              <a:pPr lvl="0" algn="ctr" defTabSz="2755900" rtl="0">
                <a:lnSpc>
                  <a:spcPct val="90000"/>
                </a:lnSpc>
                <a:spcBef>
                  <a:spcPct val="0"/>
                </a:spcBef>
                <a:spcAft>
                  <a:spcPct val="35000"/>
                </a:spcAft>
              </a:pPr>
              <a:r>
                <a:rPr lang="en-US" sz="4800" kern="1200" dirty="0" smtClean="0">
                  <a:effectLst>
                    <a:outerShdw blurRad="38100" dist="38100" dir="2700000" algn="tl">
                      <a:srgbClr val="000000">
                        <a:alpha val="43137"/>
                      </a:srgbClr>
                    </a:outerShdw>
                  </a:effectLst>
                </a:rPr>
                <a:t>Developers </a:t>
              </a:r>
              <a:endParaRPr lang="en-US" sz="4800" kern="1200" dirty="0">
                <a:effectLst>
                  <a:outerShdw blurRad="38100" dist="38100" dir="2700000" algn="tl">
                    <a:srgbClr val="000000">
                      <a:alpha val="43137"/>
                    </a:srgbClr>
                  </a:outerShdw>
                </a:effectLst>
              </a:endParaRPr>
            </a:p>
          </p:txBody>
        </p:sp>
        <p:sp>
          <p:nvSpPr>
            <p:cNvPr id="11" name="Freeform 10"/>
            <p:cNvSpPr/>
            <p:nvPr/>
          </p:nvSpPr>
          <p:spPr>
            <a:xfrm>
              <a:off x="3624147" y="4588282"/>
              <a:ext cx="8180806" cy="1335706"/>
            </a:xfrm>
            <a:custGeom>
              <a:avLst/>
              <a:gdLst>
                <a:gd name="connsiteX0" fmla="*/ 0 w 1335705"/>
                <a:gd name="connsiteY0" fmla="*/ 0 h 7369386"/>
                <a:gd name="connsiteX1" fmla="*/ 1335705 w 1335705"/>
                <a:gd name="connsiteY1" fmla="*/ 0 h 7369386"/>
                <a:gd name="connsiteX2" fmla="*/ 1335705 w 1335705"/>
                <a:gd name="connsiteY2" fmla="*/ 7369386 h 7369386"/>
                <a:gd name="connsiteX3" fmla="*/ 0 w 1335705"/>
                <a:gd name="connsiteY3" fmla="*/ 7369386 h 7369386"/>
                <a:gd name="connsiteX4" fmla="*/ 0 w 1335705"/>
                <a:gd name="connsiteY4" fmla="*/ 0 h 736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705" h="7369386">
                  <a:moveTo>
                    <a:pt x="1335705" y="3"/>
                  </a:moveTo>
                  <a:lnTo>
                    <a:pt x="1335705" y="7369383"/>
                  </a:lnTo>
                  <a:lnTo>
                    <a:pt x="0" y="7369383"/>
                  </a:lnTo>
                  <a:lnTo>
                    <a:pt x="0" y="3"/>
                  </a:lnTo>
                  <a:lnTo>
                    <a:pt x="1335705" y="3"/>
                  </a:lnTo>
                  <a:close/>
                </a:path>
              </a:pathLst>
            </a:custGeom>
            <a:solidFill>
              <a:schemeClr val="bg1">
                <a:alpha val="90000"/>
              </a:schemeClr>
            </a:solidFill>
            <a:ln>
              <a:solidFill>
                <a:schemeClr val="tx2">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0491" tIns="55245" rIns="110490" bIns="55246" numCol="1" spcCol="1270" anchor="ctr" anchorCtr="0">
              <a:noAutofit/>
            </a:bodyPr>
            <a:lstStyle/>
            <a:p>
              <a:pPr marL="0" lvl="1" algn="l" defTabSz="1289050" rtl="0">
                <a:lnSpc>
                  <a:spcPct val="90000"/>
                </a:lnSpc>
                <a:spcBef>
                  <a:spcPct val="0"/>
                </a:spcBef>
                <a:spcAft>
                  <a:spcPct val="15000"/>
                </a:spcAft>
              </a:pPr>
              <a:r>
                <a:rPr lang="en-US" sz="2900" kern="1200" smtClean="0">
                  <a:solidFill>
                    <a:schemeClr val="tx2">
                      <a:lumMod val="75000"/>
                    </a:schemeClr>
                  </a:solidFill>
                </a:rPr>
                <a:t>Around 30 hours</a:t>
              </a:r>
              <a:endParaRPr lang="en-US" sz="2900" kern="1200">
                <a:solidFill>
                  <a:schemeClr val="tx2">
                    <a:lumMod val="75000"/>
                  </a:schemeClr>
                </a:solidFill>
              </a:endParaRPr>
            </a:p>
          </p:txBody>
        </p:sp>
        <p:sp>
          <p:nvSpPr>
            <p:cNvPr id="12" name="Freeform 11"/>
            <p:cNvSpPr/>
            <p:nvPr/>
          </p:nvSpPr>
          <p:spPr>
            <a:xfrm>
              <a:off x="290286" y="4504801"/>
              <a:ext cx="3333860" cy="1502669"/>
            </a:xfrm>
            <a:custGeom>
              <a:avLst/>
              <a:gdLst>
                <a:gd name="connsiteX0" fmla="*/ 0 w 4145280"/>
                <a:gd name="connsiteY0" fmla="*/ 0 h 1669632"/>
                <a:gd name="connsiteX1" fmla="*/ 4145280 w 4145280"/>
                <a:gd name="connsiteY1" fmla="*/ 0 h 1669632"/>
                <a:gd name="connsiteX2" fmla="*/ 4145280 w 4145280"/>
                <a:gd name="connsiteY2" fmla="*/ 1669632 h 1669632"/>
                <a:gd name="connsiteX3" fmla="*/ 0 w 4145280"/>
                <a:gd name="connsiteY3" fmla="*/ 1669632 h 1669632"/>
                <a:gd name="connsiteX4" fmla="*/ 0 w 4145280"/>
                <a:gd name="connsiteY4" fmla="*/ 0 h 1669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80" h="1669632">
                  <a:moveTo>
                    <a:pt x="0" y="0"/>
                  </a:moveTo>
                  <a:lnTo>
                    <a:pt x="4145280" y="0"/>
                  </a:lnTo>
                  <a:lnTo>
                    <a:pt x="4145280" y="1669632"/>
                  </a:lnTo>
                  <a:lnTo>
                    <a:pt x="0" y="1669632"/>
                  </a:lnTo>
                  <a:lnTo>
                    <a:pt x="0" y="0"/>
                  </a:lnTo>
                  <a:close/>
                </a:path>
              </a:pathLst>
            </a:custGeom>
            <a:solidFill>
              <a:schemeClr val="tx1">
                <a:lumMod val="65000"/>
                <a:lumOff val="35000"/>
              </a:schemeClr>
            </a:solidFill>
            <a:ln>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220" tIns="118110" rIns="236220" bIns="118110" numCol="1" spcCol="1270" anchor="ctr" anchorCtr="0">
              <a:noAutofit/>
            </a:bodyPr>
            <a:lstStyle/>
            <a:p>
              <a:pPr lvl="0" algn="ctr" defTabSz="2755900" rtl="0">
                <a:lnSpc>
                  <a:spcPct val="90000"/>
                </a:lnSpc>
                <a:spcBef>
                  <a:spcPct val="0"/>
                </a:spcBef>
                <a:spcAft>
                  <a:spcPct val="35000"/>
                </a:spcAft>
              </a:pPr>
              <a:r>
                <a:rPr lang="en-US" sz="4800" kern="1200" dirty="0" smtClean="0">
                  <a:effectLst>
                    <a:outerShdw blurRad="38100" dist="38100" dir="2700000" algn="tl">
                      <a:srgbClr val="000000">
                        <a:alpha val="43137"/>
                      </a:srgbClr>
                    </a:outerShdw>
                  </a:effectLst>
                </a:rPr>
                <a:t>Duration </a:t>
              </a:r>
              <a:endParaRPr lang="en-US" sz="4800" kern="1200" dirty="0">
                <a:effectLst>
                  <a:outerShdw blurRad="38100" dist="38100" dir="2700000" algn="tl">
                    <a:srgbClr val="000000">
                      <a:alpha val="43137"/>
                    </a:srgbClr>
                  </a:outerShdw>
                </a:effectLst>
              </a:endParaRPr>
            </a:p>
          </p:txBody>
        </p:sp>
      </p:grpSp>
    </p:spTree>
    <p:custDataLst>
      <p:tags r:id="rId1"/>
    </p:custDataLst>
    <p:extLst>
      <p:ext uri="{BB962C8B-B14F-4D97-AF65-F5344CB8AC3E}">
        <p14:creationId xmlns:p14="http://schemas.microsoft.com/office/powerpoint/2010/main" val="4009380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sym typeface="Arial"/>
              </a:rPr>
              <a:t>2. IDSS PDS: Professional Competency Units 4-7</a:t>
            </a:r>
            <a:endParaRPr lang="en-US" dirty="0"/>
          </a:p>
        </p:txBody>
      </p:sp>
      <p:grpSp>
        <p:nvGrpSpPr>
          <p:cNvPr id="18" name="Group 17"/>
          <p:cNvGrpSpPr/>
          <p:nvPr/>
        </p:nvGrpSpPr>
        <p:grpSpPr>
          <a:xfrm>
            <a:off x="315000" y="1043059"/>
            <a:ext cx="11514667" cy="5008897"/>
            <a:chOff x="290286" y="998573"/>
            <a:chExt cx="11514667" cy="5008897"/>
          </a:xfrm>
        </p:grpSpPr>
        <p:sp>
          <p:nvSpPr>
            <p:cNvPr id="19" name="Freeform 18"/>
            <p:cNvSpPr/>
            <p:nvPr/>
          </p:nvSpPr>
          <p:spPr>
            <a:xfrm>
              <a:off x="3624146" y="1082054"/>
              <a:ext cx="8180806" cy="1335706"/>
            </a:xfrm>
            <a:custGeom>
              <a:avLst/>
              <a:gdLst>
                <a:gd name="connsiteX0" fmla="*/ 0 w 1335705"/>
                <a:gd name="connsiteY0" fmla="*/ 0 h 7369386"/>
                <a:gd name="connsiteX1" fmla="*/ 1335705 w 1335705"/>
                <a:gd name="connsiteY1" fmla="*/ 0 h 7369386"/>
                <a:gd name="connsiteX2" fmla="*/ 1335705 w 1335705"/>
                <a:gd name="connsiteY2" fmla="*/ 7369386 h 7369386"/>
                <a:gd name="connsiteX3" fmla="*/ 0 w 1335705"/>
                <a:gd name="connsiteY3" fmla="*/ 7369386 h 7369386"/>
                <a:gd name="connsiteX4" fmla="*/ 0 w 1335705"/>
                <a:gd name="connsiteY4" fmla="*/ 0 h 736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705" h="7369386">
                  <a:moveTo>
                    <a:pt x="1335705" y="3"/>
                  </a:moveTo>
                  <a:lnTo>
                    <a:pt x="1335705" y="7369383"/>
                  </a:lnTo>
                  <a:lnTo>
                    <a:pt x="0" y="7369383"/>
                  </a:lnTo>
                  <a:lnTo>
                    <a:pt x="0" y="3"/>
                  </a:lnTo>
                  <a:lnTo>
                    <a:pt x="1335705" y="3"/>
                  </a:lnTo>
                  <a:close/>
                </a:path>
              </a:pathLst>
            </a:custGeom>
            <a:solidFill>
              <a:schemeClr val="bg1">
                <a:alpha val="90000"/>
              </a:schemeClr>
            </a:solidFill>
            <a:ln>
              <a:solidFill>
                <a:schemeClr val="tx2">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0491" tIns="55245" rIns="110490" bIns="55246" numCol="1" spcCol="1270" anchor="ctr" anchorCtr="0">
              <a:noAutofit/>
            </a:bodyPr>
            <a:lstStyle/>
            <a:p>
              <a:pPr marL="0" lvl="1" algn="l" defTabSz="1289050" rtl="0">
                <a:lnSpc>
                  <a:spcPct val="90000"/>
                </a:lnSpc>
                <a:spcBef>
                  <a:spcPct val="0"/>
                </a:spcBef>
                <a:spcAft>
                  <a:spcPct val="15000"/>
                </a:spcAft>
              </a:pPr>
              <a:r>
                <a:rPr lang="en-US" sz="2900" kern="1200" dirty="0" smtClean="0">
                  <a:solidFill>
                    <a:schemeClr val="tx2">
                      <a:lumMod val="75000"/>
                    </a:schemeClr>
                  </a:solidFill>
                </a:rPr>
                <a:t>Provide skills needed for employees to become “Deployment-Ready”</a:t>
              </a:r>
              <a:endParaRPr lang="en-US" sz="2900" kern="1200" dirty="0">
                <a:solidFill>
                  <a:schemeClr val="tx2">
                    <a:lumMod val="75000"/>
                  </a:schemeClr>
                </a:solidFill>
              </a:endParaRPr>
            </a:p>
          </p:txBody>
        </p:sp>
        <p:sp>
          <p:nvSpPr>
            <p:cNvPr id="20" name="Freeform 19"/>
            <p:cNvSpPr/>
            <p:nvPr/>
          </p:nvSpPr>
          <p:spPr>
            <a:xfrm>
              <a:off x="290286" y="998573"/>
              <a:ext cx="3333860" cy="1502669"/>
            </a:xfrm>
            <a:custGeom>
              <a:avLst/>
              <a:gdLst>
                <a:gd name="connsiteX0" fmla="*/ 0 w 4145280"/>
                <a:gd name="connsiteY0" fmla="*/ 0 h 1669632"/>
                <a:gd name="connsiteX1" fmla="*/ 4145280 w 4145280"/>
                <a:gd name="connsiteY1" fmla="*/ 0 h 1669632"/>
                <a:gd name="connsiteX2" fmla="*/ 4145280 w 4145280"/>
                <a:gd name="connsiteY2" fmla="*/ 1669632 h 1669632"/>
                <a:gd name="connsiteX3" fmla="*/ 0 w 4145280"/>
                <a:gd name="connsiteY3" fmla="*/ 1669632 h 1669632"/>
                <a:gd name="connsiteX4" fmla="*/ 0 w 4145280"/>
                <a:gd name="connsiteY4" fmla="*/ 0 h 1669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80" h="1669632">
                  <a:moveTo>
                    <a:pt x="0" y="0"/>
                  </a:moveTo>
                  <a:lnTo>
                    <a:pt x="4145280" y="0"/>
                  </a:lnTo>
                  <a:lnTo>
                    <a:pt x="4145280" y="1669632"/>
                  </a:lnTo>
                  <a:lnTo>
                    <a:pt x="0" y="1669632"/>
                  </a:lnTo>
                  <a:lnTo>
                    <a:pt x="0" y="0"/>
                  </a:lnTo>
                  <a:close/>
                </a:path>
              </a:pathLst>
            </a:custGeom>
            <a:solidFill>
              <a:schemeClr val="tx2"/>
            </a:solidFill>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220" tIns="118110" rIns="236220" bIns="118110" numCol="1" spcCol="1270" anchor="ctr" anchorCtr="0">
              <a:noAutofit/>
            </a:bodyPr>
            <a:lstStyle/>
            <a:p>
              <a:pPr lvl="0" algn="ctr" defTabSz="2755900" rtl="0">
                <a:lnSpc>
                  <a:spcPct val="90000"/>
                </a:lnSpc>
                <a:spcBef>
                  <a:spcPct val="0"/>
                </a:spcBef>
                <a:spcAft>
                  <a:spcPct val="35000"/>
                </a:spcAft>
              </a:pPr>
              <a:r>
                <a:rPr lang="en-US" sz="4800" kern="1200" dirty="0" smtClean="0">
                  <a:effectLst>
                    <a:outerShdw blurRad="38100" dist="38100" dir="2700000" algn="tl">
                      <a:srgbClr val="000000">
                        <a:alpha val="43137"/>
                      </a:srgbClr>
                    </a:outerShdw>
                  </a:effectLst>
                </a:rPr>
                <a:t>Purpose</a:t>
              </a:r>
              <a:endParaRPr lang="en-US" sz="4800" kern="1200" dirty="0">
                <a:effectLst>
                  <a:outerShdw blurRad="38100" dist="38100" dir="2700000" algn="tl">
                    <a:srgbClr val="000000">
                      <a:alpha val="43137"/>
                    </a:srgbClr>
                  </a:outerShdw>
                </a:effectLst>
              </a:endParaRPr>
            </a:p>
          </p:txBody>
        </p:sp>
        <p:sp>
          <p:nvSpPr>
            <p:cNvPr id="21" name="Freeform 20"/>
            <p:cNvSpPr/>
            <p:nvPr/>
          </p:nvSpPr>
          <p:spPr>
            <a:xfrm>
              <a:off x="3624147" y="2835169"/>
              <a:ext cx="8180806" cy="1335706"/>
            </a:xfrm>
            <a:custGeom>
              <a:avLst/>
              <a:gdLst>
                <a:gd name="connsiteX0" fmla="*/ 0 w 1335705"/>
                <a:gd name="connsiteY0" fmla="*/ 0 h 7369386"/>
                <a:gd name="connsiteX1" fmla="*/ 1335705 w 1335705"/>
                <a:gd name="connsiteY1" fmla="*/ 0 h 7369386"/>
                <a:gd name="connsiteX2" fmla="*/ 1335705 w 1335705"/>
                <a:gd name="connsiteY2" fmla="*/ 7369386 h 7369386"/>
                <a:gd name="connsiteX3" fmla="*/ 0 w 1335705"/>
                <a:gd name="connsiteY3" fmla="*/ 7369386 h 7369386"/>
                <a:gd name="connsiteX4" fmla="*/ 0 w 1335705"/>
                <a:gd name="connsiteY4" fmla="*/ 0 h 736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705" h="7369386">
                  <a:moveTo>
                    <a:pt x="1335705" y="3"/>
                  </a:moveTo>
                  <a:lnTo>
                    <a:pt x="1335705" y="7369383"/>
                  </a:lnTo>
                  <a:lnTo>
                    <a:pt x="0" y="7369383"/>
                  </a:lnTo>
                  <a:lnTo>
                    <a:pt x="0" y="3"/>
                  </a:lnTo>
                  <a:lnTo>
                    <a:pt x="1335705" y="3"/>
                  </a:lnTo>
                  <a:close/>
                </a:path>
              </a:pathLst>
            </a:custGeom>
            <a:solidFill>
              <a:schemeClr val="bg1">
                <a:alpha val="90000"/>
              </a:schemeClr>
            </a:solidFill>
            <a:ln>
              <a:solidFill>
                <a:schemeClr val="tx2">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0491" tIns="55245" rIns="110490" bIns="55246" numCol="1" spcCol="1270" anchor="ctr" anchorCtr="0">
              <a:noAutofit/>
            </a:bodyPr>
            <a:lstStyle/>
            <a:p>
              <a:pPr marL="0" lvl="1" algn="l" defTabSz="1289050" rtl="0">
                <a:lnSpc>
                  <a:spcPct val="90000"/>
                </a:lnSpc>
                <a:spcBef>
                  <a:spcPct val="0"/>
                </a:spcBef>
                <a:spcAft>
                  <a:spcPct val="15000"/>
                </a:spcAft>
              </a:pPr>
              <a:r>
                <a:rPr lang="en-US" sz="2900" kern="1200" dirty="0" smtClean="0">
                  <a:solidFill>
                    <a:schemeClr val="tx2">
                      <a:lumMod val="75000"/>
                    </a:schemeClr>
                  </a:solidFill>
                </a:rPr>
                <a:t>OCLO will coordinate with field experts to create training material, including partner-based exercises</a:t>
              </a:r>
              <a:endParaRPr lang="en-US" sz="2900" kern="1200" dirty="0">
                <a:solidFill>
                  <a:schemeClr val="tx2">
                    <a:lumMod val="75000"/>
                  </a:schemeClr>
                </a:solidFill>
              </a:endParaRPr>
            </a:p>
          </p:txBody>
        </p:sp>
        <p:sp>
          <p:nvSpPr>
            <p:cNvPr id="22" name="Freeform 21"/>
            <p:cNvSpPr/>
            <p:nvPr/>
          </p:nvSpPr>
          <p:spPr>
            <a:xfrm>
              <a:off x="290286" y="2751688"/>
              <a:ext cx="3333860" cy="1502669"/>
            </a:xfrm>
            <a:custGeom>
              <a:avLst/>
              <a:gdLst>
                <a:gd name="connsiteX0" fmla="*/ 0 w 4145280"/>
                <a:gd name="connsiteY0" fmla="*/ 0 h 1669632"/>
                <a:gd name="connsiteX1" fmla="*/ 4145280 w 4145280"/>
                <a:gd name="connsiteY1" fmla="*/ 0 h 1669632"/>
                <a:gd name="connsiteX2" fmla="*/ 4145280 w 4145280"/>
                <a:gd name="connsiteY2" fmla="*/ 1669632 h 1669632"/>
                <a:gd name="connsiteX3" fmla="*/ 0 w 4145280"/>
                <a:gd name="connsiteY3" fmla="*/ 1669632 h 1669632"/>
                <a:gd name="connsiteX4" fmla="*/ 0 w 4145280"/>
                <a:gd name="connsiteY4" fmla="*/ 0 h 1669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80" h="1669632">
                  <a:moveTo>
                    <a:pt x="0" y="0"/>
                  </a:moveTo>
                  <a:lnTo>
                    <a:pt x="4145280" y="0"/>
                  </a:lnTo>
                  <a:lnTo>
                    <a:pt x="4145280" y="1669632"/>
                  </a:lnTo>
                  <a:lnTo>
                    <a:pt x="0" y="1669632"/>
                  </a:lnTo>
                  <a:lnTo>
                    <a:pt x="0" y="0"/>
                  </a:lnTo>
                  <a:close/>
                </a:path>
              </a:pathLst>
            </a:custGeom>
            <a:solidFill>
              <a:schemeClr val="tx2"/>
            </a:solidFill>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220" tIns="118110" rIns="236220" bIns="118110" numCol="1" spcCol="1270" anchor="ctr" anchorCtr="0">
              <a:noAutofit/>
            </a:bodyPr>
            <a:lstStyle/>
            <a:p>
              <a:pPr lvl="0" algn="ctr" defTabSz="2755900" rtl="0">
                <a:lnSpc>
                  <a:spcPct val="90000"/>
                </a:lnSpc>
                <a:spcBef>
                  <a:spcPct val="0"/>
                </a:spcBef>
                <a:spcAft>
                  <a:spcPct val="35000"/>
                </a:spcAft>
              </a:pPr>
              <a:r>
                <a:rPr lang="en-US" sz="4800" kern="1200" dirty="0" smtClean="0">
                  <a:effectLst>
                    <a:outerShdw blurRad="38100" dist="38100" dir="2700000" algn="tl">
                      <a:srgbClr val="000000">
                        <a:alpha val="43137"/>
                      </a:srgbClr>
                    </a:outerShdw>
                  </a:effectLst>
                </a:rPr>
                <a:t>Developers </a:t>
              </a:r>
              <a:endParaRPr lang="en-US" sz="4800" kern="1200" dirty="0">
                <a:effectLst>
                  <a:outerShdw blurRad="38100" dist="38100" dir="2700000" algn="tl">
                    <a:srgbClr val="000000">
                      <a:alpha val="43137"/>
                    </a:srgbClr>
                  </a:outerShdw>
                </a:effectLst>
              </a:endParaRPr>
            </a:p>
          </p:txBody>
        </p:sp>
        <p:sp>
          <p:nvSpPr>
            <p:cNvPr id="23" name="Freeform 22"/>
            <p:cNvSpPr/>
            <p:nvPr/>
          </p:nvSpPr>
          <p:spPr>
            <a:xfrm>
              <a:off x="3624147" y="4588282"/>
              <a:ext cx="8180806" cy="1335706"/>
            </a:xfrm>
            <a:custGeom>
              <a:avLst/>
              <a:gdLst>
                <a:gd name="connsiteX0" fmla="*/ 0 w 1335705"/>
                <a:gd name="connsiteY0" fmla="*/ 0 h 7369386"/>
                <a:gd name="connsiteX1" fmla="*/ 1335705 w 1335705"/>
                <a:gd name="connsiteY1" fmla="*/ 0 h 7369386"/>
                <a:gd name="connsiteX2" fmla="*/ 1335705 w 1335705"/>
                <a:gd name="connsiteY2" fmla="*/ 7369386 h 7369386"/>
                <a:gd name="connsiteX3" fmla="*/ 0 w 1335705"/>
                <a:gd name="connsiteY3" fmla="*/ 7369386 h 7369386"/>
                <a:gd name="connsiteX4" fmla="*/ 0 w 1335705"/>
                <a:gd name="connsiteY4" fmla="*/ 0 h 736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705" h="7369386">
                  <a:moveTo>
                    <a:pt x="1335705" y="3"/>
                  </a:moveTo>
                  <a:lnTo>
                    <a:pt x="1335705" y="7369383"/>
                  </a:lnTo>
                  <a:lnTo>
                    <a:pt x="0" y="7369383"/>
                  </a:lnTo>
                  <a:lnTo>
                    <a:pt x="0" y="3"/>
                  </a:lnTo>
                  <a:lnTo>
                    <a:pt x="1335705" y="3"/>
                  </a:lnTo>
                  <a:close/>
                </a:path>
              </a:pathLst>
            </a:custGeom>
            <a:solidFill>
              <a:schemeClr val="bg1">
                <a:alpha val="90000"/>
              </a:schemeClr>
            </a:solidFill>
            <a:ln>
              <a:solidFill>
                <a:schemeClr val="tx2">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0491" tIns="55245" rIns="110490" bIns="55246" numCol="1" spcCol="1270" anchor="ctr" anchorCtr="0">
              <a:noAutofit/>
            </a:bodyPr>
            <a:lstStyle/>
            <a:p>
              <a:pPr marL="0" lvl="1" algn="l" defTabSz="1289050" rtl="0">
                <a:lnSpc>
                  <a:spcPct val="90000"/>
                </a:lnSpc>
                <a:spcBef>
                  <a:spcPct val="0"/>
                </a:spcBef>
                <a:spcAft>
                  <a:spcPct val="15000"/>
                </a:spcAft>
              </a:pPr>
              <a:r>
                <a:rPr lang="en-US" sz="2900" kern="1200" dirty="0" smtClean="0">
                  <a:solidFill>
                    <a:schemeClr val="tx2">
                      <a:lumMod val="75000"/>
                    </a:schemeClr>
                  </a:solidFill>
                </a:rPr>
                <a:t>Around 118 hours</a:t>
              </a:r>
              <a:endParaRPr lang="en-US" sz="2900" kern="1200" dirty="0">
                <a:solidFill>
                  <a:schemeClr val="tx2">
                    <a:lumMod val="75000"/>
                  </a:schemeClr>
                </a:solidFill>
              </a:endParaRPr>
            </a:p>
          </p:txBody>
        </p:sp>
        <p:sp>
          <p:nvSpPr>
            <p:cNvPr id="24" name="Freeform 23"/>
            <p:cNvSpPr/>
            <p:nvPr/>
          </p:nvSpPr>
          <p:spPr>
            <a:xfrm>
              <a:off x="290286" y="4504801"/>
              <a:ext cx="3333860" cy="1502669"/>
            </a:xfrm>
            <a:custGeom>
              <a:avLst/>
              <a:gdLst>
                <a:gd name="connsiteX0" fmla="*/ 0 w 4145280"/>
                <a:gd name="connsiteY0" fmla="*/ 0 h 1669632"/>
                <a:gd name="connsiteX1" fmla="*/ 4145280 w 4145280"/>
                <a:gd name="connsiteY1" fmla="*/ 0 h 1669632"/>
                <a:gd name="connsiteX2" fmla="*/ 4145280 w 4145280"/>
                <a:gd name="connsiteY2" fmla="*/ 1669632 h 1669632"/>
                <a:gd name="connsiteX3" fmla="*/ 0 w 4145280"/>
                <a:gd name="connsiteY3" fmla="*/ 1669632 h 1669632"/>
                <a:gd name="connsiteX4" fmla="*/ 0 w 4145280"/>
                <a:gd name="connsiteY4" fmla="*/ 0 h 1669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80" h="1669632">
                  <a:moveTo>
                    <a:pt x="0" y="0"/>
                  </a:moveTo>
                  <a:lnTo>
                    <a:pt x="4145280" y="0"/>
                  </a:lnTo>
                  <a:lnTo>
                    <a:pt x="4145280" y="1669632"/>
                  </a:lnTo>
                  <a:lnTo>
                    <a:pt x="0" y="1669632"/>
                  </a:lnTo>
                  <a:lnTo>
                    <a:pt x="0" y="0"/>
                  </a:lnTo>
                  <a:close/>
                </a:path>
              </a:pathLst>
            </a:custGeom>
            <a:solidFill>
              <a:schemeClr val="tx2"/>
            </a:solidFill>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220" tIns="118110" rIns="236220" bIns="118110" numCol="1" spcCol="1270" anchor="ctr" anchorCtr="0">
              <a:noAutofit/>
            </a:bodyPr>
            <a:lstStyle/>
            <a:p>
              <a:pPr lvl="0" algn="ctr" defTabSz="2755900" rtl="0">
                <a:lnSpc>
                  <a:spcPct val="90000"/>
                </a:lnSpc>
                <a:spcBef>
                  <a:spcPct val="0"/>
                </a:spcBef>
                <a:spcAft>
                  <a:spcPct val="35000"/>
                </a:spcAft>
              </a:pPr>
              <a:r>
                <a:rPr lang="en-US" sz="4800" kern="1200" dirty="0" smtClean="0">
                  <a:effectLst>
                    <a:outerShdw blurRad="38100" dist="38100" dir="2700000" algn="tl">
                      <a:srgbClr val="000000">
                        <a:alpha val="43137"/>
                      </a:srgbClr>
                    </a:outerShdw>
                  </a:effectLst>
                </a:rPr>
                <a:t>Duration </a:t>
              </a:r>
              <a:endParaRPr lang="en-US" sz="4800" kern="1200" dirty="0">
                <a:effectLst>
                  <a:outerShdw blurRad="38100" dist="38100" dir="2700000" algn="tl">
                    <a:srgbClr val="000000">
                      <a:alpha val="43137"/>
                    </a:srgbClr>
                  </a:outerShdw>
                </a:effectLst>
              </a:endParaRPr>
            </a:p>
          </p:txBody>
        </p:sp>
      </p:grpSp>
    </p:spTree>
    <p:custDataLst>
      <p:tags r:id="rId1"/>
    </p:custDataLst>
    <p:extLst>
      <p:ext uri="{BB962C8B-B14F-4D97-AF65-F5344CB8AC3E}">
        <p14:creationId xmlns:p14="http://schemas.microsoft.com/office/powerpoint/2010/main" val="3872443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sym typeface="Arial"/>
              </a:rPr>
              <a:t>2. IDSS PDS: Deployment-Ready Process</a:t>
            </a:r>
            <a:endParaRPr lang="en-US" dirty="0"/>
          </a:p>
        </p:txBody>
      </p:sp>
      <p:grpSp>
        <p:nvGrpSpPr>
          <p:cNvPr id="7" name="Group 6"/>
          <p:cNvGrpSpPr/>
          <p:nvPr/>
        </p:nvGrpSpPr>
        <p:grpSpPr>
          <a:xfrm>
            <a:off x="290286" y="1856624"/>
            <a:ext cx="11514667" cy="3968052"/>
            <a:chOff x="290286" y="1778567"/>
            <a:chExt cx="11514667" cy="3968052"/>
          </a:xfrm>
        </p:grpSpPr>
        <p:sp>
          <p:nvSpPr>
            <p:cNvPr id="8" name="Straight Connector 7"/>
            <p:cNvSpPr/>
            <p:nvPr/>
          </p:nvSpPr>
          <p:spPr>
            <a:xfrm>
              <a:off x="290286" y="1778567"/>
              <a:ext cx="11514667" cy="0"/>
            </a:xfrm>
            <a:prstGeom prst="line">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9" name="Freeform 8"/>
            <p:cNvSpPr/>
            <p:nvPr/>
          </p:nvSpPr>
          <p:spPr>
            <a:xfrm>
              <a:off x="290286" y="1778567"/>
              <a:ext cx="11514667" cy="793610"/>
            </a:xfrm>
            <a:custGeom>
              <a:avLst/>
              <a:gdLst>
                <a:gd name="connsiteX0" fmla="*/ 0 w 11514667"/>
                <a:gd name="connsiteY0" fmla="*/ 0 h 793610"/>
                <a:gd name="connsiteX1" fmla="*/ 11514667 w 11514667"/>
                <a:gd name="connsiteY1" fmla="*/ 0 h 793610"/>
                <a:gd name="connsiteX2" fmla="*/ 11514667 w 11514667"/>
                <a:gd name="connsiteY2" fmla="*/ 793610 h 793610"/>
                <a:gd name="connsiteX3" fmla="*/ 0 w 11514667"/>
                <a:gd name="connsiteY3" fmla="*/ 793610 h 793610"/>
                <a:gd name="connsiteX4" fmla="*/ 0 w 11514667"/>
                <a:gd name="connsiteY4" fmla="*/ 0 h 793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4667" h="793610">
                  <a:moveTo>
                    <a:pt x="0" y="0"/>
                  </a:moveTo>
                  <a:lnTo>
                    <a:pt x="11514667" y="0"/>
                  </a:lnTo>
                  <a:lnTo>
                    <a:pt x="11514667" y="793610"/>
                  </a:lnTo>
                  <a:lnTo>
                    <a:pt x="0" y="793610"/>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457200" lvl="0" indent="-457200" algn="l" defTabSz="1244600" rtl="0">
                <a:lnSpc>
                  <a:spcPct val="90000"/>
                </a:lnSpc>
                <a:spcBef>
                  <a:spcPct val="0"/>
                </a:spcBef>
                <a:spcAft>
                  <a:spcPct val="35000"/>
                </a:spcAft>
                <a:buFont typeface="Wingdings" panose="05000000000000000000" pitchFamily="2" charset="2"/>
                <a:buChar char="ü"/>
              </a:pPr>
              <a:r>
                <a:rPr lang="en-US" sz="2800" b="0" kern="1200" dirty="0" smtClean="0"/>
                <a:t>Successfully complete PCUs 1-3</a:t>
              </a:r>
              <a:endParaRPr lang="en-US" sz="2800" b="0" kern="1200" dirty="0"/>
            </a:p>
          </p:txBody>
        </p:sp>
        <p:sp>
          <p:nvSpPr>
            <p:cNvPr id="10" name="Straight Connector 9"/>
            <p:cNvSpPr/>
            <p:nvPr/>
          </p:nvSpPr>
          <p:spPr>
            <a:xfrm>
              <a:off x="290286" y="2572178"/>
              <a:ext cx="11514667" cy="0"/>
            </a:xfrm>
            <a:prstGeom prst="line">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1" name="Freeform 10"/>
            <p:cNvSpPr/>
            <p:nvPr/>
          </p:nvSpPr>
          <p:spPr>
            <a:xfrm>
              <a:off x="290286" y="2572178"/>
              <a:ext cx="11514667" cy="793610"/>
            </a:xfrm>
            <a:custGeom>
              <a:avLst/>
              <a:gdLst>
                <a:gd name="connsiteX0" fmla="*/ 0 w 11514667"/>
                <a:gd name="connsiteY0" fmla="*/ 0 h 793610"/>
                <a:gd name="connsiteX1" fmla="*/ 11514667 w 11514667"/>
                <a:gd name="connsiteY1" fmla="*/ 0 h 793610"/>
                <a:gd name="connsiteX2" fmla="*/ 11514667 w 11514667"/>
                <a:gd name="connsiteY2" fmla="*/ 793610 h 793610"/>
                <a:gd name="connsiteX3" fmla="*/ 0 w 11514667"/>
                <a:gd name="connsiteY3" fmla="*/ 793610 h 793610"/>
                <a:gd name="connsiteX4" fmla="*/ 0 w 11514667"/>
                <a:gd name="connsiteY4" fmla="*/ 0 h 793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4667" h="793610">
                  <a:moveTo>
                    <a:pt x="0" y="0"/>
                  </a:moveTo>
                  <a:lnTo>
                    <a:pt x="11514667" y="0"/>
                  </a:lnTo>
                  <a:lnTo>
                    <a:pt x="11514667" y="793610"/>
                  </a:lnTo>
                  <a:lnTo>
                    <a:pt x="0" y="793610"/>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457200" lvl="0" indent="-457200" algn="l" defTabSz="1244600" rtl="0">
                <a:lnSpc>
                  <a:spcPct val="90000"/>
                </a:lnSpc>
                <a:spcBef>
                  <a:spcPct val="0"/>
                </a:spcBef>
                <a:spcAft>
                  <a:spcPct val="35000"/>
                </a:spcAft>
                <a:buFont typeface="Wingdings" panose="05000000000000000000" pitchFamily="2" charset="2"/>
                <a:buChar char="ü"/>
              </a:pPr>
              <a:r>
                <a:rPr lang="en-US" sz="2800" b="0" kern="1200" dirty="0" smtClean="0"/>
                <a:t>Successfully complete PCUs 4-7</a:t>
              </a:r>
              <a:endParaRPr lang="en-US" sz="2800" b="0" kern="1200" dirty="0"/>
            </a:p>
          </p:txBody>
        </p:sp>
        <p:sp>
          <p:nvSpPr>
            <p:cNvPr id="15" name="Straight Connector 14"/>
            <p:cNvSpPr/>
            <p:nvPr/>
          </p:nvSpPr>
          <p:spPr>
            <a:xfrm>
              <a:off x="290286" y="3365788"/>
              <a:ext cx="11514667" cy="0"/>
            </a:xfrm>
            <a:prstGeom prst="line">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6" name="Freeform 15"/>
            <p:cNvSpPr/>
            <p:nvPr/>
          </p:nvSpPr>
          <p:spPr>
            <a:xfrm>
              <a:off x="290286" y="3365788"/>
              <a:ext cx="11514667" cy="793610"/>
            </a:xfrm>
            <a:custGeom>
              <a:avLst/>
              <a:gdLst>
                <a:gd name="connsiteX0" fmla="*/ 0 w 11514667"/>
                <a:gd name="connsiteY0" fmla="*/ 0 h 793610"/>
                <a:gd name="connsiteX1" fmla="*/ 11514667 w 11514667"/>
                <a:gd name="connsiteY1" fmla="*/ 0 h 793610"/>
                <a:gd name="connsiteX2" fmla="*/ 11514667 w 11514667"/>
                <a:gd name="connsiteY2" fmla="*/ 793610 h 793610"/>
                <a:gd name="connsiteX3" fmla="*/ 0 w 11514667"/>
                <a:gd name="connsiteY3" fmla="*/ 793610 h 793610"/>
                <a:gd name="connsiteX4" fmla="*/ 0 w 11514667"/>
                <a:gd name="connsiteY4" fmla="*/ 0 h 793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4667" h="793610">
                  <a:moveTo>
                    <a:pt x="0" y="0"/>
                  </a:moveTo>
                  <a:lnTo>
                    <a:pt x="11514667" y="0"/>
                  </a:lnTo>
                  <a:lnTo>
                    <a:pt x="11514667" y="793610"/>
                  </a:lnTo>
                  <a:lnTo>
                    <a:pt x="0" y="793610"/>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457200" lvl="0" indent="-457200" algn="l" defTabSz="1244600" rtl="0">
                <a:lnSpc>
                  <a:spcPct val="90000"/>
                </a:lnSpc>
                <a:spcBef>
                  <a:spcPct val="0"/>
                </a:spcBef>
                <a:spcAft>
                  <a:spcPct val="35000"/>
                </a:spcAft>
                <a:buFont typeface="Wingdings" panose="05000000000000000000" pitchFamily="2" charset="2"/>
                <a:buChar char="ü"/>
              </a:pPr>
              <a:r>
                <a:rPr lang="en-US" sz="2800" b="0" kern="1200" dirty="0" smtClean="0"/>
                <a:t>Receive sign off from evaluator</a:t>
              </a:r>
              <a:endParaRPr lang="en-US" sz="2800" b="0" kern="1200" dirty="0"/>
            </a:p>
          </p:txBody>
        </p:sp>
        <p:sp>
          <p:nvSpPr>
            <p:cNvPr id="17" name="Straight Connector 16"/>
            <p:cNvSpPr/>
            <p:nvPr/>
          </p:nvSpPr>
          <p:spPr>
            <a:xfrm>
              <a:off x="290286" y="4159399"/>
              <a:ext cx="11514667" cy="0"/>
            </a:xfrm>
            <a:prstGeom prst="line">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8" name="Freeform 17"/>
            <p:cNvSpPr/>
            <p:nvPr/>
          </p:nvSpPr>
          <p:spPr>
            <a:xfrm>
              <a:off x="290286" y="4159399"/>
              <a:ext cx="11514667" cy="793610"/>
            </a:xfrm>
            <a:custGeom>
              <a:avLst/>
              <a:gdLst>
                <a:gd name="connsiteX0" fmla="*/ 0 w 11514667"/>
                <a:gd name="connsiteY0" fmla="*/ 0 h 793610"/>
                <a:gd name="connsiteX1" fmla="*/ 11514667 w 11514667"/>
                <a:gd name="connsiteY1" fmla="*/ 0 h 793610"/>
                <a:gd name="connsiteX2" fmla="*/ 11514667 w 11514667"/>
                <a:gd name="connsiteY2" fmla="*/ 793610 h 793610"/>
                <a:gd name="connsiteX3" fmla="*/ 0 w 11514667"/>
                <a:gd name="connsiteY3" fmla="*/ 793610 h 793610"/>
                <a:gd name="connsiteX4" fmla="*/ 0 w 11514667"/>
                <a:gd name="connsiteY4" fmla="*/ 0 h 793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4667" h="793610">
                  <a:moveTo>
                    <a:pt x="0" y="0"/>
                  </a:moveTo>
                  <a:lnTo>
                    <a:pt x="11514667" y="0"/>
                  </a:lnTo>
                  <a:lnTo>
                    <a:pt x="11514667" y="793610"/>
                  </a:lnTo>
                  <a:lnTo>
                    <a:pt x="0" y="793610"/>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457200" lvl="0" indent="-457200" algn="l" defTabSz="1244600" rtl="0">
                <a:lnSpc>
                  <a:spcPct val="90000"/>
                </a:lnSpc>
                <a:spcBef>
                  <a:spcPct val="0"/>
                </a:spcBef>
                <a:spcAft>
                  <a:spcPct val="35000"/>
                </a:spcAft>
                <a:buFont typeface="Wingdings" panose="05000000000000000000" pitchFamily="2" charset="2"/>
                <a:buChar char="ü"/>
              </a:pPr>
              <a:r>
                <a:rPr lang="en-US" sz="2800" b="0" kern="1200" dirty="0" smtClean="0"/>
                <a:t>Receive sign off from supervisor</a:t>
              </a:r>
              <a:endParaRPr lang="en-US" sz="2800" b="0" kern="1200" dirty="0"/>
            </a:p>
          </p:txBody>
        </p:sp>
        <p:sp>
          <p:nvSpPr>
            <p:cNvPr id="19" name="Straight Connector 18"/>
            <p:cNvSpPr/>
            <p:nvPr/>
          </p:nvSpPr>
          <p:spPr>
            <a:xfrm>
              <a:off x="290286" y="4953009"/>
              <a:ext cx="11514667" cy="0"/>
            </a:xfrm>
            <a:prstGeom prst="line">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0" name="Freeform 19"/>
            <p:cNvSpPr/>
            <p:nvPr/>
          </p:nvSpPr>
          <p:spPr>
            <a:xfrm>
              <a:off x="290286" y="4953009"/>
              <a:ext cx="11514667" cy="793610"/>
            </a:xfrm>
            <a:custGeom>
              <a:avLst/>
              <a:gdLst>
                <a:gd name="connsiteX0" fmla="*/ 0 w 11514667"/>
                <a:gd name="connsiteY0" fmla="*/ 0 h 793610"/>
                <a:gd name="connsiteX1" fmla="*/ 11514667 w 11514667"/>
                <a:gd name="connsiteY1" fmla="*/ 0 h 793610"/>
                <a:gd name="connsiteX2" fmla="*/ 11514667 w 11514667"/>
                <a:gd name="connsiteY2" fmla="*/ 793610 h 793610"/>
                <a:gd name="connsiteX3" fmla="*/ 0 w 11514667"/>
                <a:gd name="connsiteY3" fmla="*/ 793610 h 793610"/>
                <a:gd name="connsiteX4" fmla="*/ 0 w 11514667"/>
                <a:gd name="connsiteY4" fmla="*/ 0 h 793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4667" h="793610">
                  <a:moveTo>
                    <a:pt x="0" y="0"/>
                  </a:moveTo>
                  <a:lnTo>
                    <a:pt x="11514667" y="0"/>
                  </a:lnTo>
                  <a:lnTo>
                    <a:pt x="11514667" y="793610"/>
                  </a:lnTo>
                  <a:lnTo>
                    <a:pt x="0" y="793610"/>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457200" lvl="0" indent="-457200" algn="l" defTabSz="1244600" rtl="0">
                <a:lnSpc>
                  <a:spcPct val="90000"/>
                </a:lnSpc>
                <a:spcBef>
                  <a:spcPct val="0"/>
                </a:spcBef>
                <a:spcAft>
                  <a:spcPct val="35000"/>
                </a:spcAft>
                <a:buFont typeface="Wingdings" panose="05000000000000000000" pitchFamily="2" charset="2"/>
                <a:buChar char="ü"/>
              </a:pPr>
              <a:r>
                <a:rPr lang="en-US" sz="2800" b="0" kern="1200" dirty="0" smtClean="0"/>
                <a:t>Attend IDSS Deployment Boot Camp (residence course)</a:t>
              </a:r>
              <a:endParaRPr lang="en-US" sz="2800" b="0" kern="1200" dirty="0"/>
            </a:p>
          </p:txBody>
        </p:sp>
      </p:grpSp>
      <p:sp>
        <p:nvSpPr>
          <p:cNvPr id="6" name="Rectangle 5"/>
          <p:cNvSpPr/>
          <p:nvPr/>
        </p:nvSpPr>
        <p:spPr>
          <a:xfrm>
            <a:off x="290286" y="1054124"/>
            <a:ext cx="8734186" cy="480131"/>
          </a:xfrm>
          <a:prstGeom prst="rect">
            <a:avLst/>
          </a:prstGeom>
        </p:spPr>
        <p:txBody>
          <a:bodyPr wrap="none">
            <a:spAutoFit/>
          </a:bodyPr>
          <a:lstStyle/>
          <a:p>
            <a:pPr lvl="0" defTabSz="2044700">
              <a:lnSpc>
                <a:spcPct val="90000"/>
              </a:lnSpc>
              <a:spcBef>
                <a:spcPct val="0"/>
              </a:spcBef>
              <a:spcAft>
                <a:spcPct val="35000"/>
              </a:spcAft>
            </a:pPr>
            <a:r>
              <a:rPr lang="en-US" sz="2800" i="1" dirty="0"/>
              <a:t>In order to become Deployment-Ready, NWS personnel will:</a:t>
            </a:r>
          </a:p>
        </p:txBody>
      </p:sp>
    </p:spTree>
    <p:custDataLst>
      <p:tags r:id="rId1"/>
    </p:custDataLst>
    <p:extLst>
      <p:ext uri="{BB962C8B-B14F-4D97-AF65-F5344CB8AC3E}">
        <p14:creationId xmlns:p14="http://schemas.microsoft.com/office/powerpoint/2010/main" val="1820152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Changing Workforce</a:t>
            </a:r>
            <a:endParaRPr lang="en-US" dirty="0"/>
          </a:p>
        </p:txBody>
      </p:sp>
      <p:graphicFrame>
        <p:nvGraphicFramePr>
          <p:cNvPr id="11" name="Content Placeholder 10" descr="Pie chart describing age of workforce in 2020. 33.7% of workforce will be retirement eligible. 56.8% of workforce will be over the age of 50. 9.5% of the workforce will neither be at least 50 years old or retirement eligible." title="Age of Workforce 2020"/>
          <p:cNvGraphicFramePr>
            <a:graphicFrameLocks noGrp="1"/>
          </p:cNvGraphicFramePr>
          <p:nvPr>
            <p:ph idx="1"/>
            <p:extLst>
              <p:ext uri="{D42A27DB-BD31-4B8C-83A1-F6EECF244321}">
                <p14:modId xmlns:p14="http://schemas.microsoft.com/office/powerpoint/2010/main" val="3918792483"/>
              </p:ext>
            </p:extLst>
          </p:nvPr>
        </p:nvGraphicFramePr>
        <p:xfrm>
          <a:off x="290514" y="995363"/>
          <a:ext cx="6236018" cy="51816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719528" y="3290341"/>
            <a:ext cx="184731" cy="369332"/>
          </a:xfrm>
          <a:prstGeom prst="rect">
            <a:avLst/>
          </a:prstGeom>
          <a:noFill/>
        </p:spPr>
        <p:txBody>
          <a:bodyPr wrap="none" rtlCol="0">
            <a:spAutoFit/>
          </a:bodyPr>
          <a:lstStyle/>
          <a:p>
            <a:endParaRPr lang="en-US" dirty="0"/>
          </a:p>
        </p:txBody>
      </p:sp>
      <p:sp>
        <p:nvSpPr>
          <p:cNvPr id="13" name="Rectangle 12"/>
          <p:cNvSpPr/>
          <p:nvPr/>
        </p:nvSpPr>
        <p:spPr>
          <a:xfrm>
            <a:off x="6526532" y="1316051"/>
            <a:ext cx="5154930" cy="4401205"/>
          </a:xfrm>
          <a:prstGeom prst="rect">
            <a:avLst/>
          </a:prstGeom>
        </p:spPr>
        <p:txBody>
          <a:bodyPr wrap="square">
            <a:spAutoFit/>
          </a:bodyPr>
          <a:lstStyle/>
          <a:p>
            <a:pPr lvl="0" algn="ctr"/>
            <a:r>
              <a:rPr lang="en-US" sz="2800" dirty="0" smtClean="0"/>
              <a:t>The NWS expect surge of new hires as the population of the workforce ages. </a:t>
            </a:r>
          </a:p>
          <a:p>
            <a:pPr lvl="0" algn="ctr"/>
            <a:endParaRPr lang="en-US" sz="2800" dirty="0"/>
          </a:p>
          <a:p>
            <a:pPr lvl="0" algn="ctr"/>
            <a:r>
              <a:rPr lang="en-US" sz="2800" dirty="0" smtClean="0"/>
              <a:t>This surge will bring new training challenges due to different learning styles.</a:t>
            </a:r>
          </a:p>
          <a:p>
            <a:pPr lvl="0" algn="ctr"/>
            <a:endParaRPr lang="en-US" sz="2800" dirty="0"/>
          </a:p>
          <a:p>
            <a:pPr lvl="0" algn="ctr"/>
            <a:r>
              <a:rPr lang="en-US" sz="2800" dirty="0" smtClean="0"/>
              <a:t>Expertise and local training resources will be reduced.</a:t>
            </a:r>
          </a:p>
        </p:txBody>
      </p:sp>
    </p:spTree>
    <p:custDataLst>
      <p:tags r:id="rId1"/>
    </p:custDataLst>
    <p:extLst>
      <p:ext uri="{BB962C8B-B14F-4D97-AF65-F5344CB8AC3E}">
        <p14:creationId xmlns:p14="http://schemas.microsoft.com/office/powerpoint/2010/main" val="2264929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Changing Workforce: New Learning Style Solutions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8001825"/>
              </p:ext>
            </p:extLst>
          </p:nvPr>
        </p:nvGraphicFramePr>
        <p:xfrm>
          <a:off x="104019" y="1092820"/>
          <a:ext cx="11827786" cy="4895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0884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3. Changing Workforce: Reduce Resources Solutions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74141385"/>
              </p:ext>
            </p:extLst>
          </p:nvPr>
        </p:nvGraphicFramePr>
        <p:xfrm>
          <a:off x="290513" y="995363"/>
          <a:ext cx="11514137"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719528" y="3290341"/>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1330998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592" y="997528"/>
            <a:ext cx="7572499" cy="1377537"/>
          </a:xfrm>
          <a:solidFill>
            <a:schemeClr val="bg1">
              <a:alpha val="30000"/>
            </a:schemeClr>
          </a:solidFill>
        </p:spPr>
        <p:txBody>
          <a:bodyPr anchor="ctr"/>
          <a:lstStyle/>
          <a:p>
            <a:r>
              <a:rPr lang="en-US" dirty="0" smtClean="0">
                <a:solidFill>
                  <a:schemeClr val="tx2">
                    <a:lumMod val="75000"/>
                  </a:schemeClr>
                </a:solidFill>
              </a:rPr>
              <a:t>Concluding Remarks</a:t>
            </a:r>
            <a:endParaRPr lang="en-US" dirty="0">
              <a:solidFill>
                <a:schemeClr val="tx2">
                  <a:lumMod val="75000"/>
                </a:schemeClr>
              </a:solidFill>
            </a:endParaRPr>
          </a:p>
        </p:txBody>
      </p:sp>
      <p:sp>
        <p:nvSpPr>
          <p:cNvPr id="4" name="Subtitle 3"/>
          <p:cNvSpPr>
            <a:spLocks noGrp="1"/>
          </p:cNvSpPr>
          <p:nvPr>
            <p:ph type="subTitle" idx="1"/>
          </p:nvPr>
        </p:nvSpPr>
        <p:spPr>
          <a:xfrm>
            <a:off x="1095158" y="2134132"/>
            <a:ext cx="9212624" cy="3910408"/>
          </a:xfrm>
          <a:solidFill>
            <a:schemeClr val="bg1">
              <a:alpha val="30000"/>
            </a:schemeClr>
          </a:solidFill>
        </p:spPr>
        <p:txBody>
          <a:bodyPr>
            <a:noAutofit/>
          </a:bodyPr>
          <a:lstStyle/>
          <a:p>
            <a:pPr algn="l"/>
            <a:r>
              <a:rPr lang="en-US" dirty="0" smtClean="0">
                <a:solidFill>
                  <a:schemeClr val="tx2">
                    <a:lumMod val="75000"/>
                  </a:schemeClr>
                </a:solidFill>
              </a:rPr>
              <a:t>The NWS is evolving, so training needs to evolve too. </a:t>
            </a:r>
          </a:p>
          <a:p>
            <a:pPr algn="l"/>
            <a:endParaRPr lang="en-US" dirty="0" smtClean="0">
              <a:solidFill>
                <a:schemeClr val="tx2">
                  <a:lumMod val="75000"/>
                </a:schemeClr>
              </a:solidFill>
            </a:endParaRPr>
          </a:p>
          <a:p>
            <a:pPr algn="l"/>
            <a:r>
              <a:rPr lang="en-US" dirty="0" smtClean="0">
                <a:solidFill>
                  <a:schemeClr val="tx2">
                    <a:lumMod val="75000"/>
                  </a:schemeClr>
                </a:solidFill>
              </a:rPr>
              <a:t>The Competency Model and IDSS focus outlines need for skill-based training.</a:t>
            </a:r>
          </a:p>
          <a:p>
            <a:pPr algn="l"/>
            <a:endParaRPr lang="en-US" dirty="0" smtClean="0">
              <a:solidFill>
                <a:schemeClr val="tx2">
                  <a:lumMod val="75000"/>
                </a:schemeClr>
              </a:solidFill>
            </a:endParaRPr>
          </a:p>
          <a:p>
            <a:pPr algn="l"/>
            <a:r>
              <a:rPr lang="en-US" dirty="0" smtClean="0">
                <a:solidFill>
                  <a:schemeClr val="tx2">
                    <a:lumMod val="75000"/>
                  </a:schemeClr>
                </a:solidFill>
              </a:rPr>
              <a:t>Our changing workforce will require changes to how we deliver and approach training for those skills. </a:t>
            </a:r>
            <a:endParaRPr lang="en-US" dirty="0">
              <a:solidFill>
                <a:schemeClr val="tx2">
                  <a:lumMod val="75000"/>
                </a:schemeClr>
              </a:solidFill>
            </a:endParaRPr>
          </a:p>
        </p:txBody>
      </p:sp>
    </p:spTree>
    <p:extLst>
      <p:ext uri="{BB962C8B-B14F-4D97-AF65-F5344CB8AC3E}">
        <p14:creationId xmlns:p14="http://schemas.microsoft.com/office/powerpoint/2010/main" val="554674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Overview of </a:t>
            </a:r>
            <a:r>
              <a:rPr lang="en-US" dirty="0" smtClean="0"/>
              <a:t>the NWS Office </a:t>
            </a:r>
            <a:r>
              <a:rPr lang="en-US" dirty="0"/>
              <a:t>of the Chief Learning Officer</a:t>
            </a:r>
          </a:p>
          <a:p>
            <a:pPr marL="0" indent="0">
              <a:buNone/>
            </a:pPr>
            <a:endParaRPr lang="en-US" dirty="0"/>
          </a:p>
          <a:p>
            <a:pPr marL="0" indent="0">
              <a:buNone/>
            </a:pPr>
            <a:r>
              <a:rPr lang="en-US" dirty="0" smtClean="0"/>
              <a:t>Key </a:t>
            </a:r>
            <a:r>
              <a:rPr lang="en-US" dirty="0"/>
              <a:t>drivers leading to </a:t>
            </a:r>
            <a:r>
              <a:rPr lang="en-US" dirty="0" smtClean="0"/>
              <a:t>training evolution</a:t>
            </a:r>
            <a:endParaRPr lang="en-US" dirty="0"/>
          </a:p>
          <a:p>
            <a:pPr marL="0" indent="0">
              <a:buNone/>
            </a:pPr>
            <a:endParaRPr lang="en-US" dirty="0" smtClean="0"/>
          </a:p>
          <a:p>
            <a:pPr marL="0" indent="0">
              <a:buNone/>
            </a:pPr>
            <a:r>
              <a:rPr lang="en-US" dirty="0" smtClean="0"/>
              <a:t>Concluding remarks</a:t>
            </a:r>
            <a:r>
              <a:rPr lang="en-US" dirty="0"/>
              <a:t/>
            </a:r>
            <a:br>
              <a:rPr lang="en-US" dirty="0"/>
            </a:b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90391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Headquarters Structure</a:t>
            </a:r>
            <a:endParaRPr lang="en-US" dirty="0"/>
          </a:p>
        </p:txBody>
      </p:sp>
      <p:cxnSp>
        <p:nvCxnSpPr>
          <p:cNvPr id="31" name="Straight Connector 30"/>
          <p:cNvCxnSpPr>
            <a:cxnSpLocks noChangeAspect="1"/>
          </p:cNvCxnSpPr>
          <p:nvPr/>
        </p:nvCxnSpPr>
        <p:spPr>
          <a:xfrm rot="5400000">
            <a:off x="7408381" y="2104261"/>
            <a:ext cx="0" cy="288495"/>
          </a:xfrm>
          <a:prstGeom prst="line">
            <a:avLst/>
          </a:prstGeom>
          <a:noFill/>
          <a:ln w="28575" cap="flat" cmpd="sng" algn="ctr">
            <a:solidFill>
              <a:srgbClr val="297FD5">
                <a:lumMod val="50000"/>
              </a:srgbClr>
            </a:solidFill>
            <a:prstDash val="solid"/>
            <a:miter lim="800000"/>
          </a:ln>
          <a:effectLst/>
        </p:spPr>
      </p:cxnSp>
      <p:cxnSp>
        <p:nvCxnSpPr>
          <p:cNvPr id="34" name="Straight Connector 33"/>
          <p:cNvCxnSpPr>
            <a:cxnSpLocks noChangeAspect="1"/>
          </p:cNvCxnSpPr>
          <p:nvPr/>
        </p:nvCxnSpPr>
        <p:spPr>
          <a:xfrm rot="5400000">
            <a:off x="7408381" y="1529049"/>
            <a:ext cx="0" cy="288495"/>
          </a:xfrm>
          <a:prstGeom prst="line">
            <a:avLst/>
          </a:prstGeom>
          <a:noFill/>
          <a:ln w="28575" cap="flat" cmpd="sng" algn="ctr">
            <a:solidFill>
              <a:srgbClr val="297FD5">
                <a:lumMod val="50000"/>
              </a:srgbClr>
            </a:solidFill>
            <a:prstDash val="solid"/>
            <a:miter lim="800000"/>
          </a:ln>
          <a:effectLst/>
        </p:spPr>
      </p:cxnSp>
      <p:sp>
        <p:nvSpPr>
          <p:cNvPr id="35" name="Right Brace 34"/>
          <p:cNvSpPr>
            <a:spLocks noChangeAspect="1"/>
          </p:cNvSpPr>
          <p:nvPr/>
        </p:nvSpPr>
        <p:spPr>
          <a:xfrm rot="5400000" flipH="1">
            <a:off x="3090884" y="2722111"/>
            <a:ext cx="669284" cy="3951626"/>
          </a:xfrm>
          <a:prstGeom prst="rightBrace">
            <a:avLst>
              <a:gd name="adj1" fmla="val 8333"/>
              <a:gd name="adj2" fmla="val 47902"/>
            </a:avLst>
          </a:prstGeom>
          <a:noFill/>
          <a:ln w="28575" cap="flat" cmpd="sng" algn="ctr">
            <a:solidFill>
              <a:srgbClr val="297F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Garamond"/>
              <a:ea typeface="+mn-ea"/>
              <a:cs typeface="+mn-cs"/>
            </a:endParaRPr>
          </a:p>
        </p:txBody>
      </p:sp>
      <p:sp>
        <p:nvSpPr>
          <p:cNvPr id="36" name="Right Brace 35"/>
          <p:cNvSpPr>
            <a:spLocks noChangeAspect="1"/>
          </p:cNvSpPr>
          <p:nvPr/>
        </p:nvSpPr>
        <p:spPr>
          <a:xfrm>
            <a:off x="4456623" y="1172032"/>
            <a:ext cx="830152" cy="1538666"/>
          </a:xfrm>
          <a:prstGeom prst="rightBrace">
            <a:avLst>
              <a:gd name="adj1" fmla="val 8333"/>
              <a:gd name="adj2" fmla="val 46769"/>
            </a:avLst>
          </a:prstGeom>
          <a:noFill/>
          <a:ln w="28575" cap="flat" cmpd="sng" algn="ctr">
            <a:solidFill>
              <a:srgbClr val="297F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Garamond"/>
              <a:ea typeface="+mn-ea"/>
              <a:cs typeface="+mn-cs"/>
            </a:endParaRPr>
          </a:p>
        </p:txBody>
      </p:sp>
      <p:sp>
        <p:nvSpPr>
          <p:cNvPr id="38" name="Right Brace 37"/>
          <p:cNvSpPr>
            <a:spLocks noChangeAspect="1"/>
          </p:cNvSpPr>
          <p:nvPr/>
        </p:nvSpPr>
        <p:spPr>
          <a:xfrm flipH="1">
            <a:off x="6839529" y="965656"/>
            <a:ext cx="813352" cy="1899939"/>
          </a:xfrm>
          <a:prstGeom prst="rightBrace">
            <a:avLst/>
          </a:prstGeom>
          <a:noFill/>
          <a:ln w="28575" cap="flat" cmpd="sng" algn="ctr">
            <a:solidFill>
              <a:srgbClr val="297F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Garamond"/>
              <a:ea typeface="+mn-ea"/>
              <a:cs typeface="+mn-cs"/>
            </a:endParaRPr>
          </a:p>
        </p:txBody>
      </p:sp>
      <p:sp>
        <p:nvSpPr>
          <p:cNvPr id="41" name="Right Brace 40"/>
          <p:cNvSpPr>
            <a:spLocks noChangeAspect="1"/>
          </p:cNvSpPr>
          <p:nvPr/>
        </p:nvSpPr>
        <p:spPr>
          <a:xfrm rot="5400000" flipH="1">
            <a:off x="5687788" y="1304726"/>
            <a:ext cx="997192" cy="4122452"/>
          </a:xfrm>
          <a:prstGeom prst="rightBrace">
            <a:avLst>
              <a:gd name="adj1" fmla="val 8333"/>
              <a:gd name="adj2" fmla="val 53617"/>
            </a:avLst>
          </a:prstGeom>
          <a:noFill/>
          <a:ln w="28575" cap="flat" cmpd="sng" algn="ctr">
            <a:solidFill>
              <a:srgbClr val="297F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Garamond"/>
              <a:ea typeface="+mn-ea"/>
              <a:cs typeface="+mn-cs"/>
            </a:endParaRPr>
          </a:p>
        </p:txBody>
      </p:sp>
      <p:sp>
        <p:nvSpPr>
          <p:cNvPr id="42" name="Right Brace 41"/>
          <p:cNvSpPr>
            <a:spLocks noChangeAspect="1"/>
          </p:cNvSpPr>
          <p:nvPr/>
        </p:nvSpPr>
        <p:spPr>
          <a:xfrm rot="5400000" flipH="1">
            <a:off x="8389956" y="2979431"/>
            <a:ext cx="685994" cy="3450174"/>
          </a:xfrm>
          <a:prstGeom prst="rightBrace">
            <a:avLst>
              <a:gd name="adj1" fmla="val 8333"/>
              <a:gd name="adj2" fmla="val 54390"/>
            </a:avLst>
          </a:prstGeom>
          <a:noFill/>
          <a:ln w="28575" cap="flat" cmpd="sng" algn="ctr">
            <a:solidFill>
              <a:srgbClr val="297F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Garamond"/>
              <a:ea typeface="+mn-ea"/>
              <a:cs typeface="+mn-cs"/>
            </a:endParaRPr>
          </a:p>
        </p:txBody>
      </p:sp>
      <p:cxnSp>
        <p:nvCxnSpPr>
          <p:cNvPr id="44" name="Straight Connector 43"/>
          <p:cNvCxnSpPr>
            <a:cxnSpLocks noChangeAspect="1"/>
          </p:cNvCxnSpPr>
          <p:nvPr/>
        </p:nvCxnSpPr>
        <p:spPr>
          <a:xfrm>
            <a:off x="9377254" y="4700208"/>
            <a:ext cx="0" cy="288495"/>
          </a:xfrm>
          <a:prstGeom prst="line">
            <a:avLst/>
          </a:prstGeom>
          <a:noFill/>
          <a:ln w="28575" cap="flat" cmpd="sng" algn="ctr">
            <a:solidFill>
              <a:srgbClr val="297FD5">
                <a:lumMod val="50000"/>
              </a:srgbClr>
            </a:solidFill>
            <a:prstDash val="solid"/>
            <a:miter lim="800000"/>
          </a:ln>
          <a:effectLst/>
        </p:spPr>
      </p:cxnSp>
      <p:sp>
        <p:nvSpPr>
          <p:cNvPr id="45" name="Rectangle 44"/>
          <p:cNvSpPr>
            <a:spLocks noChangeAspect="1"/>
          </p:cNvSpPr>
          <p:nvPr/>
        </p:nvSpPr>
        <p:spPr>
          <a:xfrm>
            <a:off x="5138798" y="944156"/>
            <a:ext cx="1869068" cy="2027254"/>
          </a:xfrm>
          <a:prstGeom prst="rect">
            <a:avLst/>
          </a:prstGeom>
          <a:solidFill>
            <a:srgbClr val="629DD1">
              <a:lumMod val="20000"/>
              <a:lumOff val="8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Office of Assistant Administrator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AA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DAA</a:t>
            </a:r>
          </a:p>
        </p:txBody>
      </p:sp>
      <p:sp>
        <p:nvSpPr>
          <p:cNvPr id="46" name="Rectangle 45"/>
          <p:cNvSpPr>
            <a:spLocks noChangeAspect="1"/>
          </p:cNvSpPr>
          <p:nvPr/>
        </p:nvSpPr>
        <p:spPr>
          <a:xfrm>
            <a:off x="2553823" y="1083000"/>
            <a:ext cx="2187216" cy="477194"/>
          </a:xfrm>
          <a:prstGeom prst="rect">
            <a:avLst/>
          </a:prstGeom>
          <a:solidFill>
            <a:srgbClr val="297FD5">
              <a:lumMod val="40000"/>
              <a:lumOff val="6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Office of the Chief of Staff</a:t>
            </a:r>
          </a:p>
        </p:txBody>
      </p:sp>
      <p:sp>
        <p:nvSpPr>
          <p:cNvPr id="47" name="Rectangle 46"/>
          <p:cNvSpPr>
            <a:spLocks noChangeAspect="1"/>
          </p:cNvSpPr>
          <p:nvPr/>
        </p:nvSpPr>
        <p:spPr>
          <a:xfrm>
            <a:off x="2553823" y="1679518"/>
            <a:ext cx="2187216" cy="477194"/>
          </a:xfrm>
          <a:prstGeom prst="rect">
            <a:avLst/>
          </a:prstGeom>
          <a:solidFill>
            <a:srgbClr val="297FD5">
              <a:lumMod val="40000"/>
              <a:lumOff val="6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International Affairs</a:t>
            </a:r>
          </a:p>
        </p:txBody>
      </p:sp>
      <p:sp>
        <p:nvSpPr>
          <p:cNvPr id="48" name="Rectangle 47"/>
          <p:cNvSpPr>
            <a:spLocks noChangeAspect="1"/>
          </p:cNvSpPr>
          <p:nvPr/>
        </p:nvSpPr>
        <p:spPr>
          <a:xfrm>
            <a:off x="2553823" y="2276036"/>
            <a:ext cx="2187216" cy="477194"/>
          </a:xfrm>
          <a:prstGeom prst="rect">
            <a:avLst/>
          </a:prstGeom>
          <a:solidFill>
            <a:srgbClr val="297FD5">
              <a:lumMod val="40000"/>
              <a:lumOff val="6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Office of the Chief Learning Officer</a:t>
            </a:r>
          </a:p>
        </p:txBody>
      </p:sp>
      <p:sp>
        <p:nvSpPr>
          <p:cNvPr id="49" name="Rectangle 48"/>
          <p:cNvSpPr>
            <a:spLocks noChangeAspect="1"/>
          </p:cNvSpPr>
          <p:nvPr/>
        </p:nvSpPr>
        <p:spPr>
          <a:xfrm>
            <a:off x="7428670" y="935199"/>
            <a:ext cx="2253378" cy="477194"/>
          </a:xfrm>
          <a:prstGeom prst="rect">
            <a:avLst/>
          </a:prstGeom>
          <a:solidFill>
            <a:srgbClr val="297FD5">
              <a:lumMod val="40000"/>
              <a:lumOff val="6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CFO/CAO</a:t>
            </a:r>
          </a:p>
        </p:txBody>
      </p:sp>
      <p:sp>
        <p:nvSpPr>
          <p:cNvPr id="50" name="Rectangle 49"/>
          <p:cNvSpPr>
            <a:spLocks noChangeAspect="1"/>
          </p:cNvSpPr>
          <p:nvPr/>
        </p:nvSpPr>
        <p:spPr>
          <a:xfrm>
            <a:off x="7428670" y="1458830"/>
            <a:ext cx="2253378" cy="477194"/>
          </a:xfrm>
          <a:prstGeom prst="rect">
            <a:avLst/>
          </a:prstGeom>
          <a:solidFill>
            <a:srgbClr val="297FD5">
              <a:lumMod val="40000"/>
              <a:lumOff val="6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Enterprise Risk Management &amp; Internal Audit Office</a:t>
            </a:r>
          </a:p>
        </p:txBody>
      </p:sp>
      <p:sp>
        <p:nvSpPr>
          <p:cNvPr id="51" name="Rectangle 50"/>
          <p:cNvSpPr>
            <a:spLocks noChangeAspect="1"/>
          </p:cNvSpPr>
          <p:nvPr/>
        </p:nvSpPr>
        <p:spPr>
          <a:xfrm>
            <a:off x="7428670" y="1982461"/>
            <a:ext cx="2253378" cy="477194"/>
          </a:xfrm>
          <a:prstGeom prst="rect">
            <a:avLst/>
          </a:prstGeom>
          <a:solidFill>
            <a:srgbClr val="297FD5">
              <a:lumMod val="40000"/>
              <a:lumOff val="6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Assistant CIO</a:t>
            </a:r>
          </a:p>
        </p:txBody>
      </p:sp>
      <p:sp>
        <p:nvSpPr>
          <p:cNvPr id="52" name="Rectangle 51"/>
          <p:cNvSpPr>
            <a:spLocks noChangeAspect="1"/>
          </p:cNvSpPr>
          <p:nvPr/>
        </p:nvSpPr>
        <p:spPr>
          <a:xfrm>
            <a:off x="7428670" y="2506092"/>
            <a:ext cx="2253378" cy="477194"/>
          </a:xfrm>
          <a:prstGeom prst="rect">
            <a:avLst/>
          </a:prstGeom>
          <a:solidFill>
            <a:srgbClr val="297FD5">
              <a:lumMod val="40000"/>
              <a:lumOff val="6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Office of Organizational Excellence</a:t>
            </a:r>
          </a:p>
        </p:txBody>
      </p:sp>
      <p:sp>
        <p:nvSpPr>
          <p:cNvPr id="53" name="Rectangle 52"/>
          <p:cNvSpPr>
            <a:spLocks noChangeAspect="1"/>
          </p:cNvSpPr>
          <p:nvPr/>
        </p:nvSpPr>
        <p:spPr>
          <a:xfrm>
            <a:off x="2558689" y="3452862"/>
            <a:ext cx="2253380" cy="994198"/>
          </a:xfrm>
          <a:prstGeom prst="rect">
            <a:avLst/>
          </a:prstGeom>
          <a:solidFill>
            <a:srgbClr val="ACCBF9">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Office of Planning &amp; Programming for Service Delivery</a:t>
            </a:r>
          </a:p>
        </p:txBody>
      </p:sp>
      <p:sp>
        <p:nvSpPr>
          <p:cNvPr id="54" name="Rectangle 53"/>
          <p:cNvSpPr>
            <a:spLocks noChangeAspect="1"/>
          </p:cNvSpPr>
          <p:nvPr/>
        </p:nvSpPr>
        <p:spPr>
          <a:xfrm>
            <a:off x="7428668" y="3440806"/>
            <a:ext cx="2253380" cy="994198"/>
          </a:xfrm>
          <a:prstGeom prst="rect">
            <a:avLst/>
          </a:prstGeom>
          <a:solidFill>
            <a:srgbClr val="ACCBF9">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Office of Chief Operating Officer</a:t>
            </a:r>
          </a:p>
        </p:txBody>
      </p:sp>
      <p:graphicFrame>
        <p:nvGraphicFramePr>
          <p:cNvPr id="55" name="Table 54"/>
          <p:cNvGraphicFramePr>
            <a:graphicFrameLocks noGrp="1" noChangeAspect="1"/>
          </p:cNvGraphicFramePr>
          <p:nvPr>
            <p:extLst>
              <p:ext uri="{D42A27DB-BD31-4B8C-83A1-F6EECF244321}">
                <p14:modId xmlns:p14="http://schemas.microsoft.com/office/powerpoint/2010/main" val="736914860"/>
              </p:ext>
            </p:extLst>
          </p:nvPr>
        </p:nvGraphicFramePr>
        <p:xfrm>
          <a:off x="1175112" y="4876355"/>
          <a:ext cx="4464918" cy="1265610"/>
        </p:xfrm>
        <a:graphic>
          <a:graphicData uri="http://schemas.openxmlformats.org/drawingml/2006/table">
            <a:tbl>
              <a:tblPr firstRow="1" bandRow="1"/>
              <a:tblGrid>
                <a:gridCol w="733169"/>
                <a:gridCol w="996781"/>
                <a:gridCol w="873213"/>
                <a:gridCol w="947353"/>
                <a:gridCol w="914402"/>
              </a:tblGrid>
              <a:tr h="1265610">
                <a:tc>
                  <a:txBody>
                    <a:bodyPr/>
                    <a:lstStyle>
                      <a:lvl1pPr marL="0" algn="l" defTabSz="385753" rtl="0" eaLnBrk="1" latinLnBrk="0" hangingPunct="1">
                        <a:defRPr sz="760" b="1" kern="1200">
                          <a:solidFill>
                            <a:schemeClr val="lt1"/>
                          </a:solidFill>
                          <a:latin typeface="Garamond"/>
                        </a:defRPr>
                      </a:lvl1pPr>
                      <a:lvl2pPr marL="192876" algn="l" defTabSz="385753" rtl="0" eaLnBrk="1" latinLnBrk="0" hangingPunct="1">
                        <a:defRPr sz="760" b="1" kern="1200">
                          <a:solidFill>
                            <a:schemeClr val="lt1"/>
                          </a:solidFill>
                          <a:latin typeface="Garamond"/>
                        </a:defRPr>
                      </a:lvl2pPr>
                      <a:lvl3pPr marL="385753" algn="l" defTabSz="385753" rtl="0" eaLnBrk="1" latinLnBrk="0" hangingPunct="1">
                        <a:defRPr sz="760" b="1" kern="1200">
                          <a:solidFill>
                            <a:schemeClr val="lt1"/>
                          </a:solidFill>
                          <a:latin typeface="Garamond"/>
                        </a:defRPr>
                      </a:lvl3pPr>
                      <a:lvl4pPr marL="578630" algn="l" defTabSz="385753" rtl="0" eaLnBrk="1" latinLnBrk="0" hangingPunct="1">
                        <a:defRPr sz="760" b="1" kern="1200">
                          <a:solidFill>
                            <a:schemeClr val="lt1"/>
                          </a:solidFill>
                          <a:latin typeface="Garamond"/>
                        </a:defRPr>
                      </a:lvl4pPr>
                      <a:lvl5pPr marL="771506" algn="l" defTabSz="385753" rtl="0" eaLnBrk="1" latinLnBrk="0" hangingPunct="1">
                        <a:defRPr sz="760" b="1" kern="1200">
                          <a:solidFill>
                            <a:schemeClr val="lt1"/>
                          </a:solidFill>
                          <a:latin typeface="Garamond"/>
                        </a:defRPr>
                      </a:lvl5pPr>
                      <a:lvl6pPr marL="964382" algn="l" defTabSz="385753" rtl="0" eaLnBrk="1" latinLnBrk="0" hangingPunct="1">
                        <a:defRPr sz="760" b="1" kern="1200">
                          <a:solidFill>
                            <a:schemeClr val="lt1"/>
                          </a:solidFill>
                          <a:latin typeface="Garamond"/>
                        </a:defRPr>
                      </a:lvl6pPr>
                      <a:lvl7pPr marL="1157259" algn="l" defTabSz="385753" rtl="0" eaLnBrk="1" latinLnBrk="0" hangingPunct="1">
                        <a:defRPr sz="760" b="1" kern="1200">
                          <a:solidFill>
                            <a:schemeClr val="lt1"/>
                          </a:solidFill>
                          <a:latin typeface="Garamond"/>
                        </a:defRPr>
                      </a:lvl7pPr>
                      <a:lvl8pPr marL="1350135" algn="l" defTabSz="385753" rtl="0" eaLnBrk="1" latinLnBrk="0" hangingPunct="1">
                        <a:defRPr sz="760" b="1" kern="1200">
                          <a:solidFill>
                            <a:schemeClr val="lt1"/>
                          </a:solidFill>
                          <a:latin typeface="Garamond"/>
                        </a:defRPr>
                      </a:lvl8pPr>
                      <a:lvl9pPr marL="1543011" algn="l" defTabSz="385753" rtl="0" eaLnBrk="1" latinLnBrk="0" hangingPunct="1">
                        <a:defRPr sz="760" b="1" kern="1200">
                          <a:solidFill>
                            <a:schemeClr val="lt1"/>
                          </a:solidFill>
                          <a:latin typeface="Garamond"/>
                        </a:defRPr>
                      </a:lvl9pPr>
                    </a:lstStyle>
                    <a:p>
                      <a:pPr algn="ctr"/>
                      <a:r>
                        <a:rPr lang="en-US" sz="1200" dirty="0" smtClean="0">
                          <a:effectLst>
                            <a:outerShdw blurRad="38100" dist="38100" dir="2700000" algn="tl">
                              <a:srgbClr val="000000">
                                <a:alpha val="43137"/>
                              </a:srgbClr>
                            </a:outerShdw>
                          </a:effectLst>
                          <a:latin typeface="Arial Narrow" panose="020B0606020202030204" pitchFamily="34" charset="0"/>
                        </a:rPr>
                        <a:t>Office of Facilities</a:t>
                      </a:r>
                      <a:endParaRPr lang="en-US" sz="1200" dirty="0">
                        <a:effectLst>
                          <a:outerShdw blurRad="38100" dist="38100" dir="2700000" algn="tl">
                            <a:srgbClr val="000000">
                              <a:alpha val="43137"/>
                            </a:srgbClr>
                          </a:outerShdw>
                        </a:effectLst>
                        <a:latin typeface="Arial Narrow" panose="020B0606020202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97FD5">
                        <a:lumMod val="50000"/>
                      </a:srgbClr>
                    </a:solidFill>
                  </a:tcPr>
                </a:tc>
                <a:tc>
                  <a:txBody>
                    <a:bodyPr/>
                    <a:lstStyle>
                      <a:lvl1pPr marL="0" algn="l" defTabSz="385753" rtl="0" eaLnBrk="1" latinLnBrk="0" hangingPunct="1">
                        <a:defRPr sz="760" b="1" kern="1200">
                          <a:solidFill>
                            <a:schemeClr val="lt1"/>
                          </a:solidFill>
                          <a:latin typeface="Garamond"/>
                        </a:defRPr>
                      </a:lvl1pPr>
                      <a:lvl2pPr marL="192876" algn="l" defTabSz="385753" rtl="0" eaLnBrk="1" latinLnBrk="0" hangingPunct="1">
                        <a:defRPr sz="760" b="1" kern="1200">
                          <a:solidFill>
                            <a:schemeClr val="lt1"/>
                          </a:solidFill>
                          <a:latin typeface="Garamond"/>
                        </a:defRPr>
                      </a:lvl2pPr>
                      <a:lvl3pPr marL="385753" algn="l" defTabSz="385753" rtl="0" eaLnBrk="1" latinLnBrk="0" hangingPunct="1">
                        <a:defRPr sz="760" b="1" kern="1200">
                          <a:solidFill>
                            <a:schemeClr val="lt1"/>
                          </a:solidFill>
                          <a:latin typeface="Garamond"/>
                        </a:defRPr>
                      </a:lvl3pPr>
                      <a:lvl4pPr marL="578630" algn="l" defTabSz="385753" rtl="0" eaLnBrk="1" latinLnBrk="0" hangingPunct="1">
                        <a:defRPr sz="760" b="1" kern="1200">
                          <a:solidFill>
                            <a:schemeClr val="lt1"/>
                          </a:solidFill>
                          <a:latin typeface="Garamond"/>
                        </a:defRPr>
                      </a:lvl4pPr>
                      <a:lvl5pPr marL="771506" algn="l" defTabSz="385753" rtl="0" eaLnBrk="1" latinLnBrk="0" hangingPunct="1">
                        <a:defRPr sz="760" b="1" kern="1200">
                          <a:solidFill>
                            <a:schemeClr val="lt1"/>
                          </a:solidFill>
                          <a:latin typeface="Garamond"/>
                        </a:defRPr>
                      </a:lvl5pPr>
                      <a:lvl6pPr marL="964382" algn="l" defTabSz="385753" rtl="0" eaLnBrk="1" latinLnBrk="0" hangingPunct="1">
                        <a:defRPr sz="760" b="1" kern="1200">
                          <a:solidFill>
                            <a:schemeClr val="lt1"/>
                          </a:solidFill>
                          <a:latin typeface="Garamond"/>
                        </a:defRPr>
                      </a:lvl6pPr>
                      <a:lvl7pPr marL="1157259" algn="l" defTabSz="385753" rtl="0" eaLnBrk="1" latinLnBrk="0" hangingPunct="1">
                        <a:defRPr sz="760" b="1" kern="1200">
                          <a:solidFill>
                            <a:schemeClr val="lt1"/>
                          </a:solidFill>
                          <a:latin typeface="Garamond"/>
                        </a:defRPr>
                      </a:lvl7pPr>
                      <a:lvl8pPr marL="1350135" algn="l" defTabSz="385753" rtl="0" eaLnBrk="1" latinLnBrk="0" hangingPunct="1">
                        <a:defRPr sz="760" b="1" kern="1200">
                          <a:solidFill>
                            <a:schemeClr val="lt1"/>
                          </a:solidFill>
                          <a:latin typeface="Garamond"/>
                        </a:defRPr>
                      </a:lvl8pPr>
                      <a:lvl9pPr marL="1543011" algn="l" defTabSz="385753" rtl="0" eaLnBrk="1" latinLnBrk="0" hangingPunct="1">
                        <a:defRPr sz="760" b="1" kern="1200">
                          <a:solidFill>
                            <a:schemeClr val="lt1"/>
                          </a:solidFill>
                          <a:latin typeface="Garamond"/>
                        </a:defRPr>
                      </a:lvl9pPr>
                    </a:lstStyle>
                    <a:p>
                      <a:pPr algn="ctr"/>
                      <a:r>
                        <a:rPr lang="en-US" sz="1200" dirty="0" smtClean="0">
                          <a:effectLst>
                            <a:outerShdw blurRad="38100" dist="38100" dir="2700000" algn="tl">
                              <a:srgbClr val="000000">
                                <a:alpha val="43137"/>
                              </a:srgbClr>
                            </a:outerShdw>
                          </a:effectLst>
                          <a:latin typeface="Arial Narrow" panose="020B0606020202030204" pitchFamily="34" charset="0"/>
                        </a:rPr>
                        <a:t>Office of Observations</a:t>
                      </a:r>
                      <a:endParaRPr lang="en-US" sz="1200" dirty="0">
                        <a:effectLst>
                          <a:outerShdw blurRad="38100" dist="38100" dir="2700000" algn="tl">
                            <a:srgbClr val="000000">
                              <a:alpha val="43137"/>
                            </a:srgbClr>
                          </a:outerShdw>
                        </a:effectLst>
                        <a:latin typeface="Arial Narrow" panose="020B0606020202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97FD5">
                        <a:lumMod val="50000"/>
                      </a:srgbClr>
                    </a:solidFill>
                  </a:tcPr>
                </a:tc>
                <a:tc>
                  <a:txBody>
                    <a:bodyPr/>
                    <a:lstStyle>
                      <a:lvl1pPr marL="0" algn="l" defTabSz="385753" rtl="0" eaLnBrk="1" latinLnBrk="0" hangingPunct="1">
                        <a:defRPr sz="760" b="1" kern="1200">
                          <a:solidFill>
                            <a:schemeClr val="lt1"/>
                          </a:solidFill>
                          <a:latin typeface="Garamond"/>
                        </a:defRPr>
                      </a:lvl1pPr>
                      <a:lvl2pPr marL="192876" algn="l" defTabSz="385753" rtl="0" eaLnBrk="1" latinLnBrk="0" hangingPunct="1">
                        <a:defRPr sz="760" b="1" kern="1200">
                          <a:solidFill>
                            <a:schemeClr val="lt1"/>
                          </a:solidFill>
                          <a:latin typeface="Garamond"/>
                        </a:defRPr>
                      </a:lvl2pPr>
                      <a:lvl3pPr marL="385753" algn="l" defTabSz="385753" rtl="0" eaLnBrk="1" latinLnBrk="0" hangingPunct="1">
                        <a:defRPr sz="760" b="1" kern="1200">
                          <a:solidFill>
                            <a:schemeClr val="lt1"/>
                          </a:solidFill>
                          <a:latin typeface="Garamond"/>
                        </a:defRPr>
                      </a:lvl3pPr>
                      <a:lvl4pPr marL="578630" algn="l" defTabSz="385753" rtl="0" eaLnBrk="1" latinLnBrk="0" hangingPunct="1">
                        <a:defRPr sz="760" b="1" kern="1200">
                          <a:solidFill>
                            <a:schemeClr val="lt1"/>
                          </a:solidFill>
                          <a:latin typeface="Garamond"/>
                        </a:defRPr>
                      </a:lvl4pPr>
                      <a:lvl5pPr marL="771506" algn="l" defTabSz="385753" rtl="0" eaLnBrk="1" latinLnBrk="0" hangingPunct="1">
                        <a:defRPr sz="760" b="1" kern="1200">
                          <a:solidFill>
                            <a:schemeClr val="lt1"/>
                          </a:solidFill>
                          <a:latin typeface="Garamond"/>
                        </a:defRPr>
                      </a:lvl5pPr>
                      <a:lvl6pPr marL="964382" algn="l" defTabSz="385753" rtl="0" eaLnBrk="1" latinLnBrk="0" hangingPunct="1">
                        <a:defRPr sz="760" b="1" kern="1200">
                          <a:solidFill>
                            <a:schemeClr val="lt1"/>
                          </a:solidFill>
                          <a:latin typeface="Garamond"/>
                        </a:defRPr>
                      </a:lvl6pPr>
                      <a:lvl7pPr marL="1157259" algn="l" defTabSz="385753" rtl="0" eaLnBrk="1" latinLnBrk="0" hangingPunct="1">
                        <a:defRPr sz="760" b="1" kern="1200">
                          <a:solidFill>
                            <a:schemeClr val="lt1"/>
                          </a:solidFill>
                          <a:latin typeface="Garamond"/>
                        </a:defRPr>
                      </a:lvl7pPr>
                      <a:lvl8pPr marL="1350135" algn="l" defTabSz="385753" rtl="0" eaLnBrk="1" latinLnBrk="0" hangingPunct="1">
                        <a:defRPr sz="760" b="1" kern="1200">
                          <a:solidFill>
                            <a:schemeClr val="lt1"/>
                          </a:solidFill>
                          <a:latin typeface="Garamond"/>
                        </a:defRPr>
                      </a:lvl8pPr>
                      <a:lvl9pPr marL="1543011" algn="l" defTabSz="385753" rtl="0" eaLnBrk="1" latinLnBrk="0" hangingPunct="1">
                        <a:defRPr sz="760" b="1" kern="1200">
                          <a:solidFill>
                            <a:schemeClr val="lt1"/>
                          </a:solidFill>
                          <a:latin typeface="Garamond"/>
                        </a:defRPr>
                      </a:lvl9pPr>
                    </a:lstStyle>
                    <a:p>
                      <a:pPr algn="ctr"/>
                      <a:r>
                        <a:rPr lang="en-US" sz="1200" dirty="0" smtClean="0">
                          <a:effectLst>
                            <a:outerShdw blurRad="38100" dist="38100" dir="2700000" algn="tl">
                              <a:srgbClr val="000000">
                                <a:alpha val="43137"/>
                              </a:srgbClr>
                            </a:outerShdw>
                          </a:effectLst>
                          <a:latin typeface="Arial Narrow" panose="020B0606020202030204" pitchFamily="34" charset="0"/>
                        </a:rPr>
                        <a:t>Office of Central Processing</a:t>
                      </a:r>
                      <a:endParaRPr lang="en-US" sz="1200" dirty="0">
                        <a:effectLst>
                          <a:outerShdw blurRad="38100" dist="38100" dir="2700000" algn="tl">
                            <a:srgbClr val="000000">
                              <a:alpha val="43137"/>
                            </a:srgbClr>
                          </a:outerShdw>
                        </a:effectLst>
                        <a:latin typeface="Arial Narrow" panose="020B0606020202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97FD5">
                        <a:lumMod val="50000"/>
                      </a:srgbClr>
                    </a:solidFill>
                  </a:tcPr>
                </a:tc>
                <a:tc>
                  <a:txBody>
                    <a:bodyPr/>
                    <a:lstStyle>
                      <a:lvl1pPr marL="0" algn="l" defTabSz="385753" rtl="0" eaLnBrk="1" latinLnBrk="0" hangingPunct="1">
                        <a:defRPr sz="760" b="1" kern="1200">
                          <a:solidFill>
                            <a:schemeClr val="lt1"/>
                          </a:solidFill>
                          <a:latin typeface="Garamond"/>
                        </a:defRPr>
                      </a:lvl1pPr>
                      <a:lvl2pPr marL="192876" algn="l" defTabSz="385753" rtl="0" eaLnBrk="1" latinLnBrk="0" hangingPunct="1">
                        <a:defRPr sz="760" b="1" kern="1200">
                          <a:solidFill>
                            <a:schemeClr val="lt1"/>
                          </a:solidFill>
                          <a:latin typeface="Garamond"/>
                        </a:defRPr>
                      </a:lvl2pPr>
                      <a:lvl3pPr marL="385753" algn="l" defTabSz="385753" rtl="0" eaLnBrk="1" latinLnBrk="0" hangingPunct="1">
                        <a:defRPr sz="760" b="1" kern="1200">
                          <a:solidFill>
                            <a:schemeClr val="lt1"/>
                          </a:solidFill>
                          <a:latin typeface="Garamond"/>
                        </a:defRPr>
                      </a:lvl3pPr>
                      <a:lvl4pPr marL="578630" algn="l" defTabSz="385753" rtl="0" eaLnBrk="1" latinLnBrk="0" hangingPunct="1">
                        <a:defRPr sz="760" b="1" kern="1200">
                          <a:solidFill>
                            <a:schemeClr val="lt1"/>
                          </a:solidFill>
                          <a:latin typeface="Garamond"/>
                        </a:defRPr>
                      </a:lvl4pPr>
                      <a:lvl5pPr marL="771506" algn="l" defTabSz="385753" rtl="0" eaLnBrk="1" latinLnBrk="0" hangingPunct="1">
                        <a:defRPr sz="760" b="1" kern="1200">
                          <a:solidFill>
                            <a:schemeClr val="lt1"/>
                          </a:solidFill>
                          <a:latin typeface="Garamond"/>
                        </a:defRPr>
                      </a:lvl5pPr>
                      <a:lvl6pPr marL="964382" algn="l" defTabSz="385753" rtl="0" eaLnBrk="1" latinLnBrk="0" hangingPunct="1">
                        <a:defRPr sz="760" b="1" kern="1200">
                          <a:solidFill>
                            <a:schemeClr val="lt1"/>
                          </a:solidFill>
                          <a:latin typeface="Garamond"/>
                        </a:defRPr>
                      </a:lvl6pPr>
                      <a:lvl7pPr marL="1157259" algn="l" defTabSz="385753" rtl="0" eaLnBrk="1" latinLnBrk="0" hangingPunct="1">
                        <a:defRPr sz="760" b="1" kern="1200">
                          <a:solidFill>
                            <a:schemeClr val="lt1"/>
                          </a:solidFill>
                          <a:latin typeface="Garamond"/>
                        </a:defRPr>
                      </a:lvl7pPr>
                      <a:lvl8pPr marL="1350135" algn="l" defTabSz="385753" rtl="0" eaLnBrk="1" latinLnBrk="0" hangingPunct="1">
                        <a:defRPr sz="760" b="1" kern="1200">
                          <a:solidFill>
                            <a:schemeClr val="lt1"/>
                          </a:solidFill>
                          <a:latin typeface="Garamond"/>
                        </a:defRPr>
                      </a:lvl8pPr>
                      <a:lvl9pPr marL="1543011" algn="l" defTabSz="385753" rtl="0" eaLnBrk="1" latinLnBrk="0" hangingPunct="1">
                        <a:defRPr sz="760" b="1" kern="1200">
                          <a:solidFill>
                            <a:schemeClr val="lt1"/>
                          </a:solidFill>
                          <a:latin typeface="Garamond"/>
                        </a:defRPr>
                      </a:lvl9pPr>
                    </a:lstStyle>
                    <a:p>
                      <a:pPr algn="ctr"/>
                      <a:r>
                        <a:rPr lang="en-US" sz="1050" dirty="0" smtClean="0">
                          <a:effectLst>
                            <a:outerShdw blurRad="38100" dist="38100" dir="2700000" algn="tl">
                              <a:srgbClr val="000000">
                                <a:alpha val="43137"/>
                              </a:srgbClr>
                            </a:outerShdw>
                          </a:effectLst>
                          <a:latin typeface="Arial Narrow" panose="020B0606020202030204" pitchFamily="34" charset="0"/>
                        </a:rPr>
                        <a:t>Office of Dissemination</a:t>
                      </a:r>
                      <a:endParaRPr lang="en-US" sz="1050" dirty="0">
                        <a:effectLst>
                          <a:outerShdw blurRad="38100" dist="38100" dir="2700000" algn="tl">
                            <a:srgbClr val="000000">
                              <a:alpha val="43137"/>
                            </a:srgbClr>
                          </a:outerShdw>
                        </a:effectLst>
                        <a:latin typeface="Arial Narrow" panose="020B0606020202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97FD5">
                        <a:lumMod val="50000"/>
                      </a:srgbClr>
                    </a:solidFill>
                  </a:tcPr>
                </a:tc>
                <a:tc>
                  <a:txBody>
                    <a:bodyPr/>
                    <a:lstStyle>
                      <a:lvl1pPr marL="0" algn="l" defTabSz="385753" rtl="0" eaLnBrk="1" latinLnBrk="0" hangingPunct="1">
                        <a:defRPr sz="760" b="1" kern="1200">
                          <a:solidFill>
                            <a:schemeClr val="lt1"/>
                          </a:solidFill>
                          <a:latin typeface="Garamond"/>
                        </a:defRPr>
                      </a:lvl1pPr>
                      <a:lvl2pPr marL="192876" algn="l" defTabSz="385753" rtl="0" eaLnBrk="1" latinLnBrk="0" hangingPunct="1">
                        <a:defRPr sz="760" b="1" kern="1200">
                          <a:solidFill>
                            <a:schemeClr val="lt1"/>
                          </a:solidFill>
                          <a:latin typeface="Garamond"/>
                        </a:defRPr>
                      </a:lvl2pPr>
                      <a:lvl3pPr marL="385753" algn="l" defTabSz="385753" rtl="0" eaLnBrk="1" latinLnBrk="0" hangingPunct="1">
                        <a:defRPr sz="760" b="1" kern="1200">
                          <a:solidFill>
                            <a:schemeClr val="lt1"/>
                          </a:solidFill>
                          <a:latin typeface="Garamond"/>
                        </a:defRPr>
                      </a:lvl3pPr>
                      <a:lvl4pPr marL="578630" algn="l" defTabSz="385753" rtl="0" eaLnBrk="1" latinLnBrk="0" hangingPunct="1">
                        <a:defRPr sz="760" b="1" kern="1200">
                          <a:solidFill>
                            <a:schemeClr val="lt1"/>
                          </a:solidFill>
                          <a:latin typeface="Garamond"/>
                        </a:defRPr>
                      </a:lvl4pPr>
                      <a:lvl5pPr marL="771506" algn="l" defTabSz="385753" rtl="0" eaLnBrk="1" latinLnBrk="0" hangingPunct="1">
                        <a:defRPr sz="760" b="1" kern="1200">
                          <a:solidFill>
                            <a:schemeClr val="lt1"/>
                          </a:solidFill>
                          <a:latin typeface="Garamond"/>
                        </a:defRPr>
                      </a:lvl5pPr>
                      <a:lvl6pPr marL="964382" algn="l" defTabSz="385753" rtl="0" eaLnBrk="1" latinLnBrk="0" hangingPunct="1">
                        <a:defRPr sz="760" b="1" kern="1200">
                          <a:solidFill>
                            <a:schemeClr val="lt1"/>
                          </a:solidFill>
                          <a:latin typeface="Garamond"/>
                        </a:defRPr>
                      </a:lvl6pPr>
                      <a:lvl7pPr marL="1157259" algn="l" defTabSz="385753" rtl="0" eaLnBrk="1" latinLnBrk="0" hangingPunct="1">
                        <a:defRPr sz="760" b="1" kern="1200">
                          <a:solidFill>
                            <a:schemeClr val="lt1"/>
                          </a:solidFill>
                          <a:latin typeface="Garamond"/>
                        </a:defRPr>
                      </a:lvl7pPr>
                      <a:lvl8pPr marL="1350135" algn="l" defTabSz="385753" rtl="0" eaLnBrk="1" latinLnBrk="0" hangingPunct="1">
                        <a:defRPr sz="760" b="1" kern="1200">
                          <a:solidFill>
                            <a:schemeClr val="lt1"/>
                          </a:solidFill>
                          <a:latin typeface="Garamond"/>
                        </a:defRPr>
                      </a:lvl8pPr>
                      <a:lvl9pPr marL="1543011" algn="l" defTabSz="385753" rtl="0" eaLnBrk="1" latinLnBrk="0" hangingPunct="1">
                        <a:defRPr sz="760" b="1" kern="1200">
                          <a:solidFill>
                            <a:schemeClr val="lt1"/>
                          </a:solidFill>
                          <a:latin typeface="Garamond"/>
                        </a:defRPr>
                      </a:lvl9pPr>
                    </a:lstStyle>
                    <a:p>
                      <a:pPr algn="ctr"/>
                      <a:r>
                        <a:rPr lang="en-US" sz="1200" dirty="0" smtClean="0">
                          <a:effectLst>
                            <a:outerShdw blurRad="38100" dist="38100" dir="2700000" algn="tl">
                              <a:srgbClr val="000000">
                                <a:alpha val="43137"/>
                              </a:srgbClr>
                            </a:outerShdw>
                          </a:effectLst>
                          <a:latin typeface="Arial Narrow" panose="020B0606020202030204" pitchFamily="34" charset="0"/>
                        </a:rPr>
                        <a:t>Office of Science and Technology</a:t>
                      </a:r>
                      <a:endParaRPr lang="en-US" sz="1200" dirty="0">
                        <a:effectLst>
                          <a:outerShdw blurRad="38100" dist="38100" dir="2700000" algn="tl">
                            <a:srgbClr val="000000">
                              <a:alpha val="43137"/>
                            </a:srgbClr>
                          </a:outerShdw>
                        </a:effectLst>
                        <a:latin typeface="Arial Narrow" panose="020B0606020202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97FD5">
                        <a:lumMod val="50000"/>
                      </a:srgbClr>
                    </a:solidFill>
                  </a:tcPr>
                </a:tc>
              </a:tr>
            </a:tbl>
          </a:graphicData>
        </a:graphic>
      </p:graphicFrame>
      <p:graphicFrame>
        <p:nvGraphicFramePr>
          <p:cNvPr id="56" name="Table 55"/>
          <p:cNvGraphicFramePr>
            <a:graphicFrameLocks noGrp="1" noChangeAspect="1"/>
          </p:cNvGraphicFramePr>
          <p:nvPr>
            <p:extLst>
              <p:ext uri="{D42A27DB-BD31-4B8C-83A1-F6EECF244321}">
                <p14:modId xmlns:p14="http://schemas.microsoft.com/office/powerpoint/2010/main" val="2434750648"/>
              </p:ext>
            </p:extLst>
          </p:nvPr>
        </p:nvGraphicFramePr>
        <p:xfrm>
          <a:off x="6865141" y="4887688"/>
          <a:ext cx="3912981" cy="1265610"/>
        </p:xfrm>
        <a:graphic>
          <a:graphicData uri="http://schemas.openxmlformats.org/drawingml/2006/table">
            <a:tbl>
              <a:tblPr firstRow="1" bandRow="1"/>
              <a:tblGrid>
                <a:gridCol w="855331"/>
                <a:gridCol w="1236613"/>
                <a:gridCol w="923224"/>
                <a:gridCol w="897813"/>
              </a:tblGrid>
              <a:tr h="1265610">
                <a:tc>
                  <a:txBody>
                    <a:bodyPr/>
                    <a:lstStyle>
                      <a:lvl1pPr marL="0" algn="l" defTabSz="385753" rtl="0" eaLnBrk="1" latinLnBrk="0" hangingPunct="1">
                        <a:defRPr sz="760" b="1" kern="1200">
                          <a:solidFill>
                            <a:schemeClr val="lt1"/>
                          </a:solidFill>
                          <a:latin typeface="Garamond"/>
                        </a:defRPr>
                      </a:lvl1pPr>
                      <a:lvl2pPr marL="192876" algn="l" defTabSz="385753" rtl="0" eaLnBrk="1" latinLnBrk="0" hangingPunct="1">
                        <a:defRPr sz="760" b="1" kern="1200">
                          <a:solidFill>
                            <a:schemeClr val="lt1"/>
                          </a:solidFill>
                          <a:latin typeface="Garamond"/>
                        </a:defRPr>
                      </a:lvl2pPr>
                      <a:lvl3pPr marL="385753" algn="l" defTabSz="385753" rtl="0" eaLnBrk="1" latinLnBrk="0" hangingPunct="1">
                        <a:defRPr sz="760" b="1" kern="1200">
                          <a:solidFill>
                            <a:schemeClr val="lt1"/>
                          </a:solidFill>
                          <a:latin typeface="Garamond"/>
                        </a:defRPr>
                      </a:lvl3pPr>
                      <a:lvl4pPr marL="578630" algn="l" defTabSz="385753" rtl="0" eaLnBrk="1" latinLnBrk="0" hangingPunct="1">
                        <a:defRPr sz="760" b="1" kern="1200">
                          <a:solidFill>
                            <a:schemeClr val="lt1"/>
                          </a:solidFill>
                          <a:latin typeface="Garamond"/>
                        </a:defRPr>
                      </a:lvl4pPr>
                      <a:lvl5pPr marL="771506" algn="l" defTabSz="385753" rtl="0" eaLnBrk="1" latinLnBrk="0" hangingPunct="1">
                        <a:defRPr sz="760" b="1" kern="1200">
                          <a:solidFill>
                            <a:schemeClr val="lt1"/>
                          </a:solidFill>
                          <a:latin typeface="Garamond"/>
                        </a:defRPr>
                      </a:lvl5pPr>
                      <a:lvl6pPr marL="964382" algn="l" defTabSz="385753" rtl="0" eaLnBrk="1" latinLnBrk="0" hangingPunct="1">
                        <a:defRPr sz="760" b="1" kern="1200">
                          <a:solidFill>
                            <a:schemeClr val="lt1"/>
                          </a:solidFill>
                          <a:latin typeface="Garamond"/>
                        </a:defRPr>
                      </a:lvl6pPr>
                      <a:lvl7pPr marL="1157259" algn="l" defTabSz="385753" rtl="0" eaLnBrk="1" latinLnBrk="0" hangingPunct="1">
                        <a:defRPr sz="760" b="1" kern="1200">
                          <a:solidFill>
                            <a:schemeClr val="lt1"/>
                          </a:solidFill>
                          <a:latin typeface="Garamond"/>
                        </a:defRPr>
                      </a:lvl7pPr>
                      <a:lvl8pPr marL="1350135" algn="l" defTabSz="385753" rtl="0" eaLnBrk="1" latinLnBrk="0" hangingPunct="1">
                        <a:defRPr sz="760" b="1" kern="1200">
                          <a:solidFill>
                            <a:schemeClr val="lt1"/>
                          </a:solidFill>
                          <a:latin typeface="Garamond"/>
                        </a:defRPr>
                      </a:lvl8pPr>
                      <a:lvl9pPr marL="1543011" algn="l" defTabSz="385753" rtl="0" eaLnBrk="1" latinLnBrk="0" hangingPunct="1">
                        <a:defRPr sz="760" b="1" kern="1200">
                          <a:solidFill>
                            <a:schemeClr val="lt1"/>
                          </a:solidFill>
                          <a:latin typeface="Garamond"/>
                        </a:defRPr>
                      </a:lvl9pPr>
                    </a:lstStyle>
                    <a:p>
                      <a:pPr algn="ctr"/>
                      <a:r>
                        <a:rPr lang="en-US" sz="1200" dirty="0" smtClean="0">
                          <a:effectLst>
                            <a:outerShdw blurRad="38100" dist="38100" dir="2700000" algn="tl">
                              <a:srgbClr val="000000">
                                <a:alpha val="43137"/>
                              </a:srgbClr>
                            </a:outerShdw>
                          </a:effectLst>
                          <a:latin typeface="Arial Narrow" panose="020B0606020202030204" pitchFamily="34" charset="0"/>
                        </a:rPr>
                        <a:t>Analyze, Forecast, &amp; Support</a:t>
                      </a:r>
                      <a:endParaRPr lang="en-US" sz="1200" dirty="0">
                        <a:effectLst>
                          <a:outerShdw blurRad="38100" dist="38100" dir="2700000" algn="tl">
                            <a:srgbClr val="000000">
                              <a:alpha val="43137"/>
                            </a:srgbClr>
                          </a:outerShdw>
                        </a:effectLst>
                        <a:latin typeface="Arial Narrow" panose="020B0606020202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97FD5">
                        <a:lumMod val="50000"/>
                      </a:srgbClr>
                    </a:solidFill>
                  </a:tcPr>
                </a:tc>
                <a:tc>
                  <a:txBody>
                    <a:bodyPr/>
                    <a:lstStyle>
                      <a:lvl1pPr marL="0" algn="l" defTabSz="385753" rtl="0" eaLnBrk="1" latinLnBrk="0" hangingPunct="1">
                        <a:defRPr sz="760" b="1" kern="1200">
                          <a:solidFill>
                            <a:schemeClr val="lt1"/>
                          </a:solidFill>
                          <a:latin typeface="Garamond"/>
                        </a:defRPr>
                      </a:lvl1pPr>
                      <a:lvl2pPr marL="192876" algn="l" defTabSz="385753" rtl="0" eaLnBrk="1" latinLnBrk="0" hangingPunct="1">
                        <a:defRPr sz="760" b="1" kern="1200">
                          <a:solidFill>
                            <a:schemeClr val="lt1"/>
                          </a:solidFill>
                          <a:latin typeface="Garamond"/>
                        </a:defRPr>
                      </a:lvl2pPr>
                      <a:lvl3pPr marL="385753" algn="l" defTabSz="385753" rtl="0" eaLnBrk="1" latinLnBrk="0" hangingPunct="1">
                        <a:defRPr sz="760" b="1" kern="1200">
                          <a:solidFill>
                            <a:schemeClr val="lt1"/>
                          </a:solidFill>
                          <a:latin typeface="Garamond"/>
                        </a:defRPr>
                      </a:lvl3pPr>
                      <a:lvl4pPr marL="578630" algn="l" defTabSz="385753" rtl="0" eaLnBrk="1" latinLnBrk="0" hangingPunct="1">
                        <a:defRPr sz="760" b="1" kern="1200">
                          <a:solidFill>
                            <a:schemeClr val="lt1"/>
                          </a:solidFill>
                          <a:latin typeface="Garamond"/>
                        </a:defRPr>
                      </a:lvl4pPr>
                      <a:lvl5pPr marL="771506" algn="l" defTabSz="385753" rtl="0" eaLnBrk="1" latinLnBrk="0" hangingPunct="1">
                        <a:defRPr sz="760" b="1" kern="1200">
                          <a:solidFill>
                            <a:schemeClr val="lt1"/>
                          </a:solidFill>
                          <a:latin typeface="Garamond"/>
                        </a:defRPr>
                      </a:lvl5pPr>
                      <a:lvl6pPr marL="964382" algn="l" defTabSz="385753" rtl="0" eaLnBrk="1" latinLnBrk="0" hangingPunct="1">
                        <a:defRPr sz="760" b="1" kern="1200">
                          <a:solidFill>
                            <a:schemeClr val="lt1"/>
                          </a:solidFill>
                          <a:latin typeface="Garamond"/>
                        </a:defRPr>
                      </a:lvl6pPr>
                      <a:lvl7pPr marL="1157259" algn="l" defTabSz="385753" rtl="0" eaLnBrk="1" latinLnBrk="0" hangingPunct="1">
                        <a:defRPr sz="760" b="1" kern="1200">
                          <a:solidFill>
                            <a:schemeClr val="lt1"/>
                          </a:solidFill>
                          <a:latin typeface="Garamond"/>
                        </a:defRPr>
                      </a:lvl7pPr>
                      <a:lvl8pPr marL="1350135" algn="l" defTabSz="385753" rtl="0" eaLnBrk="1" latinLnBrk="0" hangingPunct="1">
                        <a:defRPr sz="760" b="1" kern="1200">
                          <a:solidFill>
                            <a:schemeClr val="lt1"/>
                          </a:solidFill>
                          <a:latin typeface="Garamond"/>
                        </a:defRPr>
                      </a:lvl8pPr>
                      <a:lvl9pPr marL="1543011" algn="l" defTabSz="385753" rtl="0" eaLnBrk="1" latinLnBrk="0" hangingPunct="1">
                        <a:defRPr sz="760" b="1" kern="1200">
                          <a:solidFill>
                            <a:schemeClr val="lt1"/>
                          </a:solidFill>
                          <a:latin typeface="Garamond"/>
                        </a:defRPr>
                      </a:lvl9pPr>
                    </a:lstStyle>
                    <a:p>
                      <a:pPr algn="ctr"/>
                      <a:r>
                        <a:rPr lang="en-US" sz="1200" dirty="0" smtClean="0">
                          <a:effectLst>
                            <a:outerShdw blurRad="38100" dist="38100" dir="2700000" algn="tl">
                              <a:srgbClr val="000000">
                                <a:alpha val="43137"/>
                              </a:srgbClr>
                            </a:outerShdw>
                          </a:effectLst>
                          <a:latin typeface="Arial Narrow" panose="020B0606020202030204" pitchFamily="34" charset="0"/>
                        </a:rPr>
                        <a:t>National Centers for Environmental Prediction</a:t>
                      </a:r>
                      <a:endParaRPr lang="en-US" sz="1200" dirty="0">
                        <a:effectLst>
                          <a:outerShdw blurRad="38100" dist="38100" dir="2700000" algn="tl">
                            <a:srgbClr val="000000">
                              <a:alpha val="43137"/>
                            </a:srgbClr>
                          </a:outerShdw>
                        </a:effectLst>
                        <a:latin typeface="Arial Narrow" panose="020B0606020202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97FD5">
                        <a:lumMod val="50000"/>
                      </a:srgbClr>
                    </a:solidFill>
                  </a:tcPr>
                </a:tc>
                <a:tc>
                  <a:txBody>
                    <a:bodyPr/>
                    <a:lstStyle>
                      <a:lvl1pPr marL="0" algn="l" defTabSz="385753" rtl="0" eaLnBrk="1" latinLnBrk="0" hangingPunct="1">
                        <a:defRPr sz="760" b="1" kern="1200">
                          <a:solidFill>
                            <a:schemeClr val="lt1"/>
                          </a:solidFill>
                          <a:latin typeface="Garamond"/>
                        </a:defRPr>
                      </a:lvl1pPr>
                      <a:lvl2pPr marL="192876" algn="l" defTabSz="385753" rtl="0" eaLnBrk="1" latinLnBrk="0" hangingPunct="1">
                        <a:defRPr sz="760" b="1" kern="1200">
                          <a:solidFill>
                            <a:schemeClr val="lt1"/>
                          </a:solidFill>
                          <a:latin typeface="Garamond"/>
                        </a:defRPr>
                      </a:lvl2pPr>
                      <a:lvl3pPr marL="385753" algn="l" defTabSz="385753" rtl="0" eaLnBrk="1" latinLnBrk="0" hangingPunct="1">
                        <a:defRPr sz="760" b="1" kern="1200">
                          <a:solidFill>
                            <a:schemeClr val="lt1"/>
                          </a:solidFill>
                          <a:latin typeface="Garamond"/>
                        </a:defRPr>
                      </a:lvl3pPr>
                      <a:lvl4pPr marL="578630" algn="l" defTabSz="385753" rtl="0" eaLnBrk="1" latinLnBrk="0" hangingPunct="1">
                        <a:defRPr sz="760" b="1" kern="1200">
                          <a:solidFill>
                            <a:schemeClr val="lt1"/>
                          </a:solidFill>
                          <a:latin typeface="Garamond"/>
                        </a:defRPr>
                      </a:lvl4pPr>
                      <a:lvl5pPr marL="771506" algn="l" defTabSz="385753" rtl="0" eaLnBrk="1" latinLnBrk="0" hangingPunct="1">
                        <a:defRPr sz="760" b="1" kern="1200">
                          <a:solidFill>
                            <a:schemeClr val="lt1"/>
                          </a:solidFill>
                          <a:latin typeface="Garamond"/>
                        </a:defRPr>
                      </a:lvl5pPr>
                      <a:lvl6pPr marL="964382" algn="l" defTabSz="385753" rtl="0" eaLnBrk="1" latinLnBrk="0" hangingPunct="1">
                        <a:defRPr sz="760" b="1" kern="1200">
                          <a:solidFill>
                            <a:schemeClr val="lt1"/>
                          </a:solidFill>
                          <a:latin typeface="Garamond"/>
                        </a:defRPr>
                      </a:lvl6pPr>
                      <a:lvl7pPr marL="1157259" algn="l" defTabSz="385753" rtl="0" eaLnBrk="1" latinLnBrk="0" hangingPunct="1">
                        <a:defRPr sz="760" b="1" kern="1200">
                          <a:solidFill>
                            <a:schemeClr val="lt1"/>
                          </a:solidFill>
                          <a:latin typeface="Garamond"/>
                        </a:defRPr>
                      </a:lvl7pPr>
                      <a:lvl8pPr marL="1350135" algn="l" defTabSz="385753" rtl="0" eaLnBrk="1" latinLnBrk="0" hangingPunct="1">
                        <a:defRPr sz="760" b="1" kern="1200">
                          <a:solidFill>
                            <a:schemeClr val="lt1"/>
                          </a:solidFill>
                          <a:latin typeface="Garamond"/>
                        </a:defRPr>
                      </a:lvl8pPr>
                      <a:lvl9pPr marL="1543011" algn="l" defTabSz="385753" rtl="0" eaLnBrk="1" latinLnBrk="0" hangingPunct="1">
                        <a:defRPr sz="760" b="1" kern="1200">
                          <a:solidFill>
                            <a:schemeClr val="lt1"/>
                          </a:solidFill>
                          <a:latin typeface="Garamond"/>
                        </a:defRPr>
                      </a:lvl9pPr>
                    </a:lstStyle>
                    <a:p>
                      <a:pPr algn="ctr"/>
                      <a:r>
                        <a:rPr lang="en-US" sz="1200" dirty="0" smtClean="0">
                          <a:effectLst>
                            <a:outerShdw blurRad="38100" dist="38100" dir="2700000" algn="tl">
                              <a:srgbClr val="000000">
                                <a:alpha val="43137"/>
                              </a:srgbClr>
                            </a:outerShdw>
                          </a:effectLst>
                          <a:latin typeface="Arial Narrow" panose="020B0606020202030204" pitchFamily="34" charset="0"/>
                        </a:rPr>
                        <a:t>Regional Offices</a:t>
                      </a:r>
                      <a:endParaRPr lang="en-US" sz="1200" dirty="0">
                        <a:effectLst>
                          <a:outerShdw blurRad="38100" dist="38100" dir="2700000" algn="tl">
                            <a:srgbClr val="000000">
                              <a:alpha val="43137"/>
                            </a:srgbClr>
                          </a:outerShdw>
                        </a:effectLst>
                        <a:latin typeface="Arial Narrow" panose="020B0606020202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97FD5">
                        <a:lumMod val="50000"/>
                      </a:srgbClr>
                    </a:solidFill>
                  </a:tcPr>
                </a:tc>
                <a:tc>
                  <a:txBody>
                    <a:bodyPr/>
                    <a:lstStyle>
                      <a:lvl1pPr marL="0" algn="l" defTabSz="385753" rtl="0" eaLnBrk="1" latinLnBrk="0" hangingPunct="1">
                        <a:defRPr sz="760" b="1" kern="1200">
                          <a:solidFill>
                            <a:schemeClr val="lt1"/>
                          </a:solidFill>
                          <a:latin typeface="Garamond"/>
                        </a:defRPr>
                      </a:lvl1pPr>
                      <a:lvl2pPr marL="192876" algn="l" defTabSz="385753" rtl="0" eaLnBrk="1" latinLnBrk="0" hangingPunct="1">
                        <a:defRPr sz="760" b="1" kern="1200">
                          <a:solidFill>
                            <a:schemeClr val="lt1"/>
                          </a:solidFill>
                          <a:latin typeface="Garamond"/>
                        </a:defRPr>
                      </a:lvl2pPr>
                      <a:lvl3pPr marL="385753" algn="l" defTabSz="385753" rtl="0" eaLnBrk="1" latinLnBrk="0" hangingPunct="1">
                        <a:defRPr sz="760" b="1" kern="1200">
                          <a:solidFill>
                            <a:schemeClr val="lt1"/>
                          </a:solidFill>
                          <a:latin typeface="Garamond"/>
                        </a:defRPr>
                      </a:lvl3pPr>
                      <a:lvl4pPr marL="578630" algn="l" defTabSz="385753" rtl="0" eaLnBrk="1" latinLnBrk="0" hangingPunct="1">
                        <a:defRPr sz="760" b="1" kern="1200">
                          <a:solidFill>
                            <a:schemeClr val="lt1"/>
                          </a:solidFill>
                          <a:latin typeface="Garamond"/>
                        </a:defRPr>
                      </a:lvl4pPr>
                      <a:lvl5pPr marL="771506" algn="l" defTabSz="385753" rtl="0" eaLnBrk="1" latinLnBrk="0" hangingPunct="1">
                        <a:defRPr sz="760" b="1" kern="1200">
                          <a:solidFill>
                            <a:schemeClr val="lt1"/>
                          </a:solidFill>
                          <a:latin typeface="Garamond"/>
                        </a:defRPr>
                      </a:lvl5pPr>
                      <a:lvl6pPr marL="964382" algn="l" defTabSz="385753" rtl="0" eaLnBrk="1" latinLnBrk="0" hangingPunct="1">
                        <a:defRPr sz="760" b="1" kern="1200">
                          <a:solidFill>
                            <a:schemeClr val="lt1"/>
                          </a:solidFill>
                          <a:latin typeface="Garamond"/>
                        </a:defRPr>
                      </a:lvl6pPr>
                      <a:lvl7pPr marL="1157259" algn="l" defTabSz="385753" rtl="0" eaLnBrk="1" latinLnBrk="0" hangingPunct="1">
                        <a:defRPr sz="760" b="1" kern="1200">
                          <a:solidFill>
                            <a:schemeClr val="lt1"/>
                          </a:solidFill>
                          <a:latin typeface="Garamond"/>
                        </a:defRPr>
                      </a:lvl7pPr>
                      <a:lvl8pPr marL="1350135" algn="l" defTabSz="385753" rtl="0" eaLnBrk="1" latinLnBrk="0" hangingPunct="1">
                        <a:defRPr sz="760" b="1" kern="1200">
                          <a:solidFill>
                            <a:schemeClr val="lt1"/>
                          </a:solidFill>
                          <a:latin typeface="Garamond"/>
                        </a:defRPr>
                      </a:lvl8pPr>
                      <a:lvl9pPr marL="1543011" algn="l" defTabSz="385753" rtl="0" eaLnBrk="1" latinLnBrk="0" hangingPunct="1">
                        <a:defRPr sz="760" b="1" kern="1200">
                          <a:solidFill>
                            <a:schemeClr val="lt1"/>
                          </a:solidFill>
                          <a:latin typeface="Garamond"/>
                        </a:defRPr>
                      </a:lvl9pPr>
                    </a:lstStyle>
                    <a:p>
                      <a:pPr algn="ctr"/>
                      <a:r>
                        <a:rPr lang="en-US" sz="1200" dirty="0" smtClean="0">
                          <a:effectLst>
                            <a:outerShdw blurRad="38100" dist="38100" dir="2700000" algn="tl">
                              <a:srgbClr val="000000">
                                <a:alpha val="43137"/>
                              </a:srgbClr>
                            </a:outerShdw>
                          </a:effectLst>
                          <a:latin typeface="Arial Narrow" panose="020B0606020202030204" pitchFamily="34" charset="0"/>
                        </a:rPr>
                        <a:t>National Water Center</a:t>
                      </a:r>
                      <a:endParaRPr lang="en-US" sz="1200" dirty="0">
                        <a:effectLst>
                          <a:outerShdw blurRad="38100" dist="38100" dir="2700000" algn="tl">
                            <a:srgbClr val="000000">
                              <a:alpha val="43137"/>
                            </a:srgbClr>
                          </a:outerShdw>
                        </a:effectLst>
                        <a:latin typeface="Arial Narrow" panose="020B0606020202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97FD5">
                        <a:lumMod val="50000"/>
                      </a:srgbClr>
                    </a:solidFill>
                  </a:tcPr>
                </a:tc>
              </a:tr>
            </a:tbl>
          </a:graphicData>
        </a:graphic>
      </p:graphicFrame>
      <p:cxnSp>
        <p:nvCxnSpPr>
          <p:cNvPr id="57" name="Straight Connector 56"/>
          <p:cNvCxnSpPr>
            <a:cxnSpLocks noChangeAspect="1"/>
          </p:cNvCxnSpPr>
          <p:nvPr/>
        </p:nvCxnSpPr>
        <p:spPr>
          <a:xfrm rot="5400000">
            <a:off x="4881549" y="1749217"/>
            <a:ext cx="0" cy="288495"/>
          </a:xfrm>
          <a:prstGeom prst="line">
            <a:avLst/>
          </a:prstGeom>
          <a:noFill/>
          <a:ln w="28575" cap="flat" cmpd="sng" algn="ctr">
            <a:solidFill>
              <a:srgbClr val="297FD5">
                <a:lumMod val="50000"/>
              </a:srgbClr>
            </a:solidFill>
            <a:prstDash val="solid"/>
            <a:miter lim="800000"/>
          </a:ln>
          <a:effectLst/>
        </p:spPr>
      </p:cxnSp>
      <p:cxnSp>
        <p:nvCxnSpPr>
          <p:cNvPr id="58" name="Straight Connector 57"/>
          <p:cNvCxnSpPr>
            <a:cxnSpLocks noChangeAspect="1"/>
          </p:cNvCxnSpPr>
          <p:nvPr/>
        </p:nvCxnSpPr>
        <p:spPr>
          <a:xfrm>
            <a:off x="2384575" y="4700208"/>
            <a:ext cx="0" cy="288495"/>
          </a:xfrm>
          <a:prstGeom prst="line">
            <a:avLst/>
          </a:prstGeom>
          <a:noFill/>
          <a:ln w="28575" cap="flat" cmpd="sng" algn="ctr">
            <a:solidFill>
              <a:srgbClr val="297FD5">
                <a:lumMod val="50000"/>
              </a:srgbClr>
            </a:solidFill>
            <a:prstDash val="solid"/>
            <a:miter lim="800000"/>
          </a:ln>
          <a:effectLst/>
        </p:spPr>
      </p:cxnSp>
      <p:cxnSp>
        <p:nvCxnSpPr>
          <p:cNvPr id="59" name="Straight Connector 58"/>
          <p:cNvCxnSpPr>
            <a:cxnSpLocks noChangeAspect="1"/>
          </p:cNvCxnSpPr>
          <p:nvPr/>
        </p:nvCxnSpPr>
        <p:spPr>
          <a:xfrm>
            <a:off x="4277170" y="4700208"/>
            <a:ext cx="0" cy="288495"/>
          </a:xfrm>
          <a:prstGeom prst="line">
            <a:avLst/>
          </a:prstGeom>
          <a:noFill/>
          <a:ln w="28575" cap="flat" cmpd="sng" algn="ctr">
            <a:solidFill>
              <a:srgbClr val="297FD5">
                <a:lumMod val="50000"/>
              </a:srgbClr>
            </a:solidFill>
            <a:prstDash val="solid"/>
            <a:miter lim="800000"/>
          </a:ln>
          <a:effectLst/>
        </p:spPr>
      </p:cxnSp>
      <p:cxnSp>
        <p:nvCxnSpPr>
          <p:cNvPr id="60" name="Straight Connector 59"/>
          <p:cNvCxnSpPr>
            <a:cxnSpLocks noChangeAspect="1"/>
          </p:cNvCxnSpPr>
          <p:nvPr/>
        </p:nvCxnSpPr>
        <p:spPr>
          <a:xfrm>
            <a:off x="3511625" y="4591484"/>
            <a:ext cx="0" cy="397219"/>
          </a:xfrm>
          <a:prstGeom prst="line">
            <a:avLst/>
          </a:prstGeom>
          <a:noFill/>
          <a:ln w="28575" cap="flat" cmpd="sng" algn="ctr">
            <a:solidFill>
              <a:srgbClr val="297FD5">
                <a:lumMod val="50000"/>
              </a:srgbClr>
            </a:solidFill>
            <a:prstDash val="solid"/>
            <a:miter lim="800000"/>
          </a:ln>
          <a:effectLst/>
        </p:spPr>
      </p:cxnSp>
      <p:cxnSp>
        <p:nvCxnSpPr>
          <p:cNvPr id="61" name="Straight Connector 60"/>
          <p:cNvCxnSpPr>
            <a:cxnSpLocks noChangeAspect="1"/>
          </p:cNvCxnSpPr>
          <p:nvPr/>
        </p:nvCxnSpPr>
        <p:spPr>
          <a:xfrm>
            <a:off x="8247610" y="4700208"/>
            <a:ext cx="0" cy="288495"/>
          </a:xfrm>
          <a:prstGeom prst="line">
            <a:avLst/>
          </a:prstGeom>
          <a:noFill/>
          <a:ln w="28575" cap="flat" cmpd="sng" algn="ctr">
            <a:solidFill>
              <a:srgbClr val="297FD5">
                <a:lumMod val="50000"/>
              </a:srgbClr>
            </a:solidFill>
            <a:prstDash val="solid"/>
            <a:miter lim="800000"/>
          </a:ln>
          <a:effectLst/>
        </p:spPr>
      </p:cxnSp>
    </p:spTree>
    <p:custDataLst>
      <p:tags r:id="rId1"/>
    </p:custDataLst>
    <p:extLst>
      <p:ext uri="{BB962C8B-B14F-4D97-AF65-F5344CB8AC3E}">
        <p14:creationId xmlns:p14="http://schemas.microsoft.com/office/powerpoint/2010/main" val="2802413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6" name="Straight Connector 145"/>
          <p:cNvCxnSpPr>
            <a:cxnSpLocks noChangeAspect="1"/>
          </p:cNvCxnSpPr>
          <p:nvPr/>
        </p:nvCxnSpPr>
        <p:spPr>
          <a:xfrm rot="5400000">
            <a:off x="7408381" y="2104261"/>
            <a:ext cx="0" cy="288495"/>
          </a:xfrm>
          <a:prstGeom prst="line">
            <a:avLst/>
          </a:prstGeom>
          <a:noFill/>
          <a:ln w="28575" cap="flat" cmpd="sng" algn="ctr">
            <a:solidFill>
              <a:srgbClr val="297FD5">
                <a:lumMod val="50000"/>
              </a:srgbClr>
            </a:solidFill>
            <a:prstDash val="solid"/>
            <a:miter lim="800000"/>
          </a:ln>
          <a:effectLst/>
        </p:spPr>
      </p:cxnSp>
      <p:cxnSp>
        <p:nvCxnSpPr>
          <p:cNvPr id="145" name="Straight Connector 144"/>
          <p:cNvCxnSpPr>
            <a:cxnSpLocks noChangeAspect="1"/>
          </p:cNvCxnSpPr>
          <p:nvPr/>
        </p:nvCxnSpPr>
        <p:spPr>
          <a:xfrm rot="5400000">
            <a:off x="7408381" y="1529049"/>
            <a:ext cx="0" cy="288495"/>
          </a:xfrm>
          <a:prstGeom prst="line">
            <a:avLst/>
          </a:prstGeom>
          <a:noFill/>
          <a:ln w="28575" cap="flat" cmpd="sng" algn="ctr">
            <a:solidFill>
              <a:srgbClr val="297FD5">
                <a:lumMod val="50000"/>
              </a:srgbClr>
            </a:solidFill>
            <a:prstDash val="solid"/>
            <a:miter lim="800000"/>
          </a:ln>
          <a:effectLst/>
        </p:spPr>
      </p:cxnSp>
      <p:sp>
        <p:nvSpPr>
          <p:cNvPr id="115" name="Right Brace 114"/>
          <p:cNvSpPr>
            <a:spLocks noChangeAspect="1"/>
          </p:cNvSpPr>
          <p:nvPr/>
        </p:nvSpPr>
        <p:spPr>
          <a:xfrm rot="5400000" flipH="1">
            <a:off x="3090884" y="2722111"/>
            <a:ext cx="669284" cy="3951626"/>
          </a:xfrm>
          <a:prstGeom prst="rightBrace">
            <a:avLst>
              <a:gd name="adj1" fmla="val 8333"/>
              <a:gd name="adj2" fmla="val 47902"/>
            </a:avLst>
          </a:prstGeom>
          <a:noFill/>
          <a:ln w="28575" cap="flat" cmpd="sng" algn="ctr">
            <a:solidFill>
              <a:srgbClr val="297F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Garamond"/>
              <a:ea typeface="+mn-ea"/>
              <a:cs typeface="+mn-cs"/>
            </a:endParaRPr>
          </a:p>
        </p:txBody>
      </p:sp>
      <p:sp>
        <p:nvSpPr>
          <p:cNvPr id="2" name="Title 1"/>
          <p:cNvSpPr>
            <a:spLocks noGrp="1"/>
          </p:cNvSpPr>
          <p:nvPr>
            <p:ph type="title"/>
          </p:nvPr>
        </p:nvSpPr>
        <p:spPr/>
        <p:txBody>
          <a:bodyPr/>
          <a:lstStyle/>
          <a:p>
            <a:r>
              <a:rPr lang="en-US" smtClean="0"/>
              <a:t>Headquarters Structure</a:t>
            </a:r>
            <a:endParaRPr lang="en-US" dirty="0"/>
          </a:p>
        </p:txBody>
      </p:sp>
      <p:sp>
        <p:nvSpPr>
          <p:cNvPr id="18" name="Right Arrow 17"/>
          <p:cNvSpPr/>
          <p:nvPr/>
        </p:nvSpPr>
        <p:spPr>
          <a:xfrm>
            <a:off x="1299039" y="2078275"/>
            <a:ext cx="1219537" cy="893135"/>
          </a:xfrm>
          <a:prstGeom prst="rightArrow">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ight Brace 111"/>
          <p:cNvSpPr>
            <a:spLocks noChangeAspect="1"/>
          </p:cNvSpPr>
          <p:nvPr/>
        </p:nvSpPr>
        <p:spPr>
          <a:xfrm>
            <a:off x="4456623" y="1172032"/>
            <a:ext cx="830152" cy="1538666"/>
          </a:xfrm>
          <a:prstGeom prst="rightBrace">
            <a:avLst>
              <a:gd name="adj1" fmla="val 8333"/>
              <a:gd name="adj2" fmla="val 46769"/>
            </a:avLst>
          </a:prstGeom>
          <a:noFill/>
          <a:ln w="28575" cap="flat" cmpd="sng" algn="ctr">
            <a:solidFill>
              <a:srgbClr val="297F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Garamond"/>
              <a:ea typeface="+mn-ea"/>
              <a:cs typeface="+mn-cs"/>
            </a:endParaRPr>
          </a:p>
        </p:txBody>
      </p:sp>
      <p:sp>
        <p:nvSpPr>
          <p:cNvPr id="113" name="Right Brace 112"/>
          <p:cNvSpPr>
            <a:spLocks noChangeAspect="1"/>
          </p:cNvSpPr>
          <p:nvPr/>
        </p:nvSpPr>
        <p:spPr>
          <a:xfrm flipH="1">
            <a:off x="6839529" y="965656"/>
            <a:ext cx="813352" cy="1899939"/>
          </a:xfrm>
          <a:prstGeom prst="rightBrace">
            <a:avLst/>
          </a:prstGeom>
          <a:noFill/>
          <a:ln w="28575" cap="flat" cmpd="sng" algn="ctr">
            <a:solidFill>
              <a:srgbClr val="297F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Garamond"/>
              <a:ea typeface="+mn-ea"/>
              <a:cs typeface="+mn-cs"/>
            </a:endParaRPr>
          </a:p>
        </p:txBody>
      </p:sp>
      <p:sp>
        <p:nvSpPr>
          <p:cNvPr id="114" name="Right Brace 113"/>
          <p:cNvSpPr>
            <a:spLocks noChangeAspect="1"/>
          </p:cNvSpPr>
          <p:nvPr/>
        </p:nvSpPr>
        <p:spPr>
          <a:xfrm rot="5400000" flipH="1">
            <a:off x="5687788" y="1304726"/>
            <a:ext cx="997192" cy="4122452"/>
          </a:xfrm>
          <a:prstGeom prst="rightBrace">
            <a:avLst>
              <a:gd name="adj1" fmla="val 8333"/>
              <a:gd name="adj2" fmla="val 53617"/>
            </a:avLst>
          </a:prstGeom>
          <a:noFill/>
          <a:ln w="28575" cap="flat" cmpd="sng" algn="ctr">
            <a:solidFill>
              <a:srgbClr val="297F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Garamond"/>
              <a:ea typeface="+mn-ea"/>
              <a:cs typeface="+mn-cs"/>
            </a:endParaRPr>
          </a:p>
        </p:txBody>
      </p:sp>
      <p:sp>
        <p:nvSpPr>
          <p:cNvPr id="116" name="Right Brace 115"/>
          <p:cNvSpPr>
            <a:spLocks noChangeAspect="1"/>
          </p:cNvSpPr>
          <p:nvPr/>
        </p:nvSpPr>
        <p:spPr>
          <a:xfrm rot="5400000" flipH="1">
            <a:off x="8389956" y="2979431"/>
            <a:ext cx="685994" cy="3450174"/>
          </a:xfrm>
          <a:prstGeom prst="rightBrace">
            <a:avLst>
              <a:gd name="adj1" fmla="val 8333"/>
              <a:gd name="adj2" fmla="val 54390"/>
            </a:avLst>
          </a:prstGeom>
          <a:noFill/>
          <a:ln w="28575" cap="flat" cmpd="sng" algn="ctr">
            <a:solidFill>
              <a:srgbClr val="297F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Garamond"/>
              <a:ea typeface="+mn-ea"/>
              <a:cs typeface="+mn-cs"/>
            </a:endParaRPr>
          </a:p>
        </p:txBody>
      </p:sp>
      <p:cxnSp>
        <p:nvCxnSpPr>
          <p:cNvPr id="120" name="Straight Connector 119"/>
          <p:cNvCxnSpPr>
            <a:cxnSpLocks noChangeAspect="1"/>
          </p:cNvCxnSpPr>
          <p:nvPr/>
        </p:nvCxnSpPr>
        <p:spPr>
          <a:xfrm>
            <a:off x="9377254" y="4700208"/>
            <a:ext cx="0" cy="288495"/>
          </a:xfrm>
          <a:prstGeom prst="line">
            <a:avLst/>
          </a:prstGeom>
          <a:noFill/>
          <a:ln w="28575" cap="flat" cmpd="sng" algn="ctr">
            <a:solidFill>
              <a:srgbClr val="297FD5">
                <a:lumMod val="50000"/>
              </a:srgbClr>
            </a:solidFill>
            <a:prstDash val="solid"/>
            <a:miter lim="800000"/>
          </a:ln>
          <a:effectLst/>
        </p:spPr>
      </p:cxnSp>
      <p:sp>
        <p:nvSpPr>
          <p:cNvPr id="125" name="Rectangle 124"/>
          <p:cNvSpPr>
            <a:spLocks noChangeAspect="1"/>
          </p:cNvSpPr>
          <p:nvPr/>
        </p:nvSpPr>
        <p:spPr>
          <a:xfrm>
            <a:off x="5138798" y="944156"/>
            <a:ext cx="1869068" cy="2027254"/>
          </a:xfrm>
          <a:prstGeom prst="rect">
            <a:avLst/>
          </a:prstGeom>
          <a:solidFill>
            <a:srgbClr val="629DD1">
              <a:lumMod val="20000"/>
              <a:lumOff val="8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Office of Assistant Administrator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AA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DAA</a:t>
            </a:r>
          </a:p>
        </p:txBody>
      </p:sp>
      <p:sp>
        <p:nvSpPr>
          <p:cNvPr id="126" name="Rectangle 125"/>
          <p:cNvSpPr>
            <a:spLocks noChangeAspect="1"/>
          </p:cNvSpPr>
          <p:nvPr/>
        </p:nvSpPr>
        <p:spPr>
          <a:xfrm>
            <a:off x="2553823" y="1083000"/>
            <a:ext cx="2187216" cy="477194"/>
          </a:xfrm>
          <a:prstGeom prst="rect">
            <a:avLst/>
          </a:prstGeom>
          <a:solidFill>
            <a:srgbClr val="297FD5">
              <a:lumMod val="40000"/>
              <a:lumOff val="6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Office of the Chief of Staff</a:t>
            </a:r>
          </a:p>
        </p:txBody>
      </p:sp>
      <p:sp>
        <p:nvSpPr>
          <p:cNvPr id="127" name="Rectangle 126"/>
          <p:cNvSpPr>
            <a:spLocks noChangeAspect="1"/>
          </p:cNvSpPr>
          <p:nvPr/>
        </p:nvSpPr>
        <p:spPr>
          <a:xfrm>
            <a:off x="2553823" y="1679518"/>
            <a:ext cx="2187216" cy="477194"/>
          </a:xfrm>
          <a:prstGeom prst="rect">
            <a:avLst/>
          </a:prstGeom>
          <a:solidFill>
            <a:srgbClr val="297FD5">
              <a:lumMod val="40000"/>
              <a:lumOff val="6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International Affairs</a:t>
            </a:r>
          </a:p>
        </p:txBody>
      </p:sp>
      <p:sp>
        <p:nvSpPr>
          <p:cNvPr id="128" name="Rectangle 127"/>
          <p:cNvSpPr>
            <a:spLocks noChangeAspect="1"/>
          </p:cNvSpPr>
          <p:nvPr/>
        </p:nvSpPr>
        <p:spPr>
          <a:xfrm>
            <a:off x="2553823" y="2276036"/>
            <a:ext cx="2187216" cy="477194"/>
          </a:xfrm>
          <a:prstGeom prst="rect">
            <a:avLst/>
          </a:prstGeom>
          <a:solidFill>
            <a:srgbClr val="297FD5">
              <a:lumMod val="40000"/>
              <a:lumOff val="6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Office of the Chief Learning Officer</a:t>
            </a:r>
          </a:p>
        </p:txBody>
      </p:sp>
      <p:sp>
        <p:nvSpPr>
          <p:cNvPr id="129" name="Rectangle 128"/>
          <p:cNvSpPr>
            <a:spLocks noChangeAspect="1"/>
          </p:cNvSpPr>
          <p:nvPr/>
        </p:nvSpPr>
        <p:spPr>
          <a:xfrm>
            <a:off x="7428670" y="935199"/>
            <a:ext cx="2253378" cy="477194"/>
          </a:xfrm>
          <a:prstGeom prst="rect">
            <a:avLst/>
          </a:prstGeom>
          <a:solidFill>
            <a:srgbClr val="297FD5">
              <a:lumMod val="40000"/>
              <a:lumOff val="6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CFO/CAO</a:t>
            </a:r>
          </a:p>
        </p:txBody>
      </p:sp>
      <p:sp>
        <p:nvSpPr>
          <p:cNvPr id="130" name="Rectangle 129"/>
          <p:cNvSpPr>
            <a:spLocks noChangeAspect="1"/>
          </p:cNvSpPr>
          <p:nvPr/>
        </p:nvSpPr>
        <p:spPr>
          <a:xfrm>
            <a:off x="7428670" y="1458830"/>
            <a:ext cx="2253378" cy="477194"/>
          </a:xfrm>
          <a:prstGeom prst="rect">
            <a:avLst/>
          </a:prstGeom>
          <a:solidFill>
            <a:srgbClr val="297FD5">
              <a:lumMod val="40000"/>
              <a:lumOff val="6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Enterprise Risk Management &amp; Internal Audit Office</a:t>
            </a:r>
          </a:p>
        </p:txBody>
      </p:sp>
      <p:sp>
        <p:nvSpPr>
          <p:cNvPr id="131" name="Rectangle 130"/>
          <p:cNvSpPr>
            <a:spLocks noChangeAspect="1"/>
          </p:cNvSpPr>
          <p:nvPr/>
        </p:nvSpPr>
        <p:spPr>
          <a:xfrm>
            <a:off x="7428670" y="1982461"/>
            <a:ext cx="2253378" cy="477194"/>
          </a:xfrm>
          <a:prstGeom prst="rect">
            <a:avLst/>
          </a:prstGeom>
          <a:solidFill>
            <a:srgbClr val="297FD5">
              <a:lumMod val="40000"/>
              <a:lumOff val="6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Assistant CIO</a:t>
            </a:r>
          </a:p>
        </p:txBody>
      </p:sp>
      <p:sp>
        <p:nvSpPr>
          <p:cNvPr id="132" name="Rectangle 131"/>
          <p:cNvSpPr>
            <a:spLocks noChangeAspect="1"/>
          </p:cNvSpPr>
          <p:nvPr/>
        </p:nvSpPr>
        <p:spPr>
          <a:xfrm>
            <a:off x="7428670" y="2506092"/>
            <a:ext cx="2253378" cy="477194"/>
          </a:xfrm>
          <a:prstGeom prst="rect">
            <a:avLst/>
          </a:prstGeom>
          <a:solidFill>
            <a:srgbClr val="297FD5">
              <a:lumMod val="40000"/>
              <a:lumOff val="6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Office of Organizational Excellence</a:t>
            </a:r>
          </a:p>
        </p:txBody>
      </p:sp>
      <p:sp>
        <p:nvSpPr>
          <p:cNvPr id="133" name="Rectangle 132"/>
          <p:cNvSpPr>
            <a:spLocks noChangeAspect="1"/>
          </p:cNvSpPr>
          <p:nvPr/>
        </p:nvSpPr>
        <p:spPr>
          <a:xfrm>
            <a:off x="2558689" y="3452862"/>
            <a:ext cx="2253380" cy="994198"/>
          </a:xfrm>
          <a:prstGeom prst="rect">
            <a:avLst/>
          </a:prstGeom>
          <a:solidFill>
            <a:srgbClr val="ACCBF9">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Office of Planning &amp; Programming for Service Delivery</a:t>
            </a:r>
          </a:p>
        </p:txBody>
      </p:sp>
      <p:sp>
        <p:nvSpPr>
          <p:cNvPr id="134" name="Rectangle 133"/>
          <p:cNvSpPr>
            <a:spLocks noChangeAspect="1"/>
          </p:cNvSpPr>
          <p:nvPr/>
        </p:nvSpPr>
        <p:spPr>
          <a:xfrm>
            <a:off x="7428668" y="3440806"/>
            <a:ext cx="2253380" cy="994198"/>
          </a:xfrm>
          <a:prstGeom prst="rect">
            <a:avLst/>
          </a:prstGeom>
          <a:solidFill>
            <a:srgbClr val="ACCBF9">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Office of Chief Operating Officer</a:t>
            </a:r>
          </a:p>
        </p:txBody>
      </p:sp>
      <p:graphicFrame>
        <p:nvGraphicFramePr>
          <p:cNvPr id="135" name="Table 134"/>
          <p:cNvGraphicFramePr>
            <a:graphicFrameLocks noGrp="1" noChangeAspect="1"/>
          </p:cNvGraphicFramePr>
          <p:nvPr>
            <p:extLst>
              <p:ext uri="{D42A27DB-BD31-4B8C-83A1-F6EECF244321}">
                <p14:modId xmlns:p14="http://schemas.microsoft.com/office/powerpoint/2010/main" val="98297466"/>
              </p:ext>
            </p:extLst>
          </p:nvPr>
        </p:nvGraphicFramePr>
        <p:xfrm>
          <a:off x="1175112" y="4876355"/>
          <a:ext cx="4464918" cy="1265610"/>
        </p:xfrm>
        <a:graphic>
          <a:graphicData uri="http://schemas.openxmlformats.org/drawingml/2006/table">
            <a:tbl>
              <a:tblPr firstRow="1" bandRow="1"/>
              <a:tblGrid>
                <a:gridCol w="733169"/>
                <a:gridCol w="996781"/>
                <a:gridCol w="873213"/>
                <a:gridCol w="947353"/>
                <a:gridCol w="914402"/>
              </a:tblGrid>
              <a:tr h="1265610">
                <a:tc>
                  <a:txBody>
                    <a:bodyPr/>
                    <a:lstStyle>
                      <a:lvl1pPr marL="0" algn="l" defTabSz="385753" rtl="0" eaLnBrk="1" latinLnBrk="0" hangingPunct="1">
                        <a:defRPr sz="760" b="1" kern="1200">
                          <a:solidFill>
                            <a:schemeClr val="lt1"/>
                          </a:solidFill>
                          <a:latin typeface="Garamond"/>
                        </a:defRPr>
                      </a:lvl1pPr>
                      <a:lvl2pPr marL="192876" algn="l" defTabSz="385753" rtl="0" eaLnBrk="1" latinLnBrk="0" hangingPunct="1">
                        <a:defRPr sz="760" b="1" kern="1200">
                          <a:solidFill>
                            <a:schemeClr val="lt1"/>
                          </a:solidFill>
                          <a:latin typeface="Garamond"/>
                        </a:defRPr>
                      </a:lvl2pPr>
                      <a:lvl3pPr marL="385753" algn="l" defTabSz="385753" rtl="0" eaLnBrk="1" latinLnBrk="0" hangingPunct="1">
                        <a:defRPr sz="760" b="1" kern="1200">
                          <a:solidFill>
                            <a:schemeClr val="lt1"/>
                          </a:solidFill>
                          <a:latin typeface="Garamond"/>
                        </a:defRPr>
                      </a:lvl3pPr>
                      <a:lvl4pPr marL="578630" algn="l" defTabSz="385753" rtl="0" eaLnBrk="1" latinLnBrk="0" hangingPunct="1">
                        <a:defRPr sz="760" b="1" kern="1200">
                          <a:solidFill>
                            <a:schemeClr val="lt1"/>
                          </a:solidFill>
                          <a:latin typeface="Garamond"/>
                        </a:defRPr>
                      </a:lvl4pPr>
                      <a:lvl5pPr marL="771506" algn="l" defTabSz="385753" rtl="0" eaLnBrk="1" latinLnBrk="0" hangingPunct="1">
                        <a:defRPr sz="760" b="1" kern="1200">
                          <a:solidFill>
                            <a:schemeClr val="lt1"/>
                          </a:solidFill>
                          <a:latin typeface="Garamond"/>
                        </a:defRPr>
                      </a:lvl5pPr>
                      <a:lvl6pPr marL="964382" algn="l" defTabSz="385753" rtl="0" eaLnBrk="1" latinLnBrk="0" hangingPunct="1">
                        <a:defRPr sz="760" b="1" kern="1200">
                          <a:solidFill>
                            <a:schemeClr val="lt1"/>
                          </a:solidFill>
                          <a:latin typeface="Garamond"/>
                        </a:defRPr>
                      </a:lvl6pPr>
                      <a:lvl7pPr marL="1157259" algn="l" defTabSz="385753" rtl="0" eaLnBrk="1" latinLnBrk="0" hangingPunct="1">
                        <a:defRPr sz="760" b="1" kern="1200">
                          <a:solidFill>
                            <a:schemeClr val="lt1"/>
                          </a:solidFill>
                          <a:latin typeface="Garamond"/>
                        </a:defRPr>
                      </a:lvl7pPr>
                      <a:lvl8pPr marL="1350135" algn="l" defTabSz="385753" rtl="0" eaLnBrk="1" latinLnBrk="0" hangingPunct="1">
                        <a:defRPr sz="760" b="1" kern="1200">
                          <a:solidFill>
                            <a:schemeClr val="lt1"/>
                          </a:solidFill>
                          <a:latin typeface="Garamond"/>
                        </a:defRPr>
                      </a:lvl8pPr>
                      <a:lvl9pPr marL="1543011" algn="l" defTabSz="385753" rtl="0" eaLnBrk="1" latinLnBrk="0" hangingPunct="1">
                        <a:defRPr sz="760" b="1" kern="1200">
                          <a:solidFill>
                            <a:schemeClr val="lt1"/>
                          </a:solidFill>
                          <a:latin typeface="Garamond"/>
                        </a:defRPr>
                      </a:lvl9pPr>
                    </a:lstStyle>
                    <a:p>
                      <a:pPr algn="ctr"/>
                      <a:r>
                        <a:rPr lang="en-US" sz="1200" dirty="0" smtClean="0">
                          <a:effectLst>
                            <a:outerShdw blurRad="38100" dist="38100" dir="2700000" algn="tl">
                              <a:srgbClr val="000000">
                                <a:alpha val="43137"/>
                              </a:srgbClr>
                            </a:outerShdw>
                          </a:effectLst>
                          <a:latin typeface="Arial Narrow" panose="020B0606020202030204" pitchFamily="34" charset="0"/>
                        </a:rPr>
                        <a:t>Office of Facilities</a:t>
                      </a:r>
                      <a:endParaRPr lang="en-US" sz="1200" dirty="0">
                        <a:effectLst>
                          <a:outerShdw blurRad="38100" dist="38100" dir="2700000" algn="tl">
                            <a:srgbClr val="000000">
                              <a:alpha val="43137"/>
                            </a:srgbClr>
                          </a:outerShdw>
                        </a:effectLst>
                        <a:latin typeface="Arial Narrow" panose="020B0606020202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97FD5">
                        <a:lumMod val="50000"/>
                      </a:srgbClr>
                    </a:solidFill>
                  </a:tcPr>
                </a:tc>
                <a:tc>
                  <a:txBody>
                    <a:bodyPr/>
                    <a:lstStyle>
                      <a:lvl1pPr marL="0" algn="l" defTabSz="385753" rtl="0" eaLnBrk="1" latinLnBrk="0" hangingPunct="1">
                        <a:defRPr sz="760" b="1" kern="1200">
                          <a:solidFill>
                            <a:schemeClr val="lt1"/>
                          </a:solidFill>
                          <a:latin typeface="Garamond"/>
                        </a:defRPr>
                      </a:lvl1pPr>
                      <a:lvl2pPr marL="192876" algn="l" defTabSz="385753" rtl="0" eaLnBrk="1" latinLnBrk="0" hangingPunct="1">
                        <a:defRPr sz="760" b="1" kern="1200">
                          <a:solidFill>
                            <a:schemeClr val="lt1"/>
                          </a:solidFill>
                          <a:latin typeface="Garamond"/>
                        </a:defRPr>
                      </a:lvl2pPr>
                      <a:lvl3pPr marL="385753" algn="l" defTabSz="385753" rtl="0" eaLnBrk="1" latinLnBrk="0" hangingPunct="1">
                        <a:defRPr sz="760" b="1" kern="1200">
                          <a:solidFill>
                            <a:schemeClr val="lt1"/>
                          </a:solidFill>
                          <a:latin typeface="Garamond"/>
                        </a:defRPr>
                      </a:lvl3pPr>
                      <a:lvl4pPr marL="578630" algn="l" defTabSz="385753" rtl="0" eaLnBrk="1" latinLnBrk="0" hangingPunct="1">
                        <a:defRPr sz="760" b="1" kern="1200">
                          <a:solidFill>
                            <a:schemeClr val="lt1"/>
                          </a:solidFill>
                          <a:latin typeface="Garamond"/>
                        </a:defRPr>
                      </a:lvl4pPr>
                      <a:lvl5pPr marL="771506" algn="l" defTabSz="385753" rtl="0" eaLnBrk="1" latinLnBrk="0" hangingPunct="1">
                        <a:defRPr sz="760" b="1" kern="1200">
                          <a:solidFill>
                            <a:schemeClr val="lt1"/>
                          </a:solidFill>
                          <a:latin typeface="Garamond"/>
                        </a:defRPr>
                      </a:lvl5pPr>
                      <a:lvl6pPr marL="964382" algn="l" defTabSz="385753" rtl="0" eaLnBrk="1" latinLnBrk="0" hangingPunct="1">
                        <a:defRPr sz="760" b="1" kern="1200">
                          <a:solidFill>
                            <a:schemeClr val="lt1"/>
                          </a:solidFill>
                          <a:latin typeface="Garamond"/>
                        </a:defRPr>
                      </a:lvl6pPr>
                      <a:lvl7pPr marL="1157259" algn="l" defTabSz="385753" rtl="0" eaLnBrk="1" latinLnBrk="0" hangingPunct="1">
                        <a:defRPr sz="760" b="1" kern="1200">
                          <a:solidFill>
                            <a:schemeClr val="lt1"/>
                          </a:solidFill>
                          <a:latin typeface="Garamond"/>
                        </a:defRPr>
                      </a:lvl7pPr>
                      <a:lvl8pPr marL="1350135" algn="l" defTabSz="385753" rtl="0" eaLnBrk="1" latinLnBrk="0" hangingPunct="1">
                        <a:defRPr sz="760" b="1" kern="1200">
                          <a:solidFill>
                            <a:schemeClr val="lt1"/>
                          </a:solidFill>
                          <a:latin typeface="Garamond"/>
                        </a:defRPr>
                      </a:lvl8pPr>
                      <a:lvl9pPr marL="1543011" algn="l" defTabSz="385753" rtl="0" eaLnBrk="1" latinLnBrk="0" hangingPunct="1">
                        <a:defRPr sz="760" b="1" kern="1200">
                          <a:solidFill>
                            <a:schemeClr val="lt1"/>
                          </a:solidFill>
                          <a:latin typeface="Garamond"/>
                        </a:defRPr>
                      </a:lvl9pPr>
                    </a:lstStyle>
                    <a:p>
                      <a:pPr algn="ctr"/>
                      <a:r>
                        <a:rPr lang="en-US" sz="1200" dirty="0" smtClean="0">
                          <a:effectLst>
                            <a:outerShdw blurRad="38100" dist="38100" dir="2700000" algn="tl">
                              <a:srgbClr val="000000">
                                <a:alpha val="43137"/>
                              </a:srgbClr>
                            </a:outerShdw>
                          </a:effectLst>
                          <a:latin typeface="Arial Narrow" panose="020B0606020202030204" pitchFamily="34" charset="0"/>
                        </a:rPr>
                        <a:t>Office of Observations</a:t>
                      </a:r>
                      <a:endParaRPr lang="en-US" sz="1200" dirty="0">
                        <a:effectLst>
                          <a:outerShdw blurRad="38100" dist="38100" dir="2700000" algn="tl">
                            <a:srgbClr val="000000">
                              <a:alpha val="43137"/>
                            </a:srgbClr>
                          </a:outerShdw>
                        </a:effectLst>
                        <a:latin typeface="Arial Narrow" panose="020B0606020202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97FD5">
                        <a:lumMod val="50000"/>
                      </a:srgbClr>
                    </a:solidFill>
                  </a:tcPr>
                </a:tc>
                <a:tc>
                  <a:txBody>
                    <a:bodyPr/>
                    <a:lstStyle>
                      <a:lvl1pPr marL="0" algn="l" defTabSz="385753" rtl="0" eaLnBrk="1" latinLnBrk="0" hangingPunct="1">
                        <a:defRPr sz="760" b="1" kern="1200">
                          <a:solidFill>
                            <a:schemeClr val="lt1"/>
                          </a:solidFill>
                          <a:latin typeface="Garamond"/>
                        </a:defRPr>
                      </a:lvl1pPr>
                      <a:lvl2pPr marL="192876" algn="l" defTabSz="385753" rtl="0" eaLnBrk="1" latinLnBrk="0" hangingPunct="1">
                        <a:defRPr sz="760" b="1" kern="1200">
                          <a:solidFill>
                            <a:schemeClr val="lt1"/>
                          </a:solidFill>
                          <a:latin typeface="Garamond"/>
                        </a:defRPr>
                      </a:lvl2pPr>
                      <a:lvl3pPr marL="385753" algn="l" defTabSz="385753" rtl="0" eaLnBrk="1" latinLnBrk="0" hangingPunct="1">
                        <a:defRPr sz="760" b="1" kern="1200">
                          <a:solidFill>
                            <a:schemeClr val="lt1"/>
                          </a:solidFill>
                          <a:latin typeface="Garamond"/>
                        </a:defRPr>
                      </a:lvl3pPr>
                      <a:lvl4pPr marL="578630" algn="l" defTabSz="385753" rtl="0" eaLnBrk="1" latinLnBrk="0" hangingPunct="1">
                        <a:defRPr sz="760" b="1" kern="1200">
                          <a:solidFill>
                            <a:schemeClr val="lt1"/>
                          </a:solidFill>
                          <a:latin typeface="Garamond"/>
                        </a:defRPr>
                      </a:lvl4pPr>
                      <a:lvl5pPr marL="771506" algn="l" defTabSz="385753" rtl="0" eaLnBrk="1" latinLnBrk="0" hangingPunct="1">
                        <a:defRPr sz="760" b="1" kern="1200">
                          <a:solidFill>
                            <a:schemeClr val="lt1"/>
                          </a:solidFill>
                          <a:latin typeface="Garamond"/>
                        </a:defRPr>
                      </a:lvl5pPr>
                      <a:lvl6pPr marL="964382" algn="l" defTabSz="385753" rtl="0" eaLnBrk="1" latinLnBrk="0" hangingPunct="1">
                        <a:defRPr sz="760" b="1" kern="1200">
                          <a:solidFill>
                            <a:schemeClr val="lt1"/>
                          </a:solidFill>
                          <a:latin typeface="Garamond"/>
                        </a:defRPr>
                      </a:lvl6pPr>
                      <a:lvl7pPr marL="1157259" algn="l" defTabSz="385753" rtl="0" eaLnBrk="1" latinLnBrk="0" hangingPunct="1">
                        <a:defRPr sz="760" b="1" kern="1200">
                          <a:solidFill>
                            <a:schemeClr val="lt1"/>
                          </a:solidFill>
                          <a:latin typeface="Garamond"/>
                        </a:defRPr>
                      </a:lvl7pPr>
                      <a:lvl8pPr marL="1350135" algn="l" defTabSz="385753" rtl="0" eaLnBrk="1" latinLnBrk="0" hangingPunct="1">
                        <a:defRPr sz="760" b="1" kern="1200">
                          <a:solidFill>
                            <a:schemeClr val="lt1"/>
                          </a:solidFill>
                          <a:latin typeface="Garamond"/>
                        </a:defRPr>
                      </a:lvl8pPr>
                      <a:lvl9pPr marL="1543011" algn="l" defTabSz="385753" rtl="0" eaLnBrk="1" latinLnBrk="0" hangingPunct="1">
                        <a:defRPr sz="760" b="1" kern="1200">
                          <a:solidFill>
                            <a:schemeClr val="lt1"/>
                          </a:solidFill>
                          <a:latin typeface="Garamond"/>
                        </a:defRPr>
                      </a:lvl9pPr>
                    </a:lstStyle>
                    <a:p>
                      <a:pPr algn="ctr"/>
                      <a:r>
                        <a:rPr lang="en-US" sz="1200" dirty="0" smtClean="0">
                          <a:effectLst>
                            <a:outerShdw blurRad="38100" dist="38100" dir="2700000" algn="tl">
                              <a:srgbClr val="000000">
                                <a:alpha val="43137"/>
                              </a:srgbClr>
                            </a:outerShdw>
                          </a:effectLst>
                          <a:latin typeface="Arial Narrow" panose="020B0606020202030204" pitchFamily="34" charset="0"/>
                        </a:rPr>
                        <a:t>Office of Central Processing</a:t>
                      </a:r>
                      <a:endParaRPr lang="en-US" sz="1200" dirty="0">
                        <a:effectLst>
                          <a:outerShdw blurRad="38100" dist="38100" dir="2700000" algn="tl">
                            <a:srgbClr val="000000">
                              <a:alpha val="43137"/>
                            </a:srgbClr>
                          </a:outerShdw>
                        </a:effectLst>
                        <a:latin typeface="Arial Narrow" panose="020B0606020202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97FD5">
                        <a:lumMod val="50000"/>
                      </a:srgbClr>
                    </a:solidFill>
                  </a:tcPr>
                </a:tc>
                <a:tc>
                  <a:txBody>
                    <a:bodyPr/>
                    <a:lstStyle>
                      <a:lvl1pPr marL="0" algn="l" defTabSz="385753" rtl="0" eaLnBrk="1" latinLnBrk="0" hangingPunct="1">
                        <a:defRPr sz="760" b="1" kern="1200">
                          <a:solidFill>
                            <a:schemeClr val="lt1"/>
                          </a:solidFill>
                          <a:latin typeface="Garamond"/>
                        </a:defRPr>
                      </a:lvl1pPr>
                      <a:lvl2pPr marL="192876" algn="l" defTabSz="385753" rtl="0" eaLnBrk="1" latinLnBrk="0" hangingPunct="1">
                        <a:defRPr sz="760" b="1" kern="1200">
                          <a:solidFill>
                            <a:schemeClr val="lt1"/>
                          </a:solidFill>
                          <a:latin typeface="Garamond"/>
                        </a:defRPr>
                      </a:lvl2pPr>
                      <a:lvl3pPr marL="385753" algn="l" defTabSz="385753" rtl="0" eaLnBrk="1" latinLnBrk="0" hangingPunct="1">
                        <a:defRPr sz="760" b="1" kern="1200">
                          <a:solidFill>
                            <a:schemeClr val="lt1"/>
                          </a:solidFill>
                          <a:latin typeface="Garamond"/>
                        </a:defRPr>
                      </a:lvl3pPr>
                      <a:lvl4pPr marL="578630" algn="l" defTabSz="385753" rtl="0" eaLnBrk="1" latinLnBrk="0" hangingPunct="1">
                        <a:defRPr sz="760" b="1" kern="1200">
                          <a:solidFill>
                            <a:schemeClr val="lt1"/>
                          </a:solidFill>
                          <a:latin typeface="Garamond"/>
                        </a:defRPr>
                      </a:lvl4pPr>
                      <a:lvl5pPr marL="771506" algn="l" defTabSz="385753" rtl="0" eaLnBrk="1" latinLnBrk="0" hangingPunct="1">
                        <a:defRPr sz="760" b="1" kern="1200">
                          <a:solidFill>
                            <a:schemeClr val="lt1"/>
                          </a:solidFill>
                          <a:latin typeface="Garamond"/>
                        </a:defRPr>
                      </a:lvl5pPr>
                      <a:lvl6pPr marL="964382" algn="l" defTabSz="385753" rtl="0" eaLnBrk="1" latinLnBrk="0" hangingPunct="1">
                        <a:defRPr sz="760" b="1" kern="1200">
                          <a:solidFill>
                            <a:schemeClr val="lt1"/>
                          </a:solidFill>
                          <a:latin typeface="Garamond"/>
                        </a:defRPr>
                      </a:lvl6pPr>
                      <a:lvl7pPr marL="1157259" algn="l" defTabSz="385753" rtl="0" eaLnBrk="1" latinLnBrk="0" hangingPunct="1">
                        <a:defRPr sz="760" b="1" kern="1200">
                          <a:solidFill>
                            <a:schemeClr val="lt1"/>
                          </a:solidFill>
                          <a:latin typeface="Garamond"/>
                        </a:defRPr>
                      </a:lvl7pPr>
                      <a:lvl8pPr marL="1350135" algn="l" defTabSz="385753" rtl="0" eaLnBrk="1" latinLnBrk="0" hangingPunct="1">
                        <a:defRPr sz="760" b="1" kern="1200">
                          <a:solidFill>
                            <a:schemeClr val="lt1"/>
                          </a:solidFill>
                          <a:latin typeface="Garamond"/>
                        </a:defRPr>
                      </a:lvl8pPr>
                      <a:lvl9pPr marL="1543011" algn="l" defTabSz="385753" rtl="0" eaLnBrk="1" latinLnBrk="0" hangingPunct="1">
                        <a:defRPr sz="760" b="1" kern="1200">
                          <a:solidFill>
                            <a:schemeClr val="lt1"/>
                          </a:solidFill>
                          <a:latin typeface="Garamond"/>
                        </a:defRPr>
                      </a:lvl9pPr>
                    </a:lstStyle>
                    <a:p>
                      <a:pPr algn="ctr"/>
                      <a:r>
                        <a:rPr lang="en-US" sz="1050" dirty="0" smtClean="0">
                          <a:effectLst>
                            <a:outerShdw blurRad="38100" dist="38100" dir="2700000" algn="tl">
                              <a:srgbClr val="000000">
                                <a:alpha val="43137"/>
                              </a:srgbClr>
                            </a:outerShdw>
                          </a:effectLst>
                          <a:latin typeface="Arial Narrow" panose="020B0606020202030204" pitchFamily="34" charset="0"/>
                        </a:rPr>
                        <a:t>Office of Dissemination</a:t>
                      </a:r>
                      <a:endParaRPr lang="en-US" sz="1050" dirty="0">
                        <a:effectLst>
                          <a:outerShdw blurRad="38100" dist="38100" dir="2700000" algn="tl">
                            <a:srgbClr val="000000">
                              <a:alpha val="43137"/>
                            </a:srgbClr>
                          </a:outerShdw>
                        </a:effectLst>
                        <a:latin typeface="Arial Narrow" panose="020B0606020202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97FD5">
                        <a:lumMod val="50000"/>
                      </a:srgbClr>
                    </a:solidFill>
                  </a:tcPr>
                </a:tc>
                <a:tc>
                  <a:txBody>
                    <a:bodyPr/>
                    <a:lstStyle>
                      <a:lvl1pPr marL="0" algn="l" defTabSz="385753" rtl="0" eaLnBrk="1" latinLnBrk="0" hangingPunct="1">
                        <a:defRPr sz="760" b="1" kern="1200">
                          <a:solidFill>
                            <a:schemeClr val="lt1"/>
                          </a:solidFill>
                          <a:latin typeface="Garamond"/>
                        </a:defRPr>
                      </a:lvl1pPr>
                      <a:lvl2pPr marL="192876" algn="l" defTabSz="385753" rtl="0" eaLnBrk="1" latinLnBrk="0" hangingPunct="1">
                        <a:defRPr sz="760" b="1" kern="1200">
                          <a:solidFill>
                            <a:schemeClr val="lt1"/>
                          </a:solidFill>
                          <a:latin typeface="Garamond"/>
                        </a:defRPr>
                      </a:lvl2pPr>
                      <a:lvl3pPr marL="385753" algn="l" defTabSz="385753" rtl="0" eaLnBrk="1" latinLnBrk="0" hangingPunct="1">
                        <a:defRPr sz="760" b="1" kern="1200">
                          <a:solidFill>
                            <a:schemeClr val="lt1"/>
                          </a:solidFill>
                          <a:latin typeface="Garamond"/>
                        </a:defRPr>
                      </a:lvl3pPr>
                      <a:lvl4pPr marL="578630" algn="l" defTabSz="385753" rtl="0" eaLnBrk="1" latinLnBrk="0" hangingPunct="1">
                        <a:defRPr sz="760" b="1" kern="1200">
                          <a:solidFill>
                            <a:schemeClr val="lt1"/>
                          </a:solidFill>
                          <a:latin typeface="Garamond"/>
                        </a:defRPr>
                      </a:lvl4pPr>
                      <a:lvl5pPr marL="771506" algn="l" defTabSz="385753" rtl="0" eaLnBrk="1" latinLnBrk="0" hangingPunct="1">
                        <a:defRPr sz="760" b="1" kern="1200">
                          <a:solidFill>
                            <a:schemeClr val="lt1"/>
                          </a:solidFill>
                          <a:latin typeface="Garamond"/>
                        </a:defRPr>
                      </a:lvl5pPr>
                      <a:lvl6pPr marL="964382" algn="l" defTabSz="385753" rtl="0" eaLnBrk="1" latinLnBrk="0" hangingPunct="1">
                        <a:defRPr sz="760" b="1" kern="1200">
                          <a:solidFill>
                            <a:schemeClr val="lt1"/>
                          </a:solidFill>
                          <a:latin typeface="Garamond"/>
                        </a:defRPr>
                      </a:lvl6pPr>
                      <a:lvl7pPr marL="1157259" algn="l" defTabSz="385753" rtl="0" eaLnBrk="1" latinLnBrk="0" hangingPunct="1">
                        <a:defRPr sz="760" b="1" kern="1200">
                          <a:solidFill>
                            <a:schemeClr val="lt1"/>
                          </a:solidFill>
                          <a:latin typeface="Garamond"/>
                        </a:defRPr>
                      </a:lvl7pPr>
                      <a:lvl8pPr marL="1350135" algn="l" defTabSz="385753" rtl="0" eaLnBrk="1" latinLnBrk="0" hangingPunct="1">
                        <a:defRPr sz="760" b="1" kern="1200">
                          <a:solidFill>
                            <a:schemeClr val="lt1"/>
                          </a:solidFill>
                          <a:latin typeface="Garamond"/>
                        </a:defRPr>
                      </a:lvl8pPr>
                      <a:lvl9pPr marL="1543011" algn="l" defTabSz="385753" rtl="0" eaLnBrk="1" latinLnBrk="0" hangingPunct="1">
                        <a:defRPr sz="760" b="1" kern="1200">
                          <a:solidFill>
                            <a:schemeClr val="lt1"/>
                          </a:solidFill>
                          <a:latin typeface="Garamond"/>
                        </a:defRPr>
                      </a:lvl9pPr>
                    </a:lstStyle>
                    <a:p>
                      <a:pPr algn="ctr"/>
                      <a:r>
                        <a:rPr lang="en-US" sz="1200" dirty="0" smtClean="0">
                          <a:effectLst>
                            <a:outerShdw blurRad="38100" dist="38100" dir="2700000" algn="tl">
                              <a:srgbClr val="000000">
                                <a:alpha val="43137"/>
                              </a:srgbClr>
                            </a:outerShdw>
                          </a:effectLst>
                          <a:latin typeface="Arial Narrow" panose="020B0606020202030204" pitchFamily="34" charset="0"/>
                        </a:rPr>
                        <a:t>Office of Science and Technology</a:t>
                      </a:r>
                      <a:endParaRPr lang="en-US" sz="1200" dirty="0">
                        <a:effectLst>
                          <a:outerShdw blurRad="38100" dist="38100" dir="2700000" algn="tl">
                            <a:srgbClr val="000000">
                              <a:alpha val="43137"/>
                            </a:srgbClr>
                          </a:outerShdw>
                        </a:effectLst>
                        <a:latin typeface="Arial Narrow" panose="020B0606020202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97FD5">
                        <a:lumMod val="50000"/>
                      </a:srgbClr>
                    </a:solidFill>
                  </a:tcPr>
                </a:tc>
              </a:tr>
            </a:tbl>
          </a:graphicData>
        </a:graphic>
      </p:graphicFrame>
      <p:graphicFrame>
        <p:nvGraphicFramePr>
          <p:cNvPr id="136" name="Table 135"/>
          <p:cNvGraphicFramePr>
            <a:graphicFrameLocks noGrp="1" noChangeAspect="1"/>
          </p:cNvGraphicFramePr>
          <p:nvPr>
            <p:extLst>
              <p:ext uri="{D42A27DB-BD31-4B8C-83A1-F6EECF244321}">
                <p14:modId xmlns:p14="http://schemas.microsoft.com/office/powerpoint/2010/main" val="1781887417"/>
              </p:ext>
            </p:extLst>
          </p:nvPr>
        </p:nvGraphicFramePr>
        <p:xfrm>
          <a:off x="6865141" y="4887688"/>
          <a:ext cx="3912981" cy="1265610"/>
        </p:xfrm>
        <a:graphic>
          <a:graphicData uri="http://schemas.openxmlformats.org/drawingml/2006/table">
            <a:tbl>
              <a:tblPr firstRow="1" bandRow="1"/>
              <a:tblGrid>
                <a:gridCol w="855331"/>
                <a:gridCol w="1236613"/>
                <a:gridCol w="923224"/>
                <a:gridCol w="897813"/>
              </a:tblGrid>
              <a:tr h="1265610">
                <a:tc>
                  <a:txBody>
                    <a:bodyPr/>
                    <a:lstStyle>
                      <a:lvl1pPr marL="0" algn="l" defTabSz="385753" rtl="0" eaLnBrk="1" latinLnBrk="0" hangingPunct="1">
                        <a:defRPr sz="760" b="1" kern="1200">
                          <a:solidFill>
                            <a:schemeClr val="lt1"/>
                          </a:solidFill>
                          <a:latin typeface="Garamond"/>
                        </a:defRPr>
                      </a:lvl1pPr>
                      <a:lvl2pPr marL="192876" algn="l" defTabSz="385753" rtl="0" eaLnBrk="1" latinLnBrk="0" hangingPunct="1">
                        <a:defRPr sz="760" b="1" kern="1200">
                          <a:solidFill>
                            <a:schemeClr val="lt1"/>
                          </a:solidFill>
                          <a:latin typeface="Garamond"/>
                        </a:defRPr>
                      </a:lvl2pPr>
                      <a:lvl3pPr marL="385753" algn="l" defTabSz="385753" rtl="0" eaLnBrk="1" latinLnBrk="0" hangingPunct="1">
                        <a:defRPr sz="760" b="1" kern="1200">
                          <a:solidFill>
                            <a:schemeClr val="lt1"/>
                          </a:solidFill>
                          <a:latin typeface="Garamond"/>
                        </a:defRPr>
                      </a:lvl3pPr>
                      <a:lvl4pPr marL="578630" algn="l" defTabSz="385753" rtl="0" eaLnBrk="1" latinLnBrk="0" hangingPunct="1">
                        <a:defRPr sz="760" b="1" kern="1200">
                          <a:solidFill>
                            <a:schemeClr val="lt1"/>
                          </a:solidFill>
                          <a:latin typeface="Garamond"/>
                        </a:defRPr>
                      </a:lvl4pPr>
                      <a:lvl5pPr marL="771506" algn="l" defTabSz="385753" rtl="0" eaLnBrk="1" latinLnBrk="0" hangingPunct="1">
                        <a:defRPr sz="760" b="1" kern="1200">
                          <a:solidFill>
                            <a:schemeClr val="lt1"/>
                          </a:solidFill>
                          <a:latin typeface="Garamond"/>
                        </a:defRPr>
                      </a:lvl5pPr>
                      <a:lvl6pPr marL="964382" algn="l" defTabSz="385753" rtl="0" eaLnBrk="1" latinLnBrk="0" hangingPunct="1">
                        <a:defRPr sz="760" b="1" kern="1200">
                          <a:solidFill>
                            <a:schemeClr val="lt1"/>
                          </a:solidFill>
                          <a:latin typeface="Garamond"/>
                        </a:defRPr>
                      </a:lvl6pPr>
                      <a:lvl7pPr marL="1157259" algn="l" defTabSz="385753" rtl="0" eaLnBrk="1" latinLnBrk="0" hangingPunct="1">
                        <a:defRPr sz="760" b="1" kern="1200">
                          <a:solidFill>
                            <a:schemeClr val="lt1"/>
                          </a:solidFill>
                          <a:latin typeface="Garamond"/>
                        </a:defRPr>
                      </a:lvl7pPr>
                      <a:lvl8pPr marL="1350135" algn="l" defTabSz="385753" rtl="0" eaLnBrk="1" latinLnBrk="0" hangingPunct="1">
                        <a:defRPr sz="760" b="1" kern="1200">
                          <a:solidFill>
                            <a:schemeClr val="lt1"/>
                          </a:solidFill>
                          <a:latin typeface="Garamond"/>
                        </a:defRPr>
                      </a:lvl8pPr>
                      <a:lvl9pPr marL="1543011" algn="l" defTabSz="385753" rtl="0" eaLnBrk="1" latinLnBrk="0" hangingPunct="1">
                        <a:defRPr sz="760" b="1" kern="1200">
                          <a:solidFill>
                            <a:schemeClr val="lt1"/>
                          </a:solidFill>
                          <a:latin typeface="Garamond"/>
                        </a:defRPr>
                      </a:lvl9pPr>
                    </a:lstStyle>
                    <a:p>
                      <a:pPr algn="ctr"/>
                      <a:r>
                        <a:rPr lang="en-US" sz="1200" dirty="0" smtClean="0">
                          <a:effectLst>
                            <a:outerShdw blurRad="38100" dist="38100" dir="2700000" algn="tl">
                              <a:srgbClr val="000000">
                                <a:alpha val="43137"/>
                              </a:srgbClr>
                            </a:outerShdw>
                          </a:effectLst>
                          <a:latin typeface="Arial Narrow" panose="020B0606020202030204" pitchFamily="34" charset="0"/>
                        </a:rPr>
                        <a:t>Analyze, Forecast, &amp; Support</a:t>
                      </a:r>
                      <a:endParaRPr lang="en-US" sz="1200" dirty="0">
                        <a:effectLst>
                          <a:outerShdw blurRad="38100" dist="38100" dir="2700000" algn="tl">
                            <a:srgbClr val="000000">
                              <a:alpha val="43137"/>
                            </a:srgbClr>
                          </a:outerShdw>
                        </a:effectLst>
                        <a:latin typeface="Arial Narrow" panose="020B0606020202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97FD5">
                        <a:lumMod val="50000"/>
                      </a:srgbClr>
                    </a:solidFill>
                  </a:tcPr>
                </a:tc>
                <a:tc>
                  <a:txBody>
                    <a:bodyPr/>
                    <a:lstStyle>
                      <a:lvl1pPr marL="0" algn="l" defTabSz="385753" rtl="0" eaLnBrk="1" latinLnBrk="0" hangingPunct="1">
                        <a:defRPr sz="760" b="1" kern="1200">
                          <a:solidFill>
                            <a:schemeClr val="lt1"/>
                          </a:solidFill>
                          <a:latin typeface="Garamond"/>
                        </a:defRPr>
                      </a:lvl1pPr>
                      <a:lvl2pPr marL="192876" algn="l" defTabSz="385753" rtl="0" eaLnBrk="1" latinLnBrk="0" hangingPunct="1">
                        <a:defRPr sz="760" b="1" kern="1200">
                          <a:solidFill>
                            <a:schemeClr val="lt1"/>
                          </a:solidFill>
                          <a:latin typeface="Garamond"/>
                        </a:defRPr>
                      </a:lvl2pPr>
                      <a:lvl3pPr marL="385753" algn="l" defTabSz="385753" rtl="0" eaLnBrk="1" latinLnBrk="0" hangingPunct="1">
                        <a:defRPr sz="760" b="1" kern="1200">
                          <a:solidFill>
                            <a:schemeClr val="lt1"/>
                          </a:solidFill>
                          <a:latin typeface="Garamond"/>
                        </a:defRPr>
                      </a:lvl3pPr>
                      <a:lvl4pPr marL="578630" algn="l" defTabSz="385753" rtl="0" eaLnBrk="1" latinLnBrk="0" hangingPunct="1">
                        <a:defRPr sz="760" b="1" kern="1200">
                          <a:solidFill>
                            <a:schemeClr val="lt1"/>
                          </a:solidFill>
                          <a:latin typeface="Garamond"/>
                        </a:defRPr>
                      </a:lvl4pPr>
                      <a:lvl5pPr marL="771506" algn="l" defTabSz="385753" rtl="0" eaLnBrk="1" latinLnBrk="0" hangingPunct="1">
                        <a:defRPr sz="760" b="1" kern="1200">
                          <a:solidFill>
                            <a:schemeClr val="lt1"/>
                          </a:solidFill>
                          <a:latin typeface="Garamond"/>
                        </a:defRPr>
                      </a:lvl5pPr>
                      <a:lvl6pPr marL="964382" algn="l" defTabSz="385753" rtl="0" eaLnBrk="1" latinLnBrk="0" hangingPunct="1">
                        <a:defRPr sz="760" b="1" kern="1200">
                          <a:solidFill>
                            <a:schemeClr val="lt1"/>
                          </a:solidFill>
                          <a:latin typeface="Garamond"/>
                        </a:defRPr>
                      </a:lvl6pPr>
                      <a:lvl7pPr marL="1157259" algn="l" defTabSz="385753" rtl="0" eaLnBrk="1" latinLnBrk="0" hangingPunct="1">
                        <a:defRPr sz="760" b="1" kern="1200">
                          <a:solidFill>
                            <a:schemeClr val="lt1"/>
                          </a:solidFill>
                          <a:latin typeface="Garamond"/>
                        </a:defRPr>
                      </a:lvl7pPr>
                      <a:lvl8pPr marL="1350135" algn="l" defTabSz="385753" rtl="0" eaLnBrk="1" latinLnBrk="0" hangingPunct="1">
                        <a:defRPr sz="760" b="1" kern="1200">
                          <a:solidFill>
                            <a:schemeClr val="lt1"/>
                          </a:solidFill>
                          <a:latin typeface="Garamond"/>
                        </a:defRPr>
                      </a:lvl8pPr>
                      <a:lvl9pPr marL="1543011" algn="l" defTabSz="385753" rtl="0" eaLnBrk="1" latinLnBrk="0" hangingPunct="1">
                        <a:defRPr sz="760" b="1" kern="1200">
                          <a:solidFill>
                            <a:schemeClr val="lt1"/>
                          </a:solidFill>
                          <a:latin typeface="Garamond"/>
                        </a:defRPr>
                      </a:lvl9pPr>
                    </a:lstStyle>
                    <a:p>
                      <a:pPr algn="ctr"/>
                      <a:r>
                        <a:rPr lang="en-US" sz="1200" dirty="0" smtClean="0">
                          <a:effectLst>
                            <a:outerShdw blurRad="38100" dist="38100" dir="2700000" algn="tl">
                              <a:srgbClr val="000000">
                                <a:alpha val="43137"/>
                              </a:srgbClr>
                            </a:outerShdw>
                          </a:effectLst>
                          <a:latin typeface="Arial Narrow" panose="020B0606020202030204" pitchFamily="34" charset="0"/>
                        </a:rPr>
                        <a:t>National Centers for Environmental Prediction</a:t>
                      </a:r>
                      <a:endParaRPr lang="en-US" sz="1200" dirty="0">
                        <a:effectLst>
                          <a:outerShdw blurRad="38100" dist="38100" dir="2700000" algn="tl">
                            <a:srgbClr val="000000">
                              <a:alpha val="43137"/>
                            </a:srgbClr>
                          </a:outerShdw>
                        </a:effectLst>
                        <a:latin typeface="Arial Narrow" panose="020B0606020202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97FD5">
                        <a:lumMod val="50000"/>
                      </a:srgbClr>
                    </a:solidFill>
                  </a:tcPr>
                </a:tc>
                <a:tc>
                  <a:txBody>
                    <a:bodyPr/>
                    <a:lstStyle>
                      <a:lvl1pPr marL="0" algn="l" defTabSz="385753" rtl="0" eaLnBrk="1" latinLnBrk="0" hangingPunct="1">
                        <a:defRPr sz="760" b="1" kern="1200">
                          <a:solidFill>
                            <a:schemeClr val="lt1"/>
                          </a:solidFill>
                          <a:latin typeface="Garamond"/>
                        </a:defRPr>
                      </a:lvl1pPr>
                      <a:lvl2pPr marL="192876" algn="l" defTabSz="385753" rtl="0" eaLnBrk="1" latinLnBrk="0" hangingPunct="1">
                        <a:defRPr sz="760" b="1" kern="1200">
                          <a:solidFill>
                            <a:schemeClr val="lt1"/>
                          </a:solidFill>
                          <a:latin typeface="Garamond"/>
                        </a:defRPr>
                      </a:lvl2pPr>
                      <a:lvl3pPr marL="385753" algn="l" defTabSz="385753" rtl="0" eaLnBrk="1" latinLnBrk="0" hangingPunct="1">
                        <a:defRPr sz="760" b="1" kern="1200">
                          <a:solidFill>
                            <a:schemeClr val="lt1"/>
                          </a:solidFill>
                          <a:latin typeface="Garamond"/>
                        </a:defRPr>
                      </a:lvl3pPr>
                      <a:lvl4pPr marL="578630" algn="l" defTabSz="385753" rtl="0" eaLnBrk="1" latinLnBrk="0" hangingPunct="1">
                        <a:defRPr sz="760" b="1" kern="1200">
                          <a:solidFill>
                            <a:schemeClr val="lt1"/>
                          </a:solidFill>
                          <a:latin typeface="Garamond"/>
                        </a:defRPr>
                      </a:lvl4pPr>
                      <a:lvl5pPr marL="771506" algn="l" defTabSz="385753" rtl="0" eaLnBrk="1" latinLnBrk="0" hangingPunct="1">
                        <a:defRPr sz="760" b="1" kern="1200">
                          <a:solidFill>
                            <a:schemeClr val="lt1"/>
                          </a:solidFill>
                          <a:latin typeface="Garamond"/>
                        </a:defRPr>
                      </a:lvl5pPr>
                      <a:lvl6pPr marL="964382" algn="l" defTabSz="385753" rtl="0" eaLnBrk="1" latinLnBrk="0" hangingPunct="1">
                        <a:defRPr sz="760" b="1" kern="1200">
                          <a:solidFill>
                            <a:schemeClr val="lt1"/>
                          </a:solidFill>
                          <a:latin typeface="Garamond"/>
                        </a:defRPr>
                      </a:lvl6pPr>
                      <a:lvl7pPr marL="1157259" algn="l" defTabSz="385753" rtl="0" eaLnBrk="1" latinLnBrk="0" hangingPunct="1">
                        <a:defRPr sz="760" b="1" kern="1200">
                          <a:solidFill>
                            <a:schemeClr val="lt1"/>
                          </a:solidFill>
                          <a:latin typeface="Garamond"/>
                        </a:defRPr>
                      </a:lvl7pPr>
                      <a:lvl8pPr marL="1350135" algn="l" defTabSz="385753" rtl="0" eaLnBrk="1" latinLnBrk="0" hangingPunct="1">
                        <a:defRPr sz="760" b="1" kern="1200">
                          <a:solidFill>
                            <a:schemeClr val="lt1"/>
                          </a:solidFill>
                          <a:latin typeface="Garamond"/>
                        </a:defRPr>
                      </a:lvl8pPr>
                      <a:lvl9pPr marL="1543011" algn="l" defTabSz="385753" rtl="0" eaLnBrk="1" latinLnBrk="0" hangingPunct="1">
                        <a:defRPr sz="760" b="1" kern="1200">
                          <a:solidFill>
                            <a:schemeClr val="lt1"/>
                          </a:solidFill>
                          <a:latin typeface="Garamond"/>
                        </a:defRPr>
                      </a:lvl9pPr>
                    </a:lstStyle>
                    <a:p>
                      <a:pPr algn="ctr"/>
                      <a:r>
                        <a:rPr lang="en-US" sz="1200" dirty="0" smtClean="0">
                          <a:effectLst>
                            <a:outerShdw blurRad="38100" dist="38100" dir="2700000" algn="tl">
                              <a:srgbClr val="000000">
                                <a:alpha val="43137"/>
                              </a:srgbClr>
                            </a:outerShdw>
                          </a:effectLst>
                          <a:latin typeface="Arial Narrow" panose="020B0606020202030204" pitchFamily="34" charset="0"/>
                        </a:rPr>
                        <a:t>Regional Offices</a:t>
                      </a:r>
                      <a:endParaRPr lang="en-US" sz="1200" dirty="0">
                        <a:effectLst>
                          <a:outerShdw blurRad="38100" dist="38100" dir="2700000" algn="tl">
                            <a:srgbClr val="000000">
                              <a:alpha val="43137"/>
                            </a:srgbClr>
                          </a:outerShdw>
                        </a:effectLst>
                        <a:latin typeface="Arial Narrow" panose="020B0606020202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97FD5">
                        <a:lumMod val="50000"/>
                      </a:srgbClr>
                    </a:solidFill>
                  </a:tcPr>
                </a:tc>
                <a:tc>
                  <a:txBody>
                    <a:bodyPr/>
                    <a:lstStyle>
                      <a:lvl1pPr marL="0" algn="l" defTabSz="385753" rtl="0" eaLnBrk="1" latinLnBrk="0" hangingPunct="1">
                        <a:defRPr sz="760" b="1" kern="1200">
                          <a:solidFill>
                            <a:schemeClr val="lt1"/>
                          </a:solidFill>
                          <a:latin typeface="Garamond"/>
                        </a:defRPr>
                      </a:lvl1pPr>
                      <a:lvl2pPr marL="192876" algn="l" defTabSz="385753" rtl="0" eaLnBrk="1" latinLnBrk="0" hangingPunct="1">
                        <a:defRPr sz="760" b="1" kern="1200">
                          <a:solidFill>
                            <a:schemeClr val="lt1"/>
                          </a:solidFill>
                          <a:latin typeface="Garamond"/>
                        </a:defRPr>
                      </a:lvl2pPr>
                      <a:lvl3pPr marL="385753" algn="l" defTabSz="385753" rtl="0" eaLnBrk="1" latinLnBrk="0" hangingPunct="1">
                        <a:defRPr sz="760" b="1" kern="1200">
                          <a:solidFill>
                            <a:schemeClr val="lt1"/>
                          </a:solidFill>
                          <a:latin typeface="Garamond"/>
                        </a:defRPr>
                      </a:lvl3pPr>
                      <a:lvl4pPr marL="578630" algn="l" defTabSz="385753" rtl="0" eaLnBrk="1" latinLnBrk="0" hangingPunct="1">
                        <a:defRPr sz="760" b="1" kern="1200">
                          <a:solidFill>
                            <a:schemeClr val="lt1"/>
                          </a:solidFill>
                          <a:latin typeface="Garamond"/>
                        </a:defRPr>
                      </a:lvl4pPr>
                      <a:lvl5pPr marL="771506" algn="l" defTabSz="385753" rtl="0" eaLnBrk="1" latinLnBrk="0" hangingPunct="1">
                        <a:defRPr sz="760" b="1" kern="1200">
                          <a:solidFill>
                            <a:schemeClr val="lt1"/>
                          </a:solidFill>
                          <a:latin typeface="Garamond"/>
                        </a:defRPr>
                      </a:lvl5pPr>
                      <a:lvl6pPr marL="964382" algn="l" defTabSz="385753" rtl="0" eaLnBrk="1" latinLnBrk="0" hangingPunct="1">
                        <a:defRPr sz="760" b="1" kern="1200">
                          <a:solidFill>
                            <a:schemeClr val="lt1"/>
                          </a:solidFill>
                          <a:latin typeface="Garamond"/>
                        </a:defRPr>
                      </a:lvl6pPr>
                      <a:lvl7pPr marL="1157259" algn="l" defTabSz="385753" rtl="0" eaLnBrk="1" latinLnBrk="0" hangingPunct="1">
                        <a:defRPr sz="760" b="1" kern="1200">
                          <a:solidFill>
                            <a:schemeClr val="lt1"/>
                          </a:solidFill>
                          <a:latin typeface="Garamond"/>
                        </a:defRPr>
                      </a:lvl7pPr>
                      <a:lvl8pPr marL="1350135" algn="l" defTabSz="385753" rtl="0" eaLnBrk="1" latinLnBrk="0" hangingPunct="1">
                        <a:defRPr sz="760" b="1" kern="1200">
                          <a:solidFill>
                            <a:schemeClr val="lt1"/>
                          </a:solidFill>
                          <a:latin typeface="Garamond"/>
                        </a:defRPr>
                      </a:lvl8pPr>
                      <a:lvl9pPr marL="1543011" algn="l" defTabSz="385753" rtl="0" eaLnBrk="1" latinLnBrk="0" hangingPunct="1">
                        <a:defRPr sz="760" b="1" kern="1200">
                          <a:solidFill>
                            <a:schemeClr val="lt1"/>
                          </a:solidFill>
                          <a:latin typeface="Garamond"/>
                        </a:defRPr>
                      </a:lvl9pPr>
                    </a:lstStyle>
                    <a:p>
                      <a:pPr algn="ctr"/>
                      <a:r>
                        <a:rPr lang="en-US" sz="1200" dirty="0" smtClean="0">
                          <a:effectLst>
                            <a:outerShdw blurRad="38100" dist="38100" dir="2700000" algn="tl">
                              <a:srgbClr val="000000">
                                <a:alpha val="43137"/>
                              </a:srgbClr>
                            </a:outerShdw>
                          </a:effectLst>
                          <a:latin typeface="Arial Narrow" panose="020B0606020202030204" pitchFamily="34" charset="0"/>
                        </a:rPr>
                        <a:t>National Water Center</a:t>
                      </a:r>
                      <a:endParaRPr lang="en-US" sz="1200" dirty="0">
                        <a:effectLst>
                          <a:outerShdw blurRad="38100" dist="38100" dir="2700000" algn="tl">
                            <a:srgbClr val="000000">
                              <a:alpha val="43137"/>
                            </a:srgbClr>
                          </a:outerShdw>
                        </a:effectLst>
                        <a:latin typeface="Arial Narrow" panose="020B0606020202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97FD5">
                        <a:lumMod val="50000"/>
                      </a:srgbClr>
                    </a:solidFill>
                  </a:tcPr>
                </a:tc>
              </a:tr>
            </a:tbl>
          </a:graphicData>
        </a:graphic>
      </p:graphicFrame>
      <p:cxnSp>
        <p:nvCxnSpPr>
          <p:cNvPr id="144" name="Straight Connector 143"/>
          <p:cNvCxnSpPr>
            <a:cxnSpLocks noChangeAspect="1"/>
          </p:cNvCxnSpPr>
          <p:nvPr/>
        </p:nvCxnSpPr>
        <p:spPr>
          <a:xfrm rot="5400000">
            <a:off x="4881549" y="1749217"/>
            <a:ext cx="0" cy="288495"/>
          </a:xfrm>
          <a:prstGeom prst="line">
            <a:avLst/>
          </a:prstGeom>
          <a:noFill/>
          <a:ln w="28575" cap="flat" cmpd="sng" algn="ctr">
            <a:solidFill>
              <a:srgbClr val="297FD5">
                <a:lumMod val="50000"/>
              </a:srgbClr>
            </a:solidFill>
            <a:prstDash val="solid"/>
            <a:miter lim="800000"/>
          </a:ln>
          <a:effectLst/>
        </p:spPr>
      </p:cxnSp>
      <p:cxnSp>
        <p:nvCxnSpPr>
          <p:cNvPr id="147" name="Straight Connector 146"/>
          <p:cNvCxnSpPr>
            <a:cxnSpLocks noChangeAspect="1"/>
          </p:cNvCxnSpPr>
          <p:nvPr/>
        </p:nvCxnSpPr>
        <p:spPr>
          <a:xfrm>
            <a:off x="2384575" y="4700208"/>
            <a:ext cx="0" cy="288495"/>
          </a:xfrm>
          <a:prstGeom prst="line">
            <a:avLst/>
          </a:prstGeom>
          <a:noFill/>
          <a:ln w="28575" cap="flat" cmpd="sng" algn="ctr">
            <a:solidFill>
              <a:srgbClr val="297FD5">
                <a:lumMod val="50000"/>
              </a:srgbClr>
            </a:solidFill>
            <a:prstDash val="solid"/>
            <a:miter lim="800000"/>
          </a:ln>
          <a:effectLst/>
        </p:spPr>
      </p:cxnSp>
      <p:cxnSp>
        <p:nvCxnSpPr>
          <p:cNvPr id="148" name="Straight Connector 147"/>
          <p:cNvCxnSpPr>
            <a:cxnSpLocks noChangeAspect="1"/>
          </p:cNvCxnSpPr>
          <p:nvPr/>
        </p:nvCxnSpPr>
        <p:spPr>
          <a:xfrm>
            <a:off x="4277170" y="4700208"/>
            <a:ext cx="0" cy="288495"/>
          </a:xfrm>
          <a:prstGeom prst="line">
            <a:avLst/>
          </a:prstGeom>
          <a:noFill/>
          <a:ln w="28575" cap="flat" cmpd="sng" algn="ctr">
            <a:solidFill>
              <a:srgbClr val="297FD5">
                <a:lumMod val="50000"/>
              </a:srgbClr>
            </a:solidFill>
            <a:prstDash val="solid"/>
            <a:miter lim="800000"/>
          </a:ln>
          <a:effectLst/>
        </p:spPr>
      </p:cxnSp>
      <p:cxnSp>
        <p:nvCxnSpPr>
          <p:cNvPr id="149" name="Straight Connector 148"/>
          <p:cNvCxnSpPr>
            <a:cxnSpLocks noChangeAspect="1"/>
          </p:cNvCxnSpPr>
          <p:nvPr/>
        </p:nvCxnSpPr>
        <p:spPr>
          <a:xfrm>
            <a:off x="3511625" y="4591484"/>
            <a:ext cx="0" cy="397219"/>
          </a:xfrm>
          <a:prstGeom prst="line">
            <a:avLst/>
          </a:prstGeom>
          <a:noFill/>
          <a:ln w="28575" cap="flat" cmpd="sng" algn="ctr">
            <a:solidFill>
              <a:srgbClr val="297FD5">
                <a:lumMod val="50000"/>
              </a:srgbClr>
            </a:solidFill>
            <a:prstDash val="solid"/>
            <a:miter lim="800000"/>
          </a:ln>
          <a:effectLst/>
        </p:spPr>
      </p:cxnSp>
      <p:cxnSp>
        <p:nvCxnSpPr>
          <p:cNvPr id="151" name="Straight Connector 150"/>
          <p:cNvCxnSpPr>
            <a:cxnSpLocks noChangeAspect="1"/>
          </p:cNvCxnSpPr>
          <p:nvPr/>
        </p:nvCxnSpPr>
        <p:spPr>
          <a:xfrm>
            <a:off x="8247610" y="4700208"/>
            <a:ext cx="0" cy="288495"/>
          </a:xfrm>
          <a:prstGeom prst="line">
            <a:avLst/>
          </a:prstGeom>
          <a:noFill/>
          <a:ln w="28575" cap="flat" cmpd="sng" algn="ctr">
            <a:solidFill>
              <a:srgbClr val="297FD5">
                <a:lumMod val="50000"/>
              </a:srgbClr>
            </a:solidFill>
            <a:prstDash val="solid"/>
            <a:miter lim="800000"/>
          </a:ln>
          <a:effectLst/>
        </p:spPr>
      </p:cxnSp>
    </p:spTree>
    <p:custDataLst>
      <p:tags r:id="rId1"/>
    </p:custDataLst>
    <p:extLst>
      <p:ext uri="{BB962C8B-B14F-4D97-AF65-F5344CB8AC3E}">
        <p14:creationId xmlns:p14="http://schemas.microsoft.com/office/powerpoint/2010/main" val="4083631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the Learning Officer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0196277"/>
              </p:ext>
            </p:extLst>
          </p:nvPr>
        </p:nvGraphicFramePr>
        <p:xfrm>
          <a:off x="787078" y="1296365"/>
          <a:ext cx="10300244" cy="4382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2498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 Key Drivers</a:t>
            </a:r>
            <a:endParaRPr lang="en-US" dirty="0"/>
          </a:p>
        </p:txBody>
      </p:sp>
      <p:sp>
        <p:nvSpPr>
          <p:cNvPr id="5" name="Content Placeholder 4"/>
          <p:cNvSpPr>
            <a:spLocks noGrp="1"/>
          </p:cNvSpPr>
          <p:nvPr>
            <p:ph idx="1"/>
          </p:nvPr>
        </p:nvSpPr>
        <p:spPr>
          <a:xfrm>
            <a:off x="290286" y="1446834"/>
            <a:ext cx="11514667" cy="4730129"/>
          </a:xfrm>
        </p:spPr>
        <p:txBody>
          <a:bodyPr>
            <a:normAutofit/>
          </a:bodyPr>
          <a:lstStyle/>
          <a:p>
            <a:pPr marL="0" lvl="0" indent="-528647">
              <a:buNone/>
            </a:pPr>
            <a:r>
              <a:rPr lang="en-US" sz="3600" dirty="0" smtClean="0"/>
              <a:t>1. Competency </a:t>
            </a:r>
            <a:r>
              <a:rPr lang="en-US" sz="3600" dirty="0"/>
              <a:t>Model for General Forecasters</a:t>
            </a:r>
          </a:p>
          <a:p>
            <a:pPr marL="0" lvl="0" indent="-528647">
              <a:buNone/>
            </a:pPr>
            <a:endParaRPr lang="en-US" sz="3600" dirty="0"/>
          </a:p>
          <a:p>
            <a:pPr marL="0" lvl="0" indent="-528647">
              <a:buNone/>
            </a:pPr>
            <a:r>
              <a:rPr lang="en-US" sz="3600" dirty="0" smtClean="0"/>
              <a:t>2. Impact-based </a:t>
            </a:r>
            <a:r>
              <a:rPr lang="en-US" sz="3600" dirty="0"/>
              <a:t>Decision Support Services</a:t>
            </a:r>
          </a:p>
          <a:p>
            <a:pPr marL="0" lvl="0" indent="-528647">
              <a:buNone/>
            </a:pPr>
            <a:endParaRPr lang="en-US" sz="3600" dirty="0"/>
          </a:p>
          <a:p>
            <a:pPr marL="0" lvl="0" indent="-528647">
              <a:buNone/>
            </a:pPr>
            <a:r>
              <a:rPr lang="en-US" sz="3600" dirty="0" smtClean="0"/>
              <a:t>3. Preparing </a:t>
            </a:r>
            <a:r>
              <a:rPr lang="en-US" sz="3600" dirty="0"/>
              <a:t>for a changing workforce</a:t>
            </a:r>
          </a:p>
          <a:p>
            <a:endParaRPr lang="en-US" sz="3600" dirty="0"/>
          </a:p>
        </p:txBody>
      </p:sp>
    </p:spTree>
    <p:extLst>
      <p:ext uri="{BB962C8B-B14F-4D97-AF65-F5344CB8AC3E}">
        <p14:creationId xmlns:p14="http://schemas.microsoft.com/office/powerpoint/2010/main" val="689681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25893" y="1623"/>
          <a:ext cx="1619" cy="1619"/>
        </p:xfrm>
        <a:graphic>
          <a:graphicData uri="http://schemas.openxmlformats.org/presentationml/2006/ole">
            <mc:AlternateContent xmlns:mc="http://schemas.openxmlformats.org/markup-compatibility/2006">
              <mc:Choice xmlns:v="urn:schemas-microsoft-com:vml" Requires="v">
                <p:oleObj spid="_x0000_s5141"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525893" y="1623"/>
                        <a:ext cx="1619" cy="1619"/>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US" dirty="0" smtClean="0"/>
              <a:t>1. Competency Model: Dimensions</a:t>
            </a:r>
            <a:endParaRPr lang="en-US" dirty="0"/>
          </a:p>
        </p:txBody>
      </p:sp>
      <p:grpSp>
        <p:nvGrpSpPr>
          <p:cNvPr id="80" name="Group 79"/>
          <p:cNvGrpSpPr/>
          <p:nvPr/>
        </p:nvGrpSpPr>
        <p:grpSpPr>
          <a:xfrm>
            <a:off x="9812016" y="1712334"/>
            <a:ext cx="445778" cy="444712"/>
            <a:chOff x="-6361113" y="1500188"/>
            <a:chExt cx="663575" cy="661988"/>
          </a:xfrm>
          <a:solidFill>
            <a:srgbClr val="FFFFFF"/>
          </a:solidFill>
        </p:grpSpPr>
        <p:sp>
          <p:nvSpPr>
            <p:cNvPr id="81" name="Freeform 254"/>
            <p:cNvSpPr>
              <a:spLocks noEditPoints="1"/>
            </p:cNvSpPr>
            <p:nvPr/>
          </p:nvSpPr>
          <p:spPr bwMode="auto">
            <a:xfrm>
              <a:off x="-6361113" y="1633538"/>
              <a:ext cx="531812" cy="528638"/>
            </a:xfrm>
            <a:custGeom>
              <a:avLst/>
              <a:gdLst>
                <a:gd name="T0" fmla="*/ 166 w 335"/>
                <a:gd name="T1" fmla="*/ 315 h 333"/>
                <a:gd name="T2" fmla="*/ 249 w 335"/>
                <a:gd name="T3" fmla="*/ 251 h 333"/>
                <a:gd name="T4" fmla="*/ 203 w 335"/>
                <a:gd name="T5" fmla="*/ 310 h 333"/>
                <a:gd name="T6" fmla="*/ 252 w 335"/>
                <a:gd name="T7" fmla="*/ 251 h 333"/>
                <a:gd name="T8" fmla="*/ 299 w 335"/>
                <a:gd name="T9" fmla="*/ 236 h 333"/>
                <a:gd name="T10" fmla="*/ 98 w 335"/>
                <a:gd name="T11" fmla="*/ 297 h 333"/>
                <a:gd name="T12" fmla="*/ 108 w 335"/>
                <a:gd name="T13" fmla="*/ 187 h 333"/>
                <a:gd name="T14" fmla="*/ 166 w 335"/>
                <a:gd name="T15" fmla="*/ 233 h 333"/>
                <a:gd name="T16" fmla="*/ 149 w 335"/>
                <a:gd name="T17" fmla="*/ 168 h 333"/>
                <a:gd name="T18" fmla="*/ 85 w 335"/>
                <a:gd name="T19" fmla="*/ 249 h 333"/>
                <a:gd name="T20" fmla="*/ 141 w 335"/>
                <a:gd name="T21" fmla="*/ 245 h 333"/>
                <a:gd name="T22" fmla="*/ 82 w 335"/>
                <a:gd name="T23" fmla="*/ 168 h 333"/>
                <a:gd name="T24" fmla="*/ 35 w 335"/>
                <a:gd name="T25" fmla="*/ 233 h 333"/>
                <a:gd name="T26" fmla="*/ 19 w 335"/>
                <a:gd name="T27" fmla="*/ 168 h 333"/>
                <a:gd name="T28" fmla="*/ 23 w 335"/>
                <a:gd name="T29" fmla="*/ 131 h 333"/>
                <a:gd name="T30" fmla="*/ 75 w 335"/>
                <a:gd name="T31" fmla="*/ 129 h 333"/>
                <a:gd name="T32" fmla="*/ 73 w 335"/>
                <a:gd name="T33" fmla="*/ 51 h 333"/>
                <a:gd name="T34" fmla="*/ 98 w 335"/>
                <a:gd name="T35" fmla="*/ 36 h 333"/>
                <a:gd name="T36" fmla="*/ 166 w 335"/>
                <a:gd name="T37" fmla="*/ 5 h 333"/>
                <a:gd name="T38" fmla="*/ 168 w 335"/>
                <a:gd name="T39" fmla="*/ 9 h 333"/>
                <a:gd name="T40" fmla="*/ 168 w 335"/>
                <a:gd name="T41" fmla="*/ 18 h 333"/>
                <a:gd name="T42" fmla="*/ 132 w 335"/>
                <a:gd name="T43" fmla="*/ 22 h 333"/>
                <a:gd name="T44" fmla="*/ 149 w 335"/>
                <a:gd name="T45" fmla="*/ 73 h 333"/>
                <a:gd name="T46" fmla="*/ 78 w 335"/>
                <a:gd name="T47" fmla="*/ 124 h 333"/>
                <a:gd name="T48" fmla="*/ 80 w 335"/>
                <a:gd name="T49" fmla="*/ 147 h 333"/>
                <a:gd name="T50" fmla="*/ 89 w 335"/>
                <a:gd name="T51" fmla="*/ 137 h 333"/>
                <a:gd name="T52" fmla="*/ 99 w 335"/>
                <a:gd name="T53" fmla="*/ 146 h 333"/>
                <a:gd name="T54" fmla="*/ 100 w 335"/>
                <a:gd name="T55" fmla="*/ 165 h 333"/>
                <a:gd name="T56" fmla="*/ 132 w 335"/>
                <a:gd name="T57" fmla="*/ 116 h 333"/>
                <a:gd name="T58" fmla="*/ 141 w 335"/>
                <a:gd name="T59" fmla="*/ 106 h 333"/>
                <a:gd name="T60" fmla="*/ 152 w 335"/>
                <a:gd name="T61" fmla="*/ 115 h 333"/>
                <a:gd name="T62" fmla="*/ 166 w 335"/>
                <a:gd name="T63" fmla="*/ 91 h 333"/>
                <a:gd name="T64" fmla="*/ 241 w 335"/>
                <a:gd name="T65" fmla="*/ 165 h 333"/>
                <a:gd name="T66" fmla="*/ 202 w 335"/>
                <a:gd name="T67" fmla="*/ 181 h 333"/>
                <a:gd name="T68" fmla="*/ 227 w 335"/>
                <a:gd name="T69" fmla="*/ 188 h 333"/>
                <a:gd name="T70" fmla="*/ 222 w 335"/>
                <a:gd name="T71" fmla="*/ 201 h 333"/>
                <a:gd name="T72" fmla="*/ 168 w 335"/>
                <a:gd name="T73" fmla="*/ 187 h 333"/>
                <a:gd name="T74" fmla="*/ 188 w 335"/>
                <a:gd name="T75" fmla="*/ 236 h 333"/>
                <a:gd name="T76" fmla="*/ 197 w 335"/>
                <a:gd name="T77" fmla="*/ 245 h 333"/>
                <a:gd name="T78" fmla="*/ 188 w 335"/>
                <a:gd name="T79" fmla="*/ 254 h 333"/>
                <a:gd name="T80" fmla="*/ 168 w 335"/>
                <a:gd name="T81" fmla="*/ 252 h 333"/>
                <a:gd name="T82" fmla="*/ 256 w 335"/>
                <a:gd name="T83" fmla="*/ 217 h 333"/>
                <a:gd name="T84" fmla="*/ 253 w 335"/>
                <a:gd name="T85" fmla="*/ 249 h 333"/>
                <a:gd name="T86" fmla="*/ 280 w 335"/>
                <a:gd name="T87" fmla="*/ 168 h 333"/>
                <a:gd name="T88" fmla="*/ 282 w 335"/>
                <a:gd name="T89" fmla="*/ 165 h 333"/>
                <a:gd name="T90" fmla="*/ 317 w 335"/>
                <a:gd name="T91" fmla="*/ 159 h 333"/>
                <a:gd name="T92" fmla="*/ 330 w 335"/>
                <a:gd name="T93" fmla="*/ 170 h 333"/>
                <a:gd name="T94" fmla="*/ 320 w 335"/>
                <a:gd name="T95" fmla="*/ 237 h 333"/>
                <a:gd name="T96" fmla="*/ 231 w 335"/>
                <a:gd name="T97" fmla="*/ 322 h 333"/>
                <a:gd name="T98" fmla="*/ 103 w 335"/>
                <a:gd name="T99" fmla="*/ 320 h 333"/>
                <a:gd name="T100" fmla="*/ 13 w 335"/>
                <a:gd name="T101" fmla="*/ 232 h 333"/>
                <a:gd name="T102" fmla="*/ 12 w 335"/>
                <a:gd name="T103" fmla="*/ 105 h 333"/>
                <a:gd name="T104" fmla="*/ 95 w 335"/>
                <a:gd name="T105" fmla="*/ 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5" h="333">
                  <a:moveTo>
                    <a:pt x="86" y="251"/>
                  </a:moveTo>
                  <a:lnTo>
                    <a:pt x="102" y="299"/>
                  </a:lnTo>
                  <a:lnTo>
                    <a:pt x="132" y="310"/>
                  </a:lnTo>
                  <a:lnTo>
                    <a:pt x="166" y="315"/>
                  </a:lnTo>
                  <a:lnTo>
                    <a:pt x="166" y="261"/>
                  </a:lnTo>
                  <a:lnTo>
                    <a:pt x="126" y="259"/>
                  </a:lnTo>
                  <a:lnTo>
                    <a:pt x="86" y="251"/>
                  </a:lnTo>
                  <a:close/>
                  <a:moveTo>
                    <a:pt x="249" y="251"/>
                  </a:moveTo>
                  <a:lnTo>
                    <a:pt x="209" y="259"/>
                  </a:lnTo>
                  <a:lnTo>
                    <a:pt x="168" y="261"/>
                  </a:lnTo>
                  <a:lnTo>
                    <a:pt x="168" y="315"/>
                  </a:lnTo>
                  <a:lnTo>
                    <a:pt x="203" y="310"/>
                  </a:lnTo>
                  <a:lnTo>
                    <a:pt x="234" y="299"/>
                  </a:lnTo>
                  <a:lnTo>
                    <a:pt x="249" y="251"/>
                  </a:lnTo>
                  <a:close/>
                  <a:moveTo>
                    <a:pt x="299" y="236"/>
                  </a:moveTo>
                  <a:lnTo>
                    <a:pt x="252" y="251"/>
                  </a:lnTo>
                  <a:lnTo>
                    <a:pt x="238" y="297"/>
                  </a:lnTo>
                  <a:lnTo>
                    <a:pt x="262" y="281"/>
                  </a:lnTo>
                  <a:lnTo>
                    <a:pt x="282" y="260"/>
                  </a:lnTo>
                  <a:lnTo>
                    <a:pt x="299" y="236"/>
                  </a:lnTo>
                  <a:close/>
                  <a:moveTo>
                    <a:pt x="36" y="236"/>
                  </a:moveTo>
                  <a:lnTo>
                    <a:pt x="53" y="260"/>
                  </a:lnTo>
                  <a:lnTo>
                    <a:pt x="73" y="281"/>
                  </a:lnTo>
                  <a:lnTo>
                    <a:pt x="98" y="297"/>
                  </a:lnTo>
                  <a:lnTo>
                    <a:pt x="82" y="251"/>
                  </a:lnTo>
                  <a:lnTo>
                    <a:pt x="36" y="236"/>
                  </a:lnTo>
                  <a:close/>
                  <a:moveTo>
                    <a:pt x="102" y="168"/>
                  </a:moveTo>
                  <a:lnTo>
                    <a:pt x="108" y="187"/>
                  </a:lnTo>
                  <a:lnTo>
                    <a:pt x="117" y="204"/>
                  </a:lnTo>
                  <a:lnTo>
                    <a:pt x="131" y="217"/>
                  </a:lnTo>
                  <a:lnTo>
                    <a:pt x="148" y="227"/>
                  </a:lnTo>
                  <a:lnTo>
                    <a:pt x="166" y="233"/>
                  </a:lnTo>
                  <a:lnTo>
                    <a:pt x="166" y="186"/>
                  </a:lnTo>
                  <a:lnTo>
                    <a:pt x="159" y="179"/>
                  </a:lnTo>
                  <a:lnTo>
                    <a:pt x="154" y="174"/>
                  </a:lnTo>
                  <a:lnTo>
                    <a:pt x="149" y="168"/>
                  </a:lnTo>
                  <a:lnTo>
                    <a:pt x="102" y="168"/>
                  </a:lnTo>
                  <a:close/>
                  <a:moveTo>
                    <a:pt x="76" y="168"/>
                  </a:moveTo>
                  <a:lnTo>
                    <a:pt x="78" y="209"/>
                  </a:lnTo>
                  <a:lnTo>
                    <a:pt x="85" y="249"/>
                  </a:lnTo>
                  <a:lnTo>
                    <a:pt x="126" y="256"/>
                  </a:lnTo>
                  <a:lnTo>
                    <a:pt x="166" y="259"/>
                  </a:lnTo>
                  <a:lnTo>
                    <a:pt x="166" y="252"/>
                  </a:lnTo>
                  <a:lnTo>
                    <a:pt x="141" y="245"/>
                  </a:lnTo>
                  <a:lnTo>
                    <a:pt x="121" y="232"/>
                  </a:lnTo>
                  <a:lnTo>
                    <a:pt x="103" y="215"/>
                  </a:lnTo>
                  <a:lnTo>
                    <a:pt x="90" y="193"/>
                  </a:lnTo>
                  <a:lnTo>
                    <a:pt x="82" y="168"/>
                  </a:lnTo>
                  <a:lnTo>
                    <a:pt x="76" y="168"/>
                  </a:lnTo>
                  <a:close/>
                  <a:moveTo>
                    <a:pt x="19" y="168"/>
                  </a:moveTo>
                  <a:lnTo>
                    <a:pt x="23" y="201"/>
                  </a:lnTo>
                  <a:lnTo>
                    <a:pt x="35" y="233"/>
                  </a:lnTo>
                  <a:lnTo>
                    <a:pt x="82" y="249"/>
                  </a:lnTo>
                  <a:lnTo>
                    <a:pt x="76" y="208"/>
                  </a:lnTo>
                  <a:lnTo>
                    <a:pt x="73" y="168"/>
                  </a:lnTo>
                  <a:lnTo>
                    <a:pt x="19" y="168"/>
                  </a:lnTo>
                  <a:close/>
                  <a:moveTo>
                    <a:pt x="82" y="84"/>
                  </a:moveTo>
                  <a:lnTo>
                    <a:pt x="35" y="100"/>
                  </a:lnTo>
                  <a:lnTo>
                    <a:pt x="35" y="100"/>
                  </a:lnTo>
                  <a:lnTo>
                    <a:pt x="23" y="131"/>
                  </a:lnTo>
                  <a:lnTo>
                    <a:pt x="19" y="165"/>
                  </a:lnTo>
                  <a:lnTo>
                    <a:pt x="73" y="165"/>
                  </a:lnTo>
                  <a:lnTo>
                    <a:pt x="73" y="149"/>
                  </a:lnTo>
                  <a:lnTo>
                    <a:pt x="75" y="129"/>
                  </a:lnTo>
                  <a:lnTo>
                    <a:pt x="78" y="107"/>
                  </a:lnTo>
                  <a:lnTo>
                    <a:pt x="82" y="84"/>
                  </a:lnTo>
                  <a:close/>
                  <a:moveTo>
                    <a:pt x="98" y="36"/>
                  </a:moveTo>
                  <a:lnTo>
                    <a:pt x="73" y="51"/>
                  </a:lnTo>
                  <a:lnTo>
                    <a:pt x="53" y="73"/>
                  </a:lnTo>
                  <a:lnTo>
                    <a:pt x="36" y="97"/>
                  </a:lnTo>
                  <a:lnTo>
                    <a:pt x="82" y="82"/>
                  </a:lnTo>
                  <a:lnTo>
                    <a:pt x="98" y="36"/>
                  </a:lnTo>
                  <a:close/>
                  <a:moveTo>
                    <a:pt x="159" y="0"/>
                  </a:moveTo>
                  <a:lnTo>
                    <a:pt x="162" y="2"/>
                  </a:lnTo>
                  <a:lnTo>
                    <a:pt x="164" y="4"/>
                  </a:lnTo>
                  <a:lnTo>
                    <a:pt x="166" y="5"/>
                  </a:lnTo>
                  <a:lnTo>
                    <a:pt x="166" y="6"/>
                  </a:lnTo>
                  <a:lnTo>
                    <a:pt x="167" y="7"/>
                  </a:lnTo>
                  <a:lnTo>
                    <a:pt x="167" y="7"/>
                  </a:lnTo>
                  <a:lnTo>
                    <a:pt x="168" y="9"/>
                  </a:lnTo>
                  <a:lnTo>
                    <a:pt x="168" y="9"/>
                  </a:lnTo>
                  <a:lnTo>
                    <a:pt x="168" y="9"/>
                  </a:lnTo>
                  <a:lnTo>
                    <a:pt x="179" y="18"/>
                  </a:lnTo>
                  <a:lnTo>
                    <a:pt x="168" y="18"/>
                  </a:lnTo>
                  <a:lnTo>
                    <a:pt x="168" y="52"/>
                  </a:lnTo>
                  <a:lnTo>
                    <a:pt x="166" y="54"/>
                  </a:lnTo>
                  <a:lnTo>
                    <a:pt x="166" y="18"/>
                  </a:lnTo>
                  <a:lnTo>
                    <a:pt x="132" y="22"/>
                  </a:lnTo>
                  <a:lnTo>
                    <a:pt x="102" y="33"/>
                  </a:lnTo>
                  <a:lnTo>
                    <a:pt x="86" y="82"/>
                  </a:lnTo>
                  <a:lnTo>
                    <a:pt x="117" y="75"/>
                  </a:lnTo>
                  <a:lnTo>
                    <a:pt x="149" y="73"/>
                  </a:lnTo>
                  <a:lnTo>
                    <a:pt x="150" y="74"/>
                  </a:lnTo>
                  <a:lnTo>
                    <a:pt x="118" y="78"/>
                  </a:lnTo>
                  <a:lnTo>
                    <a:pt x="85" y="84"/>
                  </a:lnTo>
                  <a:lnTo>
                    <a:pt x="78" y="124"/>
                  </a:lnTo>
                  <a:lnTo>
                    <a:pt x="76" y="165"/>
                  </a:lnTo>
                  <a:lnTo>
                    <a:pt x="81" y="165"/>
                  </a:lnTo>
                  <a:lnTo>
                    <a:pt x="80" y="156"/>
                  </a:lnTo>
                  <a:lnTo>
                    <a:pt x="80" y="147"/>
                  </a:lnTo>
                  <a:lnTo>
                    <a:pt x="80" y="143"/>
                  </a:lnTo>
                  <a:lnTo>
                    <a:pt x="82" y="141"/>
                  </a:lnTo>
                  <a:lnTo>
                    <a:pt x="85" y="138"/>
                  </a:lnTo>
                  <a:lnTo>
                    <a:pt x="89" y="137"/>
                  </a:lnTo>
                  <a:lnTo>
                    <a:pt x="93" y="138"/>
                  </a:lnTo>
                  <a:lnTo>
                    <a:pt x="95" y="140"/>
                  </a:lnTo>
                  <a:lnTo>
                    <a:pt x="98" y="143"/>
                  </a:lnTo>
                  <a:lnTo>
                    <a:pt x="99" y="146"/>
                  </a:lnTo>
                  <a:lnTo>
                    <a:pt x="99" y="152"/>
                  </a:lnTo>
                  <a:lnTo>
                    <a:pt x="99" y="158"/>
                  </a:lnTo>
                  <a:lnTo>
                    <a:pt x="100" y="163"/>
                  </a:lnTo>
                  <a:lnTo>
                    <a:pt x="100" y="165"/>
                  </a:lnTo>
                  <a:lnTo>
                    <a:pt x="146" y="165"/>
                  </a:lnTo>
                  <a:lnTo>
                    <a:pt x="139" y="151"/>
                  </a:lnTo>
                  <a:lnTo>
                    <a:pt x="135" y="134"/>
                  </a:lnTo>
                  <a:lnTo>
                    <a:pt x="132" y="116"/>
                  </a:lnTo>
                  <a:lnTo>
                    <a:pt x="132" y="113"/>
                  </a:lnTo>
                  <a:lnTo>
                    <a:pt x="135" y="109"/>
                  </a:lnTo>
                  <a:lnTo>
                    <a:pt x="137" y="107"/>
                  </a:lnTo>
                  <a:lnTo>
                    <a:pt x="141" y="106"/>
                  </a:lnTo>
                  <a:lnTo>
                    <a:pt x="145" y="106"/>
                  </a:lnTo>
                  <a:lnTo>
                    <a:pt x="148" y="109"/>
                  </a:lnTo>
                  <a:lnTo>
                    <a:pt x="150" y="111"/>
                  </a:lnTo>
                  <a:lnTo>
                    <a:pt x="152" y="115"/>
                  </a:lnTo>
                  <a:lnTo>
                    <a:pt x="153" y="132"/>
                  </a:lnTo>
                  <a:lnTo>
                    <a:pt x="158" y="147"/>
                  </a:lnTo>
                  <a:lnTo>
                    <a:pt x="166" y="159"/>
                  </a:lnTo>
                  <a:lnTo>
                    <a:pt x="166" y="91"/>
                  </a:lnTo>
                  <a:lnTo>
                    <a:pt x="168" y="92"/>
                  </a:lnTo>
                  <a:lnTo>
                    <a:pt x="168" y="163"/>
                  </a:lnTo>
                  <a:lnTo>
                    <a:pt x="172" y="165"/>
                  </a:lnTo>
                  <a:lnTo>
                    <a:pt x="241" y="165"/>
                  </a:lnTo>
                  <a:lnTo>
                    <a:pt x="243" y="168"/>
                  </a:lnTo>
                  <a:lnTo>
                    <a:pt x="175" y="168"/>
                  </a:lnTo>
                  <a:lnTo>
                    <a:pt x="188" y="175"/>
                  </a:lnTo>
                  <a:lnTo>
                    <a:pt x="202" y="181"/>
                  </a:lnTo>
                  <a:lnTo>
                    <a:pt x="218" y="183"/>
                  </a:lnTo>
                  <a:lnTo>
                    <a:pt x="222" y="183"/>
                  </a:lnTo>
                  <a:lnTo>
                    <a:pt x="225" y="186"/>
                  </a:lnTo>
                  <a:lnTo>
                    <a:pt x="227" y="188"/>
                  </a:lnTo>
                  <a:lnTo>
                    <a:pt x="227" y="192"/>
                  </a:lnTo>
                  <a:lnTo>
                    <a:pt x="227" y="196"/>
                  </a:lnTo>
                  <a:lnTo>
                    <a:pt x="225" y="199"/>
                  </a:lnTo>
                  <a:lnTo>
                    <a:pt x="222" y="201"/>
                  </a:lnTo>
                  <a:lnTo>
                    <a:pt x="218" y="201"/>
                  </a:lnTo>
                  <a:lnTo>
                    <a:pt x="202" y="200"/>
                  </a:lnTo>
                  <a:lnTo>
                    <a:pt x="185" y="195"/>
                  </a:lnTo>
                  <a:lnTo>
                    <a:pt x="168" y="187"/>
                  </a:lnTo>
                  <a:lnTo>
                    <a:pt x="168" y="233"/>
                  </a:lnTo>
                  <a:lnTo>
                    <a:pt x="170" y="233"/>
                  </a:lnTo>
                  <a:lnTo>
                    <a:pt x="179" y="234"/>
                  </a:lnTo>
                  <a:lnTo>
                    <a:pt x="188" y="236"/>
                  </a:lnTo>
                  <a:lnTo>
                    <a:pt x="191" y="236"/>
                  </a:lnTo>
                  <a:lnTo>
                    <a:pt x="194" y="238"/>
                  </a:lnTo>
                  <a:lnTo>
                    <a:pt x="195" y="241"/>
                  </a:lnTo>
                  <a:lnTo>
                    <a:pt x="197" y="245"/>
                  </a:lnTo>
                  <a:lnTo>
                    <a:pt x="195" y="249"/>
                  </a:lnTo>
                  <a:lnTo>
                    <a:pt x="194" y="251"/>
                  </a:lnTo>
                  <a:lnTo>
                    <a:pt x="190" y="254"/>
                  </a:lnTo>
                  <a:lnTo>
                    <a:pt x="188" y="254"/>
                  </a:lnTo>
                  <a:lnTo>
                    <a:pt x="185" y="254"/>
                  </a:lnTo>
                  <a:lnTo>
                    <a:pt x="180" y="254"/>
                  </a:lnTo>
                  <a:lnTo>
                    <a:pt x="175" y="254"/>
                  </a:lnTo>
                  <a:lnTo>
                    <a:pt x="168" y="252"/>
                  </a:lnTo>
                  <a:lnTo>
                    <a:pt x="168" y="259"/>
                  </a:lnTo>
                  <a:lnTo>
                    <a:pt x="209" y="256"/>
                  </a:lnTo>
                  <a:lnTo>
                    <a:pt x="250" y="249"/>
                  </a:lnTo>
                  <a:lnTo>
                    <a:pt x="256" y="217"/>
                  </a:lnTo>
                  <a:lnTo>
                    <a:pt x="259" y="183"/>
                  </a:lnTo>
                  <a:lnTo>
                    <a:pt x="262" y="186"/>
                  </a:lnTo>
                  <a:lnTo>
                    <a:pt x="258" y="218"/>
                  </a:lnTo>
                  <a:lnTo>
                    <a:pt x="253" y="249"/>
                  </a:lnTo>
                  <a:lnTo>
                    <a:pt x="300" y="233"/>
                  </a:lnTo>
                  <a:lnTo>
                    <a:pt x="312" y="201"/>
                  </a:lnTo>
                  <a:lnTo>
                    <a:pt x="316" y="168"/>
                  </a:lnTo>
                  <a:lnTo>
                    <a:pt x="280" y="168"/>
                  </a:lnTo>
                  <a:lnTo>
                    <a:pt x="281" y="166"/>
                  </a:lnTo>
                  <a:lnTo>
                    <a:pt x="281" y="165"/>
                  </a:lnTo>
                  <a:lnTo>
                    <a:pt x="281" y="165"/>
                  </a:lnTo>
                  <a:lnTo>
                    <a:pt x="282" y="165"/>
                  </a:lnTo>
                  <a:lnTo>
                    <a:pt x="282" y="165"/>
                  </a:lnTo>
                  <a:lnTo>
                    <a:pt x="316" y="165"/>
                  </a:lnTo>
                  <a:lnTo>
                    <a:pt x="316" y="156"/>
                  </a:lnTo>
                  <a:lnTo>
                    <a:pt x="317" y="159"/>
                  </a:lnTo>
                  <a:lnTo>
                    <a:pt x="321" y="161"/>
                  </a:lnTo>
                  <a:lnTo>
                    <a:pt x="324" y="164"/>
                  </a:lnTo>
                  <a:lnTo>
                    <a:pt x="327" y="168"/>
                  </a:lnTo>
                  <a:lnTo>
                    <a:pt x="330" y="170"/>
                  </a:lnTo>
                  <a:lnTo>
                    <a:pt x="333" y="173"/>
                  </a:lnTo>
                  <a:lnTo>
                    <a:pt x="335" y="175"/>
                  </a:lnTo>
                  <a:lnTo>
                    <a:pt x="330" y="208"/>
                  </a:lnTo>
                  <a:lnTo>
                    <a:pt x="320" y="237"/>
                  </a:lnTo>
                  <a:lnTo>
                    <a:pt x="303" y="264"/>
                  </a:lnTo>
                  <a:lnTo>
                    <a:pt x="282" y="287"/>
                  </a:lnTo>
                  <a:lnTo>
                    <a:pt x="258" y="306"/>
                  </a:lnTo>
                  <a:lnTo>
                    <a:pt x="231" y="322"/>
                  </a:lnTo>
                  <a:lnTo>
                    <a:pt x="200" y="331"/>
                  </a:lnTo>
                  <a:lnTo>
                    <a:pt x="167" y="333"/>
                  </a:lnTo>
                  <a:lnTo>
                    <a:pt x="135" y="331"/>
                  </a:lnTo>
                  <a:lnTo>
                    <a:pt x="103" y="320"/>
                  </a:lnTo>
                  <a:lnTo>
                    <a:pt x="75" y="305"/>
                  </a:lnTo>
                  <a:lnTo>
                    <a:pt x="49" y="285"/>
                  </a:lnTo>
                  <a:lnTo>
                    <a:pt x="28" y="260"/>
                  </a:lnTo>
                  <a:lnTo>
                    <a:pt x="13" y="232"/>
                  </a:lnTo>
                  <a:lnTo>
                    <a:pt x="3" y="200"/>
                  </a:lnTo>
                  <a:lnTo>
                    <a:pt x="0" y="166"/>
                  </a:lnTo>
                  <a:lnTo>
                    <a:pt x="3" y="136"/>
                  </a:lnTo>
                  <a:lnTo>
                    <a:pt x="12" y="105"/>
                  </a:lnTo>
                  <a:lnTo>
                    <a:pt x="26" y="78"/>
                  </a:lnTo>
                  <a:lnTo>
                    <a:pt x="45" y="52"/>
                  </a:lnTo>
                  <a:lnTo>
                    <a:pt x="68" y="32"/>
                  </a:lnTo>
                  <a:lnTo>
                    <a:pt x="95" y="15"/>
                  </a:lnTo>
                  <a:lnTo>
                    <a:pt x="126" y="4"/>
                  </a:lnTo>
                  <a:lnTo>
                    <a:pt x="159"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82" name="Freeform 255"/>
            <p:cNvSpPr>
              <a:spLocks/>
            </p:cNvSpPr>
            <p:nvPr/>
          </p:nvSpPr>
          <p:spPr bwMode="auto">
            <a:xfrm>
              <a:off x="-5867400" y="1738313"/>
              <a:ext cx="79375" cy="77788"/>
            </a:xfrm>
            <a:custGeom>
              <a:avLst/>
              <a:gdLst>
                <a:gd name="T0" fmla="*/ 23 w 50"/>
                <a:gd name="T1" fmla="*/ 0 h 49"/>
                <a:gd name="T2" fmla="*/ 50 w 50"/>
                <a:gd name="T3" fmla="*/ 27 h 49"/>
                <a:gd name="T4" fmla="*/ 46 w 50"/>
                <a:gd name="T5" fmla="*/ 31 h 49"/>
                <a:gd name="T6" fmla="*/ 43 w 50"/>
                <a:gd name="T7" fmla="*/ 34 h 49"/>
                <a:gd name="T8" fmla="*/ 41 w 50"/>
                <a:gd name="T9" fmla="*/ 36 h 49"/>
                <a:gd name="T10" fmla="*/ 36 w 50"/>
                <a:gd name="T11" fmla="*/ 41 h 49"/>
                <a:gd name="T12" fmla="*/ 28 w 50"/>
                <a:gd name="T13" fmla="*/ 49 h 49"/>
                <a:gd name="T14" fmla="*/ 24 w 50"/>
                <a:gd name="T15" fmla="*/ 45 h 49"/>
                <a:gd name="T16" fmla="*/ 20 w 50"/>
                <a:gd name="T17" fmla="*/ 43 h 49"/>
                <a:gd name="T18" fmla="*/ 19 w 50"/>
                <a:gd name="T19" fmla="*/ 40 h 49"/>
                <a:gd name="T20" fmla="*/ 18 w 50"/>
                <a:gd name="T21" fmla="*/ 39 h 49"/>
                <a:gd name="T22" fmla="*/ 16 w 50"/>
                <a:gd name="T23" fmla="*/ 38 h 49"/>
                <a:gd name="T24" fmla="*/ 15 w 50"/>
                <a:gd name="T25" fmla="*/ 36 h 49"/>
                <a:gd name="T26" fmla="*/ 14 w 50"/>
                <a:gd name="T27" fmla="*/ 35 h 49"/>
                <a:gd name="T28" fmla="*/ 13 w 50"/>
                <a:gd name="T29" fmla="*/ 34 h 49"/>
                <a:gd name="T30" fmla="*/ 11 w 50"/>
                <a:gd name="T31" fmla="*/ 32 h 49"/>
                <a:gd name="T32" fmla="*/ 9 w 50"/>
                <a:gd name="T33" fmla="*/ 31 h 49"/>
                <a:gd name="T34" fmla="*/ 9 w 50"/>
                <a:gd name="T35" fmla="*/ 31 h 49"/>
                <a:gd name="T36" fmla="*/ 7 w 50"/>
                <a:gd name="T37" fmla="*/ 29 h 49"/>
                <a:gd name="T38" fmla="*/ 6 w 50"/>
                <a:gd name="T39" fmla="*/ 29 h 49"/>
                <a:gd name="T40" fmla="*/ 6 w 50"/>
                <a:gd name="T41" fmla="*/ 27 h 49"/>
                <a:gd name="T42" fmla="*/ 6 w 50"/>
                <a:gd name="T43" fmla="*/ 27 h 49"/>
                <a:gd name="T44" fmla="*/ 5 w 50"/>
                <a:gd name="T45" fmla="*/ 27 h 49"/>
                <a:gd name="T46" fmla="*/ 4 w 50"/>
                <a:gd name="T47" fmla="*/ 26 h 49"/>
                <a:gd name="T48" fmla="*/ 2 w 50"/>
                <a:gd name="T49" fmla="*/ 25 h 49"/>
                <a:gd name="T50" fmla="*/ 0 w 50"/>
                <a:gd name="T51" fmla="*/ 22 h 49"/>
                <a:gd name="T52" fmla="*/ 0 w 50"/>
                <a:gd name="T53" fmla="*/ 22 h 49"/>
                <a:gd name="T54" fmla="*/ 4 w 50"/>
                <a:gd name="T55" fmla="*/ 20 h 49"/>
                <a:gd name="T56" fmla="*/ 4 w 50"/>
                <a:gd name="T57" fmla="*/ 20 h 49"/>
                <a:gd name="T58" fmla="*/ 23 w 50"/>
                <a:gd name="T5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49">
                  <a:moveTo>
                    <a:pt x="23" y="0"/>
                  </a:moveTo>
                  <a:lnTo>
                    <a:pt x="50" y="27"/>
                  </a:lnTo>
                  <a:lnTo>
                    <a:pt x="46" y="31"/>
                  </a:lnTo>
                  <a:lnTo>
                    <a:pt x="43" y="34"/>
                  </a:lnTo>
                  <a:lnTo>
                    <a:pt x="41" y="36"/>
                  </a:lnTo>
                  <a:lnTo>
                    <a:pt x="36" y="41"/>
                  </a:lnTo>
                  <a:lnTo>
                    <a:pt x="28" y="49"/>
                  </a:lnTo>
                  <a:lnTo>
                    <a:pt x="24" y="45"/>
                  </a:lnTo>
                  <a:lnTo>
                    <a:pt x="20" y="43"/>
                  </a:lnTo>
                  <a:lnTo>
                    <a:pt x="19" y="40"/>
                  </a:lnTo>
                  <a:lnTo>
                    <a:pt x="18" y="39"/>
                  </a:lnTo>
                  <a:lnTo>
                    <a:pt x="16" y="38"/>
                  </a:lnTo>
                  <a:lnTo>
                    <a:pt x="15" y="36"/>
                  </a:lnTo>
                  <a:lnTo>
                    <a:pt x="14" y="35"/>
                  </a:lnTo>
                  <a:lnTo>
                    <a:pt x="13" y="34"/>
                  </a:lnTo>
                  <a:lnTo>
                    <a:pt x="11" y="32"/>
                  </a:lnTo>
                  <a:lnTo>
                    <a:pt x="9" y="31"/>
                  </a:lnTo>
                  <a:lnTo>
                    <a:pt x="9" y="31"/>
                  </a:lnTo>
                  <a:lnTo>
                    <a:pt x="7" y="29"/>
                  </a:lnTo>
                  <a:lnTo>
                    <a:pt x="6" y="29"/>
                  </a:lnTo>
                  <a:lnTo>
                    <a:pt x="6" y="27"/>
                  </a:lnTo>
                  <a:lnTo>
                    <a:pt x="6" y="27"/>
                  </a:lnTo>
                  <a:lnTo>
                    <a:pt x="5" y="27"/>
                  </a:lnTo>
                  <a:lnTo>
                    <a:pt x="4" y="26"/>
                  </a:lnTo>
                  <a:lnTo>
                    <a:pt x="2" y="25"/>
                  </a:lnTo>
                  <a:lnTo>
                    <a:pt x="0" y="22"/>
                  </a:lnTo>
                  <a:lnTo>
                    <a:pt x="0" y="22"/>
                  </a:lnTo>
                  <a:lnTo>
                    <a:pt x="4" y="20"/>
                  </a:lnTo>
                  <a:lnTo>
                    <a:pt x="4" y="20"/>
                  </a:lnTo>
                  <a:lnTo>
                    <a:pt x="23"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83" name="Freeform 256"/>
            <p:cNvSpPr>
              <a:spLocks/>
            </p:cNvSpPr>
            <p:nvPr/>
          </p:nvSpPr>
          <p:spPr bwMode="auto">
            <a:xfrm>
              <a:off x="-6096000" y="1582738"/>
              <a:ext cx="77787" cy="76200"/>
            </a:xfrm>
            <a:custGeom>
              <a:avLst/>
              <a:gdLst>
                <a:gd name="T0" fmla="*/ 22 w 49"/>
                <a:gd name="T1" fmla="*/ 0 h 48"/>
                <a:gd name="T2" fmla="*/ 49 w 49"/>
                <a:gd name="T3" fmla="*/ 27 h 48"/>
                <a:gd name="T4" fmla="*/ 45 w 49"/>
                <a:gd name="T5" fmla="*/ 32 h 48"/>
                <a:gd name="T6" fmla="*/ 39 w 49"/>
                <a:gd name="T7" fmla="*/ 37 h 48"/>
                <a:gd name="T8" fmla="*/ 33 w 49"/>
                <a:gd name="T9" fmla="*/ 42 h 48"/>
                <a:gd name="T10" fmla="*/ 28 w 49"/>
                <a:gd name="T11" fmla="*/ 47 h 48"/>
                <a:gd name="T12" fmla="*/ 27 w 49"/>
                <a:gd name="T13" fmla="*/ 48 h 48"/>
                <a:gd name="T14" fmla="*/ 23 w 49"/>
                <a:gd name="T15" fmla="*/ 46 h 48"/>
                <a:gd name="T16" fmla="*/ 21 w 49"/>
                <a:gd name="T17" fmla="*/ 43 h 48"/>
                <a:gd name="T18" fmla="*/ 19 w 49"/>
                <a:gd name="T19" fmla="*/ 42 h 48"/>
                <a:gd name="T20" fmla="*/ 17 w 49"/>
                <a:gd name="T21" fmla="*/ 39 h 48"/>
                <a:gd name="T22" fmla="*/ 14 w 49"/>
                <a:gd name="T23" fmla="*/ 36 h 48"/>
                <a:gd name="T24" fmla="*/ 8 w 49"/>
                <a:gd name="T25" fmla="*/ 30 h 48"/>
                <a:gd name="T26" fmla="*/ 0 w 49"/>
                <a:gd name="T27" fmla="*/ 21 h 48"/>
                <a:gd name="T28" fmla="*/ 5 w 49"/>
                <a:gd name="T29" fmla="*/ 16 h 48"/>
                <a:gd name="T30" fmla="*/ 12 w 49"/>
                <a:gd name="T31" fmla="*/ 10 h 48"/>
                <a:gd name="T32" fmla="*/ 18 w 49"/>
                <a:gd name="T33" fmla="*/ 3 h 48"/>
                <a:gd name="T34" fmla="*/ 22 w 49"/>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8">
                  <a:moveTo>
                    <a:pt x="22" y="0"/>
                  </a:moveTo>
                  <a:lnTo>
                    <a:pt x="49" y="27"/>
                  </a:lnTo>
                  <a:lnTo>
                    <a:pt x="45" y="32"/>
                  </a:lnTo>
                  <a:lnTo>
                    <a:pt x="39" y="37"/>
                  </a:lnTo>
                  <a:lnTo>
                    <a:pt x="33" y="42"/>
                  </a:lnTo>
                  <a:lnTo>
                    <a:pt x="28" y="47"/>
                  </a:lnTo>
                  <a:lnTo>
                    <a:pt x="27" y="48"/>
                  </a:lnTo>
                  <a:lnTo>
                    <a:pt x="23" y="46"/>
                  </a:lnTo>
                  <a:lnTo>
                    <a:pt x="21" y="43"/>
                  </a:lnTo>
                  <a:lnTo>
                    <a:pt x="19" y="42"/>
                  </a:lnTo>
                  <a:lnTo>
                    <a:pt x="17" y="39"/>
                  </a:lnTo>
                  <a:lnTo>
                    <a:pt x="14" y="36"/>
                  </a:lnTo>
                  <a:lnTo>
                    <a:pt x="8" y="30"/>
                  </a:lnTo>
                  <a:lnTo>
                    <a:pt x="0" y="21"/>
                  </a:lnTo>
                  <a:lnTo>
                    <a:pt x="5" y="16"/>
                  </a:lnTo>
                  <a:lnTo>
                    <a:pt x="12" y="10"/>
                  </a:lnTo>
                  <a:lnTo>
                    <a:pt x="18" y="3"/>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84" name="Freeform 257"/>
            <p:cNvSpPr>
              <a:spLocks/>
            </p:cNvSpPr>
            <p:nvPr/>
          </p:nvSpPr>
          <p:spPr bwMode="auto">
            <a:xfrm>
              <a:off x="-6051550" y="1628775"/>
              <a:ext cx="77787" cy="65088"/>
            </a:xfrm>
            <a:custGeom>
              <a:avLst/>
              <a:gdLst>
                <a:gd name="T0" fmla="*/ 22 w 49"/>
                <a:gd name="T1" fmla="*/ 0 h 41"/>
                <a:gd name="T2" fmla="*/ 26 w 49"/>
                <a:gd name="T3" fmla="*/ 4 h 41"/>
                <a:gd name="T4" fmla="*/ 32 w 49"/>
                <a:gd name="T5" fmla="*/ 10 h 41"/>
                <a:gd name="T6" fmla="*/ 40 w 49"/>
                <a:gd name="T7" fmla="*/ 18 h 41"/>
                <a:gd name="T8" fmla="*/ 46 w 49"/>
                <a:gd name="T9" fmla="*/ 25 h 41"/>
                <a:gd name="T10" fmla="*/ 49 w 49"/>
                <a:gd name="T11" fmla="*/ 27 h 41"/>
                <a:gd name="T12" fmla="*/ 48 w 49"/>
                <a:gd name="T13" fmla="*/ 28 h 41"/>
                <a:gd name="T14" fmla="*/ 45 w 49"/>
                <a:gd name="T15" fmla="*/ 31 h 41"/>
                <a:gd name="T16" fmla="*/ 44 w 49"/>
                <a:gd name="T17" fmla="*/ 33 h 41"/>
                <a:gd name="T18" fmla="*/ 40 w 49"/>
                <a:gd name="T19" fmla="*/ 36 h 41"/>
                <a:gd name="T20" fmla="*/ 37 w 49"/>
                <a:gd name="T21" fmla="*/ 39 h 41"/>
                <a:gd name="T22" fmla="*/ 36 w 49"/>
                <a:gd name="T23" fmla="*/ 41 h 41"/>
                <a:gd name="T24" fmla="*/ 27 w 49"/>
                <a:gd name="T25" fmla="*/ 40 h 41"/>
                <a:gd name="T26" fmla="*/ 18 w 49"/>
                <a:gd name="T27" fmla="*/ 40 h 41"/>
                <a:gd name="T28" fmla="*/ 13 w 49"/>
                <a:gd name="T29" fmla="*/ 35 h 41"/>
                <a:gd name="T30" fmla="*/ 9 w 49"/>
                <a:gd name="T31" fmla="*/ 31 h 41"/>
                <a:gd name="T32" fmla="*/ 7 w 49"/>
                <a:gd name="T33" fmla="*/ 28 h 41"/>
                <a:gd name="T34" fmla="*/ 5 w 49"/>
                <a:gd name="T35" fmla="*/ 26 h 41"/>
                <a:gd name="T36" fmla="*/ 4 w 49"/>
                <a:gd name="T37" fmla="*/ 25 h 41"/>
                <a:gd name="T38" fmla="*/ 3 w 49"/>
                <a:gd name="T39" fmla="*/ 25 h 41"/>
                <a:gd name="T40" fmla="*/ 2 w 49"/>
                <a:gd name="T41" fmla="*/ 23 h 41"/>
                <a:gd name="T42" fmla="*/ 2 w 49"/>
                <a:gd name="T43" fmla="*/ 23 h 41"/>
                <a:gd name="T44" fmla="*/ 2 w 49"/>
                <a:gd name="T45" fmla="*/ 22 h 41"/>
                <a:gd name="T46" fmla="*/ 0 w 49"/>
                <a:gd name="T47" fmla="*/ 22 h 41"/>
                <a:gd name="T48" fmla="*/ 5 w 49"/>
                <a:gd name="T49" fmla="*/ 16 h 41"/>
                <a:gd name="T50" fmla="*/ 13 w 49"/>
                <a:gd name="T51" fmla="*/ 9 h 41"/>
                <a:gd name="T52" fmla="*/ 19 w 49"/>
                <a:gd name="T53" fmla="*/ 3 h 41"/>
                <a:gd name="T54" fmla="*/ 22 w 49"/>
                <a:gd name="T5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41">
                  <a:moveTo>
                    <a:pt x="22" y="0"/>
                  </a:moveTo>
                  <a:lnTo>
                    <a:pt x="26" y="4"/>
                  </a:lnTo>
                  <a:lnTo>
                    <a:pt x="32" y="10"/>
                  </a:lnTo>
                  <a:lnTo>
                    <a:pt x="40" y="18"/>
                  </a:lnTo>
                  <a:lnTo>
                    <a:pt x="46" y="25"/>
                  </a:lnTo>
                  <a:lnTo>
                    <a:pt x="49" y="27"/>
                  </a:lnTo>
                  <a:lnTo>
                    <a:pt x="48" y="28"/>
                  </a:lnTo>
                  <a:lnTo>
                    <a:pt x="45" y="31"/>
                  </a:lnTo>
                  <a:lnTo>
                    <a:pt x="44" y="33"/>
                  </a:lnTo>
                  <a:lnTo>
                    <a:pt x="40" y="36"/>
                  </a:lnTo>
                  <a:lnTo>
                    <a:pt x="37" y="39"/>
                  </a:lnTo>
                  <a:lnTo>
                    <a:pt x="36" y="41"/>
                  </a:lnTo>
                  <a:lnTo>
                    <a:pt x="27" y="40"/>
                  </a:lnTo>
                  <a:lnTo>
                    <a:pt x="18" y="40"/>
                  </a:lnTo>
                  <a:lnTo>
                    <a:pt x="13" y="35"/>
                  </a:lnTo>
                  <a:lnTo>
                    <a:pt x="9" y="31"/>
                  </a:lnTo>
                  <a:lnTo>
                    <a:pt x="7" y="28"/>
                  </a:lnTo>
                  <a:lnTo>
                    <a:pt x="5" y="26"/>
                  </a:lnTo>
                  <a:lnTo>
                    <a:pt x="4" y="25"/>
                  </a:lnTo>
                  <a:lnTo>
                    <a:pt x="3" y="25"/>
                  </a:lnTo>
                  <a:lnTo>
                    <a:pt x="2" y="23"/>
                  </a:lnTo>
                  <a:lnTo>
                    <a:pt x="2" y="23"/>
                  </a:lnTo>
                  <a:lnTo>
                    <a:pt x="2" y="22"/>
                  </a:lnTo>
                  <a:lnTo>
                    <a:pt x="0" y="22"/>
                  </a:lnTo>
                  <a:lnTo>
                    <a:pt x="5" y="16"/>
                  </a:lnTo>
                  <a:lnTo>
                    <a:pt x="13" y="9"/>
                  </a:lnTo>
                  <a:lnTo>
                    <a:pt x="19" y="3"/>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85" name="Freeform 258"/>
            <p:cNvSpPr>
              <a:spLocks/>
            </p:cNvSpPr>
            <p:nvPr/>
          </p:nvSpPr>
          <p:spPr bwMode="auto">
            <a:xfrm>
              <a:off x="-6143625" y="1536700"/>
              <a:ext cx="77787" cy="77788"/>
            </a:xfrm>
            <a:custGeom>
              <a:avLst/>
              <a:gdLst>
                <a:gd name="T0" fmla="*/ 22 w 49"/>
                <a:gd name="T1" fmla="*/ 0 h 49"/>
                <a:gd name="T2" fmla="*/ 27 w 49"/>
                <a:gd name="T3" fmla="*/ 4 h 49"/>
                <a:gd name="T4" fmla="*/ 34 w 49"/>
                <a:gd name="T5" fmla="*/ 11 h 49"/>
                <a:gd name="T6" fmla="*/ 40 w 49"/>
                <a:gd name="T7" fmla="*/ 18 h 49"/>
                <a:gd name="T8" fmla="*/ 47 w 49"/>
                <a:gd name="T9" fmla="*/ 25 h 49"/>
                <a:gd name="T10" fmla="*/ 49 w 49"/>
                <a:gd name="T11" fmla="*/ 27 h 49"/>
                <a:gd name="T12" fmla="*/ 43 w 49"/>
                <a:gd name="T13" fmla="*/ 34 h 49"/>
                <a:gd name="T14" fmla="*/ 40 w 49"/>
                <a:gd name="T15" fmla="*/ 38 h 49"/>
                <a:gd name="T16" fmla="*/ 39 w 49"/>
                <a:gd name="T17" fmla="*/ 39 h 49"/>
                <a:gd name="T18" fmla="*/ 38 w 49"/>
                <a:gd name="T19" fmla="*/ 40 h 49"/>
                <a:gd name="T20" fmla="*/ 34 w 49"/>
                <a:gd name="T21" fmla="*/ 43 h 49"/>
                <a:gd name="T22" fmla="*/ 27 w 49"/>
                <a:gd name="T23" fmla="*/ 49 h 49"/>
                <a:gd name="T24" fmla="*/ 0 w 49"/>
                <a:gd name="T25" fmla="*/ 22 h 49"/>
                <a:gd name="T26" fmla="*/ 22 w 49"/>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9">
                  <a:moveTo>
                    <a:pt x="22" y="0"/>
                  </a:moveTo>
                  <a:lnTo>
                    <a:pt x="27" y="4"/>
                  </a:lnTo>
                  <a:lnTo>
                    <a:pt x="34" y="11"/>
                  </a:lnTo>
                  <a:lnTo>
                    <a:pt x="40" y="18"/>
                  </a:lnTo>
                  <a:lnTo>
                    <a:pt x="47" y="25"/>
                  </a:lnTo>
                  <a:lnTo>
                    <a:pt x="49" y="27"/>
                  </a:lnTo>
                  <a:lnTo>
                    <a:pt x="43" y="34"/>
                  </a:lnTo>
                  <a:lnTo>
                    <a:pt x="40" y="38"/>
                  </a:lnTo>
                  <a:lnTo>
                    <a:pt x="39" y="39"/>
                  </a:lnTo>
                  <a:lnTo>
                    <a:pt x="38" y="40"/>
                  </a:lnTo>
                  <a:lnTo>
                    <a:pt x="34" y="43"/>
                  </a:lnTo>
                  <a:lnTo>
                    <a:pt x="27" y="49"/>
                  </a:lnTo>
                  <a:lnTo>
                    <a:pt x="0" y="22"/>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86" name="Freeform 259"/>
            <p:cNvSpPr>
              <a:spLocks/>
            </p:cNvSpPr>
            <p:nvPr/>
          </p:nvSpPr>
          <p:spPr bwMode="auto">
            <a:xfrm>
              <a:off x="-6103938" y="1500188"/>
              <a:ext cx="77787" cy="77788"/>
            </a:xfrm>
            <a:custGeom>
              <a:avLst/>
              <a:gdLst>
                <a:gd name="T0" fmla="*/ 22 w 49"/>
                <a:gd name="T1" fmla="*/ 0 h 49"/>
                <a:gd name="T2" fmla="*/ 49 w 49"/>
                <a:gd name="T3" fmla="*/ 27 h 49"/>
                <a:gd name="T4" fmla="*/ 44 w 49"/>
                <a:gd name="T5" fmla="*/ 32 h 49"/>
                <a:gd name="T6" fmla="*/ 37 w 49"/>
                <a:gd name="T7" fmla="*/ 39 h 49"/>
                <a:gd name="T8" fmla="*/ 31 w 49"/>
                <a:gd name="T9" fmla="*/ 45 h 49"/>
                <a:gd name="T10" fmla="*/ 27 w 49"/>
                <a:gd name="T11" fmla="*/ 49 h 49"/>
                <a:gd name="T12" fmla="*/ 20 w 49"/>
                <a:gd name="T13" fmla="*/ 43 h 49"/>
                <a:gd name="T14" fmla="*/ 14 w 49"/>
                <a:gd name="T15" fmla="*/ 36 h 49"/>
                <a:gd name="T16" fmla="*/ 6 w 49"/>
                <a:gd name="T17" fmla="*/ 29 h 49"/>
                <a:gd name="T18" fmla="*/ 1 w 49"/>
                <a:gd name="T19" fmla="*/ 23 h 49"/>
                <a:gd name="T20" fmla="*/ 0 w 49"/>
                <a:gd name="T21" fmla="*/ 21 h 49"/>
                <a:gd name="T22" fmla="*/ 22 w 49"/>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49">
                  <a:moveTo>
                    <a:pt x="22" y="0"/>
                  </a:moveTo>
                  <a:lnTo>
                    <a:pt x="49" y="27"/>
                  </a:lnTo>
                  <a:lnTo>
                    <a:pt x="44" y="32"/>
                  </a:lnTo>
                  <a:lnTo>
                    <a:pt x="37" y="39"/>
                  </a:lnTo>
                  <a:lnTo>
                    <a:pt x="31" y="45"/>
                  </a:lnTo>
                  <a:lnTo>
                    <a:pt x="27" y="49"/>
                  </a:lnTo>
                  <a:lnTo>
                    <a:pt x="20" y="43"/>
                  </a:lnTo>
                  <a:lnTo>
                    <a:pt x="14" y="36"/>
                  </a:lnTo>
                  <a:lnTo>
                    <a:pt x="6" y="29"/>
                  </a:lnTo>
                  <a:lnTo>
                    <a:pt x="1" y="23"/>
                  </a:lnTo>
                  <a:lnTo>
                    <a:pt x="0" y="21"/>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87" name="Freeform 260"/>
            <p:cNvSpPr>
              <a:spLocks/>
            </p:cNvSpPr>
            <p:nvPr/>
          </p:nvSpPr>
          <p:spPr bwMode="auto">
            <a:xfrm>
              <a:off x="-6059488" y="1546225"/>
              <a:ext cx="77787" cy="76200"/>
            </a:xfrm>
            <a:custGeom>
              <a:avLst/>
              <a:gdLst>
                <a:gd name="T0" fmla="*/ 22 w 49"/>
                <a:gd name="T1" fmla="*/ 0 h 48"/>
                <a:gd name="T2" fmla="*/ 49 w 49"/>
                <a:gd name="T3" fmla="*/ 26 h 48"/>
                <a:gd name="T4" fmla="*/ 48 w 49"/>
                <a:gd name="T5" fmla="*/ 28 h 48"/>
                <a:gd name="T6" fmla="*/ 42 w 49"/>
                <a:gd name="T7" fmla="*/ 33 h 48"/>
                <a:gd name="T8" fmla="*/ 36 w 49"/>
                <a:gd name="T9" fmla="*/ 39 h 48"/>
                <a:gd name="T10" fmla="*/ 27 w 49"/>
                <a:gd name="T11" fmla="*/ 48 h 48"/>
                <a:gd name="T12" fmla="*/ 0 w 49"/>
                <a:gd name="T13" fmla="*/ 21 h 48"/>
                <a:gd name="T14" fmla="*/ 13 w 49"/>
                <a:gd name="T15" fmla="*/ 10 h 48"/>
                <a:gd name="T16" fmla="*/ 19 w 49"/>
                <a:gd name="T17" fmla="*/ 2 h 48"/>
                <a:gd name="T18" fmla="*/ 22 w 49"/>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22" y="0"/>
                  </a:moveTo>
                  <a:lnTo>
                    <a:pt x="49" y="26"/>
                  </a:lnTo>
                  <a:lnTo>
                    <a:pt x="48" y="28"/>
                  </a:lnTo>
                  <a:lnTo>
                    <a:pt x="42" y="33"/>
                  </a:lnTo>
                  <a:lnTo>
                    <a:pt x="36" y="39"/>
                  </a:lnTo>
                  <a:lnTo>
                    <a:pt x="27" y="48"/>
                  </a:lnTo>
                  <a:lnTo>
                    <a:pt x="0" y="21"/>
                  </a:lnTo>
                  <a:lnTo>
                    <a:pt x="13" y="10"/>
                  </a:lnTo>
                  <a:lnTo>
                    <a:pt x="19" y="2"/>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88" name="Freeform 261"/>
            <p:cNvSpPr>
              <a:spLocks/>
            </p:cNvSpPr>
            <p:nvPr/>
          </p:nvSpPr>
          <p:spPr bwMode="auto">
            <a:xfrm>
              <a:off x="-6015038" y="1590675"/>
              <a:ext cx="79375" cy="79375"/>
            </a:xfrm>
            <a:custGeom>
              <a:avLst/>
              <a:gdLst>
                <a:gd name="T0" fmla="*/ 22 w 50"/>
                <a:gd name="T1" fmla="*/ 0 h 50"/>
                <a:gd name="T2" fmla="*/ 50 w 50"/>
                <a:gd name="T3" fmla="*/ 28 h 50"/>
                <a:gd name="T4" fmla="*/ 41 w 50"/>
                <a:gd name="T5" fmla="*/ 37 h 50"/>
                <a:gd name="T6" fmla="*/ 35 w 50"/>
                <a:gd name="T7" fmla="*/ 42 h 50"/>
                <a:gd name="T8" fmla="*/ 32 w 50"/>
                <a:gd name="T9" fmla="*/ 46 h 50"/>
                <a:gd name="T10" fmla="*/ 30 w 50"/>
                <a:gd name="T11" fmla="*/ 47 h 50"/>
                <a:gd name="T12" fmla="*/ 30 w 50"/>
                <a:gd name="T13" fmla="*/ 49 h 50"/>
                <a:gd name="T14" fmla="*/ 29 w 50"/>
                <a:gd name="T15" fmla="*/ 50 h 50"/>
                <a:gd name="T16" fmla="*/ 26 w 50"/>
                <a:gd name="T17" fmla="*/ 47 h 50"/>
                <a:gd name="T18" fmla="*/ 23 w 50"/>
                <a:gd name="T19" fmla="*/ 46 h 50"/>
                <a:gd name="T20" fmla="*/ 23 w 50"/>
                <a:gd name="T21" fmla="*/ 45 h 50"/>
                <a:gd name="T22" fmla="*/ 22 w 50"/>
                <a:gd name="T23" fmla="*/ 43 h 50"/>
                <a:gd name="T24" fmla="*/ 22 w 50"/>
                <a:gd name="T25" fmla="*/ 43 h 50"/>
                <a:gd name="T26" fmla="*/ 21 w 50"/>
                <a:gd name="T27" fmla="*/ 42 h 50"/>
                <a:gd name="T28" fmla="*/ 20 w 50"/>
                <a:gd name="T29" fmla="*/ 41 h 50"/>
                <a:gd name="T30" fmla="*/ 20 w 50"/>
                <a:gd name="T31" fmla="*/ 41 h 50"/>
                <a:gd name="T32" fmla="*/ 17 w 50"/>
                <a:gd name="T33" fmla="*/ 40 h 50"/>
                <a:gd name="T34" fmla="*/ 16 w 50"/>
                <a:gd name="T35" fmla="*/ 37 h 50"/>
                <a:gd name="T36" fmla="*/ 14 w 50"/>
                <a:gd name="T37" fmla="*/ 36 h 50"/>
                <a:gd name="T38" fmla="*/ 13 w 50"/>
                <a:gd name="T39" fmla="*/ 36 h 50"/>
                <a:gd name="T40" fmla="*/ 13 w 50"/>
                <a:gd name="T41" fmla="*/ 34 h 50"/>
                <a:gd name="T42" fmla="*/ 12 w 50"/>
                <a:gd name="T43" fmla="*/ 33 h 50"/>
                <a:gd name="T44" fmla="*/ 9 w 50"/>
                <a:gd name="T45" fmla="*/ 31 h 50"/>
                <a:gd name="T46" fmla="*/ 8 w 50"/>
                <a:gd name="T47" fmla="*/ 29 h 50"/>
                <a:gd name="T48" fmla="*/ 4 w 50"/>
                <a:gd name="T49" fmla="*/ 25 h 50"/>
                <a:gd name="T50" fmla="*/ 0 w 50"/>
                <a:gd name="T51" fmla="*/ 22 h 50"/>
                <a:gd name="T52" fmla="*/ 8 w 50"/>
                <a:gd name="T53" fmla="*/ 15 h 50"/>
                <a:gd name="T54" fmla="*/ 16 w 50"/>
                <a:gd name="T55" fmla="*/ 7 h 50"/>
                <a:gd name="T56" fmla="*/ 22 w 50"/>
                <a:gd name="T5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50">
                  <a:moveTo>
                    <a:pt x="22" y="0"/>
                  </a:moveTo>
                  <a:lnTo>
                    <a:pt x="50" y="28"/>
                  </a:lnTo>
                  <a:lnTo>
                    <a:pt x="41" y="37"/>
                  </a:lnTo>
                  <a:lnTo>
                    <a:pt x="35" y="42"/>
                  </a:lnTo>
                  <a:lnTo>
                    <a:pt x="32" y="46"/>
                  </a:lnTo>
                  <a:lnTo>
                    <a:pt x="30" y="47"/>
                  </a:lnTo>
                  <a:lnTo>
                    <a:pt x="30" y="49"/>
                  </a:lnTo>
                  <a:lnTo>
                    <a:pt x="29" y="50"/>
                  </a:lnTo>
                  <a:lnTo>
                    <a:pt x="26" y="47"/>
                  </a:lnTo>
                  <a:lnTo>
                    <a:pt x="23" y="46"/>
                  </a:lnTo>
                  <a:lnTo>
                    <a:pt x="23" y="45"/>
                  </a:lnTo>
                  <a:lnTo>
                    <a:pt x="22" y="43"/>
                  </a:lnTo>
                  <a:lnTo>
                    <a:pt x="22" y="43"/>
                  </a:lnTo>
                  <a:lnTo>
                    <a:pt x="21" y="42"/>
                  </a:lnTo>
                  <a:lnTo>
                    <a:pt x="20" y="41"/>
                  </a:lnTo>
                  <a:lnTo>
                    <a:pt x="20" y="41"/>
                  </a:lnTo>
                  <a:lnTo>
                    <a:pt x="17" y="40"/>
                  </a:lnTo>
                  <a:lnTo>
                    <a:pt x="16" y="37"/>
                  </a:lnTo>
                  <a:lnTo>
                    <a:pt x="14" y="36"/>
                  </a:lnTo>
                  <a:lnTo>
                    <a:pt x="13" y="36"/>
                  </a:lnTo>
                  <a:lnTo>
                    <a:pt x="13" y="34"/>
                  </a:lnTo>
                  <a:lnTo>
                    <a:pt x="12" y="33"/>
                  </a:lnTo>
                  <a:lnTo>
                    <a:pt x="9" y="31"/>
                  </a:lnTo>
                  <a:lnTo>
                    <a:pt x="8" y="29"/>
                  </a:lnTo>
                  <a:lnTo>
                    <a:pt x="4" y="25"/>
                  </a:lnTo>
                  <a:lnTo>
                    <a:pt x="0" y="22"/>
                  </a:lnTo>
                  <a:lnTo>
                    <a:pt x="8" y="15"/>
                  </a:lnTo>
                  <a:lnTo>
                    <a:pt x="16" y="7"/>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89" name="Freeform 262"/>
            <p:cNvSpPr>
              <a:spLocks/>
            </p:cNvSpPr>
            <p:nvPr/>
          </p:nvSpPr>
          <p:spPr bwMode="auto">
            <a:xfrm>
              <a:off x="-5776913" y="1830388"/>
              <a:ext cx="79375" cy="77788"/>
            </a:xfrm>
            <a:custGeom>
              <a:avLst/>
              <a:gdLst>
                <a:gd name="T0" fmla="*/ 22 w 50"/>
                <a:gd name="T1" fmla="*/ 0 h 49"/>
                <a:gd name="T2" fmla="*/ 50 w 50"/>
                <a:gd name="T3" fmla="*/ 27 h 49"/>
                <a:gd name="T4" fmla="*/ 27 w 50"/>
                <a:gd name="T5" fmla="*/ 49 h 49"/>
                <a:gd name="T6" fmla="*/ 18 w 50"/>
                <a:gd name="T7" fmla="*/ 40 h 49"/>
                <a:gd name="T8" fmla="*/ 11 w 50"/>
                <a:gd name="T9" fmla="*/ 31 h 49"/>
                <a:gd name="T10" fmla="*/ 0 w 50"/>
                <a:gd name="T11" fmla="*/ 22 h 49"/>
                <a:gd name="T12" fmla="*/ 7 w 50"/>
                <a:gd name="T13" fmla="*/ 16 h 49"/>
                <a:gd name="T14" fmla="*/ 11 w 50"/>
                <a:gd name="T15" fmla="*/ 13 h 49"/>
                <a:gd name="T16" fmla="*/ 12 w 50"/>
                <a:gd name="T17" fmla="*/ 10 h 49"/>
                <a:gd name="T18" fmla="*/ 13 w 50"/>
                <a:gd name="T19" fmla="*/ 9 h 49"/>
                <a:gd name="T20" fmla="*/ 17 w 50"/>
                <a:gd name="T21" fmla="*/ 7 h 49"/>
                <a:gd name="T22" fmla="*/ 22 w 50"/>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9">
                  <a:moveTo>
                    <a:pt x="22" y="0"/>
                  </a:moveTo>
                  <a:lnTo>
                    <a:pt x="50" y="27"/>
                  </a:lnTo>
                  <a:lnTo>
                    <a:pt x="27" y="49"/>
                  </a:lnTo>
                  <a:lnTo>
                    <a:pt x="18" y="40"/>
                  </a:lnTo>
                  <a:lnTo>
                    <a:pt x="11" y="31"/>
                  </a:lnTo>
                  <a:lnTo>
                    <a:pt x="0" y="22"/>
                  </a:lnTo>
                  <a:lnTo>
                    <a:pt x="7" y="16"/>
                  </a:lnTo>
                  <a:lnTo>
                    <a:pt x="11" y="13"/>
                  </a:lnTo>
                  <a:lnTo>
                    <a:pt x="12" y="10"/>
                  </a:lnTo>
                  <a:lnTo>
                    <a:pt x="13" y="9"/>
                  </a:lnTo>
                  <a:lnTo>
                    <a:pt x="17" y="7"/>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90" name="Freeform 263"/>
            <p:cNvSpPr>
              <a:spLocks/>
            </p:cNvSpPr>
            <p:nvPr/>
          </p:nvSpPr>
          <p:spPr bwMode="auto">
            <a:xfrm>
              <a:off x="-5889625" y="1776413"/>
              <a:ext cx="61912" cy="76200"/>
            </a:xfrm>
            <a:custGeom>
              <a:avLst/>
              <a:gdLst>
                <a:gd name="T0" fmla="*/ 12 w 39"/>
                <a:gd name="T1" fmla="*/ 0 h 48"/>
                <a:gd name="T2" fmla="*/ 18 w 39"/>
                <a:gd name="T3" fmla="*/ 5 h 48"/>
                <a:gd name="T4" fmla="*/ 20 w 39"/>
                <a:gd name="T5" fmla="*/ 7 h 48"/>
                <a:gd name="T6" fmla="*/ 21 w 39"/>
                <a:gd name="T7" fmla="*/ 8 h 48"/>
                <a:gd name="T8" fmla="*/ 21 w 39"/>
                <a:gd name="T9" fmla="*/ 8 h 48"/>
                <a:gd name="T10" fmla="*/ 23 w 39"/>
                <a:gd name="T11" fmla="*/ 10 h 48"/>
                <a:gd name="T12" fmla="*/ 25 w 39"/>
                <a:gd name="T13" fmla="*/ 14 h 48"/>
                <a:gd name="T14" fmla="*/ 32 w 39"/>
                <a:gd name="T15" fmla="*/ 19 h 48"/>
                <a:gd name="T16" fmla="*/ 39 w 39"/>
                <a:gd name="T17" fmla="*/ 26 h 48"/>
                <a:gd name="T18" fmla="*/ 33 w 39"/>
                <a:gd name="T19" fmla="*/ 34 h 48"/>
                <a:gd name="T20" fmla="*/ 28 w 39"/>
                <a:gd name="T21" fmla="*/ 39 h 48"/>
                <a:gd name="T22" fmla="*/ 24 w 39"/>
                <a:gd name="T23" fmla="*/ 42 h 48"/>
                <a:gd name="T24" fmla="*/ 21 w 39"/>
                <a:gd name="T25" fmla="*/ 46 h 48"/>
                <a:gd name="T26" fmla="*/ 18 w 39"/>
                <a:gd name="T27" fmla="*/ 48 h 48"/>
                <a:gd name="T28" fmla="*/ 18 w 39"/>
                <a:gd name="T29" fmla="*/ 48 h 48"/>
                <a:gd name="T30" fmla="*/ 16 w 39"/>
                <a:gd name="T31" fmla="*/ 48 h 48"/>
                <a:gd name="T32" fmla="*/ 16 w 39"/>
                <a:gd name="T33" fmla="*/ 47 h 48"/>
                <a:gd name="T34" fmla="*/ 16 w 39"/>
                <a:gd name="T35" fmla="*/ 47 h 48"/>
                <a:gd name="T36" fmla="*/ 15 w 39"/>
                <a:gd name="T37" fmla="*/ 46 h 48"/>
                <a:gd name="T38" fmla="*/ 14 w 39"/>
                <a:gd name="T39" fmla="*/ 44 h 48"/>
                <a:gd name="T40" fmla="*/ 11 w 39"/>
                <a:gd name="T41" fmla="*/ 42 h 48"/>
                <a:gd name="T42" fmla="*/ 9 w 39"/>
                <a:gd name="T43" fmla="*/ 39 h 48"/>
                <a:gd name="T44" fmla="*/ 5 w 39"/>
                <a:gd name="T45" fmla="*/ 35 h 48"/>
                <a:gd name="T46" fmla="*/ 1 w 39"/>
                <a:gd name="T47" fmla="*/ 32 h 48"/>
                <a:gd name="T48" fmla="*/ 0 w 39"/>
                <a:gd name="T49" fmla="*/ 23 h 48"/>
                <a:gd name="T50" fmla="*/ 0 w 39"/>
                <a:gd name="T51" fmla="*/ 14 h 48"/>
                <a:gd name="T52" fmla="*/ 2 w 39"/>
                <a:gd name="T53" fmla="*/ 10 h 48"/>
                <a:gd name="T54" fmla="*/ 2 w 39"/>
                <a:gd name="T55" fmla="*/ 10 h 48"/>
                <a:gd name="T56" fmla="*/ 3 w 39"/>
                <a:gd name="T57" fmla="*/ 10 h 48"/>
                <a:gd name="T58" fmla="*/ 3 w 39"/>
                <a:gd name="T59" fmla="*/ 10 h 48"/>
                <a:gd name="T60" fmla="*/ 3 w 39"/>
                <a:gd name="T61" fmla="*/ 8 h 48"/>
                <a:gd name="T62" fmla="*/ 5 w 39"/>
                <a:gd name="T63" fmla="*/ 7 h 48"/>
                <a:gd name="T64" fmla="*/ 5 w 39"/>
                <a:gd name="T65" fmla="*/ 7 h 48"/>
                <a:gd name="T66" fmla="*/ 7 w 39"/>
                <a:gd name="T67" fmla="*/ 6 h 48"/>
                <a:gd name="T68" fmla="*/ 9 w 39"/>
                <a:gd name="T69" fmla="*/ 3 h 48"/>
                <a:gd name="T70" fmla="*/ 10 w 39"/>
                <a:gd name="T71" fmla="*/ 3 h 48"/>
                <a:gd name="T72" fmla="*/ 10 w 39"/>
                <a:gd name="T73" fmla="*/ 2 h 48"/>
                <a:gd name="T74" fmla="*/ 11 w 39"/>
                <a:gd name="T75" fmla="*/ 2 h 48"/>
                <a:gd name="T76" fmla="*/ 11 w 39"/>
                <a:gd name="T77" fmla="*/ 1 h 48"/>
                <a:gd name="T78" fmla="*/ 12 w 39"/>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48">
                  <a:moveTo>
                    <a:pt x="12" y="0"/>
                  </a:moveTo>
                  <a:lnTo>
                    <a:pt x="18" y="5"/>
                  </a:lnTo>
                  <a:lnTo>
                    <a:pt x="20" y="7"/>
                  </a:lnTo>
                  <a:lnTo>
                    <a:pt x="21" y="8"/>
                  </a:lnTo>
                  <a:lnTo>
                    <a:pt x="21" y="8"/>
                  </a:lnTo>
                  <a:lnTo>
                    <a:pt x="23" y="10"/>
                  </a:lnTo>
                  <a:lnTo>
                    <a:pt x="25" y="14"/>
                  </a:lnTo>
                  <a:lnTo>
                    <a:pt x="32" y="19"/>
                  </a:lnTo>
                  <a:lnTo>
                    <a:pt x="39" y="26"/>
                  </a:lnTo>
                  <a:lnTo>
                    <a:pt x="33" y="34"/>
                  </a:lnTo>
                  <a:lnTo>
                    <a:pt x="28" y="39"/>
                  </a:lnTo>
                  <a:lnTo>
                    <a:pt x="24" y="42"/>
                  </a:lnTo>
                  <a:lnTo>
                    <a:pt x="21" y="46"/>
                  </a:lnTo>
                  <a:lnTo>
                    <a:pt x="18" y="48"/>
                  </a:lnTo>
                  <a:lnTo>
                    <a:pt x="18" y="48"/>
                  </a:lnTo>
                  <a:lnTo>
                    <a:pt x="16" y="48"/>
                  </a:lnTo>
                  <a:lnTo>
                    <a:pt x="16" y="47"/>
                  </a:lnTo>
                  <a:lnTo>
                    <a:pt x="16" y="47"/>
                  </a:lnTo>
                  <a:lnTo>
                    <a:pt x="15" y="46"/>
                  </a:lnTo>
                  <a:lnTo>
                    <a:pt x="14" y="44"/>
                  </a:lnTo>
                  <a:lnTo>
                    <a:pt x="11" y="42"/>
                  </a:lnTo>
                  <a:lnTo>
                    <a:pt x="9" y="39"/>
                  </a:lnTo>
                  <a:lnTo>
                    <a:pt x="5" y="35"/>
                  </a:lnTo>
                  <a:lnTo>
                    <a:pt x="1" y="32"/>
                  </a:lnTo>
                  <a:lnTo>
                    <a:pt x="0" y="23"/>
                  </a:lnTo>
                  <a:lnTo>
                    <a:pt x="0" y="14"/>
                  </a:lnTo>
                  <a:lnTo>
                    <a:pt x="2" y="10"/>
                  </a:lnTo>
                  <a:lnTo>
                    <a:pt x="2" y="10"/>
                  </a:lnTo>
                  <a:lnTo>
                    <a:pt x="3" y="10"/>
                  </a:lnTo>
                  <a:lnTo>
                    <a:pt x="3" y="10"/>
                  </a:lnTo>
                  <a:lnTo>
                    <a:pt x="3" y="8"/>
                  </a:lnTo>
                  <a:lnTo>
                    <a:pt x="5" y="7"/>
                  </a:lnTo>
                  <a:lnTo>
                    <a:pt x="5" y="7"/>
                  </a:lnTo>
                  <a:lnTo>
                    <a:pt x="7" y="6"/>
                  </a:lnTo>
                  <a:lnTo>
                    <a:pt x="9" y="3"/>
                  </a:lnTo>
                  <a:lnTo>
                    <a:pt x="10" y="3"/>
                  </a:lnTo>
                  <a:lnTo>
                    <a:pt x="10" y="2"/>
                  </a:lnTo>
                  <a:lnTo>
                    <a:pt x="11" y="2"/>
                  </a:lnTo>
                  <a:lnTo>
                    <a:pt x="11" y="1"/>
                  </a:lnTo>
                  <a:lnTo>
                    <a:pt x="1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91" name="Freeform 264"/>
            <p:cNvSpPr>
              <a:spLocks/>
            </p:cNvSpPr>
            <p:nvPr/>
          </p:nvSpPr>
          <p:spPr bwMode="auto">
            <a:xfrm>
              <a:off x="-5821363" y="1785938"/>
              <a:ext cx="77787" cy="77788"/>
            </a:xfrm>
            <a:custGeom>
              <a:avLst/>
              <a:gdLst>
                <a:gd name="T0" fmla="*/ 22 w 49"/>
                <a:gd name="T1" fmla="*/ 0 h 49"/>
                <a:gd name="T2" fmla="*/ 49 w 49"/>
                <a:gd name="T3" fmla="*/ 27 h 49"/>
                <a:gd name="T4" fmla="*/ 46 w 49"/>
                <a:gd name="T5" fmla="*/ 28 h 49"/>
                <a:gd name="T6" fmla="*/ 45 w 49"/>
                <a:gd name="T7" fmla="*/ 29 h 49"/>
                <a:gd name="T8" fmla="*/ 45 w 49"/>
                <a:gd name="T9" fmla="*/ 31 h 49"/>
                <a:gd name="T10" fmla="*/ 44 w 49"/>
                <a:gd name="T11" fmla="*/ 32 h 49"/>
                <a:gd name="T12" fmla="*/ 41 w 49"/>
                <a:gd name="T13" fmla="*/ 35 h 49"/>
                <a:gd name="T14" fmla="*/ 36 w 49"/>
                <a:gd name="T15" fmla="*/ 40 h 49"/>
                <a:gd name="T16" fmla="*/ 27 w 49"/>
                <a:gd name="T17" fmla="*/ 49 h 49"/>
                <a:gd name="T18" fmla="*/ 0 w 49"/>
                <a:gd name="T19" fmla="*/ 20 h 49"/>
                <a:gd name="T20" fmla="*/ 5 w 49"/>
                <a:gd name="T21" fmla="*/ 17 h 49"/>
                <a:gd name="T22" fmla="*/ 10 w 49"/>
                <a:gd name="T23" fmla="*/ 10 h 49"/>
                <a:gd name="T24" fmla="*/ 16 w 49"/>
                <a:gd name="T25" fmla="*/ 5 h 49"/>
                <a:gd name="T26" fmla="*/ 21 w 49"/>
                <a:gd name="T27" fmla="*/ 1 h 49"/>
                <a:gd name="T28" fmla="*/ 22 w 49"/>
                <a:gd name="T2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9">
                  <a:moveTo>
                    <a:pt x="22" y="0"/>
                  </a:moveTo>
                  <a:lnTo>
                    <a:pt x="49" y="27"/>
                  </a:lnTo>
                  <a:lnTo>
                    <a:pt x="46" y="28"/>
                  </a:lnTo>
                  <a:lnTo>
                    <a:pt x="45" y="29"/>
                  </a:lnTo>
                  <a:lnTo>
                    <a:pt x="45" y="31"/>
                  </a:lnTo>
                  <a:lnTo>
                    <a:pt x="44" y="32"/>
                  </a:lnTo>
                  <a:lnTo>
                    <a:pt x="41" y="35"/>
                  </a:lnTo>
                  <a:lnTo>
                    <a:pt x="36" y="40"/>
                  </a:lnTo>
                  <a:lnTo>
                    <a:pt x="27" y="49"/>
                  </a:lnTo>
                  <a:lnTo>
                    <a:pt x="0" y="20"/>
                  </a:lnTo>
                  <a:lnTo>
                    <a:pt x="5" y="17"/>
                  </a:lnTo>
                  <a:lnTo>
                    <a:pt x="10" y="10"/>
                  </a:lnTo>
                  <a:lnTo>
                    <a:pt x="16" y="5"/>
                  </a:lnTo>
                  <a:lnTo>
                    <a:pt x="21" y="1"/>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92" name="Freeform 265"/>
            <p:cNvSpPr>
              <a:spLocks/>
            </p:cNvSpPr>
            <p:nvPr/>
          </p:nvSpPr>
          <p:spPr bwMode="auto">
            <a:xfrm>
              <a:off x="-5857875" y="1822450"/>
              <a:ext cx="77787" cy="77788"/>
            </a:xfrm>
            <a:custGeom>
              <a:avLst/>
              <a:gdLst>
                <a:gd name="T0" fmla="*/ 22 w 49"/>
                <a:gd name="T1" fmla="*/ 0 h 49"/>
                <a:gd name="T2" fmla="*/ 49 w 49"/>
                <a:gd name="T3" fmla="*/ 27 h 49"/>
                <a:gd name="T4" fmla="*/ 44 w 49"/>
                <a:gd name="T5" fmla="*/ 31 h 49"/>
                <a:gd name="T6" fmla="*/ 41 w 49"/>
                <a:gd name="T7" fmla="*/ 33 h 49"/>
                <a:gd name="T8" fmla="*/ 40 w 49"/>
                <a:gd name="T9" fmla="*/ 35 h 49"/>
                <a:gd name="T10" fmla="*/ 37 w 49"/>
                <a:gd name="T11" fmla="*/ 37 h 49"/>
                <a:gd name="T12" fmla="*/ 33 w 49"/>
                <a:gd name="T13" fmla="*/ 41 h 49"/>
                <a:gd name="T14" fmla="*/ 27 w 49"/>
                <a:gd name="T15" fmla="*/ 49 h 49"/>
                <a:gd name="T16" fmla="*/ 19 w 49"/>
                <a:gd name="T17" fmla="*/ 41 h 49"/>
                <a:gd name="T18" fmla="*/ 16 w 49"/>
                <a:gd name="T19" fmla="*/ 37 h 49"/>
                <a:gd name="T20" fmla="*/ 13 w 49"/>
                <a:gd name="T21" fmla="*/ 35 h 49"/>
                <a:gd name="T22" fmla="*/ 12 w 49"/>
                <a:gd name="T23" fmla="*/ 33 h 49"/>
                <a:gd name="T24" fmla="*/ 9 w 49"/>
                <a:gd name="T25" fmla="*/ 31 h 49"/>
                <a:gd name="T26" fmla="*/ 7 w 49"/>
                <a:gd name="T27" fmla="*/ 28 h 49"/>
                <a:gd name="T28" fmla="*/ 0 w 49"/>
                <a:gd name="T29" fmla="*/ 22 h 49"/>
                <a:gd name="T30" fmla="*/ 1 w 49"/>
                <a:gd name="T31" fmla="*/ 19 h 49"/>
                <a:gd name="T32" fmla="*/ 3 w 49"/>
                <a:gd name="T33" fmla="*/ 19 h 49"/>
                <a:gd name="T34" fmla="*/ 3 w 49"/>
                <a:gd name="T35" fmla="*/ 18 h 49"/>
                <a:gd name="T36" fmla="*/ 4 w 49"/>
                <a:gd name="T37" fmla="*/ 18 h 49"/>
                <a:gd name="T38" fmla="*/ 4 w 49"/>
                <a:gd name="T39" fmla="*/ 18 h 49"/>
                <a:gd name="T40" fmla="*/ 4 w 49"/>
                <a:gd name="T41" fmla="*/ 17 h 49"/>
                <a:gd name="T42" fmla="*/ 4 w 49"/>
                <a:gd name="T43" fmla="*/ 17 h 49"/>
                <a:gd name="T44" fmla="*/ 5 w 49"/>
                <a:gd name="T45" fmla="*/ 15 h 49"/>
                <a:gd name="T46" fmla="*/ 7 w 49"/>
                <a:gd name="T47" fmla="*/ 14 h 49"/>
                <a:gd name="T48" fmla="*/ 9 w 49"/>
                <a:gd name="T49" fmla="*/ 12 h 49"/>
                <a:gd name="T50" fmla="*/ 13 w 49"/>
                <a:gd name="T51" fmla="*/ 8 h 49"/>
                <a:gd name="T52" fmla="*/ 13 w 49"/>
                <a:gd name="T53" fmla="*/ 8 h 49"/>
                <a:gd name="T54" fmla="*/ 14 w 49"/>
                <a:gd name="T55" fmla="*/ 8 h 49"/>
                <a:gd name="T56" fmla="*/ 14 w 49"/>
                <a:gd name="T57" fmla="*/ 6 h 49"/>
                <a:gd name="T58" fmla="*/ 14 w 49"/>
                <a:gd name="T59" fmla="*/ 6 h 49"/>
                <a:gd name="T60" fmla="*/ 16 w 49"/>
                <a:gd name="T61" fmla="*/ 5 h 49"/>
                <a:gd name="T62" fmla="*/ 17 w 49"/>
                <a:gd name="T63" fmla="*/ 4 h 49"/>
                <a:gd name="T64" fmla="*/ 18 w 49"/>
                <a:gd name="T65" fmla="*/ 3 h 49"/>
                <a:gd name="T66" fmla="*/ 22 w 49"/>
                <a:gd name="T6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49">
                  <a:moveTo>
                    <a:pt x="22" y="0"/>
                  </a:moveTo>
                  <a:lnTo>
                    <a:pt x="49" y="27"/>
                  </a:lnTo>
                  <a:lnTo>
                    <a:pt x="44" y="31"/>
                  </a:lnTo>
                  <a:lnTo>
                    <a:pt x="41" y="33"/>
                  </a:lnTo>
                  <a:lnTo>
                    <a:pt x="40" y="35"/>
                  </a:lnTo>
                  <a:lnTo>
                    <a:pt x="37" y="37"/>
                  </a:lnTo>
                  <a:lnTo>
                    <a:pt x="33" y="41"/>
                  </a:lnTo>
                  <a:lnTo>
                    <a:pt x="27" y="49"/>
                  </a:lnTo>
                  <a:lnTo>
                    <a:pt x="19" y="41"/>
                  </a:lnTo>
                  <a:lnTo>
                    <a:pt x="16" y="37"/>
                  </a:lnTo>
                  <a:lnTo>
                    <a:pt x="13" y="35"/>
                  </a:lnTo>
                  <a:lnTo>
                    <a:pt x="12" y="33"/>
                  </a:lnTo>
                  <a:lnTo>
                    <a:pt x="9" y="31"/>
                  </a:lnTo>
                  <a:lnTo>
                    <a:pt x="7" y="28"/>
                  </a:lnTo>
                  <a:lnTo>
                    <a:pt x="0" y="22"/>
                  </a:lnTo>
                  <a:lnTo>
                    <a:pt x="1" y="19"/>
                  </a:lnTo>
                  <a:lnTo>
                    <a:pt x="3" y="19"/>
                  </a:lnTo>
                  <a:lnTo>
                    <a:pt x="3" y="18"/>
                  </a:lnTo>
                  <a:lnTo>
                    <a:pt x="4" y="18"/>
                  </a:lnTo>
                  <a:lnTo>
                    <a:pt x="4" y="18"/>
                  </a:lnTo>
                  <a:lnTo>
                    <a:pt x="4" y="17"/>
                  </a:lnTo>
                  <a:lnTo>
                    <a:pt x="4" y="17"/>
                  </a:lnTo>
                  <a:lnTo>
                    <a:pt x="5" y="15"/>
                  </a:lnTo>
                  <a:lnTo>
                    <a:pt x="7" y="14"/>
                  </a:lnTo>
                  <a:lnTo>
                    <a:pt x="9" y="12"/>
                  </a:lnTo>
                  <a:lnTo>
                    <a:pt x="13" y="8"/>
                  </a:lnTo>
                  <a:lnTo>
                    <a:pt x="13" y="8"/>
                  </a:lnTo>
                  <a:lnTo>
                    <a:pt x="14" y="8"/>
                  </a:lnTo>
                  <a:lnTo>
                    <a:pt x="14" y="6"/>
                  </a:lnTo>
                  <a:lnTo>
                    <a:pt x="14" y="6"/>
                  </a:lnTo>
                  <a:lnTo>
                    <a:pt x="16" y="5"/>
                  </a:lnTo>
                  <a:lnTo>
                    <a:pt x="17" y="4"/>
                  </a:lnTo>
                  <a:lnTo>
                    <a:pt x="18" y="3"/>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93" name="Freeform 266"/>
            <p:cNvSpPr>
              <a:spLocks/>
            </p:cNvSpPr>
            <p:nvPr/>
          </p:nvSpPr>
          <p:spPr bwMode="auto">
            <a:xfrm>
              <a:off x="-5813425" y="1866900"/>
              <a:ext cx="77787" cy="77788"/>
            </a:xfrm>
            <a:custGeom>
              <a:avLst/>
              <a:gdLst>
                <a:gd name="T0" fmla="*/ 22 w 49"/>
                <a:gd name="T1" fmla="*/ 0 h 49"/>
                <a:gd name="T2" fmla="*/ 29 w 49"/>
                <a:gd name="T3" fmla="*/ 7 h 49"/>
                <a:gd name="T4" fmla="*/ 36 w 49"/>
                <a:gd name="T5" fmla="*/ 14 h 49"/>
                <a:gd name="T6" fmla="*/ 44 w 49"/>
                <a:gd name="T7" fmla="*/ 22 h 49"/>
                <a:gd name="T8" fmla="*/ 49 w 49"/>
                <a:gd name="T9" fmla="*/ 27 h 49"/>
                <a:gd name="T10" fmla="*/ 27 w 49"/>
                <a:gd name="T11" fmla="*/ 49 h 49"/>
                <a:gd name="T12" fmla="*/ 0 w 49"/>
                <a:gd name="T13" fmla="*/ 22 h 49"/>
                <a:gd name="T14" fmla="*/ 3 w 49"/>
                <a:gd name="T15" fmla="*/ 19 h 49"/>
                <a:gd name="T16" fmla="*/ 4 w 49"/>
                <a:gd name="T17" fmla="*/ 19 h 49"/>
                <a:gd name="T18" fmla="*/ 4 w 49"/>
                <a:gd name="T19" fmla="*/ 18 h 49"/>
                <a:gd name="T20" fmla="*/ 5 w 49"/>
                <a:gd name="T21" fmla="*/ 17 h 49"/>
                <a:gd name="T22" fmla="*/ 8 w 49"/>
                <a:gd name="T23" fmla="*/ 14 h 49"/>
                <a:gd name="T24" fmla="*/ 13 w 49"/>
                <a:gd name="T25" fmla="*/ 9 h 49"/>
                <a:gd name="T26" fmla="*/ 22 w 49"/>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9">
                  <a:moveTo>
                    <a:pt x="22" y="0"/>
                  </a:moveTo>
                  <a:lnTo>
                    <a:pt x="29" y="7"/>
                  </a:lnTo>
                  <a:lnTo>
                    <a:pt x="36" y="14"/>
                  </a:lnTo>
                  <a:lnTo>
                    <a:pt x="44" y="22"/>
                  </a:lnTo>
                  <a:lnTo>
                    <a:pt x="49" y="27"/>
                  </a:lnTo>
                  <a:lnTo>
                    <a:pt x="27" y="49"/>
                  </a:lnTo>
                  <a:lnTo>
                    <a:pt x="0" y="22"/>
                  </a:lnTo>
                  <a:lnTo>
                    <a:pt x="3" y="19"/>
                  </a:lnTo>
                  <a:lnTo>
                    <a:pt x="4" y="19"/>
                  </a:lnTo>
                  <a:lnTo>
                    <a:pt x="4" y="18"/>
                  </a:lnTo>
                  <a:lnTo>
                    <a:pt x="5" y="17"/>
                  </a:lnTo>
                  <a:lnTo>
                    <a:pt x="8" y="14"/>
                  </a:lnTo>
                  <a:lnTo>
                    <a:pt x="13" y="9"/>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94" name="Freeform 267"/>
            <p:cNvSpPr>
              <a:spLocks/>
            </p:cNvSpPr>
            <p:nvPr/>
          </p:nvSpPr>
          <p:spPr bwMode="auto">
            <a:xfrm>
              <a:off x="-5986463" y="1770063"/>
              <a:ext cx="77787" cy="131763"/>
            </a:xfrm>
            <a:custGeom>
              <a:avLst/>
              <a:gdLst>
                <a:gd name="T0" fmla="*/ 30 w 49"/>
                <a:gd name="T1" fmla="*/ 0 h 83"/>
                <a:gd name="T2" fmla="*/ 31 w 49"/>
                <a:gd name="T3" fmla="*/ 1 h 83"/>
                <a:gd name="T4" fmla="*/ 31 w 49"/>
                <a:gd name="T5" fmla="*/ 2 h 83"/>
                <a:gd name="T6" fmla="*/ 32 w 49"/>
                <a:gd name="T7" fmla="*/ 2 h 83"/>
                <a:gd name="T8" fmla="*/ 32 w 49"/>
                <a:gd name="T9" fmla="*/ 4 h 83"/>
                <a:gd name="T10" fmla="*/ 34 w 49"/>
                <a:gd name="T11" fmla="*/ 5 h 83"/>
                <a:gd name="T12" fmla="*/ 34 w 49"/>
                <a:gd name="T13" fmla="*/ 5 h 83"/>
                <a:gd name="T14" fmla="*/ 38 w 49"/>
                <a:gd name="T15" fmla="*/ 7 h 83"/>
                <a:gd name="T16" fmla="*/ 40 w 49"/>
                <a:gd name="T17" fmla="*/ 10 h 83"/>
                <a:gd name="T18" fmla="*/ 41 w 49"/>
                <a:gd name="T19" fmla="*/ 12 h 83"/>
                <a:gd name="T20" fmla="*/ 43 w 49"/>
                <a:gd name="T21" fmla="*/ 14 h 83"/>
                <a:gd name="T22" fmla="*/ 44 w 49"/>
                <a:gd name="T23" fmla="*/ 14 h 83"/>
                <a:gd name="T24" fmla="*/ 44 w 49"/>
                <a:gd name="T25" fmla="*/ 15 h 83"/>
                <a:gd name="T26" fmla="*/ 44 w 49"/>
                <a:gd name="T27" fmla="*/ 15 h 83"/>
                <a:gd name="T28" fmla="*/ 44 w 49"/>
                <a:gd name="T29" fmla="*/ 15 h 83"/>
                <a:gd name="T30" fmla="*/ 45 w 49"/>
                <a:gd name="T31" fmla="*/ 15 h 83"/>
                <a:gd name="T32" fmla="*/ 45 w 49"/>
                <a:gd name="T33" fmla="*/ 16 h 83"/>
                <a:gd name="T34" fmla="*/ 46 w 49"/>
                <a:gd name="T35" fmla="*/ 18 h 83"/>
                <a:gd name="T36" fmla="*/ 49 w 49"/>
                <a:gd name="T37" fmla="*/ 19 h 83"/>
                <a:gd name="T38" fmla="*/ 49 w 49"/>
                <a:gd name="T39" fmla="*/ 36 h 83"/>
                <a:gd name="T40" fmla="*/ 46 w 49"/>
                <a:gd name="T41" fmla="*/ 51 h 83"/>
                <a:gd name="T42" fmla="*/ 40 w 49"/>
                <a:gd name="T43" fmla="*/ 66 h 83"/>
                <a:gd name="T44" fmla="*/ 30 w 49"/>
                <a:gd name="T45" fmla="*/ 79 h 83"/>
                <a:gd name="T46" fmla="*/ 29 w 49"/>
                <a:gd name="T47" fmla="*/ 80 h 83"/>
                <a:gd name="T48" fmla="*/ 27 w 49"/>
                <a:gd name="T49" fmla="*/ 82 h 83"/>
                <a:gd name="T50" fmla="*/ 26 w 49"/>
                <a:gd name="T51" fmla="*/ 83 h 83"/>
                <a:gd name="T52" fmla="*/ 23 w 49"/>
                <a:gd name="T53" fmla="*/ 82 h 83"/>
                <a:gd name="T54" fmla="*/ 23 w 49"/>
                <a:gd name="T55" fmla="*/ 82 h 83"/>
                <a:gd name="T56" fmla="*/ 23 w 49"/>
                <a:gd name="T57" fmla="*/ 80 h 83"/>
                <a:gd name="T58" fmla="*/ 22 w 49"/>
                <a:gd name="T59" fmla="*/ 80 h 83"/>
                <a:gd name="T60" fmla="*/ 22 w 49"/>
                <a:gd name="T61" fmla="*/ 79 h 83"/>
                <a:gd name="T62" fmla="*/ 20 w 49"/>
                <a:gd name="T63" fmla="*/ 77 h 83"/>
                <a:gd name="T64" fmla="*/ 16 w 49"/>
                <a:gd name="T65" fmla="*/ 74 h 83"/>
                <a:gd name="T66" fmla="*/ 9 w 49"/>
                <a:gd name="T67" fmla="*/ 68 h 83"/>
                <a:gd name="T68" fmla="*/ 0 w 49"/>
                <a:gd name="T69" fmla="*/ 57 h 83"/>
                <a:gd name="T70" fmla="*/ 12 w 49"/>
                <a:gd name="T71" fmla="*/ 45 h 83"/>
                <a:gd name="T72" fmla="*/ 21 w 49"/>
                <a:gd name="T73" fmla="*/ 33 h 83"/>
                <a:gd name="T74" fmla="*/ 21 w 49"/>
                <a:gd name="T75" fmla="*/ 33 h 83"/>
                <a:gd name="T76" fmla="*/ 26 w 49"/>
                <a:gd name="T77" fmla="*/ 19 h 83"/>
                <a:gd name="T78" fmla="*/ 30 w 49"/>
                <a:gd name="T79" fmla="*/ 9 h 83"/>
                <a:gd name="T80" fmla="*/ 30 w 49"/>
                <a:gd name="T8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 h="83">
                  <a:moveTo>
                    <a:pt x="30" y="0"/>
                  </a:moveTo>
                  <a:lnTo>
                    <a:pt x="31" y="1"/>
                  </a:lnTo>
                  <a:lnTo>
                    <a:pt x="31" y="2"/>
                  </a:lnTo>
                  <a:lnTo>
                    <a:pt x="32" y="2"/>
                  </a:lnTo>
                  <a:lnTo>
                    <a:pt x="32" y="4"/>
                  </a:lnTo>
                  <a:lnTo>
                    <a:pt x="34" y="5"/>
                  </a:lnTo>
                  <a:lnTo>
                    <a:pt x="34" y="5"/>
                  </a:lnTo>
                  <a:lnTo>
                    <a:pt x="38" y="7"/>
                  </a:lnTo>
                  <a:lnTo>
                    <a:pt x="40" y="10"/>
                  </a:lnTo>
                  <a:lnTo>
                    <a:pt x="41" y="12"/>
                  </a:lnTo>
                  <a:lnTo>
                    <a:pt x="43" y="14"/>
                  </a:lnTo>
                  <a:lnTo>
                    <a:pt x="44" y="14"/>
                  </a:lnTo>
                  <a:lnTo>
                    <a:pt x="44" y="15"/>
                  </a:lnTo>
                  <a:lnTo>
                    <a:pt x="44" y="15"/>
                  </a:lnTo>
                  <a:lnTo>
                    <a:pt x="44" y="15"/>
                  </a:lnTo>
                  <a:lnTo>
                    <a:pt x="45" y="15"/>
                  </a:lnTo>
                  <a:lnTo>
                    <a:pt x="45" y="16"/>
                  </a:lnTo>
                  <a:lnTo>
                    <a:pt x="46" y="18"/>
                  </a:lnTo>
                  <a:lnTo>
                    <a:pt x="49" y="19"/>
                  </a:lnTo>
                  <a:lnTo>
                    <a:pt x="49" y="36"/>
                  </a:lnTo>
                  <a:lnTo>
                    <a:pt x="46" y="51"/>
                  </a:lnTo>
                  <a:lnTo>
                    <a:pt x="40" y="66"/>
                  </a:lnTo>
                  <a:lnTo>
                    <a:pt x="30" y="79"/>
                  </a:lnTo>
                  <a:lnTo>
                    <a:pt x="29" y="80"/>
                  </a:lnTo>
                  <a:lnTo>
                    <a:pt x="27" y="82"/>
                  </a:lnTo>
                  <a:lnTo>
                    <a:pt x="26" y="83"/>
                  </a:lnTo>
                  <a:lnTo>
                    <a:pt x="23" y="82"/>
                  </a:lnTo>
                  <a:lnTo>
                    <a:pt x="23" y="82"/>
                  </a:lnTo>
                  <a:lnTo>
                    <a:pt x="23" y="80"/>
                  </a:lnTo>
                  <a:lnTo>
                    <a:pt x="22" y="80"/>
                  </a:lnTo>
                  <a:lnTo>
                    <a:pt x="22" y="79"/>
                  </a:lnTo>
                  <a:lnTo>
                    <a:pt x="20" y="77"/>
                  </a:lnTo>
                  <a:lnTo>
                    <a:pt x="16" y="74"/>
                  </a:lnTo>
                  <a:lnTo>
                    <a:pt x="9" y="68"/>
                  </a:lnTo>
                  <a:lnTo>
                    <a:pt x="0" y="57"/>
                  </a:lnTo>
                  <a:lnTo>
                    <a:pt x="12" y="45"/>
                  </a:lnTo>
                  <a:lnTo>
                    <a:pt x="21" y="33"/>
                  </a:lnTo>
                  <a:lnTo>
                    <a:pt x="21" y="33"/>
                  </a:lnTo>
                  <a:lnTo>
                    <a:pt x="26" y="19"/>
                  </a:lnTo>
                  <a:lnTo>
                    <a:pt x="30" y="9"/>
                  </a:lnTo>
                  <a:lnTo>
                    <a:pt x="30"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95" name="Freeform 268"/>
            <p:cNvSpPr>
              <a:spLocks/>
            </p:cNvSpPr>
            <p:nvPr/>
          </p:nvSpPr>
          <p:spPr bwMode="auto">
            <a:xfrm>
              <a:off x="-5983288" y="1647825"/>
              <a:ext cx="138112" cy="139700"/>
            </a:xfrm>
            <a:custGeom>
              <a:avLst/>
              <a:gdLst>
                <a:gd name="T0" fmla="*/ 38 w 87"/>
                <a:gd name="T1" fmla="*/ 0 h 88"/>
                <a:gd name="T2" fmla="*/ 87 w 87"/>
                <a:gd name="T3" fmla="*/ 48 h 88"/>
                <a:gd name="T4" fmla="*/ 84 w 87"/>
                <a:gd name="T5" fmla="*/ 51 h 88"/>
                <a:gd name="T6" fmla="*/ 79 w 87"/>
                <a:gd name="T7" fmla="*/ 57 h 88"/>
                <a:gd name="T8" fmla="*/ 71 w 87"/>
                <a:gd name="T9" fmla="*/ 64 h 88"/>
                <a:gd name="T10" fmla="*/ 64 w 87"/>
                <a:gd name="T11" fmla="*/ 73 h 88"/>
                <a:gd name="T12" fmla="*/ 56 w 87"/>
                <a:gd name="T13" fmla="*/ 81 h 88"/>
                <a:gd name="T14" fmla="*/ 50 w 87"/>
                <a:gd name="T15" fmla="*/ 86 h 88"/>
                <a:gd name="T16" fmla="*/ 48 w 87"/>
                <a:gd name="T17" fmla="*/ 88 h 88"/>
                <a:gd name="T18" fmla="*/ 46 w 87"/>
                <a:gd name="T19" fmla="*/ 86 h 88"/>
                <a:gd name="T20" fmla="*/ 46 w 87"/>
                <a:gd name="T21" fmla="*/ 86 h 88"/>
                <a:gd name="T22" fmla="*/ 44 w 87"/>
                <a:gd name="T23" fmla="*/ 84 h 88"/>
                <a:gd name="T24" fmla="*/ 44 w 87"/>
                <a:gd name="T25" fmla="*/ 84 h 88"/>
                <a:gd name="T26" fmla="*/ 43 w 87"/>
                <a:gd name="T27" fmla="*/ 83 h 88"/>
                <a:gd name="T28" fmla="*/ 42 w 87"/>
                <a:gd name="T29" fmla="*/ 82 h 88"/>
                <a:gd name="T30" fmla="*/ 42 w 87"/>
                <a:gd name="T31" fmla="*/ 82 h 88"/>
                <a:gd name="T32" fmla="*/ 39 w 87"/>
                <a:gd name="T33" fmla="*/ 79 h 88"/>
                <a:gd name="T34" fmla="*/ 34 w 87"/>
                <a:gd name="T35" fmla="*/ 74 h 88"/>
                <a:gd name="T36" fmla="*/ 27 w 87"/>
                <a:gd name="T37" fmla="*/ 66 h 88"/>
                <a:gd name="T38" fmla="*/ 19 w 87"/>
                <a:gd name="T39" fmla="*/ 59 h 88"/>
                <a:gd name="T40" fmla="*/ 12 w 87"/>
                <a:gd name="T41" fmla="*/ 52 h 88"/>
                <a:gd name="T42" fmla="*/ 7 w 87"/>
                <a:gd name="T43" fmla="*/ 47 h 88"/>
                <a:gd name="T44" fmla="*/ 5 w 87"/>
                <a:gd name="T45" fmla="*/ 45 h 88"/>
                <a:gd name="T46" fmla="*/ 5 w 87"/>
                <a:gd name="T47" fmla="*/ 45 h 88"/>
                <a:gd name="T48" fmla="*/ 2 w 87"/>
                <a:gd name="T49" fmla="*/ 42 h 88"/>
                <a:gd name="T50" fmla="*/ 2 w 87"/>
                <a:gd name="T51" fmla="*/ 42 h 88"/>
                <a:gd name="T52" fmla="*/ 2 w 87"/>
                <a:gd name="T53" fmla="*/ 42 h 88"/>
                <a:gd name="T54" fmla="*/ 0 w 87"/>
                <a:gd name="T55" fmla="*/ 38 h 88"/>
                <a:gd name="T56" fmla="*/ 1 w 87"/>
                <a:gd name="T57" fmla="*/ 37 h 88"/>
                <a:gd name="T58" fmla="*/ 1 w 87"/>
                <a:gd name="T59" fmla="*/ 37 h 88"/>
                <a:gd name="T60" fmla="*/ 3 w 87"/>
                <a:gd name="T61" fmla="*/ 36 h 88"/>
                <a:gd name="T62" fmla="*/ 9 w 87"/>
                <a:gd name="T63" fmla="*/ 29 h 88"/>
                <a:gd name="T64" fmla="*/ 15 w 87"/>
                <a:gd name="T65" fmla="*/ 23 h 88"/>
                <a:gd name="T66" fmla="*/ 23 w 87"/>
                <a:gd name="T67" fmla="*/ 15 h 88"/>
                <a:gd name="T68" fmla="*/ 30 w 87"/>
                <a:gd name="T69" fmla="*/ 7 h 88"/>
                <a:gd name="T70" fmla="*/ 36 w 87"/>
                <a:gd name="T71" fmla="*/ 2 h 88"/>
                <a:gd name="T72" fmla="*/ 38 w 87"/>
                <a:gd name="T7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88">
                  <a:moveTo>
                    <a:pt x="38" y="0"/>
                  </a:moveTo>
                  <a:lnTo>
                    <a:pt x="87" y="48"/>
                  </a:lnTo>
                  <a:lnTo>
                    <a:pt x="84" y="51"/>
                  </a:lnTo>
                  <a:lnTo>
                    <a:pt x="79" y="57"/>
                  </a:lnTo>
                  <a:lnTo>
                    <a:pt x="71" y="64"/>
                  </a:lnTo>
                  <a:lnTo>
                    <a:pt x="64" y="73"/>
                  </a:lnTo>
                  <a:lnTo>
                    <a:pt x="56" y="81"/>
                  </a:lnTo>
                  <a:lnTo>
                    <a:pt x="50" y="86"/>
                  </a:lnTo>
                  <a:lnTo>
                    <a:pt x="48" y="88"/>
                  </a:lnTo>
                  <a:lnTo>
                    <a:pt x="46" y="86"/>
                  </a:lnTo>
                  <a:lnTo>
                    <a:pt x="46" y="86"/>
                  </a:lnTo>
                  <a:lnTo>
                    <a:pt x="44" y="84"/>
                  </a:lnTo>
                  <a:lnTo>
                    <a:pt x="44" y="84"/>
                  </a:lnTo>
                  <a:lnTo>
                    <a:pt x="43" y="83"/>
                  </a:lnTo>
                  <a:lnTo>
                    <a:pt x="42" y="82"/>
                  </a:lnTo>
                  <a:lnTo>
                    <a:pt x="42" y="82"/>
                  </a:lnTo>
                  <a:lnTo>
                    <a:pt x="39" y="79"/>
                  </a:lnTo>
                  <a:lnTo>
                    <a:pt x="34" y="74"/>
                  </a:lnTo>
                  <a:lnTo>
                    <a:pt x="27" y="66"/>
                  </a:lnTo>
                  <a:lnTo>
                    <a:pt x="19" y="59"/>
                  </a:lnTo>
                  <a:lnTo>
                    <a:pt x="12" y="52"/>
                  </a:lnTo>
                  <a:lnTo>
                    <a:pt x="7" y="47"/>
                  </a:lnTo>
                  <a:lnTo>
                    <a:pt x="5" y="45"/>
                  </a:lnTo>
                  <a:lnTo>
                    <a:pt x="5" y="45"/>
                  </a:lnTo>
                  <a:lnTo>
                    <a:pt x="2" y="42"/>
                  </a:lnTo>
                  <a:lnTo>
                    <a:pt x="2" y="42"/>
                  </a:lnTo>
                  <a:lnTo>
                    <a:pt x="2" y="42"/>
                  </a:lnTo>
                  <a:lnTo>
                    <a:pt x="0" y="38"/>
                  </a:lnTo>
                  <a:lnTo>
                    <a:pt x="1" y="37"/>
                  </a:lnTo>
                  <a:lnTo>
                    <a:pt x="1" y="37"/>
                  </a:lnTo>
                  <a:lnTo>
                    <a:pt x="3" y="36"/>
                  </a:lnTo>
                  <a:lnTo>
                    <a:pt x="9" y="29"/>
                  </a:lnTo>
                  <a:lnTo>
                    <a:pt x="15" y="23"/>
                  </a:lnTo>
                  <a:lnTo>
                    <a:pt x="23" y="15"/>
                  </a:lnTo>
                  <a:lnTo>
                    <a:pt x="30" y="7"/>
                  </a:lnTo>
                  <a:lnTo>
                    <a:pt x="36" y="2"/>
                  </a:lnTo>
                  <a:lnTo>
                    <a:pt x="38"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96" name="Freeform 269"/>
            <p:cNvSpPr>
              <a:spLocks/>
            </p:cNvSpPr>
            <p:nvPr/>
          </p:nvSpPr>
          <p:spPr bwMode="auto">
            <a:xfrm>
              <a:off x="-6057900" y="1747838"/>
              <a:ext cx="103187" cy="76200"/>
            </a:xfrm>
            <a:custGeom>
              <a:avLst/>
              <a:gdLst>
                <a:gd name="T0" fmla="*/ 47 w 65"/>
                <a:gd name="T1" fmla="*/ 0 h 48"/>
                <a:gd name="T2" fmla="*/ 59 w 65"/>
                <a:gd name="T3" fmla="*/ 0 h 48"/>
                <a:gd name="T4" fmla="*/ 59 w 65"/>
                <a:gd name="T5" fmla="*/ 0 h 48"/>
                <a:gd name="T6" fmla="*/ 65 w 65"/>
                <a:gd name="T7" fmla="*/ 5 h 48"/>
                <a:gd name="T8" fmla="*/ 65 w 65"/>
                <a:gd name="T9" fmla="*/ 5 h 48"/>
                <a:gd name="T10" fmla="*/ 63 w 65"/>
                <a:gd name="T11" fmla="*/ 6 h 48"/>
                <a:gd name="T12" fmla="*/ 63 w 65"/>
                <a:gd name="T13" fmla="*/ 6 h 48"/>
                <a:gd name="T14" fmla="*/ 62 w 65"/>
                <a:gd name="T15" fmla="*/ 7 h 48"/>
                <a:gd name="T16" fmla="*/ 61 w 65"/>
                <a:gd name="T17" fmla="*/ 9 h 48"/>
                <a:gd name="T18" fmla="*/ 61 w 65"/>
                <a:gd name="T19" fmla="*/ 9 h 48"/>
                <a:gd name="T20" fmla="*/ 58 w 65"/>
                <a:gd name="T21" fmla="*/ 11 h 48"/>
                <a:gd name="T22" fmla="*/ 53 w 65"/>
                <a:gd name="T23" fmla="*/ 16 h 48"/>
                <a:gd name="T24" fmla="*/ 45 w 65"/>
                <a:gd name="T25" fmla="*/ 24 h 48"/>
                <a:gd name="T26" fmla="*/ 38 w 65"/>
                <a:gd name="T27" fmla="*/ 32 h 48"/>
                <a:gd name="T28" fmla="*/ 30 w 65"/>
                <a:gd name="T29" fmla="*/ 39 h 48"/>
                <a:gd name="T30" fmla="*/ 25 w 65"/>
                <a:gd name="T31" fmla="*/ 44 h 48"/>
                <a:gd name="T32" fmla="*/ 21 w 65"/>
                <a:gd name="T33" fmla="*/ 48 h 48"/>
                <a:gd name="T34" fmla="*/ 0 w 65"/>
                <a:gd name="T35" fmla="*/ 28 h 48"/>
                <a:gd name="T36" fmla="*/ 16 w 65"/>
                <a:gd name="T37" fmla="*/ 14 h 48"/>
                <a:gd name="T38" fmla="*/ 32 w 65"/>
                <a:gd name="T39" fmla="*/ 3 h 48"/>
                <a:gd name="T40" fmla="*/ 47 w 65"/>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48">
                  <a:moveTo>
                    <a:pt x="47" y="0"/>
                  </a:moveTo>
                  <a:lnTo>
                    <a:pt x="59" y="0"/>
                  </a:lnTo>
                  <a:lnTo>
                    <a:pt x="59" y="0"/>
                  </a:lnTo>
                  <a:lnTo>
                    <a:pt x="65" y="5"/>
                  </a:lnTo>
                  <a:lnTo>
                    <a:pt x="65" y="5"/>
                  </a:lnTo>
                  <a:lnTo>
                    <a:pt x="63" y="6"/>
                  </a:lnTo>
                  <a:lnTo>
                    <a:pt x="63" y="6"/>
                  </a:lnTo>
                  <a:lnTo>
                    <a:pt x="62" y="7"/>
                  </a:lnTo>
                  <a:lnTo>
                    <a:pt x="61" y="9"/>
                  </a:lnTo>
                  <a:lnTo>
                    <a:pt x="61" y="9"/>
                  </a:lnTo>
                  <a:lnTo>
                    <a:pt x="58" y="11"/>
                  </a:lnTo>
                  <a:lnTo>
                    <a:pt x="53" y="16"/>
                  </a:lnTo>
                  <a:lnTo>
                    <a:pt x="45" y="24"/>
                  </a:lnTo>
                  <a:lnTo>
                    <a:pt x="38" y="32"/>
                  </a:lnTo>
                  <a:lnTo>
                    <a:pt x="30" y="39"/>
                  </a:lnTo>
                  <a:lnTo>
                    <a:pt x="25" y="44"/>
                  </a:lnTo>
                  <a:lnTo>
                    <a:pt x="21" y="48"/>
                  </a:lnTo>
                  <a:lnTo>
                    <a:pt x="0" y="28"/>
                  </a:lnTo>
                  <a:lnTo>
                    <a:pt x="16" y="14"/>
                  </a:lnTo>
                  <a:lnTo>
                    <a:pt x="32" y="3"/>
                  </a:lnTo>
                  <a:lnTo>
                    <a:pt x="47"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97" name="Freeform 270"/>
            <p:cNvSpPr>
              <a:spLocks/>
            </p:cNvSpPr>
            <p:nvPr/>
          </p:nvSpPr>
          <p:spPr bwMode="auto">
            <a:xfrm>
              <a:off x="-6021388" y="1757363"/>
              <a:ext cx="77787" cy="101600"/>
            </a:xfrm>
            <a:custGeom>
              <a:avLst/>
              <a:gdLst>
                <a:gd name="T0" fmla="*/ 43 w 49"/>
                <a:gd name="T1" fmla="*/ 0 h 64"/>
                <a:gd name="T2" fmla="*/ 48 w 49"/>
                <a:gd name="T3" fmla="*/ 5 h 64"/>
                <a:gd name="T4" fmla="*/ 48 w 49"/>
                <a:gd name="T5" fmla="*/ 5 h 64"/>
                <a:gd name="T6" fmla="*/ 49 w 49"/>
                <a:gd name="T7" fmla="*/ 8 h 64"/>
                <a:gd name="T8" fmla="*/ 49 w 49"/>
                <a:gd name="T9" fmla="*/ 9 h 64"/>
                <a:gd name="T10" fmla="*/ 49 w 49"/>
                <a:gd name="T11" fmla="*/ 9 h 64"/>
                <a:gd name="T12" fmla="*/ 48 w 49"/>
                <a:gd name="T13" fmla="*/ 23 h 64"/>
                <a:gd name="T14" fmla="*/ 42 w 49"/>
                <a:gd name="T15" fmla="*/ 37 h 64"/>
                <a:gd name="T16" fmla="*/ 31 w 49"/>
                <a:gd name="T17" fmla="*/ 51 h 64"/>
                <a:gd name="T18" fmla="*/ 20 w 49"/>
                <a:gd name="T19" fmla="*/ 64 h 64"/>
                <a:gd name="T20" fmla="*/ 0 w 49"/>
                <a:gd name="T21" fmla="*/ 44 h 64"/>
                <a:gd name="T22" fmla="*/ 3 w 49"/>
                <a:gd name="T23" fmla="*/ 40 h 64"/>
                <a:gd name="T24" fmla="*/ 9 w 49"/>
                <a:gd name="T25" fmla="*/ 35 h 64"/>
                <a:gd name="T26" fmla="*/ 16 w 49"/>
                <a:gd name="T27" fmla="*/ 27 h 64"/>
                <a:gd name="T28" fmla="*/ 24 w 49"/>
                <a:gd name="T29" fmla="*/ 19 h 64"/>
                <a:gd name="T30" fmla="*/ 31 w 49"/>
                <a:gd name="T31" fmla="*/ 13 h 64"/>
                <a:gd name="T32" fmla="*/ 36 w 49"/>
                <a:gd name="T33" fmla="*/ 8 h 64"/>
                <a:gd name="T34" fmla="*/ 38 w 49"/>
                <a:gd name="T35" fmla="*/ 5 h 64"/>
                <a:gd name="T36" fmla="*/ 38 w 49"/>
                <a:gd name="T37" fmla="*/ 5 h 64"/>
                <a:gd name="T38" fmla="*/ 39 w 49"/>
                <a:gd name="T39" fmla="*/ 5 h 64"/>
                <a:gd name="T40" fmla="*/ 39 w 49"/>
                <a:gd name="T41" fmla="*/ 4 h 64"/>
                <a:gd name="T42" fmla="*/ 39 w 49"/>
                <a:gd name="T43" fmla="*/ 4 h 64"/>
                <a:gd name="T44" fmla="*/ 40 w 49"/>
                <a:gd name="T45" fmla="*/ 4 h 64"/>
                <a:gd name="T46" fmla="*/ 42 w 49"/>
                <a:gd name="T47" fmla="*/ 3 h 64"/>
                <a:gd name="T48" fmla="*/ 43 w 49"/>
                <a:gd name="T4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64">
                  <a:moveTo>
                    <a:pt x="43" y="0"/>
                  </a:moveTo>
                  <a:lnTo>
                    <a:pt x="48" y="5"/>
                  </a:lnTo>
                  <a:lnTo>
                    <a:pt x="48" y="5"/>
                  </a:lnTo>
                  <a:lnTo>
                    <a:pt x="49" y="8"/>
                  </a:lnTo>
                  <a:lnTo>
                    <a:pt x="49" y="9"/>
                  </a:lnTo>
                  <a:lnTo>
                    <a:pt x="49" y="9"/>
                  </a:lnTo>
                  <a:lnTo>
                    <a:pt x="48" y="23"/>
                  </a:lnTo>
                  <a:lnTo>
                    <a:pt x="42" y="37"/>
                  </a:lnTo>
                  <a:lnTo>
                    <a:pt x="31" y="51"/>
                  </a:lnTo>
                  <a:lnTo>
                    <a:pt x="20" y="64"/>
                  </a:lnTo>
                  <a:lnTo>
                    <a:pt x="0" y="44"/>
                  </a:lnTo>
                  <a:lnTo>
                    <a:pt x="3" y="40"/>
                  </a:lnTo>
                  <a:lnTo>
                    <a:pt x="9" y="35"/>
                  </a:lnTo>
                  <a:lnTo>
                    <a:pt x="16" y="27"/>
                  </a:lnTo>
                  <a:lnTo>
                    <a:pt x="24" y="19"/>
                  </a:lnTo>
                  <a:lnTo>
                    <a:pt x="31" y="13"/>
                  </a:lnTo>
                  <a:lnTo>
                    <a:pt x="36" y="8"/>
                  </a:lnTo>
                  <a:lnTo>
                    <a:pt x="38" y="5"/>
                  </a:lnTo>
                  <a:lnTo>
                    <a:pt x="38" y="5"/>
                  </a:lnTo>
                  <a:lnTo>
                    <a:pt x="39" y="5"/>
                  </a:lnTo>
                  <a:lnTo>
                    <a:pt x="39" y="4"/>
                  </a:lnTo>
                  <a:lnTo>
                    <a:pt x="39" y="4"/>
                  </a:lnTo>
                  <a:lnTo>
                    <a:pt x="40" y="4"/>
                  </a:lnTo>
                  <a:lnTo>
                    <a:pt x="42" y="3"/>
                  </a:lnTo>
                  <a:lnTo>
                    <a:pt x="43"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98" name="Freeform 271"/>
            <p:cNvSpPr>
              <a:spLocks/>
            </p:cNvSpPr>
            <p:nvPr/>
          </p:nvSpPr>
          <p:spPr bwMode="auto">
            <a:xfrm>
              <a:off x="-6100763" y="1709738"/>
              <a:ext cx="133350" cy="77788"/>
            </a:xfrm>
            <a:custGeom>
              <a:avLst/>
              <a:gdLst>
                <a:gd name="T0" fmla="*/ 49 w 84"/>
                <a:gd name="T1" fmla="*/ 0 h 49"/>
                <a:gd name="T2" fmla="*/ 65 w 84"/>
                <a:gd name="T3" fmla="*/ 2 h 49"/>
                <a:gd name="T4" fmla="*/ 67 w 84"/>
                <a:gd name="T5" fmla="*/ 3 h 49"/>
                <a:gd name="T6" fmla="*/ 68 w 84"/>
                <a:gd name="T7" fmla="*/ 6 h 49"/>
                <a:gd name="T8" fmla="*/ 70 w 84"/>
                <a:gd name="T9" fmla="*/ 6 h 49"/>
                <a:gd name="T10" fmla="*/ 70 w 84"/>
                <a:gd name="T11" fmla="*/ 7 h 49"/>
                <a:gd name="T12" fmla="*/ 71 w 84"/>
                <a:gd name="T13" fmla="*/ 7 h 49"/>
                <a:gd name="T14" fmla="*/ 71 w 84"/>
                <a:gd name="T15" fmla="*/ 8 h 49"/>
                <a:gd name="T16" fmla="*/ 72 w 84"/>
                <a:gd name="T17" fmla="*/ 8 h 49"/>
                <a:gd name="T18" fmla="*/ 72 w 84"/>
                <a:gd name="T19" fmla="*/ 9 h 49"/>
                <a:gd name="T20" fmla="*/ 74 w 84"/>
                <a:gd name="T21" fmla="*/ 11 h 49"/>
                <a:gd name="T22" fmla="*/ 76 w 84"/>
                <a:gd name="T23" fmla="*/ 13 h 49"/>
                <a:gd name="T24" fmla="*/ 79 w 84"/>
                <a:gd name="T25" fmla="*/ 16 h 49"/>
                <a:gd name="T26" fmla="*/ 79 w 84"/>
                <a:gd name="T27" fmla="*/ 16 h 49"/>
                <a:gd name="T28" fmla="*/ 81 w 84"/>
                <a:gd name="T29" fmla="*/ 17 h 49"/>
                <a:gd name="T30" fmla="*/ 81 w 84"/>
                <a:gd name="T31" fmla="*/ 17 h 49"/>
                <a:gd name="T32" fmla="*/ 84 w 84"/>
                <a:gd name="T33" fmla="*/ 21 h 49"/>
                <a:gd name="T34" fmla="*/ 70 w 84"/>
                <a:gd name="T35" fmla="*/ 22 h 49"/>
                <a:gd name="T36" fmla="*/ 54 w 84"/>
                <a:gd name="T37" fmla="*/ 27 h 49"/>
                <a:gd name="T38" fmla="*/ 39 w 84"/>
                <a:gd name="T39" fmla="*/ 38 h 49"/>
                <a:gd name="T40" fmla="*/ 26 w 84"/>
                <a:gd name="T41" fmla="*/ 49 h 49"/>
                <a:gd name="T42" fmla="*/ 25 w 84"/>
                <a:gd name="T43" fmla="*/ 48 h 49"/>
                <a:gd name="T44" fmla="*/ 20 w 84"/>
                <a:gd name="T45" fmla="*/ 43 h 49"/>
                <a:gd name="T46" fmla="*/ 13 w 84"/>
                <a:gd name="T47" fmla="*/ 36 h 49"/>
                <a:gd name="T48" fmla="*/ 7 w 84"/>
                <a:gd name="T49" fmla="*/ 30 h 49"/>
                <a:gd name="T50" fmla="*/ 3 w 84"/>
                <a:gd name="T51" fmla="*/ 26 h 49"/>
                <a:gd name="T52" fmla="*/ 0 w 84"/>
                <a:gd name="T53" fmla="*/ 24 h 49"/>
                <a:gd name="T54" fmla="*/ 2 w 84"/>
                <a:gd name="T55" fmla="*/ 22 h 49"/>
                <a:gd name="T56" fmla="*/ 3 w 84"/>
                <a:gd name="T57" fmla="*/ 21 h 49"/>
                <a:gd name="T58" fmla="*/ 4 w 84"/>
                <a:gd name="T59" fmla="*/ 20 h 49"/>
                <a:gd name="T60" fmla="*/ 4 w 84"/>
                <a:gd name="T61" fmla="*/ 20 h 49"/>
                <a:gd name="T62" fmla="*/ 4 w 84"/>
                <a:gd name="T63" fmla="*/ 20 h 49"/>
                <a:gd name="T64" fmla="*/ 18 w 84"/>
                <a:gd name="T65" fmla="*/ 9 h 49"/>
                <a:gd name="T66" fmla="*/ 34 w 84"/>
                <a:gd name="T67" fmla="*/ 3 h 49"/>
                <a:gd name="T68" fmla="*/ 49 w 84"/>
                <a:gd name="T6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49">
                  <a:moveTo>
                    <a:pt x="49" y="0"/>
                  </a:moveTo>
                  <a:lnTo>
                    <a:pt x="65" y="2"/>
                  </a:lnTo>
                  <a:lnTo>
                    <a:pt x="67" y="3"/>
                  </a:lnTo>
                  <a:lnTo>
                    <a:pt x="68" y="6"/>
                  </a:lnTo>
                  <a:lnTo>
                    <a:pt x="70" y="6"/>
                  </a:lnTo>
                  <a:lnTo>
                    <a:pt x="70" y="7"/>
                  </a:lnTo>
                  <a:lnTo>
                    <a:pt x="71" y="7"/>
                  </a:lnTo>
                  <a:lnTo>
                    <a:pt x="71" y="8"/>
                  </a:lnTo>
                  <a:lnTo>
                    <a:pt x="72" y="8"/>
                  </a:lnTo>
                  <a:lnTo>
                    <a:pt x="72" y="9"/>
                  </a:lnTo>
                  <a:lnTo>
                    <a:pt x="74" y="11"/>
                  </a:lnTo>
                  <a:lnTo>
                    <a:pt x="76" y="13"/>
                  </a:lnTo>
                  <a:lnTo>
                    <a:pt x="79" y="16"/>
                  </a:lnTo>
                  <a:lnTo>
                    <a:pt x="79" y="16"/>
                  </a:lnTo>
                  <a:lnTo>
                    <a:pt x="81" y="17"/>
                  </a:lnTo>
                  <a:lnTo>
                    <a:pt x="81" y="17"/>
                  </a:lnTo>
                  <a:lnTo>
                    <a:pt x="84" y="21"/>
                  </a:lnTo>
                  <a:lnTo>
                    <a:pt x="70" y="22"/>
                  </a:lnTo>
                  <a:lnTo>
                    <a:pt x="54" y="27"/>
                  </a:lnTo>
                  <a:lnTo>
                    <a:pt x="39" y="38"/>
                  </a:lnTo>
                  <a:lnTo>
                    <a:pt x="26" y="49"/>
                  </a:lnTo>
                  <a:lnTo>
                    <a:pt x="25" y="48"/>
                  </a:lnTo>
                  <a:lnTo>
                    <a:pt x="20" y="43"/>
                  </a:lnTo>
                  <a:lnTo>
                    <a:pt x="13" y="36"/>
                  </a:lnTo>
                  <a:lnTo>
                    <a:pt x="7" y="30"/>
                  </a:lnTo>
                  <a:lnTo>
                    <a:pt x="3" y="26"/>
                  </a:lnTo>
                  <a:lnTo>
                    <a:pt x="0" y="24"/>
                  </a:lnTo>
                  <a:lnTo>
                    <a:pt x="2" y="22"/>
                  </a:lnTo>
                  <a:lnTo>
                    <a:pt x="3" y="21"/>
                  </a:lnTo>
                  <a:lnTo>
                    <a:pt x="4" y="20"/>
                  </a:lnTo>
                  <a:lnTo>
                    <a:pt x="4" y="20"/>
                  </a:lnTo>
                  <a:lnTo>
                    <a:pt x="4" y="20"/>
                  </a:lnTo>
                  <a:lnTo>
                    <a:pt x="18" y="9"/>
                  </a:lnTo>
                  <a:lnTo>
                    <a:pt x="34" y="3"/>
                  </a:lnTo>
                  <a:lnTo>
                    <a:pt x="49"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grpSp>
      <p:grpSp>
        <p:nvGrpSpPr>
          <p:cNvPr id="99" name="Group 98"/>
          <p:cNvGrpSpPr/>
          <p:nvPr/>
        </p:nvGrpSpPr>
        <p:grpSpPr>
          <a:xfrm>
            <a:off x="44102" y="1428911"/>
            <a:ext cx="2377412" cy="964746"/>
            <a:chOff x="38832" y="893771"/>
            <a:chExt cx="2377412" cy="964746"/>
          </a:xfrm>
        </p:grpSpPr>
        <p:sp>
          <p:nvSpPr>
            <p:cNvPr id="100" name="Rectangle 99"/>
            <p:cNvSpPr>
              <a:spLocks/>
            </p:cNvSpPr>
            <p:nvPr/>
          </p:nvSpPr>
          <p:spPr>
            <a:xfrm>
              <a:off x="38832" y="893771"/>
              <a:ext cx="2377412" cy="964746"/>
            </a:xfrm>
            <a:prstGeom prst="rect">
              <a:avLst/>
            </a:prstGeom>
            <a:solidFill>
              <a:srgbClr val="C7E0FB"/>
            </a:solidFill>
            <a:ln w="9525" cap="flat" cmpd="sng" algn="ctr">
              <a:noFill/>
              <a:prstDash val="solid"/>
            </a:ln>
            <a:effectLst/>
          </p:spPr>
          <p:txBody>
            <a:bodyPr lIns="91430" tIns="45716" rIns="91430" bIns="4571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1" name="TextBox 100"/>
            <p:cNvSpPr txBox="1">
              <a:spLocks/>
            </p:cNvSpPr>
            <p:nvPr/>
          </p:nvSpPr>
          <p:spPr>
            <a:xfrm>
              <a:off x="105860" y="951812"/>
              <a:ext cx="1392833" cy="864548"/>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rgbClr val="000000"/>
                </a:buClr>
                <a:defRPr sz="1400" b="1" baseline="0">
                  <a:solidFill>
                    <a:srgbClr val="FFFFFF"/>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pPr>
              <a:r>
                <a:rPr lang="en-US" dirty="0">
                  <a:solidFill>
                    <a:srgbClr val="002960"/>
                  </a:solidFill>
                  <a:latin typeface="Arial"/>
                </a:rPr>
                <a:t>Info. mgmt., data collection, and quality control</a:t>
              </a:r>
            </a:p>
          </p:txBody>
        </p:sp>
        <p:grpSp>
          <p:nvGrpSpPr>
            <p:cNvPr id="102" name="Group 101"/>
            <p:cNvGrpSpPr/>
            <p:nvPr/>
          </p:nvGrpSpPr>
          <p:grpSpPr>
            <a:xfrm>
              <a:off x="1642752" y="1091915"/>
              <a:ext cx="435658" cy="604998"/>
              <a:chOff x="2099178" y="3477234"/>
              <a:chExt cx="488795" cy="668877"/>
            </a:xfrm>
            <a:solidFill>
              <a:srgbClr val="002960"/>
            </a:solidFill>
          </p:grpSpPr>
          <p:sp>
            <p:nvSpPr>
              <p:cNvPr id="103" name="Freeform 463"/>
              <p:cNvSpPr>
                <a:spLocks noEditPoints="1"/>
              </p:cNvSpPr>
              <p:nvPr/>
            </p:nvSpPr>
            <p:spPr bwMode="auto">
              <a:xfrm>
                <a:off x="2099178" y="3477234"/>
                <a:ext cx="488795" cy="668877"/>
              </a:xfrm>
              <a:custGeom>
                <a:avLst/>
                <a:gdLst>
                  <a:gd name="T0" fmla="*/ 181 w 220"/>
                  <a:gd name="T1" fmla="*/ 171 h 301"/>
                  <a:gd name="T2" fmla="*/ 110 w 220"/>
                  <a:gd name="T3" fmla="*/ 169 h 301"/>
                  <a:gd name="T4" fmla="*/ 136 w 220"/>
                  <a:gd name="T5" fmla="*/ 143 h 301"/>
                  <a:gd name="T6" fmla="*/ 119 w 220"/>
                  <a:gd name="T7" fmla="*/ 143 h 301"/>
                  <a:gd name="T8" fmla="*/ 114 w 220"/>
                  <a:gd name="T9" fmla="*/ 113 h 301"/>
                  <a:gd name="T10" fmla="*/ 220 w 220"/>
                  <a:gd name="T11" fmla="*/ 115 h 301"/>
                  <a:gd name="T12" fmla="*/ 181 w 220"/>
                  <a:gd name="T13" fmla="*/ 2 h 301"/>
                  <a:gd name="T14" fmla="*/ 39 w 220"/>
                  <a:gd name="T15" fmla="*/ 2 h 301"/>
                  <a:gd name="T16" fmla="*/ 0 w 220"/>
                  <a:gd name="T17" fmla="*/ 115 h 301"/>
                  <a:gd name="T18" fmla="*/ 101 w 220"/>
                  <a:gd name="T19" fmla="*/ 113 h 301"/>
                  <a:gd name="T20" fmla="*/ 96 w 220"/>
                  <a:gd name="T21" fmla="*/ 143 h 301"/>
                  <a:gd name="T22" fmla="*/ 78 w 220"/>
                  <a:gd name="T23" fmla="*/ 143 h 301"/>
                  <a:gd name="T24" fmla="*/ 105 w 220"/>
                  <a:gd name="T25" fmla="*/ 169 h 301"/>
                  <a:gd name="T26" fmla="*/ 39 w 220"/>
                  <a:gd name="T27" fmla="*/ 171 h 301"/>
                  <a:gd name="T28" fmla="*/ 0 w 220"/>
                  <a:gd name="T29" fmla="*/ 284 h 301"/>
                  <a:gd name="T30" fmla="*/ 6 w 220"/>
                  <a:gd name="T31" fmla="*/ 284 h 301"/>
                  <a:gd name="T32" fmla="*/ 0 w 220"/>
                  <a:gd name="T33" fmla="*/ 301 h 301"/>
                  <a:gd name="T34" fmla="*/ 220 w 220"/>
                  <a:gd name="T35" fmla="*/ 301 h 301"/>
                  <a:gd name="T36" fmla="*/ 214 w 220"/>
                  <a:gd name="T37" fmla="*/ 284 h 301"/>
                  <a:gd name="T38" fmla="*/ 220 w 220"/>
                  <a:gd name="T39" fmla="*/ 284 h 301"/>
                  <a:gd name="T40" fmla="*/ 181 w 220"/>
                  <a:gd name="T41" fmla="*/ 171 h 301"/>
                  <a:gd name="T42" fmla="*/ 15 w 220"/>
                  <a:gd name="T43" fmla="*/ 109 h 301"/>
                  <a:gd name="T44" fmla="*/ 46 w 220"/>
                  <a:gd name="T45" fmla="*/ 7 h 301"/>
                  <a:gd name="T46" fmla="*/ 174 w 220"/>
                  <a:gd name="T47" fmla="*/ 7 h 301"/>
                  <a:gd name="T48" fmla="*/ 204 w 220"/>
                  <a:gd name="T49" fmla="*/ 109 h 301"/>
                  <a:gd name="T50" fmla="*/ 15 w 220"/>
                  <a:gd name="T51" fmla="*/ 109 h 301"/>
                  <a:gd name="T52" fmla="*/ 46 w 220"/>
                  <a:gd name="T53" fmla="*/ 176 h 301"/>
                  <a:gd name="T54" fmla="*/ 174 w 220"/>
                  <a:gd name="T55" fmla="*/ 176 h 301"/>
                  <a:gd name="T56" fmla="*/ 204 w 220"/>
                  <a:gd name="T57" fmla="*/ 278 h 301"/>
                  <a:gd name="T58" fmla="*/ 15 w 220"/>
                  <a:gd name="T59" fmla="*/ 278 h 301"/>
                  <a:gd name="T60" fmla="*/ 46 w 220"/>
                  <a:gd name="T61" fmla="*/ 176 h 301"/>
                  <a:gd name="T62" fmla="*/ 204 w 220"/>
                  <a:gd name="T63" fmla="*/ 295 h 301"/>
                  <a:gd name="T64" fmla="*/ 15 w 220"/>
                  <a:gd name="T65" fmla="*/ 295 h 301"/>
                  <a:gd name="T66" fmla="*/ 19 w 220"/>
                  <a:gd name="T67" fmla="*/ 284 h 301"/>
                  <a:gd name="T68" fmla="*/ 201 w 220"/>
                  <a:gd name="T69" fmla="*/ 284 h 301"/>
                  <a:gd name="T70" fmla="*/ 204 w 220"/>
                  <a:gd name="T71" fmla="*/ 29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301">
                    <a:moveTo>
                      <a:pt x="181" y="171"/>
                    </a:moveTo>
                    <a:cubicBezTo>
                      <a:pt x="157" y="170"/>
                      <a:pt x="134" y="169"/>
                      <a:pt x="110" y="169"/>
                    </a:cubicBezTo>
                    <a:cubicBezTo>
                      <a:pt x="136" y="143"/>
                      <a:pt x="136" y="143"/>
                      <a:pt x="136" y="143"/>
                    </a:cubicBezTo>
                    <a:cubicBezTo>
                      <a:pt x="119" y="143"/>
                      <a:pt x="119" y="143"/>
                      <a:pt x="119" y="143"/>
                    </a:cubicBezTo>
                    <a:cubicBezTo>
                      <a:pt x="114" y="113"/>
                      <a:pt x="114" y="113"/>
                      <a:pt x="114" y="113"/>
                    </a:cubicBezTo>
                    <a:cubicBezTo>
                      <a:pt x="147" y="113"/>
                      <a:pt x="186" y="114"/>
                      <a:pt x="220" y="115"/>
                    </a:cubicBezTo>
                    <a:cubicBezTo>
                      <a:pt x="204" y="70"/>
                      <a:pt x="197" y="47"/>
                      <a:pt x="181" y="2"/>
                    </a:cubicBezTo>
                    <a:cubicBezTo>
                      <a:pt x="134" y="0"/>
                      <a:pt x="86" y="0"/>
                      <a:pt x="39" y="2"/>
                    </a:cubicBezTo>
                    <a:cubicBezTo>
                      <a:pt x="23" y="47"/>
                      <a:pt x="15" y="70"/>
                      <a:pt x="0" y="115"/>
                    </a:cubicBezTo>
                    <a:cubicBezTo>
                      <a:pt x="32" y="114"/>
                      <a:pt x="69" y="113"/>
                      <a:pt x="101" y="113"/>
                    </a:cubicBezTo>
                    <a:cubicBezTo>
                      <a:pt x="96" y="143"/>
                      <a:pt x="96" y="143"/>
                      <a:pt x="96" y="143"/>
                    </a:cubicBezTo>
                    <a:cubicBezTo>
                      <a:pt x="78" y="143"/>
                      <a:pt x="78" y="143"/>
                      <a:pt x="78" y="143"/>
                    </a:cubicBezTo>
                    <a:cubicBezTo>
                      <a:pt x="105" y="169"/>
                      <a:pt x="105" y="169"/>
                      <a:pt x="105" y="169"/>
                    </a:cubicBezTo>
                    <a:cubicBezTo>
                      <a:pt x="83" y="169"/>
                      <a:pt x="61" y="170"/>
                      <a:pt x="39" y="171"/>
                    </a:cubicBezTo>
                    <a:cubicBezTo>
                      <a:pt x="23" y="216"/>
                      <a:pt x="15" y="239"/>
                      <a:pt x="0" y="284"/>
                    </a:cubicBezTo>
                    <a:cubicBezTo>
                      <a:pt x="2" y="284"/>
                      <a:pt x="4" y="284"/>
                      <a:pt x="6" y="284"/>
                    </a:cubicBezTo>
                    <a:cubicBezTo>
                      <a:pt x="4" y="289"/>
                      <a:pt x="2" y="295"/>
                      <a:pt x="0" y="301"/>
                    </a:cubicBezTo>
                    <a:cubicBezTo>
                      <a:pt x="74" y="298"/>
                      <a:pt x="146" y="298"/>
                      <a:pt x="220" y="301"/>
                    </a:cubicBezTo>
                    <a:cubicBezTo>
                      <a:pt x="218" y="295"/>
                      <a:pt x="216" y="289"/>
                      <a:pt x="214" y="284"/>
                    </a:cubicBezTo>
                    <a:cubicBezTo>
                      <a:pt x="216" y="284"/>
                      <a:pt x="218" y="284"/>
                      <a:pt x="220" y="284"/>
                    </a:cubicBezTo>
                    <a:cubicBezTo>
                      <a:pt x="204" y="239"/>
                      <a:pt x="197" y="216"/>
                      <a:pt x="181" y="171"/>
                    </a:cubicBezTo>
                    <a:close/>
                    <a:moveTo>
                      <a:pt x="15" y="109"/>
                    </a:moveTo>
                    <a:cubicBezTo>
                      <a:pt x="28" y="68"/>
                      <a:pt x="34" y="48"/>
                      <a:pt x="46" y="7"/>
                    </a:cubicBezTo>
                    <a:cubicBezTo>
                      <a:pt x="97" y="5"/>
                      <a:pt x="123" y="5"/>
                      <a:pt x="174" y="7"/>
                    </a:cubicBezTo>
                    <a:cubicBezTo>
                      <a:pt x="186" y="48"/>
                      <a:pt x="192" y="68"/>
                      <a:pt x="204" y="109"/>
                    </a:cubicBezTo>
                    <a:cubicBezTo>
                      <a:pt x="141" y="106"/>
                      <a:pt x="78" y="106"/>
                      <a:pt x="15" y="109"/>
                    </a:cubicBezTo>
                    <a:close/>
                    <a:moveTo>
                      <a:pt x="46" y="176"/>
                    </a:moveTo>
                    <a:cubicBezTo>
                      <a:pt x="97" y="174"/>
                      <a:pt x="123" y="174"/>
                      <a:pt x="174" y="176"/>
                    </a:cubicBezTo>
                    <a:cubicBezTo>
                      <a:pt x="186" y="217"/>
                      <a:pt x="192" y="237"/>
                      <a:pt x="204" y="278"/>
                    </a:cubicBezTo>
                    <a:cubicBezTo>
                      <a:pt x="141" y="275"/>
                      <a:pt x="78" y="275"/>
                      <a:pt x="15" y="278"/>
                    </a:cubicBezTo>
                    <a:cubicBezTo>
                      <a:pt x="28" y="237"/>
                      <a:pt x="34" y="217"/>
                      <a:pt x="46" y="176"/>
                    </a:cubicBezTo>
                    <a:close/>
                    <a:moveTo>
                      <a:pt x="204" y="295"/>
                    </a:moveTo>
                    <a:cubicBezTo>
                      <a:pt x="141" y="292"/>
                      <a:pt x="78" y="292"/>
                      <a:pt x="15" y="295"/>
                    </a:cubicBezTo>
                    <a:cubicBezTo>
                      <a:pt x="17" y="291"/>
                      <a:pt x="18" y="287"/>
                      <a:pt x="19" y="284"/>
                    </a:cubicBezTo>
                    <a:cubicBezTo>
                      <a:pt x="80" y="282"/>
                      <a:pt x="140" y="282"/>
                      <a:pt x="201" y="284"/>
                    </a:cubicBezTo>
                    <a:cubicBezTo>
                      <a:pt x="202" y="287"/>
                      <a:pt x="203" y="291"/>
                      <a:pt x="204" y="2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04" name="Freeform 464"/>
              <p:cNvSpPr>
                <a:spLocks/>
              </p:cNvSpPr>
              <p:nvPr/>
            </p:nvSpPr>
            <p:spPr bwMode="auto">
              <a:xfrm>
                <a:off x="2240672" y="3899141"/>
                <a:ext cx="192946" cy="15436"/>
              </a:xfrm>
              <a:custGeom>
                <a:avLst/>
                <a:gdLst>
                  <a:gd name="T0" fmla="*/ 87 w 87"/>
                  <a:gd name="T1" fmla="*/ 6 h 7"/>
                  <a:gd name="T2" fmla="*/ 86 w 87"/>
                  <a:gd name="T3" fmla="*/ 1 h 7"/>
                  <a:gd name="T4" fmla="*/ 1 w 87"/>
                  <a:gd name="T5" fmla="*/ 1 h 7"/>
                  <a:gd name="T6" fmla="*/ 0 w 87"/>
                  <a:gd name="T7" fmla="*/ 7 h 7"/>
                  <a:gd name="T8" fmla="*/ 87 w 87"/>
                  <a:gd name="T9" fmla="*/ 6 h 7"/>
                </a:gdLst>
                <a:ahLst/>
                <a:cxnLst>
                  <a:cxn ang="0">
                    <a:pos x="T0" y="T1"/>
                  </a:cxn>
                  <a:cxn ang="0">
                    <a:pos x="T2" y="T3"/>
                  </a:cxn>
                  <a:cxn ang="0">
                    <a:pos x="T4" y="T5"/>
                  </a:cxn>
                  <a:cxn ang="0">
                    <a:pos x="T6" y="T7"/>
                  </a:cxn>
                  <a:cxn ang="0">
                    <a:pos x="T8" y="T9"/>
                  </a:cxn>
                </a:cxnLst>
                <a:rect l="0" t="0" r="r" b="b"/>
                <a:pathLst>
                  <a:path w="87" h="7">
                    <a:moveTo>
                      <a:pt x="87" y="6"/>
                    </a:moveTo>
                    <a:cubicBezTo>
                      <a:pt x="86" y="4"/>
                      <a:pt x="86" y="3"/>
                      <a:pt x="86" y="1"/>
                    </a:cubicBezTo>
                    <a:cubicBezTo>
                      <a:pt x="52" y="0"/>
                      <a:pt x="35" y="0"/>
                      <a:pt x="1" y="1"/>
                    </a:cubicBezTo>
                    <a:cubicBezTo>
                      <a:pt x="1" y="3"/>
                      <a:pt x="0" y="4"/>
                      <a:pt x="0" y="7"/>
                    </a:cubicBezTo>
                    <a:cubicBezTo>
                      <a:pt x="35" y="6"/>
                      <a:pt x="52" y="6"/>
                      <a:pt x="8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05" name="Freeform 465"/>
              <p:cNvSpPr>
                <a:spLocks/>
              </p:cNvSpPr>
              <p:nvPr/>
            </p:nvSpPr>
            <p:spPr bwMode="auto">
              <a:xfrm>
                <a:off x="2232953" y="3945448"/>
                <a:ext cx="208382" cy="15436"/>
              </a:xfrm>
              <a:custGeom>
                <a:avLst/>
                <a:gdLst>
                  <a:gd name="T0" fmla="*/ 94 w 94"/>
                  <a:gd name="T1" fmla="*/ 7 h 7"/>
                  <a:gd name="T2" fmla="*/ 93 w 94"/>
                  <a:gd name="T3" fmla="*/ 1 h 7"/>
                  <a:gd name="T4" fmla="*/ 1 w 94"/>
                  <a:gd name="T5" fmla="*/ 1 h 7"/>
                  <a:gd name="T6" fmla="*/ 0 w 94"/>
                  <a:gd name="T7" fmla="*/ 7 h 7"/>
                  <a:gd name="T8" fmla="*/ 94 w 94"/>
                  <a:gd name="T9" fmla="*/ 7 h 7"/>
                </a:gdLst>
                <a:ahLst/>
                <a:cxnLst>
                  <a:cxn ang="0">
                    <a:pos x="T0" y="T1"/>
                  </a:cxn>
                  <a:cxn ang="0">
                    <a:pos x="T2" y="T3"/>
                  </a:cxn>
                  <a:cxn ang="0">
                    <a:pos x="T4" y="T5"/>
                  </a:cxn>
                  <a:cxn ang="0">
                    <a:pos x="T6" y="T7"/>
                  </a:cxn>
                  <a:cxn ang="0">
                    <a:pos x="T8" y="T9"/>
                  </a:cxn>
                </a:cxnLst>
                <a:rect l="0" t="0" r="r" b="b"/>
                <a:pathLst>
                  <a:path w="94" h="7">
                    <a:moveTo>
                      <a:pt x="94" y="7"/>
                    </a:moveTo>
                    <a:cubicBezTo>
                      <a:pt x="94" y="5"/>
                      <a:pt x="94" y="3"/>
                      <a:pt x="93" y="1"/>
                    </a:cubicBezTo>
                    <a:cubicBezTo>
                      <a:pt x="56" y="0"/>
                      <a:pt x="38" y="0"/>
                      <a:pt x="1" y="1"/>
                    </a:cubicBezTo>
                    <a:cubicBezTo>
                      <a:pt x="1" y="4"/>
                      <a:pt x="0" y="5"/>
                      <a:pt x="0" y="7"/>
                    </a:cubicBezTo>
                    <a:cubicBezTo>
                      <a:pt x="38" y="6"/>
                      <a:pt x="57" y="6"/>
                      <a:pt x="9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06" name="Freeform 466"/>
              <p:cNvSpPr>
                <a:spLocks/>
              </p:cNvSpPr>
              <p:nvPr/>
            </p:nvSpPr>
            <p:spPr bwMode="auto">
              <a:xfrm>
                <a:off x="2222663" y="3991755"/>
                <a:ext cx="226389" cy="12864"/>
              </a:xfrm>
              <a:custGeom>
                <a:avLst/>
                <a:gdLst>
                  <a:gd name="T0" fmla="*/ 102 w 102"/>
                  <a:gd name="T1" fmla="*/ 6 h 6"/>
                  <a:gd name="T2" fmla="*/ 101 w 102"/>
                  <a:gd name="T3" fmla="*/ 1 h 6"/>
                  <a:gd name="T4" fmla="*/ 1 w 102"/>
                  <a:gd name="T5" fmla="*/ 1 h 6"/>
                  <a:gd name="T6" fmla="*/ 0 w 102"/>
                  <a:gd name="T7" fmla="*/ 6 h 6"/>
                  <a:gd name="T8" fmla="*/ 102 w 102"/>
                  <a:gd name="T9" fmla="*/ 6 h 6"/>
                </a:gdLst>
                <a:ahLst/>
                <a:cxnLst>
                  <a:cxn ang="0">
                    <a:pos x="T0" y="T1"/>
                  </a:cxn>
                  <a:cxn ang="0">
                    <a:pos x="T2" y="T3"/>
                  </a:cxn>
                  <a:cxn ang="0">
                    <a:pos x="T4" y="T5"/>
                  </a:cxn>
                  <a:cxn ang="0">
                    <a:pos x="T6" y="T7"/>
                  </a:cxn>
                  <a:cxn ang="0">
                    <a:pos x="T8" y="T9"/>
                  </a:cxn>
                </a:cxnLst>
                <a:rect l="0" t="0" r="r" b="b"/>
                <a:pathLst>
                  <a:path w="102" h="6">
                    <a:moveTo>
                      <a:pt x="102" y="6"/>
                    </a:moveTo>
                    <a:cubicBezTo>
                      <a:pt x="102" y="4"/>
                      <a:pt x="101" y="3"/>
                      <a:pt x="101" y="1"/>
                    </a:cubicBezTo>
                    <a:cubicBezTo>
                      <a:pt x="61" y="0"/>
                      <a:pt x="41" y="0"/>
                      <a:pt x="1" y="1"/>
                    </a:cubicBezTo>
                    <a:cubicBezTo>
                      <a:pt x="1" y="3"/>
                      <a:pt x="0" y="4"/>
                      <a:pt x="0" y="6"/>
                    </a:cubicBezTo>
                    <a:cubicBezTo>
                      <a:pt x="41" y="5"/>
                      <a:pt x="61" y="5"/>
                      <a:pt x="10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07" name="Freeform 467"/>
              <p:cNvSpPr>
                <a:spLocks/>
              </p:cNvSpPr>
              <p:nvPr/>
            </p:nvSpPr>
            <p:spPr bwMode="auto">
              <a:xfrm>
                <a:off x="2214946" y="4035490"/>
                <a:ext cx="244398" cy="15436"/>
              </a:xfrm>
              <a:custGeom>
                <a:avLst/>
                <a:gdLst>
                  <a:gd name="T0" fmla="*/ 110 w 110"/>
                  <a:gd name="T1" fmla="*/ 7 h 7"/>
                  <a:gd name="T2" fmla="*/ 109 w 110"/>
                  <a:gd name="T3" fmla="*/ 1 h 7"/>
                  <a:gd name="T4" fmla="*/ 1 w 110"/>
                  <a:gd name="T5" fmla="*/ 1 h 7"/>
                  <a:gd name="T6" fmla="*/ 0 w 110"/>
                  <a:gd name="T7" fmla="*/ 7 h 7"/>
                  <a:gd name="T8" fmla="*/ 110 w 110"/>
                  <a:gd name="T9" fmla="*/ 7 h 7"/>
                </a:gdLst>
                <a:ahLst/>
                <a:cxnLst>
                  <a:cxn ang="0">
                    <a:pos x="T0" y="T1"/>
                  </a:cxn>
                  <a:cxn ang="0">
                    <a:pos x="T2" y="T3"/>
                  </a:cxn>
                  <a:cxn ang="0">
                    <a:pos x="T4" y="T5"/>
                  </a:cxn>
                  <a:cxn ang="0">
                    <a:pos x="T6" y="T7"/>
                  </a:cxn>
                  <a:cxn ang="0">
                    <a:pos x="T8" y="T9"/>
                  </a:cxn>
                </a:cxnLst>
                <a:rect l="0" t="0" r="r" b="b"/>
                <a:pathLst>
                  <a:path w="110" h="7">
                    <a:moveTo>
                      <a:pt x="110" y="7"/>
                    </a:moveTo>
                    <a:cubicBezTo>
                      <a:pt x="109" y="4"/>
                      <a:pt x="109" y="3"/>
                      <a:pt x="109" y="1"/>
                    </a:cubicBezTo>
                    <a:cubicBezTo>
                      <a:pt x="66" y="0"/>
                      <a:pt x="44" y="0"/>
                      <a:pt x="1" y="1"/>
                    </a:cubicBezTo>
                    <a:cubicBezTo>
                      <a:pt x="1" y="3"/>
                      <a:pt x="0" y="5"/>
                      <a:pt x="0" y="7"/>
                    </a:cubicBezTo>
                    <a:cubicBezTo>
                      <a:pt x="44" y="5"/>
                      <a:pt x="66" y="5"/>
                      <a:pt x="1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08" name="Freeform 468"/>
              <p:cNvSpPr>
                <a:spLocks/>
              </p:cNvSpPr>
              <p:nvPr/>
            </p:nvSpPr>
            <p:spPr bwMode="auto">
              <a:xfrm>
                <a:off x="2240672" y="3523541"/>
                <a:ext cx="192946" cy="12864"/>
              </a:xfrm>
              <a:custGeom>
                <a:avLst/>
                <a:gdLst>
                  <a:gd name="T0" fmla="*/ 87 w 87"/>
                  <a:gd name="T1" fmla="*/ 6 h 6"/>
                  <a:gd name="T2" fmla="*/ 86 w 87"/>
                  <a:gd name="T3" fmla="*/ 1 h 6"/>
                  <a:gd name="T4" fmla="*/ 1 w 87"/>
                  <a:gd name="T5" fmla="*/ 1 h 6"/>
                  <a:gd name="T6" fmla="*/ 0 w 87"/>
                  <a:gd name="T7" fmla="*/ 6 h 6"/>
                  <a:gd name="T8" fmla="*/ 87 w 87"/>
                  <a:gd name="T9" fmla="*/ 6 h 6"/>
                </a:gdLst>
                <a:ahLst/>
                <a:cxnLst>
                  <a:cxn ang="0">
                    <a:pos x="T0" y="T1"/>
                  </a:cxn>
                  <a:cxn ang="0">
                    <a:pos x="T2" y="T3"/>
                  </a:cxn>
                  <a:cxn ang="0">
                    <a:pos x="T4" y="T5"/>
                  </a:cxn>
                  <a:cxn ang="0">
                    <a:pos x="T6" y="T7"/>
                  </a:cxn>
                  <a:cxn ang="0">
                    <a:pos x="T8" y="T9"/>
                  </a:cxn>
                </a:cxnLst>
                <a:rect l="0" t="0" r="r" b="b"/>
                <a:pathLst>
                  <a:path w="87" h="6">
                    <a:moveTo>
                      <a:pt x="87" y="6"/>
                    </a:moveTo>
                    <a:cubicBezTo>
                      <a:pt x="86" y="4"/>
                      <a:pt x="86" y="3"/>
                      <a:pt x="86" y="1"/>
                    </a:cubicBezTo>
                    <a:cubicBezTo>
                      <a:pt x="52" y="0"/>
                      <a:pt x="35" y="0"/>
                      <a:pt x="1" y="1"/>
                    </a:cubicBezTo>
                    <a:cubicBezTo>
                      <a:pt x="1" y="3"/>
                      <a:pt x="0" y="4"/>
                      <a:pt x="0" y="6"/>
                    </a:cubicBezTo>
                    <a:cubicBezTo>
                      <a:pt x="35" y="5"/>
                      <a:pt x="52" y="5"/>
                      <a:pt x="8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09" name="Freeform 469"/>
              <p:cNvSpPr>
                <a:spLocks/>
              </p:cNvSpPr>
              <p:nvPr/>
            </p:nvSpPr>
            <p:spPr bwMode="auto">
              <a:xfrm>
                <a:off x="2232953" y="3569848"/>
                <a:ext cx="208382" cy="15436"/>
              </a:xfrm>
              <a:custGeom>
                <a:avLst/>
                <a:gdLst>
                  <a:gd name="T0" fmla="*/ 94 w 94"/>
                  <a:gd name="T1" fmla="*/ 7 h 7"/>
                  <a:gd name="T2" fmla="*/ 93 w 94"/>
                  <a:gd name="T3" fmla="*/ 1 h 7"/>
                  <a:gd name="T4" fmla="*/ 1 w 94"/>
                  <a:gd name="T5" fmla="*/ 1 h 7"/>
                  <a:gd name="T6" fmla="*/ 0 w 94"/>
                  <a:gd name="T7" fmla="*/ 7 h 7"/>
                  <a:gd name="T8" fmla="*/ 94 w 94"/>
                  <a:gd name="T9" fmla="*/ 7 h 7"/>
                </a:gdLst>
                <a:ahLst/>
                <a:cxnLst>
                  <a:cxn ang="0">
                    <a:pos x="T0" y="T1"/>
                  </a:cxn>
                  <a:cxn ang="0">
                    <a:pos x="T2" y="T3"/>
                  </a:cxn>
                  <a:cxn ang="0">
                    <a:pos x="T4" y="T5"/>
                  </a:cxn>
                  <a:cxn ang="0">
                    <a:pos x="T6" y="T7"/>
                  </a:cxn>
                  <a:cxn ang="0">
                    <a:pos x="T8" y="T9"/>
                  </a:cxn>
                </a:cxnLst>
                <a:rect l="0" t="0" r="r" b="b"/>
                <a:pathLst>
                  <a:path w="94" h="7">
                    <a:moveTo>
                      <a:pt x="94" y="7"/>
                    </a:moveTo>
                    <a:cubicBezTo>
                      <a:pt x="94" y="4"/>
                      <a:pt x="94" y="3"/>
                      <a:pt x="93" y="1"/>
                    </a:cubicBezTo>
                    <a:cubicBezTo>
                      <a:pt x="56" y="0"/>
                      <a:pt x="38" y="0"/>
                      <a:pt x="1" y="1"/>
                    </a:cubicBezTo>
                    <a:cubicBezTo>
                      <a:pt x="1" y="3"/>
                      <a:pt x="0" y="5"/>
                      <a:pt x="0" y="7"/>
                    </a:cubicBezTo>
                    <a:cubicBezTo>
                      <a:pt x="38" y="6"/>
                      <a:pt x="57" y="6"/>
                      <a:pt x="9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10" name="Freeform 470"/>
              <p:cNvSpPr>
                <a:spLocks/>
              </p:cNvSpPr>
              <p:nvPr/>
            </p:nvSpPr>
            <p:spPr bwMode="auto">
              <a:xfrm>
                <a:off x="2222663" y="3613583"/>
                <a:ext cx="226389" cy="15436"/>
              </a:xfrm>
              <a:custGeom>
                <a:avLst/>
                <a:gdLst>
                  <a:gd name="T0" fmla="*/ 102 w 102"/>
                  <a:gd name="T1" fmla="*/ 7 h 7"/>
                  <a:gd name="T2" fmla="*/ 101 w 102"/>
                  <a:gd name="T3" fmla="*/ 1 h 7"/>
                  <a:gd name="T4" fmla="*/ 1 w 102"/>
                  <a:gd name="T5" fmla="*/ 2 h 7"/>
                  <a:gd name="T6" fmla="*/ 0 w 102"/>
                  <a:gd name="T7" fmla="*/ 7 h 7"/>
                  <a:gd name="T8" fmla="*/ 102 w 102"/>
                  <a:gd name="T9" fmla="*/ 7 h 7"/>
                </a:gdLst>
                <a:ahLst/>
                <a:cxnLst>
                  <a:cxn ang="0">
                    <a:pos x="T0" y="T1"/>
                  </a:cxn>
                  <a:cxn ang="0">
                    <a:pos x="T2" y="T3"/>
                  </a:cxn>
                  <a:cxn ang="0">
                    <a:pos x="T4" y="T5"/>
                  </a:cxn>
                  <a:cxn ang="0">
                    <a:pos x="T6" y="T7"/>
                  </a:cxn>
                  <a:cxn ang="0">
                    <a:pos x="T8" y="T9"/>
                  </a:cxn>
                </a:cxnLst>
                <a:rect l="0" t="0" r="r" b="b"/>
                <a:pathLst>
                  <a:path w="102" h="7">
                    <a:moveTo>
                      <a:pt x="102" y="7"/>
                    </a:moveTo>
                    <a:cubicBezTo>
                      <a:pt x="102" y="5"/>
                      <a:pt x="101" y="4"/>
                      <a:pt x="101" y="1"/>
                    </a:cubicBezTo>
                    <a:cubicBezTo>
                      <a:pt x="61" y="0"/>
                      <a:pt x="41" y="0"/>
                      <a:pt x="1" y="2"/>
                    </a:cubicBezTo>
                    <a:cubicBezTo>
                      <a:pt x="1" y="4"/>
                      <a:pt x="0" y="5"/>
                      <a:pt x="0" y="7"/>
                    </a:cubicBezTo>
                    <a:cubicBezTo>
                      <a:pt x="41" y="6"/>
                      <a:pt x="61" y="6"/>
                      <a:pt x="10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11" name="Freeform 471"/>
              <p:cNvSpPr>
                <a:spLocks/>
              </p:cNvSpPr>
              <p:nvPr/>
            </p:nvSpPr>
            <p:spPr bwMode="auto">
              <a:xfrm>
                <a:off x="2214946" y="3659890"/>
                <a:ext cx="244398" cy="15436"/>
              </a:xfrm>
              <a:custGeom>
                <a:avLst/>
                <a:gdLst>
                  <a:gd name="T0" fmla="*/ 109 w 110"/>
                  <a:gd name="T1" fmla="*/ 1 h 7"/>
                  <a:gd name="T2" fmla="*/ 1 w 110"/>
                  <a:gd name="T3" fmla="*/ 1 h 7"/>
                  <a:gd name="T4" fmla="*/ 0 w 110"/>
                  <a:gd name="T5" fmla="*/ 7 h 7"/>
                  <a:gd name="T6" fmla="*/ 110 w 110"/>
                  <a:gd name="T7" fmla="*/ 6 h 7"/>
                  <a:gd name="T8" fmla="*/ 109 w 110"/>
                  <a:gd name="T9" fmla="*/ 1 h 7"/>
                </a:gdLst>
                <a:ahLst/>
                <a:cxnLst>
                  <a:cxn ang="0">
                    <a:pos x="T0" y="T1"/>
                  </a:cxn>
                  <a:cxn ang="0">
                    <a:pos x="T2" y="T3"/>
                  </a:cxn>
                  <a:cxn ang="0">
                    <a:pos x="T4" y="T5"/>
                  </a:cxn>
                  <a:cxn ang="0">
                    <a:pos x="T6" y="T7"/>
                  </a:cxn>
                  <a:cxn ang="0">
                    <a:pos x="T8" y="T9"/>
                  </a:cxn>
                </a:cxnLst>
                <a:rect l="0" t="0" r="r" b="b"/>
                <a:pathLst>
                  <a:path w="110" h="7">
                    <a:moveTo>
                      <a:pt x="109" y="1"/>
                    </a:moveTo>
                    <a:cubicBezTo>
                      <a:pt x="66" y="0"/>
                      <a:pt x="44" y="0"/>
                      <a:pt x="1" y="1"/>
                    </a:cubicBezTo>
                    <a:cubicBezTo>
                      <a:pt x="1" y="3"/>
                      <a:pt x="0" y="4"/>
                      <a:pt x="0" y="7"/>
                    </a:cubicBezTo>
                    <a:cubicBezTo>
                      <a:pt x="44" y="5"/>
                      <a:pt x="66" y="5"/>
                      <a:pt x="110" y="6"/>
                    </a:cubicBezTo>
                    <a:cubicBezTo>
                      <a:pt x="109" y="4"/>
                      <a:pt x="109" y="3"/>
                      <a:pt x="10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grpSp>
      </p:grpSp>
      <p:grpSp>
        <p:nvGrpSpPr>
          <p:cNvPr id="112" name="Group 111"/>
          <p:cNvGrpSpPr/>
          <p:nvPr/>
        </p:nvGrpSpPr>
        <p:grpSpPr>
          <a:xfrm>
            <a:off x="2460513" y="1431419"/>
            <a:ext cx="2400172" cy="964746"/>
            <a:chOff x="38832" y="1942507"/>
            <a:chExt cx="2400172" cy="964746"/>
          </a:xfrm>
        </p:grpSpPr>
        <p:sp>
          <p:nvSpPr>
            <p:cNvPr id="113" name="Rectangle 112"/>
            <p:cNvSpPr>
              <a:spLocks/>
            </p:cNvSpPr>
            <p:nvPr/>
          </p:nvSpPr>
          <p:spPr>
            <a:xfrm>
              <a:off x="38832" y="1942507"/>
              <a:ext cx="2400172" cy="964746"/>
            </a:xfrm>
            <a:prstGeom prst="rect">
              <a:avLst/>
            </a:prstGeom>
            <a:solidFill>
              <a:srgbClr val="C7E0FB"/>
            </a:solidFill>
            <a:ln w="9525" cap="flat" cmpd="sng" algn="ctr">
              <a:noFill/>
              <a:prstDash val="solid"/>
            </a:ln>
            <a:effectLst/>
          </p:spPr>
          <p:txBody>
            <a:bodyPr lIns="91430" tIns="45716" rIns="91430" bIns="4571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14" name="Rectangle 113"/>
            <p:cNvSpPr>
              <a:spLocks/>
            </p:cNvSpPr>
            <p:nvPr/>
          </p:nvSpPr>
          <p:spPr>
            <a:xfrm>
              <a:off x="102438" y="1993995"/>
              <a:ext cx="1543053" cy="861774"/>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p>
              <a:pPr defTabSz="913429">
                <a:buClr>
                  <a:srgbClr val="000000"/>
                </a:buClr>
              </a:pPr>
              <a:r>
                <a:rPr lang="en-US" sz="1400" b="1" dirty="0">
                  <a:solidFill>
                    <a:srgbClr val="002960"/>
                  </a:solidFill>
                  <a:latin typeface="Arial"/>
                </a:rPr>
                <a:t>Generation of forecasts, outlooks, watches and/or warnings</a:t>
              </a:r>
            </a:p>
          </p:txBody>
        </p:sp>
        <p:grpSp>
          <p:nvGrpSpPr>
            <p:cNvPr id="115" name="Group 114"/>
            <p:cNvGrpSpPr/>
            <p:nvPr/>
          </p:nvGrpSpPr>
          <p:grpSpPr>
            <a:xfrm>
              <a:off x="1563787" y="1990815"/>
              <a:ext cx="708962" cy="799722"/>
              <a:chOff x="1789322" y="2332902"/>
              <a:chExt cx="795434" cy="897270"/>
            </a:xfrm>
            <a:solidFill>
              <a:srgbClr val="002960"/>
            </a:solidFill>
          </p:grpSpPr>
          <p:sp>
            <p:nvSpPr>
              <p:cNvPr id="116" name="Freeform 69"/>
              <p:cNvSpPr>
                <a:spLocks noEditPoints="1"/>
              </p:cNvSpPr>
              <p:nvPr/>
            </p:nvSpPr>
            <p:spPr bwMode="auto">
              <a:xfrm>
                <a:off x="2384700" y="2627955"/>
                <a:ext cx="200056" cy="602217"/>
              </a:xfrm>
              <a:custGeom>
                <a:avLst/>
                <a:gdLst>
                  <a:gd name="T0" fmla="*/ 188 w 195"/>
                  <a:gd name="T1" fmla="*/ 83 h 587"/>
                  <a:gd name="T2" fmla="*/ 195 w 195"/>
                  <a:gd name="T3" fmla="*/ 89 h 587"/>
                  <a:gd name="T4" fmla="*/ 188 w 195"/>
                  <a:gd name="T5" fmla="*/ 97 h 587"/>
                  <a:gd name="T6" fmla="*/ 188 w 195"/>
                  <a:gd name="T7" fmla="*/ 150 h 587"/>
                  <a:gd name="T8" fmla="*/ 195 w 195"/>
                  <a:gd name="T9" fmla="*/ 157 h 587"/>
                  <a:gd name="T10" fmla="*/ 188 w 195"/>
                  <a:gd name="T11" fmla="*/ 164 h 587"/>
                  <a:gd name="T12" fmla="*/ 188 w 195"/>
                  <a:gd name="T13" fmla="*/ 218 h 587"/>
                  <a:gd name="T14" fmla="*/ 195 w 195"/>
                  <a:gd name="T15" fmla="*/ 224 h 587"/>
                  <a:gd name="T16" fmla="*/ 188 w 195"/>
                  <a:gd name="T17" fmla="*/ 232 h 587"/>
                  <a:gd name="T18" fmla="*/ 188 w 195"/>
                  <a:gd name="T19" fmla="*/ 286 h 587"/>
                  <a:gd name="T20" fmla="*/ 195 w 195"/>
                  <a:gd name="T21" fmla="*/ 292 h 587"/>
                  <a:gd name="T22" fmla="*/ 188 w 195"/>
                  <a:gd name="T23" fmla="*/ 299 h 587"/>
                  <a:gd name="T24" fmla="*/ 188 w 195"/>
                  <a:gd name="T25" fmla="*/ 352 h 587"/>
                  <a:gd name="T26" fmla="*/ 195 w 195"/>
                  <a:gd name="T27" fmla="*/ 359 h 587"/>
                  <a:gd name="T28" fmla="*/ 188 w 195"/>
                  <a:gd name="T29" fmla="*/ 367 h 587"/>
                  <a:gd name="T30" fmla="*/ 159 w 195"/>
                  <a:gd name="T31" fmla="*/ 410 h 587"/>
                  <a:gd name="T32" fmla="*/ 167 w 195"/>
                  <a:gd name="T33" fmla="*/ 426 h 587"/>
                  <a:gd name="T34" fmla="*/ 177 w 195"/>
                  <a:gd name="T35" fmla="*/ 440 h 587"/>
                  <a:gd name="T36" fmla="*/ 192 w 195"/>
                  <a:gd name="T37" fmla="*/ 491 h 587"/>
                  <a:gd name="T38" fmla="*/ 164 w 195"/>
                  <a:gd name="T39" fmla="*/ 559 h 587"/>
                  <a:gd name="T40" fmla="*/ 96 w 195"/>
                  <a:gd name="T41" fmla="*/ 587 h 587"/>
                  <a:gd name="T42" fmla="*/ 28 w 195"/>
                  <a:gd name="T43" fmla="*/ 559 h 587"/>
                  <a:gd name="T44" fmla="*/ 0 w 195"/>
                  <a:gd name="T45" fmla="*/ 491 h 587"/>
                  <a:gd name="T46" fmla="*/ 14 w 195"/>
                  <a:gd name="T47" fmla="*/ 440 h 587"/>
                  <a:gd name="T48" fmla="*/ 32 w 195"/>
                  <a:gd name="T49" fmla="*/ 415 h 587"/>
                  <a:gd name="T50" fmla="*/ 33 w 195"/>
                  <a:gd name="T51" fmla="*/ 61 h 587"/>
                  <a:gd name="T52" fmla="*/ 56 w 195"/>
                  <a:gd name="T53" fmla="*/ 12 h 587"/>
                  <a:gd name="T54" fmla="*/ 96 w 195"/>
                  <a:gd name="T55" fmla="*/ 0 h 587"/>
                  <a:gd name="T56" fmla="*/ 120 w 195"/>
                  <a:gd name="T57" fmla="*/ 5 h 587"/>
                  <a:gd name="T58" fmla="*/ 155 w 195"/>
                  <a:gd name="T59" fmla="*/ 41 h 587"/>
                  <a:gd name="T60" fmla="*/ 131 w 195"/>
                  <a:gd name="T61" fmla="*/ 61 h 587"/>
                  <a:gd name="T62" fmla="*/ 110 w 195"/>
                  <a:gd name="T63" fmla="*/ 30 h 587"/>
                  <a:gd name="T64" fmla="*/ 96 w 195"/>
                  <a:gd name="T65" fmla="*/ 28 h 587"/>
                  <a:gd name="T66" fmla="*/ 72 w 195"/>
                  <a:gd name="T67" fmla="*/ 37 h 587"/>
                  <a:gd name="T68" fmla="*/ 61 w 195"/>
                  <a:gd name="T69" fmla="*/ 404 h 587"/>
                  <a:gd name="T70" fmla="*/ 55 w 195"/>
                  <a:gd name="T71" fmla="*/ 432 h 587"/>
                  <a:gd name="T72" fmla="*/ 38 w 195"/>
                  <a:gd name="T73" fmla="*/ 454 h 587"/>
                  <a:gd name="T74" fmla="*/ 27 w 195"/>
                  <a:gd name="T75" fmla="*/ 491 h 587"/>
                  <a:gd name="T76" fmla="*/ 47 w 195"/>
                  <a:gd name="T77" fmla="*/ 540 h 587"/>
                  <a:gd name="T78" fmla="*/ 96 w 195"/>
                  <a:gd name="T79" fmla="*/ 559 h 587"/>
                  <a:gd name="T80" fmla="*/ 145 w 195"/>
                  <a:gd name="T81" fmla="*/ 540 h 587"/>
                  <a:gd name="T82" fmla="*/ 164 w 195"/>
                  <a:gd name="T83" fmla="*/ 491 h 587"/>
                  <a:gd name="T84" fmla="*/ 154 w 195"/>
                  <a:gd name="T85" fmla="*/ 454 h 587"/>
                  <a:gd name="T86" fmla="*/ 141 w 195"/>
                  <a:gd name="T87" fmla="*/ 438 h 587"/>
                  <a:gd name="T88" fmla="*/ 131 w 195"/>
                  <a:gd name="T89" fmla="*/ 415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587">
                    <a:moveTo>
                      <a:pt x="158" y="61"/>
                    </a:moveTo>
                    <a:lnTo>
                      <a:pt x="158" y="83"/>
                    </a:lnTo>
                    <a:lnTo>
                      <a:pt x="188" y="83"/>
                    </a:lnTo>
                    <a:lnTo>
                      <a:pt x="191" y="84"/>
                    </a:lnTo>
                    <a:lnTo>
                      <a:pt x="194" y="87"/>
                    </a:lnTo>
                    <a:lnTo>
                      <a:pt x="195" y="89"/>
                    </a:lnTo>
                    <a:lnTo>
                      <a:pt x="194" y="93"/>
                    </a:lnTo>
                    <a:lnTo>
                      <a:pt x="191" y="96"/>
                    </a:lnTo>
                    <a:lnTo>
                      <a:pt x="188" y="97"/>
                    </a:lnTo>
                    <a:lnTo>
                      <a:pt x="158" y="97"/>
                    </a:lnTo>
                    <a:lnTo>
                      <a:pt x="158" y="150"/>
                    </a:lnTo>
                    <a:lnTo>
                      <a:pt x="188" y="150"/>
                    </a:lnTo>
                    <a:lnTo>
                      <a:pt x="191" y="151"/>
                    </a:lnTo>
                    <a:lnTo>
                      <a:pt x="194" y="154"/>
                    </a:lnTo>
                    <a:lnTo>
                      <a:pt x="195" y="157"/>
                    </a:lnTo>
                    <a:lnTo>
                      <a:pt x="194" y="161"/>
                    </a:lnTo>
                    <a:lnTo>
                      <a:pt x="191" y="163"/>
                    </a:lnTo>
                    <a:lnTo>
                      <a:pt x="188" y="164"/>
                    </a:lnTo>
                    <a:lnTo>
                      <a:pt x="158" y="164"/>
                    </a:lnTo>
                    <a:lnTo>
                      <a:pt x="158" y="218"/>
                    </a:lnTo>
                    <a:lnTo>
                      <a:pt x="188" y="218"/>
                    </a:lnTo>
                    <a:lnTo>
                      <a:pt x="191" y="219"/>
                    </a:lnTo>
                    <a:lnTo>
                      <a:pt x="194" y="222"/>
                    </a:lnTo>
                    <a:lnTo>
                      <a:pt x="195" y="224"/>
                    </a:lnTo>
                    <a:lnTo>
                      <a:pt x="194" y="228"/>
                    </a:lnTo>
                    <a:lnTo>
                      <a:pt x="191" y="231"/>
                    </a:lnTo>
                    <a:lnTo>
                      <a:pt x="188" y="232"/>
                    </a:lnTo>
                    <a:lnTo>
                      <a:pt x="158" y="232"/>
                    </a:lnTo>
                    <a:lnTo>
                      <a:pt x="158" y="286"/>
                    </a:lnTo>
                    <a:lnTo>
                      <a:pt x="188" y="286"/>
                    </a:lnTo>
                    <a:lnTo>
                      <a:pt x="191" y="286"/>
                    </a:lnTo>
                    <a:lnTo>
                      <a:pt x="194" y="288"/>
                    </a:lnTo>
                    <a:lnTo>
                      <a:pt x="195" y="292"/>
                    </a:lnTo>
                    <a:lnTo>
                      <a:pt x="194" y="296"/>
                    </a:lnTo>
                    <a:lnTo>
                      <a:pt x="191" y="299"/>
                    </a:lnTo>
                    <a:lnTo>
                      <a:pt x="188" y="299"/>
                    </a:lnTo>
                    <a:lnTo>
                      <a:pt x="158" y="299"/>
                    </a:lnTo>
                    <a:lnTo>
                      <a:pt x="158" y="352"/>
                    </a:lnTo>
                    <a:lnTo>
                      <a:pt x="188" y="352"/>
                    </a:lnTo>
                    <a:lnTo>
                      <a:pt x="191" y="354"/>
                    </a:lnTo>
                    <a:lnTo>
                      <a:pt x="194" y="356"/>
                    </a:lnTo>
                    <a:lnTo>
                      <a:pt x="195" y="359"/>
                    </a:lnTo>
                    <a:lnTo>
                      <a:pt x="194" y="363"/>
                    </a:lnTo>
                    <a:lnTo>
                      <a:pt x="191" y="365"/>
                    </a:lnTo>
                    <a:lnTo>
                      <a:pt x="188" y="367"/>
                    </a:lnTo>
                    <a:lnTo>
                      <a:pt x="158" y="367"/>
                    </a:lnTo>
                    <a:lnTo>
                      <a:pt x="158" y="404"/>
                    </a:lnTo>
                    <a:lnTo>
                      <a:pt x="159" y="410"/>
                    </a:lnTo>
                    <a:lnTo>
                      <a:pt x="160" y="415"/>
                    </a:lnTo>
                    <a:lnTo>
                      <a:pt x="163" y="420"/>
                    </a:lnTo>
                    <a:lnTo>
                      <a:pt x="167" y="426"/>
                    </a:lnTo>
                    <a:lnTo>
                      <a:pt x="167" y="426"/>
                    </a:lnTo>
                    <a:lnTo>
                      <a:pt x="167" y="426"/>
                    </a:lnTo>
                    <a:lnTo>
                      <a:pt x="177" y="440"/>
                    </a:lnTo>
                    <a:lnTo>
                      <a:pt x="186" y="455"/>
                    </a:lnTo>
                    <a:lnTo>
                      <a:pt x="190" y="473"/>
                    </a:lnTo>
                    <a:lnTo>
                      <a:pt x="192" y="491"/>
                    </a:lnTo>
                    <a:lnTo>
                      <a:pt x="188" y="517"/>
                    </a:lnTo>
                    <a:lnTo>
                      <a:pt x="179" y="540"/>
                    </a:lnTo>
                    <a:lnTo>
                      <a:pt x="164" y="559"/>
                    </a:lnTo>
                    <a:lnTo>
                      <a:pt x="145" y="574"/>
                    </a:lnTo>
                    <a:lnTo>
                      <a:pt x="122" y="583"/>
                    </a:lnTo>
                    <a:lnTo>
                      <a:pt x="96" y="587"/>
                    </a:lnTo>
                    <a:lnTo>
                      <a:pt x="70" y="583"/>
                    </a:lnTo>
                    <a:lnTo>
                      <a:pt x="47" y="574"/>
                    </a:lnTo>
                    <a:lnTo>
                      <a:pt x="28" y="559"/>
                    </a:lnTo>
                    <a:lnTo>
                      <a:pt x="13" y="540"/>
                    </a:lnTo>
                    <a:lnTo>
                      <a:pt x="2" y="517"/>
                    </a:lnTo>
                    <a:lnTo>
                      <a:pt x="0" y="491"/>
                    </a:lnTo>
                    <a:lnTo>
                      <a:pt x="1" y="473"/>
                    </a:lnTo>
                    <a:lnTo>
                      <a:pt x="6" y="455"/>
                    </a:lnTo>
                    <a:lnTo>
                      <a:pt x="14" y="440"/>
                    </a:lnTo>
                    <a:lnTo>
                      <a:pt x="25" y="426"/>
                    </a:lnTo>
                    <a:lnTo>
                      <a:pt x="29" y="420"/>
                    </a:lnTo>
                    <a:lnTo>
                      <a:pt x="32" y="415"/>
                    </a:lnTo>
                    <a:lnTo>
                      <a:pt x="33" y="410"/>
                    </a:lnTo>
                    <a:lnTo>
                      <a:pt x="33" y="404"/>
                    </a:lnTo>
                    <a:lnTo>
                      <a:pt x="33" y="61"/>
                    </a:lnTo>
                    <a:lnTo>
                      <a:pt x="37" y="41"/>
                    </a:lnTo>
                    <a:lnTo>
                      <a:pt x="45" y="25"/>
                    </a:lnTo>
                    <a:lnTo>
                      <a:pt x="56" y="12"/>
                    </a:lnTo>
                    <a:lnTo>
                      <a:pt x="70" y="5"/>
                    </a:lnTo>
                    <a:lnTo>
                      <a:pt x="83" y="1"/>
                    </a:lnTo>
                    <a:lnTo>
                      <a:pt x="96" y="0"/>
                    </a:lnTo>
                    <a:lnTo>
                      <a:pt x="96" y="0"/>
                    </a:lnTo>
                    <a:lnTo>
                      <a:pt x="109" y="1"/>
                    </a:lnTo>
                    <a:lnTo>
                      <a:pt x="120" y="5"/>
                    </a:lnTo>
                    <a:lnTo>
                      <a:pt x="136" y="12"/>
                    </a:lnTo>
                    <a:lnTo>
                      <a:pt x="147" y="25"/>
                    </a:lnTo>
                    <a:lnTo>
                      <a:pt x="155" y="41"/>
                    </a:lnTo>
                    <a:lnTo>
                      <a:pt x="158" y="61"/>
                    </a:lnTo>
                    <a:close/>
                    <a:moveTo>
                      <a:pt x="131" y="404"/>
                    </a:moveTo>
                    <a:lnTo>
                      <a:pt x="131" y="61"/>
                    </a:lnTo>
                    <a:lnTo>
                      <a:pt x="127" y="47"/>
                    </a:lnTo>
                    <a:lnTo>
                      <a:pt x="120" y="37"/>
                    </a:lnTo>
                    <a:lnTo>
                      <a:pt x="110" y="30"/>
                    </a:lnTo>
                    <a:lnTo>
                      <a:pt x="104" y="28"/>
                    </a:lnTo>
                    <a:lnTo>
                      <a:pt x="96" y="28"/>
                    </a:lnTo>
                    <a:lnTo>
                      <a:pt x="96" y="28"/>
                    </a:lnTo>
                    <a:lnTo>
                      <a:pt x="88" y="28"/>
                    </a:lnTo>
                    <a:lnTo>
                      <a:pt x="81" y="30"/>
                    </a:lnTo>
                    <a:lnTo>
                      <a:pt x="72" y="37"/>
                    </a:lnTo>
                    <a:lnTo>
                      <a:pt x="64" y="47"/>
                    </a:lnTo>
                    <a:lnTo>
                      <a:pt x="61" y="61"/>
                    </a:lnTo>
                    <a:lnTo>
                      <a:pt x="61" y="404"/>
                    </a:lnTo>
                    <a:lnTo>
                      <a:pt x="60" y="415"/>
                    </a:lnTo>
                    <a:lnTo>
                      <a:pt x="58" y="426"/>
                    </a:lnTo>
                    <a:lnTo>
                      <a:pt x="55" y="432"/>
                    </a:lnTo>
                    <a:lnTo>
                      <a:pt x="50" y="438"/>
                    </a:lnTo>
                    <a:lnTo>
                      <a:pt x="46" y="444"/>
                    </a:lnTo>
                    <a:lnTo>
                      <a:pt x="38" y="454"/>
                    </a:lnTo>
                    <a:lnTo>
                      <a:pt x="32" y="465"/>
                    </a:lnTo>
                    <a:lnTo>
                      <a:pt x="28" y="478"/>
                    </a:lnTo>
                    <a:lnTo>
                      <a:pt x="27" y="491"/>
                    </a:lnTo>
                    <a:lnTo>
                      <a:pt x="29" y="509"/>
                    </a:lnTo>
                    <a:lnTo>
                      <a:pt x="37" y="526"/>
                    </a:lnTo>
                    <a:lnTo>
                      <a:pt x="47" y="540"/>
                    </a:lnTo>
                    <a:lnTo>
                      <a:pt x="61" y="550"/>
                    </a:lnTo>
                    <a:lnTo>
                      <a:pt x="78" y="556"/>
                    </a:lnTo>
                    <a:lnTo>
                      <a:pt x="96" y="559"/>
                    </a:lnTo>
                    <a:lnTo>
                      <a:pt x="114" y="556"/>
                    </a:lnTo>
                    <a:lnTo>
                      <a:pt x="131" y="550"/>
                    </a:lnTo>
                    <a:lnTo>
                      <a:pt x="145" y="540"/>
                    </a:lnTo>
                    <a:lnTo>
                      <a:pt x="155" y="526"/>
                    </a:lnTo>
                    <a:lnTo>
                      <a:pt x="161" y="509"/>
                    </a:lnTo>
                    <a:lnTo>
                      <a:pt x="164" y="491"/>
                    </a:lnTo>
                    <a:lnTo>
                      <a:pt x="163" y="478"/>
                    </a:lnTo>
                    <a:lnTo>
                      <a:pt x="159" y="465"/>
                    </a:lnTo>
                    <a:lnTo>
                      <a:pt x="154" y="454"/>
                    </a:lnTo>
                    <a:lnTo>
                      <a:pt x="146" y="444"/>
                    </a:lnTo>
                    <a:lnTo>
                      <a:pt x="146" y="444"/>
                    </a:lnTo>
                    <a:lnTo>
                      <a:pt x="141" y="438"/>
                    </a:lnTo>
                    <a:lnTo>
                      <a:pt x="137" y="432"/>
                    </a:lnTo>
                    <a:lnTo>
                      <a:pt x="135" y="426"/>
                    </a:lnTo>
                    <a:lnTo>
                      <a:pt x="131" y="415"/>
                    </a:lnTo>
                    <a:lnTo>
                      <a:pt x="131" y="404"/>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17" name="Freeform 70"/>
              <p:cNvSpPr>
                <a:spLocks noEditPoints="1"/>
              </p:cNvSpPr>
              <p:nvPr/>
            </p:nvSpPr>
            <p:spPr bwMode="auto">
              <a:xfrm>
                <a:off x="2431894" y="3029092"/>
                <a:ext cx="101567" cy="152864"/>
              </a:xfrm>
              <a:custGeom>
                <a:avLst/>
                <a:gdLst>
                  <a:gd name="T0" fmla="*/ 35 w 99"/>
                  <a:gd name="T1" fmla="*/ 13 h 149"/>
                  <a:gd name="T2" fmla="*/ 33 w 99"/>
                  <a:gd name="T3" fmla="*/ 31 h 149"/>
                  <a:gd name="T4" fmla="*/ 28 w 99"/>
                  <a:gd name="T5" fmla="*/ 45 h 149"/>
                  <a:gd name="T6" fmla="*/ 22 w 99"/>
                  <a:gd name="T7" fmla="*/ 55 h 149"/>
                  <a:gd name="T8" fmla="*/ 15 w 99"/>
                  <a:gd name="T9" fmla="*/ 64 h 149"/>
                  <a:gd name="T10" fmla="*/ 9 w 99"/>
                  <a:gd name="T11" fmla="*/ 73 h 149"/>
                  <a:gd name="T12" fmla="*/ 4 w 99"/>
                  <a:gd name="T13" fmla="*/ 82 h 149"/>
                  <a:gd name="T14" fmla="*/ 4 w 99"/>
                  <a:gd name="T15" fmla="*/ 82 h 149"/>
                  <a:gd name="T16" fmla="*/ 0 w 99"/>
                  <a:gd name="T17" fmla="*/ 100 h 149"/>
                  <a:gd name="T18" fmla="*/ 3 w 99"/>
                  <a:gd name="T19" fmla="*/ 115 h 149"/>
                  <a:gd name="T20" fmla="*/ 12 w 99"/>
                  <a:gd name="T21" fmla="*/ 130 h 149"/>
                  <a:gd name="T22" fmla="*/ 23 w 99"/>
                  <a:gd name="T23" fmla="*/ 141 h 149"/>
                  <a:gd name="T24" fmla="*/ 37 w 99"/>
                  <a:gd name="T25" fmla="*/ 147 h 149"/>
                  <a:gd name="T26" fmla="*/ 54 w 99"/>
                  <a:gd name="T27" fmla="*/ 149 h 149"/>
                  <a:gd name="T28" fmla="*/ 69 w 99"/>
                  <a:gd name="T29" fmla="*/ 145 h 149"/>
                  <a:gd name="T30" fmla="*/ 85 w 99"/>
                  <a:gd name="T31" fmla="*/ 135 h 149"/>
                  <a:gd name="T32" fmla="*/ 85 w 99"/>
                  <a:gd name="T33" fmla="*/ 135 h 149"/>
                  <a:gd name="T34" fmla="*/ 94 w 99"/>
                  <a:gd name="T35" fmla="*/ 121 h 149"/>
                  <a:gd name="T36" fmla="*/ 99 w 99"/>
                  <a:gd name="T37" fmla="*/ 105 h 149"/>
                  <a:gd name="T38" fmla="*/ 98 w 99"/>
                  <a:gd name="T39" fmla="*/ 88 h 149"/>
                  <a:gd name="T40" fmla="*/ 91 w 99"/>
                  <a:gd name="T41" fmla="*/ 73 h 149"/>
                  <a:gd name="T42" fmla="*/ 91 w 99"/>
                  <a:gd name="T43" fmla="*/ 73 h 149"/>
                  <a:gd name="T44" fmla="*/ 85 w 99"/>
                  <a:gd name="T45" fmla="*/ 64 h 149"/>
                  <a:gd name="T46" fmla="*/ 78 w 99"/>
                  <a:gd name="T47" fmla="*/ 55 h 149"/>
                  <a:gd name="T48" fmla="*/ 72 w 99"/>
                  <a:gd name="T49" fmla="*/ 45 h 149"/>
                  <a:gd name="T50" fmla="*/ 67 w 99"/>
                  <a:gd name="T51" fmla="*/ 31 h 149"/>
                  <a:gd name="T52" fmla="*/ 64 w 99"/>
                  <a:gd name="T53" fmla="*/ 13 h 149"/>
                  <a:gd name="T54" fmla="*/ 63 w 99"/>
                  <a:gd name="T55" fmla="*/ 5 h 149"/>
                  <a:gd name="T56" fmla="*/ 56 w 99"/>
                  <a:gd name="T57" fmla="*/ 1 h 149"/>
                  <a:gd name="T58" fmla="*/ 50 w 99"/>
                  <a:gd name="T59" fmla="*/ 0 h 149"/>
                  <a:gd name="T60" fmla="*/ 42 w 99"/>
                  <a:gd name="T61" fmla="*/ 1 h 149"/>
                  <a:gd name="T62" fmla="*/ 37 w 99"/>
                  <a:gd name="T63" fmla="*/ 5 h 149"/>
                  <a:gd name="T64" fmla="*/ 35 w 99"/>
                  <a:gd name="T65" fmla="*/ 13 h 149"/>
                  <a:gd name="T66" fmla="*/ 31 w 99"/>
                  <a:gd name="T67" fmla="*/ 79 h 149"/>
                  <a:gd name="T68" fmla="*/ 35 w 99"/>
                  <a:gd name="T69" fmla="*/ 81 h 149"/>
                  <a:gd name="T70" fmla="*/ 38 w 99"/>
                  <a:gd name="T71" fmla="*/ 82 h 149"/>
                  <a:gd name="T72" fmla="*/ 42 w 99"/>
                  <a:gd name="T73" fmla="*/ 86 h 149"/>
                  <a:gd name="T74" fmla="*/ 44 w 99"/>
                  <a:gd name="T75" fmla="*/ 90 h 149"/>
                  <a:gd name="T76" fmla="*/ 45 w 99"/>
                  <a:gd name="T77" fmla="*/ 94 h 149"/>
                  <a:gd name="T78" fmla="*/ 44 w 99"/>
                  <a:gd name="T79" fmla="*/ 97 h 149"/>
                  <a:gd name="T80" fmla="*/ 42 w 99"/>
                  <a:gd name="T81" fmla="*/ 101 h 149"/>
                  <a:gd name="T82" fmla="*/ 38 w 99"/>
                  <a:gd name="T83" fmla="*/ 105 h 149"/>
                  <a:gd name="T84" fmla="*/ 35 w 99"/>
                  <a:gd name="T85" fmla="*/ 106 h 149"/>
                  <a:gd name="T86" fmla="*/ 31 w 99"/>
                  <a:gd name="T87" fmla="*/ 108 h 149"/>
                  <a:gd name="T88" fmla="*/ 26 w 99"/>
                  <a:gd name="T89" fmla="*/ 106 h 149"/>
                  <a:gd name="T90" fmla="*/ 23 w 99"/>
                  <a:gd name="T91" fmla="*/ 105 h 149"/>
                  <a:gd name="T92" fmla="*/ 19 w 99"/>
                  <a:gd name="T93" fmla="*/ 101 h 149"/>
                  <a:gd name="T94" fmla="*/ 18 w 99"/>
                  <a:gd name="T95" fmla="*/ 97 h 149"/>
                  <a:gd name="T96" fmla="*/ 17 w 99"/>
                  <a:gd name="T97" fmla="*/ 94 h 149"/>
                  <a:gd name="T98" fmla="*/ 18 w 99"/>
                  <a:gd name="T99" fmla="*/ 90 h 149"/>
                  <a:gd name="T100" fmla="*/ 19 w 99"/>
                  <a:gd name="T101" fmla="*/ 86 h 149"/>
                  <a:gd name="T102" fmla="*/ 23 w 99"/>
                  <a:gd name="T103" fmla="*/ 82 h 149"/>
                  <a:gd name="T104" fmla="*/ 26 w 99"/>
                  <a:gd name="T105" fmla="*/ 81 h 149"/>
                  <a:gd name="T106" fmla="*/ 31 w 99"/>
                  <a:gd name="T107" fmla="*/ 7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49">
                    <a:moveTo>
                      <a:pt x="35" y="13"/>
                    </a:moveTo>
                    <a:lnTo>
                      <a:pt x="33" y="31"/>
                    </a:lnTo>
                    <a:lnTo>
                      <a:pt x="28" y="45"/>
                    </a:lnTo>
                    <a:lnTo>
                      <a:pt x="22" y="55"/>
                    </a:lnTo>
                    <a:lnTo>
                      <a:pt x="15" y="64"/>
                    </a:lnTo>
                    <a:lnTo>
                      <a:pt x="9" y="73"/>
                    </a:lnTo>
                    <a:lnTo>
                      <a:pt x="4" y="82"/>
                    </a:lnTo>
                    <a:lnTo>
                      <a:pt x="4" y="82"/>
                    </a:lnTo>
                    <a:lnTo>
                      <a:pt x="0" y="100"/>
                    </a:lnTo>
                    <a:lnTo>
                      <a:pt x="3" y="115"/>
                    </a:lnTo>
                    <a:lnTo>
                      <a:pt x="12" y="130"/>
                    </a:lnTo>
                    <a:lnTo>
                      <a:pt x="23" y="141"/>
                    </a:lnTo>
                    <a:lnTo>
                      <a:pt x="37" y="147"/>
                    </a:lnTo>
                    <a:lnTo>
                      <a:pt x="54" y="149"/>
                    </a:lnTo>
                    <a:lnTo>
                      <a:pt x="69" y="145"/>
                    </a:lnTo>
                    <a:lnTo>
                      <a:pt x="85" y="135"/>
                    </a:lnTo>
                    <a:lnTo>
                      <a:pt x="85" y="135"/>
                    </a:lnTo>
                    <a:lnTo>
                      <a:pt x="94" y="121"/>
                    </a:lnTo>
                    <a:lnTo>
                      <a:pt x="99" y="105"/>
                    </a:lnTo>
                    <a:lnTo>
                      <a:pt x="98" y="88"/>
                    </a:lnTo>
                    <a:lnTo>
                      <a:pt x="91" y="73"/>
                    </a:lnTo>
                    <a:lnTo>
                      <a:pt x="91" y="73"/>
                    </a:lnTo>
                    <a:lnTo>
                      <a:pt x="85" y="64"/>
                    </a:lnTo>
                    <a:lnTo>
                      <a:pt x="78" y="55"/>
                    </a:lnTo>
                    <a:lnTo>
                      <a:pt x="72" y="45"/>
                    </a:lnTo>
                    <a:lnTo>
                      <a:pt x="67" y="31"/>
                    </a:lnTo>
                    <a:lnTo>
                      <a:pt x="64" y="13"/>
                    </a:lnTo>
                    <a:lnTo>
                      <a:pt x="63" y="5"/>
                    </a:lnTo>
                    <a:lnTo>
                      <a:pt x="56" y="1"/>
                    </a:lnTo>
                    <a:lnTo>
                      <a:pt x="50" y="0"/>
                    </a:lnTo>
                    <a:lnTo>
                      <a:pt x="42" y="1"/>
                    </a:lnTo>
                    <a:lnTo>
                      <a:pt x="37" y="5"/>
                    </a:lnTo>
                    <a:lnTo>
                      <a:pt x="35" y="13"/>
                    </a:lnTo>
                    <a:close/>
                    <a:moveTo>
                      <a:pt x="31" y="79"/>
                    </a:moveTo>
                    <a:lnTo>
                      <a:pt x="35" y="81"/>
                    </a:lnTo>
                    <a:lnTo>
                      <a:pt x="38" y="82"/>
                    </a:lnTo>
                    <a:lnTo>
                      <a:pt x="42" y="86"/>
                    </a:lnTo>
                    <a:lnTo>
                      <a:pt x="44" y="90"/>
                    </a:lnTo>
                    <a:lnTo>
                      <a:pt x="45" y="94"/>
                    </a:lnTo>
                    <a:lnTo>
                      <a:pt x="44" y="97"/>
                    </a:lnTo>
                    <a:lnTo>
                      <a:pt x="42" y="101"/>
                    </a:lnTo>
                    <a:lnTo>
                      <a:pt x="38" y="105"/>
                    </a:lnTo>
                    <a:lnTo>
                      <a:pt x="35" y="106"/>
                    </a:lnTo>
                    <a:lnTo>
                      <a:pt x="31" y="108"/>
                    </a:lnTo>
                    <a:lnTo>
                      <a:pt x="26" y="106"/>
                    </a:lnTo>
                    <a:lnTo>
                      <a:pt x="23" y="105"/>
                    </a:lnTo>
                    <a:lnTo>
                      <a:pt x="19" y="101"/>
                    </a:lnTo>
                    <a:lnTo>
                      <a:pt x="18" y="97"/>
                    </a:lnTo>
                    <a:lnTo>
                      <a:pt x="17" y="94"/>
                    </a:lnTo>
                    <a:lnTo>
                      <a:pt x="18" y="90"/>
                    </a:lnTo>
                    <a:lnTo>
                      <a:pt x="19" y="86"/>
                    </a:lnTo>
                    <a:lnTo>
                      <a:pt x="23" y="82"/>
                    </a:lnTo>
                    <a:lnTo>
                      <a:pt x="26" y="81"/>
                    </a:lnTo>
                    <a:lnTo>
                      <a:pt x="31" y="79"/>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18" name="Freeform 75"/>
              <p:cNvSpPr>
                <a:spLocks/>
              </p:cNvSpPr>
              <p:nvPr/>
            </p:nvSpPr>
            <p:spPr bwMode="auto">
              <a:xfrm>
                <a:off x="1789322" y="2332902"/>
                <a:ext cx="629114" cy="440809"/>
              </a:xfrm>
              <a:custGeom>
                <a:avLst/>
                <a:gdLst>
                  <a:gd name="T0" fmla="*/ 553 w 588"/>
                  <a:gd name="T1" fmla="*/ 196 h 412"/>
                  <a:gd name="T2" fmla="*/ 580 w 588"/>
                  <a:gd name="T3" fmla="*/ 238 h 412"/>
                  <a:gd name="T4" fmla="*/ 584 w 588"/>
                  <a:gd name="T5" fmla="*/ 319 h 412"/>
                  <a:gd name="T6" fmla="*/ 539 w 588"/>
                  <a:gd name="T7" fmla="*/ 385 h 412"/>
                  <a:gd name="T8" fmla="*/ 461 w 588"/>
                  <a:gd name="T9" fmla="*/ 412 h 412"/>
                  <a:gd name="T10" fmla="*/ 444 w 588"/>
                  <a:gd name="T11" fmla="*/ 395 h 412"/>
                  <a:gd name="T12" fmla="*/ 461 w 588"/>
                  <a:gd name="T13" fmla="*/ 378 h 412"/>
                  <a:gd name="T14" fmla="*/ 524 w 588"/>
                  <a:gd name="T15" fmla="*/ 354 h 412"/>
                  <a:gd name="T16" fmla="*/ 555 w 588"/>
                  <a:gd name="T17" fmla="*/ 296 h 412"/>
                  <a:gd name="T18" fmla="*/ 538 w 588"/>
                  <a:gd name="T19" fmla="*/ 231 h 412"/>
                  <a:gd name="T20" fmla="*/ 511 w 588"/>
                  <a:gd name="T21" fmla="*/ 204 h 412"/>
                  <a:gd name="T22" fmla="*/ 487 w 588"/>
                  <a:gd name="T23" fmla="*/ 206 h 412"/>
                  <a:gd name="T24" fmla="*/ 484 w 588"/>
                  <a:gd name="T25" fmla="*/ 169 h 412"/>
                  <a:gd name="T26" fmla="*/ 460 w 588"/>
                  <a:gd name="T27" fmla="*/ 123 h 412"/>
                  <a:gd name="T28" fmla="*/ 407 w 588"/>
                  <a:gd name="T29" fmla="*/ 115 h 412"/>
                  <a:gd name="T30" fmla="*/ 372 w 588"/>
                  <a:gd name="T31" fmla="*/ 127 h 412"/>
                  <a:gd name="T32" fmla="*/ 363 w 588"/>
                  <a:gd name="T33" fmla="*/ 105 h 412"/>
                  <a:gd name="T34" fmla="*/ 359 w 588"/>
                  <a:gd name="T35" fmla="*/ 70 h 412"/>
                  <a:gd name="T36" fmla="*/ 289 w 588"/>
                  <a:gd name="T37" fmla="*/ 36 h 412"/>
                  <a:gd name="T38" fmla="*/ 212 w 588"/>
                  <a:gd name="T39" fmla="*/ 43 h 412"/>
                  <a:gd name="T40" fmla="*/ 152 w 588"/>
                  <a:gd name="T41" fmla="*/ 91 h 412"/>
                  <a:gd name="T42" fmla="*/ 159 w 588"/>
                  <a:gd name="T43" fmla="*/ 145 h 412"/>
                  <a:gd name="T44" fmla="*/ 230 w 588"/>
                  <a:gd name="T45" fmla="*/ 182 h 412"/>
                  <a:gd name="T46" fmla="*/ 230 w 588"/>
                  <a:gd name="T47" fmla="*/ 205 h 412"/>
                  <a:gd name="T48" fmla="*/ 207 w 588"/>
                  <a:gd name="T49" fmla="*/ 205 h 412"/>
                  <a:gd name="T50" fmla="*/ 141 w 588"/>
                  <a:gd name="T51" fmla="*/ 176 h 412"/>
                  <a:gd name="T52" fmla="*/ 76 w 588"/>
                  <a:gd name="T53" fmla="*/ 194 h 412"/>
                  <a:gd name="T54" fmla="*/ 36 w 588"/>
                  <a:gd name="T55" fmla="*/ 251 h 412"/>
                  <a:gd name="T56" fmla="*/ 44 w 588"/>
                  <a:gd name="T57" fmla="*/ 322 h 412"/>
                  <a:gd name="T58" fmla="*/ 91 w 588"/>
                  <a:gd name="T59" fmla="*/ 369 h 412"/>
                  <a:gd name="T60" fmla="*/ 126 w 588"/>
                  <a:gd name="T61" fmla="*/ 387 h 412"/>
                  <a:gd name="T62" fmla="*/ 116 w 588"/>
                  <a:gd name="T63" fmla="*/ 408 h 412"/>
                  <a:gd name="T64" fmla="*/ 53 w 588"/>
                  <a:gd name="T65" fmla="*/ 383 h 412"/>
                  <a:gd name="T66" fmla="*/ 5 w 588"/>
                  <a:gd name="T67" fmla="*/ 315 h 412"/>
                  <a:gd name="T68" fmla="*/ 8 w 588"/>
                  <a:gd name="T69" fmla="*/ 232 h 412"/>
                  <a:gd name="T70" fmla="*/ 57 w 588"/>
                  <a:gd name="T71" fmla="*/ 167 h 412"/>
                  <a:gd name="T72" fmla="*/ 104 w 588"/>
                  <a:gd name="T73" fmla="*/ 115 h 412"/>
                  <a:gd name="T74" fmla="*/ 153 w 588"/>
                  <a:gd name="T75" fmla="*/ 41 h 412"/>
                  <a:gd name="T76" fmla="*/ 232 w 588"/>
                  <a:gd name="T77" fmla="*/ 4 h 412"/>
                  <a:gd name="T78" fmla="*/ 325 w 588"/>
                  <a:gd name="T79" fmla="*/ 11 h 412"/>
                  <a:gd name="T80" fmla="*/ 394 w 588"/>
                  <a:gd name="T81" fmla="*/ 59 h 412"/>
                  <a:gd name="T82" fmla="*/ 454 w 588"/>
                  <a:gd name="T83" fmla="*/ 83 h 412"/>
                  <a:gd name="T84" fmla="*/ 506 w 588"/>
                  <a:gd name="T85" fmla="*/ 12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8" h="412">
                    <a:moveTo>
                      <a:pt x="517" y="170"/>
                    </a:moveTo>
                    <a:lnTo>
                      <a:pt x="537" y="181"/>
                    </a:lnTo>
                    <a:lnTo>
                      <a:pt x="553" y="196"/>
                    </a:lnTo>
                    <a:lnTo>
                      <a:pt x="566" y="211"/>
                    </a:lnTo>
                    <a:lnTo>
                      <a:pt x="566" y="211"/>
                    </a:lnTo>
                    <a:lnTo>
                      <a:pt x="580" y="238"/>
                    </a:lnTo>
                    <a:lnTo>
                      <a:pt x="587" y="265"/>
                    </a:lnTo>
                    <a:lnTo>
                      <a:pt x="588" y="292"/>
                    </a:lnTo>
                    <a:lnTo>
                      <a:pt x="584" y="319"/>
                    </a:lnTo>
                    <a:lnTo>
                      <a:pt x="574" y="344"/>
                    </a:lnTo>
                    <a:lnTo>
                      <a:pt x="558" y="365"/>
                    </a:lnTo>
                    <a:lnTo>
                      <a:pt x="539" y="385"/>
                    </a:lnTo>
                    <a:lnTo>
                      <a:pt x="516" y="399"/>
                    </a:lnTo>
                    <a:lnTo>
                      <a:pt x="490" y="409"/>
                    </a:lnTo>
                    <a:lnTo>
                      <a:pt x="461" y="412"/>
                    </a:lnTo>
                    <a:lnTo>
                      <a:pt x="452" y="409"/>
                    </a:lnTo>
                    <a:lnTo>
                      <a:pt x="445" y="403"/>
                    </a:lnTo>
                    <a:lnTo>
                      <a:pt x="444" y="395"/>
                    </a:lnTo>
                    <a:lnTo>
                      <a:pt x="445" y="387"/>
                    </a:lnTo>
                    <a:lnTo>
                      <a:pt x="452" y="381"/>
                    </a:lnTo>
                    <a:lnTo>
                      <a:pt x="461" y="378"/>
                    </a:lnTo>
                    <a:lnTo>
                      <a:pt x="485" y="376"/>
                    </a:lnTo>
                    <a:lnTo>
                      <a:pt x="506" y="367"/>
                    </a:lnTo>
                    <a:lnTo>
                      <a:pt x="524" y="354"/>
                    </a:lnTo>
                    <a:lnTo>
                      <a:pt x="538" y="337"/>
                    </a:lnTo>
                    <a:lnTo>
                      <a:pt x="548" y="318"/>
                    </a:lnTo>
                    <a:lnTo>
                      <a:pt x="555" y="296"/>
                    </a:lnTo>
                    <a:lnTo>
                      <a:pt x="555" y="274"/>
                    </a:lnTo>
                    <a:lnTo>
                      <a:pt x="549" y="253"/>
                    </a:lnTo>
                    <a:lnTo>
                      <a:pt x="538" y="231"/>
                    </a:lnTo>
                    <a:lnTo>
                      <a:pt x="538" y="231"/>
                    </a:lnTo>
                    <a:lnTo>
                      <a:pt x="526" y="217"/>
                    </a:lnTo>
                    <a:lnTo>
                      <a:pt x="511" y="204"/>
                    </a:lnTo>
                    <a:lnTo>
                      <a:pt x="503" y="210"/>
                    </a:lnTo>
                    <a:lnTo>
                      <a:pt x="494" y="210"/>
                    </a:lnTo>
                    <a:lnTo>
                      <a:pt x="487" y="206"/>
                    </a:lnTo>
                    <a:lnTo>
                      <a:pt x="481" y="199"/>
                    </a:lnTo>
                    <a:lnTo>
                      <a:pt x="481" y="190"/>
                    </a:lnTo>
                    <a:lnTo>
                      <a:pt x="484" y="169"/>
                    </a:lnTo>
                    <a:lnTo>
                      <a:pt x="481" y="151"/>
                    </a:lnTo>
                    <a:lnTo>
                      <a:pt x="472" y="136"/>
                    </a:lnTo>
                    <a:lnTo>
                      <a:pt x="460" y="123"/>
                    </a:lnTo>
                    <a:lnTo>
                      <a:pt x="443" y="115"/>
                    </a:lnTo>
                    <a:lnTo>
                      <a:pt x="425" y="113"/>
                    </a:lnTo>
                    <a:lnTo>
                      <a:pt x="407" y="115"/>
                    </a:lnTo>
                    <a:lnTo>
                      <a:pt x="389" y="124"/>
                    </a:lnTo>
                    <a:lnTo>
                      <a:pt x="381" y="128"/>
                    </a:lnTo>
                    <a:lnTo>
                      <a:pt x="372" y="127"/>
                    </a:lnTo>
                    <a:lnTo>
                      <a:pt x="366" y="122"/>
                    </a:lnTo>
                    <a:lnTo>
                      <a:pt x="363" y="114"/>
                    </a:lnTo>
                    <a:lnTo>
                      <a:pt x="363" y="105"/>
                    </a:lnTo>
                    <a:lnTo>
                      <a:pt x="370" y="99"/>
                    </a:lnTo>
                    <a:lnTo>
                      <a:pt x="377" y="92"/>
                    </a:lnTo>
                    <a:lnTo>
                      <a:pt x="359" y="70"/>
                    </a:lnTo>
                    <a:lnTo>
                      <a:pt x="338" y="54"/>
                    </a:lnTo>
                    <a:lnTo>
                      <a:pt x="313" y="42"/>
                    </a:lnTo>
                    <a:lnTo>
                      <a:pt x="289" y="36"/>
                    </a:lnTo>
                    <a:lnTo>
                      <a:pt x="262" y="33"/>
                    </a:lnTo>
                    <a:lnTo>
                      <a:pt x="236" y="37"/>
                    </a:lnTo>
                    <a:lnTo>
                      <a:pt x="212" y="43"/>
                    </a:lnTo>
                    <a:lnTo>
                      <a:pt x="189" y="55"/>
                    </a:lnTo>
                    <a:lnTo>
                      <a:pt x="168" y="72"/>
                    </a:lnTo>
                    <a:lnTo>
                      <a:pt x="152" y="91"/>
                    </a:lnTo>
                    <a:lnTo>
                      <a:pt x="140" y="115"/>
                    </a:lnTo>
                    <a:lnTo>
                      <a:pt x="132" y="142"/>
                    </a:lnTo>
                    <a:lnTo>
                      <a:pt x="159" y="145"/>
                    </a:lnTo>
                    <a:lnTo>
                      <a:pt x="185" y="152"/>
                    </a:lnTo>
                    <a:lnTo>
                      <a:pt x="209" y="164"/>
                    </a:lnTo>
                    <a:lnTo>
                      <a:pt x="230" y="182"/>
                    </a:lnTo>
                    <a:lnTo>
                      <a:pt x="235" y="190"/>
                    </a:lnTo>
                    <a:lnTo>
                      <a:pt x="235" y="199"/>
                    </a:lnTo>
                    <a:lnTo>
                      <a:pt x="230" y="205"/>
                    </a:lnTo>
                    <a:lnTo>
                      <a:pt x="223" y="209"/>
                    </a:lnTo>
                    <a:lnTo>
                      <a:pt x="214" y="210"/>
                    </a:lnTo>
                    <a:lnTo>
                      <a:pt x="207" y="205"/>
                    </a:lnTo>
                    <a:lnTo>
                      <a:pt x="186" y="190"/>
                    </a:lnTo>
                    <a:lnTo>
                      <a:pt x="164" y="179"/>
                    </a:lnTo>
                    <a:lnTo>
                      <a:pt x="141" y="176"/>
                    </a:lnTo>
                    <a:lnTo>
                      <a:pt x="118" y="177"/>
                    </a:lnTo>
                    <a:lnTo>
                      <a:pt x="96" y="183"/>
                    </a:lnTo>
                    <a:lnTo>
                      <a:pt x="76" y="194"/>
                    </a:lnTo>
                    <a:lnTo>
                      <a:pt x="59" y="209"/>
                    </a:lnTo>
                    <a:lnTo>
                      <a:pt x="45" y="228"/>
                    </a:lnTo>
                    <a:lnTo>
                      <a:pt x="36" y="251"/>
                    </a:lnTo>
                    <a:lnTo>
                      <a:pt x="34" y="277"/>
                    </a:lnTo>
                    <a:lnTo>
                      <a:pt x="36" y="300"/>
                    </a:lnTo>
                    <a:lnTo>
                      <a:pt x="44" y="322"/>
                    </a:lnTo>
                    <a:lnTo>
                      <a:pt x="55" y="341"/>
                    </a:lnTo>
                    <a:lnTo>
                      <a:pt x="72" y="356"/>
                    </a:lnTo>
                    <a:lnTo>
                      <a:pt x="91" y="369"/>
                    </a:lnTo>
                    <a:lnTo>
                      <a:pt x="113" y="376"/>
                    </a:lnTo>
                    <a:lnTo>
                      <a:pt x="122" y="381"/>
                    </a:lnTo>
                    <a:lnTo>
                      <a:pt x="126" y="387"/>
                    </a:lnTo>
                    <a:lnTo>
                      <a:pt x="126" y="396"/>
                    </a:lnTo>
                    <a:lnTo>
                      <a:pt x="122" y="404"/>
                    </a:lnTo>
                    <a:lnTo>
                      <a:pt x="116" y="408"/>
                    </a:lnTo>
                    <a:lnTo>
                      <a:pt x="107" y="409"/>
                    </a:lnTo>
                    <a:lnTo>
                      <a:pt x="77" y="399"/>
                    </a:lnTo>
                    <a:lnTo>
                      <a:pt x="53" y="383"/>
                    </a:lnTo>
                    <a:lnTo>
                      <a:pt x="32" y="364"/>
                    </a:lnTo>
                    <a:lnTo>
                      <a:pt x="17" y="341"/>
                    </a:lnTo>
                    <a:lnTo>
                      <a:pt x="5" y="315"/>
                    </a:lnTo>
                    <a:lnTo>
                      <a:pt x="0" y="287"/>
                    </a:lnTo>
                    <a:lnTo>
                      <a:pt x="2" y="260"/>
                    </a:lnTo>
                    <a:lnTo>
                      <a:pt x="8" y="232"/>
                    </a:lnTo>
                    <a:lnTo>
                      <a:pt x="21" y="206"/>
                    </a:lnTo>
                    <a:lnTo>
                      <a:pt x="40" y="182"/>
                    </a:lnTo>
                    <a:lnTo>
                      <a:pt x="57" y="167"/>
                    </a:lnTo>
                    <a:lnTo>
                      <a:pt x="77" y="155"/>
                    </a:lnTo>
                    <a:lnTo>
                      <a:pt x="98" y="147"/>
                    </a:lnTo>
                    <a:lnTo>
                      <a:pt x="104" y="115"/>
                    </a:lnTo>
                    <a:lnTo>
                      <a:pt x="116" y="87"/>
                    </a:lnTo>
                    <a:lnTo>
                      <a:pt x="132" y="63"/>
                    </a:lnTo>
                    <a:lnTo>
                      <a:pt x="153" y="41"/>
                    </a:lnTo>
                    <a:lnTo>
                      <a:pt x="177" y="24"/>
                    </a:lnTo>
                    <a:lnTo>
                      <a:pt x="204" y="11"/>
                    </a:lnTo>
                    <a:lnTo>
                      <a:pt x="232" y="4"/>
                    </a:lnTo>
                    <a:lnTo>
                      <a:pt x="263" y="0"/>
                    </a:lnTo>
                    <a:lnTo>
                      <a:pt x="294" y="2"/>
                    </a:lnTo>
                    <a:lnTo>
                      <a:pt x="325" y="11"/>
                    </a:lnTo>
                    <a:lnTo>
                      <a:pt x="354" y="25"/>
                    </a:lnTo>
                    <a:lnTo>
                      <a:pt x="375" y="41"/>
                    </a:lnTo>
                    <a:lnTo>
                      <a:pt x="394" y="59"/>
                    </a:lnTo>
                    <a:lnTo>
                      <a:pt x="410" y="81"/>
                    </a:lnTo>
                    <a:lnTo>
                      <a:pt x="433" y="79"/>
                    </a:lnTo>
                    <a:lnTo>
                      <a:pt x="454" y="83"/>
                    </a:lnTo>
                    <a:lnTo>
                      <a:pt x="475" y="93"/>
                    </a:lnTo>
                    <a:lnTo>
                      <a:pt x="492" y="108"/>
                    </a:lnTo>
                    <a:lnTo>
                      <a:pt x="506" y="126"/>
                    </a:lnTo>
                    <a:lnTo>
                      <a:pt x="515" y="146"/>
                    </a:lnTo>
                    <a:lnTo>
                      <a:pt x="517" y="17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19" name="Freeform 76"/>
              <p:cNvSpPr>
                <a:spLocks noEditPoints="1"/>
              </p:cNvSpPr>
              <p:nvPr/>
            </p:nvSpPr>
            <p:spPr bwMode="auto">
              <a:xfrm>
                <a:off x="1901664" y="2700956"/>
                <a:ext cx="372334" cy="268552"/>
              </a:xfrm>
              <a:custGeom>
                <a:avLst/>
                <a:gdLst>
                  <a:gd name="T0" fmla="*/ 52 w 348"/>
                  <a:gd name="T1" fmla="*/ 115 h 251"/>
                  <a:gd name="T2" fmla="*/ 41 w 348"/>
                  <a:gd name="T3" fmla="*/ 154 h 251"/>
                  <a:gd name="T4" fmla="*/ 6 w 348"/>
                  <a:gd name="T5" fmla="*/ 150 h 251"/>
                  <a:gd name="T6" fmla="*/ 9 w 348"/>
                  <a:gd name="T7" fmla="*/ 115 h 251"/>
                  <a:gd name="T8" fmla="*/ 47 w 348"/>
                  <a:gd name="T9" fmla="*/ 93 h 251"/>
                  <a:gd name="T10" fmla="*/ 101 w 348"/>
                  <a:gd name="T11" fmla="*/ 12 h 251"/>
                  <a:gd name="T12" fmla="*/ 97 w 348"/>
                  <a:gd name="T13" fmla="*/ 56 h 251"/>
                  <a:gd name="T14" fmla="*/ 62 w 348"/>
                  <a:gd name="T15" fmla="*/ 65 h 251"/>
                  <a:gd name="T16" fmla="*/ 53 w 348"/>
                  <a:gd name="T17" fmla="*/ 30 h 251"/>
                  <a:gd name="T18" fmla="*/ 89 w 348"/>
                  <a:gd name="T19" fmla="*/ 6 h 251"/>
                  <a:gd name="T20" fmla="*/ 298 w 348"/>
                  <a:gd name="T21" fmla="*/ 5 h 251"/>
                  <a:gd name="T22" fmla="*/ 298 w 348"/>
                  <a:gd name="T23" fmla="*/ 48 h 251"/>
                  <a:gd name="T24" fmla="*/ 270 w 348"/>
                  <a:gd name="T25" fmla="*/ 69 h 251"/>
                  <a:gd name="T26" fmla="*/ 248 w 348"/>
                  <a:gd name="T27" fmla="*/ 41 h 251"/>
                  <a:gd name="T28" fmla="*/ 276 w 348"/>
                  <a:gd name="T29" fmla="*/ 11 h 251"/>
                  <a:gd name="T30" fmla="*/ 199 w 348"/>
                  <a:gd name="T31" fmla="*/ 1 h 251"/>
                  <a:gd name="T32" fmla="*/ 201 w 348"/>
                  <a:gd name="T33" fmla="*/ 37 h 251"/>
                  <a:gd name="T34" fmla="*/ 181 w 348"/>
                  <a:gd name="T35" fmla="*/ 68 h 251"/>
                  <a:gd name="T36" fmla="*/ 149 w 348"/>
                  <a:gd name="T37" fmla="*/ 50 h 251"/>
                  <a:gd name="T38" fmla="*/ 167 w 348"/>
                  <a:gd name="T39" fmla="*/ 18 h 251"/>
                  <a:gd name="T40" fmla="*/ 199 w 348"/>
                  <a:gd name="T41" fmla="*/ 1 h 251"/>
                  <a:gd name="T42" fmla="*/ 299 w 348"/>
                  <a:gd name="T43" fmla="*/ 206 h 251"/>
                  <a:gd name="T44" fmla="*/ 289 w 348"/>
                  <a:gd name="T45" fmla="*/ 246 h 251"/>
                  <a:gd name="T46" fmla="*/ 253 w 348"/>
                  <a:gd name="T47" fmla="*/ 241 h 251"/>
                  <a:gd name="T48" fmla="*/ 257 w 348"/>
                  <a:gd name="T49" fmla="*/ 206 h 251"/>
                  <a:gd name="T50" fmla="*/ 294 w 348"/>
                  <a:gd name="T51" fmla="*/ 184 h 251"/>
                  <a:gd name="T52" fmla="*/ 199 w 348"/>
                  <a:gd name="T53" fmla="*/ 195 h 251"/>
                  <a:gd name="T54" fmla="*/ 197 w 348"/>
                  <a:gd name="T55" fmla="*/ 238 h 251"/>
                  <a:gd name="T56" fmla="*/ 161 w 348"/>
                  <a:gd name="T57" fmla="*/ 247 h 251"/>
                  <a:gd name="T58" fmla="*/ 152 w 348"/>
                  <a:gd name="T59" fmla="*/ 213 h 251"/>
                  <a:gd name="T60" fmla="*/ 188 w 348"/>
                  <a:gd name="T61" fmla="*/ 188 h 251"/>
                  <a:gd name="T62" fmla="*/ 101 w 348"/>
                  <a:gd name="T63" fmla="*/ 186 h 251"/>
                  <a:gd name="T64" fmla="*/ 99 w 348"/>
                  <a:gd name="T65" fmla="*/ 229 h 251"/>
                  <a:gd name="T66" fmla="*/ 72 w 348"/>
                  <a:gd name="T67" fmla="*/ 251 h 251"/>
                  <a:gd name="T68" fmla="*/ 49 w 348"/>
                  <a:gd name="T69" fmla="*/ 222 h 251"/>
                  <a:gd name="T70" fmla="*/ 79 w 348"/>
                  <a:gd name="T71" fmla="*/ 193 h 251"/>
                  <a:gd name="T72" fmla="*/ 347 w 348"/>
                  <a:gd name="T73" fmla="*/ 92 h 251"/>
                  <a:gd name="T74" fmla="*/ 348 w 348"/>
                  <a:gd name="T75" fmla="*/ 128 h 251"/>
                  <a:gd name="T76" fmla="*/ 329 w 348"/>
                  <a:gd name="T77" fmla="*/ 159 h 251"/>
                  <a:gd name="T78" fmla="*/ 298 w 348"/>
                  <a:gd name="T79" fmla="*/ 141 h 251"/>
                  <a:gd name="T80" fmla="*/ 316 w 348"/>
                  <a:gd name="T81" fmla="*/ 109 h 251"/>
                  <a:gd name="T82" fmla="*/ 347 w 348"/>
                  <a:gd name="T83" fmla="*/ 92 h 251"/>
                  <a:gd name="T84" fmla="*/ 249 w 348"/>
                  <a:gd name="T85" fmla="*/ 115 h 251"/>
                  <a:gd name="T86" fmla="*/ 239 w 348"/>
                  <a:gd name="T87" fmla="*/ 155 h 251"/>
                  <a:gd name="T88" fmla="*/ 203 w 348"/>
                  <a:gd name="T89" fmla="*/ 150 h 251"/>
                  <a:gd name="T90" fmla="*/ 207 w 348"/>
                  <a:gd name="T91" fmla="*/ 115 h 251"/>
                  <a:gd name="T92" fmla="*/ 246 w 348"/>
                  <a:gd name="T93" fmla="*/ 93 h 251"/>
                  <a:gd name="T94" fmla="*/ 151 w 348"/>
                  <a:gd name="T95" fmla="*/ 104 h 251"/>
                  <a:gd name="T96" fmla="*/ 147 w 348"/>
                  <a:gd name="T97" fmla="*/ 147 h 251"/>
                  <a:gd name="T98" fmla="*/ 112 w 348"/>
                  <a:gd name="T99" fmla="*/ 156 h 251"/>
                  <a:gd name="T100" fmla="*/ 103 w 348"/>
                  <a:gd name="T101" fmla="*/ 122 h 251"/>
                  <a:gd name="T102" fmla="*/ 138 w 348"/>
                  <a:gd name="T103" fmla="*/ 9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8" h="251">
                    <a:moveTo>
                      <a:pt x="50" y="91"/>
                    </a:moveTo>
                    <a:lnTo>
                      <a:pt x="50" y="95"/>
                    </a:lnTo>
                    <a:lnTo>
                      <a:pt x="50" y="104"/>
                    </a:lnTo>
                    <a:lnTo>
                      <a:pt x="52" y="115"/>
                    </a:lnTo>
                    <a:lnTo>
                      <a:pt x="52" y="127"/>
                    </a:lnTo>
                    <a:lnTo>
                      <a:pt x="50" y="138"/>
                    </a:lnTo>
                    <a:lnTo>
                      <a:pt x="48" y="147"/>
                    </a:lnTo>
                    <a:lnTo>
                      <a:pt x="41" y="154"/>
                    </a:lnTo>
                    <a:lnTo>
                      <a:pt x="33" y="159"/>
                    </a:lnTo>
                    <a:lnTo>
                      <a:pt x="22" y="159"/>
                    </a:lnTo>
                    <a:lnTo>
                      <a:pt x="13" y="156"/>
                    </a:lnTo>
                    <a:lnTo>
                      <a:pt x="6" y="150"/>
                    </a:lnTo>
                    <a:lnTo>
                      <a:pt x="0" y="141"/>
                    </a:lnTo>
                    <a:lnTo>
                      <a:pt x="0" y="130"/>
                    </a:lnTo>
                    <a:lnTo>
                      <a:pt x="3" y="122"/>
                    </a:lnTo>
                    <a:lnTo>
                      <a:pt x="9" y="115"/>
                    </a:lnTo>
                    <a:lnTo>
                      <a:pt x="18" y="109"/>
                    </a:lnTo>
                    <a:lnTo>
                      <a:pt x="29" y="102"/>
                    </a:lnTo>
                    <a:lnTo>
                      <a:pt x="39" y="97"/>
                    </a:lnTo>
                    <a:lnTo>
                      <a:pt x="47" y="93"/>
                    </a:lnTo>
                    <a:lnTo>
                      <a:pt x="50" y="91"/>
                    </a:lnTo>
                    <a:close/>
                    <a:moveTo>
                      <a:pt x="101" y="0"/>
                    </a:moveTo>
                    <a:lnTo>
                      <a:pt x="101" y="3"/>
                    </a:lnTo>
                    <a:lnTo>
                      <a:pt x="101" y="12"/>
                    </a:lnTo>
                    <a:lnTo>
                      <a:pt x="101" y="24"/>
                    </a:lnTo>
                    <a:lnTo>
                      <a:pt x="101" y="37"/>
                    </a:lnTo>
                    <a:lnTo>
                      <a:pt x="99" y="47"/>
                    </a:lnTo>
                    <a:lnTo>
                      <a:pt x="97" y="56"/>
                    </a:lnTo>
                    <a:lnTo>
                      <a:pt x="90" y="64"/>
                    </a:lnTo>
                    <a:lnTo>
                      <a:pt x="81" y="68"/>
                    </a:lnTo>
                    <a:lnTo>
                      <a:pt x="72" y="69"/>
                    </a:lnTo>
                    <a:lnTo>
                      <a:pt x="62" y="65"/>
                    </a:lnTo>
                    <a:lnTo>
                      <a:pt x="54" y="59"/>
                    </a:lnTo>
                    <a:lnTo>
                      <a:pt x="50" y="50"/>
                    </a:lnTo>
                    <a:lnTo>
                      <a:pt x="49" y="39"/>
                    </a:lnTo>
                    <a:lnTo>
                      <a:pt x="53" y="30"/>
                    </a:lnTo>
                    <a:lnTo>
                      <a:pt x="59" y="24"/>
                    </a:lnTo>
                    <a:lnTo>
                      <a:pt x="68" y="18"/>
                    </a:lnTo>
                    <a:lnTo>
                      <a:pt x="79" y="11"/>
                    </a:lnTo>
                    <a:lnTo>
                      <a:pt x="89" y="6"/>
                    </a:lnTo>
                    <a:lnTo>
                      <a:pt x="97" y="2"/>
                    </a:lnTo>
                    <a:lnTo>
                      <a:pt x="101" y="0"/>
                    </a:lnTo>
                    <a:close/>
                    <a:moveTo>
                      <a:pt x="298" y="1"/>
                    </a:moveTo>
                    <a:lnTo>
                      <a:pt x="298" y="5"/>
                    </a:lnTo>
                    <a:lnTo>
                      <a:pt x="298" y="12"/>
                    </a:lnTo>
                    <a:lnTo>
                      <a:pt x="299" y="24"/>
                    </a:lnTo>
                    <a:lnTo>
                      <a:pt x="299" y="37"/>
                    </a:lnTo>
                    <a:lnTo>
                      <a:pt x="298" y="48"/>
                    </a:lnTo>
                    <a:lnTo>
                      <a:pt x="296" y="56"/>
                    </a:lnTo>
                    <a:lnTo>
                      <a:pt x="289" y="64"/>
                    </a:lnTo>
                    <a:lnTo>
                      <a:pt x="280" y="68"/>
                    </a:lnTo>
                    <a:lnTo>
                      <a:pt x="270" y="69"/>
                    </a:lnTo>
                    <a:lnTo>
                      <a:pt x="261" y="65"/>
                    </a:lnTo>
                    <a:lnTo>
                      <a:pt x="253" y="59"/>
                    </a:lnTo>
                    <a:lnTo>
                      <a:pt x="248" y="50"/>
                    </a:lnTo>
                    <a:lnTo>
                      <a:pt x="248" y="41"/>
                    </a:lnTo>
                    <a:lnTo>
                      <a:pt x="251" y="30"/>
                    </a:lnTo>
                    <a:lnTo>
                      <a:pt x="257" y="24"/>
                    </a:lnTo>
                    <a:lnTo>
                      <a:pt x="266" y="18"/>
                    </a:lnTo>
                    <a:lnTo>
                      <a:pt x="276" y="11"/>
                    </a:lnTo>
                    <a:lnTo>
                      <a:pt x="287" y="6"/>
                    </a:lnTo>
                    <a:lnTo>
                      <a:pt x="294" y="2"/>
                    </a:lnTo>
                    <a:lnTo>
                      <a:pt x="298" y="1"/>
                    </a:lnTo>
                    <a:close/>
                    <a:moveTo>
                      <a:pt x="199" y="1"/>
                    </a:moveTo>
                    <a:lnTo>
                      <a:pt x="199" y="5"/>
                    </a:lnTo>
                    <a:lnTo>
                      <a:pt x="199" y="12"/>
                    </a:lnTo>
                    <a:lnTo>
                      <a:pt x="201" y="24"/>
                    </a:lnTo>
                    <a:lnTo>
                      <a:pt x="201" y="37"/>
                    </a:lnTo>
                    <a:lnTo>
                      <a:pt x="199" y="48"/>
                    </a:lnTo>
                    <a:lnTo>
                      <a:pt x="197" y="56"/>
                    </a:lnTo>
                    <a:lnTo>
                      <a:pt x="189" y="64"/>
                    </a:lnTo>
                    <a:lnTo>
                      <a:pt x="181" y="68"/>
                    </a:lnTo>
                    <a:lnTo>
                      <a:pt x="171" y="69"/>
                    </a:lnTo>
                    <a:lnTo>
                      <a:pt x="161" y="65"/>
                    </a:lnTo>
                    <a:lnTo>
                      <a:pt x="154" y="59"/>
                    </a:lnTo>
                    <a:lnTo>
                      <a:pt x="149" y="50"/>
                    </a:lnTo>
                    <a:lnTo>
                      <a:pt x="149" y="41"/>
                    </a:lnTo>
                    <a:lnTo>
                      <a:pt x="152" y="30"/>
                    </a:lnTo>
                    <a:lnTo>
                      <a:pt x="158" y="24"/>
                    </a:lnTo>
                    <a:lnTo>
                      <a:pt x="167" y="18"/>
                    </a:lnTo>
                    <a:lnTo>
                      <a:pt x="177" y="11"/>
                    </a:lnTo>
                    <a:lnTo>
                      <a:pt x="188" y="6"/>
                    </a:lnTo>
                    <a:lnTo>
                      <a:pt x="195" y="2"/>
                    </a:lnTo>
                    <a:lnTo>
                      <a:pt x="199" y="1"/>
                    </a:lnTo>
                    <a:close/>
                    <a:moveTo>
                      <a:pt x="298" y="182"/>
                    </a:moveTo>
                    <a:lnTo>
                      <a:pt x="298" y="186"/>
                    </a:lnTo>
                    <a:lnTo>
                      <a:pt x="298" y="195"/>
                    </a:lnTo>
                    <a:lnTo>
                      <a:pt x="299" y="206"/>
                    </a:lnTo>
                    <a:lnTo>
                      <a:pt x="299" y="219"/>
                    </a:lnTo>
                    <a:lnTo>
                      <a:pt x="298" y="229"/>
                    </a:lnTo>
                    <a:lnTo>
                      <a:pt x="296" y="238"/>
                    </a:lnTo>
                    <a:lnTo>
                      <a:pt x="289" y="246"/>
                    </a:lnTo>
                    <a:lnTo>
                      <a:pt x="280" y="250"/>
                    </a:lnTo>
                    <a:lnTo>
                      <a:pt x="270" y="251"/>
                    </a:lnTo>
                    <a:lnTo>
                      <a:pt x="261" y="247"/>
                    </a:lnTo>
                    <a:lnTo>
                      <a:pt x="253" y="241"/>
                    </a:lnTo>
                    <a:lnTo>
                      <a:pt x="248" y="232"/>
                    </a:lnTo>
                    <a:lnTo>
                      <a:pt x="248" y="222"/>
                    </a:lnTo>
                    <a:lnTo>
                      <a:pt x="251" y="213"/>
                    </a:lnTo>
                    <a:lnTo>
                      <a:pt x="257" y="206"/>
                    </a:lnTo>
                    <a:lnTo>
                      <a:pt x="266" y="200"/>
                    </a:lnTo>
                    <a:lnTo>
                      <a:pt x="276" y="193"/>
                    </a:lnTo>
                    <a:lnTo>
                      <a:pt x="287" y="188"/>
                    </a:lnTo>
                    <a:lnTo>
                      <a:pt x="294" y="184"/>
                    </a:lnTo>
                    <a:lnTo>
                      <a:pt x="298" y="182"/>
                    </a:lnTo>
                    <a:close/>
                    <a:moveTo>
                      <a:pt x="199" y="182"/>
                    </a:moveTo>
                    <a:lnTo>
                      <a:pt x="199" y="186"/>
                    </a:lnTo>
                    <a:lnTo>
                      <a:pt x="199" y="195"/>
                    </a:lnTo>
                    <a:lnTo>
                      <a:pt x="201" y="206"/>
                    </a:lnTo>
                    <a:lnTo>
                      <a:pt x="201" y="219"/>
                    </a:lnTo>
                    <a:lnTo>
                      <a:pt x="199" y="229"/>
                    </a:lnTo>
                    <a:lnTo>
                      <a:pt x="197" y="238"/>
                    </a:lnTo>
                    <a:lnTo>
                      <a:pt x="189" y="246"/>
                    </a:lnTo>
                    <a:lnTo>
                      <a:pt x="181" y="250"/>
                    </a:lnTo>
                    <a:lnTo>
                      <a:pt x="171" y="251"/>
                    </a:lnTo>
                    <a:lnTo>
                      <a:pt x="161" y="247"/>
                    </a:lnTo>
                    <a:lnTo>
                      <a:pt x="154" y="241"/>
                    </a:lnTo>
                    <a:lnTo>
                      <a:pt x="149" y="232"/>
                    </a:lnTo>
                    <a:lnTo>
                      <a:pt x="149" y="222"/>
                    </a:lnTo>
                    <a:lnTo>
                      <a:pt x="152" y="213"/>
                    </a:lnTo>
                    <a:lnTo>
                      <a:pt x="158" y="206"/>
                    </a:lnTo>
                    <a:lnTo>
                      <a:pt x="167" y="200"/>
                    </a:lnTo>
                    <a:lnTo>
                      <a:pt x="177" y="193"/>
                    </a:lnTo>
                    <a:lnTo>
                      <a:pt x="188" y="188"/>
                    </a:lnTo>
                    <a:lnTo>
                      <a:pt x="195" y="184"/>
                    </a:lnTo>
                    <a:lnTo>
                      <a:pt x="199" y="182"/>
                    </a:lnTo>
                    <a:close/>
                    <a:moveTo>
                      <a:pt x="101" y="182"/>
                    </a:moveTo>
                    <a:lnTo>
                      <a:pt x="101" y="186"/>
                    </a:lnTo>
                    <a:lnTo>
                      <a:pt x="101" y="195"/>
                    </a:lnTo>
                    <a:lnTo>
                      <a:pt x="101" y="206"/>
                    </a:lnTo>
                    <a:lnTo>
                      <a:pt x="101" y="219"/>
                    </a:lnTo>
                    <a:lnTo>
                      <a:pt x="99" y="229"/>
                    </a:lnTo>
                    <a:lnTo>
                      <a:pt x="97" y="238"/>
                    </a:lnTo>
                    <a:lnTo>
                      <a:pt x="90" y="246"/>
                    </a:lnTo>
                    <a:lnTo>
                      <a:pt x="81" y="250"/>
                    </a:lnTo>
                    <a:lnTo>
                      <a:pt x="72" y="251"/>
                    </a:lnTo>
                    <a:lnTo>
                      <a:pt x="62" y="247"/>
                    </a:lnTo>
                    <a:lnTo>
                      <a:pt x="54" y="241"/>
                    </a:lnTo>
                    <a:lnTo>
                      <a:pt x="50" y="232"/>
                    </a:lnTo>
                    <a:lnTo>
                      <a:pt x="49" y="222"/>
                    </a:lnTo>
                    <a:lnTo>
                      <a:pt x="53" y="213"/>
                    </a:lnTo>
                    <a:lnTo>
                      <a:pt x="59" y="206"/>
                    </a:lnTo>
                    <a:lnTo>
                      <a:pt x="68" y="200"/>
                    </a:lnTo>
                    <a:lnTo>
                      <a:pt x="79" y="193"/>
                    </a:lnTo>
                    <a:lnTo>
                      <a:pt x="89" y="188"/>
                    </a:lnTo>
                    <a:lnTo>
                      <a:pt x="97" y="184"/>
                    </a:lnTo>
                    <a:lnTo>
                      <a:pt x="101" y="182"/>
                    </a:lnTo>
                    <a:close/>
                    <a:moveTo>
                      <a:pt x="347" y="92"/>
                    </a:moveTo>
                    <a:lnTo>
                      <a:pt x="348" y="96"/>
                    </a:lnTo>
                    <a:lnTo>
                      <a:pt x="348" y="104"/>
                    </a:lnTo>
                    <a:lnTo>
                      <a:pt x="348" y="115"/>
                    </a:lnTo>
                    <a:lnTo>
                      <a:pt x="348" y="128"/>
                    </a:lnTo>
                    <a:lnTo>
                      <a:pt x="347" y="139"/>
                    </a:lnTo>
                    <a:lnTo>
                      <a:pt x="344" y="147"/>
                    </a:lnTo>
                    <a:lnTo>
                      <a:pt x="338" y="155"/>
                    </a:lnTo>
                    <a:lnTo>
                      <a:pt x="329" y="159"/>
                    </a:lnTo>
                    <a:lnTo>
                      <a:pt x="320" y="160"/>
                    </a:lnTo>
                    <a:lnTo>
                      <a:pt x="310" y="156"/>
                    </a:lnTo>
                    <a:lnTo>
                      <a:pt x="302" y="150"/>
                    </a:lnTo>
                    <a:lnTo>
                      <a:pt x="298" y="141"/>
                    </a:lnTo>
                    <a:lnTo>
                      <a:pt x="297" y="132"/>
                    </a:lnTo>
                    <a:lnTo>
                      <a:pt x="301" y="122"/>
                    </a:lnTo>
                    <a:lnTo>
                      <a:pt x="306" y="115"/>
                    </a:lnTo>
                    <a:lnTo>
                      <a:pt x="316" y="109"/>
                    </a:lnTo>
                    <a:lnTo>
                      <a:pt x="326" y="102"/>
                    </a:lnTo>
                    <a:lnTo>
                      <a:pt x="337" y="97"/>
                    </a:lnTo>
                    <a:lnTo>
                      <a:pt x="344" y="93"/>
                    </a:lnTo>
                    <a:lnTo>
                      <a:pt x="347" y="92"/>
                    </a:lnTo>
                    <a:close/>
                    <a:moveTo>
                      <a:pt x="248" y="92"/>
                    </a:moveTo>
                    <a:lnTo>
                      <a:pt x="248" y="96"/>
                    </a:lnTo>
                    <a:lnTo>
                      <a:pt x="249" y="104"/>
                    </a:lnTo>
                    <a:lnTo>
                      <a:pt x="249" y="115"/>
                    </a:lnTo>
                    <a:lnTo>
                      <a:pt x="249" y="128"/>
                    </a:lnTo>
                    <a:lnTo>
                      <a:pt x="248" y="139"/>
                    </a:lnTo>
                    <a:lnTo>
                      <a:pt x="246" y="147"/>
                    </a:lnTo>
                    <a:lnTo>
                      <a:pt x="239" y="155"/>
                    </a:lnTo>
                    <a:lnTo>
                      <a:pt x="230" y="159"/>
                    </a:lnTo>
                    <a:lnTo>
                      <a:pt x="220" y="160"/>
                    </a:lnTo>
                    <a:lnTo>
                      <a:pt x="211" y="156"/>
                    </a:lnTo>
                    <a:lnTo>
                      <a:pt x="203" y="150"/>
                    </a:lnTo>
                    <a:lnTo>
                      <a:pt x="199" y="141"/>
                    </a:lnTo>
                    <a:lnTo>
                      <a:pt x="198" y="132"/>
                    </a:lnTo>
                    <a:lnTo>
                      <a:pt x="202" y="122"/>
                    </a:lnTo>
                    <a:lnTo>
                      <a:pt x="207" y="115"/>
                    </a:lnTo>
                    <a:lnTo>
                      <a:pt x="216" y="109"/>
                    </a:lnTo>
                    <a:lnTo>
                      <a:pt x="228" y="102"/>
                    </a:lnTo>
                    <a:lnTo>
                      <a:pt x="238" y="97"/>
                    </a:lnTo>
                    <a:lnTo>
                      <a:pt x="246" y="93"/>
                    </a:lnTo>
                    <a:lnTo>
                      <a:pt x="248" y="92"/>
                    </a:lnTo>
                    <a:close/>
                    <a:moveTo>
                      <a:pt x="149" y="91"/>
                    </a:moveTo>
                    <a:lnTo>
                      <a:pt x="149" y="95"/>
                    </a:lnTo>
                    <a:lnTo>
                      <a:pt x="151" y="104"/>
                    </a:lnTo>
                    <a:lnTo>
                      <a:pt x="151" y="115"/>
                    </a:lnTo>
                    <a:lnTo>
                      <a:pt x="151" y="127"/>
                    </a:lnTo>
                    <a:lnTo>
                      <a:pt x="149" y="138"/>
                    </a:lnTo>
                    <a:lnTo>
                      <a:pt x="147" y="147"/>
                    </a:lnTo>
                    <a:lnTo>
                      <a:pt x="140" y="154"/>
                    </a:lnTo>
                    <a:lnTo>
                      <a:pt x="131" y="159"/>
                    </a:lnTo>
                    <a:lnTo>
                      <a:pt x="121" y="159"/>
                    </a:lnTo>
                    <a:lnTo>
                      <a:pt x="112" y="156"/>
                    </a:lnTo>
                    <a:lnTo>
                      <a:pt x="104" y="150"/>
                    </a:lnTo>
                    <a:lnTo>
                      <a:pt x="101" y="141"/>
                    </a:lnTo>
                    <a:lnTo>
                      <a:pt x="99" y="130"/>
                    </a:lnTo>
                    <a:lnTo>
                      <a:pt x="103" y="122"/>
                    </a:lnTo>
                    <a:lnTo>
                      <a:pt x="108" y="115"/>
                    </a:lnTo>
                    <a:lnTo>
                      <a:pt x="117" y="109"/>
                    </a:lnTo>
                    <a:lnTo>
                      <a:pt x="129" y="102"/>
                    </a:lnTo>
                    <a:lnTo>
                      <a:pt x="138" y="97"/>
                    </a:lnTo>
                    <a:lnTo>
                      <a:pt x="145" y="93"/>
                    </a:lnTo>
                    <a:lnTo>
                      <a:pt x="149" y="91"/>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grpSp>
      </p:grpSp>
      <p:grpSp>
        <p:nvGrpSpPr>
          <p:cNvPr id="120" name="Group 119"/>
          <p:cNvGrpSpPr/>
          <p:nvPr/>
        </p:nvGrpSpPr>
        <p:grpSpPr>
          <a:xfrm>
            <a:off x="4894814" y="1426313"/>
            <a:ext cx="2400172" cy="964746"/>
            <a:chOff x="38831" y="2986723"/>
            <a:chExt cx="2400172" cy="964746"/>
          </a:xfrm>
        </p:grpSpPr>
        <p:sp>
          <p:nvSpPr>
            <p:cNvPr id="121" name="Rectangle 120"/>
            <p:cNvSpPr>
              <a:spLocks/>
            </p:cNvSpPr>
            <p:nvPr/>
          </p:nvSpPr>
          <p:spPr>
            <a:xfrm>
              <a:off x="38831" y="2986723"/>
              <a:ext cx="2400172" cy="964746"/>
            </a:xfrm>
            <a:prstGeom prst="rect">
              <a:avLst/>
            </a:prstGeom>
            <a:solidFill>
              <a:srgbClr val="C7E0FB"/>
            </a:solidFill>
            <a:ln w="9525" cap="flat" cmpd="sng" algn="ctr">
              <a:noFill/>
              <a:prstDash val="solid"/>
            </a:ln>
            <a:effectLst/>
          </p:spPr>
          <p:txBody>
            <a:bodyPr lIns="91430" tIns="45716" rIns="91430" bIns="4571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22" name="TextBox 121"/>
            <p:cNvSpPr txBox="1">
              <a:spLocks/>
            </p:cNvSpPr>
            <p:nvPr/>
          </p:nvSpPr>
          <p:spPr>
            <a:xfrm>
              <a:off x="107436" y="3034283"/>
              <a:ext cx="1401148" cy="908582"/>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rgbClr val="000000"/>
                </a:buClr>
                <a:defRPr sz="1400" b="1" baseline="0">
                  <a:solidFill>
                    <a:srgbClr val="FFFFFF"/>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pPr>
              <a:r>
                <a:rPr lang="en-US" dirty="0" smtClean="0">
                  <a:solidFill>
                    <a:srgbClr val="002960"/>
                  </a:solidFill>
                  <a:latin typeface="Arial"/>
                </a:rPr>
                <a:t>Impact-based Decision Support Services</a:t>
              </a:r>
              <a:endParaRPr lang="en-US" dirty="0">
                <a:solidFill>
                  <a:srgbClr val="002960"/>
                </a:solidFill>
                <a:latin typeface="Arial"/>
              </a:endParaRPr>
            </a:p>
          </p:txBody>
        </p:sp>
        <p:grpSp>
          <p:nvGrpSpPr>
            <p:cNvPr id="123" name="Group 122"/>
            <p:cNvGrpSpPr/>
            <p:nvPr/>
          </p:nvGrpSpPr>
          <p:grpSpPr>
            <a:xfrm>
              <a:off x="1653896" y="3179232"/>
              <a:ext cx="568338" cy="566324"/>
              <a:chOff x="2013533" y="4463830"/>
              <a:chExt cx="637658" cy="628440"/>
            </a:xfrm>
            <a:solidFill>
              <a:srgbClr val="002960"/>
            </a:solidFill>
          </p:grpSpPr>
          <p:sp>
            <p:nvSpPr>
              <p:cNvPr id="124" name="Freeform 84"/>
              <p:cNvSpPr>
                <a:spLocks/>
              </p:cNvSpPr>
              <p:nvPr/>
            </p:nvSpPr>
            <p:spPr bwMode="auto">
              <a:xfrm>
                <a:off x="2026433" y="4679452"/>
                <a:ext cx="146514" cy="144671"/>
              </a:xfrm>
              <a:custGeom>
                <a:avLst/>
                <a:gdLst>
                  <a:gd name="T0" fmla="*/ 159 w 159"/>
                  <a:gd name="T1" fmla="*/ 78 h 157"/>
                  <a:gd name="T2" fmla="*/ 159 w 159"/>
                  <a:gd name="T3" fmla="*/ 78 h 157"/>
                  <a:gd name="T4" fmla="*/ 157 w 159"/>
                  <a:gd name="T5" fmla="*/ 95 h 157"/>
                  <a:gd name="T6" fmla="*/ 152 w 159"/>
                  <a:gd name="T7" fmla="*/ 109 h 157"/>
                  <a:gd name="T8" fmla="*/ 145 w 159"/>
                  <a:gd name="T9" fmla="*/ 123 h 157"/>
                  <a:gd name="T10" fmla="*/ 135 w 159"/>
                  <a:gd name="T11" fmla="*/ 135 h 157"/>
                  <a:gd name="T12" fmla="*/ 124 w 159"/>
                  <a:gd name="T13" fmla="*/ 143 h 157"/>
                  <a:gd name="T14" fmla="*/ 111 w 159"/>
                  <a:gd name="T15" fmla="*/ 152 h 157"/>
                  <a:gd name="T16" fmla="*/ 95 w 159"/>
                  <a:gd name="T17" fmla="*/ 155 h 157"/>
                  <a:gd name="T18" fmla="*/ 79 w 159"/>
                  <a:gd name="T19" fmla="*/ 157 h 157"/>
                  <a:gd name="T20" fmla="*/ 79 w 159"/>
                  <a:gd name="T21" fmla="*/ 157 h 157"/>
                  <a:gd name="T22" fmla="*/ 64 w 159"/>
                  <a:gd name="T23" fmla="*/ 155 h 157"/>
                  <a:gd name="T24" fmla="*/ 48 w 159"/>
                  <a:gd name="T25" fmla="*/ 152 h 157"/>
                  <a:gd name="T26" fmla="*/ 34 w 159"/>
                  <a:gd name="T27" fmla="*/ 143 h 157"/>
                  <a:gd name="T28" fmla="*/ 24 w 159"/>
                  <a:gd name="T29" fmla="*/ 135 h 157"/>
                  <a:gd name="T30" fmla="*/ 14 w 159"/>
                  <a:gd name="T31" fmla="*/ 123 h 157"/>
                  <a:gd name="T32" fmla="*/ 7 w 159"/>
                  <a:gd name="T33" fmla="*/ 109 h 157"/>
                  <a:gd name="T34" fmla="*/ 2 w 159"/>
                  <a:gd name="T35" fmla="*/ 95 h 157"/>
                  <a:gd name="T36" fmla="*/ 0 w 159"/>
                  <a:gd name="T37" fmla="*/ 78 h 157"/>
                  <a:gd name="T38" fmla="*/ 0 w 159"/>
                  <a:gd name="T39" fmla="*/ 78 h 157"/>
                  <a:gd name="T40" fmla="*/ 2 w 159"/>
                  <a:gd name="T41" fmla="*/ 62 h 157"/>
                  <a:gd name="T42" fmla="*/ 7 w 159"/>
                  <a:gd name="T43" fmla="*/ 48 h 157"/>
                  <a:gd name="T44" fmla="*/ 14 w 159"/>
                  <a:gd name="T45" fmla="*/ 34 h 157"/>
                  <a:gd name="T46" fmla="*/ 24 w 159"/>
                  <a:gd name="T47" fmla="*/ 22 h 157"/>
                  <a:gd name="T48" fmla="*/ 34 w 159"/>
                  <a:gd name="T49" fmla="*/ 12 h 157"/>
                  <a:gd name="T50" fmla="*/ 48 w 159"/>
                  <a:gd name="T51" fmla="*/ 5 h 157"/>
                  <a:gd name="T52" fmla="*/ 64 w 159"/>
                  <a:gd name="T53" fmla="*/ 1 h 157"/>
                  <a:gd name="T54" fmla="*/ 79 w 159"/>
                  <a:gd name="T55" fmla="*/ 0 h 157"/>
                  <a:gd name="T56" fmla="*/ 79 w 159"/>
                  <a:gd name="T57" fmla="*/ 0 h 157"/>
                  <a:gd name="T58" fmla="*/ 95 w 159"/>
                  <a:gd name="T59" fmla="*/ 1 h 157"/>
                  <a:gd name="T60" fmla="*/ 111 w 159"/>
                  <a:gd name="T61" fmla="*/ 5 h 157"/>
                  <a:gd name="T62" fmla="*/ 124 w 159"/>
                  <a:gd name="T63" fmla="*/ 12 h 157"/>
                  <a:gd name="T64" fmla="*/ 135 w 159"/>
                  <a:gd name="T65" fmla="*/ 22 h 157"/>
                  <a:gd name="T66" fmla="*/ 145 w 159"/>
                  <a:gd name="T67" fmla="*/ 34 h 157"/>
                  <a:gd name="T68" fmla="*/ 152 w 159"/>
                  <a:gd name="T69" fmla="*/ 48 h 157"/>
                  <a:gd name="T70" fmla="*/ 157 w 159"/>
                  <a:gd name="T71" fmla="*/ 62 h 157"/>
                  <a:gd name="T72" fmla="*/ 159 w 159"/>
                  <a:gd name="T73" fmla="*/ 78 h 157"/>
                  <a:gd name="T74" fmla="*/ 159 w 159"/>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9" h="157">
                    <a:moveTo>
                      <a:pt x="159" y="78"/>
                    </a:moveTo>
                    <a:lnTo>
                      <a:pt x="159" y="78"/>
                    </a:lnTo>
                    <a:lnTo>
                      <a:pt x="157" y="95"/>
                    </a:lnTo>
                    <a:lnTo>
                      <a:pt x="152" y="109"/>
                    </a:lnTo>
                    <a:lnTo>
                      <a:pt x="145" y="123"/>
                    </a:lnTo>
                    <a:lnTo>
                      <a:pt x="135" y="135"/>
                    </a:lnTo>
                    <a:lnTo>
                      <a:pt x="124" y="143"/>
                    </a:lnTo>
                    <a:lnTo>
                      <a:pt x="111" y="152"/>
                    </a:lnTo>
                    <a:lnTo>
                      <a:pt x="95" y="155"/>
                    </a:lnTo>
                    <a:lnTo>
                      <a:pt x="79" y="157"/>
                    </a:lnTo>
                    <a:lnTo>
                      <a:pt x="79" y="157"/>
                    </a:lnTo>
                    <a:lnTo>
                      <a:pt x="64" y="155"/>
                    </a:lnTo>
                    <a:lnTo>
                      <a:pt x="48" y="152"/>
                    </a:lnTo>
                    <a:lnTo>
                      <a:pt x="34" y="143"/>
                    </a:lnTo>
                    <a:lnTo>
                      <a:pt x="24" y="135"/>
                    </a:lnTo>
                    <a:lnTo>
                      <a:pt x="14" y="123"/>
                    </a:lnTo>
                    <a:lnTo>
                      <a:pt x="7" y="109"/>
                    </a:lnTo>
                    <a:lnTo>
                      <a:pt x="2" y="95"/>
                    </a:lnTo>
                    <a:lnTo>
                      <a:pt x="0" y="78"/>
                    </a:lnTo>
                    <a:lnTo>
                      <a:pt x="0" y="78"/>
                    </a:lnTo>
                    <a:lnTo>
                      <a:pt x="2" y="62"/>
                    </a:lnTo>
                    <a:lnTo>
                      <a:pt x="7" y="48"/>
                    </a:lnTo>
                    <a:lnTo>
                      <a:pt x="14" y="34"/>
                    </a:lnTo>
                    <a:lnTo>
                      <a:pt x="24" y="22"/>
                    </a:lnTo>
                    <a:lnTo>
                      <a:pt x="34" y="12"/>
                    </a:lnTo>
                    <a:lnTo>
                      <a:pt x="48" y="5"/>
                    </a:lnTo>
                    <a:lnTo>
                      <a:pt x="64" y="1"/>
                    </a:lnTo>
                    <a:lnTo>
                      <a:pt x="79" y="0"/>
                    </a:lnTo>
                    <a:lnTo>
                      <a:pt x="79" y="0"/>
                    </a:lnTo>
                    <a:lnTo>
                      <a:pt x="95" y="1"/>
                    </a:lnTo>
                    <a:lnTo>
                      <a:pt x="111" y="5"/>
                    </a:lnTo>
                    <a:lnTo>
                      <a:pt x="124" y="12"/>
                    </a:lnTo>
                    <a:lnTo>
                      <a:pt x="135" y="22"/>
                    </a:lnTo>
                    <a:lnTo>
                      <a:pt x="145" y="34"/>
                    </a:lnTo>
                    <a:lnTo>
                      <a:pt x="152" y="48"/>
                    </a:lnTo>
                    <a:lnTo>
                      <a:pt x="157" y="62"/>
                    </a:lnTo>
                    <a:lnTo>
                      <a:pt x="159" y="78"/>
                    </a:lnTo>
                    <a:lnTo>
                      <a:pt x="159" y="78"/>
                    </a:lnTo>
                    <a:close/>
                  </a:path>
                </a:pathLst>
              </a:custGeom>
              <a:grpFill/>
              <a:ln w="9525">
                <a:noFill/>
                <a:round/>
                <a:headEnd/>
                <a:tailEnd/>
              </a:ln>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25" name="Freeform 85"/>
              <p:cNvSpPr>
                <a:spLocks/>
              </p:cNvSpPr>
              <p:nvPr/>
            </p:nvSpPr>
            <p:spPr bwMode="auto">
              <a:xfrm>
                <a:off x="2491777" y="4679452"/>
                <a:ext cx="146514" cy="144671"/>
              </a:xfrm>
              <a:custGeom>
                <a:avLst/>
                <a:gdLst>
                  <a:gd name="T0" fmla="*/ 0 w 159"/>
                  <a:gd name="T1" fmla="*/ 78 h 157"/>
                  <a:gd name="T2" fmla="*/ 0 w 159"/>
                  <a:gd name="T3" fmla="*/ 78 h 157"/>
                  <a:gd name="T4" fmla="*/ 2 w 159"/>
                  <a:gd name="T5" fmla="*/ 95 h 157"/>
                  <a:gd name="T6" fmla="*/ 7 w 159"/>
                  <a:gd name="T7" fmla="*/ 109 h 157"/>
                  <a:gd name="T8" fmla="*/ 14 w 159"/>
                  <a:gd name="T9" fmla="*/ 123 h 157"/>
                  <a:gd name="T10" fmla="*/ 24 w 159"/>
                  <a:gd name="T11" fmla="*/ 135 h 157"/>
                  <a:gd name="T12" fmla="*/ 35 w 159"/>
                  <a:gd name="T13" fmla="*/ 143 h 157"/>
                  <a:gd name="T14" fmla="*/ 48 w 159"/>
                  <a:gd name="T15" fmla="*/ 152 h 157"/>
                  <a:gd name="T16" fmla="*/ 64 w 159"/>
                  <a:gd name="T17" fmla="*/ 155 h 157"/>
                  <a:gd name="T18" fmla="*/ 80 w 159"/>
                  <a:gd name="T19" fmla="*/ 157 h 157"/>
                  <a:gd name="T20" fmla="*/ 80 w 159"/>
                  <a:gd name="T21" fmla="*/ 157 h 157"/>
                  <a:gd name="T22" fmla="*/ 95 w 159"/>
                  <a:gd name="T23" fmla="*/ 155 h 157"/>
                  <a:gd name="T24" fmla="*/ 111 w 159"/>
                  <a:gd name="T25" fmla="*/ 152 h 157"/>
                  <a:gd name="T26" fmla="*/ 125 w 159"/>
                  <a:gd name="T27" fmla="*/ 143 h 157"/>
                  <a:gd name="T28" fmla="*/ 135 w 159"/>
                  <a:gd name="T29" fmla="*/ 135 h 157"/>
                  <a:gd name="T30" fmla="*/ 145 w 159"/>
                  <a:gd name="T31" fmla="*/ 123 h 157"/>
                  <a:gd name="T32" fmla="*/ 152 w 159"/>
                  <a:gd name="T33" fmla="*/ 109 h 157"/>
                  <a:gd name="T34" fmla="*/ 157 w 159"/>
                  <a:gd name="T35" fmla="*/ 95 h 157"/>
                  <a:gd name="T36" fmla="*/ 159 w 159"/>
                  <a:gd name="T37" fmla="*/ 78 h 157"/>
                  <a:gd name="T38" fmla="*/ 159 w 159"/>
                  <a:gd name="T39" fmla="*/ 78 h 157"/>
                  <a:gd name="T40" fmla="*/ 157 w 159"/>
                  <a:gd name="T41" fmla="*/ 62 h 157"/>
                  <a:gd name="T42" fmla="*/ 152 w 159"/>
                  <a:gd name="T43" fmla="*/ 48 h 157"/>
                  <a:gd name="T44" fmla="*/ 145 w 159"/>
                  <a:gd name="T45" fmla="*/ 34 h 157"/>
                  <a:gd name="T46" fmla="*/ 135 w 159"/>
                  <a:gd name="T47" fmla="*/ 22 h 157"/>
                  <a:gd name="T48" fmla="*/ 125 w 159"/>
                  <a:gd name="T49" fmla="*/ 12 h 157"/>
                  <a:gd name="T50" fmla="*/ 111 w 159"/>
                  <a:gd name="T51" fmla="*/ 5 h 157"/>
                  <a:gd name="T52" fmla="*/ 95 w 159"/>
                  <a:gd name="T53" fmla="*/ 1 h 157"/>
                  <a:gd name="T54" fmla="*/ 80 w 159"/>
                  <a:gd name="T55" fmla="*/ 0 h 157"/>
                  <a:gd name="T56" fmla="*/ 80 w 159"/>
                  <a:gd name="T57" fmla="*/ 0 h 157"/>
                  <a:gd name="T58" fmla="*/ 64 w 159"/>
                  <a:gd name="T59" fmla="*/ 1 h 157"/>
                  <a:gd name="T60" fmla="*/ 48 w 159"/>
                  <a:gd name="T61" fmla="*/ 5 h 157"/>
                  <a:gd name="T62" fmla="*/ 35 w 159"/>
                  <a:gd name="T63" fmla="*/ 12 h 157"/>
                  <a:gd name="T64" fmla="*/ 24 w 159"/>
                  <a:gd name="T65" fmla="*/ 22 h 157"/>
                  <a:gd name="T66" fmla="*/ 14 w 159"/>
                  <a:gd name="T67" fmla="*/ 34 h 157"/>
                  <a:gd name="T68" fmla="*/ 7 w 159"/>
                  <a:gd name="T69" fmla="*/ 48 h 157"/>
                  <a:gd name="T70" fmla="*/ 2 w 159"/>
                  <a:gd name="T71" fmla="*/ 62 h 157"/>
                  <a:gd name="T72" fmla="*/ 0 w 159"/>
                  <a:gd name="T73" fmla="*/ 78 h 157"/>
                  <a:gd name="T74" fmla="*/ 0 w 159"/>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9" h="157">
                    <a:moveTo>
                      <a:pt x="0" y="78"/>
                    </a:moveTo>
                    <a:lnTo>
                      <a:pt x="0" y="78"/>
                    </a:lnTo>
                    <a:lnTo>
                      <a:pt x="2" y="95"/>
                    </a:lnTo>
                    <a:lnTo>
                      <a:pt x="7" y="109"/>
                    </a:lnTo>
                    <a:lnTo>
                      <a:pt x="14" y="123"/>
                    </a:lnTo>
                    <a:lnTo>
                      <a:pt x="24" y="135"/>
                    </a:lnTo>
                    <a:lnTo>
                      <a:pt x="35" y="143"/>
                    </a:lnTo>
                    <a:lnTo>
                      <a:pt x="48" y="152"/>
                    </a:lnTo>
                    <a:lnTo>
                      <a:pt x="64" y="155"/>
                    </a:lnTo>
                    <a:lnTo>
                      <a:pt x="80" y="157"/>
                    </a:lnTo>
                    <a:lnTo>
                      <a:pt x="80" y="157"/>
                    </a:lnTo>
                    <a:lnTo>
                      <a:pt x="95" y="155"/>
                    </a:lnTo>
                    <a:lnTo>
                      <a:pt x="111" y="152"/>
                    </a:lnTo>
                    <a:lnTo>
                      <a:pt x="125" y="143"/>
                    </a:lnTo>
                    <a:lnTo>
                      <a:pt x="135" y="135"/>
                    </a:lnTo>
                    <a:lnTo>
                      <a:pt x="145" y="123"/>
                    </a:lnTo>
                    <a:lnTo>
                      <a:pt x="152" y="109"/>
                    </a:lnTo>
                    <a:lnTo>
                      <a:pt x="157" y="95"/>
                    </a:lnTo>
                    <a:lnTo>
                      <a:pt x="159" y="78"/>
                    </a:lnTo>
                    <a:lnTo>
                      <a:pt x="159" y="78"/>
                    </a:lnTo>
                    <a:lnTo>
                      <a:pt x="157" y="62"/>
                    </a:lnTo>
                    <a:lnTo>
                      <a:pt x="152" y="48"/>
                    </a:lnTo>
                    <a:lnTo>
                      <a:pt x="145" y="34"/>
                    </a:lnTo>
                    <a:lnTo>
                      <a:pt x="135" y="22"/>
                    </a:lnTo>
                    <a:lnTo>
                      <a:pt x="125" y="12"/>
                    </a:lnTo>
                    <a:lnTo>
                      <a:pt x="111" y="5"/>
                    </a:lnTo>
                    <a:lnTo>
                      <a:pt x="95" y="1"/>
                    </a:lnTo>
                    <a:lnTo>
                      <a:pt x="80" y="0"/>
                    </a:lnTo>
                    <a:lnTo>
                      <a:pt x="80" y="0"/>
                    </a:lnTo>
                    <a:lnTo>
                      <a:pt x="64" y="1"/>
                    </a:lnTo>
                    <a:lnTo>
                      <a:pt x="48" y="5"/>
                    </a:lnTo>
                    <a:lnTo>
                      <a:pt x="35" y="12"/>
                    </a:lnTo>
                    <a:lnTo>
                      <a:pt x="24" y="22"/>
                    </a:lnTo>
                    <a:lnTo>
                      <a:pt x="14" y="34"/>
                    </a:lnTo>
                    <a:lnTo>
                      <a:pt x="7" y="48"/>
                    </a:lnTo>
                    <a:lnTo>
                      <a:pt x="2" y="62"/>
                    </a:lnTo>
                    <a:lnTo>
                      <a:pt x="0" y="78"/>
                    </a:lnTo>
                    <a:lnTo>
                      <a:pt x="0" y="78"/>
                    </a:lnTo>
                    <a:close/>
                  </a:path>
                </a:pathLst>
              </a:custGeom>
              <a:grpFill/>
              <a:ln w="9525">
                <a:noFill/>
                <a:round/>
                <a:headEnd/>
                <a:tailEnd/>
              </a:ln>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26" name="Freeform 86"/>
              <p:cNvSpPr>
                <a:spLocks/>
              </p:cNvSpPr>
              <p:nvPr/>
            </p:nvSpPr>
            <p:spPr bwMode="auto">
              <a:xfrm>
                <a:off x="2013533" y="4841632"/>
                <a:ext cx="293027" cy="250638"/>
              </a:xfrm>
              <a:custGeom>
                <a:avLst/>
                <a:gdLst>
                  <a:gd name="T0" fmla="*/ 303 w 318"/>
                  <a:gd name="T1" fmla="*/ 175 h 272"/>
                  <a:gd name="T2" fmla="*/ 303 w 318"/>
                  <a:gd name="T3" fmla="*/ 175 h 272"/>
                  <a:gd name="T4" fmla="*/ 303 w 318"/>
                  <a:gd name="T5" fmla="*/ 163 h 272"/>
                  <a:gd name="T6" fmla="*/ 304 w 318"/>
                  <a:gd name="T7" fmla="*/ 151 h 272"/>
                  <a:gd name="T8" fmla="*/ 311 w 318"/>
                  <a:gd name="T9" fmla="*/ 140 h 272"/>
                  <a:gd name="T10" fmla="*/ 318 w 318"/>
                  <a:gd name="T11" fmla="*/ 130 h 272"/>
                  <a:gd name="T12" fmla="*/ 318 w 318"/>
                  <a:gd name="T13" fmla="*/ 130 h 272"/>
                  <a:gd name="T14" fmla="*/ 294 w 318"/>
                  <a:gd name="T15" fmla="*/ 125 h 272"/>
                  <a:gd name="T16" fmla="*/ 275 w 318"/>
                  <a:gd name="T17" fmla="*/ 118 h 272"/>
                  <a:gd name="T18" fmla="*/ 258 w 318"/>
                  <a:gd name="T19" fmla="*/ 109 h 272"/>
                  <a:gd name="T20" fmla="*/ 242 w 318"/>
                  <a:gd name="T21" fmla="*/ 99 h 272"/>
                  <a:gd name="T22" fmla="*/ 230 w 318"/>
                  <a:gd name="T23" fmla="*/ 89 h 272"/>
                  <a:gd name="T24" fmla="*/ 218 w 318"/>
                  <a:gd name="T25" fmla="*/ 78 h 272"/>
                  <a:gd name="T26" fmla="*/ 199 w 318"/>
                  <a:gd name="T27" fmla="*/ 56 h 272"/>
                  <a:gd name="T28" fmla="*/ 199 w 318"/>
                  <a:gd name="T29" fmla="*/ 56 h 272"/>
                  <a:gd name="T30" fmla="*/ 182 w 318"/>
                  <a:gd name="T31" fmla="*/ 35 h 272"/>
                  <a:gd name="T32" fmla="*/ 173 w 318"/>
                  <a:gd name="T33" fmla="*/ 26 h 272"/>
                  <a:gd name="T34" fmla="*/ 163 w 318"/>
                  <a:gd name="T35" fmla="*/ 18 h 272"/>
                  <a:gd name="T36" fmla="*/ 163 w 318"/>
                  <a:gd name="T37" fmla="*/ 18 h 272"/>
                  <a:gd name="T38" fmla="*/ 161 w 318"/>
                  <a:gd name="T39" fmla="*/ 18 h 272"/>
                  <a:gd name="T40" fmla="*/ 161 w 318"/>
                  <a:gd name="T41" fmla="*/ 18 h 272"/>
                  <a:gd name="T42" fmla="*/ 151 w 318"/>
                  <a:gd name="T43" fmla="*/ 11 h 272"/>
                  <a:gd name="T44" fmla="*/ 140 w 318"/>
                  <a:gd name="T45" fmla="*/ 5 h 272"/>
                  <a:gd name="T46" fmla="*/ 128 w 318"/>
                  <a:gd name="T47" fmla="*/ 2 h 272"/>
                  <a:gd name="T48" fmla="*/ 114 w 318"/>
                  <a:gd name="T49" fmla="*/ 0 h 272"/>
                  <a:gd name="T50" fmla="*/ 73 w 318"/>
                  <a:gd name="T51" fmla="*/ 0 h 272"/>
                  <a:gd name="T52" fmla="*/ 73 w 318"/>
                  <a:gd name="T53" fmla="*/ 0 h 272"/>
                  <a:gd name="T54" fmla="*/ 57 w 318"/>
                  <a:gd name="T55" fmla="*/ 2 h 272"/>
                  <a:gd name="T56" fmla="*/ 43 w 318"/>
                  <a:gd name="T57" fmla="*/ 5 h 272"/>
                  <a:gd name="T58" fmla="*/ 31 w 318"/>
                  <a:gd name="T59" fmla="*/ 12 h 272"/>
                  <a:gd name="T60" fmla="*/ 21 w 318"/>
                  <a:gd name="T61" fmla="*/ 21 h 272"/>
                  <a:gd name="T62" fmla="*/ 12 w 318"/>
                  <a:gd name="T63" fmla="*/ 31 h 272"/>
                  <a:gd name="T64" fmla="*/ 5 w 318"/>
                  <a:gd name="T65" fmla="*/ 44 h 272"/>
                  <a:gd name="T66" fmla="*/ 2 w 318"/>
                  <a:gd name="T67" fmla="*/ 57 h 272"/>
                  <a:gd name="T68" fmla="*/ 0 w 318"/>
                  <a:gd name="T69" fmla="*/ 73 h 272"/>
                  <a:gd name="T70" fmla="*/ 0 w 318"/>
                  <a:gd name="T71" fmla="*/ 272 h 272"/>
                  <a:gd name="T72" fmla="*/ 187 w 318"/>
                  <a:gd name="T73" fmla="*/ 272 h 272"/>
                  <a:gd name="T74" fmla="*/ 187 w 318"/>
                  <a:gd name="T75" fmla="*/ 142 h 272"/>
                  <a:gd name="T76" fmla="*/ 187 w 318"/>
                  <a:gd name="T77" fmla="*/ 142 h 272"/>
                  <a:gd name="T78" fmla="*/ 209 w 318"/>
                  <a:gd name="T79" fmla="*/ 159 h 272"/>
                  <a:gd name="T80" fmla="*/ 223 w 318"/>
                  <a:gd name="T81" fmla="*/ 168 h 272"/>
                  <a:gd name="T82" fmla="*/ 237 w 318"/>
                  <a:gd name="T83" fmla="*/ 177 h 272"/>
                  <a:gd name="T84" fmla="*/ 254 w 318"/>
                  <a:gd name="T85" fmla="*/ 184 h 272"/>
                  <a:gd name="T86" fmla="*/ 272 w 318"/>
                  <a:gd name="T87" fmla="*/ 189 h 272"/>
                  <a:gd name="T88" fmla="*/ 291 w 318"/>
                  <a:gd name="T89" fmla="*/ 196 h 272"/>
                  <a:gd name="T90" fmla="*/ 311 w 318"/>
                  <a:gd name="T91" fmla="*/ 199 h 272"/>
                  <a:gd name="T92" fmla="*/ 311 w 318"/>
                  <a:gd name="T93" fmla="*/ 199 h 272"/>
                  <a:gd name="T94" fmla="*/ 306 w 318"/>
                  <a:gd name="T95" fmla="*/ 187 h 272"/>
                  <a:gd name="T96" fmla="*/ 303 w 318"/>
                  <a:gd name="T97" fmla="*/ 175 h 272"/>
                  <a:gd name="T98" fmla="*/ 303 w 318"/>
                  <a:gd name="T99" fmla="*/ 17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8" h="272">
                    <a:moveTo>
                      <a:pt x="303" y="175"/>
                    </a:moveTo>
                    <a:lnTo>
                      <a:pt x="303" y="175"/>
                    </a:lnTo>
                    <a:lnTo>
                      <a:pt x="303" y="163"/>
                    </a:lnTo>
                    <a:lnTo>
                      <a:pt x="304" y="151"/>
                    </a:lnTo>
                    <a:lnTo>
                      <a:pt x="311" y="140"/>
                    </a:lnTo>
                    <a:lnTo>
                      <a:pt x="318" y="130"/>
                    </a:lnTo>
                    <a:lnTo>
                      <a:pt x="318" y="130"/>
                    </a:lnTo>
                    <a:lnTo>
                      <a:pt x="294" y="125"/>
                    </a:lnTo>
                    <a:lnTo>
                      <a:pt x="275" y="118"/>
                    </a:lnTo>
                    <a:lnTo>
                      <a:pt x="258" y="109"/>
                    </a:lnTo>
                    <a:lnTo>
                      <a:pt x="242" y="99"/>
                    </a:lnTo>
                    <a:lnTo>
                      <a:pt x="230" y="89"/>
                    </a:lnTo>
                    <a:lnTo>
                      <a:pt x="218" y="78"/>
                    </a:lnTo>
                    <a:lnTo>
                      <a:pt x="199" y="56"/>
                    </a:lnTo>
                    <a:lnTo>
                      <a:pt x="199" y="56"/>
                    </a:lnTo>
                    <a:lnTo>
                      <a:pt x="182" y="35"/>
                    </a:lnTo>
                    <a:lnTo>
                      <a:pt x="173" y="26"/>
                    </a:lnTo>
                    <a:lnTo>
                      <a:pt x="163" y="18"/>
                    </a:lnTo>
                    <a:lnTo>
                      <a:pt x="163" y="18"/>
                    </a:lnTo>
                    <a:lnTo>
                      <a:pt x="161" y="18"/>
                    </a:lnTo>
                    <a:lnTo>
                      <a:pt x="161" y="18"/>
                    </a:lnTo>
                    <a:lnTo>
                      <a:pt x="151" y="11"/>
                    </a:lnTo>
                    <a:lnTo>
                      <a:pt x="140" y="5"/>
                    </a:lnTo>
                    <a:lnTo>
                      <a:pt x="128" y="2"/>
                    </a:lnTo>
                    <a:lnTo>
                      <a:pt x="114" y="0"/>
                    </a:lnTo>
                    <a:lnTo>
                      <a:pt x="73" y="0"/>
                    </a:lnTo>
                    <a:lnTo>
                      <a:pt x="73" y="0"/>
                    </a:lnTo>
                    <a:lnTo>
                      <a:pt x="57" y="2"/>
                    </a:lnTo>
                    <a:lnTo>
                      <a:pt x="43" y="5"/>
                    </a:lnTo>
                    <a:lnTo>
                      <a:pt x="31" y="12"/>
                    </a:lnTo>
                    <a:lnTo>
                      <a:pt x="21" y="21"/>
                    </a:lnTo>
                    <a:lnTo>
                      <a:pt x="12" y="31"/>
                    </a:lnTo>
                    <a:lnTo>
                      <a:pt x="5" y="44"/>
                    </a:lnTo>
                    <a:lnTo>
                      <a:pt x="2" y="57"/>
                    </a:lnTo>
                    <a:lnTo>
                      <a:pt x="0" y="73"/>
                    </a:lnTo>
                    <a:lnTo>
                      <a:pt x="0" y="272"/>
                    </a:lnTo>
                    <a:lnTo>
                      <a:pt x="187" y="272"/>
                    </a:lnTo>
                    <a:lnTo>
                      <a:pt x="187" y="142"/>
                    </a:lnTo>
                    <a:lnTo>
                      <a:pt x="187" y="142"/>
                    </a:lnTo>
                    <a:lnTo>
                      <a:pt x="209" y="159"/>
                    </a:lnTo>
                    <a:lnTo>
                      <a:pt x="223" y="168"/>
                    </a:lnTo>
                    <a:lnTo>
                      <a:pt x="237" y="177"/>
                    </a:lnTo>
                    <a:lnTo>
                      <a:pt x="254" y="184"/>
                    </a:lnTo>
                    <a:lnTo>
                      <a:pt x="272" y="189"/>
                    </a:lnTo>
                    <a:lnTo>
                      <a:pt x="291" y="196"/>
                    </a:lnTo>
                    <a:lnTo>
                      <a:pt x="311" y="199"/>
                    </a:lnTo>
                    <a:lnTo>
                      <a:pt x="311" y="199"/>
                    </a:lnTo>
                    <a:lnTo>
                      <a:pt x="306" y="187"/>
                    </a:lnTo>
                    <a:lnTo>
                      <a:pt x="303" y="175"/>
                    </a:lnTo>
                    <a:lnTo>
                      <a:pt x="303" y="175"/>
                    </a:lnTo>
                    <a:close/>
                  </a:path>
                </a:pathLst>
              </a:custGeom>
              <a:grpFill/>
              <a:ln w="9525">
                <a:noFill/>
                <a:round/>
                <a:headEnd/>
                <a:tailEnd/>
              </a:ln>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27" name="Freeform 87"/>
              <p:cNvSpPr>
                <a:spLocks/>
              </p:cNvSpPr>
              <p:nvPr/>
            </p:nvSpPr>
            <p:spPr bwMode="auto">
              <a:xfrm>
                <a:off x="2312090" y="4841632"/>
                <a:ext cx="339101" cy="250638"/>
              </a:xfrm>
              <a:custGeom>
                <a:avLst/>
                <a:gdLst>
                  <a:gd name="T0" fmla="*/ 295 w 368"/>
                  <a:gd name="T1" fmla="*/ 0 h 272"/>
                  <a:gd name="T2" fmla="*/ 254 w 368"/>
                  <a:gd name="T3" fmla="*/ 0 h 272"/>
                  <a:gd name="T4" fmla="*/ 254 w 368"/>
                  <a:gd name="T5" fmla="*/ 0 h 272"/>
                  <a:gd name="T6" fmla="*/ 240 w 368"/>
                  <a:gd name="T7" fmla="*/ 2 h 272"/>
                  <a:gd name="T8" fmla="*/ 228 w 368"/>
                  <a:gd name="T9" fmla="*/ 5 h 272"/>
                  <a:gd name="T10" fmla="*/ 217 w 368"/>
                  <a:gd name="T11" fmla="*/ 11 h 272"/>
                  <a:gd name="T12" fmla="*/ 207 w 368"/>
                  <a:gd name="T13" fmla="*/ 18 h 272"/>
                  <a:gd name="T14" fmla="*/ 207 w 368"/>
                  <a:gd name="T15" fmla="*/ 18 h 272"/>
                  <a:gd name="T16" fmla="*/ 205 w 368"/>
                  <a:gd name="T17" fmla="*/ 18 h 272"/>
                  <a:gd name="T18" fmla="*/ 205 w 368"/>
                  <a:gd name="T19" fmla="*/ 18 h 272"/>
                  <a:gd name="T20" fmla="*/ 195 w 368"/>
                  <a:gd name="T21" fmla="*/ 26 h 272"/>
                  <a:gd name="T22" fmla="*/ 186 w 368"/>
                  <a:gd name="T23" fmla="*/ 35 h 272"/>
                  <a:gd name="T24" fmla="*/ 169 w 368"/>
                  <a:gd name="T25" fmla="*/ 56 h 272"/>
                  <a:gd name="T26" fmla="*/ 169 w 368"/>
                  <a:gd name="T27" fmla="*/ 56 h 272"/>
                  <a:gd name="T28" fmla="*/ 147 w 368"/>
                  <a:gd name="T29" fmla="*/ 80 h 272"/>
                  <a:gd name="T30" fmla="*/ 134 w 368"/>
                  <a:gd name="T31" fmla="*/ 92 h 272"/>
                  <a:gd name="T32" fmla="*/ 121 w 368"/>
                  <a:gd name="T33" fmla="*/ 104 h 272"/>
                  <a:gd name="T34" fmla="*/ 103 w 368"/>
                  <a:gd name="T35" fmla="*/ 114 h 272"/>
                  <a:gd name="T36" fmla="*/ 83 w 368"/>
                  <a:gd name="T37" fmla="*/ 123 h 272"/>
                  <a:gd name="T38" fmla="*/ 58 w 368"/>
                  <a:gd name="T39" fmla="*/ 130 h 272"/>
                  <a:gd name="T40" fmla="*/ 29 w 368"/>
                  <a:gd name="T41" fmla="*/ 135 h 272"/>
                  <a:gd name="T42" fmla="*/ 29 w 368"/>
                  <a:gd name="T43" fmla="*/ 135 h 272"/>
                  <a:gd name="T44" fmla="*/ 22 w 368"/>
                  <a:gd name="T45" fmla="*/ 135 h 272"/>
                  <a:gd name="T46" fmla="*/ 17 w 368"/>
                  <a:gd name="T47" fmla="*/ 139 h 272"/>
                  <a:gd name="T48" fmla="*/ 12 w 368"/>
                  <a:gd name="T49" fmla="*/ 142 h 272"/>
                  <a:gd name="T50" fmla="*/ 6 w 368"/>
                  <a:gd name="T51" fmla="*/ 147 h 272"/>
                  <a:gd name="T52" fmla="*/ 3 w 368"/>
                  <a:gd name="T53" fmla="*/ 153 h 272"/>
                  <a:gd name="T54" fmla="*/ 0 w 368"/>
                  <a:gd name="T55" fmla="*/ 159 h 272"/>
                  <a:gd name="T56" fmla="*/ 0 w 368"/>
                  <a:gd name="T57" fmla="*/ 165 h 272"/>
                  <a:gd name="T58" fmla="*/ 0 w 368"/>
                  <a:gd name="T59" fmla="*/ 172 h 272"/>
                  <a:gd name="T60" fmla="*/ 0 w 368"/>
                  <a:gd name="T61" fmla="*/ 172 h 272"/>
                  <a:gd name="T62" fmla="*/ 1 w 368"/>
                  <a:gd name="T63" fmla="*/ 179 h 272"/>
                  <a:gd name="T64" fmla="*/ 3 w 368"/>
                  <a:gd name="T65" fmla="*/ 184 h 272"/>
                  <a:gd name="T66" fmla="*/ 6 w 368"/>
                  <a:gd name="T67" fmla="*/ 189 h 272"/>
                  <a:gd name="T68" fmla="*/ 10 w 368"/>
                  <a:gd name="T69" fmla="*/ 194 h 272"/>
                  <a:gd name="T70" fmla="*/ 15 w 368"/>
                  <a:gd name="T71" fmla="*/ 198 h 272"/>
                  <a:gd name="T72" fmla="*/ 20 w 368"/>
                  <a:gd name="T73" fmla="*/ 201 h 272"/>
                  <a:gd name="T74" fmla="*/ 27 w 368"/>
                  <a:gd name="T75" fmla="*/ 203 h 272"/>
                  <a:gd name="T76" fmla="*/ 32 w 368"/>
                  <a:gd name="T77" fmla="*/ 203 h 272"/>
                  <a:gd name="T78" fmla="*/ 32 w 368"/>
                  <a:gd name="T79" fmla="*/ 203 h 272"/>
                  <a:gd name="T80" fmla="*/ 38 w 368"/>
                  <a:gd name="T81" fmla="*/ 203 h 272"/>
                  <a:gd name="T82" fmla="*/ 38 w 368"/>
                  <a:gd name="T83" fmla="*/ 203 h 272"/>
                  <a:gd name="T84" fmla="*/ 62 w 368"/>
                  <a:gd name="T85" fmla="*/ 199 h 272"/>
                  <a:gd name="T86" fmla="*/ 84 w 368"/>
                  <a:gd name="T87" fmla="*/ 194 h 272"/>
                  <a:gd name="T88" fmla="*/ 105 w 368"/>
                  <a:gd name="T89" fmla="*/ 187 h 272"/>
                  <a:gd name="T90" fmla="*/ 124 w 368"/>
                  <a:gd name="T91" fmla="*/ 180 h 272"/>
                  <a:gd name="T92" fmla="*/ 141 w 368"/>
                  <a:gd name="T93" fmla="*/ 172 h 272"/>
                  <a:gd name="T94" fmla="*/ 155 w 368"/>
                  <a:gd name="T95" fmla="*/ 163 h 272"/>
                  <a:gd name="T96" fmla="*/ 169 w 368"/>
                  <a:gd name="T97" fmla="*/ 153 h 272"/>
                  <a:gd name="T98" fmla="*/ 181 w 368"/>
                  <a:gd name="T99" fmla="*/ 144 h 272"/>
                  <a:gd name="T100" fmla="*/ 181 w 368"/>
                  <a:gd name="T101" fmla="*/ 272 h 272"/>
                  <a:gd name="T102" fmla="*/ 368 w 368"/>
                  <a:gd name="T103" fmla="*/ 272 h 272"/>
                  <a:gd name="T104" fmla="*/ 368 w 368"/>
                  <a:gd name="T105" fmla="*/ 73 h 272"/>
                  <a:gd name="T106" fmla="*/ 368 w 368"/>
                  <a:gd name="T107" fmla="*/ 73 h 272"/>
                  <a:gd name="T108" fmla="*/ 366 w 368"/>
                  <a:gd name="T109" fmla="*/ 57 h 272"/>
                  <a:gd name="T110" fmla="*/ 363 w 368"/>
                  <a:gd name="T111" fmla="*/ 44 h 272"/>
                  <a:gd name="T112" fmla="*/ 356 w 368"/>
                  <a:gd name="T113" fmla="*/ 31 h 272"/>
                  <a:gd name="T114" fmla="*/ 347 w 368"/>
                  <a:gd name="T115" fmla="*/ 21 h 272"/>
                  <a:gd name="T116" fmla="*/ 337 w 368"/>
                  <a:gd name="T117" fmla="*/ 12 h 272"/>
                  <a:gd name="T118" fmla="*/ 325 w 368"/>
                  <a:gd name="T119" fmla="*/ 5 h 272"/>
                  <a:gd name="T120" fmla="*/ 311 w 368"/>
                  <a:gd name="T121" fmla="*/ 2 h 272"/>
                  <a:gd name="T122" fmla="*/ 295 w 368"/>
                  <a:gd name="T123" fmla="*/ 0 h 272"/>
                  <a:gd name="T124" fmla="*/ 295 w 368"/>
                  <a:gd name="T1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8" h="272">
                    <a:moveTo>
                      <a:pt x="295" y="0"/>
                    </a:moveTo>
                    <a:lnTo>
                      <a:pt x="254" y="0"/>
                    </a:lnTo>
                    <a:lnTo>
                      <a:pt x="254" y="0"/>
                    </a:lnTo>
                    <a:lnTo>
                      <a:pt x="240" y="2"/>
                    </a:lnTo>
                    <a:lnTo>
                      <a:pt x="228" y="5"/>
                    </a:lnTo>
                    <a:lnTo>
                      <a:pt x="217" y="11"/>
                    </a:lnTo>
                    <a:lnTo>
                      <a:pt x="207" y="18"/>
                    </a:lnTo>
                    <a:lnTo>
                      <a:pt x="207" y="18"/>
                    </a:lnTo>
                    <a:lnTo>
                      <a:pt x="205" y="18"/>
                    </a:lnTo>
                    <a:lnTo>
                      <a:pt x="205" y="18"/>
                    </a:lnTo>
                    <a:lnTo>
                      <a:pt x="195" y="26"/>
                    </a:lnTo>
                    <a:lnTo>
                      <a:pt x="186" y="35"/>
                    </a:lnTo>
                    <a:lnTo>
                      <a:pt x="169" y="56"/>
                    </a:lnTo>
                    <a:lnTo>
                      <a:pt x="169" y="56"/>
                    </a:lnTo>
                    <a:lnTo>
                      <a:pt x="147" y="80"/>
                    </a:lnTo>
                    <a:lnTo>
                      <a:pt x="134" y="92"/>
                    </a:lnTo>
                    <a:lnTo>
                      <a:pt x="121" y="104"/>
                    </a:lnTo>
                    <a:lnTo>
                      <a:pt x="103" y="114"/>
                    </a:lnTo>
                    <a:lnTo>
                      <a:pt x="83" y="123"/>
                    </a:lnTo>
                    <a:lnTo>
                      <a:pt x="58" y="130"/>
                    </a:lnTo>
                    <a:lnTo>
                      <a:pt x="29" y="135"/>
                    </a:lnTo>
                    <a:lnTo>
                      <a:pt x="29" y="135"/>
                    </a:lnTo>
                    <a:lnTo>
                      <a:pt x="22" y="135"/>
                    </a:lnTo>
                    <a:lnTo>
                      <a:pt x="17" y="139"/>
                    </a:lnTo>
                    <a:lnTo>
                      <a:pt x="12" y="142"/>
                    </a:lnTo>
                    <a:lnTo>
                      <a:pt x="6" y="147"/>
                    </a:lnTo>
                    <a:lnTo>
                      <a:pt x="3" y="153"/>
                    </a:lnTo>
                    <a:lnTo>
                      <a:pt x="0" y="159"/>
                    </a:lnTo>
                    <a:lnTo>
                      <a:pt x="0" y="165"/>
                    </a:lnTo>
                    <a:lnTo>
                      <a:pt x="0" y="172"/>
                    </a:lnTo>
                    <a:lnTo>
                      <a:pt x="0" y="172"/>
                    </a:lnTo>
                    <a:lnTo>
                      <a:pt x="1" y="179"/>
                    </a:lnTo>
                    <a:lnTo>
                      <a:pt x="3" y="184"/>
                    </a:lnTo>
                    <a:lnTo>
                      <a:pt x="6" y="189"/>
                    </a:lnTo>
                    <a:lnTo>
                      <a:pt x="10" y="194"/>
                    </a:lnTo>
                    <a:lnTo>
                      <a:pt x="15" y="198"/>
                    </a:lnTo>
                    <a:lnTo>
                      <a:pt x="20" y="201"/>
                    </a:lnTo>
                    <a:lnTo>
                      <a:pt x="27" y="203"/>
                    </a:lnTo>
                    <a:lnTo>
                      <a:pt x="32" y="203"/>
                    </a:lnTo>
                    <a:lnTo>
                      <a:pt x="32" y="203"/>
                    </a:lnTo>
                    <a:lnTo>
                      <a:pt x="38" y="203"/>
                    </a:lnTo>
                    <a:lnTo>
                      <a:pt x="38" y="203"/>
                    </a:lnTo>
                    <a:lnTo>
                      <a:pt x="62" y="199"/>
                    </a:lnTo>
                    <a:lnTo>
                      <a:pt x="84" y="194"/>
                    </a:lnTo>
                    <a:lnTo>
                      <a:pt x="105" y="187"/>
                    </a:lnTo>
                    <a:lnTo>
                      <a:pt x="124" y="180"/>
                    </a:lnTo>
                    <a:lnTo>
                      <a:pt x="141" y="172"/>
                    </a:lnTo>
                    <a:lnTo>
                      <a:pt x="155" y="163"/>
                    </a:lnTo>
                    <a:lnTo>
                      <a:pt x="169" y="153"/>
                    </a:lnTo>
                    <a:lnTo>
                      <a:pt x="181" y="144"/>
                    </a:lnTo>
                    <a:lnTo>
                      <a:pt x="181" y="272"/>
                    </a:lnTo>
                    <a:lnTo>
                      <a:pt x="368" y="272"/>
                    </a:lnTo>
                    <a:lnTo>
                      <a:pt x="368" y="73"/>
                    </a:lnTo>
                    <a:lnTo>
                      <a:pt x="368" y="73"/>
                    </a:lnTo>
                    <a:lnTo>
                      <a:pt x="366" y="57"/>
                    </a:lnTo>
                    <a:lnTo>
                      <a:pt x="363" y="44"/>
                    </a:lnTo>
                    <a:lnTo>
                      <a:pt x="356" y="31"/>
                    </a:lnTo>
                    <a:lnTo>
                      <a:pt x="347" y="21"/>
                    </a:lnTo>
                    <a:lnTo>
                      <a:pt x="337" y="12"/>
                    </a:lnTo>
                    <a:lnTo>
                      <a:pt x="325" y="5"/>
                    </a:lnTo>
                    <a:lnTo>
                      <a:pt x="311" y="2"/>
                    </a:lnTo>
                    <a:lnTo>
                      <a:pt x="295" y="0"/>
                    </a:lnTo>
                    <a:lnTo>
                      <a:pt x="295" y="0"/>
                    </a:lnTo>
                    <a:close/>
                  </a:path>
                </a:pathLst>
              </a:custGeom>
              <a:grpFill/>
              <a:ln w="9525">
                <a:noFill/>
                <a:round/>
                <a:headEnd/>
                <a:tailEnd/>
              </a:ln>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28" name="Freeform 88"/>
              <p:cNvSpPr>
                <a:spLocks/>
              </p:cNvSpPr>
              <p:nvPr/>
            </p:nvSpPr>
            <p:spPr bwMode="auto">
              <a:xfrm>
                <a:off x="2122267" y="4463830"/>
                <a:ext cx="267226" cy="228524"/>
              </a:xfrm>
              <a:custGeom>
                <a:avLst/>
                <a:gdLst>
                  <a:gd name="T0" fmla="*/ 178 w 290"/>
                  <a:gd name="T1" fmla="*/ 182 h 248"/>
                  <a:gd name="T2" fmla="*/ 178 w 290"/>
                  <a:gd name="T3" fmla="*/ 102 h 248"/>
                  <a:gd name="T4" fmla="*/ 178 w 290"/>
                  <a:gd name="T5" fmla="*/ 102 h 248"/>
                  <a:gd name="T6" fmla="*/ 178 w 290"/>
                  <a:gd name="T7" fmla="*/ 95 h 248"/>
                  <a:gd name="T8" fmla="*/ 181 w 290"/>
                  <a:gd name="T9" fmla="*/ 88 h 248"/>
                  <a:gd name="T10" fmla="*/ 183 w 290"/>
                  <a:gd name="T11" fmla="*/ 81 h 248"/>
                  <a:gd name="T12" fmla="*/ 188 w 290"/>
                  <a:gd name="T13" fmla="*/ 76 h 248"/>
                  <a:gd name="T14" fmla="*/ 193 w 290"/>
                  <a:gd name="T15" fmla="*/ 71 h 248"/>
                  <a:gd name="T16" fmla="*/ 199 w 290"/>
                  <a:gd name="T17" fmla="*/ 68 h 248"/>
                  <a:gd name="T18" fmla="*/ 206 w 290"/>
                  <a:gd name="T19" fmla="*/ 66 h 248"/>
                  <a:gd name="T20" fmla="*/ 212 w 290"/>
                  <a:gd name="T21" fmla="*/ 64 h 248"/>
                  <a:gd name="T22" fmla="*/ 290 w 290"/>
                  <a:gd name="T23" fmla="*/ 64 h 248"/>
                  <a:gd name="T24" fmla="*/ 290 w 290"/>
                  <a:gd name="T25" fmla="*/ 47 h 248"/>
                  <a:gd name="T26" fmla="*/ 290 w 290"/>
                  <a:gd name="T27" fmla="*/ 47 h 248"/>
                  <a:gd name="T28" fmla="*/ 290 w 290"/>
                  <a:gd name="T29" fmla="*/ 36 h 248"/>
                  <a:gd name="T30" fmla="*/ 287 w 290"/>
                  <a:gd name="T31" fmla="*/ 28 h 248"/>
                  <a:gd name="T32" fmla="*/ 283 w 290"/>
                  <a:gd name="T33" fmla="*/ 21 h 248"/>
                  <a:gd name="T34" fmla="*/ 278 w 290"/>
                  <a:gd name="T35" fmla="*/ 14 h 248"/>
                  <a:gd name="T36" fmla="*/ 271 w 290"/>
                  <a:gd name="T37" fmla="*/ 9 h 248"/>
                  <a:gd name="T38" fmla="*/ 264 w 290"/>
                  <a:gd name="T39" fmla="*/ 3 h 248"/>
                  <a:gd name="T40" fmla="*/ 256 w 290"/>
                  <a:gd name="T41" fmla="*/ 2 h 248"/>
                  <a:gd name="T42" fmla="*/ 247 w 290"/>
                  <a:gd name="T43" fmla="*/ 0 h 248"/>
                  <a:gd name="T44" fmla="*/ 43 w 290"/>
                  <a:gd name="T45" fmla="*/ 0 h 248"/>
                  <a:gd name="T46" fmla="*/ 43 w 290"/>
                  <a:gd name="T47" fmla="*/ 0 h 248"/>
                  <a:gd name="T48" fmla="*/ 34 w 290"/>
                  <a:gd name="T49" fmla="*/ 2 h 248"/>
                  <a:gd name="T50" fmla="*/ 26 w 290"/>
                  <a:gd name="T51" fmla="*/ 3 h 248"/>
                  <a:gd name="T52" fmla="*/ 19 w 290"/>
                  <a:gd name="T53" fmla="*/ 9 h 248"/>
                  <a:gd name="T54" fmla="*/ 12 w 290"/>
                  <a:gd name="T55" fmla="*/ 14 h 248"/>
                  <a:gd name="T56" fmla="*/ 7 w 290"/>
                  <a:gd name="T57" fmla="*/ 21 h 248"/>
                  <a:gd name="T58" fmla="*/ 3 w 290"/>
                  <a:gd name="T59" fmla="*/ 28 h 248"/>
                  <a:gd name="T60" fmla="*/ 1 w 290"/>
                  <a:gd name="T61" fmla="*/ 36 h 248"/>
                  <a:gd name="T62" fmla="*/ 0 w 290"/>
                  <a:gd name="T63" fmla="*/ 47 h 248"/>
                  <a:gd name="T64" fmla="*/ 0 w 290"/>
                  <a:gd name="T65" fmla="*/ 144 h 248"/>
                  <a:gd name="T66" fmla="*/ 0 w 290"/>
                  <a:gd name="T67" fmla="*/ 144 h 248"/>
                  <a:gd name="T68" fmla="*/ 1 w 290"/>
                  <a:gd name="T69" fmla="*/ 154 h 248"/>
                  <a:gd name="T70" fmla="*/ 3 w 290"/>
                  <a:gd name="T71" fmla="*/ 163 h 248"/>
                  <a:gd name="T72" fmla="*/ 7 w 290"/>
                  <a:gd name="T73" fmla="*/ 170 h 248"/>
                  <a:gd name="T74" fmla="*/ 12 w 290"/>
                  <a:gd name="T75" fmla="*/ 177 h 248"/>
                  <a:gd name="T76" fmla="*/ 19 w 290"/>
                  <a:gd name="T77" fmla="*/ 182 h 248"/>
                  <a:gd name="T78" fmla="*/ 26 w 290"/>
                  <a:gd name="T79" fmla="*/ 187 h 248"/>
                  <a:gd name="T80" fmla="*/ 34 w 290"/>
                  <a:gd name="T81" fmla="*/ 189 h 248"/>
                  <a:gd name="T82" fmla="*/ 43 w 290"/>
                  <a:gd name="T83" fmla="*/ 190 h 248"/>
                  <a:gd name="T84" fmla="*/ 77 w 290"/>
                  <a:gd name="T85" fmla="*/ 190 h 248"/>
                  <a:gd name="T86" fmla="*/ 77 w 290"/>
                  <a:gd name="T87" fmla="*/ 190 h 248"/>
                  <a:gd name="T88" fmla="*/ 77 w 290"/>
                  <a:gd name="T89" fmla="*/ 244 h 248"/>
                  <a:gd name="T90" fmla="*/ 77 w 290"/>
                  <a:gd name="T91" fmla="*/ 244 h 248"/>
                  <a:gd name="T92" fmla="*/ 77 w 290"/>
                  <a:gd name="T93" fmla="*/ 246 h 248"/>
                  <a:gd name="T94" fmla="*/ 79 w 290"/>
                  <a:gd name="T95" fmla="*/ 248 h 248"/>
                  <a:gd name="T96" fmla="*/ 81 w 290"/>
                  <a:gd name="T97" fmla="*/ 248 h 248"/>
                  <a:gd name="T98" fmla="*/ 83 w 290"/>
                  <a:gd name="T99" fmla="*/ 248 h 248"/>
                  <a:gd name="T100" fmla="*/ 83 w 290"/>
                  <a:gd name="T101" fmla="*/ 248 h 248"/>
                  <a:gd name="T102" fmla="*/ 131 w 290"/>
                  <a:gd name="T103" fmla="*/ 190 h 248"/>
                  <a:gd name="T104" fmla="*/ 180 w 290"/>
                  <a:gd name="T105" fmla="*/ 190 h 248"/>
                  <a:gd name="T106" fmla="*/ 180 w 290"/>
                  <a:gd name="T107" fmla="*/ 190 h 248"/>
                  <a:gd name="T108" fmla="*/ 178 w 290"/>
                  <a:gd name="T109" fmla="*/ 182 h 248"/>
                  <a:gd name="T110" fmla="*/ 178 w 290"/>
                  <a:gd name="T111" fmla="*/ 18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0" h="248">
                    <a:moveTo>
                      <a:pt x="178" y="182"/>
                    </a:moveTo>
                    <a:lnTo>
                      <a:pt x="178" y="102"/>
                    </a:lnTo>
                    <a:lnTo>
                      <a:pt x="178" y="102"/>
                    </a:lnTo>
                    <a:lnTo>
                      <a:pt x="178" y="95"/>
                    </a:lnTo>
                    <a:lnTo>
                      <a:pt x="181" y="88"/>
                    </a:lnTo>
                    <a:lnTo>
                      <a:pt x="183" y="81"/>
                    </a:lnTo>
                    <a:lnTo>
                      <a:pt x="188" y="76"/>
                    </a:lnTo>
                    <a:lnTo>
                      <a:pt x="193" y="71"/>
                    </a:lnTo>
                    <a:lnTo>
                      <a:pt x="199" y="68"/>
                    </a:lnTo>
                    <a:lnTo>
                      <a:pt x="206" y="66"/>
                    </a:lnTo>
                    <a:lnTo>
                      <a:pt x="212" y="64"/>
                    </a:lnTo>
                    <a:lnTo>
                      <a:pt x="290" y="64"/>
                    </a:lnTo>
                    <a:lnTo>
                      <a:pt x="290" y="47"/>
                    </a:lnTo>
                    <a:lnTo>
                      <a:pt x="290" y="47"/>
                    </a:lnTo>
                    <a:lnTo>
                      <a:pt x="290" y="36"/>
                    </a:lnTo>
                    <a:lnTo>
                      <a:pt x="287" y="28"/>
                    </a:lnTo>
                    <a:lnTo>
                      <a:pt x="283" y="21"/>
                    </a:lnTo>
                    <a:lnTo>
                      <a:pt x="278" y="14"/>
                    </a:lnTo>
                    <a:lnTo>
                      <a:pt x="271" y="9"/>
                    </a:lnTo>
                    <a:lnTo>
                      <a:pt x="264" y="3"/>
                    </a:lnTo>
                    <a:lnTo>
                      <a:pt x="256" y="2"/>
                    </a:lnTo>
                    <a:lnTo>
                      <a:pt x="247" y="0"/>
                    </a:lnTo>
                    <a:lnTo>
                      <a:pt x="43" y="0"/>
                    </a:lnTo>
                    <a:lnTo>
                      <a:pt x="43" y="0"/>
                    </a:lnTo>
                    <a:lnTo>
                      <a:pt x="34" y="2"/>
                    </a:lnTo>
                    <a:lnTo>
                      <a:pt x="26" y="3"/>
                    </a:lnTo>
                    <a:lnTo>
                      <a:pt x="19" y="9"/>
                    </a:lnTo>
                    <a:lnTo>
                      <a:pt x="12" y="14"/>
                    </a:lnTo>
                    <a:lnTo>
                      <a:pt x="7" y="21"/>
                    </a:lnTo>
                    <a:lnTo>
                      <a:pt x="3" y="28"/>
                    </a:lnTo>
                    <a:lnTo>
                      <a:pt x="1" y="36"/>
                    </a:lnTo>
                    <a:lnTo>
                      <a:pt x="0" y="47"/>
                    </a:lnTo>
                    <a:lnTo>
                      <a:pt x="0" y="144"/>
                    </a:lnTo>
                    <a:lnTo>
                      <a:pt x="0" y="144"/>
                    </a:lnTo>
                    <a:lnTo>
                      <a:pt x="1" y="154"/>
                    </a:lnTo>
                    <a:lnTo>
                      <a:pt x="3" y="163"/>
                    </a:lnTo>
                    <a:lnTo>
                      <a:pt x="7" y="170"/>
                    </a:lnTo>
                    <a:lnTo>
                      <a:pt x="12" y="177"/>
                    </a:lnTo>
                    <a:lnTo>
                      <a:pt x="19" y="182"/>
                    </a:lnTo>
                    <a:lnTo>
                      <a:pt x="26" y="187"/>
                    </a:lnTo>
                    <a:lnTo>
                      <a:pt x="34" y="189"/>
                    </a:lnTo>
                    <a:lnTo>
                      <a:pt x="43" y="190"/>
                    </a:lnTo>
                    <a:lnTo>
                      <a:pt x="77" y="190"/>
                    </a:lnTo>
                    <a:lnTo>
                      <a:pt x="77" y="190"/>
                    </a:lnTo>
                    <a:lnTo>
                      <a:pt x="77" y="244"/>
                    </a:lnTo>
                    <a:lnTo>
                      <a:pt x="77" y="244"/>
                    </a:lnTo>
                    <a:lnTo>
                      <a:pt x="77" y="246"/>
                    </a:lnTo>
                    <a:lnTo>
                      <a:pt x="79" y="248"/>
                    </a:lnTo>
                    <a:lnTo>
                      <a:pt x="81" y="248"/>
                    </a:lnTo>
                    <a:lnTo>
                      <a:pt x="83" y="248"/>
                    </a:lnTo>
                    <a:lnTo>
                      <a:pt x="83" y="248"/>
                    </a:lnTo>
                    <a:lnTo>
                      <a:pt x="131" y="190"/>
                    </a:lnTo>
                    <a:lnTo>
                      <a:pt x="180" y="190"/>
                    </a:lnTo>
                    <a:lnTo>
                      <a:pt x="180" y="190"/>
                    </a:lnTo>
                    <a:lnTo>
                      <a:pt x="178" y="182"/>
                    </a:lnTo>
                    <a:lnTo>
                      <a:pt x="178" y="182"/>
                    </a:lnTo>
                    <a:close/>
                  </a:path>
                </a:pathLst>
              </a:custGeom>
              <a:grpFill/>
              <a:ln w="9525">
                <a:noFill/>
                <a:round/>
                <a:headEnd/>
                <a:tailEnd/>
              </a:ln>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29" name="Freeform 89"/>
              <p:cNvSpPr>
                <a:spLocks/>
              </p:cNvSpPr>
              <p:nvPr/>
            </p:nvSpPr>
            <p:spPr bwMode="auto">
              <a:xfrm>
                <a:off x="2305639" y="4538469"/>
                <a:ext cx="221152" cy="182451"/>
              </a:xfrm>
              <a:custGeom>
                <a:avLst/>
                <a:gdLst>
                  <a:gd name="T0" fmla="*/ 0 w 240"/>
                  <a:gd name="T1" fmla="*/ 33 h 198"/>
                  <a:gd name="T2" fmla="*/ 0 w 240"/>
                  <a:gd name="T3" fmla="*/ 123 h 198"/>
                  <a:gd name="T4" fmla="*/ 0 w 240"/>
                  <a:gd name="T5" fmla="*/ 123 h 198"/>
                  <a:gd name="T6" fmla="*/ 0 w 240"/>
                  <a:gd name="T7" fmla="*/ 128 h 198"/>
                  <a:gd name="T8" fmla="*/ 1 w 240"/>
                  <a:gd name="T9" fmla="*/ 135 h 198"/>
                  <a:gd name="T10" fmla="*/ 5 w 240"/>
                  <a:gd name="T11" fmla="*/ 141 h 198"/>
                  <a:gd name="T12" fmla="*/ 8 w 240"/>
                  <a:gd name="T13" fmla="*/ 146 h 198"/>
                  <a:gd name="T14" fmla="*/ 13 w 240"/>
                  <a:gd name="T15" fmla="*/ 151 h 198"/>
                  <a:gd name="T16" fmla="*/ 19 w 240"/>
                  <a:gd name="T17" fmla="*/ 153 h 198"/>
                  <a:gd name="T18" fmla="*/ 24 w 240"/>
                  <a:gd name="T19" fmla="*/ 156 h 198"/>
                  <a:gd name="T20" fmla="*/ 31 w 240"/>
                  <a:gd name="T21" fmla="*/ 156 h 198"/>
                  <a:gd name="T22" fmla="*/ 116 w 240"/>
                  <a:gd name="T23" fmla="*/ 156 h 198"/>
                  <a:gd name="T24" fmla="*/ 116 w 240"/>
                  <a:gd name="T25" fmla="*/ 156 h 198"/>
                  <a:gd name="T26" fmla="*/ 150 w 240"/>
                  <a:gd name="T27" fmla="*/ 198 h 198"/>
                  <a:gd name="T28" fmla="*/ 150 w 240"/>
                  <a:gd name="T29" fmla="*/ 198 h 198"/>
                  <a:gd name="T30" fmla="*/ 152 w 240"/>
                  <a:gd name="T31" fmla="*/ 198 h 198"/>
                  <a:gd name="T32" fmla="*/ 154 w 240"/>
                  <a:gd name="T33" fmla="*/ 198 h 198"/>
                  <a:gd name="T34" fmla="*/ 155 w 240"/>
                  <a:gd name="T35" fmla="*/ 196 h 198"/>
                  <a:gd name="T36" fmla="*/ 155 w 240"/>
                  <a:gd name="T37" fmla="*/ 196 h 198"/>
                  <a:gd name="T38" fmla="*/ 155 w 240"/>
                  <a:gd name="T39" fmla="*/ 156 h 198"/>
                  <a:gd name="T40" fmla="*/ 207 w 240"/>
                  <a:gd name="T41" fmla="*/ 156 h 198"/>
                  <a:gd name="T42" fmla="*/ 207 w 240"/>
                  <a:gd name="T43" fmla="*/ 156 h 198"/>
                  <a:gd name="T44" fmla="*/ 214 w 240"/>
                  <a:gd name="T45" fmla="*/ 156 h 198"/>
                  <a:gd name="T46" fmla="*/ 219 w 240"/>
                  <a:gd name="T47" fmla="*/ 153 h 198"/>
                  <a:gd name="T48" fmla="*/ 224 w 240"/>
                  <a:gd name="T49" fmla="*/ 151 h 198"/>
                  <a:gd name="T50" fmla="*/ 230 w 240"/>
                  <a:gd name="T51" fmla="*/ 146 h 198"/>
                  <a:gd name="T52" fmla="*/ 233 w 240"/>
                  <a:gd name="T53" fmla="*/ 141 h 198"/>
                  <a:gd name="T54" fmla="*/ 237 w 240"/>
                  <a:gd name="T55" fmla="*/ 135 h 198"/>
                  <a:gd name="T56" fmla="*/ 238 w 240"/>
                  <a:gd name="T57" fmla="*/ 128 h 198"/>
                  <a:gd name="T58" fmla="*/ 240 w 240"/>
                  <a:gd name="T59" fmla="*/ 123 h 198"/>
                  <a:gd name="T60" fmla="*/ 240 w 240"/>
                  <a:gd name="T61" fmla="*/ 33 h 198"/>
                  <a:gd name="T62" fmla="*/ 240 w 240"/>
                  <a:gd name="T63" fmla="*/ 33 h 198"/>
                  <a:gd name="T64" fmla="*/ 238 w 240"/>
                  <a:gd name="T65" fmla="*/ 28 h 198"/>
                  <a:gd name="T66" fmla="*/ 237 w 240"/>
                  <a:gd name="T67" fmla="*/ 21 h 198"/>
                  <a:gd name="T68" fmla="*/ 233 w 240"/>
                  <a:gd name="T69" fmla="*/ 16 h 198"/>
                  <a:gd name="T70" fmla="*/ 230 w 240"/>
                  <a:gd name="T71" fmla="*/ 11 h 198"/>
                  <a:gd name="T72" fmla="*/ 224 w 240"/>
                  <a:gd name="T73" fmla="*/ 6 h 198"/>
                  <a:gd name="T74" fmla="*/ 219 w 240"/>
                  <a:gd name="T75" fmla="*/ 4 h 198"/>
                  <a:gd name="T76" fmla="*/ 214 w 240"/>
                  <a:gd name="T77" fmla="*/ 0 h 198"/>
                  <a:gd name="T78" fmla="*/ 207 w 240"/>
                  <a:gd name="T79" fmla="*/ 0 h 198"/>
                  <a:gd name="T80" fmla="*/ 31 w 240"/>
                  <a:gd name="T81" fmla="*/ 0 h 198"/>
                  <a:gd name="T82" fmla="*/ 31 w 240"/>
                  <a:gd name="T83" fmla="*/ 0 h 198"/>
                  <a:gd name="T84" fmla="*/ 24 w 240"/>
                  <a:gd name="T85" fmla="*/ 0 h 198"/>
                  <a:gd name="T86" fmla="*/ 19 w 240"/>
                  <a:gd name="T87" fmla="*/ 4 h 198"/>
                  <a:gd name="T88" fmla="*/ 13 w 240"/>
                  <a:gd name="T89" fmla="*/ 6 h 198"/>
                  <a:gd name="T90" fmla="*/ 8 w 240"/>
                  <a:gd name="T91" fmla="*/ 11 h 198"/>
                  <a:gd name="T92" fmla="*/ 5 w 240"/>
                  <a:gd name="T93" fmla="*/ 16 h 198"/>
                  <a:gd name="T94" fmla="*/ 1 w 240"/>
                  <a:gd name="T95" fmla="*/ 21 h 198"/>
                  <a:gd name="T96" fmla="*/ 0 w 240"/>
                  <a:gd name="T97" fmla="*/ 28 h 198"/>
                  <a:gd name="T98" fmla="*/ 0 w 240"/>
                  <a:gd name="T99" fmla="*/ 33 h 198"/>
                  <a:gd name="T100" fmla="*/ 0 w 240"/>
                  <a:gd name="T101" fmla="*/ 3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198">
                    <a:moveTo>
                      <a:pt x="0" y="33"/>
                    </a:moveTo>
                    <a:lnTo>
                      <a:pt x="0" y="123"/>
                    </a:lnTo>
                    <a:lnTo>
                      <a:pt x="0" y="123"/>
                    </a:lnTo>
                    <a:lnTo>
                      <a:pt x="0" y="128"/>
                    </a:lnTo>
                    <a:lnTo>
                      <a:pt x="1" y="135"/>
                    </a:lnTo>
                    <a:lnTo>
                      <a:pt x="5" y="141"/>
                    </a:lnTo>
                    <a:lnTo>
                      <a:pt x="8" y="146"/>
                    </a:lnTo>
                    <a:lnTo>
                      <a:pt x="13" y="151"/>
                    </a:lnTo>
                    <a:lnTo>
                      <a:pt x="19" y="153"/>
                    </a:lnTo>
                    <a:lnTo>
                      <a:pt x="24" y="156"/>
                    </a:lnTo>
                    <a:lnTo>
                      <a:pt x="31" y="156"/>
                    </a:lnTo>
                    <a:lnTo>
                      <a:pt x="116" y="156"/>
                    </a:lnTo>
                    <a:lnTo>
                      <a:pt x="116" y="156"/>
                    </a:lnTo>
                    <a:lnTo>
                      <a:pt x="150" y="198"/>
                    </a:lnTo>
                    <a:lnTo>
                      <a:pt x="150" y="198"/>
                    </a:lnTo>
                    <a:lnTo>
                      <a:pt x="152" y="198"/>
                    </a:lnTo>
                    <a:lnTo>
                      <a:pt x="154" y="198"/>
                    </a:lnTo>
                    <a:lnTo>
                      <a:pt x="155" y="196"/>
                    </a:lnTo>
                    <a:lnTo>
                      <a:pt x="155" y="196"/>
                    </a:lnTo>
                    <a:lnTo>
                      <a:pt x="155" y="156"/>
                    </a:lnTo>
                    <a:lnTo>
                      <a:pt x="207" y="156"/>
                    </a:lnTo>
                    <a:lnTo>
                      <a:pt x="207" y="156"/>
                    </a:lnTo>
                    <a:lnTo>
                      <a:pt x="214" y="156"/>
                    </a:lnTo>
                    <a:lnTo>
                      <a:pt x="219" y="153"/>
                    </a:lnTo>
                    <a:lnTo>
                      <a:pt x="224" y="151"/>
                    </a:lnTo>
                    <a:lnTo>
                      <a:pt x="230" y="146"/>
                    </a:lnTo>
                    <a:lnTo>
                      <a:pt x="233" y="141"/>
                    </a:lnTo>
                    <a:lnTo>
                      <a:pt x="237" y="135"/>
                    </a:lnTo>
                    <a:lnTo>
                      <a:pt x="238" y="128"/>
                    </a:lnTo>
                    <a:lnTo>
                      <a:pt x="240" y="123"/>
                    </a:lnTo>
                    <a:lnTo>
                      <a:pt x="240" y="33"/>
                    </a:lnTo>
                    <a:lnTo>
                      <a:pt x="240" y="33"/>
                    </a:lnTo>
                    <a:lnTo>
                      <a:pt x="238" y="28"/>
                    </a:lnTo>
                    <a:lnTo>
                      <a:pt x="237" y="21"/>
                    </a:lnTo>
                    <a:lnTo>
                      <a:pt x="233" y="16"/>
                    </a:lnTo>
                    <a:lnTo>
                      <a:pt x="230" y="11"/>
                    </a:lnTo>
                    <a:lnTo>
                      <a:pt x="224" y="6"/>
                    </a:lnTo>
                    <a:lnTo>
                      <a:pt x="219" y="4"/>
                    </a:lnTo>
                    <a:lnTo>
                      <a:pt x="214" y="0"/>
                    </a:lnTo>
                    <a:lnTo>
                      <a:pt x="207" y="0"/>
                    </a:lnTo>
                    <a:lnTo>
                      <a:pt x="31" y="0"/>
                    </a:lnTo>
                    <a:lnTo>
                      <a:pt x="31" y="0"/>
                    </a:lnTo>
                    <a:lnTo>
                      <a:pt x="24" y="0"/>
                    </a:lnTo>
                    <a:lnTo>
                      <a:pt x="19" y="4"/>
                    </a:lnTo>
                    <a:lnTo>
                      <a:pt x="13" y="6"/>
                    </a:lnTo>
                    <a:lnTo>
                      <a:pt x="8" y="11"/>
                    </a:lnTo>
                    <a:lnTo>
                      <a:pt x="5" y="16"/>
                    </a:lnTo>
                    <a:lnTo>
                      <a:pt x="1" y="21"/>
                    </a:lnTo>
                    <a:lnTo>
                      <a:pt x="0" y="28"/>
                    </a:lnTo>
                    <a:lnTo>
                      <a:pt x="0" y="33"/>
                    </a:lnTo>
                    <a:lnTo>
                      <a:pt x="0" y="33"/>
                    </a:lnTo>
                    <a:close/>
                  </a:path>
                </a:pathLst>
              </a:custGeom>
              <a:grpFill/>
              <a:ln w="9525">
                <a:noFill/>
                <a:round/>
                <a:headEnd/>
                <a:tailEnd/>
              </a:ln>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grpSp>
      </p:grpSp>
      <p:grpSp>
        <p:nvGrpSpPr>
          <p:cNvPr id="130" name="Group 129"/>
          <p:cNvGrpSpPr/>
          <p:nvPr/>
        </p:nvGrpSpPr>
        <p:grpSpPr>
          <a:xfrm>
            <a:off x="7320170" y="1426313"/>
            <a:ext cx="2400172" cy="964746"/>
            <a:chOff x="38229" y="4055651"/>
            <a:chExt cx="2400172" cy="964746"/>
          </a:xfrm>
        </p:grpSpPr>
        <p:sp>
          <p:nvSpPr>
            <p:cNvPr id="131" name="Rectangle 130"/>
            <p:cNvSpPr>
              <a:spLocks/>
            </p:cNvSpPr>
            <p:nvPr/>
          </p:nvSpPr>
          <p:spPr>
            <a:xfrm>
              <a:off x="38229" y="4055651"/>
              <a:ext cx="2400172" cy="964746"/>
            </a:xfrm>
            <a:prstGeom prst="rect">
              <a:avLst/>
            </a:prstGeom>
            <a:solidFill>
              <a:srgbClr val="C7E0FB"/>
            </a:solidFill>
            <a:ln w="9525" cap="flat" cmpd="sng" algn="ctr">
              <a:noFill/>
              <a:prstDash val="solid"/>
            </a:ln>
            <a:effectLst/>
          </p:spPr>
          <p:txBody>
            <a:bodyPr lIns="91430" tIns="45716" rIns="91430" bIns="4571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32" name="TextBox 131"/>
            <p:cNvSpPr txBox="1">
              <a:spLocks/>
            </p:cNvSpPr>
            <p:nvPr/>
          </p:nvSpPr>
          <p:spPr>
            <a:xfrm>
              <a:off x="105860" y="4207624"/>
              <a:ext cx="1392833" cy="659458"/>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rgbClr val="000000"/>
                </a:buClr>
                <a:defRPr sz="1400" b="1" baseline="0">
                  <a:solidFill>
                    <a:srgbClr val="FFFFFF"/>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pPr>
              <a:r>
                <a:rPr lang="en-US" dirty="0">
                  <a:solidFill>
                    <a:srgbClr val="002960"/>
                  </a:solidFill>
                  <a:latin typeface="Arial"/>
                </a:rPr>
                <a:t>Management, teamwork and leadership</a:t>
              </a:r>
            </a:p>
          </p:txBody>
        </p:sp>
        <p:grpSp>
          <p:nvGrpSpPr>
            <p:cNvPr id="133" name="Group 132"/>
            <p:cNvGrpSpPr/>
            <p:nvPr/>
          </p:nvGrpSpPr>
          <p:grpSpPr>
            <a:xfrm>
              <a:off x="1425068" y="4274105"/>
              <a:ext cx="896996" cy="529745"/>
              <a:chOff x="1692379" y="5444857"/>
              <a:chExt cx="1006403" cy="594360"/>
            </a:xfrm>
            <a:solidFill>
              <a:srgbClr val="002960"/>
            </a:solidFill>
          </p:grpSpPr>
          <p:sp>
            <p:nvSpPr>
              <p:cNvPr id="134" name="Freeform 70"/>
              <p:cNvSpPr>
                <a:spLocks noEditPoints="1"/>
              </p:cNvSpPr>
              <p:nvPr/>
            </p:nvSpPr>
            <p:spPr bwMode="auto">
              <a:xfrm>
                <a:off x="2528074" y="5871423"/>
                <a:ext cx="101567" cy="152863"/>
              </a:xfrm>
              <a:custGeom>
                <a:avLst/>
                <a:gdLst>
                  <a:gd name="T0" fmla="*/ 35 w 99"/>
                  <a:gd name="T1" fmla="*/ 13 h 149"/>
                  <a:gd name="T2" fmla="*/ 33 w 99"/>
                  <a:gd name="T3" fmla="*/ 31 h 149"/>
                  <a:gd name="T4" fmla="*/ 28 w 99"/>
                  <a:gd name="T5" fmla="*/ 45 h 149"/>
                  <a:gd name="T6" fmla="*/ 22 w 99"/>
                  <a:gd name="T7" fmla="*/ 55 h 149"/>
                  <a:gd name="T8" fmla="*/ 15 w 99"/>
                  <a:gd name="T9" fmla="*/ 64 h 149"/>
                  <a:gd name="T10" fmla="*/ 9 w 99"/>
                  <a:gd name="T11" fmla="*/ 73 h 149"/>
                  <a:gd name="T12" fmla="*/ 4 w 99"/>
                  <a:gd name="T13" fmla="*/ 82 h 149"/>
                  <a:gd name="T14" fmla="*/ 4 w 99"/>
                  <a:gd name="T15" fmla="*/ 82 h 149"/>
                  <a:gd name="T16" fmla="*/ 0 w 99"/>
                  <a:gd name="T17" fmla="*/ 100 h 149"/>
                  <a:gd name="T18" fmla="*/ 3 w 99"/>
                  <a:gd name="T19" fmla="*/ 115 h 149"/>
                  <a:gd name="T20" fmla="*/ 12 w 99"/>
                  <a:gd name="T21" fmla="*/ 130 h 149"/>
                  <a:gd name="T22" fmla="*/ 23 w 99"/>
                  <a:gd name="T23" fmla="*/ 141 h 149"/>
                  <a:gd name="T24" fmla="*/ 37 w 99"/>
                  <a:gd name="T25" fmla="*/ 147 h 149"/>
                  <a:gd name="T26" fmla="*/ 54 w 99"/>
                  <a:gd name="T27" fmla="*/ 149 h 149"/>
                  <a:gd name="T28" fmla="*/ 69 w 99"/>
                  <a:gd name="T29" fmla="*/ 145 h 149"/>
                  <a:gd name="T30" fmla="*/ 85 w 99"/>
                  <a:gd name="T31" fmla="*/ 135 h 149"/>
                  <a:gd name="T32" fmla="*/ 85 w 99"/>
                  <a:gd name="T33" fmla="*/ 135 h 149"/>
                  <a:gd name="T34" fmla="*/ 94 w 99"/>
                  <a:gd name="T35" fmla="*/ 121 h 149"/>
                  <a:gd name="T36" fmla="*/ 99 w 99"/>
                  <a:gd name="T37" fmla="*/ 105 h 149"/>
                  <a:gd name="T38" fmla="*/ 98 w 99"/>
                  <a:gd name="T39" fmla="*/ 88 h 149"/>
                  <a:gd name="T40" fmla="*/ 91 w 99"/>
                  <a:gd name="T41" fmla="*/ 73 h 149"/>
                  <a:gd name="T42" fmla="*/ 91 w 99"/>
                  <a:gd name="T43" fmla="*/ 73 h 149"/>
                  <a:gd name="T44" fmla="*/ 85 w 99"/>
                  <a:gd name="T45" fmla="*/ 64 h 149"/>
                  <a:gd name="T46" fmla="*/ 78 w 99"/>
                  <a:gd name="T47" fmla="*/ 55 h 149"/>
                  <a:gd name="T48" fmla="*/ 72 w 99"/>
                  <a:gd name="T49" fmla="*/ 45 h 149"/>
                  <a:gd name="T50" fmla="*/ 67 w 99"/>
                  <a:gd name="T51" fmla="*/ 31 h 149"/>
                  <a:gd name="T52" fmla="*/ 64 w 99"/>
                  <a:gd name="T53" fmla="*/ 13 h 149"/>
                  <a:gd name="T54" fmla="*/ 63 w 99"/>
                  <a:gd name="T55" fmla="*/ 5 h 149"/>
                  <a:gd name="T56" fmla="*/ 56 w 99"/>
                  <a:gd name="T57" fmla="*/ 1 h 149"/>
                  <a:gd name="T58" fmla="*/ 50 w 99"/>
                  <a:gd name="T59" fmla="*/ 0 h 149"/>
                  <a:gd name="T60" fmla="*/ 42 w 99"/>
                  <a:gd name="T61" fmla="*/ 1 h 149"/>
                  <a:gd name="T62" fmla="*/ 37 w 99"/>
                  <a:gd name="T63" fmla="*/ 5 h 149"/>
                  <a:gd name="T64" fmla="*/ 35 w 99"/>
                  <a:gd name="T65" fmla="*/ 13 h 149"/>
                  <a:gd name="T66" fmla="*/ 31 w 99"/>
                  <a:gd name="T67" fmla="*/ 79 h 149"/>
                  <a:gd name="T68" fmla="*/ 35 w 99"/>
                  <a:gd name="T69" fmla="*/ 81 h 149"/>
                  <a:gd name="T70" fmla="*/ 38 w 99"/>
                  <a:gd name="T71" fmla="*/ 82 h 149"/>
                  <a:gd name="T72" fmla="*/ 42 w 99"/>
                  <a:gd name="T73" fmla="*/ 86 h 149"/>
                  <a:gd name="T74" fmla="*/ 44 w 99"/>
                  <a:gd name="T75" fmla="*/ 90 h 149"/>
                  <a:gd name="T76" fmla="*/ 45 w 99"/>
                  <a:gd name="T77" fmla="*/ 94 h 149"/>
                  <a:gd name="T78" fmla="*/ 44 w 99"/>
                  <a:gd name="T79" fmla="*/ 97 h 149"/>
                  <a:gd name="T80" fmla="*/ 42 w 99"/>
                  <a:gd name="T81" fmla="*/ 101 h 149"/>
                  <a:gd name="T82" fmla="*/ 38 w 99"/>
                  <a:gd name="T83" fmla="*/ 105 h 149"/>
                  <a:gd name="T84" fmla="*/ 35 w 99"/>
                  <a:gd name="T85" fmla="*/ 106 h 149"/>
                  <a:gd name="T86" fmla="*/ 31 w 99"/>
                  <a:gd name="T87" fmla="*/ 108 h 149"/>
                  <a:gd name="T88" fmla="*/ 26 w 99"/>
                  <a:gd name="T89" fmla="*/ 106 h 149"/>
                  <a:gd name="T90" fmla="*/ 23 w 99"/>
                  <a:gd name="T91" fmla="*/ 105 h 149"/>
                  <a:gd name="T92" fmla="*/ 19 w 99"/>
                  <a:gd name="T93" fmla="*/ 101 h 149"/>
                  <a:gd name="T94" fmla="*/ 18 w 99"/>
                  <a:gd name="T95" fmla="*/ 97 h 149"/>
                  <a:gd name="T96" fmla="*/ 17 w 99"/>
                  <a:gd name="T97" fmla="*/ 94 h 149"/>
                  <a:gd name="T98" fmla="*/ 18 w 99"/>
                  <a:gd name="T99" fmla="*/ 90 h 149"/>
                  <a:gd name="T100" fmla="*/ 19 w 99"/>
                  <a:gd name="T101" fmla="*/ 86 h 149"/>
                  <a:gd name="T102" fmla="*/ 23 w 99"/>
                  <a:gd name="T103" fmla="*/ 82 h 149"/>
                  <a:gd name="T104" fmla="*/ 26 w 99"/>
                  <a:gd name="T105" fmla="*/ 81 h 149"/>
                  <a:gd name="T106" fmla="*/ 31 w 99"/>
                  <a:gd name="T107" fmla="*/ 7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49">
                    <a:moveTo>
                      <a:pt x="35" y="13"/>
                    </a:moveTo>
                    <a:lnTo>
                      <a:pt x="33" y="31"/>
                    </a:lnTo>
                    <a:lnTo>
                      <a:pt x="28" y="45"/>
                    </a:lnTo>
                    <a:lnTo>
                      <a:pt x="22" y="55"/>
                    </a:lnTo>
                    <a:lnTo>
                      <a:pt x="15" y="64"/>
                    </a:lnTo>
                    <a:lnTo>
                      <a:pt x="9" y="73"/>
                    </a:lnTo>
                    <a:lnTo>
                      <a:pt x="4" y="82"/>
                    </a:lnTo>
                    <a:lnTo>
                      <a:pt x="4" y="82"/>
                    </a:lnTo>
                    <a:lnTo>
                      <a:pt x="0" y="100"/>
                    </a:lnTo>
                    <a:lnTo>
                      <a:pt x="3" y="115"/>
                    </a:lnTo>
                    <a:lnTo>
                      <a:pt x="12" y="130"/>
                    </a:lnTo>
                    <a:lnTo>
                      <a:pt x="23" y="141"/>
                    </a:lnTo>
                    <a:lnTo>
                      <a:pt x="37" y="147"/>
                    </a:lnTo>
                    <a:lnTo>
                      <a:pt x="54" y="149"/>
                    </a:lnTo>
                    <a:lnTo>
                      <a:pt x="69" y="145"/>
                    </a:lnTo>
                    <a:lnTo>
                      <a:pt x="85" y="135"/>
                    </a:lnTo>
                    <a:lnTo>
                      <a:pt x="85" y="135"/>
                    </a:lnTo>
                    <a:lnTo>
                      <a:pt x="94" y="121"/>
                    </a:lnTo>
                    <a:lnTo>
                      <a:pt x="99" y="105"/>
                    </a:lnTo>
                    <a:lnTo>
                      <a:pt x="98" y="88"/>
                    </a:lnTo>
                    <a:lnTo>
                      <a:pt x="91" y="73"/>
                    </a:lnTo>
                    <a:lnTo>
                      <a:pt x="91" y="73"/>
                    </a:lnTo>
                    <a:lnTo>
                      <a:pt x="85" y="64"/>
                    </a:lnTo>
                    <a:lnTo>
                      <a:pt x="78" y="55"/>
                    </a:lnTo>
                    <a:lnTo>
                      <a:pt x="72" y="45"/>
                    </a:lnTo>
                    <a:lnTo>
                      <a:pt x="67" y="31"/>
                    </a:lnTo>
                    <a:lnTo>
                      <a:pt x="64" y="13"/>
                    </a:lnTo>
                    <a:lnTo>
                      <a:pt x="63" y="5"/>
                    </a:lnTo>
                    <a:lnTo>
                      <a:pt x="56" y="1"/>
                    </a:lnTo>
                    <a:lnTo>
                      <a:pt x="50" y="0"/>
                    </a:lnTo>
                    <a:lnTo>
                      <a:pt x="42" y="1"/>
                    </a:lnTo>
                    <a:lnTo>
                      <a:pt x="37" y="5"/>
                    </a:lnTo>
                    <a:lnTo>
                      <a:pt x="35" y="13"/>
                    </a:lnTo>
                    <a:close/>
                    <a:moveTo>
                      <a:pt x="31" y="79"/>
                    </a:moveTo>
                    <a:lnTo>
                      <a:pt x="35" y="81"/>
                    </a:lnTo>
                    <a:lnTo>
                      <a:pt x="38" y="82"/>
                    </a:lnTo>
                    <a:lnTo>
                      <a:pt x="42" y="86"/>
                    </a:lnTo>
                    <a:lnTo>
                      <a:pt x="44" y="90"/>
                    </a:lnTo>
                    <a:lnTo>
                      <a:pt x="45" y="94"/>
                    </a:lnTo>
                    <a:lnTo>
                      <a:pt x="44" y="97"/>
                    </a:lnTo>
                    <a:lnTo>
                      <a:pt x="42" y="101"/>
                    </a:lnTo>
                    <a:lnTo>
                      <a:pt x="38" y="105"/>
                    </a:lnTo>
                    <a:lnTo>
                      <a:pt x="35" y="106"/>
                    </a:lnTo>
                    <a:lnTo>
                      <a:pt x="31" y="108"/>
                    </a:lnTo>
                    <a:lnTo>
                      <a:pt x="26" y="106"/>
                    </a:lnTo>
                    <a:lnTo>
                      <a:pt x="23" y="105"/>
                    </a:lnTo>
                    <a:lnTo>
                      <a:pt x="19" y="101"/>
                    </a:lnTo>
                    <a:lnTo>
                      <a:pt x="18" y="97"/>
                    </a:lnTo>
                    <a:lnTo>
                      <a:pt x="17" y="94"/>
                    </a:lnTo>
                    <a:lnTo>
                      <a:pt x="18" y="90"/>
                    </a:lnTo>
                    <a:lnTo>
                      <a:pt x="19" y="86"/>
                    </a:lnTo>
                    <a:lnTo>
                      <a:pt x="23" y="82"/>
                    </a:lnTo>
                    <a:lnTo>
                      <a:pt x="26" y="81"/>
                    </a:lnTo>
                    <a:lnTo>
                      <a:pt x="31" y="79"/>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35" name="Oval 124"/>
              <p:cNvSpPr>
                <a:spLocks noChangeArrowheads="1"/>
              </p:cNvSpPr>
              <p:nvPr/>
            </p:nvSpPr>
            <p:spPr bwMode="auto">
              <a:xfrm>
                <a:off x="2108067" y="5444857"/>
                <a:ext cx="175027" cy="1823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36" name="Freeform 125"/>
              <p:cNvSpPr>
                <a:spLocks/>
              </p:cNvSpPr>
              <p:nvPr/>
            </p:nvSpPr>
            <p:spPr bwMode="auto">
              <a:xfrm>
                <a:off x="2476353" y="5561541"/>
                <a:ext cx="178674" cy="200550"/>
              </a:xfrm>
              <a:custGeom>
                <a:avLst/>
                <a:gdLst>
                  <a:gd name="T0" fmla="*/ 10 w 33"/>
                  <a:gd name="T1" fmla="*/ 35 h 37"/>
                  <a:gd name="T2" fmla="*/ 33 w 33"/>
                  <a:gd name="T3" fmla="*/ 17 h 37"/>
                  <a:gd name="T4" fmla="*/ 23 w 33"/>
                  <a:gd name="T5" fmla="*/ 1 h 37"/>
                  <a:gd name="T6" fmla="*/ 17 w 33"/>
                  <a:gd name="T7" fmla="*/ 0 h 37"/>
                  <a:gd name="T8" fmla="*/ 0 w 33"/>
                  <a:gd name="T9" fmla="*/ 16 h 37"/>
                  <a:gd name="T10" fmla="*/ 10 w 33"/>
                  <a:gd name="T11" fmla="*/ 35 h 37"/>
                </a:gdLst>
                <a:ahLst/>
                <a:cxnLst>
                  <a:cxn ang="0">
                    <a:pos x="T0" y="T1"/>
                  </a:cxn>
                  <a:cxn ang="0">
                    <a:pos x="T2" y="T3"/>
                  </a:cxn>
                  <a:cxn ang="0">
                    <a:pos x="T4" y="T5"/>
                  </a:cxn>
                  <a:cxn ang="0">
                    <a:pos x="T6" y="T7"/>
                  </a:cxn>
                  <a:cxn ang="0">
                    <a:pos x="T8" y="T9"/>
                  </a:cxn>
                  <a:cxn ang="0">
                    <a:pos x="T10" y="T11"/>
                  </a:cxn>
                </a:cxnLst>
                <a:rect l="0" t="0" r="r" b="b"/>
                <a:pathLst>
                  <a:path w="33" h="37">
                    <a:moveTo>
                      <a:pt x="10" y="35"/>
                    </a:moveTo>
                    <a:cubicBezTo>
                      <a:pt x="18" y="37"/>
                      <a:pt x="33" y="26"/>
                      <a:pt x="33" y="17"/>
                    </a:cubicBezTo>
                    <a:cubicBezTo>
                      <a:pt x="33" y="10"/>
                      <a:pt x="29" y="3"/>
                      <a:pt x="23" y="1"/>
                    </a:cubicBezTo>
                    <a:cubicBezTo>
                      <a:pt x="21" y="0"/>
                      <a:pt x="19" y="0"/>
                      <a:pt x="17" y="0"/>
                    </a:cubicBezTo>
                    <a:cubicBezTo>
                      <a:pt x="8" y="0"/>
                      <a:pt x="1" y="7"/>
                      <a:pt x="0" y="16"/>
                    </a:cubicBezTo>
                    <a:cubicBezTo>
                      <a:pt x="0" y="23"/>
                      <a:pt x="3" y="33"/>
                      <a:pt x="1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37" name="Freeform 126"/>
              <p:cNvSpPr>
                <a:spLocks/>
              </p:cNvSpPr>
              <p:nvPr/>
            </p:nvSpPr>
            <p:spPr bwMode="auto">
              <a:xfrm>
                <a:off x="2024201" y="5649055"/>
                <a:ext cx="342760" cy="182319"/>
              </a:xfrm>
              <a:custGeom>
                <a:avLst/>
                <a:gdLst>
                  <a:gd name="T0" fmla="*/ 32 w 64"/>
                  <a:gd name="T1" fmla="*/ 34 h 34"/>
                  <a:gd name="T2" fmla="*/ 62 w 64"/>
                  <a:gd name="T3" fmla="*/ 34 h 34"/>
                  <a:gd name="T4" fmla="*/ 64 w 64"/>
                  <a:gd name="T5" fmla="*/ 18 h 34"/>
                  <a:gd name="T6" fmla="*/ 55 w 64"/>
                  <a:gd name="T7" fmla="*/ 4 h 34"/>
                  <a:gd name="T8" fmla="*/ 41 w 64"/>
                  <a:gd name="T9" fmla="*/ 0 h 34"/>
                  <a:gd name="T10" fmla="*/ 32 w 64"/>
                  <a:gd name="T11" fmla="*/ 26 h 34"/>
                  <a:gd name="T12" fmla="*/ 23 w 64"/>
                  <a:gd name="T13" fmla="*/ 0 h 34"/>
                  <a:gd name="T14" fmla="*/ 9 w 64"/>
                  <a:gd name="T15" fmla="*/ 4 h 34"/>
                  <a:gd name="T16" fmla="*/ 0 w 64"/>
                  <a:gd name="T17" fmla="*/ 18 h 34"/>
                  <a:gd name="T18" fmla="*/ 2 w 64"/>
                  <a:gd name="T19" fmla="*/ 34 h 34"/>
                  <a:gd name="T20" fmla="*/ 32 w 64"/>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34">
                    <a:moveTo>
                      <a:pt x="32" y="34"/>
                    </a:moveTo>
                    <a:cubicBezTo>
                      <a:pt x="62" y="34"/>
                      <a:pt x="62" y="34"/>
                      <a:pt x="62" y="34"/>
                    </a:cubicBezTo>
                    <a:cubicBezTo>
                      <a:pt x="63" y="28"/>
                      <a:pt x="64" y="24"/>
                      <a:pt x="64" y="18"/>
                    </a:cubicBezTo>
                    <a:cubicBezTo>
                      <a:pt x="64" y="7"/>
                      <a:pt x="55" y="4"/>
                      <a:pt x="55" y="4"/>
                    </a:cubicBezTo>
                    <a:cubicBezTo>
                      <a:pt x="41" y="0"/>
                      <a:pt x="41" y="0"/>
                      <a:pt x="41" y="0"/>
                    </a:cubicBezTo>
                    <a:cubicBezTo>
                      <a:pt x="32" y="26"/>
                      <a:pt x="32" y="26"/>
                      <a:pt x="32" y="26"/>
                    </a:cubicBezTo>
                    <a:cubicBezTo>
                      <a:pt x="23" y="0"/>
                      <a:pt x="23" y="0"/>
                      <a:pt x="23" y="0"/>
                    </a:cubicBezTo>
                    <a:cubicBezTo>
                      <a:pt x="9" y="4"/>
                      <a:pt x="9" y="4"/>
                      <a:pt x="9" y="4"/>
                    </a:cubicBezTo>
                    <a:cubicBezTo>
                      <a:pt x="9" y="4"/>
                      <a:pt x="0" y="7"/>
                      <a:pt x="0" y="18"/>
                    </a:cubicBezTo>
                    <a:cubicBezTo>
                      <a:pt x="0" y="24"/>
                      <a:pt x="1" y="28"/>
                      <a:pt x="2" y="34"/>
                    </a:cubicBezTo>
                    <a:lnTo>
                      <a:pt x="3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38" name="Freeform 127"/>
              <p:cNvSpPr>
                <a:spLocks/>
              </p:cNvSpPr>
              <p:nvPr/>
            </p:nvSpPr>
            <p:spPr bwMode="auto">
              <a:xfrm>
                <a:off x="1736136" y="5561541"/>
                <a:ext cx="178674" cy="200550"/>
              </a:xfrm>
              <a:custGeom>
                <a:avLst/>
                <a:gdLst>
                  <a:gd name="T0" fmla="*/ 23 w 33"/>
                  <a:gd name="T1" fmla="*/ 35 h 37"/>
                  <a:gd name="T2" fmla="*/ 33 w 33"/>
                  <a:gd name="T3" fmla="*/ 16 h 37"/>
                  <a:gd name="T4" fmla="*/ 16 w 33"/>
                  <a:gd name="T5" fmla="*/ 0 h 37"/>
                  <a:gd name="T6" fmla="*/ 10 w 33"/>
                  <a:gd name="T7" fmla="*/ 1 h 37"/>
                  <a:gd name="T8" fmla="*/ 0 w 33"/>
                  <a:gd name="T9" fmla="*/ 17 h 37"/>
                  <a:gd name="T10" fmla="*/ 23 w 33"/>
                  <a:gd name="T11" fmla="*/ 35 h 37"/>
                </a:gdLst>
                <a:ahLst/>
                <a:cxnLst>
                  <a:cxn ang="0">
                    <a:pos x="T0" y="T1"/>
                  </a:cxn>
                  <a:cxn ang="0">
                    <a:pos x="T2" y="T3"/>
                  </a:cxn>
                  <a:cxn ang="0">
                    <a:pos x="T4" y="T5"/>
                  </a:cxn>
                  <a:cxn ang="0">
                    <a:pos x="T6" y="T7"/>
                  </a:cxn>
                  <a:cxn ang="0">
                    <a:pos x="T8" y="T9"/>
                  </a:cxn>
                  <a:cxn ang="0">
                    <a:pos x="T10" y="T11"/>
                  </a:cxn>
                </a:cxnLst>
                <a:rect l="0" t="0" r="r" b="b"/>
                <a:pathLst>
                  <a:path w="33" h="37">
                    <a:moveTo>
                      <a:pt x="23" y="35"/>
                    </a:moveTo>
                    <a:cubicBezTo>
                      <a:pt x="30" y="33"/>
                      <a:pt x="33" y="23"/>
                      <a:pt x="33" y="16"/>
                    </a:cubicBezTo>
                    <a:cubicBezTo>
                      <a:pt x="32" y="7"/>
                      <a:pt x="25" y="0"/>
                      <a:pt x="16" y="0"/>
                    </a:cubicBezTo>
                    <a:cubicBezTo>
                      <a:pt x="14" y="0"/>
                      <a:pt x="12" y="0"/>
                      <a:pt x="10" y="1"/>
                    </a:cubicBezTo>
                    <a:cubicBezTo>
                      <a:pt x="4" y="3"/>
                      <a:pt x="0" y="10"/>
                      <a:pt x="0" y="17"/>
                    </a:cubicBezTo>
                    <a:cubicBezTo>
                      <a:pt x="0" y="26"/>
                      <a:pt x="15" y="37"/>
                      <a:pt x="2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39" name="Freeform 128"/>
              <p:cNvSpPr>
                <a:spLocks/>
              </p:cNvSpPr>
              <p:nvPr/>
            </p:nvSpPr>
            <p:spPr bwMode="auto">
              <a:xfrm>
                <a:off x="1692379" y="5758446"/>
                <a:ext cx="1006403" cy="280771"/>
              </a:xfrm>
              <a:custGeom>
                <a:avLst/>
                <a:gdLst>
                  <a:gd name="T0" fmla="*/ 183 w 186"/>
                  <a:gd name="T1" fmla="*/ 21 h 52"/>
                  <a:gd name="T2" fmla="*/ 167 w 186"/>
                  <a:gd name="T3" fmla="*/ 3 h 52"/>
                  <a:gd name="T4" fmla="*/ 150 w 186"/>
                  <a:gd name="T5" fmla="*/ 18 h 52"/>
                  <a:gd name="T6" fmla="*/ 148 w 186"/>
                  <a:gd name="T7" fmla="*/ 0 h 52"/>
                  <a:gd name="T8" fmla="*/ 135 w 186"/>
                  <a:gd name="T9" fmla="*/ 18 h 52"/>
                  <a:gd name="T10" fmla="*/ 147 w 186"/>
                  <a:gd name="T11" fmla="*/ 36 h 52"/>
                  <a:gd name="T12" fmla="*/ 135 w 186"/>
                  <a:gd name="T13" fmla="*/ 39 h 52"/>
                  <a:gd name="T14" fmla="*/ 126 w 186"/>
                  <a:gd name="T15" fmla="*/ 25 h 52"/>
                  <a:gd name="T16" fmla="*/ 93 w 186"/>
                  <a:gd name="T17" fmla="*/ 25 h 52"/>
                  <a:gd name="T18" fmla="*/ 60 w 186"/>
                  <a:gd name="T19" fmla="*/ 25 h 52"/>
                  <a:gd name="T20" fmla="*/ 51 w 186"/>
                  <a:gd name="T21" fmla="*/ 39 h 52"/>
                  <a:gd name="T22" fmla="*/ 39 w 186"/>
                  <a:gd name="T23" fmla="*/ 36 h 52"/>
                  <a:gd name="T24" fmla="*/ 51 w 186"/>
                  <a:gd name="T25" fmla="*/ 18 h 52"/>
                  <a:gd name="T26" fmla="*/ 38 w 186"/>
                  <a:gd name="T27" fmla="*/ 0 h 52"/>
                  <a:gd name="T28" fmla="*/ 36 w 186"/>
                  <a:gd name="T29" fmla="*/ 18 h 52"/>
                  <a:gd name="T30" fmla="*/ 19 w 186"/>
                  <a:gd name="T31" fmla="*/ 3 h 52"/>
                  <a:gd name="T32" fmla="*/ 3 w 186"/>
                  <a:gd name="T33" fmla="*/ 21 h 52"/>
                  <a:gd name="T34" fmla="*/ 3 w 186"/>
                  <a:gd name="T35" fmla="*/ 52 h 52"/>
                  <a:gd name="T36" fmla="*/ 93 w 186"/>
                  <a:gd name="T37" fmla="*/ 52 h 52"/>
                  <a:gd name="T38" fmla="*/ 183 w 186"/>
                  <a:gd name="T39" fmla="*/ 52 h 52"/>
                  <a:gd name="T40" fmla="*/ 183 w 186"/>
                  <a:gd name="T4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52">
                    <a:moveTo>
                      <a:pt x="183" y="21"/>
                    </a:moveTo>
                    <a:cubicBezTo>
                      <a:pt x="180" y="5"/>
                      <a:pt x="167" y="3"/>
                      <a:pt x="167" y="3"/>
                    </a:cubicBezTo>
                    <a:cubicBezTo>
                      <a:pt x="150" y="18"/>
                      <a:pt x="150" y="18"/>
                      <a:pt x="150" y="18"/>
                    </a:cubicBezTo>
                    <a:cubicBezTo>
                      <a:pt x="148" y="0"/>
                      <a:pt x="148" y="0"/>
                      <a:pt x="148" y="0"/>
                    </a:cubicBezTo>
                    <a:cubicBezTo>
                      <a:pt x="132" y="6"/>
                      <a:pt x="135" y="18"/>
                      <a:pt x="135" y="18"/>
                    </a:cubicBezTo>
                    <a:cubicBezTo>
                      <a:pt x="147" y="36"/>
                      <a:pt x="147" y="36"/>
                      <a:pt x="147" y="36"/>
                    </a:cubicBezTo>
                    <a:cubicBezTo>
                      <a:pt x="135" y="39"/>
                      <a:pt x="135" y="39"/>
                      <a:pt x="135" y="39"/>
                    </a:cubicBezTo>
                    <a:cubicBezTo>
                      <a:pt x="126" y="25"/>
                      <a:pt x="126" y="25"/>
                      <a:pt x="126" y="25"/>
                    </a:cubicBezTo>
                    <a:cubicBezTo>
                      <a:pt x="93" y="25"/>
                      <a:pt x="93" y="25"/>
                      <a:pt x="93" y="25"/>
                    </a:cubicBezTo>
                    <a:cubicBezTo>
                      <a:pt x="60" y="25"/>
                      <a:pt x="60" y="25"/>
                      <a:pt x="60" y="25"/>
                    </a:cubicBezTo>
                    <a:cubicBezTo>
                      <a:pt x="51" y="39"/>
                      <a:pt x="51" y="39"/>
                      <a:pt x="51" y="39"/>
                    </a:cubicBezTo>
                    <a:cubicBezTo>
                      <a:pt x="39" y="36"/>
                      <a:pt x="39" y="36"/>
                      <a:pt x="39" y="36"/>
                    </a:cubicBezTo>
                    <a:cubicBezTo>
                      <a:pt x="51" y="18"/>
                      <a:pt x="51" y="18"/>
                      <a:pt x="51" y="18"/>
                    </a:cubicBezTo>
                    <a:cubicBezTo>
                      <a:pt x="51" y="18"/>
                      <a:pt x="54" y="6"/>
                      <a:pt x="38" y="0"/>
                    </a:cubicBezTo>
                    <a:cubicBezTo>
                      <a:pt x="36" y="18"/>
                      <a:pt x="36" y="18"/>
                      <a:pt x="36" y="18"/>
                    </a:cubicBezTo>
                    <a:cubicBezTo>
                      <a:pt x="19" y="3"/>
                      <a:pt x="19" y="3"/>
                      <a:pt x="19" y="3"/>
                    </a:cubicBezTo>
                    <a:cubicBezTo>
                      <a:pt x="19" y="3"/>
                      <a:pt x="6" y="5"/>
                      <a:pt x="3" y="21"/>
                    </a:cubicBezTo>
                    <a:cubicBezTo>
                      <a:pt x="0" y="37"/>
                      <a:pt x="3" y="52"/>
                      <a:pt x="3" y="52"/>
                    </a:cubicBezTo>
                    <a:cubicBezTo>
                      <a:pt x="93" y="52"/>
                      <a:pt x="93" y="52"/>
                      <a:pt x="93" y="52"/>
                    </a:cubicBezTo>
                    <a:cubicBezTo>
                      <a:pt x="183" y="52"/>
                      <a:pt x="183" y="52"/>
                      <a:pt x="183" y="52"/>
                    </a:cubicBezTo>
                    <a:cubicBezTo>
                      <a:pt x="183" y="52"/>
                      <a:pt x="186" y="37"/>
                      <a:pt x="18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grpSp>
      </p:grpSp>
      <p:grpSp>
        <p:nvGrpSpPr>
          <p:cNvPr id="140" name="Group 139"/>
          <p:cNvGrpSpPr/>
          <p:nvPr/>
        </p:nvGrpSpPr>
        <p:grpSpPr>
          <a:xfrm>
            <a:off x="9745528" y="1428911"/>
            <a:ext cx="2400172" cy="964746"/>
            <a:chOff x="38229" y="5131949"/>
            <a:chExt cx="2400172" cy="964746"/>
          </a:xfrm>
        </p:grpSpPr>
        <p:sp>
          <p:nvSpPr>
            <p:cNvPr id="141" name="Rectangle 140"/>
            <p:cNvSpPr>
              <a:spLocks/>
            </p:cNvSpPr>
            <p:nvPr/>
          </p:nvSpPr>
          <p:spPr>
            <a:xfrm>
              <a:off x="38229" y="5131949"/>
              <a:ext cx="2400172" cy="964746"/>
            </a:xfrm>
            <a:prstGeom prst="rect">
              <a:avLst/>
            </a:prstGeom>
            <a:solidFill>
              <a:srgbClr val="C7E0FB"/>
            </a:solidFill>
            <a:ln w="9525" cap="flat" cmpd="sng" algn="ctr">
              <a:noFill/>
              <a:prstDash val="solid"/>
            </a:ln>
            <a:effectLst/>
          </p:spPr>
          <p:txBody>
            <a:bodyPr lIns="91430" tIns="45716" rIns="91430" bIns="4571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42" name="TextBox 141"/>
            <p:cNvSpPr txBox="1">
              <a:spLocks/>
            </p:cNvSpPr>
            <p:nvPr/>
          </p:nvSpPr>
          <p:spPr>
            <a:xfrm>
              <a:off x="107378" y="5260701"/>
              <a:ext cx="1392833" cy="669234"/>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pPr>
              <a:r>
                <a:rPr lang="en-US" sz="1400" b="1" dirty="0">
                  <a:solidFill>
                    <a:srgbClr val="002960"/>
                  </a:solidFill>
                  <a:latin typeface="Arial"/>
                </a:rPr>
                <a:t>Integration of science and technology</a:t>
              </a:r>
            </a:p>
          </p:txBody>
        </p:sp>
        <p:grpSp>
          <p:nvGrpSpPr>
            <p:cNvPr id="143" name="Group 142"/>
            <p:cNvGrpSpPr/>
            <p:nvPr/>
          </p:nvGrpSpPr>
          <p:grpSpPr>
            <a:xfrm>
              <a:off x="1476538" y="5241683"/>
              <a:ext cx="761958" cy="760136"/>
              <a:chOff x="-6361113" y="1500188"/>
              <a:chExt cx="663575" cy="661988"/>
            </a:xfrm>
            <a:solidFill>
              <a:srgbClr val="002960"/>
            </a:solidFill>
          </p:grpSpPr>
          <p:sp>
            <p:nvSpPr>
              <p:cNvPr id="144" name="Freeform 254"/>
              <p:cNvSpPr>
                <a:spLocks noEditPoints="1"/>
              </p:cNvSpPr>
              <p:nvPr/>
            </p:nvSpPr>
            <p:spPr bwMode="auto">
              <a:xfrm>
                <a:off x="-6361113" y="1633538"/>
                <a:ext cx="531812" cy="528638"/>
              </a:xfrm>
              <a:custGeom>
                <a:avLst/>
                <a:gdLst>
                  <a:gd name="T0" fmla="*/ 166 w 335"/>
                  <a:gd name="T1" fmla="*/ 315 h 333"/>
                  <a:gd name="T2" fmla="*/ 249 w 335"/>
                  <a:gd name="T3" fmla="*/ 251 h 333"/>
                  <a:gd name="T4" fmla="*/ 203 w 335"/>
                  <a:gd name="T5" fmla="*/ 310 h 333"/>
                  <a:gd name="T6" fmla="*/ 252 w 335"/>
                  <a:gd name="T7" fmla="*/ 251 h 333"/>
                  <a:gd name="T8" fmla="*/ 299 w 335"/>
                  <a:gd name="T9" fmla="*/ 236 h 333"/>
                  <a:gd name="T10" fmla="*/ 98 w 335"/>
                  <a:gd name="T11" fmla="*/ 297 h 333"/>
                  <a:gd name="T12" fmla="*/ 108 w 335"/>
                  <a:gd name="T13" fmla="*/ 187 h 333"/>
                  <a:gd name="T14" fmla="*/ 166 w 335"/>
                  <a:gd name="T15" fmla="*/ 233 h 333"/>
                  <a:gd name="T16" fmla="*/ 149 w 335"/>
                  <a:gd name="T17" fmla="*/ 168 h 333"/>
                  <a:gd name="T18" fmla="*/ 85 w 335"/>
                  <a:gd name="T19" fmla="*/ 249 h 333"/>
                  <a:gd name="T20" fmla="*/ 141 w 335"/>
                  <a:gd name="T21" fmla="*/ 245 h 333"/>
                  <a:gd name="T22" fmla="*/ 82 w 335"/>
                  <a:gd name="T23" fmla="*/ 168 h 333"/>
                  <a:gd name="T24" fmla="*/ 35 w 335"/>
                  <a:gd name="T25" fmla="*/ 233 h 333"/>
                  <a:gd name="T26" fmla="*/ 19 w 335"/>
                  <a:gd name="T27" fmla="*/ 168 h 333"/>
                  <a:gd name="T28" fmla="*/ 23 w 335"/>
                  <a:gd name="T29" fmla="*/ 131 h 333"/>
                  <a:gd name="T30" fmla="*/ 75 w 335"/>
                  <a:gd name="T31" fmla="*/ 129 h 333"/>
                  <a:gd name="T32" fmla="*/ 73 w 335"/>
                  <a:gd name="T33" fmla="*/ 51 h 333"/>
                  <a:gd name="T34" fmla="*/ 98 w 335"/>
                  <a:gd name="T35" fmla="*/ 36 h 333"/>
                  <a:gd name="T36" fmla="*/ 166 w 335"/>
                  <a:gd name="T37" fmla="*/ 5 h 333"/>
                  <a:gd name="T38" fmla="*/ 168 w 335"/>
                  <a:gd name="T39" fmla="*/ 9 h 333"/>
                  <a:gd name="T40" fmla="*/ 168 w 335"/>
                  <a:gd name="T41" fmla="*/ 18 h 333"/>
                  <a:gd name="T42" fmla="*/ 132 w 335"/>
                  <a:gd name="T43" fmla="*/ 22 h 333"/>
                  <a:gd name="T44" fmla="*/ 149 w 335"/>
                  <a:gd name="T45" fmla="*/ 73 h 333"/>
                  <a:gd name="T46" fmla="*/ 78 w 335"/>
                  <a:gd name="T47" fmla="*/ 124 h 333"/>
                  <a:gd name="T48" fmla="*/ 80 w 335"/>
                  <a:gd name="T49" fmla="*/ 147 h 333"/>
                  <a:gd name="T50" fmla="*/ 89 w 335"/>
                  <a:gd name="T51" fmla="*/ 137 h 333"/>
                  <a:gd name="T52" fmla="*/ 99 w 335"/>
                  <a:gd name="T53" fmla="*/ 146 h 333"/>
                  <a:gd name="T54" fmla="*/ 100 w 335"/>
                  <a:gd name="T55" fmla="*/ 165 h 333"/>
                  <a:gd name="T56" fmla="*/ 132 w 335"/>
                  <a:gd name="T57" fmla="*/ 116 h 333"/>
                  <a:gd name="T58" fmla="*/ 141 w 335"/>
                  <a:gd name="T59" fmla="*/ 106 h 333"/>
                  <a:gd name="T60" fmla="*/ 152 w 335"/>
                  <a:gd name="T61" fmla="*/ 115 h 333"/>
                  <a:gd name="T62" fmla="*/ 166 w 335"/>
                  <a:gd name="T63" fmla="*/ 91 h 333"/>
                  <a:gd name="T64" fmla="*/ 241 w 335"/>
                  <a:gd name="T65" fmla="*/ 165 h 333"/>
                  <a:gd name="T66" fmla="*/ 202 w 335"/>
                  <a:gd name="T67" fmla="*/ 181 h 333"/>
                  <a:gd name="T68" fmla="*/ 227 w 335"/>
                  <a:gd name="T69" fmla="*/ 188 h 333"/>
                  <a:gd name="T70" fmla="*/ 222 w 335"/>
                  <a:gd name="T71" fmla="*/ 201 h 333"/>
                  <a:gd name="T72" fmla="*/ 168 w 335"/>
                  <a:gd name="T73" fmla="*/ 187 h 333"/>
                  <a:gd name="T74" fmla="*/ 188 w 335"/>
                  <a:gd name="T75" fmla="*/ 236 h 333"/>
                  <a:gd name="T76" fmla="*/ 197 w 335"/>
                  <a:gd name="T77" fmla="*/ 245 h 333"/>
                  <a:gd name="T78" fmla="*/ 188 w 335"/>
                  <a:gd name="T79" fmla="*/ 254 h 333"/>
                  <a:gd name="T80" fmla="*/ 168 w 335"/>
                  <a:gd name="T81" fmla="*/ 252 h 333"/>
                  <a:gd name="T82" fmla="*/ 256 w 335"/>
                  <a:gd name="T83" fmla="*/ 217 h 333"/>
                  <a:gd name="T84" fmla="*/ 253 w 335"/>
                  <a:gd name="T85" fmla="*/ 249 h 333"/>
                  <a:gd name="T86" fmla="*/ 280 w 335"/>
                  <a:gd name="T87" fmla="*/ 168 h 333"/>
                  <a:gd name="T88" fmla="*/ 282 w 335"/>
                  <a:gd name="T89" fmla="*/ 165 h 333"/>
                  <a:gd name="T90" fmla="*/ 317 w 335"/>
                  <a:gd name="T91" fmla="*/ 159 h 333"/>
                  <a:gd name="T92" fmla="*/ 330 w 335"/>
                  <a:gd name="T93" fmla="*/ 170 h 333"/>
                  <a:gd name="T94" fmla="*/ 320 w 335"/>
                  <a:gd name="T95" fmla="*/ 237 h 333"/>
                  <a:gd name="T96" fmla="*/ 231 w 335"/>
                  <a:gd name="T97" fmla="*/ 322 h 333"/>
                  <a:gd name="T98" fmla="*/ 103 w 335"/>
                  <a:gd name="T99" fmla="*/ 320 h 333"/>
                  <a:gd name="T100" fmla="*/ 13 w 335"/>
                  <a:gd name="T101" fmla="*/ 232 h 333"/>
                  <a:gd name="T102" fmla="*/ 12 w 335"/>
                  <a:gd name="T103" fmla="*/ 105 h 333"/>
                  <a:gd name="T104" fmla="*/ 95 w 335"/>
                  <a:gd name="T105" fmla="*/ 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5" h="333">
                    <a:moveTo>
                      <a:pt x="86" y="251"/>
                    </a:moveTo>
                    <a:lnTo>
                      <a:pt x="102" y="299"/>
                    </a:lnTo>
                    <a:lnTo>
                      <a:pt x="132" y="310"/>
                    </a:lnTo>
                    <a:lnTo>
                      <a:pt x="166" y="315"/>
                    </a:lnTo>
                    <a:lnTo>
                      <a:pt x="166" y="261"/>
                    </a:lnTo>
                    <a:lnTo>
                      <a:pt x="126" y="259"/>
                    </a:lnTo>
                    <a:lnTo>
                      <a:pt x="86" y="251"/>
                    </a:lnTo>
                    <a:close/>
                    <a:moveTo>
                      <a:pt x="249" y="251"/>
                    </a:moveTo>
                    <a:lnTo>
                      <a:pt x="209" y="259"/>
                    </a:lnTo>
                    <a:lnTo>
                      <a:pt x="168" y="261"/>
                    </a:lnTo>
                    <a:lnTo>
                      <a:pt x="168" y="315"/>
                    </a:lnTo>
                    <a:lnTo>
                      <a:pt x="203" y="310"/>
                    </a:lnTo>
                    <a:lnTo>
                      <a:pt x="234" y="299"/>
                    </a:lnTo>
                    <a:lnTo>
                      <a:pt x="249" y="251"/>
                    </a:lnTo>
                    <a:close/>
                    <a:moveTo>
                      <a:pt x="299" y="236"/>
                    </a:moveTo>
                    <a:lnTo>
                      <a:pt x="252" y="251"/>
                    </a:lnTo>
                    <a:lnTo>
                      <a:pt x="238" y="297"/>
                    </a:lnTo>
                    <a:lnTo>
                      <a:pt x="262" y="281"/>
                    </a:lnTo>
                    <a:lnTo>
                      <a:pt x="282" y="260"/>
                    </a:lnTo>
                    <a:lnTo>
                      <a:pt x="299" y="236"/>
                    </a:lnTo>
                    <a:close/>
                    <a:moveTo>
                      <a:pt x="36" y="236"/>
                    </a:moveTo>
                    <a:lnTo>
                      <a:pt x="53" y="260"/>
                    </a:lnTo>
                    <a:lnTo>
                      <a:pt x="73" y="281"/>
                    </a:lnTo>
                    <a:lnTo>
                      <a:pt x="98" y="297"/>
                    </a:lnTo>
                    <a:lnTo>
                      <a:pt x="82" y="251"/>
                    </a:lnTo>
                    <a:lnTo>
                      <a:pt x="36" y="236"/>
                    </a:lnTo>
                    <a:close/>
                    <a:moveTo>
                      <a:pt x="102" y="168"/>
                    </a:moveTo>
                    <a:lnTo>
                      <a:pt x="108" y="187"/>
                    </a:lnTo>
                    <a:lnTo>
                      <a:pt x="117" y="204"/>
                    </a:lnTo>
                    <a:lnTo>
                      <a:pt x="131" y="217"/>
                    </a:lnTo>
                    <a:lnTo>
                      <a:pt x="148" y="227"/>
                    </a:lnTo>
                    <a:lnTo>
                      <a:pt x="166" y="233"/>
                    </a:lnTo>
                    <a:lnTo>
                      <a:pt x="166" y="186"/>
                    </a:lnTo>
                    <a:lnTo>
                      <a:pt x="159" y="179"/>
                    </a:lnTo>
                    <a:lnTo>
                      <a:pt x="154" y="174"/>
                    </a:lnTo>
                    <a:lnTo>
                      <a:pt x="149" y="168"/>
                    </a:lnTo>
                    <a:lnTo>
                      <a:pt x="102" y="168"/>
                    </a:lnTo>
                    <a:close/>
                    <a:moveTo>
                      <a:pt x="76" y="168"/>
                    </a:moveTo>
                    <a:lnTo>
                      <a:pt x="78" y="209"/>
                    </a:lnTo>
                    <a:lnTo>
                      <a:pt x="85" y="249"/>
                    </a:lnTo>
                    <a:lnTo>
                      <a:pt x="126" y="256"/>
                    </a:lnTo>
                    <a:lnTo>
                      <a:pt x="166" y="259"/>
                    </a:lnTo>
                    <a:lnTo>
                      <a:pt x="166" y="252"/>
                    </a:lnTo>
                    <a:lnTo>
                      <a:pt x="141" y="245"/>
                    </a:lnTo>
                    <a:lnTo>
                      <a:pt x="121" y="232"/>
                    </a:lnTo>
                    <a:lnTo>
                      <a:pt x="103" y="215"/>
                    </a:lnTo>
                    <a:lnTo>
                      <a:pt x="90" y="193"/>
                    </a:lnTo>
                    <a:lnTo>
                      <a:pt x="82" y="168"/>
                    </a:lnTo>
                    <a:lnTo>
                      <a:pt x="76" y="168"/>
                    </a:lnTo>
                    <a:close/>
                    <a:moveTo>
                      <a:pt x="19" y="168"/>
                    </a:moveTo>
                    <a:lnTo>
                      <a:pt x="23" y="201"/>
                    </a:lnTo>
                    <a:lnTo>
                      <a:pt x="35" y="233"/>
                    </a:lnTo>
                    <a:lnTo>
                      <a:pt x="82" y="249"/>
                    </a:lnTo>
                    <a:lnTo>
                      <a:pt x="76" y="208"/>
                    </a:lnTo>
                    <a:lnTo>
                      <a:pt x="73" y="168"/>
                    </a:lnTo>
                    <a:lnTo>
                      <a:pt x="19" y="168"/>
                    </a:lnTo>
                    <a:close/>
                    <a:moveTo>
                      <a:pt x="82" y="84"/>
                    </a:moveTo>
                    <a:lnTo>
                      <a:pt x="35" y="100"/>
                    </a:lnTo>
                    <a:lnTo>
                      <a:pt x="35" y="100"/>
                    </a:lnTo>
                    <a:lnTo>
                      <a:pt x="23" y="131"/>
                    </a:lnTo>
                    <a:lnTo>
                      <a:pt x="19" y="165"/>
                    </a:lnTo>
                    <a:lnTo>
                      <a:pt x="73" y="165"/>
                    </a:lnTo>
                    <a:lnTo>
                      <a:pt x="73" y="149"/>
                    </a:lnTo>
                    <a:lnTo>
                      <a:pt x="75" y="129"/>
                    </a:lnTo>
                    <a:lnTo>
                      <a:pt x="78" y="107"/>
                    </a:lnTo>
                    <a:lnTo>
                      <a:pt x="82" y="84"/>
                    </a:lnTo>
                    <a:close/>
                    <a:moveTo>
                      <a:pt x="98" y="36"/>
                    </a:moveTo>
                    <a:lnTo>
                      <a:pt x="73" y="51"/>
                    </a:lnTo>
                    <a:lnTo>
                      <a:pt x="53" y="73"/>
                    </a:lnTo>
                    <a:lnTo>
                      <a:pt x="36" y="97"/>
                    </a:lnTo>
                    <a:lnTo>
                      <a:pt x="82" y="82"/>
                    </a:lnTo>
                    <a:lnTo>
                      <a:pt x="98" y="36"/>
                    </a:lnTo>
                    <a:close/>
                    <a:moveTo>
                      <a:pt x="159" y="0"/>
                    </a:moveTo>
                    <a:lnTo>
                      <a:pt x="162" y="2"/>
                    </a:lnTo>
                    <a:lnTo>
                      <a:pt x="164" y="4"/>
                    </a:lnTo>
                    <a:lnTo>
                      <a:pt x="166" y="5"/>
                    </a:lnTo>
                    <a:lnTo>
                      <a:pt x="166" y="6"/>
                    </a:lnTo>
                    <a:lnTo>
                      <a:pt x="167" y="7"/>
                    </a:lnTo>
                    <a:lnTo>
                      <a:pt x="167" y="7"/>
                    </a:lnTo>
                    <a:lnTo>
                      <a:pt x="168" y="9"/>
                    </a:lnTo>
                    <a:lnTo>
                      <a:pt x="168" y="9"/>
                    </a:lnTo>
                    <a:lnTo>
                      <a:pt x="168" y="9"/>
                    </a:lnTo>
                    <a:lnTo>
                      <a:pt x="179" y="18"/>
                    </a:lnTo>
                    <a:lnTo>
                      <a:pt x="168" y="18"/>
                    </a:lnTo>
                    <a:lnTo>
                      <a:pt x="168" y="52"/>
                    </a:lnTo>
                    <a:lnTo>
                      <a:pt x="166" y="54"/>
                    </a:lnTo>
                    <a:lnTo>
                      <a:pt x="166" y="18"/>
                    </a:lnTo>
                    <a:lnTo>
                      <a:pt x="132" y="22"/>
                    </a:lnTo>
                    <a:lnTo>
                      <a:pt x="102" y="33"/>
                    </a:lnTo>
                    <a:lnTo>
                      <a:pt x="86" y="82"/>
                    </a:lnTo>
                    <a:lnTo>
                      <a:pt x="117" y="75"/>
                    </a:lnTo>
                    <a:lnTo>
                      <a:pt x="149" y="73"/>
                    </a:lnTo>
                    <a:lnTo>
                      <a:pt x="150" y="74"/>
                    </a:lnTo>
                    <a:lnTo>
                      <a:pt x="118" y="78"/>
                    </a:lnTo>
                    <a:lnTo>
                      <a:pt x="85" y="84"/>
                    </a:lnTo>
                    <a:lnTo>
                      <a:pt x="78" y="124"/>
                    </a:lnTo>
                    <a:lnTo>
                      <a:pt x="76" y="165"/>
                    </a:lnTo>
                    <a:lnTo>
                      <a:pt x="81" y="165"/>
                    </a:lnTo>
                    <a:lnTo>
                      <a:pt x="80" y="156"/>
                    </a:lnTo>
                    <a:lnTo>
                      <a:pt x="80" y="147"/>
                    </a:lnTo>
                    <a:lnTo>
                      <a:pt x="80" y="143"/>
                    </a:lnTo>
                    <a:lnTo>
                      <a:pt x="82" y="141"/>
                    </a:lnTo>
                    <a:lnTo>
                      <a:pt x="85" y="138"/>
                    </a:lnTo>
                    <a:lnTo>
                      <a:pt x="89" y="137"/>
                    </a:lnTo>
                    <a:lnTo>
                      <a:pt x="93" y="138"/>
                    </a:lnTo>
                    <a:lnTo>
                      <a:pt x="95" y="140"/>
                    </a:lnTo>
                    <a:lnTo>
                      <a:pt x="98" y="143"/>
                    </a:lnTo>
                    <a:lnTo>
                      <a:pt x="99" y="146"/>
                    </a:lnTo>
                    <a:lnTo>
                      <a:pt x="99" y="152"/>
                    </a:lnTo>
                    <a:lnTo>
                      <a:pt x="99" y="158"/>
                    </a:lnTo>
                    <a:lnTo>
                      <a:pt x="100" y="163"/>
                    </a:lnTo>
                    <a:lnTo>
                      <a:pt x="100" y="165"/>
                    </a:lnTo>
                    <a:lnTo>
                      <a:pt x="146" y="165"/>
                    </a:lnTo>
                    <a:lnTo>
                      <a:pt x="139" y="151"/>
                    </a:lnTo>
                    <a:lnTo>
                      <a:pt x="135" y="134"/>
                    </a:lnTo>
                    <a:lnTo>
                      <a:pt x="132" y="116"/>
                    </a:lnTo>
                    <a:lnTo>
                      <a:pt x="132" y="113"/>
                    </a:lnTo>
                    <a:lnTo>
                      <a:pt x="135" y="109"/>
                    </a:lnTo>
                    <a:lnTo>
                      <a:pt x="137" y="107"/>
                    </a:lnTo>
                    <a:lnTo>
                      <a:pt x="141" y="106"/>
                    </a:lnTo>
                    <a:lnTo>
                      <a:pt x="145" y="106"/>
                    </a:lnTo>
                    <a:lnTo>
                      <a:pt x="148" y="109"/>
                    </a:lnTo>
                    <a:lnTo>
                      <a:pt x="150" y="111"/>
                    </a:lnTo>
                    <a:lnTo>
                      <a:pt x="152" y="115"/>
                    </a:lnTo>
                    <a:lnTo>
                      <a:pt x="153" y="132"/>
                    </a:lnTo>
                    <a:lnTo>
                      <a:pt x="158" y="147"/>
                    </a:lnTo>
                    <a:lnTo>
                      <a:pt x="166" y="159"/>
                    </a:lnTo>
                    <a:lnTo>
                      <a:pt x="166" y="91"/>
                    </a:lnTo>
                    <a:lnTo>
                      <a:pt x="168" y="92"/>
                    </a:lnTo>
                    <a:lnTo>
                      <a:pt x="168" y="163"/>
                    </a:lnTo>
                    <a:lnTo>
                      <a:pt x="172" y="165"/>
                    </a:lnTo>
                    <a:lnTo>
                      <a:pt x="241" y="165"/>
                    </a:lnTo>
                    <a:lnTo>
                      <a:pt x="243" y="168"/>
                    </a:lnTo>
                    <a:lnTo>
                      <a:pt x="175" y="168"/>
                    </a:lnTo>
                    <a:lnTo>
                      <a:pt x="188" y="175"/>
                    </a:lnTo>
                    <a:lnTo>
                      <a:pt x="202" y="181"/>
                    </a:lnTo>
                    <a:lnTo>
                      <a:pt x="218" y="183"/>
                    </a:lnTo>
                    <a:lnTo>
                      <a:pt x="222" y="183"/>
                    </a:lnTo>
                    <a:lnTo>
                      <a:pt x="225" y="186"/>
                    </a:lnTo>
                    <a:lnTo>
                      <a:pt x="227" y="188"/>
                    </a:lnTo>
                    <a:lnTo>
                      <a:pt x="227" y="192"/>
                    </a:lnTo>
                    <a:lnTo>
                      <a:pt x="227" y="196"/>
                    </a:lnTo>
                    <a:lnTo>
                      <a:pt x="225" y="199"/>
                    </a:lnTo>
                    <a:lnTo>
                      <a:pt x="222" y="201"/>
                    </a:lnTo>
                    <a:lnTo>
                      <a:pt x="218" y="201"/>
                    </a:lnTo>
                    <a:lnTo>
                      <a:pt x="202" y="200"/>
                    </a:lnTo>
                    <a:lnTo>
                      <a:pt x="185" y="195"/>
                    </a:lnTo>
                    <a:lnTo>
                      <a:pt x="168" y="187"/>
                    </a:lnTo>
                    <a:lnTo>
                      <a:pt x="168" y="233"/>
                    </a:lnTo>
                    <a:lnTo>
                      <a:pt x="170" y="233"/>
                    </a:lnTo>
                    <a:lnTo>
                      <a:pt x="179" y="234"/>
                    </a:lnTo>
                    <a:lnTo>
                      <a:pt x="188" y="236"/>
                    </a:lnTo>
                    <a:lnTo>
                      <a:pt x="191" y="236"/>
                    </a:lnTo>
                    <a:lnTo>
                      <a:pt x="194" y="238"/>
                    </a:lnTo>
                    <a:lnTo>
                      <a:pt x="195" y="241"/>
                    </a:lnTo>
                    <a:lnTo>
                      <a:pt x="197" y="245"/>
                    </a:lnTo>
                    <a:lnTo>
                      <a:pt x="195" y="249"/>
                    </a:lnTo>
                    <a:lnTo>
                      <a:pt x="194" y="251"/>
                    </a:lnTo>
                    <a:lnTo>
                      <a:pt x="190" y="254"/>
                    </a:lnTo>
                    <a:lnTo>
                      <a:pt x="188" y="254"/>
                    </a:lnTo>
                    <a:lnTo>
                      <a:pt x="185" y="254"/>
                    </a:lnTo>
                    <a:lnTo>
                      <a:pt x="180" y="254"/>
                    </a:lnTo>
                    <a:lnTo>
                      <a:pt x="175" y="254"/>
                    </a:lnTo>
                    <a:lnTo>
                      <a:pt x="168" y="252"/>
                    </a:lnTo>
                    <a:lnTo>
                      <a:pt x="168" y="259"/>
                    </a:lnTo>
                    <a:lnTo>
                      <a:pt x="209" y="256"/>
                    </a:lnTo>
                    <a:lnTo>
                      <a:pt x="250" y="249"/>
                    </a:lnTo>
                    <a:lnTo>
                      <a:pt x="256" y="217"/>
                    </a:lnTo>
                    <a:lnTo>
                      <a:pt x="259" y="183"/>
                    </a:lnTo>
                    <a:lnTo>
                      <a:pt x="262" y="186"/>
                    </a:lnTo>
                    <a:lnTo>
                      <a:pt x="258" y="218"/>
                    </a:lnTo>
                    <a:lnTo>
                      <a:pt x="253" y="249"/>
                    </a:lnTo>
                    <a:lnTo>
                      <a:pt x="300" y="233"/>
                    </a:lnTo>
                    <a:lnTo>
                      <a:pt x="312" y="201"/>
                    </a:lnTo>
                    <a:lnTo>
                      <a:pt x="316" y="168"/>
                    </a:lnTo>
                    <a:lnTo>
                      <a:pt x="280" y="168"/>
                    </a:lnTo>
                    <a:lnTo>
                      <a:pt x="281" y="166"/>
                    </a:lnTo>
                    <a:lnTo>
                      <a:pt x="281" y="165"/>
                    </a:lnTo>
                    <a:lnTo>
                      <a:pt x="281" y="165"/>
                    </a:lnTo>
                    <a:lnTo>
                      <a:pt x="282" y="165"/>
                    </a:lnTo>
                    <a:lnTo>
                      <a:pt x="282" y="165"/>
                    </a:lnTo>
                    <a:lnTo>
                      <a:pt x="316" y="165"/>
                    </a:lnTo>
                    <a:lnTo>
                      <a:pt x="316" y="156"/>
                    </a:lnTo>
                    <a:lnTo>
                      <a:pt x="317" y="159"/>
                    </a:lnTo>
                    <a:lnTo>
                      <a:pt x="321" y="161"/>
                    </a:lnTo>
                    <a:lnTo>
                      <a:pt x="324" y="164"/>
                    </a:lnTo>
                    <a:lnTo>
                      <a:pt x="327" y="168"/>
                    </a:lnTo>
                    <a:lnTo>
                      <a:pt x="330" y="170"/>
                    </a:lnTo>
                    <a:lnTo>
                      <a:pt x="333" y="173"/>
                    </a:lnTo>
                    <a:lnTo>
                      <a:pt x="335" y="175"/>
                    </a:lnTo>
                    <a:lnTo>
                      <a:pt x="330" y="208"/>
                    </a:lnTo>
                    <a:lnTo>
                      <a:pt x="320" y="237"/>
                    </a:lnTo>
                    <a:lnTo>
                      <a:pt x="303" y="264"/>
                    </a:lnTo>
                    <a:lnTo>
                      <a:pt x="282" y="287"/>
                    </a:lnTo>
                    <a:lnTo>
                      <a:pt x="258" y="306"/>
                    </a:lnTo>
                    <a:lnTo>
                      <a:pt x="231" y="322"/>
                    </a:lnTo>
                    <a:lnTo>
                      <a:pt x="200" y="331"/>
                    </a:lnTo>
                    <a:lnTo>
                      <a:pt x="167" y="333"/>
                    </a:lnTo>
                    <a:lnTo>
                      <a:pt x="135" y="331"/>
                    </a:lnTo>
                    <a:lnTo>
                      <a:pt x="103" y="320"/>
                    </a:lnTo>
                    <a:lnTo>
                      <a:pt x="75" y="305"/>
                    </a:lnTo>
                    <a:lnTo>
                      <a:pt x="49" y="285"/>
                    </a:lnTo>
                    <a:lnTo>
                      <a:pt x="28" y="260"/>
                    </a:lnTo>
                    <a:lnTo>
                      <a:pt x="13" y="232"/>
                    </a:lnTo>
                    <a:lnTo>
                      <a:pt x="3" y="200"/>
                    </a:lnTo>
                    <a:lnTo>
                      <a:pt x="0" y="166"/>
                    </a:lnTo>
                    <a:lnTo>
                      <a:pt x="3" y="136"/>
                    </a:lnTo>
                    <a:lnTo>
                      <a:pt x="12" y="105"/>
                    </a:lnTo>
                    <a:lnTo>
                      <a:pt x="26" y="78"/>
                    </a:lnTo>
                    <a:lnTo>
                      <a:pt x="45" y="52"/>
                    </a:lnTo>
                    <a:lnTo>
                      <a:pt x="68" y="32"/>
                    </a:lnTo>
                    <a:lnTo>
                      <a:pt x="95" y="15"/>
                    </a:lnTo>
                    <a:lnTo>
                      <a:pt x="126" y="4"/>
                    </a:lnTo>
                    <a:lnTo>
                      <a:pt x="159"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45" name="Freeform 255"/>
              <p:cNvSpPr>
                <a:spLocks/>
              </p:cNvSpPr>
              <p:nvPr/>
            </p:nvSpPr>
            <p:spPr bwMode="auto">
              <a:xfrm>
                <a:off x="-5867400" y="1738313"/>
                <a:ext cx="79375" cy="77788"/>
              </a:xfrm>
              <a:custGeom>
                <a:avLst/>
                <a:gdLst>
                  <a:gd name="T0" fmla="*/ 23 w 50"/>
                  <a:gd name="T1" fmla="*/ 0 h 49"/>
                  <a:gd name="T2" fmla="*/ 50 w 50"/>
                  <a:gd name="T3" fmla="*/ 27 h 49"/>
                  <a:gd name="T4" fmla="*/ 46 w 50"/>
                  <a:gd name="T5" fmla="*/ 31 h 49"/>
                  <a:gd name="T6" fmla="*/ 43 w 50"/>
                  <a:gd name="T7" fmla="*/ 34 h 49"/>
                  <a:gd name="T8" fmla="*/ 41 w 50"/>
                  <a:gd name="T9" fmla="*/ 36 h 49"/>
                  <a:gd name="T10" fmla="*/ 36 w 50"/>
                  <a:gd name="T11" fmla="*/ 41 h 49"/>
                  <a:gd name="T12" fmla="*/ 28 w 50"/>
                  <a:gd name="T13" fmla="*/ 49 h 49"/>
                  <a:gd name="T14" fmla="*/ 24 w 50"/>
                  <a:gd name="T15" fmla="*/ 45 h 49"/>
                  <a:gd name="T16" fmla="*/ 20 w 50"/>
                  <a:gd name="T17" fmla="*/ 43 h 49"/>
                  <a:gd name="T18" fmla="*/ 19 w 50"/>
                  <a:gd name="T19" fmla="*/ 40 h 49"/>
                  <a:gd name="T20" fmla="*/ 18 w 50"/>
                  <a:gd name="T21" fmla="*/ 39 h 49"/>
                  <a:gd name="T22" fmla="*/ 16 w 50"/>
                  <a:gd name="T23" fmla="*/ 38 h 49"/>
                  <a:gd name="T24" fmla="*/ 15 w 50"/>
                  <a:gd name="T25" fmla="*/ 36 h 49"/>
                  <a:gd name="T26" fmla="*/ 14 w 50"/>
                  <a:gd name="T27" fmla="*/ 35 h 49"/>
                  <a:gd name="T28" fmla="*/ 13 w 50"/>
                  <a:gd name="T29" fmla="*/ 34 h 49"/>
                  <a:gd name="T30" fmla="*/ 11 w 50"/>
                  <a:gd name="T31" fmla="*/ 32 h 49"/>
                  <a:gd name="T32" fmla="*/ 9 w 50"/>
                  <a:gd name="T33" fmla="*/ 31 h 49"/>
                  <a:gd name="T34" fmla="*/ 9 w 50"/>
                  <a:gd name="T35" fmla="*/ 31 h 49"/>
                  <a:gd name="T36" fmla="*/ 7 w 50"/>
                  <a:gd name="T37" fmla="*/ 29 h 49"/>
                  <a:gd name="T38" fmla="*/ 6 w 50"/>
                  <a:gd name="T39" fmla="*/ 29 h 49"/>
                  <a:gd name="T40" fmla="*/ 6 w 50"/>
                  <a:gd name="T41" fmla="*/ 27 h 49"/>
                  <a:gd name="T42" fmla="*/ 6 w 50"/>
                  <a:gd name="T43" fmla="*/ 27 h 49"/>
                  <a:gd name="T44" fmla="*/ 5 w 50"/>
                  <a:gd name="T45" fmla="*/ 27 h 49"/>
                  <a:gd name="T46" fmla="*/ 4 w 50"/>
                  <a:gd name="T47" fmla="*/ 26 h 49"/>
                  <a:gd name="T48" fmla="*/ 2 w 50"/>
                  <a:gd name="T49" fmla="*/ 25 h 49"/>
                  <a:gd name="T50" fmla="*/ 0 w 50"/>
                  <a:gd name="T51" fmla="*/ 22 h 49"/>
                  <a:gd name="T52" fmla="*/ 0 w 50"/>
                  <a:gd name="T53" fmla="*/ 22 h 49"/>
                  <a:gd name="T54" fmla="*/ 4 w 50"/>
                  <a:gd name="T55" fmla="*/ 20 h 49"/>
                  <a:gd name="T56" fmla="*/ 4 w 50"/>
                  <a:gd name="T57" fmla="*/ 20 h 49"/>
                  <a:gd name="T58" fmla="*/ 23 w 50"/>
                  <a:gd name="T5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49">
                    <a:moveTo>
                      <a:pt x="23" y="0"/>
                    </a:moveTo>
                    <a:lnTo>
                      <a:pt x="50" y="27"/>
                    </a:lnTo>
                    <a:lnTo>
                      <a:pt x="46" y="31"/>
                    </a:lnTo>
                    <a:lnTo>
                      <a:pt x="43" y="34"/>
                    </a:lnTo>
                    <a:lnTo>
                      <a:pt x="41" y="36"/>
                    </a:lnTo>
                    <a:lnTo>
                      <a:pt x="36" y="41"/>
                    </a:lnTo>
                    <a:lnTo>
                      <a:pt x="28" y="49"/>
                    </a:lnTo>
                    <a:lnTo>
                      <a:pt x="24" y="45"/>
                    </a:lnTo>
                    <a:lnTo>
                      <a:pt x="20" y="43"/>
                    </a:lnTo>
                    <a:lnTo>
                      <a:pt x="19" y="40"/>
                    </a:lnTo>
                    <a:lnTo>
                      <a:pt x="18" y="39"/>
                    </a:lnTo>
                    <a:lnTo>
                      <a:pt x="16" y="38"/>
                    </a:lnTo>
                    <a:lnTo>
                      <a:pt x="15" y="36"/>
                    </a:lnTo>
                    <a:lnTo>
                      <a:pt x="14" y="35"/>
                    </a:lnTo>
                    <a:lnTo>
                      <a:pt x="13" y="34"/>
                    </a:lnTo>
                    <a:lnTo>
                      <a:pt x="11" y="32"/>
                    </a:lnTo>
                    <a:lnTo>
                      <a:pt x="9" y="31"/>
                    </a:lnTo>
                    <a:lnTo>
                      <a:pt x="9" y="31"/>
                    </a:lnTo>
                    <a:lnTo>
                      <a:pt x="7" y="29"/>
                    </a:lnTo>
                    <a:lnTo>
                      <a:pt x="6" y="29"/>
                    </a:lnTo>
                    <a:lnTo>
                      <a:pt x="6" y="27"/>
                    </a:lnTo>
                    <a:lnTo>
                      <a:pt x="6" y="27"/>
                    </a:lnTo>
                    <a:lnTo>
                      <a:pt x="5" y="27"/>
                    </a:lnTo>
                    <a:lnTo>
                      <a:pt x="4" y="26"/>
                    </a:lnTo>
                    <a:lnTo>
                      <a:pt x="2" y="25"/>
                    </a:lnTo>
                    <a:lnTo>
                      <a:pt x="0" y="22"/>
                    </a:lnTo>
                    <a:lnTo>
                      <a:pt x="0" y="22"/>
                    </a:lnTo>
                    <a:lnTo>
                      <a:pt x="4" y="20"/>
                    </a:lnTo>
                    <a:lnTo>
                      <a:pt x="4" y="20"/>
                    </a:lnTo>
                    <a:lnTo>
                      <a:pt x="23"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46" name="Freeform 256"/>
              <p:cNvSpPr>
                <a:spLocks/>
              </p:cNvSpPr>
              <p:nvPr/>
            </p:nvSpPr>
            <p:spPr bwMode="auto">
              <a:xfrm>
                <a:off x="-6096000" y="1582738"/>
                <a:ext cx="77787" cy="76200"/>
              </a:xfrm>
              <a:custGeom>
                <a:avLst/>
                <a:gdLst>
                  <a:gd name="T0" fmla="*/ 22 w 49"/>
                  <a:gd name="T1" fmla="*/ 0 h 48"/>
                  <a:gd name="T2" fmla="*/ 49 w 49"/>
                  <a:gd name="T3" fmla="*/ 27 h 48"/>
                  <a:gd name="T4" fmla="*/ 45 w 49"/>
                  <a:gd name="T5" fmla="*/ 32 h 48"/>
                  <a:gd name="T6" fmla="*/ 39 w 49"/>
                  <a:gd name="T7" fmla="*/ 37 h 48"/>
                  <a:gd name="T8" fmla="*/ 33 w 49"/>
                  <a:gd name="T9" fmla="*/ 42 h 48"/>
                  <a:gd name="T10" fmla="*/ 28 w 49"/>
                  <a:gd name="T11" fmla="*/ 47 h 48"/>
                  <a:gd name="T12" fmla="*/ 27 w 49"/>
                  <a:gd name="T13" fmla="*/ 48 h 48"/>
                  <a:gd name="T14" fmla="*/ 23 w 49"/>
                  <a:gd name="T15" fmla="*/ 46 h 48"/>
                  <a:gd name="T16" fmla="*/ 21 w 49"/>
                  <a:gd name="T17" fmla="*/ 43 h 48"/>
                  <a:gd name="T18" fmla="*/ 19 w 49"/>
                  <a:gd name="T19" fmla="*/ 42 h 48"/>
                  <a:gd name="T20" fmla="*/ 17 w 49"/>
                  <a:gd name="T21" fmla="*/ 39 h 48"/>
                  <a:gd name="T22" fmla="*/ 14 w 49"/>
                  <a:gd name="T23" fmla="*/ 36 h 48"/>
                  <a:gd name="T24" fmla="*/ 8 w 49"/>
                  <a:gd name="T25" fmla="*/ 30 h 48"/>
                  <a:gd name="T26" fmla="*/ 0 w 49"/>
                  <a:gd name="T27" fmla="*/ 21 h 48"/>
                  <a:gd name="T28" fmla="*/ 5 w 49"/>
                  <a:gd name="T29" fmla="*/ 16 h 48"/>
                  <a:gd name="T30" fmla="*/ 12 w 49"/>
                  <a:gd name="T31" fmla="*/ 10 h 48"/>
                  <a:gd name="T32" fmla="*/ 18 w 49"/>
                  <a:gd name="T33" fmla="*/ 3 h 48"/>
                  <a:gd name="T34" fmla="*/ 22 w 49"/>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8">
                    <a:moveTo>
                      <a:pt x="22" y="0"/>
                    </a:moveTo>
                    <a:lnTo>
                      <a:pt x="49" y="27"/>
                    </a:lnTo>
                    <a:lnTo>
                      <a:pt x="45" y="32"/>
                    </a:lnTo>
                    <a:lnTo>
                      <a:pt x="39" y="37"/>
                    </a:lnTo>
                    <a:lnTo>
                      <a:pt x="33" y="42"/>
                    </a:lnTo>
                    <a:lnTo>
                      <a:pt x="28" y="47"/>
                    </a:lnTo>
                    <a:lnTo>
                      <a:pt x="27" y="48"/>
                    </a:lnTo>
                    <a:lnTo>
                      <a:pt x="23" y="46"/>
                    </a:lnTo>
                    <a:lnTo>
                      <a:pt x="21" y="43"/>
                    </a:lnTo>
                    <a:lnTo>
                      <a:pt x="19" y="42"/>
                    </a:lnTo>
                    <a:lnTo>
                      <a:pt x="17" y="39"/>
                    </a:lnTo>
                    <a:lnTo>
                      <a:pt x="14" y="36"/>
                    </a:lnTo>
                    <a:lnTo>
                      <a:pt x="8" y="30"/>
                    </a:lnTo>
                    <a:lnTo>
                      <a:pt x="0" y="21"/>
                    </a:lnTo>
                    <a:lnTo>
                      <a:pt x="5" y="16"/>
                    </a:lnTo>
                    <a:lnTo>
                      <a:pt x="12" y="10"/>
                    </a:lnTo>
                    <a:lnTo>
                      <a:pt x="18" y="3"/>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47" name="Freeform 257"/>
              <p:cNvSpPr>
                <a:spLocks/>
              </p:cNvSpPr>
              <p:nvPr/>
            </p:nvSpPr>
            <p:spPr bwMode="auto">
              <a:xfrm>
                <a:off x="-6051550" y="1628775"/>
                <a:ext cx="77787" cy="65088"/>
              </a:xfrm>
              <a:custGeom>
                <a:avLst/>
                <a:gdLst>
                  <a:gd name="T0" fmla="*/ 22 w 49"/>
                  <a:gd name="T1" fmla="*/ 0 h 41"/>
                  <a:gd name="T2" fmla="*/ 26 w 49"/>
                  <a:gd name="T3" fmla="*/ 4 h 41"/>
                  <a:gd name="T4" fmla="*/ 32 w 49"/>
                  <a:gd name="T5" fmla="*/ 10 h 41"/>
                  <a:gd name="T6" fmla="*/ 40 w 49"/>
                  <a:gd name="T7" fmla="*/ 18 h 41"/>
                  <a:gd name="T8" fmla="*/ 46 w 49"/>
                  <a:gd name="T9" fmla="*/ 25 h 41"/>
                  <a:gd name="T10" fmla="*/ 49 w 49"/>
                  <a:gd name="T11" fmla="*/ 27 h 41"/>
                  <a:gd name="T12" fmla="*/ 48 w 49"/>
                  <a:gd name="T13" fmla="*/ 28 h 41"/>
                  <a:gd name="T14" fmla="*/ 45 w 49"/>
                  <a:gd name="T15" fmla="*/ 31 h 41"/>
                  <a:gd name="T16" fmla="*/ 44 w 49"/>
                  <a:gd name="T17" fmla="*/ 33 h 41"/>
                  <a:gd name="T18" fmla="*/ 40 w 49"/>
                  <a:gd name="T19" fmla="*/ 36 h 41"/>
                  <a:gd name="T20" fmla="*/ 37 w 49"/>
                  <a:gd name="T21" fmla="*/ 39 h 41"/>
                  <a:gd name="T22" fmla="*/ 36 w 49"/>
                  <a:gd name="T23" fmla="*/ 41 h 41"/>
                  <a:gd name="T24" fmla="*/ 27 w 49"/>
                  <a:gd name="T25" fmla="*/ 40 h 41"/>
                  <a:gd name="T26" fmla="*/ 18 w 49"/>
                  <a:gd name="T27" fmla="*/ 40 h 41"/>
                  <a:gd name="T28" fmla="*/ 13 w 49"/>
                  <a:gd name="T29" fmla="*/ 35 h 41"/>
                  <a:gd name="T30" fmla="*/ 9 w 49"/>
                  <a:gd name="T31" fmla="*/ 31 h 41"/>
                  <a:gd name="T32" fmla="*/ 7 w 49"/>
                  <a:gd name="T33" fmla="*/ 28 h 41"/>
                  <a:gd name="T34" fmla="*/ 5 w 49"/>
                  <a:gd name="T35" fmla="*/ 26 h 41"/>
                  <a:gd name="T36" fmla="*/ 4 w 49"/>
                  <a:gd name="T37" fmla="*/ 25 h 41"/>
                  <a:gd name="T38" fmla="*/ 3 w 49"/>
                  <a:gd name="T39" fmla="*/ 25 h 41"/>
                  <a:gd name="T40" fmla="*/ 2 w 49"/>
                  <a:gd name="T41" fmla="*/ 23 h 41"/>
                  <a:gd name="T42" fmla="*/ 2 w 49"/>
                  <a:gd name="T43" fmla="*/ 23 h 41"/>
                  <a:gd name="T44" fmla="*/ 2 w 49"/>
                  <a:gd name="T45" fmla="*/ 22 h 41"/>
                  <a:gd name="T46" fmla="*/ 0 w 49"/>
                  <a:gd name="T47" fmla="*/ 22 h 41"/>
                  <a:gd name="T48" fmla="*/ 5 w 49"/>
                  <a:gd name="T49" fmla="*/ 16 h 41"/>
                  <a:gd name="T50" fmla="*/ 13 w 49"/>
                  <a:gd name="T51" fmla="*/ 9 h 41"/>
                  <a:gd name="T52" fmla="*/ 19 w 49"/>
                  <a:gd name="T53" fmla="*/ 3 h 41"/>
                  <a:gd name="T54" fmla="*/ 22 w 49"/>
                  <a:gd name="T5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41">
                    <a:moveTo>
                      <a:pt x="22" y="0"/>
                    </a:moveTo>
                    <a:lnTo>
                      <a:pt x="26" y="4"/>
                    </a:lnTo>
                    <a:lnTo>
                      <a:pt x="32" y="10"/>
                    </a:lnTo>
                    <a:lnTo>
                      <a:pt x="40" y="18"/>
                    </a:lnTo>
                    <a:lnTo>
                      <a:pt x="46" y="25"/>
                    </a:lnTo>
                    <a:lnTo>
                      <a:pt x="49" y="27"/>
                    </a:lnTo>
                    <a:lnTo>
                      <a:pt x="48" y="28"/>
                    </a:lnTo>
                    <a:lnTo>
                      <a:pt x="45" y="31"/>
                    </a:lnTo>
                    <a:lnTo>
                      <a:pt x="44" y="33"/>
                    </a:lnTo>
                    <a:lnTo>
                      <a:pt x="40" y="36"/>
                    </a:lnTo>
                    <a:lnTo>
                      <a:pt x="37" y="39"/>
                    </a:lnTo>
                    <a:lnTo>
                      <a:pt x="36" y="41"/>
                    </a:lnTo>
                    <a:lnTo>
                      <a:pt x="27" y="40"/>
                    </a:lnTo>
                    <a:lnTo>
                      <a:pt x="18" y="40"/>
                    </a:lnTo>
                    <a:lnTo>
                      <a:pt x="13" y="35"/>
                    </a:lnTo>
                    <a:lnTo>
                      <a:pt x="9" y="31"/>
                    </a:lnTo>
                    <a:lnTo>
                      <a:pt x="7" y="28"/>
                    </a:lnTo>
                    <a:lnTo>
                      <a:pt x="5" y="26"/>
                    </a:lnTo>
                    <a:lnTo>
                      <a:pt x="4" y="25"/>
                    </a:lnTo>
                    <a:lnTo>
                      <a:pt x="3" y="25"/>
                    </a:lnTo>
                    <a:lnTo>
                      <a:pt x="2" y="23"/>
                    </a:lnTo>
                    <a:lnTo>
                      <a:pt x="2" y="23"/>
                    </a:lnTo>
                    <a:lnTo>
                      <a:pt x="2" y="22"/>
                    </a:lnTo>
                    <a:lnTo>
                      <a:pt x="0" y="22"/>
                    </a:lnTo>
                    <a:lnTo>
                      <a:pt x="5" y="16"/>
                    </a:lnTo>
                    <a:lnTo>
                      <a:pt x="13" y="9"/>
                    </a:lnTo>
                    <a:lnTo>
                      <a:pt x="19" y="3"/>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48" name="Freeform 258"/>
              <p:cNvSpPr>
                <a:spLocks/>
              </p:cNvSpPr>
              <p:nvPr/>
            </p:nvSpPr>
            <p:spPr bwMode="auto">
              <a:xfrm>
                <a:off x="-6143625" y="1536700"/>
                <a:ext cx="77787" cy="77788"/>
              </a:xfrm>
              <a:custGeom>
                <a:avLst/>
                <a:gdLst>
                  <a:gd name="T0" fmla="*/ 22 w 49"/>
                  <a:gd name="T1" fmla="*/ 0 h 49"/>
                  <a:gd name="T2" fmla="*/ 27 w 49"/>
                  <a:gd name="T3" fmla="*/ 4 h 49"/>
                  <a:gd name="T4" fmla="*/ 34 w 49"/>
                  <a:gd name="T5" fmla="*/ 11 h 49"/>
                  <a:gd name="T6" fmla="*/ 40 w 49"/>
                  <a:gd name="T7" fmla="*/ 18 h 49"/>
                  <a:gd name="T8" fmla="*/ 47 w 49"/>
                  <a:gd name="T9" fmla="*/ 25 h 49"/>
                  <a:gd name="T10" fmla="*/ 49 w 49"/>
                  <a:gd name="T11" fmla="*/ 27 h 49"/>
                  <a:gd name="T12" fmla="*/ 43 w 49"/>
                  <a:gd name="T13" fmla="*/ 34 h 49"/>
                  <a:gd name="T14" fmla="*/ 40 w 49"/>
                  <a:gd name="T15" fmla="*/ 38 h 49"/>
                  <a:gd name="T16" fmla="*/ 39 w 49"/>
                  <a:gd name="T17" fmla="*/ 39 h 49"/>
                  <a:gd name="T18" fmla="*/ 38 w 49"/>
                  <a:gd name="T19" fmla="*/ 40 h 49"/>
                  <a:gd name="T20" fmla="*/ 34 w 49"/>
                  <a:gd name="T21" fmla="*/ 43 h 49"/>
                  <a:gd name="T22" fmla="*/ 27 w 49"/>
                  <a:gd name="T23" fmla="*/ 49 h 49"/>
                  <a:gd name="T24" fmla="*/ 0 w 49"/>
                  <a:gd name="T25" fmla="*/ 22 h 49"/>
                  <a:gd name="T26" fmla="*/ 22 w 49"/>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9">
                    <a:moveTo>
                      <a:pt x="22" y="0"/>
                    </a:moveTo>
                    <a:lnTo>
                      <a:pt x="27" y="4"/>
                    </a:lnTo>
                    <a:lnTo>
                      <a:pt x="34" y="11"/>
                    </a:lnTo>
                    <a:lnTo>
                      <a:pt x="40" y="18"/>
                    </a:lnTo>
                    <a:lnTo>
                      <a:pt x="47" y="25"/>
                    </a:lnTo>
                    <a:lnTo>
                      <a:pt x="49" y="27"/>
                    </a:lnTo>
                    <a:lnTo>
                      <a:pt x="43" y="34"/>
                    </a:lnTo>
                    <a:lnTo>
                      <a:pt x="40" y="38"/>
                    </a:lnTo>
                    <a:lnTo>
                      <a:pt x="39" y="39"/>
                    </a:lnTo>
                    <a:lnTo>
                      <a:pt x="38" y="40"/>
                    </a:lnTo>
                    <a:lnTo>
                      <a:pt x="34" y="43"/>
                    </a:lnTo>
                    <a:lnTo>
                      <a:pt x="27" y="49"/>
                    </a:lnTo>
                    <a:lnTo>
                      <a:pt x="0" y="22"/>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49" name="Freeform 259"/>
              <p:cNvSpPr>
                <a:spLocks/>
              </p:cNvSpPr>
              <p:nvPr/>
            </p:nvSpPr>
            <p:spPr bwMode="auto">
              <a:xfrm>
                <a:off x="-6103938" y="1500188"/>
                <a:ext cx="77787" cy="77788"/>
              </a:xfrm>
              <a:custGeom>
                <a:avLst/>
                <a:gdLst>
                  <a:gd name="T0" fmla="*/ 22 w 49"/>
                  <a:gd name="T1" fmla="*/ 0 h 49"/>
                  <a:gd name="T2" fmla="*/ 49 w 49"/>
                  <a:gd name="T3" fmla="*/ 27 h 49"/>
                  <a:gd name="T4" fmla="*/ 44 w 49"/>
                  <a:gd name="T5" fmla="*/ 32 h 49"/>
                  <a:gd name="T6" fmla="*/ 37 w 49"/>
                  <a:gd name="T7" fmla="*/ 39 h 49"/>
                  <a:gd name="T8" fmla="*/ 31 w 49"/>
                  <a:gd name="T9" fmla="*/ 45 h 49"/>
                  <a:gd name="T10" fmla="*/ 27 w 49"/>
                  <a:gd name="T11" fmla="*/ 49 h 49"/>
                  <a:gd name="T12" fmla="*/ 20 w 49"/>
                  <a:gd name="T13" fmla="*/ 43 h 49"/>
                  <a:gd name="T14" fmla="*/ 14 w 49"/>
                  <a:gd name="T15" fmla="*/ 36 h 49"/>
                  <a:gd name="T16" fmla="*/ 6 w 49"/>
                  <a:gd name="T17" fmla="*/ 29 h 49"/>
                  <a:gd name="T18" fmla="*/ 1 w 49"/>
                  <a:gd name="T19" fmla="*/ 23 h 49"/>
                  <a:gd name="T20" fmla="*/ 0 w 49"/>
                  <a:gd name="T21" fmla="*/ 21 h 49"/>
                  <a:gd name="T22" fmla="*/ 22 w 49"/>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49">
                    <a:moveTo>
                      <a:pt x="22" y="0"/>
                    </a:moveTo>
                    <a:lnTo>
                      <a:pt x="49" y="27"/>
                    </a:lnTo>
                    <a:lnTo>
                      <a:pt x="44" y="32"/>
                    </a:lnTo>
                    <a:lnTo>
                      <a:pt x="37" y="39"/>
                    </a:lnTo>
                    <a:lnTo>
                      <a:pt x="31" y="45"/>
                    </a:lnTo>
                    <a:lnTo>
                      <a:pt x="27" y="49"/>
                    </a:lnTo>
                    <a:lnTo>
                      <a:pt x="20" y="43"/>
                    </a:lnTo>
                    <a:lnTo>
                      <a:pt x="14" y="36"/>
                    </a:lnTo>
                    <a:lnTo>
                      <a:pt x="6" y="29"/>
                    </a:lnTo>
                    <a:lnTo>
                      <a:pt x="1" y="23"/>
                    </a:lnTo>
                    <a:lnTo>
                      <a:pt x="0" y="21"/>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50" name="Freeform 260"/>
              <p:cNvSpPr>
                <a:spLocks/>
              </p:cNvSpPr>
              <p:nvPr/>
            </p:nvSpPr>
            <p:spPr bwMode="auto">
              <a:xfrm>
                <a:off x="-6059488" y="1546225"/>
                <a:ext cx="77787" cy="76200"/>
              </a:xfrm>
              <a:custGeom>
                <a:avLst/>
                <a:gdLst>
                  <a:gd name="T0" fmla="*/ 22 w 49"/>
                  <a:gd name="T1" fmla="*/ 0 h 48"/>
                  <a:gd name="T2" fmla="*/ 49 w 49"/>
                  <a:gd name="T3" fmla="*/ 26 h 48"/>
                  <a:gd name="T4" fmla="*/ 48 w 49"/>
                  <a:gd name="T5" fmla="*/ 28 h 48"/>
                  <a:gd name="T6" fmla="*/ 42 w 49"/>
                  <a:gd name="T7" fmla="*/ 33 h 48"/>
                  <a:gd name="T8" fmla="*/ 36 w 49"/>
                  <a:gd name="T9" fmla="*/ 39 h 48"/>
                  <a:gd name="T10" fmla="*/ 27 w 49"/>
                  <a:gd name="T11" fmla="*/ 48 h 48"/>
                  <a:gd name="T12" fmla="*/ 0 w 49"/>
                  <a:gd name="T13" fmla="*/ 21 h 48"/>
                  <a:gd name="T14" fmla="*/ 13 w 49"/>
                  <a:gd name="T15" fmla="*/ 10 h 48"/>
                  <a:gd name="T16" fmla="*/ 19 w 49"/>
                  <a:gd name="T17" fmla="*/ 2 h 48"/>
                  <a:gd name="T18" fmla="*/ 22 w 49"/>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22" y="0"/>
                    </a:moveTo>
                    <a:lnTo>
                      <a:pt x="49" y="26"/>
                    </a:lnTo>
                    <a:lnTo>
                      <a:pt x="48" y="28"/>
                    </a:lnTo>
                    <a:lnTo>
                      <a:pt x="42" y="33"/>
                    </a:lnTo>
                    <a:lnTo>
                      <a:pt x="36" y="39"/>
                    </a:lnTo>
                    <a:lnTo>
                      <a:pt x="27" y="48"/>
                    </a:lnTo>
                    <a:lnTo>
                      <a:pt x="0" y="21"/>
                    </a:lnTo>
                    <a:lnTo>
                      <a:pt x="13" y="10"/>
                    </a:lnTo>
                    <a:lnTo>
                      <a:pt x="19" y="2"/>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51" name="Freeform 261"/>
              <p:cNvSpPr>
                <a:spLocks/>
              </p:cNvSpPr>
              <p:nvPr/>
            </p:nvSpPr>
            <p:spPr bwMode="auto">
              <a:xfrm>
                <a:off x="-6015038" y="1590675"/>
                <a:ext cx="79375" cy="79375"/>
              </a:xfrm>
              <a:custGeom>
                <a:avLst/>
                <a:gdLst>
                  <a:gd name="T0" fmla="*/ 22 w 50"/>
                  <a:gd name="T1" fmla="*/ 0 h 50"/>
                  <a:gd name="T2" fmla="*/ 50 w 50"/>
                  <a:gd name="T3" fmla="*/ 28 h 50"/>
                  <a:gd name="T4" fmla="*/ 41 w 50"/>
                  <a:gd name="T5" fmla="*/ 37 h 50"/>
                  <a:gd name="T6" fmla="*/ 35 w 50"/>
                  <a:gd name="T7" fmla="*/ 42 h 50"/>
                  <a:gd name="T8" fmla="*/ 32 w 50"/>
                  <a:gd name="T9" fmla="*/ 46 h 50"/>
                  <a:gd name="T10" fmla="*/ 30 w 50"/>
                  <a:gd name="T11" fmla="*/ 47 h 50"/>
                  <a:gd name="T12" fmla="*/ 30 w 50"/>
                  <a:gd name="T13" fmla="*/ 49 h 50"/>
                  <a:gd name="T14" fmla="*/ 29 w 50"/>
                  <a:gd name="T15" fmla="*/ 50 h 50"/>
                  <a:gd name="T16" fmla="*/ 26 w 50"/>
                  <a:gd name="T17" fmla="*/ 47 h 50"/>
                  <a:gd name="T18" fmla="*/ 23 w 50"/>
                  <a:gd name="T19" fmla="*/ 46 h 50"/>
                  <a:gd name="T20" fmla="*/ 23 w 50"/>
                  <a:gd name="T21" fmla="*/ 45 h 50"/>
                  <a:gd name="T22" fmla="*/ 22 w 50"/>
                  <a:gd name="T23" fmla="*/ 43 h 50"/>
                  <a:gd name="T24" fmla="*/ 22 w 50"/>
                  <a:gd name="T25" fmla="*/ 43 h 50"/>
                  <a:gd name="T26" fmla="*/ 21 w 50"/>
                  <a:gd name="T27" fmla="*/ 42 h 50"/>
                  <a:gd name="T28" fmla="*/ 20 w 50"/>
                  <a:gd name="T29" fmla="*/ 41 h 50"/>
                  <a:gd name="T30" fmla="*/ 20 w 50"/>
                  <a:gd name="T31" fmla="*/ 41 h 50"/>
                  <a:gd name="T32" fmla="*/ 17 w 50"/>
                  <a:gd name="T33" fmla="*/ 40 h 50"/>
                  <a:gd name="T34" fmla="*/ 16 w 50"/>
                  <a:gd name="T35" fmla="*/ 37 h 50"/>
                  <a:gd name="T36" fmla="*/ 14 w 50"/>
                  <a:gd name="T37" fmla="*/ 36 h 50"/>
                  <a:gd name="T38" fmla="*/ 13 w 50"/>
                  <a:gd name="T39" fmla="*/ 36 h 50"/>
                  <a:gd name="T40" fmla="*/ 13 w 50"/>
                  <a:gd name="T41" fmla="*/ 34 h 50"/>
                  <a:gd name="T42" fmla="*/ 12 w 50"/>
                  <a:gd name="T43" fmla="*/ 33 h 50"/>
                  <a:gd name="T44" fmla="*/ 9 w 50"/>
                  <a:gd name="T45" fmla="*/ 31 h 50"/>
                  <a:gd name="T46" fmla="*/ 8 w 50"/>
                  <a:gd name="T47" fmla="*/ 29 h 50"/>
                  <a:gd name="T48" fmla="*/ 4 w 50"/>
                  <a:gd name="T49" fmla="*/ 25 h 50"/>
                  <a:gd name="T50" fmla="*/ 0 w 50"/>
                  <a:gd name="T51" fmla="*/ 22 h 50"/>
                  <a:gd name="T52" fmla="*/ 8 w 50"/>
                  <a:gd name="T53" fmla="*/ 15 h 50"/>
                  <a:gd name="T54" fmla="*/ 16 w 50"/>
                  <a:gd name="T55" fmla="*/ 7 h 50"/>
                  <a:gd name="T56" fmla="*/ 22 w 50"/>
                  <a:gd name="T5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50">
                    <a:moveTo>
                      <a:pt x="22" y="0"/>
                    </a:moveTo>
                    <a:lnTo>
                      <a:pt x="50" y="28"/>
                    </a:lnTo>
                    <a:lnTo>
                      <a:pt x="41" y="37"/>
                    </a:lnTo>
                    <a:lnTo>
                      <a:pt x="35" y="42"/>
                    </a:lnTo>
                    <a:lnTo>
                      <a:pt x="32" y="46"/>
                    </a:lnTo>
                    <a:lnTo>
                      <a:pt x="30" y="47"/>
                    </a:lnTo>
                    <a:lnTo>
                      <a:pt x="30" y="49"/>
                    </a:lnTo>
                    <a:lnTo>
                      <a:pt x="29" y="50"/>
                    </a:lnTo>
                    <a:lnTo>
                      <a:pt x="26" y="47"/>
                    </a:lnTo>
                    <a:lnTo>
                      <a:pt x="23" y="46"/>
                    </a:lnTo>
                    <a:lnTo>
                      <a:pt x="23" y="45"/>
                    </a:lnTo>
                    <a:lnTo>
                      <a:pt x="22" y="43"/>
                    </a:lnTo>
                    <a:lnTo>
                      <a:pt x="22" y="43"/>
                    </a:lnTo>
                    <a:lnTo>
                      <a:pt x="21" y="42"/>
                    </a:lnTo>
                    <a:lnTo>
                      <a:pt x="20" y="41"/>
                    </a:lnTo>
                    <a:lnTo>
                      <a:pt x="20" y="41"/>
                    </a:lnTo>
                    <a:lnTo>
                      <a:pt x="17" y="40"/>
                    </a:lnTo>
                    <a:lnTo>
                      <a:pt x="16" y="37"/>
                    </a:lnTo>
                    <a:lnTo>
                      <a:pt x="14" y="36"/>
                    </a:lnTo>
                    <a:lnTo>
                      <a:pt x="13" y="36"/>
                    </a:lnTo>
                    <a:lnTo>
                      <a:pt x="13" y="34"/>
                    </a:lnTo>
                    <a:lnTo>
                      <a:pt x="12" y="33"/>
                    </a:lnTo>
                    <a:lnTo>
                      <a:pt x="9" y="31"/>
                    </a:lnTo>
                    <a:lnTo>
                      <a:pt x="8" y="29"/>
                    </a:lnTo>
                    <a:lnTo>
                      <a:pt x="4" y="25"/>
                    </a:lnTo>
                    <a:lnTo>
                      <a:pt x="0" y="22"/>
                    </a:lnTo>
                    <a:lnTo>
                      <a:pt x="8" y="15"/>
                    </a:lnTo>
                    <a:lnTo>
                      <a:pt x="16" y="7"/>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52" name="Freeform 262"/>
              <p:cNvSpPr>
                <a:spLocks/>
              </p:cNvSpPr>
              <p:nvPr/>
            </p:nvSpPr>
            <p:spPr bwMode="auto">
              <a:xfrm>
                <a:off x="-5776913" y="1830388"/>
                <a:ext cx="79375" cy="77788"/>
              </a:xfrm>
              <a:custGeom>
                <a:avLst/>
                <a:gdLst>
                  <a:gd name="T0" fmla="*/ 22 w 50"/>
                  <a:gd name="T1" fmla="*/ 0 h 49"/>
                  <a:gd name="T2" fmla="*/ 50 w 50"/>
                  <a:gd name="T3" fmla="*/ 27 h 49"/>
                  <a:gd name="T4" fmla="*/ 27 w 50"/>
                  <a:gd name="T5" fmla="*/ 49 h 49"/>
                  <a:gd name="T6" fmla="*/ 18 w 50"/>
                  <a:gd name="T7" fmla="*/ 40 h 49"/>
                  <a:gd name="T8" fmla="*/ 11 w 50"/>
                  <a:gd name="T9" fmla="*/ 31 h 49"/>
                  <a:gd name="T10" fmla="*/ 0 w 50"/>
                  <a:gd name="T11" fmla="*/ 22 h 49"/>
                  <a:gd name="T12" fmla="*/ 7 w 50"/>
                  <a:gd name="T13" fmla="*/ 16 h 49"/>
                  <a:gd name="T14" fmla="*/ 11 w 50"/>
                  <a:gd name="T15" fmla="*/ 13 h 49"/>
                  <a:gd name="T16" fmla="*/ 12 w 50"/>
                  <a:gd name="T17" fmla="*/ 10 h 49"/>
                  <a:gd name="T18" fmla="*/ 13 w 50"/>
                  <a:gd name="T19" fmla="*/ 9 h 49"/>
                  <a:gd name="T20" fmla="*/ 17 w 50"/>
                  <a:gd name="T21" fmla="*/ 7 h 49"/>
                  <a:gd name="T22" fmla="*/ 22 w 50"/>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9">
                    <a:moveTo>
                      <a:pt x="22" y="0"/>
                    </a:moveTo>
                    <a:lnTo>
                      <a:pt x="50" y="27"/>
                    </a:lnTo>
                    <a:lnTo>
                      <a:pt x="27" y="49"/>
                    </a:lnTo>
                    <a:lnTo>
                      <a:pt x="18" y="40"/>
                    </a:lnTo>
                    <a:lnTo>
                      <a:pt x="11" y="31"/>
                    </a:lnTo>
                    <a:lnTo>
                      <a:pt x="0" y="22"/>
                    </a:lnTo>
                    <a:lnTo>
                      <a:pt x="7" y="16"/>
                    </a:lnTo>
                    <a:lnTo>
                      <a:pt x="11" y="13"/>
                    </a:lnTo>
                    <a:lnTo>
                      <a:pt x="12" y="10"/>
                    </a:lnTo>
                    <a:lnTo>
                      <a:pt x="13" y="9"/>
                    </a:lnTo>
                    <a:lnTo>
                      <a:pt x="17" y="7"/>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53" name="Freeform 263"/>
              <p:cNvSpPr>
                <a:spLocks/>
              </p:cNvSpPr>
              <p:nvPr/>
            </p:nvSpPr>
            <p:spPr bwMode="auto">
              <a:xfrm>
                <a:off x="-5889625" y="1776413"/>
                <a:ext cx="61912" cy="76200"/>
              </a:xfrm>
              <a:custGeom>
                <a:avLst/>
                <a:gdLst>
                  <a:gd name="T0" fmla="*/ 12 w 39"/>
                  <a:gd name="T1" fmla="*/ 0 h 48"/>
                  <a:gd name="T2" fmla="*/ 18 w 39"/>
                  <a:gd name="T3" fmla="*/ 5 h 48"/>
                  <a:gd name="T4" fmla="*/ 20 w 39"/>
                  <a:gd name="T5" fmla="*/ 7 h 48"/>
                  <a:gd name="T6" fmla="*/ 21 w 39"/>
                  <a:gd name="T7" fmla="*/ 8 h 48"/>
                  <a:gd name="T8" fmla="*/ 21 w 39"/>
                  <a:gd name="T9" fmla="*/ 8 h 48"/>
                  <a:gd name="T10" fmla="*/ 23 w 39"/>
                  <a:gd name="T11" fmla="*/ 10 h 48"/>
                  <a:gd name="T12" fmla="*/ 25 w 39"/>
                  <a:gd name="T13" fmla="*/ 14 h 48"/>
                  <a:gd name="T14" fmla="*/ 32 w 39"/>
                  <a:gd name="T15" fmla="*/ 19 h 48"/>
                  <a:gd name="T16" fmla="*/ 39 w 39"/>
                  <a:gd name="T17" fmla="*/ 26 h 48"/>
                  <a:gd name="T18" fmla="*/ 33 w 39"/>
                  <a:gd name="T19" fmla="*/ 34 h 48"/>
                  <a:gd name="T20" fmla="*/ 28 w 39"/>
                  <a:gd name="T21" fmla="*/ 39 h 48"/>
                  <a:gd name="T22" fmla="*/ 24 w 39"/>
                  <a:gd name="T23" fmla="*/ 42 h 48"/>
                  <a:gd name="T24" fmla="*/ 21 w 39"/>
                  <a:gd name="T25" fmla="*/ 46 h 48"/>
                  <a:gd name="T26" fmla="*/ 18 w 39"/>
                  <a:gd name="T27" fmla="*/ 48 h 48"/>
                  <a:gd name="T28" fmla="*/ 18 w 39"/>
                  <a:gd name="T29" fmla="*/ 48 h 48"/>
                  <a:gd name="T30" fmla="*/ 16 w 39"/>
                  <a:gd name="T31" fmla="*/ 48 h 48"/>
                  <a:gd name="T32" fmla="*/ 16 w 39"/>
                  <a:gd name="T33" fmla="*/ 47 h 48"/>
                  <a:gd name="T34" fmla="*/ 16 w 39"/>
                  <a:gd name="T35" fmla="*/ 47 h 48"/>
                  <a:gd name="T36" fmla="*/ 15 w 39"/>
                  <a:gd name="T37" fmla="*/ 46 h 48"/>
                  <a:gd name="T38" fmla="*/ 14 w 39"/>
                  <a:gd name="T39" fmla="*/ 44 h 48"/>
                  <a:gd name="T40" fmla="*/ 11 w 39"/>
                  <a:gd name="T41" fmla="*/ 42 h 48"/>
                  <a:gd name="T42" fmla="*/ 9 w 39"/>
                  <a:gd name="T43" fmla="*/ 39 h 48"/>
                  <a:gd name="T44" fmla="*/ 5 w 39"/>
                  <a:gd name="T45" fmla="*/ 35 h 48"/>
                  <a:gd name="T46" fmla="*/ 1 w 39"/>
                  <a:gd name="T47" fmla="*/ 32 h 48"/>
                  <a:gd name="T48" fmla="*/ 0 w 39"/>
                  <a:gd name="T49" fmla="*/ 23 h 48"/>
                  <a:gd name="T50" fmla="*/ 0 w 39"/>
                  <a:gd name="T51" fmla="*/ 14 h 48"/>
                  <a:gd name="T52" fmla="*/ 2 w 39"/>
                  <a:gd name="T53" fmla="*/ 10 h 48"/>
                  <a:gd name="T54" fmla="*/ 2 w 39"/>
                  <a:gd name="T55" fmla="*/ 10 h 48"/>
                  <a:gd name="T56" fmla="*/ 3 w 39"/>
                  <a:gd name="T57" fmla="*/ 10 h 48"/>
                  <a:gd name="T58" fmla="*/ 3 w 39"/>
                  <a:gd name="T59" fmla="*/ 10 h 48"/>
                  <a:gd name="T60" fmla="*/ 3 w 39"/>
                  <a:gd name="T61" fmla="*/ 8 h 48"/>
                  <a:gd name="T62" fmla="*/ 5 w 39"/>
                  <a:gd name="T63" fmla="*/ 7 h 48"/>
                  <a:gd name="T64" fmla="*/ 5 w 39"/>
                  <a:gd name="T65" fmla="*/ 7 h 48"/>
                  <a:gd name="T66" fmla="*/ 7 w 39"/>
                  <a:gd name="T67" fmla="*/ 6 h 48"/>
                  <a:gd name="T68" fmla="*/ 9 w 39"/>
                  <a:gd name="T69" fmla="*/ 3 h 48"/>
                  <a:gd name="T70" fmla="*/ 10 w 39"/>
                  <a:gd name="T71" fmla="*/ 3 h 48"/>
                  <a:gd name="T72" fmla="*/ 10 w 39"/>
                  <a:gd name="T73" fmla="*/ 2 h 48"/>
                  <a:gd name="T74" fmla="*/ 11 w 39"/>
                  <a:gd name="T75" fmla="*/ 2 h 48"/>
                  <a:gd name="T76" fmla="*/ 11 w 39"/>
                  <a:gd name="T77" fmla="*/ 1 h 48"/>
                  <a:gd name="T78" fmla="*/ 12 w 39"/>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48">
                    <a:moveTo>
                      <a:pt x="12" y="0"/>
                    </a:moveTo>
                    <a:lnTo>
                      <a:pt x="18" y="5"/>
                    </a:lnTo>
                    <a:lnTo>
                      <a:pt x="20" y="7"/>
                    </a:lnTo>
                    <a:lnTo>
                      <a:pt x="21" y="8"/>
                    </a:lnTo>
                    <a:lnTo>
                      <a:pt x="21" y="8"/>
                    </a:lnTo>
                    <a:lnTo>
                      <a:pt x="23" y="10"/>
                    </a:lnTo>
                    <a:lnTo>
                      <a:pt x="25" y="14"/>
                    </a:lnTo>
                    <a:lnTo>
                      <a:pt x="32" y="19"/>
                    </a:lnTo>
                    <a:lnTo>
                      <a:pt x="39" y="26"/>
                    </a:lnTo>
                    <a:lnTo>
                      <a:pt x="33" y="34"/>
                    </a:lnTo>
                    <a:lnTo>
                      <a:pt x="28" y="39"/>
                    </a:lnTo>
                    <a:lnTo>
                      <a:pt x="24" y="42"/>
                    </a:lnTo>
                    <a:lnTo>
                      <a:pt x="21" y="46"/>
                    </a:lnTo>
                    <a:lnTo>
                      <a:pt x="18" y="48"/>
                    </a:lnTo>
                    <a:lnTo>
                      <a:pt x="18" y="48"/>
                    </a:lnTo>
                    <a:lnTo>
                      <a:pt x="16" y="48"/>
                    </a:lnTo>
                    <a:lnTo>
                      <a:pt x="16" y="47"/>
                    </a:lnTo>
                    <a:lnTo>
                      <a:pt x="16" y="47"/>
                    </a:lnTo>
                    <a:lnTo>
                      <a:pt x="15" y="46"/>
                    </a:lnTo>
                    <a:lnTo>
                      <a:pt x="14" y="44"/>
                    </a:lnTo>
                    <a:lnTo>
                      <a:pt x="11" y="42"/>
                    </a:lnTo>
                    <a:lnTo>
                      <a:pt x="9" y="39"/>
                    </a:lnTo>
                    <a:lnTo>
                      <a:pt x="5" y="35"/>
                    </a:lnTo>
                    <a:lnTo>
                      <a:pt x="1" y="32"/>
                    </a:lnTo>
                    <a:lnTo>
                      <a:pt x="0" y="23"/>
                    </a:lnTo>
                    <a:lnTo>
                      <a:pt x="0" y="14"/>
                    </a:lnTo>
                    <a:lnTo>
                      <a:pt x="2" y="10"/>
                    </a:lnTo>
                    <a:lnTo>
                      <a:pt x="2" y="10"/>
                    </a:lnTo>
                    <a:lnTo>
                      <a:pt x="3" y="10"/>
                    </a:lnTo>
                    <a:lnTo>
                      <a:pt x="3" y="10"/>
                    </a:lnTo>
                    <a:lnTo>
                      <a:pt x="3" y="8"/>
                    </a:lnTo>
                    <a:lnTo>
                      <a:pt x="5" y="7"/>
                    </a:lnTo>
                    <a:lnTo>
                      <a:pt x="5" y="7"/>
                    </a:lnTo>
                    <a:lnTo>
                      <a:pt x="7" y="6"/>
                    </a:lnTo>
                    <a:lnTo>
                      <a:pt x="9" y="3"/>
                    </a:lnTo>
                    <a:lnTo>
                      <a:pt x="10" y="3"/>
                    </a:lnTo>
                    <a:lnTo>
                      <a:pt x="10" y="2"/>
                    </a:lnTo>
                    <a:lnTo>
                      <a:pt x="11" y="2"/>
                    </a:lnTo>
                    <a:lnTo>
                      <a:pt x="11" y="1"/>
                    </a:lnTo>
                    <a:lnTo>
                      <a:pt x="1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54" name="Freeform 264"/>
              <p:cNvSpPr>
                <a:spLocks/>
              </p:cNvSpPr>
              <p:nvPr/>
            </p:nvSpPr>
            <p:spPr bwMode="auto">
              <a:xfrm>
                <a:off x="-5821363" y="1785938"/>
                <a:ext cx="77787" cy="77788"/>
              </a:xfrm>
              <a:custGeom>
                <a:avLst/>
                <a:gdLst>
                  <a:gd name="T0" fmla="*/ 22 w 49"/>
                  <a:gd name="T1" fmla="*/ 0 h 49"/>
                  <a:gd name="T2" fmla="*/ 49 w 49"/>
                  <a:gd name="T3" fmla="*/ 27 h 49"/>
                  <a:gd name="T4" fmla="*/ 46 w 49"/>
                  <a:gd name="T5" fmla="*/ 28 h 49"/>
                  <a:gd name="T6" fmla="*/ 45 w 49"/>
                  <a:gd name="T7" fmla="*/ 29 h 49"/>
                  <a:gd name="T8" fmla="*/ 45 w 49"/>
                  <a:gd name="T9" fmla="*/ 31 h 49"/>
                  <a:gd name="T10" fmla="*/ 44 w 49"/>
                  <a:gd name="T11" fmla="*/ 32 h 49"/>
                  <a:gd name="T12" fmla="*/ 41 w 49"/>
                  <a:gd name="T13" fmla="*/ 35 h 49"/>
                  <a:gd name="T14" fmla="*/ 36 w 49"/>
                  <a:gd name="T15" fmla="*/ 40 h 49"/>
                  <a:gd name="T16" fmla="*/ 27 w 49"/>
                  <a:gd name="T17" fmla="*/ 49 h 49"/>
                  <a:gd name="T18" fmla="*/ 0 w 49"/>
                  <a:gd name="T19" fmla="*/ 20 h 49"/>
                  <a:gd name="T20" fmla="*/ 5 w 49"/>
                  <a:gd name="T21" fmla="*/ 17 h 49"/>
                  <a:gd name="T22" fmla="*/ 10 w 49"/>
                  <a:gd name="T23" fmla="*/ 10 h 49"/>
                  <a:gd name="T24" fmla="*/ 16 w 49"/>
                  <a:gd name="T25" fmla="*/ 5 h 49"/>
                  <a:gd name="T26" fmla="*/ 21 w 49"/>
                  <a:gd name="T27" fmla="*/ 1 h 49"/>
                  <a:gd name="T28" fmla="*/ 22 w 49"/>
                  <a:gd name="T2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9">
                    <a:moveTo>
                      <a:pt x="22" y="0"/>
                    </a:moveTo>
                    <a:lnTo>
                      <a:pt x="49" y="27"/>
                    </a:lnTo>
                    <a:lnTo>
                      <a:pt x="46" y="28"/>
                    </a:lnTo>
                    <a:lnTo>
                      <a:pt x="45" y="29"/>
                    </a:lnTo>
                    <a:lnTo>
                      <a:pt x="45" y="31"/>
                    </a:lnTo>
                    <a:lnTo>
                      <a:pt x="44" y="32"/>
                    </a:lnTo>
                    <a:lnTo>
                      <a:pt x="41" y="35"/>
                    </a:lnTo>
                    <a:lnTo>
                      <a:pt x="36" y="40"/>
                    </a:lnTo>
                    <a:lnTo>
                      <a:pt x="27" y="49"/>
                    </a:lnTo>
                    <a:lnTo>
                      <a:pt x="0" y="20"/>
                    </a:lnTo>
                    <a:lnTo>
                      <a:pt x="5" y="17"/>
                    </a:lnTo>
                    <a:lnTo>
                      <a:pt x="10" y="10"/>
                    </a:lnTo>
                    <a:lnTo>
                      <a:pt x="16" y="5"/>
                    </a:lnTo>
                    <a:lnTo>
                      <a:pt x="21" y="1"/>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55" name="Freeform 265"/>
              <p:cNvSpPr>
                <a:spLocks/>
              </p:cNvSpPr>
              <p:nvPr/>
            </p:nvSpPr>
            <p:spPr bwMode="auto">
              <a:xfrm>
                <a:off x="-5857875" y="1822450"/>
                <a:ext cx="77787" cy="77788"/>
              </a:xfrm>
              <a:custGeom>
                <a:avLst/>
                <a:gdLst>
                  <a:gd name="T0" fmla="*/ 22 w 49"/>
                  <a:gd name="T1" fmla="*/ 0 h 49"/>
                  <a:gd name="T2" fmla="*/ 49 w 49"/>
                  <a:gd name="T3" fmla="*/ 27 h 49"/>
                  <a:gd name="T4" fmla="*/ 44 w 49"/>
                  <a:gd name="T5" fmla="*/ 31 h 49"/>
                  <a:gd name="T6" fmla="*/ 41 w 49"/>
                  <a:gd name="T7" fmla="*/ 33 h 49"/>
                  <a:gd name="T8" fmla="*/ 40 w 49"/>
                  <a:gd name="T9" fmla="*/ 35 h 49"/>
                  <a:gd name="T10" fmla="*/ 37 w 49"/>
                  <a:gd name="T11" fmla="*/ 37 h 49"/>
                  <a:gd name="T12" fmla="*/ 33 w 49"/>
                  <a:gd name="T13" fmla="*/ 41 h 49"/>
                  <a:gd name="T14" fmla="*/ 27 w 49"/>
                  <a:gd name="T15" fmla="*/ 49 h 49"/>
                  <a:gd name="T16" fmla="*/ 19 w 49"/>
                  <a:gd name="T17" fmla="*/ 41 h 49"/>
                  <a:gd name="T18" fmla="*/ 16 w 49"/>
                  <a:gd name="T19" fmla="*/ 37 h 49"/>
                  <a:gd name="T20" fmla="*/ 13 w 49"/>
                  <a:gd name="T21" fmla="*/ 35 h 49"/>
                  <a:gd name="T22" fmla="*/ 12 w 49"/>
                  <a:gd name="T23" fmla="*/ 33 h 49"/>
                  <a:gd name="T24" fmla="*/ 9 w 49"/>
                  <a:gd name="T25" fmla="*/ 31 h 49"/>
                  <a:gd name="T26" fmla="*/ 7 w 49"/>
                  <a:gd name="T27" fmla="*/ 28 h 49"/>
                  <a:gd name="T28" fmla="*/ 0 w 49"/>
                  <a:gd name="T29" fmla="*/ 22 h 49"/>
                  <a:gd name="T30" fmla="*/ 1 w 49"/>
                  <a:gd name="T31" fmla="*/ 19 h 49"/>
                  <a:gd name="T32" fmla="*/ 3 w 49"/>
                  <a:gd name="T33" fmla="*/ 19 h 49"/>
                  <a:gd name="T34" fmla="*/ 3 w 49"/>
                  <a:gd name="T35" fmla="*/ 18 h 49"/>
                  <a:gd name="T36" fmla="*/ 4 w 49"/>
                  <a:gd name="T37" fmla="*/ 18 h 49"/>
                  <a:gd name="T38" fmla="*/ 4 w 49"/>
                  <a:gd name="T39" fmla="*/ 18 h 49"/>
                  <a:gd name="T40" fmla="*/ 4 w 49"/>
                  <a:gd name="T41" fmla="*/ 17 h 49"/>
                  <a:gd name="T42" fmla="*/ 4 w 49"/>
                  <a:gd name="T43" fmla="*/ 17 h 49"/>
                  <a:gd name="T44" fmla="*/ 5 w 49"/>
                  <a:gd name="T45" fmla="*/ 15 h 49"/>
                  <a:gd name="T46" fmla="*/ 7 w 49"/>
                  <a:gd name="T47" fmla="*/ 14 h 49"/>
                  <a:gd name="T48" fmla="*/ 9 w 49"/>
                  <a:gd name="T49" fmla="*/ 12 h 49"/>
                  <a:gd name="T50" fmla="*/ 13 w 49"/>
                  <a:gd name="T51" fmla="*/ 8 h 49"/>
                  <a:gd name="T52" fmla="*/ 13 w 49"/>
                  <a:gd name="T53" fmla="*/ 8 h 49"/>
                  <a:gd name="T54" fmla="*/ 14 w 49"/>
                  <a:gd name="T55" fmla="*/ 8 h 49"/>
                  <a:gd name="T56" fmla="*/ 14 w 49"/>
                  <a:gd name="T57" fmla="*/ 6 h 49"/>
                  <a:gd name="T58" fmla="*/ 14 w 49"/>
                  <a:gd name="T59" fmla="*/ 6 h 49"/>
                  <a:gd name="T60" fmla="*/ 16 w 49"/>
                  <a:gd name="T61" fmla="*/ 5 h 49"/>
                  <a:gd name="T62" fmla="*/ 17 w 49"/>
                  <a:gd name="T63" fmla="*/ 4 h 49"/>
                  <a:gd name="T64" fmla="*/ 18 w 49"/>
                  <a:gd name="T65" fmla="*/ 3 h 49"/>
                  <a:gd name="T66" fmla="*/ 22 w 49"/>
                  <a:gd name="T6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49">
                    <a:moveTo>
                      <a:pt x="22" y="0"/>
                    </a:moveTo>
                    <a:lnTo>
                      <a:pt x="49" y="27"/>
                    </a:lnTo>
                    <a:lnTo>
                      <a:pt x="44" y="31"/>
                    </a:lnTo>
                    <a:lnTo>
                      <a:pt x="41" y="33"/>
                    </a:lnTo>
                    <a:lnTo>
                      <a:pt x="40" y="35"/>
                    </a:lnTo>
                    <a:lnTo>
                      <a:pt x="37" y="37"/>
                    </a:lnTo>
                    <a:lnTo>
                      <a:pt x="33" y="41"/>
                    </a:lnTo>
                    <a:lnTo>
                      <a:pt x="27" y="49"/>
                    </a:lnTo>
                    <a:lnTo>
                      <a:pt x="19" y="41"/>
                    </a:lnTo>
                    <a:lnTo>
                      <a:pt x="16" y="37"/>
                    </a:lnTo>
                    <a:lnTo>
                      <a:pt x="13" y="35"/>
                    </a:lnTo>
                    <a:lnTo>
                      <a:pt x="12" y="33"/>
                    </a:lnTo>
                    <a:lnTo>
                      <a:pt x="9" y="31"/>
                    </a:lnTo>
                    <a:lnTo>
                      <a:pt x="7" y="28"/>
                    </a:lnTo>
                    <a:lnTo>
                      <a:pt x="0" y="22"/>
                    </a:lnTo>
                    <a:lnTo>
                      <a:pt x="1" y="19"/>
                    </a:lnTo>
                    <a:lnTo>
                      <a:pt x="3" y="19"/>
                    </a:lnTo>
                    <a:lnTo>
                      <a:pt x="3" y="18"/>
                    </a:lnTo>
                    <a:lnTo>
                      <a:pt x="4" y="18"/>
                    </a:lnTo>
                    <a:lnTo>
                      <a:pt x="4" y="18"/>
                    </a:lnTo>
                    <a:lnTo>
                      <a:pt x="4" y="17"/>
                    </a:lnTo>
                    <a:lnTo>
                      <a:pt x="4" y="17"/>
                    </a:lnTo>
                    <a:lnTo>
                      <a:pt x="5" y="15"/>
                    </a:lnTo>
                    <a:lnTo>
                      <a:pt x="7" y="14"/>
                    </a:lnTo>
                    <a:lnTo>
                      <a:pt x="9" y="12"/>
                    </a:lnTo>
                    <a:lnTo>
                      <a:pt x="13" y="8"/>
                    </a:lnTo>
                    <a:lnTo>
                      <a:pt x="13" y="8"/>
                    </a:lnTo>
                    <a:lnTo>
                      <a:pt x="14" y="8"/>
                    </a:lnTo>
                    <a:lnTo>
                      <a:pt x="14" y="6"/>
                    </a:lnTo>
                    <a:lnTo>
                      <a:pt x="14" y="6"/>
                    </a:lnTo>
                    <a:lnTo>
                      <a:pt x="16" y="5"/>
                    </a:lnTo>
                    <a:lnTo>
                      <a:pt x="17" y="4"/>
                    </a:lnTo>
                    <a:lnTo>
                      <a:pt x="18" y="3"/>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56" name="Freeform 266"/>
              <p:cNvSpPr>
                <a:spLocks/>
              </p:cNvSpPr>
              <p:nvPr/>
            </p:nvSpPr>
            <p:spPr bwMode="auto">
              <a:xfrm>
                <a:off x="-5813425" y="1866900"/>
                <a:ext cx="77787" cy="77788"/>
              </a:xfrm>
              <a:custGeom>
                <a:avLst/>
                <a:gdLst>
                  <a:gd name="T0" fmla="*/ 22 w 49"/>
                  <a:gd name="T1" fmla="*/ 0 h 49"/>
                  <a:gd name="T2" fmla="*/ 29 w 49"/>
                  <a:gd name="T3" fmla="*/ 7 h 49"/>
                  <a:gd name="T4" fmla="*/ 36 w 49"/>
                  <a:gd name="T5" fmla="*/ 14 h 49"/>
                  <a:gd name="T6" fmla="*/ 44 w 49"/>
                  <a:gd name="T7" fmla="*/ 22 h 49"/>
                  <a:gd name="T8" fmla="*/ 49 w 49"/>
                  <a:gd name="T9" fmla="*/ 27 h 49"/>
                  <a:gd name="T10" fmla="*/ 27 w 49"/>
                  <a:gd name="T11" fmla="*/ 49 h 49"/>
                  <a:gd name="T12" fmla="*/ 0 w 49"/>
                  <a:gd name="T13" fmla="*/ 22 h 49"/>
                  <a:gd name="T14" fmla="*/ 3 w 49"/>
                  <a:gd name="T15" fmla="*/ 19 h 49"/>
                  <a:gd name="T16" fmla="*/ 4 w 49"/>
                  <a:gd name="T17" fmla="*/ 19 h 49"/>
                  <a:gd name="T18" fmla="*/ 4 w 49"/>
                  <a:gd name="T19" fmla="*/ 18 h 49"/>
                  <a:gd name="T20" fmla="*/ 5 w 49"/>
                  <a:gd name="T21" fmla="*/ 17 h 49"/>
                  <a:gd name="T22" fmla="*/ 8 w 49"/>
                  <a:gd name="T23" fmla="*/ 14 h 49"/>
                  <a:gd name="T24" fmla="*/ 13 w 49"/>
                  <a:gd name="T25" fmla="*/ 9 h 49"/>
                  <a:gd name="T26" fmla="*/ 22 w 49"/>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9">
                    <a:moveTo>
                      <a:pt x="22" y="0"/>
                    </a:moveTo>
                    <a:lnTo>
                      <a:pt x="29" y="7"/>
                    </a:lnTo>
                    <a:lnTo>
                      <a:pt x="36" y="14"/>
                    </a:lnTo>
                    <a:lnTo>
                      <a:pt x="44" y="22"/>
                    </a:lnTo>
                    <a:lnTo>
                      <a:pt x="49" y="27"/>
                    </a:lnTo>
                    <a:lnTo>
                      <a:pt x="27" y="49"/>
                    </a:lnTo>
                    <a:lnTo>
                      <a:pt x="0" y="22"/>
                    </a:lnTo>
                    <a:lnTo>
                      <a:pt x="3" y="19"/>
                    </a:lnTo>
                    <a:lnTo>
                      <a:pt x="4" y="19"/>
                    </a:lnTo>
                    <a:lnTo>
                      <a:pt x="4" y="18"/>
                    </a:lnTo>
                    <a:lnTo>
                      <a:pt x="5" y="17"/>
                    </a:lnTo>
                    <a:lnTo>
                      <a:pt x="8" y="14"/>
                    </a:lnTo>
                    <a:lnTo>
                      <a:pt x="13" y="9"/>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57" name="Freeform 267"/>
              <p:cNvSpPr>
                <a:spLocks/>
              </p:cNvSpPr>
              <p:nvPr/>
            </p:nvSpPr>
            <p:spPr bwMode="auto">
              <a:xfrm>
                <a:off x="-5986463" y="1770063"/>
                <a:ext cx="77787" cy="131763"/>
              </a:xfrm>
              <a:custGeom>
                <a:avLst/>
                <a:gdLst>
                  <a:gd name="T0" fmla="*/ 30 w 49"/>
                  <a:gd name="T1" fmla="*/ 0 h 83"/>
                  <a:gd name="T2" fmla="*/ 31 w 49"/>
                  <a:gd name="T3" fmla="*/ 1 h 83"/>
                  <a:gd name="T4" fmla="*/ 31 w 49"/>
                  <a:gd name="T5" fmla="*/ 2 h 83"/>
                  <a:gd name="T6" fmla="*/ 32 w 49"/>
                  <a:gd name="T7" fmla="*/ 2 h 83"/>
                  <a:gd name="T8" fmla="*/ 32 w 49"/>
                  <a:gd name="T9" fmla="*/ 4 h 83"/>
                  <a:gd name="T10" fmla="*/ 34 w 49"/>
                  <a:gd name="T11" fmla="*/ 5 h 83"/>
                  <a:gd name="T12" fmla="*/ 34 w 49"/>
                  <a:gd name="T13" fmla="*/ 5 h 83"/>
                  <a:gd name="T14" fmla="*/ 38 w 49"/>
                  <a:gd name="T15" fmla="*/ 7 h 83"/>
                  <a:gd name="T16" fmla="*/ 40 w 49"/>
                  <a:gd name="T17" fmla="*/ 10 h 83"/>
                  <a:gd name="T18" fmla="*/ 41 w 49"/>
                  <a:gd name="T19" fmla="*/ 12 h 83"/>
                  <a:gd name="T20" fmla="*/ 43 w 49"/>
                  <a:gd name="T21" fmla="*/ 14 h 83"/>
                  <a:gd name="T22" fmla="*/ 44 w 49"/>
                  <a:gd name="T23" fmla="*/ 14 h 83"/>
                  <a:gd name="T24" fmla="*/ 44 w 49"/>
                  <a:gd name="T25" fmla="*/ 15 h 83"/>
                  <a:gd name="T26" fmla="*/ 44 w 49"/>
                  <a:gd name="T27" fmla="*/ 15 h 83"/>
                  <a:gd name="T28" fmla="*/ 44 w 49"/>
                  <a:gd name="T29" fmla="*/ 15 h 83"/>
                  <a:gd name="T30" fmla="*/ 45 w 49"/>
                  <a:gd name="T31" fmla="*/ 15 h 83"/>
                  <a:gd name="T32" fmla="*/ 45 w 49"/>
                  <a:gd name="T33" fmla="*/ 16 h 83"/>
                  <a:gd name="T34" fmla="*/ 46 w 49"/>
                  <a:gd name="T35" fmla="*/ 18 h 83"/>
                  <a:gd name="T36" fmla="*/ 49 w 49"/>
                  <a:gd name="T37" fmla="*/ 19 h 83"/>
                  <a:gd name="T38" fmla="*/ 49 w 49"/>
                  <a:gd name="T39" fmla="*/ 36 h 83"/>
                  <a:gd name="T40" fmla="*/ 46 w 49"/>
                  <a:gd name="T41" fmla="*/ 51 h 83"/>
                  <a:gd name="T42" fmla="*/ 40 w 49"/>
                  <a:gd name="T43" fmla="*/ 66 h 83"/>
                  <a:gd name="T44" fmla="*/ 30 w 49"/>
                  <a:gd name="T45" fmla="*/ 79 h 83"/>
                  <a:gd name="T46" fmla="*/ 29 w 49"/>
                  <a:gd name="T47" fmla="*/ 80 h 83"/>
                  <a:gd name="T48" fmla="*/ 27 w 49"/>
                  <a:gd name="T49" fmla="*/ 82 h 83"/>
                  <a:gd name="T50" fmla="*/ 26 w 49"/>
                  <a:gd name="T51" fmla="*/ 83 h 83"/>
                  <a:gd name="T52" fmla="*/ 23 w 49"/>
                  <a:gd name="T53" fmla="*/ 82 h 83"/>
                  <a:gd name="T54" fmla="*/ 23 w 49"/>
                  <a:gd name="T55" fmla="*/ 82 h 83"/>
                  <a:gd name="T56" fmla="*/ 23 w 49"/>
                  <a:gd name="T57" fmla="*/ 80 h 83"/>
                  <a:gd name="T58" fmla="*/ 22 w 49"/>
                  <a:gd name="T59" fmla="*/ 80 h 83"/>
                  <a:gd name="T60" fmla="*/ 22 w 49"/>
                  <a:gd name="T61" fmla="*/ 79 h 83"/>
                  <a:gd name="T62" fmla="*/ 20 w 49"/>
                  <a:gd name="T63" fmla="*/ 77 h 83"/>
                  <a:gd name="T64" fmla="*/ 16 w 49"/>
                  <a:gd name="T65" fmla="*/ 74 h 83"/>
                  <a:gd name="T66" fmla="*/ 9 w 49"/>
                  <a:gd name="T67" fmla="*/ 68 h 83"/>
                  <a:gd name="T68" fmla="*/ 0 w 49"/>
                  <a:gd name="T69" fmla="*/ 57 h 83"/>
                  <a:gd name="T70" fmla="*/ 12 w 49"/>
                  <a:gd name="T71" fmla="*/ 45 h 83"/>
                  <a:gd name="T72" fmla="*/ 21 w 49"/>
                  <a:gd name="T73" fmla="*/ 33 h 83"/>
                  <a:gd name="T74" fmla="*/ 21 w 49"/>
                  <a:gd name="T75" fmla="*/ 33 h 83"/>
                  <a:gd name="T76" fmla="*/ 26 w 49"/>
                  <a:gd name="T77" fmla="*/ 19 h 83"/>
                  <a:gd name="T78" fmla="*/ 30 w 49"/>
                  <a:gd name="T79" fmla="*/ 9 h 83"/>
                  <a:gd name="T80" fmla="*/ 30 w 49"/>
                  <a:gd name="T8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 h="83">
                    <a:moveTo>
                      <a:pt x="30" y="0"/>
                    </a:moveTo>
                    <a:lnTo>
                      <a:pt x="31" y="1"/>
                    </a:lnTo>
                    <a:lnTo>
                      <a:pt x="31" y="2"/>
                    </a:lnTo>
                    <a:lnTo>
                      <a:pt x="32" y="2"/>
                    </a:lnTo>
                    <a:lnTo>
                      <a:pt x="32" y="4"/>
                    </a:lnTo>
                    <a:lnTo>
                      <a:pt x="34" y="5"/>
                    </a:lnTo>
                    <a:lnTo>
                      <a:pt x="34" y="5"/>
                    </a:lnTo>
                    <a:lnTo>
                      <a:pt x="38" y="7"/>
                    </a:lnTo>
                    <a:lnTo>
                      <a:pt x="40" y="10"/>
                    </a:lnTo>
                    <a:lnTo>
                      <a:pt x="41" y="12"/>
                    </a:lnTo>
                    <a:lnTo>
                      <a:pt x="43" y="14"/>
                    </a:lnTo>
                    <a:lnTo>
                      <a:pt x="44" y="14"/>
                    </a:lnTo>
                    <a:lnTo>
                      <a:pt x="44" y="15"/>
                    </a:lnTo>
                    <a:lnTo>
                      <a:pt x="44" y="15"/>
                    </a:lnTo>
                    <a:lnTo>
                      <a:pt x="44" y="15"/>
                    </a:lnTo>
                    <a:lnTo>
                      <a:pt x="45" y="15"/>
                    </a:lnTo>
                    <a:lnTo>
                      <a:pt x="45" y="16"/>
                    </a:lnTo>
                    <a:lnTo>
                      <a:pt x="46" y="18"/>
                    </a:lnTo>
                    <a:lnTo>
                      <a:pt x="49" y="19"/>
                    </a:lnTo>
                    <a:lnTo>
                      <a:pt x="49" y="36"/>
                    </a:lnTo>
                    <a:lnTo>
                      <a:pt x="46" y="51"/>
                    </a:lnTo>
                    <a:lnTo>
                      <a:pt x="40" y="66"/>
                    </a:lnTo>
                    <a:lnTo>
                      <a:pt x="30" y="79"/>
                    </a:lnTo>
                    <a:lnTo>
                      <a:pt x="29" y="80"/>
                    </a:lnTo>
                    <a:lnTo>
                      <a:pt x="27" y="82"/>
                    </a:lnTo>
                    <a:lnTo>
                      <a:pt x="26" y="83"/>
                    </a:lnTo>
                    <a:lnTo>
                      <a:pt x="23" y="82"/>
                    </a:lnTo>
                    <a:lnTo>
                      <a:pt x="23" y="82"/>
                    </a:lnTo>
                    <a:lnTo>
                      <a:pt x="23" y="80"/>
                    </a:lnTo>
                    <a:lnTo>
                      <a:pt x="22" y="80"/>
                    </a:lnTo>
                    <a:lnTo>
                      <a:pt x="22" y="79"/>
                    </a:lnTo>
                    <a:lnTo>
                      <a:pt x="20" y="77"/>
                    </a:lnTo>
                    <a:lnTo>
                      <a:pt x="16" y="74"/>
                    </a:lnTo>
                    <a:lnTo>
                      <a:pt x="9" y="68"/>
                    </a:lnTo>
                    <a:lnTo>
                      <a:pt x="0" y="57"/>
                    </a:lnTo>
                    <a:lnTo>
                      <a:pt x="12" y="45"/>
                    </a:lnTo>
                    <a:lnTo>
                      <a:pt x="21" y="33"/>
                    </a:lnTo>
                    <a:lnTo>
                      <a:pt x="21" y="33"/>
                    </a:lnTo>
                    <a:lnTo>
                      <a:pt x="26" y="19"/>
                    </a:lnTo>
                    <a:lnTo>
                      <a:pt x="30" y="9"/>
                    </a:lnTo>
                    <a:lnTo>
                      <a:pt x="30"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58" name="Freeform 268"/>
              <p:cNvSpPr>
                <a:spLocks/>
              </p:cNvSpPr>
              <p:nvPr/>
            </p:nvSpPr>
            <p:spPr bwMode="auto">
              <a:xfrm>
                <a:off x="-5983288" y="1647825"/>
                <a:ext cx="138112" cy="139700"/>
              </a:xfrm>
              <a:custGeom>
                <a:avLst/>
                <a:gdLst>
                  <a:gd name="T0" fmla="*/ 38 w 87"/>
                  <a:gd name="T1" fmla="*/ 0 h 88"/>
                  <a:gd name="T2" fmla="*/ 87 w 87"/>
                  <a:gd name="T3" fmla="*/ 48 h 88"/>
                  <a:gd name="T4" fmla="*/ 84 w 87"/>
                  <a:gd name="T5" fmla="*/ 51 h 88"/>
                  <a:gd name="T6" fmla="*/ 79 w 87"/>
                  <a:gd name="T7" fmla="*/ 57 h 88"/>
                  <a:gd name="T8" fmla="*/ 71 w 87"/>
                  <a:gd name="T9" fmla="*/ 64 h 88"/>
                  <a:gd name="T10" fmla="*/ 64 w 87"/>
                  <a:gd name="T11" fmla="*/ 73 h 88"/>
                  <a:gd name="T12" fmla="*/ 56 w 87"/>
                  <a:gd name="T13" fmla="*/ 81 h 88"/>
                  <a:gd name="T14" fmla="*/ 50 w 87"/>
                  <a:gd name="T15" fmla="*/ 86 h 88"/>
                  <a:gd name="T16" fmla="*/ 48 w 87"/>
                  <a:gd name="T17" fmla="*/ 88 h 88"/>
                  <a:gd name="T18" fmla="*/ 46 w 87"/>
                  <a:gd name="T19" fmla="*/ 86 h 88"/>
                  <a:gd name="T20" fmla="*/ 46 w 87"/>
                  <a:gd name="T21" fmla="*/ 86 h 88"/>
                  <a:gd name="T22" fmla="*/ 44 w 87"/>
                  <a:gd name="T23" fmla="*/ 84 h 88"/>
                  <a:gd name="T24" fmla="*/ 44 w 87"/>
                  <a:gd name="T25" fmla="*/ 84 h 88"/>
                  <a:gd name="T26" fmla="*/ 43 w 87"/>
                  <a:gd name="T27" fmla="*/ 83 h 88"/>
                  <a:gd name="T28" fmla="*/ 42 w 87"/>
                  <a:gd name="T29" fmla="*/ 82 h 88"/>
                  <a:gd name="T30" fmla="*/ 42 w 87"/>
                  <a:gd name="T31" fmla="*/ 82 h 88"/>
                  <a:gd name="T32" fmla="*/ 39 w 87"/>
                  <a:gd name="T33" fmla="*/ 79 h 88"/>
                  <a:gd name="T34" fmla="*/ 34 w 87"/>
                  <a:gd name="T35" fmla="*/ 74 h 88"/>
                  <a:gd name="T36" fmla="*/ 27 w 87"/>
                  <a:gd name="T37" fmla="*/ 66 h 88"/>
                  <a:gd name="T38" fmla="*/ 19 w 87"/>
                  <a:gd name="T39" fmla="*/ 59 h 88"/>
                  <a:gd name="T40" fmla="*/ 12 w 87"/>
                  <a:gd name="T41" fmla="*/ 52 h 88"/>
                  <a:gd name="T42" fmla="*/ 7 w 87"/>
                  <a:gd name="T43" fmla="*/ 47 h 88"/>
                  <a:gd name="T44" fmla="*/ 5 w 87"/>
                  <a:gd name="T45" fmla="*/ 45 h 88"/>
                  <a:gd name="T46" fmla="*/ 5 w 87"/>
                  <a:gd name="T47" fmla="*/ 45 h 88"/>
                  <a:gd name="T48" fmla="*/ 2 w 87"/>
                  <a:gd name="T49" fmla="*/ 42 h 88"/>
                  <a:gd name="T50" fmla="*/ 2 w 87"/>
                  <a:gd name="T51" fmla="*/ 42 h 88"/>
                  <a:gd name="T52" fmla="*/ 2 w 87"/>
                  <a:gd name="T53" fmla="*/ 42 h 88"/>
                  <a:gd name="T54" fmla="*/ 0 w 87"/>
                  <a:gd name="T55" fmla="*/ 38 h 88"/>
                  <a:gd name="T56" fmla="*/ 1 w 87"/>
                  <a:gd name="T57" fmla="*/ 37 h 88"/>
                  <a:gd name="T58" fmla="*/ 1 w 87"/>
                  <a:gd name="T59" fmla="*/ 37 h 88"/>
                  <a:gd name="T60" fmla="*/ 3 w 87"/>
                  <a:gd name="T61" fmla="*/ 36 h 88"/>
                  <a:gd name="T62" fmla="*/ 9 w 87"/>
                  <a:gd name="T63" fmla="*/ 29 h 88"/>
                  <a:gd name="T64" fmla="*/ 15 w 87"/>
                  <a:gd name="T65" fmla="*/ 23 h 88"/>
                  <a:gd name="T66" fmla="*/ 23 w 87"/>
                  <a:gd name="T67" fmla="*/ 15 h 88"/>
                  <a:gd name="T68" fmla="*/ 30 w 87"/>
                  <a:gd name="T69" fmla="*/ 7 h 88"/>
                  <a:gd name="T70" fmla="*/ 36 w 87"/>
                  <a:gd name="T71" fmla="*/ 2 h 88"/>
                  <a:gd name="T72" fmla="*/ 38 w 87"/>
                  <a:gd name="T7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88">
                    <a:moveTo>
                      <a:pt x="38" y="0"/>
                    </a:moveTo>
                    <a:lnTo>
                      <a:pt x="87" y="48"/>
                    </a:lnTo>
                    <a:lnTo>
                      <a:pt x="84" y="51"/>
                    </a:lnTo>
                    <a:lnTo>
                      <a:pt x="79" y="57"/>
                    </a:lnTo>
                    <a:lnTo>
                      <a:pt x="71" y="64"/>
                    </a:lnTo>
                    <a:lnTo>
                      <a:pt x="64" y="73"/>
                    </a:lnTo>
                    <a:lnTo>
                      <a:pt x="56" y="81"/>
                    </a:lnTo>
                    <a:lnTo>
                      <a:pt x="50" y="86"/>
                    </a:lnTo>
                    <a:lnTo>
                      <a:pt x="48" y="88"/>
                    </a:lnTo>
                    <a:lnTo>
                      <a:pt x="46" y="86"/>
                    </a:lnTo>
                    <a:lnTo>
                      <a:pt x="46" y="86"/>
                    </a:lnTo>
                    <a:lnTo>
                      <a:pt x="44" y="84"/>
                    </a:lnTo>
                    <a:lnTo>
                      <a:pt x="44" y="84"/>
                    </a:lnTo>
                    <a:lnTo>
                      <a:pt x="43" y="83"/>
                    </a:lnTo>
                    <a:lnTo>
                      <a:pt x="42" y="82"/>
                    </a:lnTo>
                    <a:lnTo>
                      <a:pt x="42" y="82"/>
                    </a:lnTo>
                    <a:lnTo>
                      <a:pt x="39" y="79"/>
                    </a:lnTo>
                    <a:lnTo>
                      <a:pt x="34" y="74"/>
                    </a:lnTo>
                    <a:lnTo>
                      <a:pt x="27" y="66"/>
                    </a:lnTo>
                    <a:lnTo>
                      <a:pt x="19" y="59"/>
                    </a:lnTo>
                    <a:lnTo>
                      <a:pt x="12" y="52"/>
                    </a:lnTo>
                    <a:lnTo>
                      <a:pt x="7" y="47"/>
                    </a:lnTo>
                    <a:lnTo>
                      <a:pt x="5" y="45"/>
                    </a:lnTo>
                    <a:lnTo>
                      <a:pt x="5" y="45"/>
                    </a:lnTo>
                    <a:lnTo>
                      <a:pt x="2" y="42"/>
                    </a:lnTo>
                    <a:lnTo>
                      <a:pt x="2" y="42"/>
                    </a:lnTo>
                    <a:lnTo>
                      <a:pt x="2" y="42"/>
                    </a:lnTo>
                    <a:lnTo>
                      <a:pt x="0" y="38"/>
                    </a:lnTo>
                    <a:lnTo>
                      <a:pt x="1" y="37"/>
                    </a:lnTo>
                    <a:lnTo>
                      <a:pt x="1" y="37"/>
                    </a:lnTo>
                    <a:lnTo>
                      <a:pt x="3" y="36"/>
                    </a:lnTo>
                    <a:lnTo>
                      <a:pt x="9" y="29"/>
                    </a:lnTo>
                    <a:lnTo>
                      <a:pt x="15" y="23"/>
                    </a:lnTo>
                    <a:lnTo>
                      <a:pt x="23" y="15"/>
                    </a:lnTo>
                    <a:lnTo>
                      <a:pt x="30" y="7"/>
                    </a:lnTo>
                    <a:lnTo>
                      <a:pt x="36" y="2"/>
                    </a:lnTo>
                    <a:lnTo>
                      <a:pt x="38"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59" name="Freeform 269"/>
              <p:cNvSpPr>
                <a:spLocks/>
              </p:cNvSpPr>
              <p:nvPr/>
            </p:nvSpPr>
            <p:spPr bwMode="auto">
              <a:xfrm>
                <a:off x="-6057900" y="1747838"/>
                <a:ext cx="103187" cy="76200"/>
              </a:xfrm>
              <a:custGeom>
                <a:avLst/>
                <a:gdLst>
                  <a:gd name="T0" fmla="*/ 47 w 65"/>
                  <a:gd name="T1" fmla="*/ 0 h 48"/>
                  <a:gd name="T2" fmla="*/ 59 w 65"/>
                  <a:gd name="T3" fmla="*/ 0 h 48"/>
                  <a:gd name="T4" fmla="*/ 59 w 65"/>
                  <a:gd name="T5" fmla="*/ 0 h 48"/>
                  <a:gd name="T6" fmla="*/ 65 w 65"/>
                  <a:gd name="T7" fmla="*/ 5 h 48"/>
                  <a:gd name="T8" fmla="*/ 65 w 65"/>
                  <a:gd name="T9" fmla="*/ 5 h 48"/>
                  <a:gd name="T10" fmla="*/ 63 w 65"/>
                  <a:gd name="T11" fmla="*/ 6 h 48"/>
                  <a:gd name="T12" fmla="*/ 63 w 65"/>
                  <a:gd name="T13" fmla="*/ 6 h 48"/>
                  <a:gd name="T14" fmla="*/ 62 w 65"/>
                  <a:gd name="T15" fmla="*/ 7 h 48"/>
                  <a:gd name="T16" fmla="*/ 61 w 65"/>
                  <a:gd name="T17" fmla="*/ 9 h 48"/>
                  <a:gd name="T18" fmla="*/ 61 w 65"/>
                  <a:gd name="T19" fmla="*/ 9 h 48"/>
                  <a:gd name="T20" fmla="*/ 58 w 65"/>
                  <a:gd name="T21" fmla="*/ 11 h 48"/>
                  <a:gd name="T22" fmla="*/ 53 w 65"/>
                  <a:gd name="T23" fmla="*/ 16 h 48"/>
                  <a:gd name="T24" fmla="*/ 45 w 65"/>
                  <a:gd name="T25" fmla="*/ 24 h 48"/>
                  <a:gd name="T26" fmla="*/ 38 w 65"/>
                  <a:gd name="T27" fmla="*/ 32 h 48"/>
                  <a:gd name="T28" fmla="*/ 30 w 65"/>
                  <a:gd name="T29" fmla="*/ 39 h 48"/>
                  <a:gd name="T30" fmla="*/ 25 w 65"/>
                  <a:gd name="T31" fmla="*/ 44 h 48"/>
                  <a:gd name="T32" fmla="*/ 21 w 65"/>
                  <a:gd name="T33" fmla="*/ 48 h 48"/>
                  <a:gd name="T34" fmla="*/ 0 w 65"/>
                  <a:gd name="T35" fmla="*/ 28 h 48"/>
                  <a:gd name="T36" fmla="*/ 16 w 65"/>
                  <a:gd name="T37" fmla="*/ 14 h 48"/>
                  <a:gd name="T38" fmla="*/ 32 w 65"/>
                  <a:gd name="T39" fmla="*/ 3 h 48"/>
                  <a:gd name="T40" fmla="*/ 47 w 65"/>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48">
                    <a:moveTo>
                      <a:pt x="47" y="0"/>
                    </a:moveTo>
                    <a:lnTo>
                      <a:pt x="59" y="0"/>
                    </a:lnTo>
                    <a:lnTo>
                      <a:pt x="59" y="0"/>
                    </a:lnTo>
                    <a:lnTo>
                      <a:pt x="65" y="5"/>
                    </a:lnTo>
                    <a:lnTo>
                      <a:pt x="65" y="5"/>
                    </a:lnTo>
                    <a:lnTo>
                      <a:pt x="63" y="6"/>
                    </a:lnTo>
                    <a:lnTo>
                      <a:pt x="63" y="6"/>
                    </a:lnTo>
                    <a:lnTo>
                      <a:pt x="62" y="7"/>
                    </a:lnTo>
                    <a:lnTo>
                      <a:pt x="61" y="9"/>
                    </a:lnTo>
                    <a:lnTo>
                      <a:pt x="61" y="9"/>
                    </a:lnTo>
                    <a:lnTo>
                      <a:pt x="58" y="11"/>
                    </a:lnTo>
                    <a:lnTo>
                      <a:pt x="53" y="16"/>
                    </a:lnTo>
                    <a:lnTo>
                      <a:pt x="45" y="24"/>
                    </a:lnTo>
                    <a:lnTo>
                      <a:pt x="38" y="32"/>
                    </a:lnTo>
                    <a:lnTo>
                      <a:pt x="30" y="39"/>
                    </a:lnTo>
                    <a:lnTo>
                      <a:pt x="25" y="44"/>
                    </a:lnTo>
                    <a:lnTo>
                      <a:pt x="21" y="48"/>
                    </a:lnTo>
                    <a:lnTo>
                      <a:pt x="0" y="28"/>
                    </a:lnTo>
                    <a:lnTo>
                      <a:pt x="16" y="14"/>
                    </a:lnTo>
                    <a:lnTo>
                      <a:pt x="32" y="3"/>
                    </a:lnTo>
                    <a:lnTo>
                      <a:pt x="47"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60" name="Freeform 270"/>
              <p:cNvSpPr>
                <a:spLocks/>
              </p:cNvSpPr>
              <p:nvPr/>
            </p:nvSpPr>
            <p:spPr bwMode="auto">
              <a:xfrm>
                <a:off x="-6021388" y="1757363"/>
                <a:ext cx="77787" cy="101600"/>
              </a:xfrm>
              <a:custGeom>
                <a:avLst/>
                <a:gdLst>
                  <a:gd name="T0" fmla="*/ 43 w 49"/>
                  <a:gd name="T1" fmla="*/ 0 h 64"/>
                  <a:gd name="T2" fmla="*/ 48 w 49"/>
                  <a:gd name="T3" fmla="*/ 5 h 64"/>
                  <a:gd name="T4" fmla="*/ 48 w 49"/>
                  <a:gd name="T5" fmla="*/ 5 h 64"/>
                  <a:gd name="T6" fmla="*/ 49 w 49"/>
                  <a:gd name="T7" fmla="*/ 8 h 64"/>
                  <a:gd name="T8" fmla="*/ 49 w 49"/>
                  <a:gd name="T9" fmla="*/ 9 h 64"/>
                  <a:gd name="T10" fmla="*/ 49 w 49"/>
                  <a:gd name="T11" fmla="*/ 9 h 64"/>
                  <a:gd name="T12" fmla="*/ 48 w 49"/>
                  <a:gd name="T13" fmla="*/ 23 h 64"/>
                  <a:gd name="T14" fmla="*/ 42 w 49"/>
                  <a:gd name="T15" fmla="*/ 37 h 64"/>
                  <a:gd name="T16" fmla="*/ 31 w 49"/>
                  <a:gd name="T17" fmla="*/ 51 h 64"/>
                  <a:gd name="T18" fmla="*/ 20 w 49"/>
                  <a:gd name="T19" fmla="*/ 64 h 64"/>
                  <a:gd name="T20" fmla="*/ 0 w 49"/>
                  <a:gd name="T21" fmla="*/ 44 h 64"/>
                  <a:gd name="T22" fmla="*/ 3 w 49"/>
                  <a:gd name="T23" fmla="*/ 40 h 64"/>
                  <a:gd name="T24" fmla="*/ 9 w 49"/>
                  <a:gd name="T25" fmla="*/ 35 h 64"/>
                  <a:gd name="T26" fmla="*/ 16 w 49"/>
                  <a:gd name="T27" fmla="*/ 27 h 64"/>
                  <a:gd name="T28" fmla="*/ 24 w 49"/>
                  <a:gd name="T29" fmla="*/ 19 h 64"/>
                  <a:gd name="T30" fmla="*/ 31 w 49"/>
                  <a:gd name="T31" fmla="*/ 13 h 64"/>
                  <a:gd name="T32" fmla="*/ 36 w 49"/>
                  <a:gd name="T33" fmla="*/ 8 h 64"/>
                  <a:gd name="T34" fmla="*/ 38 w 49"/>
                  <a:gd name="T35" fmla="*/ 5 h 64"/>
                  <a:gd name="T36" fmla="*/ 38 w 49"/>
                  <a:gd name="T37" fmla="*/ 5 h 64"/>
                  <a:gd name="T38" fmla="*/ 39 w 49"/>
                  <a:gd name="T39" fmla="*/ 5 h 64"/>
                  <a:gd name="T40" fmla="*/ 39 w 49"/>
                  <a:gd name="T41" fmla="*/ 4 h 64"/>
                  <a:gd name="T42" fmla="*/ 39 w 49"/>
                  <a:gd name="T43" fmla="*/ 4 h 64"/>
                  <a:gd name="T44" fmla="*/ 40 w 49"/>
                  <a:gd name="T45" fmla="*/ 4 h 64"/>
                  <a:gd name="T46" fmla="*/ 42 w 49"/>
                  <a:gd name="T47" fmla="*/ 3 h 64"/>
                  <a:gd name="T48" fmla="*/ 43 w 49"/>
                  <a:gd name="T4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64">
                    <a:moveTo>
                      <a:pt x="43" y="0"/>
                    </a:moveTo>
                    <a:lnTo>
                      <a:pt x="48" y="5"/>
                    </a:lnTo>
                    <a:lnTo>
                      <a:pt x="48" y="5"/>
                    </a:lnTo>
                    <a:lnTo>
                      <a:pt x="49" y="8"/>
                    </a:lnTo>
                    <a:lnTo>
                      <a:pt x="49" y="9"/>
                    </a:lnTo>
                    <a:lnTo>
                      <a:pt x="49" y="9"/>
                    </a:lnTo>
                    <a:lnTo>
                      <a:pt x="48" y="23"/>
                    </a:lnTo>
                    <a:lnTo>
                      <a:pt x="42" y="37"/>
                    </a:lnTo>
                    <a:lnTo>
                      <a:pt x="31" y="51"/>
                    </a:lnTo>
                    <a:lnTo>
                      <a:pt x="20" y="64"/>
                    </a:lnTo>
                    <a:lnTo>
                      <a:pt x="0" y="44"/>
                    </a:lnTo>
                    <a:lnTo>
                      <a:pt x="3" y="40"/>
                    </a:lnTo>
                    <a:lnTo>
                      <a:pt x="9" y="35"/>
                    </a:lnTo>
                    <a:lnTo>
                      <a:pt x="16" y="27"/>
                    </a:lnTo>
                    <a:lnTo>
                      <a:pt x="24" y="19"/>
                    </a:lnTo>
                    <a:lnTo>
                      <a:pt x="31" y="13"/>
                    </a:lnTo>
                    <a:lnTo>
                      <a:pt x="36" y="8"/>
                    </a:lnTo>
                    <a:lnTo>
                      <a:pt x="38" y="5"/>
                    </a:lnTo>
                    <a:lnTo>
                      <a:pt x="38" y="5"/>
                    </a:lnTo>
                    <a:lnTo>
                      <a:pt x="39" y="5"/>
                    </a:lnTo>
                    <a:lnTo>
                      <a:pt x="39" y="4"/>
                    </a:lnTo>
                    <a:lnTo>
                      <a:pt x="39" y="4"/>
                    </a:lnTo>
                    <a:lnTo>
                      <a:pt x="40" y="4"/>
                    </a:lnTo>
                    <a:lnTo>
                      <a:pt x="42" y="3"/>
                    </a:lnTo>
                    <a:lnTo>
                      <a:pt x="43"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61" name="Freeform 271"/>
              <p:cNvSpPr>
                <a:spLocks/>
              </p:cNvSpPr>
              <p:nvPr/>
            </p:nvSpPr>
            <p:spPr bwMode="auto">
              <a:xfrm>
                <a:off x="-6100763" y="1709738"/>
                <a:ext cx="133350" cy="77788"/>
              </a:xfrm>
              <a:custGeom>
                <a:avLst/>
                <a:gdLst>
                  <a:gd name="T0" fmla="*/ 49 w 84"/>
                  <a:gd name="T1" fmla="*/ 0 h 49"/>
                  <a:gd name="T2" fmla="*/ 65 w 84"/>
                  <a:gd name="T3" fmla="*/ 2 h 49"/>
                  <a:gd name="T4" fmla="*/ 67 w 84"/>
                  <a:gd name="T5" fmla="*/ 3 h 49"/>
                  <a:gd name="T6" fmla="*/ 68 w 84"/>
                  <a:gd name="T7" fmla="*/ 6 h 49"/>
                  <a:gd name="T8" fmla="*/ 70 w 84"/>
                  <a:gd name="T9" fmla="*/ 6 h 49"/>
                  <a:gd name="T10" fmla="*/ 70 w 84"/>
                  <a:gd name="T11" fmla="*/ 7 h 49"/>
                  <a:gd name="T12" fmla="*/ 71 w 84"/>
                  <a:gd name="T13" fmla="*/ 7 h 49"/>
                  <a:gd name="T14" fmla="*/ 71 w 84"/>
                  <a:gd name="T15" fmla="*/ 8 h 49"/>
                  <a:gd name="T16" fmla="*/ 72 w 84"/>
                  <a:gd name="T17" fmla="*/ 8 h 49"/>
                  <a:gd name="T18" fmla="*/ 72 w 84"/>
                  <a:gd name="T19" fmla="*/ 9 h 49"/>
                  <a:gd name="T20" fmla="*/ 74 w 84"/>
                  <a:gd name="T21" fmla="*/ 11 h 49"/>
                  <a:gd name="T22" fmla="*/ 76 w 84"/>
                  <a:gd name="T23" fmla="*/ 13 h 49"/>
                  <a:gd name="T24" fmla="*/ 79 w 84"/>
                  <a:gd name="T25" fmla="*/ 16 h 49"/>
                  <a:gd name="T26" fmla="*/ 79 w 84"/>
                  <a:gd name="T27" fmla="*/ 16 h 49"/>
                  <a:gd name="T28" fmla="*/ 81 w 84"/>
                  <a:gd name="T29" fmla="*/ 17 h 49"/>
                  <a:gd name="T30" fmla="*/ 81 w 84"/>
                  <a:gd name="T31" fmla="*/ 17 h 49"/>
                  <a:gd name="T32" fmla="*/ 84 w 84"/>
                  <a:gd name="T33" fmla="*/ 21 h 49"/>
                  <a:gd name="T34" fmla="*/ 70 w 84"/>
                  <a:gd name="T35" fmla="*/ 22 h 49"/>
                  <a:gd name="T36" fmla="*/ 54 w 84"/>
                  <a:gd name="T37" fmla="*/ 27 h 49"/>
                  <a:gd name="T38" fmla="*/ 39 w 84"/>
                  <a:gd name="T39" fmla="*/ 38 h 49"/>
                  <a:gd name="T40" fmla="*/ 26 w 84"/>
                  <a:gd name="T41" fmla="*/ 49 h 49"/>
                  <a:gd name="T42" fmla="*/ 25 w 84"/>
                  <a:gd name="T43" fmla="*/ 48 h 49"/>
                  <a:gd name="T44" fmla="*/ 20 w 84"/>
                  <a:gd name="T45" fmla="*/ 43 h 49"/>
                  <a:gd name="T46" fmla="*/ 13 w 84"/>
                  <a:gd name="T47" fmla="*/ 36 h 49"/>
                  <a:gd name="T48" fmla="*/ 7 w 84"/>
                  <a:gd name="T49" fmla="*/ 30 h 49"/>
                  <a:gd name="T50" fmla="*/ 3 w 84"/>
                  <a:gd name="T51" fmla="*/ 26 h 49"/>
                  <a:gd name="T52" fmla="*/ 0 w 84"/>
                  <a:gd name="T53" fmla="*/ 24 h 49"/>
                  <a:gd name="T54" fmla="*/ 2 w 84"/>
                  <a:gd name="T55" fmla="*/ 22 h 49"/>
                  <a:gd name="T56" fmla="*/ 3 w 84"/>
                  <a:gd name="T57" fmla="*/ 21 h 49"/>
                  <a:gd name="T58" fmla="*/ 4 w 84"/>
                  <a:gd name="T59" fmla="*/ 20 h 49"/>
                  <a:gd name="T60" fmla="*/ 4 w 84"/>
                  <a:gd name="T61" fmla="*/ 20 h 49"/>
                  <a:gd name="T62" fmla="*/ 4 w 84"/>
                  <a:gd name="T63" fmla="*/ 20 h 49"/>
                  <a:gd name="T64" fmla="*/ 18 w 84"/>
                  <a:gd name="T65" fmla="*/ 9 h 49"/>
                  <a:gd name="T66" fmla="*/ 34 w 84"/>
                  <a:gd name="T67" fmla="*/ 3 h 49"/>
                  <a:gd name="T68" fmla="*/ 49 w 84"/>
                  <a:gd name="T6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49">
                    <a:moveTo>
                      <a:pt x="49" y="0"/>
                    </a:moveTo>
                    <a:lnTo>
                      <a:pt x="65" y="2"/>
                    </a:lnTo>
                    <a:lnTo>
                      <a:pt x="67" y="3"/>
                    </a:lnTo>
                    <a:lnTo>
                      <a:pt x="68" y="6"/>
                    </a:lnTo>
                    <a:lnTo>
                      <a:pt x="70" y="6"/>
                    </a:lnTo>
                    <a:lnTo>
                      <a:pt x="70" y="7"/>
                    </a:lnTo>
                    <a:lnTo>
                      <a:pt x="71" y="7"/>
                    </a:lnTo>
                    <a:lnTo>
                      <a:pt x="71" y="8"/>
                    </a:lnTo>
                    <a:lnTo>
                      <a:pt x="72" y="8"/>
                    </a:lnTo>
                    <a:lnTo>
                      <a:pt x="72" y="9"/>
                    </a:lnTo>
                    <a:lnTo>
                      <a:pt x="74" y="11"/>
                    </a:lnTo>
                    <a:lnTo>
                      <a:pt x="76" y="13"/>
                    </a:lnTo>
                    <a:lnTo>
                      <a:pt x="79" y="16"/>
                    </a:lnTo>
                    <a:lnTo>
                      <a:pt x="79" y="16"/>
                    </a:lnTo>
                    <a:lnTo>
                      <a:pt x="81" y="17"/>
                    </a:lnTo>
                    <a:lnTo>
                      <a:pt x="81" y="17"/>
                    </a:lnTo>
                    <a:lnTo>
                      <a:pt x="84" y="21"/>
                    </a:lnTo>
                    <a:lnTo>
                      <a:pt x="70" y="22"/>
                    </a:lnTo>
                    <a:lnTo>
                      <a:pt x="54" y="27"/>
                    </a:lnTo>
                    <a:lnTo>
                      <a:pt x="39" y="38"/>
                    </a:lnTo>
                    <a:lnTo>
                      <a:pt x="26" y="49"/>
                    </a:lnTo>
                    <a:lnTo>
                      <a:pt x="25" y="48"/>
                    </a:lnTo>
                    <a:lnTo>
                      <a:pt x="20" y="43"/>
                    </a:lnTo>
                    <a:lnTo>
                      <a:pt x="13" y="36"/>
                    </a:lnTo>
                    <a:lnTo>
                      <a:pt x="7" y="30"/>
                    </a:lnTo>
                    <a:lnTo>
                      <a:pt x="3" y="26"/>
                    </a:lnTo>
                    <a:lnTo>
                      <a:pt x="0" y="24"/>
                    </a:lnTo>
                    <a:lnTo>
                      <a:pt x="2" y="22"/>
                    </a:lnTo>
                    <a:lnTo>
                      <a:pt x="3" y="21"/>
                    </a:lnTo>
                    <a:lnTo>
                      <a:pt x="4" y="20"/>
                    </a:lnTo>
                    <a:lnTo>
                      <a:pt x="4" y="20"/>
                    </a:lnTo>
                    <a:lnTo>
                      <a:pt x="4" y="20"/>
                    </a:lnTo>
                    <a:lnTo>
                      <a:pt x="18" y="9"/>
                    </a:lnTo>
                    <a:lnTo>
                      <a:pt x="34" y="3"/>
                    </a:lnTo>
                    <a:lnTo>
                      <a:pt x="49"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grpSp>
      </p:grpSp>
      <p:sp>
        <p:nvSpPr>
          <p:cNvPr id="162" name="TextBox 161"/>
          <p:cNvSpPr txBox="1">
            <a:spLocks/>
          </p:cNvSpPr>
          <p:nvPr/>
        </p:nvSpPr>
        <p:spPr>
          <a:xfrm>
            <a:off x="44102" y="1216254"/>
            <a:ext cx="2377412" cy="215165"/>
          </a:xfrm>
          <a:prstGeom prst="rect">
            <a:avLst/>
          </a:prstGeom>
          <a:solidFill>
            <a:srgbClr val="002960"/>
          </a:solidFill>
          <a:ln w="9525">
            <a:noFill/>
            <a:miter lim="800000"/>
            <a:headEnd/>
            <a:tailEnd/>
          </a:ln>
          <a:effec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895350" eaLnBrk="1" fontAlgn="base" latinLnBrk="0" hangingPunct="1">
              <a:lnSpc>
                <a:spcPct val="100000"/>
              </a:lnSpc>
              <a:spcBef>
                <a:spcPct val="0"/>
              </a:spcBef>
              <a:spcAft>
                <a:spcPct val="0"/>
              </a:spcAft>
              <a:buClr>
                <a:srgbClr val="000000"/>
              </a:buClr>
              <a:buSzTx/>
              <a:buFontTx/>
              <a:buNone/>
              <a:tabLst/>
              <a:defRPr/>
            </a:pPr>
            <a:r>
              <a:rPr kumimoji="0" lang="en-US" sz="1800" b="1" i="0" u="none" strike="noStrike" kern="0" cap="none" spc="0" normalizeH="0" baseline="0" noProof="0" dirty="0">
                <a:ln>
                  <a:noFill/>
                </a:ln>
                <a:solidFill>
                  <a:srgbClr val="FFFFFF"/>
                </a:solidFill>
                <a:effectLst/>
                <a:uLnTx/>
                <a:uFillTx/>
                <a:latin typeface="Arial"/>
              </a:rPr>
              <a:t>1</a:t>
            </a:r>
          </a:p>
        </p:txBody>
      </p:sp>
      <p:sp>
        <p:nvSpPr>
          <p:cNvPr id="163" name="TextBox 162"/>
          <p:cNvSpPr txBox="1">
            <a:spLocks/>
          </p:cNvSpPr>
          <p:nvPr/>
        </p:nvSpPr>
        <p:spPr>
          <a:xfrm>
            <a:off x="2460513" y="1218762"/>
            <a:ext cx="2400172" cy="210983"/>
          </a:xfrm>
          <a:prstGeom prst="rect">
            <a:avLst/>
          </a:prstGeom>
          <a:solidFill>
            <a:srgbClr val="002960"/>
          </a:solidFill>
          <a:ln w="9525">
            <a:noFill/>
            <a:miter lim="800000"/>
            <a:headEnd/>
            <a:tailEnd/>
          </a:ln>
          <a:effec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895350" eaLnBrk="1" fontAlgn="base" latinLnBrk="0" hangingPunct="1">
              <a:lnSpc>
                <a:spcPct val="100000"/>
              </a:lnSpc>
              <a:spcBef>
                <a:spcPct val="0"/>
              </a:spcBef>
              <a:spcAft>
                <a:spcPct val="0"/>
              </a:spcAft>
              <a:buClr>
                <a:srgbClr val="000000"/>
              </a:buClr>
              <a:buSzTx/>
              <a:buFontTx/>
              <a:buNone/>
              <a:tabLst/>
              <a:defRPr/>
            </a:pPr>
            <a:r>
              <a:rPr kumimoji="0" lang="en-US" sz="1800" b="1" i="0" u="none" strike="noStrike" kern="0" cap="none" spc="0" normalizeH="0" baseline="0" noProof="0" dirty="0" smtClean="0">
                <a:ln>
                  <a:noFill/>
                </a:ln>
                <a:solidFill>
                  <a:srgbClr val="FFFFFF"/>
                </a:solidFill>
                <a:effectLst/>
                <a:uLnTx/>
                <a:uFillTx/>
                <a:latin typeface="Arial"/>
              </a:rPr>
              <a:t>2</a:t>
            </a:r>
            <a:endParaRPr kumimoji="0" lang="en-US" sz="1800" b="1" i="0" u="none" strike="noStrike" kern="0" cap="none" spc="0" normalizeH="0" baseline="0" noProof="0" dirty="0">
              <a:ln>
                <a:noFill/>
              </a:ln>
              <a:solidFill>
                <a:srgbClr val="FFFFFF"/>
              </a:solidFill>
              <a:effectLst/>
              <a:uLnTx/>
              <a:uFillTx/>
              <a:latin typeface="Arial"/>
            </a:endParaRPr>
          </a:p>
        </p:txBody>
      </p:sp>
      <p:sp>
        <p:nvSpPr>
          <p:cNvPr id="164" name="TextBox 163"/>
          <p:cNvSpPr txBox="1">
            <a:spLocks/>
          </p:cNvSpPr>
          <p:nvPr/>
        </p:nvSpPr>
        <p:spPr>
          <a:xfrm>
            <a:off x="4894812" y="1216254"/>
            <a:ext cx="2400172" cy="210983"/>
          </a:xfrm>
          <a:prstGeom prst="rect">
            <a:avLst/>
          </a:prstGeom>
          <a:solidFill>
            <a:srgbClr val="002960"/>
          </a:solidFill>
          <a:ln w="9525">
            <a:noFill/>
            <a:miter lim="800000"/>
            <a:headEnd/>
            <a:tailEnd/>
          </a:ln>
          <a:effec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895350" eaLnBrk="1" fontAlgn="base" latinLnBrk="0" hangingPunct="1">
              <a:lnSpc>
                <a:spcPct val="100000"/>
              </a:lnSpc>
              <a:spcBef>
                <a:spcPct val="0"/>
              </a:spcBef>
              <a:spcAft>
                <a:spcPct val="0"/>
              </a:spcAft>
              <a:buClr>
                <a:srgbClr val="000000"/>
              </a:buClr>
              <a:buSzTx/>
              <a:buFontTx/>
              <a:buNone/>
              <a:tabLst/>
              <a:defRPr/>
            </a:pPr>
            <a:r>
              <a:rPr kumimoji="0" lang="en-US" sz="1800" b="1" i="0" u="none" strike="noStrike" kern="0" cap="none" spc="0" normalizeH="0" baseline="0" noProof="0" dirty="0" smtClean="0">
                <a:ln>
                  <a:noFill/>
                </a:ln>
                <a:solidFill>
                  <a:srgbClr val="FFFFFF"/>
                </a:solidFill>
                <a:effectLst/>
                <a:uLnTx/>
                <a:uFillTx/>
                <a:latin typeface="Arial"/>
              </a:rPr>
              <a:t>3</a:t>
            </a:r>
            <a:endParaRPr kumimoji="0" lang="en-US" sz="1800" b="1" i="0" u="none" strike="noStrike" kern="0" cap="none" spc="0" normalizeH="0" baseline="0" noProof="0" dirty="0">
              <a:ln>
                <a:noFill/>
              </a:ln>
              <a:solidFill>
                <a:srgbClr val="FFFFFF"/>
              </a:solidFill>
              <a:effectLst/>
              <a:uLnTx/>
              <a:uFillTx/>
              <a:latin typeface="Arial"/>
            </a:endParaRPr>
          </a:p>
        </p:txBody>
      </p:sp>
      <p:sp>
        <p:nvSpPr>
          <p:cNvPr id="165" name="TextBox 164"/>
          <p:cNvSpPr txBox="1">
            <a:spLocks/>
          </p:cNvSpPr>
          <p:nvPr/>
        </p:nvSpPr>
        <p:spPr>
          <a:xfrm>
            <a:off x="7320166" y="1216237"/>
            <a:ext cx="2400172" cy="210983"/>
          </a:xfrm>
          <a:prstGeom prst="rect">
            <a:avLst/>
          </a:prstGeom>
          <a:solidFill>
            <a:srgbClr val="002960"/>
          </a:solidFill>
          <a:ln w="9525">
            <a:noFill/>
            <a:miter lim="800000"/>
            <a:headEnd/>
            <a:tailEnd/>
          </a:ln>
          <a:effec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895350" eaLnBrk="1" fontAlgn="base" latinLnBrk="0" hangingPunct="1">
              <a:lnSpc>
                <a:spcPct val="100000"/>
              </a:lnSpc>
              <a:spcBef>
                <a:spcPct val="0"/>
              </a:spcBef>
              <a:spcAft>
                <a:spcPct val="0"/>
              </a:spcAft>
              <a:buClr>
                <a:srgbClr val="000000"/>
              </a:buClr>
              <a:buSzTx/>
              <a:buFontTx/>
              <a:buNone/>
              <a:tabLst/>
              <a:defRPr/>
            </a:pPr>
            <a:r>
              <a:rPr kumimoji="0" lang="en-US" sz="1800" b="1" i="0" u="none" strike="noStrike" kern="0" cap="none" spc="0" normalizeH="0" baseline="0" noProof="0" dirty="0" smtClean="0">
                <a:ln>
                  <a:noFill/>
                </a:ln>
                <a:solidFill>
                  <a:srgbClr val="FFFFFF"/>
                </a:solidFill>
                <a:effectLst/>
                <a:uLnTx/>
                <a:uFillTx/>
                <a:latin typeface="Arial"/>
              </a:rPr>
              <a:t>4</a:t>
            </a:r>
            <a:endParaRPr kumimoji="0" lang="en-US" sz="1800" b="1" i="0" u="none" strike="noStrike" kern="0" cap="none" spc="0" normalizeH="0" baseline="0" noProof="0" dirty="0">
              <a:ln>
                <a:noFill/>
              </a:ln>
              <a:solidFill>
                <a:srgbClr val="FFFFFF"/>
              </a:solidFill>
              <a:effectLst/>
              <a:uLnTx/>
              <a:uFillTx/>
              <a:latin typeface="Arial"/>
            </a:endParaRPr>
          </a:p>
        </p:txBody>
      </p:sp>
      <p:sp>
        <p:nvSpPr>
          <p:cNvPr id="166" name="TextBox 165"/>
          <p:cNvSpPr txBox="1">
            <a:spLocks/>
          </p:cNvSpPr>
          <p:nvPr/>
        </p:nvSpPr>
        <p:spPr>
          <a:xfrm>
            <a:off x="9745528" y="1216015"/>
            <a:ext cx="2400172" cy="210983"/>
          </a:xfrm>
          <a:prstGeom prst="rect">
            <a:avLst/>
          </a:prstGeom>
          <a:solidFill>
            <a:srgbClr val="002960"/>
          </a:solidFill>
          <a:ln w="9525">
            <a:noFill/>
            <a:miter lim="800000"/>
            <a:headEnd/>
            <a:tailEnd/>
          </a:ln>
          <a:effec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895350" eaLnBrk="1" fontAlgn="base" latinLnBrk="0" hangingPunct="1">
              <a:lnSpc>
                <a:spcPct val="100000"/>
              </a:lnSpc>
              <a:spcBef>
                <a:spcPct val="0"/>
              </a:spcBef>
              <a:spcAft>
                <a:spcPct val="0"/>
              </a:spcAft>
              <a:buClr>
                <a:srgbClr val="000000"/>
              </a:buClr>
              <a:buSzTx/>
              <a:buFontTx/>
              <a:buNone/>
              <a:tabLst/>
              <a:defRPr/>
            </a:pPr>
            <a:r>
              <a:rPr kumimoji="0" lang="en-US" sz="1800" b="1" i="0" u="none" strike="noStrike" kern="0" cap="none" spc="0" normalizeH="0" baseline="0" noProof="0" dirty="0" smtClean="0">
                <a:ln>
                  <a:noFill/>
                </a:ln>
                <a:solidFill>
                  <a:srgbClr val="FFFFFF"/>
                </a:solidFill>
                <a:effectLst/>
                <a:uLnTx/>
                <a:uFillTx/>
                <a:latin typeface="Arial"/>
              </a:rPr>
              <a:t>5</a:t>
            </a:r>
            <a:endParaRPr kumimoji="0" lang="en-US" sz="1800" b="1" i="0" u="none" strike="noStrike" kern="0" cap="none" spc="0" normalizeH="0" baseline="0" noProof="0" dirty="0">
              <a:ln>
                <a:noFill/>
              </a:ln>
              <a:solidFill>
                <a:srgbClr val="FFFFFF"/>
              </a:solidFill>
              <a:effectLst/>
              <a:uLnTx/>
              <a:uFillTx/>
              <a:latin typeface="Arial"/>
            </a:endParaRPr>
          </a:p>
        </p:txBody>
      </p:sp>
      <p:sp>
        <p:nvSpPr>
          <p:cNvPr id="167" name="Rectangle 166"/>
          <p:cNvSpPr>
            <a:spLocks/>
          </p:cNvSpPr>
          <p:nvPr/>
        </p:nvSpPr>
        <p:spPr>
          <a:xfrm>
            <a:off x="44102" y="2392844"/>
            <a:ext cx="2377412" cy="3229751"/>
          </a:xfrm>
          <a:prstGeom prst="rect">
            <a:avLst/>
          </a:prstGeom>
          <a:solidFill>
            <a:srgbClr val="808080">
              <a:lumMod val="20000"/>
              <a:lumOff val="80000"/>
            </a:srgbClr>
          </a:solidFill>
          <a:ln w="9525" cap="flat" cmpd="sng" algn="ctr">
            <a:noFill/>
            <a:prstDash val="solid"/>
          </a:ln>
          <a:effectLst/>
        </p:spPr>
        <p:txBody>
          <a:bodyPr lIns="91430" tIns="45716" rIns="91430" bIns="4571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68" name="TextBox 167"/>
          <p:cNvSpPr txBox="1">
            <a:spLocks/>
          </p:cNvSpPr>
          <p:nvPr/>
        </p:nvSpPr>
        <p:spPr>
          <a:xfrm>
            <a:off x="147615" y="2532244"/>
            <a:ext cx="2170385" cy="24622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fontAlgn="ctr">
              <a:spcBef>
                <a:spcPct val="0"/>
              </a:spcBef>
              <a:spcAft>
                <a:spcPct val="0"/>
              </a:spcAft>
              <a:buClr>
                <a:srgbClr val="000000"/>
              </a:buClr>
            </a:pPr>
            <a:r>
              <a:rPr lang="en-US" sz="1600" dirty="0">
                <a:solidFill>
                  <a:srgbClr val="000000"/>
                </a:solidFill>
                <a:latin typeface="Arial"/>
              </a:rPr>
              <a:t>Collects, analyzes, interprets, and applies data from environmental observational systems. Manages environmental data systems and uses applications for real time and/or historical data analysis</a:t>
            </a:r>
            <a:endParaRPr lang="en-US" sz="1600" dirty="0">
              <a:solidFill>
                <a:srgbClr val="000000"/>
              </a:solidFill>
              <a:latin typeface="Calibri" panose="020F0502020204030204" pitchFamily="34" charset="0"/>
            </a:endParaRPr>
          </a:p>
        </p:txBody>
      </p:sp>
      <p:sp>
        <p:nvSpPr>
          <p:cNvPr id="169" name="Rectangle 168"/>
          <p:cNvSpPr>
            <a:spLocks/>
          </p:cNvSpPr>
          <p:nvPr/>
        </p:nvSpPr>
        <p:spPr>
          <a:xfrm>
            <a:off x="2462479" y="2394351"/>
            <a:ext cx="2398206" cy="3228243"/>
          </a:xfrm>
          <a:prstGeom prst="rect">
            <a:avLst/>
          </a:prstGeom>
          <a:solidFill>
            <a:srgbClr val="808080">
              <a:lumMod val="20000"/>
              <a:lumOff val="80000"/>
            </a:srgbClr>
          </a:solidFill>
          <a:ln w="9525" cap="flat" cmpd="sng" algn="ctr">
            <a:noFill/>
            <a:prstDash val="solid"/>
          </a:ln>
          <a:effectLst/>
        </p:spPr>
        <p:txBody>
          <a:bodyPr lIns="91430" tIns="45716" rIns="91430" bIns="45716" rtlCol="0" anchor="t">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70" name="TextBox 169"/>
          <p:cNvSpPr txBox="1">
            <a:spLocks/>
          </p:cNvSpPr>
          <p:nvPr/>
        </p:nvSpPr>
        <p:spPr>
          <a:xfrm>
            <a:off x="2664851" y="2532244"/>
            <a:ext cx="1893335" cy="24622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fontAlgn="ctr">
              <a:spcBef>
                <a:spcPct val="0"/>
              </a:spcBef>
              <a:spcAft>
                <a:spcPct val="0"/>
              </a:spcAft>
              <a:buClr>
                <a:srgbClr val="000000"/>
              </a:buClr>
            </a:pPr>
            <a:r>
              <a:rPr lang="en-US" sz="1600" dirty="0">
                <a:solidFill>
                  <a:srgbClr val="000000"/>
                </a:solidFill>
                <a:latin typeface="Arial"/>
              </a:rPr>
              <a:t>Diagnoses the environment to assess and adjust forecasts and issues appropriate outlooks, watches, warnings, and/or advisories within a collaborative inter-office framework</a:t>
            </a:r>
            <a:endParaRPr lang="en-US" sz="1600" dirty="0">
              <a:solidFill>
                <a:srgbClr val="000000"/>
              </a:solidFill>
              <a:latin typeface="Calibri" panose="020F0502020204030204" pitchFamily="34" charset="0"/>
            </a:endParaRPr>
          </a:p>
        </p:txBody>
      </p:sp>
      <p:sp>
        <p:nvSpPr>
          <p:cNvPr id="171" name="Rectangle 170"/>
          <p:cNvSpPr>
            <a:spLocks/>
          </p:cNvSpPr>
          <p:nvPr/>
        </p:nvSpPr>
        <p:spPr>
          <a:xfrm>
            <a:off x="4896684" y="2391059"/>
            <a:ext cx="2398300" cy="3231534"/>
          </a:xfrm>
          <a:prstGeom prst="rect">
            <a:avLst/>
          </a:prstGeom>
          <a:solidFill>
            <a:srgbClr val="808080">
              <a:lumMod val="20000"/>
              <a:lumOff val="80000"/>
            </a:srgbClr>
          </a:solidFill>
          <a:ln w="9525" cap="flat" cmpd="sng" algn="ctr">
            <a:noFill/>
            <a:prstDash val="solid"/>
          </a:ln>
          <a:effectLst/>
        </p:spPr>
        <p:txBody>
          <a:bodyPr lIns="91430" tIns="45716" rIns="91430" bIns="4571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72" name="TextBox 171"/>
          <p:cNvSpPr txBox="1">
            <a:spLocks/>
          </p:cNvSpPr>
          <p:nvPr/>
        </p:nvSpPr>
        <p:spPr>
          <a:xfrm>
            <a:off x="4998780" y="2532244"/>
            <a:ext cx="2192236" cy="29546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fontAlgn="ctr">
              <a:spcBef>
                <a:spcPct val="0"/>
              </a:spcBef>
              <a:spcAft>
                <a:spcPct val="0"/>
              </a:spcAft>
              <a:buClr>
                <a:srgbClr val="000000"/>
              </a:buClr>
            </a:pPr>
            <a:r>
              <a:rPr lang="en-US" sz="1600" dirty="0">
                <a:solidFill>
                  <a:srgbClr val="000000"/>
                </a:solidFill>
                <a:latin typeface="Arial"/>
              </a:rPr>
              <a:t>Develops trusted relationships, captures external needs, and provides actionable information and interpretative services to enable partners' decisions when weather, water, or climate has a direct impact on the protection of lives and livelihoods</a:t>
            </a:r>
            <a:endParaRPr lang="en-US" sz="1600" dirty="0">
              <a:solidFill>
                <a:srgbClr val="000000"/>
              </a:solidFill>
              <a:latin typeface="Calibri" panose="020F0502020204030204" pitchFamily="34" charset="0"/>
            </a:endParaRPr>
          </a:p>
        </p:txBody>
      </p:sp>
      <p:sp>
        <p:nvSpPr>
          <p:cNvPr id="173" name="Rectangle 172"/>
          <p:cNvSpPr>
            <a:spLocks/>
          </p:cNvSpPr>
          <p:nvPr/>
        </p:nvSpPr>
        <p:spPr>
          <a:xfrm>
            <a:off x="7320166" y="2395558"/>
            <a:ext cx="2398300" cy="3231534"/>
          </a:xfrm>
          <a:prstGeom prst="rect">
            <a:avLst/>
          </a:prstGeom>
          <a:solidFill>
            <a:srgbClr val="808080">
              <a:lumMod val="20000"/>
              <a:lumOff val="80000"/>
            </a:srgbClr>
          </a:solidFill>
          <a:ln w="9525" cap="flat" cmpd="sng" algn="ctr">
            <a:noFill/>
            <a:prstDash val="solid"/>
          </a:ln>
          <a:effectLst/>
        </p:spPr>
        <p:txBody>
          <a:bodyPr lIns="91430" tIns="45716" rIns="91430" bIns="4571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74" name="Rectangle 173"/>
          <p:cNvSpPr>
            <a:spLocks/>
          </p:cNvSpPr>
          <p:nvPr/>
        </p:nvSpPr>
        <p:spPr>
          <a:xfrm>
            <a:off x="9747400" y="2390286"/>
            <a:ext cx="2398300" cy="3231534"/>
          </a:xfrm>
          <a:prstGeom prst="rect">
            <a:avLst/>
          </a:prstGeom>
          <a:solidFill>
            <a:srgbClr val="808080">
              <a:lumMod val="20000"/>
              <a:lumOff val="80000"/>
            </a:srgbClr>
          </a:solidFill>
          <a:ln w="9525" cap="flat" cmpd="sng" algn="ctr">
            <a:noFill/>
            <a:prstDash val="solid"/>
          </a:ln>
          <a:effectLst/>
        </p:spPr>
        <p:txBody>
          <a:bodyPr lIns="91430" tIns="45716" rIns="91430" bIns="4571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75" name="TextBox 174"/>
          <p:cNvSpPr txBox="1">
            <a:spLocks/>
          </p:cNvSpPr>
          <p:nvPr/>
        </p:nvSpPr>
        <p:spPr>
          <a:xfrm>
            <a:off x="7447605" y="2528725"/>
            <a:ext cx="2145301" cy="29546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fontAlgn="ctr">
              <a:spcBef>
                <a:spcPct val="0"/>
              </a:spcBef>
              <a:spcAft>
                <a:spcPct val="0"/>
              </a:spcAft>
              <a:buClr>
                <a:srgbClr val="000000"/>
              </a:buClr>
            </a:pPr>
            <a:r>
              <a:rPr lang="en-US" sz="1600" dirty="0">
                <a:solidFill>
                  <a:srgbClr val="000000"/>
                </a:solidFill>
                <a:latin typeface="Arial"/>
              </a:rPr>
              <a:t>Collaborates and co-creates with colleagues to create impact,  leverages talents of other stakeholders and colleagues, develops ownership of individual work, and influences others. Effectively understands roles and responsibilities of position </a:t>
            </a:r>
            <a:endParaRPr lang="en-US" sz="1600" dirty="0">
              <a:solidFill>
                <a:srgbClr val="000000"/>
              </a:solidFill>
              <a:latin typeface="Calibri" panose="020F0502020204030204" pitchFamily="34" charset="0"/>
            </a:endParaRPr>
          </a:p>
        </p:txBody>
      </p:sp>
      <p:sp>
        <p:nvSpPr>
          <p:cNvPr id="176" name="TextBox 175"/>
          <p:cNvSpPr txBox="1">
            <a:spLocks/>
          </p:cNvSpPr>
          <p:nvPr/>
        </p:nvSpPr>
        <p:spPr>
          <a:xfrm>
            <a:off x="9845905" y="2538211"/>
            <a:ext cx="2243763" cy="270843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fontAlgn="ctr">
              <a:spcBef>
                <a:spcPct val="0"/>
              </a:spcBef>
              <a:spcAft>
                <a:spcPct val="0"/>
              </a:spcAft>
              <a:buClr>
                <a:srgbClr val="000000"/>
              </a:buClr>
            </a:pPr>
            <a:r>
              <a:rPr lang="en-US" sz="1600" dirty="0">
                <a:solidFill>
                  <a:srgbClr val="000000"/>
                </a:solidFill>
                <a:latin typeface="Arial"/>
              </a:rPr>
              <a:t>Demonstrates expertise in the theory of weather, water and climate sciences, is up-to-date on latest scientific and technological developments, and provides science-based and technology-based solutions to operational challenges</a:t>
            </a:r>
            <a:endParaRPr lang="en-US" sz="1600" dirty="0">
              <a:solidFill>
                <a:srgbClr val="000000"/>
              </a:solidFill>
              <a:latin typeface="Calibri" panose="020F0502020204030204" pitchFamily="34" charset="0"/>
            </a:endParaRPr>
          </a:p>
        </p:txBody>
      </p:sp>
    </p:spTree>
    <p:custDataLst>
      <p:tags r:id="rId2"/>
    </p:custDataLst>
    <p:extLst>
      <p:ext uri="{BB962C8B-B14F-4D97-AF65-F5344CB8AC3E}">
        <p14:creationId xmlns:p14="http://schemas.microsoft.com/office/powerpoint/2010/main" val="2348188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1525893" y="1623"/>
          <a:ext cx="1619" cy="1619"/>
        </p:xfrm>
        <a:graphic>
          <a:graphicData uri="http://schemas.openxmlformats.org/presentationml/2006/ole">
            <mc:AlternateContent xmlns:mc="http://schemas.openxmlformats.org/markup-compatibility/2006">
              <mc:Choice xmlns:v="urn:schemas-microsoft-com:vml" Requires="v">
                <p:oleObj spid="_x0000_s208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25893" y="1623"/>
                        <a:ext cx="1619" cy="1619"/>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US" dirty="0" smtClean="0"/>
              <a:t>1. Competency Model: Competencies for Each Dimension</a:t>
            </a:r>
            <a:endParaRPr lang="en-US" dirty="0"/>
          </a:p>
        </p:txBody>
      </p:sp>
      <p:grpSp>
        <p:nvGrpSpPr>
          <p:cNvPr id="191" name="Group 190"/>
          <p:cNvGrpSpPr/>
          <p:nvPr/>
        </p:nvGrpSpPr>
        <p:grpSpPr>
          <a:xfrm>
            <a:off x="9806746" y="1586769"/>
            <a:ext cx="445778" cy="444712"/>
            <a:chOff x="-6361113" y="1500188"/>
            <a:chExt cx="663575" cy="661988"/>
          </a:xfrm>
          <a:solidFill>
            <a:srgbClr val="FFFFFF"/>
          </a:solidFill>
        </p:grpSpPr>
        <p:sp>
          <p:nvSpPr>
            <p:cNvPr id="192" name="Freeform 254"/>
            <p:cNvSpPr>
              <a:spLocks noEditPoints="1"/>
            </p:cNvSpPr>
            <p:nvPr/>
          </p:nvSpPr>
          <p:spPr bwMode="auto">
            <a:xfrm>
              <a:off x="-6361113" y="1633538"/>
              <a:ext cx="531812" cy="528638"/>
            </a:xfrm>
            <a:custGeom>
              <a:avLst/>
              <a:gdLst>
                <a:gd name="T0" fmla="*/ 166 w 335"/>
                <a:gd name="T1" fmla="*/ 315 h 333"/>
                <a:gd name="T2" fmla="*/ 249 w 335"/>
                <a:gd name="T3" fmla="*/ 251 h 333"/>
                <a:gd name="T4" fmla="*/ 203 w 335"/>
                <a:gd name="T5" fmla="*/ 310 h 333"/>
                <a:gd name="T6" fmla="*/ 252 w 335"/>
                <a:gd name="T7" fmla="*/ 251 h 333"/>
                <a:gd name="T8" fmla="*/ 299 w 335"/>
                <a:gd name="T9" fmla="*/ 236 h 333"/>
                <a:gd name="T10" fmla="*/ 98 w 335"/>
                <a:gd name="T11" fmla="*/ 297 h 333"/>
                <a:gd name="T12" fmla="*/ 108 w 335"/>
                <a:gd name="T13" fmla="*/ 187 h 333"/>
                <a:gd name="T14" fmla="*/ 166 w 335"/>
                <a:gd name="T15" fmla="*/ 233 h 333"/>
                <a:gd name="T16" fmla="*/ 149 w 335"/>
                <a:gd name="T17" fmla="*/ 168 h 333"/>
                <a:gd name="T18" fmla="*/ 85 w 335"/>
                <a:gd name="T19" fmla="*/ 249 h 333"/>
                <a:gd name="T20" fmla="*/ 141 w 335"/>
                <a:gd name="T21" fmla="*/ 245 h 333"/>
                <a:gd name="T22" fmla="*/ 82 w 335"/>
                <a:gd name="T23" fmla="*/ 168 h 333"/>
                <a:gd name="T24" fmla="*/ 35 w 335"/>
                <a:gd name="T25" fmla="*/ 233 h 333"/>
                <a:gd name="T26" fmla="*/ 19 w 335"/>
                <a:gd name="T27" fmla="*/ 168 h 333"/>
                <a:gd name="T28" fmla="*/ 23 w 335"/>
                <a:gd name="T29" fmla="*/ 131 h 333"/>
                <a:gd name="T30" fmla="*/ 75 w 335"/>
                <a:gd name="T31" fmla="*/ 129 h 333"/>
                <a:gd name="T32" fmla="*/ 73 w 335"/>
                <a:gd name="T33" fmla="*/ 51 h 333"/>
                <a:gd name="T34" fmla="*/ 98 w 335"/>
                <a:gd name="T35" fmla="*/ 36 h 333"/>
                <a:gd name="T36" fmla="*/ 166 w 335"/>
                <a:gd name="T37" fmla="*/ 5 h 333"/>
                <a:gd name="T38" fmla="*/ 168 w 335"/>
                <a:gd name="T39" fmla="*/ 9 h 333"/>
                <a:gd name="T40" fmla="*/ 168 w 335"/>
                <a:gd name="T41" fmla="*/ 18 h 333"/>
                <a:gd name="T42" fmla="*/ 132 w 335"/>
                <a:gd name="T43" fmla="*/ 22 h 333"/>
                <a:gd name="T44" fmla="*/ 149 w 335"/>
                <a:gd name="T45" fmla="*/ 73 h 333"/>
                <a:gd name="T46" fmla="*/ 78 w 335"/>
                <a:gd name="T47" fmla="*/ 124 h 333"/>
                <a:gd name="T48" fmla="*/ 80 w 335"/>
                <a:gd name="T49" fmla="*/ 147 h 333"/>
                <a:gd name="T50" fmla="*/ 89 w 335"/>
                <a:gd name="T51" fmla="*/ 137 h 333"/>
                <a:gd name="T52" fmla="*/ 99 w 335"/>
                <a:gd name="T53" fmla="*/ 146 h 333"/>
                <a:gd name="T54" fmla="*/ 100 w 335"/>
                <a:gd name="T55" fmla="*/ 165 h 333"/>
                <a:gd name="T56" fmla="*/ 132 w 335"/>
                <a:gd name="T57" fmla="*/ 116 h 333"/>
                <a:gd name="T58" fmla="*/ 141 w 335"/>
                <a:gd name="T59" fmla="*/ 106 h 333"/>
                <a:gd name="T60" fmla="*/ 152 w 335"/>
                <a:gd name="T61" fmla="*/ 115 h 333"/>
                <a:gd name="T62" fmla="*/ 166 w 335"/>
                <a:gd name="T63" fmla="*/ 91 h 333"/>
                <a:gd name="T64" fmla="*/ 241 w 335"/>
                <a:gd name="T65" fmla="*/ 165 h 333"/>
                <a:gd name="T66" fmla="*/ 202 w 335"/>
                <a:gd name="T67" fmla="*/ 181 h 333"/>
                <a:gd name="T68" fmla="*/ 227 w 335"/>
                <a:gd name="T69" fmla="*/ 188 h 333"/>
                <a:gd name="T70" fmla="*/ 222 w 335"/>
                <a:gd name="T71" fmla="*/ 201 h 333"/>
                <a:gd name="T72" fmla="*/ 168 w 335"/>
                <a:gd name="T73" fmla="*/ 187 h 333"/>
                <a:gd name="T74" fmla="*/ 188 w 335"/>
                <a:gd name="T75" fmla="*/ 236 h 333"/>
                <a:gd name="T76" fmla="*/ 197 w 335"/>
                <a:gd name="T77" fmla="*/ 245 h 333"/>
                <a:gd name="T78" fmla="*/ 188 w 335"/>
                <a:gd name="T79" fmla="*/ 254 h 333"/>
                <a:gd name="T80" fmla="*/ 168 w 335"/>
                <a:gd name="T81" fmla="*/ 252 h 333"/>
                <a:gd name="T82" fmla="*/ 256 w 335"/>
                <a:gd name="T83" fmla="*/ 217 h 333"/>
                <a:gd name="T84" fmla="*/ 253 w 335"/>
                <a:gd name="T85" fmla="*/ 249 h 333"/>
                <a:gd name="T86" fmla="*/ 280 w 335"/>
                <a:gd name="T87" fmla="*/ 168 h 333"/>
                <a:gd name="T88" fmla="*/ 282 w 335"/>
                <a:gd name="T89" fmla="*/ 165 h 333"/>
                <a:gd name="T90" fmla="*/ 317 w 335"/>
                <a:gd name="T91" fmla="*/ 159 h 333"/>
                <a:gd name="T92" fmla="*/ 330 w 335"/>
                <a:gd name="T93" fmla="*/ 170 h 333"/>
                <a:gd name="T94" fmla="*/ 320 w 335"/>
                <a:gd name="T95" fmla="*/ 237 h 333"/>
                <a:gd name="T96" fmla="*/ 231 w 335"/>
                <a:gd name="T97" fmla="*/ 322 h 333"/>
                <a:gd name="T98" fmla="*/ 103 w 335"/>
                <a:gd name="T99" fmla="*/ 320 h 333"/>
                <a:gd name="T100" fmla="*/ 13 w 335"/>
                <a:gd name="T101" fmla="*/ 232 h 333"/>
                <a:gd name="T102" fmla="*/ 12 w 335"/>
                <a:gd name="T103" fmla="*/ 105 h 333"/>
                <a:gd name="T104" fmla="*/ 95 w 335"/>
                <a:gd name="T105" fmla="*/ 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5" h="333">
                  <a:moveTo>
                    <a:pt x="86" y="251"/>
                  </a:moveTo>
                  <a:lnTo>
                    <a:pt x="102" y="299"/>
                  </a:lnTo>
                  <a:lnTo>
                    <a:pt x="132" y="310"/>
                  </a:lnTo>
                  <a:lnTo>
                    <a:pt x="166" y="315"/>
                  </a:lnTo>
                  <a:lnTo>
                    <a:pt x="166" y="261"/>
                  </a:lnTo>
                  <a:lnTo>
                    <a:pt x="126" y="259"/>
                  </a:lnTo>
                  <a:lnTo>
                    <a:pt x="86" y="251"/>
                  </a:lnTo>
                  <a:close/>
                  <a:moveTo>
                    <a:pt x="249" y="251"/>
                  </a:moveTo>
                  <a:lnTo>
                    <a:pt x="209" y="259"/>
                  </a:lnTo>
                  <a:lnTo>
                    <a:pt x="168" y="261"/>
                  </a:lnTo>
                  <a:lnTo>
                    <a:pt x="168" y="315"/>
                  </a:lnTo>
                  <a:lnTo>
                    <a:pt x="203" y="310"/>
                  </a:lnTo>
                  <a:lnTo>
                    <a:pt x="234" y="299"/>
                  </a:lnTo>
                  <a:lnTo>
                    <a:pt x="249" y="251"/>
                  </a:lnTo>
                  <a:close/>
                  <a:moveTo>
                    <a:pt x="299" y="236"/>
                  </a:moveTo>
                  <a:lnTo>
                    <a:pt x="252" y="251"/>
                  </a:lnTo>
                  <a:lnTo>
                    <a:pt x="238" y="297"/>
                  </a:lnTo>
                  <a:lnTo>
                    <a:pt x="262" y="281"/>
                  </a:lnTo>
                  <a:lnTo>
                    <a:pt x="282" y="260"/>
                  </a:lnTo>
                  <a:lnTo>
                    <a:pt x="299" y="236"/>
                  </a:lnTo>
                  <a:close/>
                  <a:moveTo>
                    <a:pt x="36" y="236"/>
                  </a:moveTo>
                  <a:lnTo>
                    <a:pt x="53" y="260"/>
                  </a:lnTo>
                  <a:lnTo>
                    <a:pt x="73" y="281"/>
                  </a:lnTo>
                  <a:lnTo>
                    <a:pt x="98" y="297"/>
                  </a:lnTo>
                  <a:lnTo>
                    <a:pt x="82" y="251"/>
                  </a:lnTo>
                  <a:lnTo>
                    <a:pt x="36" y="236"/>
                  </a:lnTo>
                  <a:close/>
                  <a:moveTo>
                    <a:pt x="102" y="168"/>
                  </a:moveTo>
                  <a:lnTo>
                    <a:pt x="108" y="187"/>
                  </a:lnTo>
                  <a:lnTo>
                    <a:pt x="117" y="204"/>
                  </a:lnTo>
                  <a:lnTo>
                    <a:pt x="131" y="217"/>
                  </a:lnTo>
                  <a:lnTo>
                    <a:pt x="148" y="227"/>
                  </a:lnTo>
                  <a:lnTo>
                    <a:pt x="166" y="233"/>
                  </a:lnTo>
                  <a:lnTo>
                    <a:pt x="166" y="186"/>
                  </a:lnTo>
                  <a:lnTo>
                    <a:pt x="159" y="179"/>
                  </a:lnTo>
                  <a:lnTo>
                    <a:pt x="154" y="174"/>
                  </a:lnTo>
                  <a:lnTo>
                    <a:pt x="149" y="168"/>
                  </a:lnTo>
                  <a:lnTo>
                    <a:pt x="102" y="168"/>
                  </a:lnTo>
                  <a:close/>
                  <a:moveTo>
                    <a:pt x="76" y="168"/>
                  </a:moveTo>
                  <a:lnTo>
                    <a:pt x="78" y="209"/>
                  </a:lnTo>
                  <a:lnTo>
                    <a:pt x="85" y="249"/>
                  </a:lnTo>
                  <a:lnTo>
                    <a:pt x="126" y="256"/>
                  </a:lnTo>
                  <a:lnTo>
                    <a:pt x="166" y="259"/>
                  </a:lnTo>
                  <a:lnTo>
                    <a:pt x="166" y="252"/>
                  </a:lnTo>
                  <a:lnTo>
                    <a:pt x="141" y="245"/>
                  </a:lnTo>
                  <a:lnTo>
                    <a:pt x="121" y="232"/>
                  </a:lnTo>
                  <a:lnTo>
                    <a:pt x="103" y="215"/>
                  </a:lnTo>
                  <a:lnTo>
                    <a:pt x="90" y="193"/>
                  </a:lnTo>
                  <a:lnTo>
                    <a:pt x="82" y="168"/>
                  </a:lnTo>
                  <a:lnTo>
                    <a:pt x="76" y="168"/>
                  </a:lnTo>
                  <a:close/>
                  <a:moveTo>
                    <a:pt x="19" y="168"/>
                  </a:moveTo>
                  <a:lnTo>
                    <a:pt x="23" y="201"/>
                  </a:lnTo>
                  <a:lnTo>
                    <a:pt x="35" y="233"/>
                  </a:lnTo>
                  <a:lnTo>
                    <a:pt x="82" y="249"/>
                  </a:lnTo>
                  <a:lnTo>
                    <a:pt x="76" y="208"/>
                  </a:lnTo>
                  <a:lnTo>
                    <a:pt x="73" y="168"/>
                  </a:lnTo>
                  <a:lnTo>
                    <a:pt x="19" y="168"/>
                  </a:lnTo>
                  <a:close/>
                  <a:moveTo>
                    <a:pt x="82" y="84"/>
                  </a:moveTo>
                  <a:lnTo>
                    <a:pt x="35" y="100"/>
                  </a:lnTo>
                  <a:lnTo>
                    <a:pt x="35" y="100"/>
                  </a:lnTo>
                  <a:lnTo>
                    <a:pt x="23" y="131"/>
                  </a:lnTo>
                  <a:lnTo>
                    <a:pt x="19" y="165"/>
                  </a:lnTo>
                  <a:lnTo>
                    <a:pt x="73" y="165"/>
                  </a:lnTo>
                  <a:lnTo>
                    <a:pt x="73" y="149"/>
                  </a:lnTo>
                  <a:lnTo>
                    <a:pt x="75" y="129"/>
                  </a:lnTo>
                  <a:lnTo>
                    <a:pt x="78" y="107"/>
                  </a:lnTo>
                  <a:lnTo>
                    <a:pt x="82" y="84"/>
                  </a:lnTo>
                  <a:close/>
                  <a:moveTo>
                    <a:pt x="98" y="36"/>
                  </a:moveTo>
                  <a:lnTo>
                    <a:pt x="73" y="51"/>
                  </a:lnTo>
                  <a:lnTo>
                    <a:pt x="53" y="73"/>
                  </a:lnTo>
                  <a:lnTo>
                    <a:pt x="36" y="97"/>
                  </a:lnTo>
                  <a:lnTo>
                    <a:pt x="82" y="82"/>
                  </a:lnTo>
                  <a:lnTo>
                    <a:pt x="98" y="36"/>
                  </a:lnTo>
                  <a:close/>
                  <a:moveTo>
                    <a:pt x="159" y="0"/>
                  </a:moveTo>
                  <a:lnTo>
                    <a:pt x="162" y="2"/>
                  </a:lnTo>
                  <a:lnTo>
                    <a:pt x="164" y="4"/>
                  </a:lnTo>
                  <a:lnTo>
                    <a:pt x="166" y="5"/>
                  </a:lnTo>
                  <a:lnTo>
                    <a:pt x="166" y="6"/>
                  </a:lnTo>
                  <a:lnTo>
                    <a:pt x="167" y="7"/>
                  </a:lnTo>
                  <a:lnTo>
                    <a:pt x="167" y="7"/>
                  </a:lnTo>
                  <a:lnTo>
                    <a:pt x="168" y="9"/>
                  </a:lnTo>
                  <a:lnTo>
                    <a:pt x="168" y="9"/>
                  </a:lnTo>
                  <a:lnTo>
                    <a:pt x="168" y="9"/>
                  </a:lnTo>
                  <a:lnTo>
                    <a:pt x="179" y="18"/>
                  </a:lnTo>
                  <a:lnTo>
                    <a:pt x="168" y="18"/>
                  </a:lnTo>
                  <a:lnTo>
                    <a:pt x="168" y="52"/>
                  </a:lnTo>
                  <a:lnTo>
                    <a:pt x="166" y="54"/>
                  </a:lnTo>
                  <a:lnTo>
                    <a:pt x="166" y="18"/>
                  </a:lnTo>
                  <a:lnTo>
                    <a:pt x="132" y="22"/>
                  </a:lnTo>
                  <a:lnTo>
                    <a:pt x="102" y="33"/>
                  </a:lnTo>
                  <a:lnTo>
                    <a:pt x="86" y="82"/>
                  </a:lnTo>
                  <a:lnTo>
                    <a:pt x="117" y="75"/>
                  </a:lnTo>
                  <a:lnTo>
                    <a:pt x="149" y="73"/>
                  </a:lnTo>
                  <a:lnTo>
                    <a:pt x="150" y="74"/>
                  </a:lnTo>
                  <a:lnTo>
                    <a:pt x="118" y="78"/>
                  </a:lnTo>
                  <a:lnTo>
                    <a:pt x="85" y="84"/>
                  </a:lnTo>
                  <a:lnTo>
                    <a:pt x="78" y="124"/>
                  </a:lnTo>
                  <a:lnTo>
                    <a:pt x="76" y="165"/>
                  </a:lnTo>
                  <a:lnTo>
                    <a:pt x="81" y="165"/>
                  </a:lnTo>
                  <a:lnTo>
                    <a:pt x="80" y="156"/>
                  </a:lnTo>
                  <a:lnTo>
                    <a:pt x="80" y="147"/>
                  </a:lnTo>
                  <a:lnTo>
                    <a:pt x="80" y="143"/>
                  </a:lnTo>
                  <a:lnTo>
                    <a:pt x="82" y="141"/>
                  </a:lnTo>
                  <a:lnTo>
                    <a:pt x="85" y="138"/>
                  </a:lnTo>
                  <a:lnTo>
                    <a:pt x="89" y="137"/>
                  </a:lnTo>
                  <a:lnTo>
                    <a:pt x="93" y="138"/>
                  </a:lnTo>
                  <a:lnTo>
                    <a:pt x="95" y="140"/>
                  </a:lnTo>
                  <a:lnTo>
                    <a:pt x="98" y="143"/>
                  </a:lnTo>
                  <a:lnTo>
                    <a:pt x="99" y="146"/>
                  </a:lnTo>
                  <a:lnTo>
                    <a:pt x="99" y="152"/>
                  </a:lnTo>
                  <a:lnTo>
                    <a:pt x="99" y="158"/>
                  </a:lnTo>
                  <a:lnTo>
                    <a:pt x="100" y="163"/>
                  </a:lnTo>
                  <a:lnTo>
                    <a:pt x="100" y="165"/>
                  </a:lnTo>
                  <a:lnTo>
                    <a:pt x="146" y="165"/>
                  </a:lnTo>
                  <a:lnTo>
                    <a:pt x="139" y="151"/>
                  </a:lnTo>
                  <a:lnTo>
                    <a:pt x="135" y="134"/>
                  </a:lnTo>
                  <a:lnTo>
                    <a:pt x="132" y="116"/>
                  </a:lnTo>
                  <a:lnTo>
                    <a:pt x="132" y="113"/>
                  </a:lnTo>
                  <a:lnTo>
                    <a:pt x="135" y="109"/>
                  </a:lnTo>
                  <a:lnTo>
                    <a:pt x="137" y="107"/>
                  </a:lnTo>
                  <a:lnTo>
                    <a:pt x="141" y="106"/>
                  </a:lnTo>
                  <a:lnTo>
                    <a:pt x="145" y="106"/>
                  </a:lnTo>
                  <a:lnTo>
                    <a:pt x="148" y="109"/>
                  </a:lnTo>
                  <a:lnTo>
                    <a:pt x="150" y="111"/>
                  </a:lnTo>
                  <a:lnTo>
                    <a:pt x="152" y="115"/>
                  </a:lnTo>
                  <a:lnTo>
                    <a:pt x="153" y="132"/>
                  </a:lnTo>
                  <a:lnTo>
                    <a:pt x="158" y="147"/>
                  </a:lnTo>
                  <a:lnTo>
                    <a:pt x="166" y="159"/>
                  </a:lnTo>
                  <a:lnTo>
                    <a:pt x="166" y="91"/>
                  </a:lnTo>
                  <a:lnTo>
                    <a:pt x="168" y="92"/>
                  </a:lnTo>
                  <a:lnTo>
                    <a:pt x="168" y="163"/>
                  </a:lnTo>
                  <a:lnTo>
                    <a:pt x="172" y="165"/>
                  </a:lnTo>
                  <a:lnTo>
                    <a:pt x="241" y="165"/>
                  </a:lnTo>
                  <a:lnTo>
                    <a:pt x="243" y="168"/>
                  </a:lnTo>
                  <a:lnTo>
                    <a:pt x="175" y="168"/>
                  </a:lnTo>
                  <a:lnTo>
                    <a:pt x="188" y="175"/>
                  </a:lnTo>
                  <a:lnTo>
                    <a:pt x="202" y="181"/>
                  </a:lnTo>
                  <a:lnTo>
                    <a:pt x="218" y="183"/>
                  </a:lnTo>
                  <a:lnTo>
                    <a:pt x="222" y="183"/>
                  </a:lnTo>
                  <a:lnTo>
                    <a:pt x="225" y="186"/>
                  </a:lnTo>
                  <a:lnTo>
                    <a:pt x="227" y="188"/>
                  </a:lnTo>
                  <a:lnTo>
                    <a:pt x="227" y="192"/>
                  </a:lnTo>
                  <a:lnTo>
                    <a:pt x="227" y="196"/>
                  </a:lnTo>
                  <a:lnTo>
                    <a:pt x="225" y="199"/>
                  </a:lnTo>
                  <a:lnTo>
                    <a:pt x="222" y="201"/>
                  </a:lnTo>
                  <a:lnTo>
                    <a:pt x="218" y="201"/>
                  </a:lnTo>
                  <a:lnTo>
                    <a:pt x="202" y="200"/>
                  </a:lnTo>
                  <a:lnTo>
                    <a:pt x="185" y="195"/>
                  </a:lnTo>
                  <a:lnTo>
                    <a:pt x="168" y="187"/>
                  </a:lnTo>
                  <a:lnTo>
                    <a:pt x="168" y="233"/>
                  </a:lnTo>
                  <a:lnTo>
                    <a:pt x="170" y="233"/>
                  </a:lnTo>
                  <a:lnTo>
                    <a:pt x="179" y="234"/>
                  </a:lnTo>
                  <a:lnTo>
                    <a:pt x="188" y="236"/>
                  </a:lnTo>
                  <a:lnTo>
                    <a:pt x="191" y="236"/>
                  </a:lnTo>
                  <a:lnTo>
                    <a:pt x="194" y="238"/>
                  </a:lnTo>
                  <a:lnTo>
                    <a:pt x="195" y="241"/>
                  </a:lnTo>
                  <a:lnTo>
                    <a:pt x="197" y="245"/>
                  </a:lnTo>
                  <a:lnTo>
                    <a:pt x="195" y="249"/>
                  </a:lnTo>
                  <a:lnTo>
                    <a:pt x="194" y="251"/>
                  </a:lnTo>
                  <a:lnTo>
                    <a:pt x="190" y="254"/>
                  </a:lnTo>
                  <a:lnTo>
                    <a:pt x="188" y="254"/>
                  </a:lnTo>
                  <a:lnTo>
                    <a:pt x="185" y="254"/>
                  </a:lnTo>
                  <a:lnTo>
                    <a:pt x="180" y="254"/>
                  </a:lnTo>
                  <a:lnTo>
                    <a:pt x="175" y="254"/>
                  </a:lnTo>
                  <a:lnTo>
                    <a:pt x="168" y="252"/>
                  </a:lnTo>
                  <a:lnTo>
                    <a:pt x="168" y="259"/>
                  </a:lnTo>
                  <a:lnTo>
                    <a:pt x="209" y="256"/>
                  </a:lnTo>
                  <a:lnTo>
                    <a:pt x="250" y="249"/>
                  </a:lnTo>
                  <a:lnTo>
                    <a:pt x="256" y="217"/>
                  </a:lnTo>
                  <a:lnTo>
                    <a:pt x="259" y="183"/>
                  </a:lnTo>
                  <a:lnTo>
                    <a:pt x="262" y="186"/>
                  </a:lnTo>
                  <a:lnTo>
                    <a:pt x="258" y="218"/>
                  </a:lnTo>
                  <a:lnTo>
                    <a:pt x="253" y="249"/>
                  </a:lnTo>
                  <a:lnTo>
                    <a:pt x="300" y="233"/>
                  </a:lnTo>
                  <a:lnTo>
                    <a:pt x="312" y="201"/>
                  </a:lnTo>
                  <a:lnTo>
                    <a:pt x="316" y="168"/>
                  </a:lnTo>
                  <a:lnTo>
                    <a:pt x="280" y="168"/>
                  </a:lnTo>
                  <a:lnTo>
                    <a:pt x="281" y="166"/>
                  </a:lnTo>
                  <a:lnTo>
                    <a:pt x="281" y="165"/>
                  </a:lnTo>
                  <a:lnTo>
                    <a:pt x="281" y="165"/>
                  </a:lnTo>
                  <a:lnTo>
                    <a:pt x="282" y="165"/>
                  </a:lnTo>
                  <a:lnTo>
                    <a:pt x="282" y="165"/>
                  </a:lnTo>
                  <a:lnTo>
                    <a:pt x="316" y="165"/>
                  </a:lnTo>
                  <a:lnTo>
                    <a:pt x="316" y="156"/>
                  </a:lnTo>
                  <a:lnTo>
                    <a:pt x="317" y="159"/>
                  </a:lnTo>
                  <a:lnTo>
                    <a:pt x="321" y="161"/>
                  </a:lnTo>
                  <a:lnTo>
                    <a:pt x="324" y="164"/>
                  </a:lnTo>
                  <a:lnTo>
                    <a:pt x="327" y="168"/>
                  </a:lnTo>
                  <a:lnTo>
                    <a:pt x="330" y="170"/>
                  </a:lnTo>
                  <a:lnTo>
                    <a:pt x="333" y="173"/>
                  </a:lnTo>
                  <a:lnTo>
                    <a:pt x="335" y="175"/>
                  </a:lnTo>
                  <a:lnTo>
                    <a:pt x="330" y="208"/>
                  </a:lnTo>
                  <a:lnTo>
                    <a:pt x="320" y="237"/>
                  </a:lnTo>
                  <a:lnTo>
                    <a:pt x="303" y="264"/>
                  </a:lnTo>
                  <a:lnTo>
                    <a:pt x="282" y="287"/>
                  </a:lnTo>
                  <a:lnTo>
                    <a:pt x="258" y="306"/>
                  </a:lnTo>
                  <a:lnTo>
                    <a:pt x="231" y="322"/>
                  </a:lnTo>
                  <a:lnTo>
                    <a:pt x="200" y="331"/>
                  </a:lnTo>
                  <a:lnTo>
                    <a:pt x="167" y="333"/>
                  </a:lnTo>
                  <a:lnTo>
                    <a:pt x="135" y="331"/>
                  </a:lnTo>
                  <a:lnTo>
                    <a:pt x="103" y="320"/>
                  </a:lnTo>
                  <a:lnTo>
                    <a:pt x="75" y="305"/>
                  </a:lnTo>
                  <a:lnTo>
                    <a:pt x="49" y="285"/>
                  </a:lnTo>
                  <a:lnTo>
                    <a:pt x="28" y="260"/>
                  </a:lnTo>
                  <a:lnTo>
                    <a:pt x="13" y="232"/>
                  </a:lnTo>
                  <a:lnTo>
                    <a:pt x="3" y="200"/>
                  </a:lnTo>
                  <a:lnTo>
                    <a:pt x="0" y="166"/>
                  </a:lnTo>
                  <a:lnTo>
                    <a:pt x="3" y="136"/>
                  </a:lnTo>
                  <a:lnTo>
                    <a:pt x="12" y="105"/>
                  </a:lnTo>
                  <a:lnTo>
                    <a:pt x="26" y="78"/>
                  </a:lnTo>
                  <a:lnTo>
                    <a:pt x="45" y="52"/>
                  </a:lnTo>
                  <a:lnTo>
                    <a:pt x="68" y="32"/>
                  </a:lnTo>
                  <a:lnTo>
                    <a:pt x="95" y="15"/>
                  </a:lnTo>
                  <a:lnTo>
                    <a:pt x="126" y="4"/>
                  </a:lnTo>
                  <a:lnTo>
                    <a:pt x="159"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93" name="Freeform 255"/>
            <p:cNvSpPr>
              <a:spLocks/>
            </p:cNvSpPr>
            <p:nvPr/>
          </p:nvSpPr>
          <p:spPr bwMode="auto">
            <a:xfrm>
              <a:off x="-5867400" y="1738313"/>
              <a:ext cx="79375" cy="77788"/>
            </a:xfrm>
            <a:custGeom>
              <a:avLst/>
              <a:gdLst>
                <a:gd name="T0" fmla="*/ 23 w 50"/>
                <a:gd name="T1" fmla="*/ 0 h 49"/>
                <a:gd name="T2" fmla="*/ 50 w 50"/>
                <a:gd name="T3" fmla="*/ 27 h 49"/>
                <a:gd name="T4" fmla="*/ 46 w 50"/>
                <a:gd name="T5" fmla="*/ 31 h 49"/>
                <a:gd name="T6" fmla="*/ 43 w 50"/>
                <a:gd name="T7" fmla="*/ 34 h 49"/>
                <a:gd name="T8" fmla="*/ 41 w 50"/>
                <a:gd name="T9" fmla="*/ 36 h 49"/>
                <a:gd name="T10" fmla="*/ 36 w 50"/>
                <a:gd name="T11" fmla="*/ 41 h 49"/>
                <a:gd name="T12" fmla="*/ 28 w 50"/>
                <a:gd name="T13" fmla="*/ 49 h 49"/>
                <a:gd name="T14" fmla="*/ 24 w 50"/>
                <a:gd name="T15" fmla="*/ 45 h 49"/>
                <a:gd name="T16" fmla="*/ 20 w 50"/>
                <a:gd name="T17" fmla="*/ 43 h 49"/>
                <a:gd name="T18" fmla="*/ 19 w 50"/>
                <a:gd name="T19" fmla="*/ 40 h 49"/>
                <a:gd name="T20" fmla="*/ 18 w 50"/>
                <a:gd name="T21" fmla="*/ 39 h 49"/>
                <a:gd name="T22" fmla="*/ 16 w 50"/>
                <a:gd name="T23" fmla="*/ 38 h 49"/>
                <a:gd name="T24" fmla="*/ 15 w 50"/>
                <a:gd name="T25" fmla="*/ 36 h 49"/>
                <a:gd name="T26" fmla="*/ 14 w 50"/>
                <a:gd name="T27" fmla="*/ 35 h 49"/>
                <a:gd name="T28" fmla="*/ 13 w 50"/>
                <a:gd name="T29" fmla="*/ 34 h 49"/>
                <a:gd name="T30" fmla="*/ 11 w 50"/>
                <a:gd name="T31" fmla="*/ 32 h 49"/>
                <a:gd name="T32" fmla="*/ 9 w 50"/>
                <a:gd name="T33" fmla="*/ 31 h 49"/>
                <a:gd name="T34" fmla="*/ 9 w 50"/>
                <a:gd name="T35" fmla="*/ 31 h 49"/>
                <a:gd name="T36" fmla="*/ 7 w 50"/>
                <a:gd name="T37" fmla="*/ 29 h 49"/>
                <a:gd name="T38" fmla="*/ 6 w 50"/>
                <a:gd name="T39" fmla="*/ 29 h 49"/>
                <a:gd name="T40" fmla="*/ 6 w 50"/>
                <a:gd name="T41" fmla="*/ 27 h 49"/>
                <a:gd name="T42" fmla="*/ 6 w 50"/>
                <a:gd name="T43" fmla="*/ 27 h 49"/>
                <a:gd name="T44" fmla="*/ 5 w 50"/>
                <a:gd name="T45" fmla="*/ 27 h 49"/>
                <a:gd name="T46" fmla="*/ 4 w 50"/>
                <a:gd name="T47" fmla="*/ 26 h 49"/>
                <a:gd name="T48" fmla="*/ 2 w 50"/>
                <a:gd name="T49" fmla="*/ 25 h 49"/>
                <a:gd name="T50" fmla="*/ 0 w 50"/>
                <a:gd name="T51" fmla="*/ 22 h 49"/>
                <a:gd name="T52" fmla="*/ 0 w 50"/>
                <a:gd name="T53" fmla="*/ 22 h 49"/>
                <a:gd name="T54" fmla="*/ 4 w 50"/>
                <a:gd name="T55" fmla="*/ 20 h 49"/>
                <a:gd name="T56" fmla="*/ 4 w 50"/>
                <a:gd name="T57" fmla="*/ 20 h 49"/>
                <a:gd name="T58" fmla="*/ 23 w 50"/>
                <a:gd name="T5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49">
                  <a:moveTo>
                    <a:pt x="23" y="0"/>
                  </a:moveTo>
                  <a:lnTo>
                    <a:pt x="50" y="27"/>
                  </a:lnTo>
                  <a:lnTo>
                    <a:pt x="46" y="31"/>
                  </a:lnTo>
                  <a:lnTo>
                    <a:pt x="43" y="34"/>
                  </a:lnTo>
                  <a:lnTo>
                    <a:pt x="41" y="36"/>
                  </a:lnTo>
                  <a:lnTo>
                    <a:pt x="36" y="41"/>
                  </a:lnTo>
                  <a:lnTo>
                    <a:pt x="28" y="49"/>
                  </a:lnTo>
                  <a:lnTo>
                    <a:pt x="24" y="45"/>
                  </a:lnTo>
                  <a:lnTo>
                    <a:pt x="20" y="43"/>
                  </a:lnTo>
                  <a:lnTo>
                    <a:pt x="19" y="40"/>
                  </a:lnTo>
                  <a:lnTo>
                    <a:pt x="18" y="39"/>
                  </a:lnTo>
                  <a:lnTo>
                    <a:pt x="16" y="38"/>
                  </a:lnTo>
                  <a:lnTo>
                    <a:pt x="15" y="36"/>
                  </a:lnTo>
                  <a:lnTo>
                    <a:pt x="14" y="35"/>
                  </a:lnTo>
                  <a:lnTo>
                    <a:pt x="13" y="34"/>
                  </a:lnTo>
                  <a:lnTo>
                    <a:pt x="11" y="32"/>
                  </a:lnTo>
                  <a:lnTo>
                    <a:pt x="9" y="31"/>
                  </a:lnTo>
                  <a:lnTo>
                    <a:pt x="9" y="31"/>
                  </a:lnTo>
                  <a:lnTo>
                    <a:pt x="7" y="29"/>
                  </a:lnTo>
                  <a:lnTo>
                    <a:pt x="6" y="29"/>
                  </a:lnTo>
                  <a:lnTo>
                    <a:pt x="6" y="27"/>
                  </a:lnTo>
                  <a:lnTo>
                    <a:pt x="6" y="27"/>
                  </a:lnTo>
                  <a:lnTo>
                    <a:pt x="5" y="27"/>
                  </a:lnTo>
                  <a:lnTo>
                    <a:pt x="4" y="26"/>
                  </a:lnTo>
                  <a:lnTo>
                    <a:pt x="2" y="25"/>
                  </a:lnTo>
                  <a:lnTo>
                    <a:pt x="0" y="22"/>
                  </a:lnTo>
                  <a:lnTo>
                    <a:pt x="0" y="22"/>
                  </a:lnTo>
                  <a:lnTo>
                    <a:pt x="4" y="20"/>
                  </a:lnTo>
                  <a:lnTo>
                    <a:pt x="4" y="20"/>
                  </a:lnTo>
                  <a:lnTo>
                    <a:pt x="23"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94" name="Freeform 256"/>
            <p:cNvSpPr>
              <a:spLocks/>
            </p:cNvSpPr>
            <p:nvPr/>
          </p:nvSpPr>
          <p:spPr bwMode="auto">
            <a:xfrm>
              <a:off x="-6096000" y="1582738"/>
              <a:ext cx="77787" cy="76200"/>
            </a:xfrm>
            <a:custGeom>
              <a:avLst/>
              <a:gdLst>
                <a:gd name="T0" fmla="*/ 22 w 49"/>
                <a:gd name="T1" fmla="*/ 0 h 48"/>
                <a:gd name="T2" fmla="*/ 49 w 49"/>
                <a:gd name="T3" fmla="*/ 27 h 48"/>
                <a:gd name="T4" fmla="*/ 45 w 49"/>
                <a:gd name="T5" fmla="*/ 32 h 48"/>
                <a:gd name="T6" fmla="*/ 39 w 49"/>
                <a:gd name="T7" fmla="*/ 37 h 48"/>
                <a:gd name="T8" fmla="*/ 33 w 49"/>
                <a:gd name="T9" fmla="*/ 42 h 48"/>
                <a:gd name="T10" fmla="*/ 28 w 49"/>
                <a:gd name="T11" fmla="*/ 47 h 48"/>
                <a:gd name="T12" fmla="*/ 27 w 49"/>
                <a:gd name="T13" fmla="*/ 48 h 48"/>
                <a:gd name="T14" fmla="*/ 23 w 49"/>
                <a:gd name="T15" fmla="*/ 46 h 48"/>
                <a:gd name="T16" fmla="*/ 21 w 49"/>
                <a:gd name="T17" fmla="*/ 43 h 48"/>
                <a:gd name="T18" fmla="*/ 19 w 49"/>
                <a:gd name="T19" fmla="*/ 42 h 48"/>
                <a:gd name="T20" fmla="*/ 17 w 49"/>
                <a:gd name="T21" fmla="*/ 39 h 48"/>
                <a:gd name="T22" fmla="*/ 14 w 49"/>
                <a:gd name="T23" fmla="*/ 36 h 48"/>
                <a:gd name="T24" fmla="*/ 8 w 49"/>
                <a:gd name="T25" fmla="*/ 30 h 48"/>
                <a:gd name="T26" fmla="*/ 0 w 49"/>
                <a:gd name="T27" fmla="*/ 21 h 48"/>
                <a:gd name="T28" fmla="*/ 5 w 49"/>
                <a:gd name="T29" fmla="*/ 16 h 48"/>
                <a:gd name="T30" fmla="*/ 12 w 49"/>
                <a:gd name="T31" fmla="*/ 10 h 48"/>
                <a:gd name="T32" fmla="*/ 18 w 49"/>
                <a:gd name="T33" fmla="*/ 3 h 48"/>
                <a:gd name="T34" fmla="*/ 22 w 49"/>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8">
                  <a:moveTo>
                    <a:pt x="22" y="0"/>
                  </a:moveTo>
                  <a:lnTo>
                    <a:pt x="49" y="27"/>
                  </a:lnTo>
                  <a:lnTo>
                    <a:pt x="45" y="32"/>
                  </a:lnTo>
                  <a:lnTo>
                    <a:pt x="39" y="37"/>
                  </a:lnTo>
                  <a:lnTo>
                    <a:pt x="33" y="42"/>
                  </a:lnTo>
                  <a:lnTo>
                    <a:pt x="28" y="47"/>
                  </a:lnTo>
                  <a:lnTo>
                    <a:pt x="27" y="48"/>
                  </a:lnTo>
                  <a:lnTo>
                    <a:pt x="23" y="46"/>
                  </a:lnTo>
                  <a:lnTo>
                    <a:pt x="21" y="43"/>
                  </a:lnTo>
                  <a:lnTo>
                    <a:pt x="19" y="42"/>
                  </a:lnTo>
                  <a:lnTo>
                    <a:pt x="17" y="39"/>
                  </a:lnTo>
                  <a:lnTo>
                    <a:pt x="14" y="36"/>
                  </a:lnTo>
                  <a:lnTo>
                    <a:pt x="8" y="30"/>
                  </a:lnTo>
                  <a:lnTo>
                    <a:pt x="0" y="21"/>
                  </a:lnTo>
                  <a:lnTo>
                    <a:pt x="5" y="16"/>
                  </a:lnTo>
                  <a:lnTo>
                    <a:pt x="12" y="10"/>
                  </a:lnTo>
                  <a:lnTo>
                    <a:pt x="18" y="3"/>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95" name="Freeform 257"/>
            <p:cNvSpPr>
              <a:spLocks/>
            </p:cNvSpPr>
            <p:nvPr/>
          </p:nvSpPr>
          <p:spPr bwMode="auto">
            <a:xfrm>
              <a:off x="-6051550" y="1628775"/>
              <a:ext cx="77787" cy="65088"/>
            </a:xfrm>
            <a:custGeom>
              <a:avLst/>
              <a:gdLst>
                <a:gd name="T0" fmla="*/ 22 w 49"/>
                <a:gd name="T1" fmla="*/ 0 h 41"/>
                <a:gd name="T2" fmla="*/ 26 w 49"/>
                <a:gd name="T3" fmla="*/ 4 h 41"/>
                <a:gd name="T4" fmla="*/ 32 w 49"/>
                <a:gd name="T5" fmla="*/ 10 h 41"/>
                <a:gd name="T6" fmla="*/ 40 w 49"/>
                <a:gd name="T7" fmla="*/ 18 h 41"/>
                <a:gd name="T8" fmla="*/ 46 w 49"/>
                <a:gd name="T9" fmla="*/ 25 h 41"/>
                <a:gd name="T10" fmla="*/ 49 w 49"/>
                <a:gd name="T11" fmla="*/ 27 h 41"/>
                <a:gd name="T12" fmla="*/ 48 w 49"/>
                <a:gd name="T13" fmla="*/ 28 h 41"/>
                <a:gd name="T14" fmla="*/ 45 w 49"/>
                <a:gd name="T15" fmla="*/ 31 h 41"/>
                <a:gd name="T16" fmla="*/ 44 w 49"/>
                <a:gd name="T17" fmla="*/ 33 h 41"/>
                <a:gd name="T18" fmla="*/ 40 w 49"/>
                <a:gd name="T19" fmla="*/ 36 h 41"/>
                <a:gd name="T20" fmla="*/ 37 w 49"/>
                <a:gd name="T21" fmla="*/ 39 h 41"/>
                <a:gd name="T22" fmla="*/ 36 w 49"/>
                <a:gd name="T23" fmla="*/ 41 h 41"/>
                <a:gd name="T24" fmla="*/ 27 w 49"/>
                <a:gd name="T25" fmla="*/ 40 h 41"/>
                <a:gd name="T26" fmla="*/ 18 w 49"/>
                <a:gd name="T27" fmla="*/ 40 h 41"/>
                <a:gd name="T28" fmla="*/ 13 w 49"/>
                <a:gd name="T29" fmla="*/ 35 h 41"/>
                <a:gd name="T30" fmla="*/ 9 w 49"/>
                <a:gd name="T31" fmla="*/ 31 h 41"/>
                <a:gd name="T32" fmla="*/ 7 w 49"/>
                <a:gd name="T33" fmla="*/ 28 h 41"/>
                <a:gd name="T34" fmla="*/ 5 w 49"/>
                <a:gd name="T35" fmla="*/ 26 h 41"/>
                <a:gd name="T36" fmla="*/ 4 w 49"/>
                <a:gd name="T37" fmla="*/ 25 h 41"/>
                <a:gd name="T38" fmla="*/ 3 w 49"/>
                <a:gd name="T39" fmla="*/ 25 h 41"/>
                <a:gd name="T40" fmla="*/ 2 w 49"/>
                <a:gd name="T41" fmla="*/ 23 h 41"/>
                <a:gd name="T42" fmla="*/ 2 w 49"/>
                <a:gd name="T43" fmla="*/ 23 h 41"/>
                <a:gd name="T44" fmla="*/ 2 w 49"/>
                <a:gd name="T45" fmla="*/ 22 h 41"/>
                <a:gd name="T46" fmla="*/ 0 w 49"/>
                <a:gd name="T47" fmla="*/ 22 h 41"/>
                <a:gd name="T48" fmla="*/ 5 w 49"/>
                <a:gd name="T49" fmla="*/ 16 h 41"/>
                <a:gd name="T50" fmla="*/ 13 w 49"/>
                <a:gd name="T51" fmla="*/ 9 h 41"/>
                <a:gd name="T52" fmla="*/ 19 w 49"/>
                <a:gd name="T53" fmla="*/ 3 h 41"/>
                <a:gd name="T54" fmla="*/ 22 w 49"/>
                <a:gd name="T5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41">
                  <a:moveTo>
                    <a:pt x="22" y="0"/>
                  </a:moveTo>
                  <a:lnTo>
                    <a:pt x="26" y="4"/>
                  </a:lnTo>
                  <a:lnTo>
                    <a:pt x="32" y="10"/>
                  </a:lnTo>
                  <a:lnTo>
                    <a:pt x="40" y="18"/>
                  </a:lnTo>
                  <a:lnTo>
                    <a:pt x="46" y="25"/>
                  </a:lnTo>
                  <a:lnTo>
                    <a:pt x="49" y="27"/>
                  </a:lnTo>
                  <a:lnTo>
                    <a:pt x="48" y="28"/>
                  </a:lnTo>
                  <a:lnTo>
                    <a:pt x="45" y="31"/>
                  </a:lnTo>
                  <a:lnTo>
                    <a:pt x="44" y="33"/>
                  </a:lnTo>
                  <a:lnTo>
                    <a:pt x="40" y="36"/>
                  </a:lnTo>
                  <a:lnTo>
                    <a:pt x="37" y="39"/>
                  </a:lnTo>
                  <a:lnTo>
                    <a:pt x="36" y="41"/>
                  </a:lnTo>
                  <a:lnTo>
                    <a:pt x="27" y="40"/>
                  </a:lnTo>
                  <a:lnTo>
                    <a:pt x="18" y="40"/>
                  </a:lnTo>
                  <a:lnTo>
                    <a:pt x="13" y="35"/>
                  </a:lnTo>
                  <a:lnTo>
                    <a:pt x="9" y="31"/>
                  </a:lnTo>
                  <a:lnTo>
                    <a:pt x="7" y="28"/>
                  </a:lnTo>
                  <a:lnTo>
                    <a:pt x="5" y="26"/>
                  </a:lnTo>
                  <a:lnTo>
                    <a:pt x="4" y="25"/>
                  </a:lnTo>
                  <a:lnTo>
                    <a:pt x="3" y="25"/>
                  </a:lnTo>
                  <a:lnTo>
                    <a:pt x="2" y="23"/>
                  </a:lnTo>
                  <a:lnTo>
                    <a:pt x="2" y="23"/>
                  </a:lnTo>
                  <a:lnTo>
                    <a:pt x="2" y="22"/>
                  </a:lnTo>
                  <a:lnTo>
                    <a:pt x="0" y="22"/>
                  </a:lnTo>
                  <a:lnTo>
                    <a:pt x="5" y="16"/>
                  </a:lnTo>
                  <a:lnTo>
                    <a:pt x="13" y="9"/>
                  </a:lnTo>
                  <a:lnTo>
                    <a:pt x="19" y="3"/>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96" name="Freeform 258"/>
            <p:cNvSpPr>
              <a:spLocks/>
            </p:cNvSpPr>
            <p:nvPr/>
          </p:nvSpPr>
          <p:spPr bwMode="auto">
            <a:xfrm>
              <a:off x="-6143625" y="1536700"/>
              <a:ext cx="77787" cy="77788"/>
            </a:xfrm>
            <a:custGeom>
              <a:avLst/>
              <a:gdLst>
                <a:gd name="T0" fmla="*/ 22 w 49"/>
                <a:gd name="T1" fmla="*/ 0 h 49"/>
                <a:gd name="T2" fmla="*/ 27 w 49"/>
                <a:gd name="T3" fmla="*/ 4 h 49"/>
                <a:gd name="T4" fmla="*/ 34 w 49"/>
                <a:gd name="T5" fmla="*/ 11 h 49"/>
                <a:gd name="T6" fmla="*/ 40 w 49"/>
                <a:gd name="T7" fmla="*/ 18 h 49"/>
                <a:gd name="T8" fmla="*/ 47 w 49"/>
                <a:gd name="T9" fmla="*/ 25 h 49"/>
                <a:gd name="T10" fmla="*/ 49 w 49"/>
                <a:gd name="T11" fmla="*/ 27 h 49"/>
                <a:gd name="T12" fmla="*/ 43 w 49"/>
                <a:gd name="T13" fmla="*/ 34 h 49"/>
                <a:gd name="T14" fmla="*/ 40 w 49"/>
                <a:gd name="T15" fmla="*/ 38 h 49"/>
                <a:gd name="T16" fmla="*/ 39 w 49"/>
                <a:gd name="T17" fmla="*/ 39 h 49"/>
                <a:gd name="T18" fmla="*/ 38 w 49"/>
                <a:gd name="T19" fmla="*/ 40 h 49"/>
                <a:gd name="T20" fmla="*/ 34 w 49"/>
                <a:gd name="T21" fmla="*/ 43 h 49"/>
                <a:gd name="T22" fmla="*/ 27 w 49"/>
                <a:gd name="T23" fmla="*/ 49 h 49"/>
                <a:gd name="T24" fmla="*/ 0 w 49"/>
                <a:gd name="T25" fmla="*/ 22 h 49"/>
                <a:gd name="T26" fmla="*/ 22 w 49"/>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9">
                  <a:moveTo>
                    <a:pt x="22" y="0"/>
                  </a:moveTo>
                  <a:lnTo>
                    <a:pt x="27" y="4"/>
                  </a:lnTo>
                  <a:lnTo>
                    <a:pt x="34" y="11"/>
                  </a:lnTo>
                  <a:lnTo>
                    <a:pt x="40" y="18"/>
                  </a:lnTo>
                  <a:lnTo>
                    <a:pt x="47" y="25"/>
                  </a:lnTo>
                  <a:lnTo>
                    <a:pt x="49" y="27"/>
                  </a:lnTo>
                  <a:lnTo>
                    <a:pt x="43" y="34"/>
                  </a:lnTo>
                  <a:lnTo>
                    <a:pt x="40" y="38"/>
                  </a:lnTo>
                  <a:lnTo>
                    <a:pt x="39" y="39"/>
                  </a:lnTo>
                  <a:lnTo>
                    <a:pt x="38" y="40"/>
                  </a:lnTo>
                  <a:lnTo>
                    <a:pt x="34" y="43"/>
                  </a:lnTo>
                  <a:lnTo>
                    <a:pt x="27" y="49"/>
                  </a:lnTo>
                  <a:lnTo>
                    <a:pt x="0" y="22"/>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97" name="Freeform 259"/>
            <p:cNvSpPr>
              <a:spLocks/>
            </p:cNvSpPr>
            <p:nvPr/>
          </p:nvSpPr>
          <p:spPr bwMode="auto">
            <a:xfrm>
              <a:off x="-6103938" y="1500188"/>
              <a:ext cx="77787" cy="77788"/>
            </a:xfrm>
            <a:custGeom>
              <a:avLst/>
              <a:gdLst>
                <a:gd name="T0" fmla="*/ 22 w 49"/>
                <a:gd name="T1" fmla="*/ 0 h 49"/>
                <a:gd name="T2" fmla="*/ 49 w 49"/>
                <a:gd name="T3" fmla="*/ 27 h 49"/>
                <a:gd name="T4" fmla="*/ 44 w 49"/>
                <a:gd name="T5" fmla="*/ 32 h 49"/>
                <a:gd name="T6" fmla="*/ 37 w 49"/>
                <a:gd name="T7" fmla="*/ 39 h 49"/>
                <a:gd name="T8" fmla="*/ 31 w 49"/>
                <a:gd name="T9" fmla="*/ 45 h 49"/>
                <a:gd name="T10" fmla="*/ 27 w 49"/>
                <a:gd name="T11" fmla="*/ 49 h 49"/>
                <a:gd name="T12" fmla="*/ 20 w 49"/>
                <a:gd name="T13" fmla="*/ 43 h 49"/>
                <a:gd name="T14" fmla="*/ 14 w 49"/>
                <a:gd name="T15" fmla="*/ 36 h 49"/>
                <a:gd name="T16" fmla="*/ 6 w 49"/>
                <a:gd name="T17" fmla="*/ 29 h 49"/>
                <a:gd name="T18" fmla="*/ 1 w 49"/>
                <a:gd name="T19" fmla="*/ 23 h 49"/>
                <a:gd name="T20" fmla="*/ 0 w 49"/>
                <a:gd name="T21" fmla="*/ 21 h 49"/>
                <a:gd name="T22" fmla="*/ 22 w 49"/>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49">
                  <a:moveTo>
                    <a:pt x="22" y="0"/>
                  </a:moveTo>
                  <a:lnTo>
                    <a:pt x="49" y="27"/>
                  </a:lnTo>
                  <a:lnTo>
                    <a:pt x="44" y="32"/>
                  </a:lnTo>
                  <a:lnTo>
                    <a:pt x="37" y="39"/>
                  </a:lnTo>
                  <a:lnTo>
                    <a:pt x="31" y="45"/>
                  </a:lnTo>
                  <a:lnTo>
                    <a:pt x="27" y="49"/>
                  </a:lnTo>
                  <a:lnTo>
                    <a:pt x="20" y="43"/>
                  </a:lnTo>
                  <a:lnTo>
                    <a:pt x="14" y="36"/>
                  </a:lnTo>
                  <a:lnTo>
                    <a:pt x="6" y="29"/>
                  </a:lnTo>
                  <a:lnTo>
                    <a:pt x="1" y="23"/>
                  </a:lnTo>
                  <a:lnTo>
                    <a:pt x="0" y="21"/>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98" name="Freeform 260"/>
            <p:cNvSpPr>
              <a:spLocks/>
            </p:cNvSpPr>
            <p:nvPr/>
          </p:nvSpPr>
          <p:spPr bwMode="auto">
            <a:xfrm>
              <a:off x="-6059488" y="1546225"/>
              <a:ext cx="77787" cy="76200"/>
            </a:xfrm>
            <a:custGeom>
              <a:avLst/>
              <a:gdLst>
                <a:gd name="T0" fmla="*/ 22 w 49"/>
                <a:gd name="T1" fmla="*/ 0 h 48"/>
                <a:gd name="T2" fmla="*/ 49 w 49"/>
                <a:gd name="T3" fmla="*/ 26 h 48"/>
                <a:gd name="T4" fmla="*/ 48 w 49"/>
                <a:gd name="T5" fmla="*/ 28 h 48"/>
                <a:gd name="T6" fmla="*/ 42 w 49"/>
                <a:gd name="T7" fmla="*/ 33 h 48"/>
                <a:gd name="T8" fmla="*/ 36 w 49"/>
                <a:gd name="T9" fmla="*/ 39 h 48"/>
                <a:gd name="T10" fmla="*/ 27 w 49"/>
                <a:gd name="T11" fmla="*/ 48 h 48"/>
                <a:gd name="T12" fmla="*/ 0 w 49"/>
                <a:gd name="T13" fmla="*/ 21 h 48"/>
                <a:gd name="T14" fmla="*/ 13 w 49"/>
                <a:gd name="T15" fmla="*/ 10 h 48"/>
                <a:gd name="T16" fmla="*/ 19 w 49"/>
                <a:gd name="T17" fmla="*/ 2 h 48"/>
                <a:gd name="T18" fmla="*/ 22 w 49"/>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22" y="0"/>
                  </a:moveTo>
                  <a:lnTo>
                    <a:pt x="49" y="26"/>
                  </a:lnTo>
                  <a:lnTo>
                    <a:pt x="48" y="28"/>
                  </a:lnTo>
                  <a:lnTo>
                    <a:pt x="42" y="33"/>
                  </a:lnTo>
                  <a:lnTo>
                    <a:pt x="36" y="39"/>
                  </a:lnTo>
                  <a:lnTo>
                    <a:pt x="27" y="48"/>
                  </a:lnTo>
                  <a:lnTo>
                    <a:pt x="0" y="21"/>
                  </a:lnTo>
                  <a:lnTo>
                    <a:pt x="13" y="10"/>
                  </a:lnTo>
                  <a:lnTo>
                    <a:pt x="19" y="2"/>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99" name="Freeform 261"/>
            <p:cNvSpPr>
              <a:spLocks/>
            </p:cNvSpPr>
            <p:nvPr/>
          </p:nvSpPr>
          <p:spPr bwMode="auto">
            <a:xfrm>
              <a:off x="-6015038" y="1590675"/>
              <a:ext cx="79375" cy="79375"/>
            </a:xfrm>
            <a:custGeom>
              <a:avLst/>
              <a:gdLst>
                <a:gd name="T0" fmla="*/ 22 w 50"/>
                <a:gd name="T1" fmla="*/ 0 h 50"/>
                <a:gd name="T2" fmla="*/ 50 w 50"/>
                <a:gd name="T3" fmla="*/ 28 h 50"/>
                <a:gd name="T4" fmla="*/ 41 w 50"/>
                <a:gd name="T5" fmla="*/ 37 h 50"/>
                <a:gd name="T6" fmla="*/ 35 w 50"/>
                <a:gd name="T7" fmla="*/ 42 h 50"/>
                <a:gd name="T8" fmla="*/ 32 w 50"/>
                <a:gd name="T9" fmla="*/ 46 h 50"/>
                <a:gd name="T10" fmla="*/ 30 w 50"/>
                <a:gd name="T11" fmla="*/ 47 h 50"/>
                <a:gd name="T12" fmla="*/ 30 w 50"/>
                <a:gd name="T13" fmla="*/ 49 h 50"/>
                <a:gd name="T14" fmla="*/ 29 w 50"/>
                <a:gd name="T15" fmla="*/ 50 h 50"/>
                <a:gd name="T16" fmla="*/ 26 w 50"/>
                <a:gd name="T17" fmla="*/ 47 h 50"/>
                <a:gd name="T18" fmla="*/ 23 w 50"/>
                <a:gd name="T19" fmla="*/ 46 h 50"/>
                <a:gd name="T20" fmla="*/ 23 w 50"/>
                <a:gd name="T21" fmla="*/ 45 h 50"/>
                <a:gd name="T22" fmla="*/ 22 w 50"/>
                <a:gd name="T23" fmla="*/ 43 h 50"/>
                <a:gd name="T24" fmla="*/ 22 w 50"/>
                <a:gd name="T25" fmla="*/ 43 h 50"/>
                <a:gd name="T26" fmla="*/ 21 w 50"/>
                <a:gd name="T27" fmla="*/ 42 h 50"/>
                <a:gd name="T28" fmla="*/ 20 w 50"/>
                <a:gd name="T29" fmla="*/ 41 h 50"/>
                <a:gd name="T30" fmla="*/ 20 w 50"/>
                <a:gd name="T31" fmla="*/ 41 h 50"/>
                <a:gd name="T32" fmla="*/ 17 w 50"/>
                <a:gd name="T33" fmla="*/ 40 h 50"/>
                <a:gd name="T34" fmla="*/ 16 w 50"/>
                <a:gd name="T35" fmla="*/ 37 h 50"/>
                <a:gd name="T36" fmla="*/ 14 w 50"/>
                <a:gd name="T37" fmla="*/ 36 h 50"/>
                <a:gd name="T38" fmla="*/ 13 w 50"/>
                <a:gd name="T39" fmla="*/ 36 h 50"/>
                <a:gd name="T40" fmla="*/ 13 w 50"/>
                <a:gd name="T41" fmla="*/ 34 h 50"/>
                <a:gd name="T42" fmla="*/ 12 w 50"/>
                <a:gd name="T43" fmla="*/ 33 h 50"/>
                <a:gd name="T44" fmla="*/ 9 w 50"/>
                <a:gd name="T45" fmla="*/ 31 h 50"/>
                <a:gd name="T46" fmla="*/ 8 w 50"/>
                <a:gd name="T47" fmla="*/ 29 h 50"/>
                <a:gd name="T48" fmla="*/ 4 w 50"/>
                <a:gd name="T49" fmla="*/ 25 h 50"/>
                <a:gd name="T50" fmla="*/ 0 w 50"/>
                <a:gd name="T51" fmla="*/ 22 h 50"/>
                <a:gd name="T52" fmla="*/ 8 w 50"/>
                <a:gd name="T53" fmla="*/ 15 h 50"/>
                <a:gd name="T54" fmla="*/ 16 w 50"/>
                <a:gd name="T55" fmla="*/ 7 h 50"/>
                <a:gd name="T56" fmla="*/ 22 w 50"/>
                <a:gd name="T5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50">
                  <a:moveTo>
                    <a:pt x="22" y="0"/>
                  </a:moveTo>
                  <a:lnTo>
                    <a:pt x="50" y="28"/>
                  </a:lnTo>
                  <a:lnTo>
                    <a:pt x="41" y="37"/>
                  </a:lnTo>
                  <a:lnTo>
                    <a:pt x="35" y="42"/>
                  </a:lnTo>
                  <a:lnTo>
                    <a:pt x="32" y="46"/>
                  </a:lnTo>
                  <a:lnTo>
                    <a:pt x="30" y="47"/>
                  </a:lnTo>
                  <a:lnTo>
                    <a:pt x="30" y="49"/>
                  </a:lnTo>
                  <a:lnTo>
                    <a:pt x="29" y="50"/>
                  </a:lnTo>
                  <a:lnTo>
                    <a:pt x="26" y="47"/>
                  </a:lnTo>
                  <a:lnTo>
                    <a:pt x="23" y="46"/>
                  </a:lnTo>
                  <a:lnTo>
                    <a:pt x="23" y="45"/>
                  </a:lnTo>
                  <a:lnTo>
                    <a:pt x="22" y="43"/>
                  </a:lnTo>
                  <a:lnTo>
                    <a:pt x="22" y="43"/>
                  </a:lnTo>
                  <a:lnTo>
                    <a:pt x="21" y="42"/>
                  </a:lnTo>
                  <a:lnTo>
                    <a:pt x="20" y="41"/>
                  </a:lnTo>
                  <a:lnTo>
                    <a:pt x="20" y="41"/>
                  </a:lnTo>
                  <a:lnTo>
                    <a:pt x="17" y="40"/>
                  </a:lnTo>
                  <a:lnTo>
                    <a:pt x="16" y="37"/>
                  </a:lnTo>
                  <a:lnTo>
                    <a:pt x="14" y="36"/>
                  </a:lnTo>
                  <a:lnTo>
                    <a:pt x="13" y="36"/>
                  </a:lnTo>
                  <a:lnTo>
                    <a:pt x="13" y="34"/>
                  </a:lnTo>
                  <a:lnTo>
                    <a:pt x="12" y="33"/>
                  </a:lnTo>
                  <a:lnTo>
                    <a:pt x="9" y="31"/>
                  </a:lnTo>
                  <a:lnTo>
                    <a:pt x="8" y="29"/>
                  </a:lnTo>
                  <a:lnTo>
                    <a:pt x="4" y="25"/>
                  </a:lnTo>
                  <a:lnTo>
                    <a:pt x="0" y="22"/>
                  </a:lnTo>
                  <a:lnTo>
                    <a:pt x="8" y="15"/>
                  </a:lnTo>
                  <a:lnTo>
                    <a:pt x="16" y="7"/>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00" name="Freeform 262"/>
            <p:cNvSpPr>
              <a:spLocks/>
            </p:cNvSpPr>
            <p:nvPr/>
          </p:nvSpPr>
          <p:spPr bwMode="auto">
            <a:xfrm>
              <a:off x="-5776913" y="1830388"/>
              <a:ext cx="79375" cy="77788"/>
            </a:xfrm>
            <a:custGeom>
              <a:avLst/>
              <a:gdLst>
                <a:gd name="T0" fmla="*/ 22 w 50"/>
                <a:gd name="T1" fmla="*/ 0 h 49"/>
                <a:gd name="T2" fmla="*/ 50 w 50"/>
                <a:gd name="T3" fmla="*/ 27 h 49"/>
                <a:gd name="T4" fmla="*/ 27 w 50"/>
                <a:gd name="T5" fmla="*/ 49 h 49"/>
                <a:gd name="T6" fmla="*/ 18 w 50"/>
                <a:gd name="T7" fmla="*/ 40 h 49"/>
                <a:gd name="T8" fmla="*/ 11 w 50"/>
                <a:gd name="T9" fmla="*/ 31 h 49"/>
                <a:gd name="T10" fmla="*/ 0 w 50"/>
                <a:gd name="T11" fmla="*/ 22 h 49"/>
                <a:gd name="T12" fmla="*/ 7 w 50"/>
                <a:gd name="T13" fmla="*/ 16 h 49"/>
                <a:gd name="T14" fmla="*/ 11 w 50"/>
                <a:gd name="T15" fmla="*/ 13 h 49"/>
                <a:gd name="T16" fmla="*/ 12 w 50"/>
                <a:gd name="T17" fmla="*/ 10 h 49"/>
                <a:gd name="T18" fmla="*/ 13 w 50"/>
                <a:gd name="T19" fmla="*/ 9 h 49"/>
                <a:gd name="T20" fmla="*/ 17 w 50"/>
                <a:gd name="T21" fmla="*/ 7 h 49"/>
                <a:gd name="T22" fmla="*/ 22 w 50"/>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9">
                  <a:moveTo>
                    <a:pt x="22" y="0"/>
                  </a:moveTo>
                  <a:lnTo>
                    <a:pt x="50" y="27"/>
                  </a:lnTo>
                  <a:lnTo>
                    <a:pt x="27" y="49"/>
                  </a:lnTo>
                  <a:lnTo>
                    <a:pt x="18" y="40"/>
                  </a:lnTo>
                  <a:lnTo>
                    <a:pt x="11" y="31"/>
                  </a:lnTo>
                  <a:lnTo>
                    <a:pt x="0" y="22"/>
                  </a:lnTo>
                  <a:lnTo>
                    <a:pt x="7" y="16"/>
                  </a:lnTo>
                  <a:lnTo>
                    <a:pt x="11" y="13"/>
                  </a:lnTo>
                  <a:lnTo>
                    <a:pt x="12" y="10"/>
                  </a:lnTo>
                  <a:lnTo>
                    <a:pt x="13" y="9"/>
                  </a:lnTo>
                  <a:lnTo>
                    <a:pt x="17" y="7"/>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01" name="Freeform 263"/>
            <p:cNvSpPr>
              <a:spLocks/>
            </p:cNvSpPr>
            <p:nvPr/>
          </p:nvSpPr>
          <p:spPr bwMode="auto">
            <a:xfrm>
              <a:off x="-5889625" y="1776413"/>
              <a:ext cx="61912" cy="76200"/>
            </a:xfrm>
            <a:custGeom>
              <a:avLst/>
              <a:gdLst>
                <a:gd name="T0" fmla="*/ 12 w 39"/>
                <a:gd name="T1" fmla="*/ 0 h 48"/>
                <a:gd name="T2" fmla="*/ 18 w 39"/>
                <a:gd name="T3" fmla="*/ 5 h 48"/>
                <a:gd name="T4" fmla="*/ 20 w 39"/>
                <a:gd name="T5" fmla="*/ 7 h 48"/>
                <a:gd name="T6" fmla="*/ 21 w 39"/>
                <a:gd name="T7" fmla="*/ 8 h 48"/>
                <a:gd name="T8" fmla="*/ 21 w 39"/>
                <a:gd name="T9" fmla="*/ 8 h 48"/>
                <a:gd name="T10" fmla="*/ 23 w 39"/>
                <a:gd name="T11" fmla="*/ 10 h 48"/>
                <a:gd name="T12" fmla="*/ 25 w 39"/>
                <a:gd name="T13" fmla="*/ 14 h 48"/>
                <a:gd name="T14" fmla="*/ 32 w 39"/>
                <a:gd name="T15" fmla="*/ 19 h 48"/>
                <a:gd name="T16" fmla="*/ 39 w 39"/>
                <a:gd name="T17" fmla="*/ 26 h 48"/>
                <a:gd name="T18" fmla="*/ 33 w 39"/>
                <a:gd name="T19" fmla="*/ 34 h 48"/>
                <a:gd name="T20" fmla="*/ 28 w 39"/>
                <a:gd name="T21" fmla="*/ 39 h 48"/>
                <a:gd name="T22" fmla="*/ 24 w 39"/>
                <a:gd name="T23" fmla="*/ 42 h 48"/>
                <a:gd name="T24" fmla="*/ 21 w 39"/>
                <a:gd name="T25" fmla="*/ 46 h 48"/>
                <a:gd name="T26" fmla="*/ 18 w 39"/>
                <a:gd name="T27" fmla="*/ 48 h 48"/>
                <a:gd name="T28" fmla="*/ 18 w 39"/>
                <a:gd name="T29" fmla="*/ 48 h 48"/>
                <a:gd name="T30" fmla="*/ 16 w 39"/>
                <a:gd name="T31" fmla="*/ 48 h 48"/>
                <a:gd name="T32" fmla="*/ 16 w 39"/>
                <a:gd name="T33" fmla="*/ 47 h 48"/>
                <a:gd name="T34" fmla="*/ 16 w 39"/>
                <a:gd name="T35" fmla="*/ 47 h 48"/>
                <a:gd name="T36" fmla="*/ 15 w 39"/>
                <a:gd name="T37" fmla="*/ 46 h 48"/>
                <a:gd name="T38" fmla="*/ 14 w 39"/>
                <a:gd name="T39" fmla="*/ 44 h 48"/>
                <a:gd name="T40" fmla="*/ 11 w 39"/>
                <a:gd name="T41" fmla="*/ 42 h 48"/>
                <a:gd name="T42" fmla="*/ 9 w 39"/>
                <a:gd name="T43" fmla="*/ 39 h 48"/>
                <a:gd name="T44" fmla="*/ 5 w 39"/>
                <a:gd name="T45" fmla="*/ 35 h 48"/>
                <a:gd name="T46" fmla="*/ 1 w 39"/>
                <a:gd name="T47" fmla="*/ 32 h 48"/>
                <a:gd name="T48" fmla="*/ 0 w 39"/>
                <a:gd name="T49" fmla="*/ 23 h 48"/>
                <a:gd name="T50" fmla="*/ 0 w 39"/>
                <a:gd name="T51" fmla="*/ 14 h 48"/>
                <a:gd name="T52" fmla="*/ 2 w 39"/>
                <a:gd name="T53" fmla="*/ 10 h 48"/>
                <a:gd name="T54" fmla="*/ 2 w 39"/>
                <a:gd name="T55" fmla="*/ 10 h 48"/>
                <a:gd name="T56" fmla="*/ 3 w 39"/>
                <a:gd name="T57" fmla="*/ 10 h 48"/>
                <a:gd name="T58" fmla="*/ 3 w 39"/>
                <a:gd name="T59" fmla="*/ 10 h 48"/>
                <a:gd name="T60" fmla="*/ 3 w 39"/>
                <a:gd name="T61" fmla="*/ 8 h 48"/>
                <a:gd name="T62" fmla="*/ 5 w 39"/>
                <a:gd name="T63" fmla="*/ 7 h 48"/>
                <a:gd name="T64" fmla="*/ 5 w 39"/>
                <a:gd name="T65" fmla="*/ 7 h 48"/>
                <a:gd name="T66" fmla="*/ 7 w 39"/>
                <a:gd name="T67" fmla="*/ 6 h 48"/>
                <a:gd name="T68" fmla="*/ 9 w 39"/>
                <a:gd name="T69" fmla="*/ 3 h 48"/>
                <a:gd name="T70" fmla="*/ 10 w 39"/>
                <a:gd name="T71" fmla="*/ 3 h 48"/>
                <a:gd name="T72" fmla="*/ 10 w 39"/>
                <a:gd name="T73" fmla="*/ 2 h 48"/>
                <a:gd name="T74" fmla="*/ 11 w 39"/>
                <a:gd name="T75" fmla="*/ 2 h 48"/>
                <a:gd name="T76" fmla="*/ 11 w 39"/>
                <a:gd name="T77" fmla="*/ 1 h 48"/>
                <a:gd name="T78" fmla="*/ 12 w 39"/>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48">
                  <a:moveTo>
                    <a:pt x="12" y="0"/>
                  </a:moveTo>
                  <a:lnTo>
                    <a:pt x="18" y="5"/>
                  </a:lnTo>
                  <a:lnTo>
                    <a:pt x="20" y="7"/>
                  </a:lnTo>
                  <a:lnTo>
                    <a:pt x="21" y="8"/>
                  </a:lnTo>
                  <a:lnTo>
                    <a:pt x="21" y="8"/>
                  </a:lnTo>
                  <a:lnTo>
                    <a:pt x="23" y="10"/>
                  </a:lnTo>
                  <a:lnTo>
                    <a:pt x="25" y="14"/>
                  </a:lnTo>
                  <a:lnTo>
                    <a:pt x="32" y="19"/>
                  </a:lnTo>
                  <a:lnTo>
                    <a:pt x="39" y="26"/>
                  </a:lnTo>
                  <a:lnTo>
                    <a:pt x="33" y="34"/>
                  </a:lnTo>
                  <a:lnTo>
                    <a:pt x="28" y="39"/>
                  </a:lnTo>
                  <a:lnTo>
                    <a:pt x="24" y="42"/>
                  </a:lnTo>
                  <a:lnTo>
                    <a:pt x="21" y="46"/>
                  </a:lnTo>
                  <a:lnTo>
                    <a:pt x="18" y="48"/>
                  </a:lnTo>
                  <a:lnTo>
                    <a:pt x="18" y="48"/>
                  </a:lnTo>
                  <a:lnTo>
                    <a:pt x="16" y="48"/>
                  </a:lnTo>
                  <a:lnTo>
                    <a:pt x="16" y="47"/>
                  </a:lnTo>
                  <a:lnTo>
                    <a:pt x="16" y="47"/>
                  </a:lnTo>
                  <a:lnTo>
                    <a:pt x="15" y="46"/>
                  </a:lnTo>
                  <a:lnTo>
                    <a:pt x="14" y="44"/>
                  </a:lnTo>
                  <a:lnTo>
                    <a:pt x="11" y="42"/>
                  </a:lnTo>
                  <a:lnTo>
                    <a:pt x="9" y="39"/>
                  </a:lnTo>
                  <a:lnTo>
                    <a:pt x="5" y="35"/>
                  </a:lnTo>
                  <a:lnTo>
                    <a:pt x="1" y="32"/>
                  </a:lnTo>
                  <a:lnTo>
                    <a:pt x="0" y="23"/>
                  </a:lnTo>
                  <a:lnTo>
                    <a:pt x="0" y="14"/>
                  </a:lnTo>
                  <a:lnTo>
                    <a:pt x="2" y="10"/>
                  </a:lnTo>
                  <a:lnTo>
                    <a:pt x="2" y="10"/>
                  </a:lnTo>
                  <a:lnTo>
                    <a:pt x="3" y="10"/>
                  </a:lnTo>
                  <a:lnTo>
                    <a:pt x="3" y="10"/>
                  </a:lnTo>
                  <a:lnTo>
                    <a:pt x="3" y="8"/>
                  </a:lnTo>
                  <a:lnTo>
                    <a:pt x="5" y="7"/>
                  </a:lnTo>
                  <a:lnTo>
                    <a:pt x="5" y="7"/>
                  </a:lnTo>
                  <a:lnTo>
                    <a:pt x="7" y="6"/>
                  </a:lnTo>
                  <a:lnTo>
                    <a:pt x="9" y="3"/>
                  </a:lnTo>
                  <a:lnTo>
                    <a:pt x="10" y="3"/>
                  </a:lnTo>
                  <a:lnTo>
                    <a:pt x="10" y="2"/>
                  </a:lnTo>
                  <a:lnTo>
                    <a:pt x="11" y="2"/>
                  </a:lnTo>
                  <a:lnTo>
                    <a:pt x="11" y="1"/>
                  </a:lnTo>
                  <a:lnTo>
                    <a:pt x="1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02" name="Freeform 264"/>
            <p:cNvSpPr>
              <a:spLocks/>
            </p:cNvSpPr>
            <p:nvPr/>
          </p:nvSpPr>
          <p:spPr bwMode="auto">
            <a:xfrm>
              <a:off x="-5821363" y="1785938"/>
              <a:ext cx="77787" cy="77788"/>
            </a:xfrm>
            <a:custGeom>
              <a:avLst/>
              <a:gdLst>
                <a:gd name="T0" fmla="*/ 22 w 49"/>
                <a:gd name="T1" fmla="*/ 0 h 49"/>
                <a:gd name="T2" fmla="*/ 49 w 49"/>
                <a:gd name="T3" fmla="*/ 27 h 49"/>
                <a:gd name="T4" fmla="*/ 46 w 49"/>
                <a:gd name="T5" fmla="*/ 28 h 49"/>
                <a:gd name="T6" fmla="*/ 45 w 49"/>
                <a:gd name="T7" fmla="*/ 29 h 49"/>
                <a:gd name="T8" fmla="*/ 45 w 49"/>
                <a:gd name="T9" fmla="*/ 31 h 49"/>
                <a:gd name="T10" fmla="*/ 44 w 49"/>
                <a:gd name="T11" fmla="*/ 32 h 49"/>
                <a:gd name="T12" fmla="*/ 41 w 49"/>
                <a:gd name="T13" fmla="*/ 35 h 49"/>
                <a:gd name="T14" fmla="*/ 36 w 49"/>
                <a:gd name="T15" fmla="*/ 40 h 49"/>
                <a:gd name="T16" fmla="*/ 27 w 49"/>
                <a:gd name="T17" fmla="*/ 49 h 49"/>
                <a:gd name="T18" fmla="*/ 0 w 49"/>
                <a:gd name="T19" fmla="*/ 20 h 49"/>
                <a:gd name="T20" fmla="*/ 5 w 49"/>
                <a:gd name="T21" fmla="*/ 17 h 49"/>
                <a:gd name="T22" fmla="*/ 10 w 49"/>
                <a:gd name="T23" fmla="*/ 10 h 49"/>
                <a:gd name="T24" fmla="*/ 16 w 49"/>
                <a:gd name="T25" fmla="*/ 5 h 49"/>
                <a:gd name="T26" fmla="*/ 21 w 49"/>
                <a:gd name="T27" fmla="*/ 1 h 49"/>
                <a:gd name="T28" fmla="*/ 22 w 49"/>
                <a:gd name="T2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9">
                  <a:moveTo>
                    <a:pt x="22" y="0"/>
                  </a:moveTo>
                  <a:lnTo>
                    <a:pt x="49" y="27"/>
                  </a:lnTo>
                  <a:lnTo>
                    <a:pt x="46" y="28"/>
                  </a:lnTo>
                  <a:lnTo>
                    <a:pt x="45" y="29"/>
                  </a:lnTo>
                  <a:lnTo>
                    <a:pt x="45" y="31"/>
                  </a:lnTo>
                  <a:lnTo>
                    <a:pt x="44" y="32"/>
                  </a:lnTo>
                  <a:lnTo>
                    <a:pt x="41" y="35"/>
                  </a:lnTo>
                  <a:lnTo>
                    <a:pt x="36" y="40"/>
                  </a:lnTo>
                  <a:lnTo>
                    <a:pt x="27" y="49"/>
                  </a:lnTo>
                  <a:lnTo>
                    <a:pt x="0" y="20"/>
                  </a:lnTo>
                  <a:lnTo>
                    <a:pt x="5" y="17"/>
                  </a:lnTo>
                  <a:lnTo>
                    <a:pt x="10" y="10"/>
                  </a:lnTo>
                  <a:lnTo>
                    <a:pt x="16" y="5"/>
                  </a:lnTo>
                  <a:lnTo>
                    <a:pt x="21" y="1"/>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03" name="Freeform 265"/>
            <p:cNvSpPr>
              <a:spLocks/>
            </p:cNvSpPr>
            <p:nvPr/>
          </p:nvSpPr>
          <p:spPr bwMode="auto">
            <a:xfrm>
              <a:off x="-5857875" y="1822450"/>
              <a:ext cx="77787" cy="77788"/>
            </a:xfrm>
            <a:custGeom>
              <a:avLst/>
              <a:gdLst>
                <a:gd name="T0" fmla="*/ 22 w 49"/>
                <a:gd name="T1" fmla="*/ 0 h 49"/>
                <a:gd name="T2" fmla="*/ 49 w 49"/>
                <a:gd name="T3" fmla="*/ 27 h 49"/>
                <a:gd name="T4" fmla="*/ 44 w 49"/>
                <a:gd name="T5" fmla="*/ 31 h 49"/>
                <a:gd name="T6" fmla="*/ 41 w 49"/>
                <a:gd name="T7" fmla="*/ 33 h 49"/>
                <a:gd name="T8" fmla="*/ 40 w 49"/>
                <a:gd name="T9" fmla="*/ 35 h 49"/>
                <a:gd name="T10" fmla="*/ 37 w 49"/>
                <a:gd name="T11" fmla="*/ 37 h 49"/>
                <a:gd name="T12" fmla="*/ 33 w 49"/>
                <a:gd name="T13" fmla="*/ 41 h 49"/>
                <a:gd name="T14" fmla="*/ 27 w 49"/>
                <a:gd name="T15" fmla="*/ 49 h 49"/>
                <a:gd name="T16" fmla="*/ 19 w 49"/>
                <a:gd name="T17" fmla="*/ 41 h 49"/>
                <a:gd name="T18" fmla="*/ 16 w 49"/>
                <a:gd name="T19" fmla="*/ 37 h 49"/>
                <a:gd name="T20" fmla="*/ 13 w 49"/>
                <a:gd name="T21" fmla="*/ 35 h 49"/>
                <a:gd name="T22" fmla="*/ 12 w 49"/>
                <a:gd name="T23" fmla="*/ 33 h 49"/>
                <a:gd name="T24" fmla="*/ 9 w 49"/>
                <a:gd name="T25" fmla="*/ 31 h 49"/>
                <a:gd name="T26" fmla="*/ 7 w 49"/>
                <a:gd name="T27" fmla="*/ 28 h 49"/>
                <a:gd name="T28" fmla="*/ 0 w 49"/>
                <a:gd name="T29" fmla="*/ 22 h 49"/>
                <a:gd name="T30" fmla="*/ 1 w 49"/>
                <a:gd name="T31" fmla="*/ 19 h 49"/>
                <a:gd name="T32" fmla="*/ 3 w 49"/>
                <a:gd name="T33" fmla="*/ 19 h 49"/>
                <a:gd name="T34" fmla="*/ 3 w 49"/>
                <a:gd name="T35" fmla="*/ 18 h 49"/>
                <a:gd name="T36" fmla="*/ 4 w 49"/>
                <a:gd name="T37" fmla="*/ 18 h 49"/>
                <a:gd name="T38" fmla="*/ 4 w 49"/>
                <a:gd name="T39" fmla="*/ 18 h 49"/>
                <a:gd name="T40" fmla="*/ 4 w 49"/>
                <a:gd name="T41" fmla="*/ 17 h 49"/>
                <a:gd name="T42" fmla="*/ 4 w 49"/>
                <a:gd name="T43" fmla="*/ 17 h 49"/>
                <a:gd name="T44" fmla="*/ 5 w 49"/>
                <a:gd name="T45" fmla="*/ 15 h 49"/>
                <a:gd name="T46" fmla="*/ 7 w 49"/>
                <a:gd name="T47" fmla="*/ 14 h 49"/>
                <a:gd name="T48" fmla="*/ 9 w 49"/>
                <a:gd name="T49" fmla="*/ 12 h 49"/>
                <a:gd name="T50" fmla="*/ 13 w 49"/>
                <a:gd name="T51" fmla="*/ 8 h 49"/>
                <a:gd name="T52" fmla="*/ 13 w 49"/>
                <a:gd name="T53" fmla="*/ 8 h 49"/>
                <a:gd name="T54" fmla="*/ 14 w 49"/>
                <a:gd name="T55" fmla="*/ 8 h 49"/>
                <a:gd name="T56" fmla="*/ 14 w 49"/>
                <a:gd name="T57" fmla="*/ 6 h 49"/>
                <a:gd name="T58" fmla="*/ 14 w 49"/>
                <a:gd name="T59" fmla="*/ 6 h 49"/>
                <a:gd name="T60" fmla="*/ 16 w 49"/>
                <a:gd name="T61" fmla="*/ 5 h 49"/>
                <a:gd name="T62" fmla="*/ 17 w 49"/>
                <a:gd name="T63" fmla="*/ 4 h 49"/>
                <a:gd name="T64" fmla="*/ 18 w 49"/>
                <a:gd name="T65" fmla="*/ 3 h 49"/>
                <a:gd name="T66" fmla="*/ 22 w 49"/>
                <a:gd name="T6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49">
                  <a:moveTo>
                    <a:pt x="22" y="0"/>
                  </a:moveTo>
                  <a:lnTo>
                    <a:pt x="49" y="27"/>
                  </a:lnTo>
                  <a:lnTo>
                    <a:pt x="44" y="31"/>
                  </a:lnTo>
                  <a:lnTo>
                    <a:pt x="41" y="33"/>
                  </a:lnTo>
                  <a:lnTo>
                    <a:pt x="40" y="35"/>
                  </a:lnTo>
                  <a:lnTo>
                    <a:pt x="37" y="37"/>
                  </a:lnTo>
                  <a:lnTo>
                    <a:pt x="33" y="41"/>
                  </a:lnTo>
                  <a:lnTo>
                    <a:pt x="27" y="49"/>
                  </a:lnTo>
                  <a:lnTo>
                    <a:pt x="19" y="41"/>
                  </a:lnTo>
                  <a:lnTo>
                    <a:pt x="16" y="37"/>
                  </a:lnTo>
                  <a:lnTo>
                    <a:pt x="13" y="35"/>
                  </a:lnTo>
                  <a:lnTo>
                    <a:pt x="12" y="33"/>
                  </a:lnTo>
                  <a:lnTo>
                    <a:pt x="9" y="31"/>
                  </a:lnTo>
                  <a:lnTo>
                    <a:pt x="7" y="28"/>
                  </a:lnTo>
                  <a:lnTo>
                    <a:pt x="0" y="22"/>
                  </a:lnTo>
                  <a:lnTo>
                    <a:pt x="1" y="19"/>
                  </a:lnTo>
                  <a:lnTo>
                    <a:pt x="3" y="19"/>
                  </a:lnTo>
                  <a:lnTo>
                    <a:pt x="3" y="18"/>
                  </a:lnTo>
                  <a:lnTo>
                    <a:pt x="4" y="18"/>
                  </a:lnTo>
                  <a:lnTo>
                    <a:pt x="4" y="18"/>
                  </a:lnTo>
                  <a:lnTo>
                    <a:pt x="4" y="17"/>
                  </a:lnTo>
                  <a:lnTo>
                    <a:pt x="4" y="17"/>
                  </a:lnTo>
                  <a:lnTo>
                    <a:pt x="5" y="15"/>
                  </a:lnTo>
                  <a:lnTo>
                    <a:pt x="7" y="14"/>
                  </a:lnTo>
                  <a:lnTo>
                    <a:pt x="9" y="12"/>
                  </a:lnTo>
                  <a:lnTo>
                    <a:pt x="13" y="8"/>
                  </a:lnTo>
                  <a:lnTo>
                    <a:pt x="13" y="8"/>
                  </a:lnTo>
                  <a:lnTo>
                    <a:pt x="14" y="8"/>
                  </a:lnTo>
                  <a:lnTo>
                    <a:pt x="14" y="6"/>
                  </a:lnTo>
                  <a:lnTo>
                    <a:pt x="14" y="6"/>
                  </a:lnTo>
                  <a:lnTo>
                    <a:pt x="16" y="5"/>
                  </a:lnTo>
                  <a:lnTo>
                    <a:pt x="17" y="4"/>
                  </a:lnTo>
                  <a:lnTo>
                    <a:pt x="18" y="3"/>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04" name="Freeform 266"/>
            <p:cNvSpPr>
              <a:spLocks/>
            </p:cNvSpPr>
            <p:nvPr/>
          </p:nvSpPr>
          <p:spPr bwMode="auto">
            <a:xfrm>
              <a:off x="-5813425" y="1866900"/>
              <a:ext cx="77787" cy="77788"/>
            </a:xfrm>
            <a:custGeom>
              <a:avLst/>
              <a:gdLst>
                <a:gd name="T0" fmla="*/ 22 w 49"/>
                <a:gd name="T1" fmla="*/ 0 h 49"/>
                <a:gd name="T2" fmla="*/ 29 w 49"/>
                <a:gd name="T3" fmla="*/ 7 h 49"/>
                <a:gd name="T4" fmla="*/ 36 w 49"/>
                <a:gd name="T5" fmla="*/ 14 h 49"/>
                <a:gd name="T6" fmla="*/ 44 w 49"/>
                <a:gd name="T7" fmla="*/ 22 h 49"/>
                <a:gd name="T8" fmla="*/ 49 w 49"/>
                <a:gd name="T9" fmla="*/ 27 h 49"/>
                <a:gd name="T10" fmla="*/ 27 w 49"/>
                <a:gd name="T11" fmla="*/ 49 h 49"/>
                <a:gd name="T12" fmla="*/ 0 w 49"/>
                <a:gd name="T13" fmla="*/ 22 h 49"/>
                <a:gd name="T14" fmla="*/ 3 w 49"/>
                <a:gd name="T15" fmla="*/ 19 h 49"/>
                <a:gd name="T16" fmla="*/ 4 w 49"/>
                <a:gd name="T17" fmla="*/ 19 h 49"/>
                <a:gd name="T18" fmla="*/ 4 w 49"/>
                <a:gd name="T19" fmla="*/ 18 h 49"/>
                <a:gd name="T20" fmla="*/ 5 w 49"/>
                <a:gd name="T21" fmla="*/ 17 h 49"/>
                <a:gd name="T22" fmla="*/ 8 w 49"/>
                <a:gd name="T23" fmla="*/ 14 h 49"/>
                <a:gd name="T24" fmla="*/ 13 w 49"/>
                <a:gd name="T25" fmla="*/ 9 h 49"/>
                <a:gd name="T26" fmla="*/ 22 w 49"/>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9">
                  <a:moveTo>
                    <a:pt x="22" y="0"/>
                  </a:moveTo>
                  <a:lnTo>
                    <a:pt x="29" y="7"/>
                  </a:lnTo>
                  <a:lnTo>
                    <a:pt x="36" y="14"/>
                  </a:lnTo>
                  <a:lnTo>
                    <a:pt x="44" y="22"/>
                  </a:lnTo>
                  <a:lnTo>
                    <a:pt x="49" y="27"/>
                  </a:lnTo>
                  <a:lnTo>
                    <a:pt x="27" y="49"/>
                  </a:lnTo>
                  <a:lnTo>
                    <a:pt x="0" y="22"/>
                  </a:lnTo>
                  <a:lnTo>
                    <a:pt x="3" y="19"/>
                  </a:lnTo>
                  <a:lnTo>
                    <a:pt x="4" y="19"/>
                  </a:lnTo>
                  <a:lnTo>
                    <a:pt x="4" y="18"/>
                  </a:lnTo>
                  <a:lnTo>
                    <a:pt x="5" y="17"/>
                  </a:lnTo>
                  <a:lnTo>
                    <a:pt x="8" y="14"/>
                  </a:lnTo>
                  <a:lnTo>
                    <a:pt x="13" y="9"/>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05" name="Freeform 267"/>
            <p:cNvSpPr>
              <a:spLocks/>
            </p:cNvSpPr>
            <p:nvPr/>
          </p:nvSpPr>
          <p:spPr bwMode="auto">
            <a:xfrm>
              <a:off x="-5986463" y="1770063"/>
              <a:ext cx="77787" cy="131763"/>
            </a:xfrm>
            <a:custGeom>
              <a:avLst/>
              <a:gdLst>
                <a:gd name="T0" fmla="*/ 30 w 49"/>
                <a:gd name="T1" fmla="*/ 0 h 83"/>
                <a:gd name="T2" fmla="*/ 31 w 49"/>
                <a:gd name="T3" fmla="*/ 1 h 83"/>
                <a:gd name="T4" fmla="*/ 31 w 49"/>
                <a:gd name="T5" fmla="*/ 2 h 83"/>
                <a:gd name="T6" fmla="*/ 32 w 49"/>
                <a:gd name="T7" fmla="*/ 2 h 83"/>
                <a:gd name="T8" fmla="*/ 32 w 49"/>
                <a:gd name="T9" fmla="*/ 4 h 83"/>
                <a:gd name="T10" fmla="*/ 34 w 49"/>
                <a:gd name="T11" fmla="*/ 5 h 83"/>
                <a:gd name="T12" fmla="*/ 34 w 49"/>
                <a:gd name="T13" fmla="*/ 5 h 83"/>
                <a:gd name="T14" fmla="*/ 38 w 49"/>
                <a:gd name="T15" fmla="*/ 7 h 83"/>
                <a:gd name="T16" fmla="*/ 40 w 49"/>
                <a:gd name="T17" fmla="*/ 10 h 83"/>
                <a:gd name="T18" fmla="*/ 41 w 49"/>
                <a:gd name="T19" fmla="*/ 12 h 83"/>
                <a:gd name="T20" fmla="*/ 43 w 49"/>
                <a:gd name="T21" fmla="*/ 14 h 83"/>
                <a:gd name="T22" fmla="*/ 44 w 49"/>
                <a:gd name="T23" fmla="*/ 14 h 83"/>
                <a:gd name="T24" fmla="*/ 44 w 49"/>
                <a:gd name="T25" fmla="*/ 15 h 83"/>
                <a:gd name="T26" fmla="*/ 44 w 49"/>
                <a:gd name="T27" fmla="*/ 15 h 83"/>
                <a:gd name="T28" fmla="*/ 44 w 49"/>
                <a:gd name="T29" fmla="*/ 15 h 83"/>
                <a:gd name="T30" fmla="*/ 45 w 49"/>
                <a:gd name="T31" fmla="*/ 15 h 83"/>
                <a:gd name="T32" fmla="*/ 45 w 49"/>
                <a:gd name="T33" fmla="*/ 16 h 83"/>
                <a:gd name="T34" fmla="*/ 46 w 49"/>
                <a:gd name="T35" fmla="*/ 18 h 83"/>
                <a:gd name="T36" fmla="*/ 49 w 49"/>
                <a:gd name="T37" fmla="*/ 19 h 83"/>
                <a:gd name="T38" fmla="*/ 49 w 49"/>
                <a:gd name="T39" fmla="*/ 36 h 83"/>
                <a:gd name="T40" fmla="*/ 46 w 49"/>
                <a:gd name="T41" fmla="*/ 51 h 83"/>
                <a:gd name="T42" fmla="*/ 40 w 49"/>
                <a:gd name="T43" fmla="*/ 66 h 83"/>
                <a:gd name="T44" fmla="*/ 30 w 49"/>
                <a:gd name="T45" fmla="*/ 79 h 83"/>
                <a:gd name="T46" fmla="*/ 29 w 49"/>
                <a:gd name="T47" fmla="*/ 80 h 83"/>
                <a:gd name="T48" fmla="*/ 27 w 49"/>
                <a:gd name="T49" fmla="*/ 82 h 83"/>
                <a:gd name="T50" fmla="*/ 26 w 49"/>
                <a:gd name="T51" fmla="*/ 83 h 83"/>
                <a:gd name="T52" fmla="*/ 23 w 49"/>
                <a:gd name="T53" fmla="*/ 82 h 83"/>
                <a:gd name="T54" fmla="*/ 23 w 49"/>
                <a:gd name="T55" fmla="*/ 82 h 83"/>
                <a:gd name="T56" fmla="*/ 23 w 49"/>
                <a:gd name="T57" fmla="*/ 80 h 83"/>
                <a:gd name="T58" fmla="*/ 22 w 49"/>
                <a:gd name="T59" fmla="*/ 80 h 83"/>
                <a:gd name="T60" fmla="*/ 22 w 49"/>
                <a:gd name="T61" fmla="*/ 79 h 83"/>
                <a:gd name="T62" fmla="*/ 20 w 49"/>
                <a:gd name="T63" fmla="*/ 77 h 83"/>
                <a:gd name="T64" fmla="*/ 16 w 49"/>
                <a:gd name="T65" fmla="*/ 74 h 83"/>
                <a:gd name="T66" fmla="*/ 9 w 49"/>
                <a:gd name="T67" fmla="*/ 68 h 83"/>
                <a:gd name="T68" fmla="*/ 0 w 49"/>
                <a:gd name="T69" fmla="*/ 57 h 83"/>
                <a:gd name="T70" fmla="*/ 12 w 49"/>
                <a:gd name="T71" fmla="*/ 45 h 83"/>
                <a:gd name="T72" fmla="*/ 21 w 49"/>
                <a:gd name="T73" fmla="*/ 33 h 83"/>
                <a:gd name="T74" fmla="*/ 21 w 49"/>
                <a:gd name="T75" fmla="*/ 33 h 83"/>
                <a:gd name="T76" fmla="*/ 26 w 49"/>
                <a:gd name="T77" fmla="*/ 19 h 83"/>
                <a:gd name="T78" fmla="*/ 30 w 49"/>
                <a:gd name="T79" fmla="*/ 9 h 83"/>
                <a:gd name="T80" fmla="*/ 30 w 49"/>
                <a:gd name="T8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 h="83">
                  <a:moveTo>
                    <a:pt x="30" y="0"/>
                  </a:moveTo>
                  <a:lnTo>
                    <a:pt x="31" y="1"/>
                  </a:lnTo>
                  <a:lnTo>
                    <a:pt x="31" y="2"/>
                  </a:lnTo>
                  <a:lnTo>
                    <a:pt x="32" y="2"/>
                  </a:lnTo>
                  <a:lnTo>
                    <a:pt x="32" y="4"/>
                  </a:lnTo>
                  <a:lnTo>
                    <a:pt x="34" y="5"/>
                  </a:lnTo>
                  <a:lnTo>
                    <a:pt x="34" y="5"/>
                  </a:lnTo>
                  <a:lnTo>
                    <a:pt x="38" y="7"/>
                  </a:lnTo>
                  <a:lnTo>
                    <a:pt x="40" y="10"/>
                  </a:lnTo>
                  <a:lnTo>
                    <a:pt x="41" y="12"/>
                  </a:lnTo>
                  <a:lnTo>
                    <a:pt x="43" y="14"/>
                  </a:lnTo>
                  <a:lnTo>
                    <a:pt x="44" y="14"/>
                  </a:lnTo>
                  <a:lnTo>
                    <a:pt x="44" y="15"/>
                  </a:lnTo>
                  <a:lnTo>
                    <a:pt x="44" y="15"/>
                  </a:lnTo>
                  <a:lnTo>
                    <a:pt x="44" y="15"/>
                  </a:lnTo>
                  <a:lnTo>
                    <a:pt x="45" y="15"/>
                  </a:lnTo>
                  <a:lnTo>
                    <a:pt x="45" y="16"/>
                  </a:lnTo>
                  <a:lnTo>
                    <a:pt x="46" y="18"/>
                  </a:lnTo>
                  <a:lnTo>
                    <a:pt x="49" y="19"/>
                  </a:lnTo>
                  <a:lnTo>
                    <a:pt x="49" y="36"/>
                  </a:lnTo>
                  <a:lnTo>
                    <a:pt x="46" y="51"/>
                  </a:lnTo>
                  <a:lnTo>
                    <a:pt x="40" y="66"/>
                  </a:lnTo>
                  <a:lnTo>
                    <a:pt x="30" y="79"/>
                  </a:lnTo>
                  <a:lnTo>
                    <a:pt x="29" y="80"/>
                  </a:lnTo>
                  <a:lnTo>
                    <a:pt x="27" y="82"/>
                  </a:lnTo>
                  <a:lnTo>
                    <a:pt x="26" y="83"/>
                  </a:lnTo>
                  <a:lnTo>
                    <a:pt x="23" y="82"/>
                  </a:lnTo>
                  <a:lnTo>
                    <a:pt x="23" y="82"/>
                  </a:lnTo>
                  <a:lnTo>
                    <a:pt x="23" y="80"/>
                  </a:lnTo>
                  <a:lnTo>
                    <a:pt x="22" y="80"/>
                  </a:lnTo>
                  <a:lnTo>
                    <a:pt x="22" y="79"/>
                  </a:lnTo>
                  <a:lnTo>
                    <a:pt x="20" y="77"/>
                  </a:lnTo>
                  <a:lnTo>
                    <a:pt x="16" y="74"/>
                  </a:lnTo>
                  <a:lnTo>
                    <a:pt x="9" y="68"/>
                  </a:lnTo>
                  <a:lnTo>
                    <a:pt x="0" y="57"/>
                  </a:lnTo>
                  <a:lnTo>
                    <a:pt x="12" y="45"/>
                  </a:lnTo>
                  <a:lnTo>
                    <a:pt x="21" y="33"/>
                  </a:lnTo>
                  <a:lnTo>
                    <a:pt x="21" y="33"/>
                  </a:lnTo>
                  <a:lnTo>
                    <a:pt x="26" y="19"/>
                  </a:lnTo>
                  <a:lnTo>
                    <a:pt x="30" y="9"/>
                  </a:lnTo>
                  <a:lnTo>
                    <a:pt x="30"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06" name="Freeform 268"/>
            <p:cNvSpPr>
              <a:spLocks/>
            </p:cNvSpPr>
            <p:nvPr/>
          </p:nvSpPr>
          <p:spPr bwMode="auto">
            <a:xfrm>
              <a:off x="-5983288" y="1647825"/>
              <a:ext cx="138112" cy="139700"/>
            </a:xfrm>
            <a:custGeom>
              <a:avLst/>
              <a:gdLst>
                <a:gd name="T0" fmla="*/ 38 w 87"/>
                <a:gd name="T1" fmla="*/ 0 h 88"/>
                <a:gd name="T2" fmla="*/ 87 w 87"/>
                <a:gd name="T3" fmla="*/ 48 h 88"/>
                <a:gd name="T4" fmla="*/ 84 w 87"/>
                <a:gd name="T5" fmla="*/ 51 h 88"/>
                <a:gd name="T6" fmla="*/ 79 w 87"/>
                <a:gd name="T7" fmla="*/ 57 h 88"/>
                <a:gd name="T8" fmla="*/ 71 w 87"/>
                <a:gd name="T9" fmla="*/ 64 h 88"/>
                <a:gd name="T10" fmla="*/ 64 w 87"/>
                <a:gd name="T11" fmla="*/ 73 h 88"/>
                <a:gd name="T12" fmla="*/ 56 w 87"/>
                <a:gd name="T13" fmla="*/ 81 h 88"/>
                <a:gd name="T14" fmla="*/ 50 w 87"/>
                <a:gd name="T15" fmla="*/ 86 h 88"/>
                <a:gd name="T16" fmla="*/ 48 w 87"/>
                <a:gd name="T17" fmla="*/ 88 h 88"/>
                <a:gd name="T18" fmla="*/ 46 w 87"/>
                <a:gd name="T19" fmla="*/ 86 h 88"/>
                <a:gd name="T20" fmla="*/ 46 w 87"/>
                <a:gd name="T21" fmla="*/ 86 h 88"/>
                <a:gd name="T22" fmla="*/ 44 w 87"/>
                <a:gd name="T23" fmla="*/ 84 h 88"/>
                <a:gd name="T24" fmla="*/ 44 w 87"/>
                <a:gd name="T25" fmla="*/ 84 h 88"/>
                <a:gd name="T26" fmla="*/ 43 w 87"/>
                <a:gd name="T27" fmla="*/ 83 h 88"/>
                <a:gd name="T28" fmla="*/ 42 w 87"/>
                <a:gd name="T29" fmla="*/ 82 h 88"/>
                <a:gd name="T30" fmla="*/ 42 w 87"/>
                <a:gd name="T31" fmla="*/ 82 h 88"/>
                <a:gd name="T32" fmla="*/ 39 w 87"/>
                <a:gd name="T33" fmla="*/ 79 h 88"/>
                <a:gd name="T34" fmla="*/ 34 w 87"/>
                <a:gd name="T35" fmla="*/ 74 h 88"/>
                <a:gd name="T36" fmla="*/ 27 w 87"/>
                <a:gd name="T37" fmla="*/ 66 h 88"/>
                <a:gd name="T38" fmla="*/ 19 w 87"/>
                <a:gd name="T39" fmla="*/ 59 h 88"/>
                <a:gd name="T40" fmla="*/ 12 w 87"/>
                <a:gd name="T41" fmla="*/ 52 h 88"/>
                <a:gd name="T42" fmla="*/ 7 w 87"/>
                <a:gd name="T43" fmla="*/ 47 h 88"/>
                <a:gd name="T44" fmla="*/ 5 w 87"/>
                <a:gd name="T45" fmla="*/ 45 h 88"/>
                <a:gd name="T46" fmla="*/ 5 w 87"/>
                <a:gd name="T47" fmla="*/ 45 h 88"/>
                <a:gd name="T48" fmla="*/ 2 w 87"/>
                <a:gd name="T49" fmla="*/ 42 h 88"/>
                <a:gd name="T50" fmla="*/ 2 w 87"/>
                <a:gd name="T51" fmla="*/ 42 h 88"/>
                <a:gd name="T52" fmla="*/ 2 w 87"/>
                <a:gd name="T53" fmla="*/ 42 h 88"/>
                <a:gd name="T54" fmla="*/ 0 w 87"/>
                <a:gd name="T55" fmla="*/ 38 h 88"/>
                <a:gd name="T56" fmla="*/ 1 w 87"/>
                <a:gd name="T57" fmla="*/ 37 h 88"/>
                <a:gd name="T58" fmla="*/ 1 w 87"/>
                <a:gd name="T59" fmla="*/ 37 h 88"/>
                <a:gd name="T60" fmla="*/ 3 w 87"/>
                <a:gd name="T61" fmla="*/ 36 h 88"/>
                <a:gd name="T62" fmla="*/ 9 w 87"/>
                <a:gd name="T63" fmla="*/ 29 h 88"/>
                <a:gd name="T64" fmla="*/ 15 w 87"/>
                <a:gd name="T65" fmla="*/ 23 h 88"/>
                <a:gd name="T66" fmla="*/ 23 w 87"/>
                <a:gd name="T67" fmla="*/ 15 h 88"/>
                <a:gd name="T68" fmla="*/ 30 w 87"/>
                <a:gd name="T69" fmla="*/ 7 h 88"/>
                <a:gd name="T70" fmla="*/ 36 w 87"/>
                <a:gd name="T71" fmla="*/ 2 h 88"/>
                <a:gd name="T72" fmla="*/ 38 w 87"/>
                <a:gd name="T7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88">
                  <a:moveTo>
                    <a:pt x="38" y="0"/>
                  </a:moveTo>
                  <a:lnTo>
                    <a:pt x="87" y="48"/>
                  </a:lnTo>
                  <a:lnTo>
                    <a:pt x="84" y="51"/>
                  </a:lnTo>
                  <a:lnTo>
                    <a:pt x="79" y="57"/>
                  </a:lnTo>
                  <a:lnTo>
                    <a:pt x="71" y="64"/>
                  </a:lnTo>
                  <a:lnTo>
                    <a:pt x="64" y="73"/>
                  </a:lnTo>
                  <a:lnTo>
                    <a:pt x="56" y="81"/>
                  </a:lnTo>
                  <a:lnTo>
                    <a:pt x="50" y="86"/>
                  </a:lnTo>
                  <a:lnTo>
                    <a:pt x="48" y="88"/>
                  </a:lnTo>
                  <a:lnTo>
                    <a:pt x="46" y="86"/>
                  </a:lnTo>
                  <a:lnTo>
                    <a:pt x="46" y="86"/>
                  </a:lnTo>
                  <a:lnTo>
                    <a:pt x="44" y="84"/>
                  </a:lnTo>
                  <a:lnTo>
                    <a:pt x="44" y="84"/>
                  </a:lnTo>
                  <a:lnTo>
                    <a:pt x="43" y="83"/>
                  </a:lnTo>
                  <a:lnTo>
                    <a:pt x="42" y="82"/>
                  </a:lnTo>
                  <a:lnTo>
                    <a:pt x="42" y="82"/>
                  </a:lnTo>
                  <a:lnTo>
                    <a:pt x="39" y="79"/>
                  </a:lnTo>
                  <a:lnTo>
                    <a:pt x="34" y="74"/>
                  </a:lnTo>
                  <a:lnTo>
                    <a:pt x="27" y="66"/>
                  </a:lnTo>
                  <a:lnTo>
                    <a:pt x="19" y="59"/>
                  </a:lnTo>
                  <a:lnTo>
                    <a:pt x="12" y="52"/>
                  </a:lnTo>
                  <a:lnTo>
                    <a:pt x="7" y="47"/>
                  </a:lnTo>
                  <a:lnTo>
                    <a:pt x="5" y="45"/>
                  </a:lnTo>
                  <a:lnTo>
                    <a:pt x="5" y="45"/>
                  </a:lnTo>
                  <a:lnTo>
                    <a:pt x="2" y="42"/>
                  </a:lnTo>
                  <a:lnTo>
                    <a:pt x="2" y="42"/>
                  </a:lnTo>
                  <a:lnTo>
                    <a:pt x="2" y="42"/>
                  </a:lnTo>
                  <a:lnTo>
                    <a:pt x="0" y="38"/>
                  </a:lnTo>
                  <a:lnTo>
                    <a:pt x="1" y="37"/>
                  </a:lnTo>
                  <a:lnTo>
                    <a:pt x="1" y="37"/>
                  </a:lnTo>
                  <a:lnTo>
                    <a:pt x="3" y="36"/>
                  </a:lnTo>
                  <a:lnTo>
                    <a:pt x="9" y="29"/>
                  </a:lnTo>
                  <a:lnTo>
                    <a:pt x="15" y="23"/>
                  </a:lnTo>
                  <a:lnTo>
                    <a:pt x="23" y="15"/>
                  </a:lnTo>
                  <a:lnTo>
                    <a:pt x="30" y="7"/>
                  </a:lnTo>
                  <a:lnTo>
                    <a:pt x="36" y="2"/>
                  </a:lnTo>
                  <a:lnTo>
                    <a:pt x="38"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07" name="Freeform 269"/>
            <p:cNvSpPr>
              <a:spLocks/>
            </p:cNvSpPr>
            <p:nvPr/>
          </p:nvSpPr>
          <p:spPr bwMode="auto">
            <a:xfrm>
              <a:off x="-6057900" y="1747838"/>
              <a:ext cx="103187" cy="76200"/>
            </a:xfrm>
            <a:custGeom>
              <a:avLst/>
              <a:gdLst>
                <a:gd name="T0" fmla="*/ 47 w 65"/>
                <a:gd name="T1" fmla="*/ 0 h 48"/>
                <a:gd name="T2" fmla="*/ 59 w 65"/>
                <a:gd name="T3" fmla="*/ 0 h 48"/>
                <a:gd name="T4" fmla="*/ 59 w 65"/>
                <a:gd name="T5" fmla="*/ 0 h 48"/>
                <a:gd name="T6" fmla="*/ 65 w 65"/>
                <a:gd name="T7" fmla="*/ 5 h 48"/>
                <a:gd name="T8" fmla="*/ 65 w 65"/>
                <a:gd name="T9" fmla="*/ 5 h 48"/>
                <a:gd name="T10" fmla="*/ 63 w 65"/>
                <a:gd name="T11" fmla="*/ 6 h 48"/>
                <a:gd name="T12" fmla="*/ 63 w 65"/>
                <a:gd name="T13" fmla="*/ 6 h 48"/>
                <a:gd name="T14" fmla="*/ 62 w 65"/>
                <a:gd name="T15" fmla="*/ 7 h 48"/>
                <a:gd name="T16" fmla="*/ 61 w 65"/>
                <a:gd name="T17" fmla="*/ 9 h 48"/>
                <a:gd name="T18" fmla="*/ 61 w 65"/>
                <a:gd name="T19" fmla="*/ 9 h 48"/>
                <a:gd name="T20" fmla="*/ 58 w 65"/>
                <a:gd name="T21" fmla="*/ 11 h 48"/>
                <a:gd name="T22" fmla="*/ 53 w 65"/>
                <a:gd name="T23" fmla="*/ 16 h 48"/>
                <a:gd name="T24" fmla="*/ 45 w 65"/>
                <a:gd name="T25" fmla="*/ 24 h 48"/>
                <a:gd name="T26" fmla="*/ 38 w 65"/>
                <a:gd name="T27" fmla="*/ 32 h 48"/>
                <a:gd name="T28" fmla="*/ 30 w 65"/>
                <a:gd name="T29" fmla="*/ 39 h 48"/>
                <a:gd name="T30" fmla="*/ 25 w 65"/>
                <a:gd name="T31" fmla="*/ 44 h 48"/>
                <a:gd name="T32" fmla="*/ 21 w 65"/>
                <a:gd name="T33" fmla="*/ 48 h 48"/>
                <a:gd name="T34" fmla="*/ 0 w 65"/>
                <a:gd name="T35" fmla="*/ 28 h 48"/>
                <a:gd name="T36" fmla="*/ 16 w 65"/>
                <a:gd name="T37" fmla="*/ 14 h 48"/>
                <a:gd name="T38" fmla="*/ 32 w 65"/>
                <a:gd name="T39" fmla="*/ 3 h 48"/>
                <a:gd name="T40" fmla="*/ 47 w 65"/>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48">
                  <a:moveTo>
                    <a:pt x="47" y="0"/>
                  </a:moveTo>
                  <a:lnTo>
                    <a:pt x="59" y="0"/>
                  </a:lnTo>
                  <a:lnTo>
                    <a:pt x="59" y="0"/>
                  </a:lnTo>
                  <a:lnTo>
                    <a:pt x="65" y="5"/>
                  </a:lnTo>
                  <a:lnTo>
                    <a:pt x="65" y="5"/>
                  </a:lnTo>
                  <a:lnTo>
                    <a:pt x="63" y="6"/>
                  </a:lnTo>
                  <a:lnTo>
                    <a:pt x="63" y="6"/>
                  </a:lnTo>
                  <a:lnTo>
                    <a:pt x="62" y="7"/>
                  </a:lnTo>
                  <a:lnTo>
                    <a:pt x="61" y="9"/>
                  </a:lnTo>
                  <a:lnTo>
                    <a:pt x="61" y="9"/>
                  </a:lnTo>
                  <a:lnTo>
                    <a:pt x="58" y="11"/>
                  </a:lnTo>
                  <a:lnTo>
                    <a:pt x="53" y="16"/>
                  </a:lnTo>
                  <a:lnTo>
                    <a:pt x="45" y="24"/>
                  </a:lnTo>
                  <a:lnTo>
                    <a:pt x="38" y="32"/>
                  </a:lnTo>
                  <a:lnTo>
                    <a:pt x="30" y="39"/>
                  </a:lnTo>
                  <a:lnTo>
                    <a:pt x="25" y="44"/>
                  </a:lnTo>
                  <a:lnTo>
                    <a:pt x="21" y="48"/>
                  </a:lnTo>
                  <a:lnTo>
                    <a:pt x="0" y="28"/>
                  </a:lnTo>
                  <a:lnTo>
                    <a:pt x="16" y="14"/>
                  </a:lnTo>
                  <a:lnTo>
                    <a:pt x="32" y="3"/>
                  </a:lnTo>
                  <a:lnTo>
                    <a:pt x="47"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08" name="Freeform 270"/>
            <p:cNvSpPr>
              <a:spLocks/>
            </p:cNvSpPr>
            <p:nvPr/>
          </p:nvSpPr>
          <p:spPr bwMode="auto">
            <a:xfrm>
              <a:off x="-6021388" y="1757363"/>
              <a:ext cx="77787" cy="101600"/>
            </a:xfrm>
            <a:custGeom>
              <a:avLst/>
              <a:gdLst>
                <a:gd name="T0" fmla="*/ 43 w 49"/>
                <a:gd name="T1" fmla="*/ 0 h 64"/>
                <a:gd name="T2" fmla="*/ 48 w 49"/>
                <a:gd name="T3" fmla="*/ 5 h 64"/>
                <a:gd name="T4" fmla="*/ 48 w 49"/>
                <a:gd name="T5" fmla="*/ 5 h 64"/>
                <a:gd name="T6" fmla="*/ 49 w 49"/>
                <a:gd name="T7" fmla="*/ 8 h 64"/>
                <a:gd name="T8" fmla="*/ 49 w 49"/>
                <a:gd name="T9" fmla="*/ 9 h 64"/>
                <a:gd name="T10" fmla="*/ 49 w 49"/>
                <a:gd name="T11" fmla="*/ 9 h 64"/>
                <a:gd name="T12" fmla="*/ 48 w 49"/>
                <a:gd name="T13" fmla="*/ 23 h 64"/>
                <a:gd name="T14" fmla="*/ 42 w 49"/>
                <a:gd name="T15" fmla="*/ 37 h 64"/>
                <a:gd name="T16" fmla="*/ 31 w 49"/>
                <a:gd name="T17" fmla="*/ 51 h 64"/>
                <a:gd name="T18" fmla="*/ 20 w 49"/>
                <a:gd name="T19" fmla="*/ 64 h 64"/>
                <a:gd name="T20" fmla="*/ 0 w 49"/>
                <a:gd name="T21" fmla="*/ 44 h 64"/>
                <a:gd name="T22" fmla="*/ 3 w 49"/>
                <a:gd name="T23" fmla="*/ 40 h 64"/>
                <a:gd name="T24" fmla="*/ 9 w 49"/>
                <a:gd name="T25" fmla="*/ 35 h 64"/>
                <a:gd name="T26" fmla="*/ 16 w 49"/>
                <a:gd name="T27" fmla="*/ 27 h 64"/>
                <a:gd name="T28" fmla="*/ 24 w 49"/>
                <a:gd name="T29" fmla="*/ 19 h 64"/>
                <a:gd name="T30" fmla="*/ 31 w 49"/>
                <a:gd name="T31" fmla="*/ 13 h 64"/>
                <a:gd name="T32" fmla="*/ 36 w 49"/>
                <a:gd name="T33" fmla="*/ 8 h 64"/>
                <a:gd name="T34" fmla="*/ 38 w 49"/>
                <a:gd name="T35" fmla="*/ 5 h 64"/>
                <a:gd name="T36" fmla="*/ 38 w 49"/>
                <a:gd name="T37" fmla="*/ 5 h 64"/>
                <a:gd name="T38" fmla="*/ 39 w 49"/>
                <a:gd name="T39" fmla="*/ 5 h 64"/>
                <a:gd name="T40" fmla="*/ 39 w 49"/>
                <a:gd name="T41" fmla="*/ 4 h 64"/>
                <a:gd name="T42" fmla="*/ 39 w 49"/>
                <a:gd name="T43" fmla="*/ 4 h 64"/>
                <a:gd name="T44" fmla="*/ 40 w 49"/>
                <a:gd name="T45" fmla="*/ 4 h 64"/>
                <a:gd name="T46" fmla="*/ 42 w 49"/>
                <a:gd name="T47" fmla="*/ 3 h 64"/>
                <a:gd name="T48" fmla="*/ 43 w 49"/>
                <a:gd name="T4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64">
                  <a:moveTo>
                    <a:pt x="43" y="0"/>
                  </a:moveTo>
                  <a:lnTo>
                    <a:pt x="48" y="5"/>
                  </a:lnTo>
                  <a:lnTo>
                    <a:pt x="48" y="5"/>
                  </a:lnTo>
                  <a:lnTo>
                    <a:pt x="49" y="8"/>
                  </a:lnTo>
                  <a:lnTo>
                    <a:pt x="49" y="9"/>
                  </a:lnTo>
                  <a:lnTo>
                    <a:pt x="49" y="9"/>
                  </a:lnTo>
                  <a:lnTo>
                    <a:pt x="48" y="23"/>
                  </a:lnTo>
                  <a:lnTo>
                    <a:pt x="42" y="37"/>
                  </a:lnTo>
                  <a:lnTo>
                    <a:pt x="31" y="51"/>
                  </a:lnTo>
                  <a:lnTo>
                    <a:pt x="20" y="64"/>
                  </a:lnTo>
                  <a:lnTo>
                    <a:pt x="0" y="44"/>
                  </a:lnTo>
                  <a:lnTo>
                    <a:pt x="3" y="40"/>
                  </a:lnTo>
                  <a:lnTo>
                    <a:pt x="9" y="35"/>
                  </a:lnTo>
                  <a:lnTo>
                    <a:pt x="16" y="27"/>
                  </a:lnTo>
                  <a:lnTo>
                    <a:pt x="24" y="19"/>
                  </a:lnTo>
                  <a:lnTo>
                    <a:pt x="31" y="13"/>
                  </a:lnTo>
                  <a:lnTo>
                    <a:pt x="36" y="8"/>
                  </a:lnTo>
                  <a:lnTo>
                    <a:pt x="38" y="5"/>
                  </a:lnTo>
                  <a:lnTo>
                    <a:pt x="38" y="5"/>
                  </a:lnTo>
                  <a:lnTo>
                    <a:pt x="39" y="5"/>
                  </a:lnTo>
                  <a:lnTo>
                    <a:pt x="39" y="4"/>
                  </a:lnTo>
                  <a:lnTo>
                    <a:pt x="39" y="4"/>
                  </a:lnTo>
                  <a:lnTo>
                    <a:pt x="40" y="4"/>
                  </a:lnTo>
                  <a:lnTo>
                    <a:pt x="42" y="3"/>
                  </a:lnTo>
                  <a:lnTo>
                    <a:pt x="43"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09" name="Freeform 271"/>
            <p:cNvSpPr>
              <a:spLocks/>
            </p:cNvSpPr>
            <p:nvPr/>
          </p:nvSpPr>
          <p:spPr bwMode="auto">
            <a:xfrm>
              <a:off x="-6100763" y="1709738"/>
              <a:ext cx="133350" cy="77788"/>
            </a:xfrm>
            <a:custGeom>
              <a:avLst/>
              <a:gdLst>
                <a:gd name="T0" fmla="*/ 49 w 84"/>
                <a:gd name="T1" fmla="*/ 0 h 49"/>
                <a:gd name="T2" fmla="*/ 65 w 84"/>
                <a:gd name="T3" fmla="*/ 2 h 49"/>
                <a:gd name="T4" fmla="*/ 67 w 84"/>
                <a:gd name="T5" fmla="*/ 3 h 49"/>
                <a:gd name="T6" fmla="*/ 68 w 84"/>
                <a:gd name="T7" fmla="*/ 6 h 49"/>
                <a:gd name="T8" fmla="*/ 70 w 84"/>
                <a:gd name="T9" fmla="*/ 6 h 49"/>
                <a:gd name="T10" fmla="*/ 70 w 84"/>
                <a:gd name="T11" fmla="*/ 7 h 49"/>
                <a:gd name="T12" fmla="*/ 71 w 84"/>
                <a:gd name="T13" fmla="*/ 7 h 49"/>
                <a:gd name="T14" fmla="*/ 71 w 84"/>
                <a:gd name="T15" fmla="*/ 8 h 49"/>
                <a:gd name="T16" fmla="*/ 72 w 84"/>
                <a:gd name="T17" fmla="*/ 8 h 49"/>
                <a:gd name="T18" fmla="*/ 72 w 84"/>
                <a:gd name="T19" fmla="*/ 9 h 49"/>
                <a:gd name="T20" fmla="*/ 74 w 84"/>
                <a:gd name="T21" fmla="*/ 11 h 49"/>
                <a:gd name="T22" fmla="*/ 76 w 84"/>
                <a:gd name="T23" fmla="*/ 13 h 49"/>
                <a:gd name="T24" fmla="*/ 79 w 84"/>
                <a:gd name="T25" fmla="*/ 16 h 49"/>
                <a:gd name="T26" fmla="*/ 79 w 84"/>
                <a:gd name="T27" fmla="*/ 16 h 49"/>
                <a:gd name="T28" fmla="*/ 81 w 84"/>
                <a:gd name="T29" fmla="*/ 17 h 49"/>
                <a:gd name="T30" fmla="*/ 81 w 84"/>
                <a:gd name="T31" fmla="*/ 17 h 49"/>
                <a:gd name="T32" fmla="*/ 84 w 84"/>
                <a:gd name="T33" fmla="*/ 21 h 49"/>
                <a:gd name="T34" fmla="*/ 70 w 84"/>
                <a:gd name="T35" fmla="*/ 22 h 49"/>
                <a:gd name="T36" fmla="*/ 54 w 84"/>
                <a:gd name="T37" fmla="*/ 27 h 49"/>
                <a:gd name="T38" fmla="*/ 39 w 84"/>
                <a:gd name="T39" fmla="*/ 38 h 49"/>
                <a:gd name="T40" fmla="*/ 26 w 84"/>
                <a:gd name="T41" fmla="*/ 49 h 49"/>
                <a:gd name="T42" fmla="*/ 25 w 84"/>
                <a:gd name="T43" fmla="*/ 48 h 49"/>
                <a:gd name="T44" fmla="*/ 20 w 84"/>
                <a:gd name="T45" fmla="*/ 43 h 49"/>
                <a:gd name="T46" fmla="*/ 13 w 84"/>
                <a:gd name="T47" fmla="*/ 36 h 49"/>
                <a:gd name="T48" fmla="*/ 7 w 84"/>
                <a:gd name="T49" fmla="*/ 30 h 49"/>
                <a:gd name="T50" fmla="*/ 3 w 84"/>
                <a:gd name="T51" fmla="*/ 26 h 49"/>
                <a:gd name="T52" fmla="*/ 0 w 84"/>
                <a:gd name="T53" fmla="*/ 24 h 49"/>
                <a:gd name="T54" fmla="*/ 2 w 84"/>
                <a:gd name="T55" fmla="*/ 22 h 49"/>
                <a:gd name="T56" fmla="*/ 3 w 84"/>
                <a:gd name="T57" fmla="*/ 21 h 49"/>
                <a:gd name="T58" fmla="*/ 4 w 84"/>
                <a:gd name="T59" fmla="*/ 20 h 49"/>
                <a:gd name="T60" fmla="*/ 4 w 84"/>
                <a:gd name="T61" fmla="*/ 20 h 49"/>
                <a:gd name="T62" fmla="*/ 4 w 84"/>
                <a:gd name="T63" fmla="*/ 20 h 49"/>
                <a:gd name="T64" fmla="*/ 18 w 84"/>
                <a:gd name="T65" fmla="*/ 9 h 49"/>
                <a:gd name="T66" fmla="*/ 34 w 84"/>
                <a:gd name="T67" fmla="*/ 3 h 49"/>
                <a:gd name="T68" fmla="*/ 49 w 84"/>
                <a:gd name="T6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49">
                  <a:moveTo>
                    <a:pt x="49" y="0"/>
                  </a:moveTo>
                  <a:lnTo>
                    <a:pt x="65" y="2"/>
                  </a:lnTo>
                  <a:lnTo>
                    <a:pt x="67" y="3"/>
                  </a:lnTo>
                  <a:lnTo>
                    <a:pt x="68" y="6"/>
                  </a:lnTo>
                  <a:lnTo>
                    <a:pt x="70" y="6"/>
                  </a:lnTo>
                  <a:lnTo>
                    <a:pt x="70" y="7"/>
                  </a:lnTo>
                  <a:lnTo>
                    <a:pt x="71" y="7"/>
                  </a:lnTo>
                  <a:lnTo>
                    <a:pt x="71" y="8"/>
                  </a:lnTo>
                  <a:lnTo>
                    <a:pt x="72" y="8"/>
                  </a:lnTo>
                  <a:lnTo>
                    <a:pt x="72" y="9"/>
                  </a:lnTo>
                  <a:lnTo>
                    <a:pt x="74" y="11"/>
                  </a:lnTo>
                  <a:lnTo>
                    <a:pt x="76" y="13"/>
                  </a:lnTo>
                  <a:lnTo>
                    <a:pt x="79" y="16"/>
                  </a:lnTo>
                  <a:lnTo>
                    <a:pt x="79" y="16"/>
                  </a:lnTo>
                  <a:lnTo>
                    <a:pt x="81" y="17"/>
                  </a:lnTo>
                  <a:lnTo>
                    <a:pt x="81" y="17"/>
                  </a:lnTo>
                  <a:lnTo>
                    <a:pt x="84" y="21"/>
                  </a:lnTo>
                  <a:lnTo>
                    <a:pt x="70" y="22"/>
                  </a:lnTo>
                  <a:lnTo>
                    <a:pt x="54" y="27"/>
                  </a:lnTo>
                  <a:lnTo>
                    <a:pt x="39" y="38"/>
                  </a:lnTo>
                  <a:lnTo>
                    <a:pt x="26" y="49"/>
                  </a:lnTo>
                  <a:lnTo>
                    <a:pt x="25" y="48"/>
                  </a:lnTo>
                  <a:lnTo>
                    <a:pt x="20" y="43"/>
                  </a:lnTo>
                  <a:lnTo>
                    <a:pt x="13" y="36"/>
                  </a:lnTo>
                  <a:lnTo>
                    <a:pt x="7" y="30"/>
                  </a:lnTo>
                  <a:lnTo>
                    <a:pt x="3" y="26"/>
                  </a:lnTo>
                  <a:lnTo>
                    <a:pt x="0" y="24"/>
                  </a:lnTo>
                  <a:lnTo>
                    <a:pt x="2" y="22"/>
                  </a:lnTo>
                  <a:lnTo>
                    <a:pt x="3" y="21"/>
                  </a:lnTo>
                  <a:lnTo>
                    <a:pt x="4" y="20"/>
                  </a:lnTo>
                  <a:lnTo>
                    <a:pt x="4" y="20"/>
                  </a:lnTo>
                  <a:lnTo>
                    <a:pt x="4" y="20"/>
                  </a:lnTo>
                  <a:lnTo>
                    <a:pt x="18" y="9"/>
                  </a:lnTo>
                  <a:lnTo>
                    <a:pt x="34" y="3"/>
                  </a:lnTo>
                  <a:lnTo>
                    <a:pt x="49"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grpSp>
      <p:grpSp>
        <p:nvGrpSpPr>
          <p:cNvPr id="11" name="Group 10"/>
          <p:cNvGrpSpPr/>
          <p:nvPr/>
        </p:nvGrpSpPr>
        <p:grpSpPr>
          <a:xfrm>
            <a:off x="38832" y="1303346"/>
            <a:ext cx="2377412" cy="964746"/>
            <a:chOff x="38832" y="893771"/>
            <a:chExt cx="2377412" cy="964746"/>
          </a:xfrm>
        </p:grpSpPr>
        <p:sp>
          <p:nvSpPr>
            <p:cNvPr id="221" name="Rectangle 220"/>
            <p:cNvSpPr>
              <a:spLocks/>
            </p:cNvSpPr>
            <p:nvPr/>
          </p:nvSpPr>
          <p:spPr>
            <a:xfrm>
              <a:off x="38832" y="893771"/>
              <a:ext cx="2377412" cy="964746"/>
            </a:xfrm>
            <a:prstGeom prst="rect">
              <a:avLst/>
            </a:prstGeom>
            <a:solidFill>
              <a:srgbClr val="C7E0FB"/>
            </a:solidFill>
            <a:ln w="9525" cap="flat" cmpd="sng" algn="ctr">
              <a:noFill/>
              <a:prstDash val="solid"/>
            </a:ln>
            <a:effectLst/>
          </p:spPr>
          <p:txBody>
            <a:bodyPr lIns="91430" tIns="45716" rIns="91430" bIns="4571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22" name="TextBox 221"/>
            <p:cNvSpPr txBox="1">
              <a:spLocks/>
            </p:cNvSpPr>
            <p:nvPr/>
          </p:nvSpPr>
          <p:spPr>
            <a:xfrm>
              <a:off x="105860" y="951812"/>
              <a:ext cx="1392833" cy="864548"/>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rgbClr val="000000"/>
                </a:buClr>
                <a:defRPr sz="1400" b="1" baseline="0">
                  <a:solidFill>
                    <a:srgbClr val="FFFFFF"/>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pPr>
              <a:r>
                <a:rPr lang="en-US" dirty="0">
                  <a:solidFill>
                    <a:srgbClr val="002960"/>
                  </a:solidFill>
                  <a:latin typeface="Arial"/>
                </a:rPr>
                <a:t>Info. mgmt., data collection, and quality control</a:t>
              </a:r>
            </a:p>
          </p:txBody>
        </p:sp>
        <p:grpSp>
          <p:nvGrpSpPr>
            <p:cNvPr id="223" name="Group 222"/>
            <p:cNvGrpSpPr/>
            <p:nvPr/>
          </p:nvGrpSpPr>
          <p:grpSpPr>
            <a:xfrm>
              <a:off x="1642752" y="1091915"/>
              <a:ext cx="435658" cy="604998"/>
              <a:chOff x="2099178" y="3477234"/>
              <a:chExt cx="488795" cy="668877"/>
            </a:xfrm>
            <a:solidFill>
              <a:srgbClr val="002960"/>
            </a:solidFill>
          </p:grpSpPr>
          <p:sp>
            <p:nvSpPr>
              <p:cNvPr id="224" name="Freeform 463"/>
              <p:cNvSpPr>
                <a:spLocks noEditPoints="1"/>
              </p:cNvSpPr>
              <p:nvPr/>
            </p:nvSpPr>
            <p:spPr bwMode="auto">
              <a:xfrm>
                <a:off x="2099178" y="3477234"/>
                <a:ext cx="488795" cy="668877"/>
              </a:xfrm>
              <a:custGeom>
                <a:avLst/>
                <a:gdLst>
                  <a:gd name="T0" fmla="*/ 181 w 220"/>
                  <a:gd name="T1" fmla="*/ 171 h 301"/>
                  <a:gd name="T2" fmla="*/ 110 w 220"/>
                  <a:gd name="T3" fmla="*/ 169 h 301"/>
                  <a:gd name="T4" fmla="*/ 136 w 220"/>
                  <a:gd name="T5" fmla="*/ 143 h 301"/>
                  <a:gd name="T6" fmla="*/ 119 w 220"/>
                  <a:gd name="T7" fmla="*/ 143 h 301"/>
                  <a:gd name="T8" fmla="*/ 114 w 220"/>
                  <a:gd name="T9" fmla="*/ 113 h 301"/>
                  <a:gd name="T10" fmla="*/ 220 w 220"/>
                  <a:gd name="T11" fmla="*/ 115 h 301"/>
                  <a:gd name="T12" fmla="*/ 181 w 220"/>
                  <a:gd name="T13" fmla="*/ 2 h 301"/>
                  <a:gd name="T14" fmla="*/ 39 w 220"/>
                  <a:gd name="T15" fmla="*/ 2 h 301"/>
                  <a:gd name="T16" fmla="*/ 0 w 220"/>
                  <a:gd name="T17" fmla="*/ 115 h 301"/>
                  <a:gd name="T18" fmla="*/ 101 w 220"/>
                  <a:gd name="T19" fmla="*/ 113 h 301"/>
                  <a:gd name="T20" fmla="*/ 96 w 220"/>
                  <a:gd name="T21" fmla="*/ 143 h 301"/>
                  <a:gd name="T22" fmla="*/ 78 w 220"/>
                  <a:gd name="T23" fmla="*/ 143 h 301"/>
                  <a:gd name="T24" fmla="*/ 105 w 220"/>
                  <a:gd name="T25" fmla="*/ 169 h 301"/>
                  <a:gd name="T26" fmla="*/ 39 w 220"/>
                  <a:gd name="T27" fmla="*/ 171 h 301"/>
                  <a:gd name="T28" fmla="*/ 0 w 220"/>
                  <a:gd name="T29" fmla="*/ 284 h 301"/>
                  <a:gd name="T30" fmla="*/ 6 w 220"/>
                  <a:gd name="T31" fmla="*/ 284 h 301"/>
                  <a:gd name="T32" fmla="*/ 0 w 220"/>
                  <a:gd name="T33" fmla="*/ 301 h 301"/>
                  <a:gd name="T34" fmla="*/ 220 w 220"/>
                  <a:gd name="T35" fmla="*/ 301 h 301"/>
                  <a:gd name="T36" fmla="*/ 214 w 220"/>
                  <a:gd name="T37" fmla="*/ 284 h 301"/>
                  <a:gd name="T38" fmla="*/ 220 w 220"/>
                  <a:gd name="T39" fmla="*/ 284 h 301"/>
                  <a:gd name="T40" fmla="*/ 181 w 220"/>
                  <a:gd name="T41" fmla="*/ 171 h 301"/>
                  <a:gd name="T42" fmla="*/ 15 w 220"/>
                  <a:gd name="T43" fmla="*/ 109 h 301"/>
                  <a:gd name="T44" fmla="*/ 46 w 220"/>
                  <a:gd name="T45" fmla="*/ 7 h 301"/>
                  <a:gd name="T46" fmla="*/ 174 w 220"/>
                  <a:gd name="T47" fmla="*/ 7 h 301"/>
                  <a:gd name="T48" fmla="*/ 204 w 220"/>
                  <a:gd name="T49" fmla="*/ 109 h 301"/>
                  <a:gd name="T50" fmla="*/ 15 w 220"/>
                  <a:gd name="T51" fmla="*/ 109 h 301"/>
                  <a:gd name="T52" fmla="*/ 46 w 220"/>
                  <a:gd name="T53" fmla="*/ 176 h 301"/>
                  <a:gd name="T54" fmla="*/ 174 w 220"/>
                  <a:gd name="T55" fmla="*/ 176 h 301"/>
                  <a:gd name="T56" fmla="*/ 204 w 220"/>
                  <a:gd name="T57" fmla="*/ 278 h 301"/>
                  <a:gd name="T58" fmla="*/ 15 w 220"/>
                  <a:gd name="T59" fmla="*/ 278 h 301"/>
                  <a:gd name="T60" fmla="*/ 46 w 220"/>
                  <a:gd name="T61" fmla="*/ 176 h 301"/>
                  <a:gd name="T62" fmla="*/ 204 w 220"/>
                  <a:gd name="T63" fmla="*/ 295 h 301"/>
                  <a:gd name="T64" fmla="*/ 15 w 220"/>
                  <a:gd name="T65" fmla="*/ 295 h 301"/>
                  <a:gd name="T66" fmla="*/ 19 w 220"/>
                  <a:gd name="T67" fmla="*/ 284 h 301"/>
                  <a:gd name="T68" fmla="*/ 201 w 220"/>
                  <a:gd name="T69" fmla="*/ 284 h 301"/>
                  <a:gd name="T70" fmla="*/ 204 w 220"/>
                  <a:gd name="T71" fmla="*/ 29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301">
                    <a:moveTo>
                      <a:pt x="181" y="171"/>
                    </a:moveTo>
                    <a:cubicBezTo>
                      <a:pt x="157" y="170"/>
                      <a:pt x="134" y="169"/>
                      <a:pt x="110" y="169"/>
                    </a:cubicBezTo>
                    <a:cubicBezTo>
                      <a:pt x="136" y="143"/>
                      <a:pt x="136" y="143"/>
                      <a:pt x="136" y="143"/>
                    </a:cubicBezTo>
                    <a:cubicBezTo>
                      <a:pt x="119" y="143"/>
                      <a:pt x="119" y="143"/>
                      <a:pt x="119" y="143"/>
                    </a:cubicBezTo>
                    <a:cubicBezTo>
                      <a:pt x="114" y="113"/>
                      <a:pt x="114" y="113"/>
                      <a:pt x="114" y="113"/>
                    </a:cubicBezTo>
                    <a:cubicBezTo>
                      <a:pt x="147" y="113"/>
                      <a:pt x="186" y="114"/>
                      <a:pt x="220" y="115"/>
                    </a:cubicBezTo>
                    <a:cubicBezTo>
                      <a:pt x="204" y="70"/>
                      <a:pt x="197" y="47"/>
                      <a:pt x="181" y="2"/>
                    </a:cubicBezTo>
                    <a:cubicBezTo>
                      <a:pt x="134" y="0"/>
                      <a:pt x="86" y="0"/>
                      <a:pt x="39" y="2"/>
                    </a:cubicBezTo>
                    <a:cubicBezTo>
                      <a:pt x="23" y="47"/>
                      <a:pt x="15" y="70"/>
                      <a:pt x="0" y="115"/>
                    </a:cubicBezTo>
                    <a:cubicBezTo>
                      <a:pt x="32" y="114"/>
                      <a:pt x="69" y="113"/>
                      <a:pt x="101" y="113"/>
                    </a:cubicBezTo>
                    <a:cubicBezTo>
                      <a:pt x="96" y="143"/>
                      <a:pt x="96" y="143"/>
                      <a:pt x="96" y="143"/>
                    </a:cubicBezTo>
                    <a:cubicBezTo>
                      <a:pt x="78" y="143"/>
                      <a:pt x="78" y="143"/>
                      <a:pt x="78" y="143"/>
                    </a:cubicBezTo>
                    <a:cubicBezTo>
                      <a:pt x="105" y="169"/>
                      <a:pt x="105" y="169"/>
                      <a:pt x="105" y="169"/>
                    </a:cubicBezTo>
                    <a:cubicBezTo>
                      <a:pt x="83" y="169"/>
                      <a:pt x="61" y="170"/>
                      <a:pt x="39" y="171"/>
                    </a:cubicBezTo>
                    <a:cubicBezTo>
                      <a:pt x="23" y="216"/>
                      <a:pt x="15" y="239"/>
                      <a:pt x="0" y="284"/>
                    </a:cubicBezTo>
                    <a:cubicBezTo>
                      <a:pt x="2" y="284"/>
                      <a:pt x="4" y="284"/>
                      <a:pt x="6" y="284"/>
                    </a:cubicBezTo>
                    <a:cubicBezTo>
                      <a:pt x="4" y="289"/>
                      <a:pt x="2" y="295"/>
                      <a:pt x="0" y="301"/>
                    </a:cubicBezTo>
                    <a:cubicBezTo>
                      <a:pt x="74" y="298"/>
                      <a:pt x="146" y="298"/>
                      <a:pt x="220" y="301"/>
                    </a:cubicBezTo>
                    <a:cubicBezTo>
                      <a:pt x="218" y="295"/>
                      <a:pt x="216" y="289"/>
                      <a:pt x="214" y="284"/>
                    </a:cubicBezTo>
                    <a:cubicBezTo>
                      <a:pt x="216" y="284"/>
                      <a:pt x="218" y="284"/>
                      <a:pt x="220" y="284"/>
                    </a:cubicBezTo>
                    <a:cubicBezTo>
                      <a:pt x="204" y="239"/>
                      <a:pt x="197" y="216"/>
                      <a:pt x="181" y="171"/>
                    </a:cubicBezTo>
                    <a:close/>
                    <a:moveTo>
                      <a:pt x="15" y="109"/>
                    </a:moveTo>
                    <a:cubicBezTo>
                      <a:pt x="28" y="68"/>
                      <a:pt x="34" y="48"/>
                      <a:pt x="46" y="7"/>
                    </a:cubicBezTo>
                    <a:cubicBezTo>
                      <a:pt x="97" y="5"/>
                      <a:pt x="123" y="5"/>
                      <a:pt x="174" y="7"/>
                    </a:cubicBezTo>
                    <a:cubicBezTo>
                      <a:pt x="186" y="48"/>
                      <a:pt x="192" y="68"/>
                      <a:pt x="204" y="109"/>
                    </a:cubicBezTo>
                    <a:cubicBezTo>
                      <a:pt x="141" y="106"/>
                      <a:pt x="78" y="106"/>
                      <a:pt x="15" y="109"/>
                    </a:cubicBezTo>
                    <a:close/>
                    <a:moveTo>
                      <a:pt x="46" y="176"/>
                    </a:moveTo>
                    <a:cubicBezTo>
                      <a:pt x="97" y="174"/>
                      <a:pt x="123" y="174"/>
                      <a:pt x="174" y="176"/>
                    </a:cubicBezTo>
                    <a:cubicBezTo>
                      <a:pt x="186" y="217"/>
                      <a:pt x="192" y="237"/>
                      <a:pt x="204" y="278"/>
                    </a:cubicBezTo>
                    <a:cubicBezTo>
                      <a:pt x="141" y="275"/>
                      <a:pt x="78" y="275"/>
                      <a:pt x="15" y="278"/>
                    </a:cubicBezTo>
                    <a:cubicBezTo>
                      <a:pt x="28" y="237"/>
                      <a:pt x="34" y="217"/>
                      <a:pt x="46" y="176"/>
                    </a:cubicBezTo>
                    <a:close/>
                    <a:moveTo>
                      <a:pt x="204" y="295"/>
                    </a:moveTo>
                    <a:cubicBezTo>
                      <a:pt x="141" y="292"/>
                      <a:pt x="78" y="292"/>
                      <a:pt x="15" y="295"/>
                    </a:cubicBezTo>
                    <a:cubicBezTo>
                      <a:pt x="17" y="291"/>
                      <a:pt x="18" y="287"/>
                      <a:pt x="19" y="284"/>
                    </a:cubicBezTo>
                    <a:cubicBezTo>
                      <a:pt x="80" y="282"/>
                      <a:pt x="140" y="282"/>
                      <a:pt x="201" y="284"/>
                    </a:cubicBezTo>
                    <a:cubicBezTo>
                      <a:pt x="202" y="287"/>
                      <a:pt x="203" y="291"/>
                      <a:pt x="204" y="2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225" name="Freeform 464"/>
              <p:cNvSpPr>
                <a:spLocks/>
              </p:cNvSpPr>
              <p:nvPr/>
            </p:nvSpPr>
            <p:spPr bwMode="auto">
              <a:xfrm>
                <a:off x="2240672" y="3899141"/>
                <a:ext cx="192946" cy="15436"/>
              </a:xfrm>
              <a:custGeom>
                <a:avLst/>
                <a:gdLst>
                  <a:gd name="T0" fmla="*/ 87 w 87"/>
                  <a:gd name="T1" fmla="*/ 6 h 7"/>
                  <a:gd name="T2" fmla="*/ 86 w 87"/>
                  <a:gd name="T3" fmla="*/ 1 h 7"/>
                  <a:gd name="T4" fmla="*/ 1 w 87"/>
                  <a:gd name="T5" fmla="*/ 1 h 7"/>
                  <a:gd name="T6" fmla="*/ 0 w 87"/>
                  <a:gd name="T7" fmla="*/ 7 h 7"/>
                  <a:gd name="T8" fmla="*/ 87 w 87"/>
                  <a:gd name="T9" fmla="*/ 6 h 7"/>
                </a:gdLst>
                <a:ahLst/>
                <a:cxnLst>
                  <a:cxn ang="0">
                    <a:pos x="T0" y="T1"/>
                  </a:cxn>
                  <a:cxn ang="0">
                    <a:pos x="T2" y="T3"/>
                  </a:cxn>
                  <a:cxn ang="0">
                    <a:pos x="T4" y="T5"/>
                  </a:cxn>
                  <a:cxn ang="0">
                    <a:pos x="T6" y="T7"/>
                  </a:cxn>
                  <a:cxn ang="0">
                    <a:pos x="T8" y="T9"/>
                  </a:cxn>
                </a:cxnLst>
                <a:rect l="0" t="0" r="r" b="b"/>
                <a:pathLst>
                  <a:path w="87" h="7">
                    <a:moveTo>
                      <a:pt x="87" y="6"/>
                    </a:moveTo>
                    <a:cubicBezTo>
                      <a:pt x="86" y="4"/>
                      <a:pt x="86" y="3"/>
                      <a:pt x="86" y="1"/>
                    </a:cubicBezTo>
                    <a:cubicBezTo>
                      <a:pt x="52" y="0"/>
                      <a:pt x="35" y="0"/>
                      <a:pt x="1" y="1"/>
                    </a:cubicBezTo>
                    <a:cubicBezTo>
                      <a:pt x="1" y="3"/>
                      <a:pt x="0" y="4"/>
                      <a:pt x="0" y="7"/>
                    </a:cubicBezTo>
                    <a:cubicBezTo>
                      <a:pt x="35" y="6"/>
                      <a:pt x="52" y="6"/>
                      <a:pt x="8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226" name="Freeform 465"/>
              <p:cNvSpPr>
                <a:spLocks/>
              </p:cNvSpPr>
              <p:nvPr/>
            </p:nvSpPr>
            <p:spPr bwMode="auto">
              <a:xfrm>
                <a:off x="2232953" y="3945448"/>
                <a:ext cx="208382" cy="15436"/>
              </a:xfrm>
              <a:custGeom>
                <a:avLst/>
                <a:gdLst>
                  <a:gd name="T0" fmla="*/ 94 w 94"/>
                  <a:gd name="T1" fmla="*/ 7 h 7"/>
                  <a:gd name="T2" fmla="*/ 93 w 94"/>
                  <a:gd name="T3" fmla="*/ 1 h 7"/>
                  <a:gd name="T4" fmla="*/ 1 w 94"/>
                  <a:gd name="T5" fmla="*/ 1 h 7"/>
                  <a:gd name="T6" fmla="*/ 0 w 94"/>
                  <a:gd name="T7" fmla="*/ 7 h 7"/>
                  <a:gd name="T8" fmla="*/ 94 w 94"/>
                  <a:gd name="T9" fmla="*/ 7 h 7"/>
                </a:gdLst>
                <a:ahLst/>
                <a:cxnLst>
                  <a:cxn ang="0">
                    <a:pos x="T0" y="T1"/>
                  </a:cxn>
                  <a:cxn ang="0">
                    <a:pos x="T2" y="T3"/>
                  </a:cxn>
                  <a:cxn ang="0">
                    <a:pos x="T4" y="T5"/>
                  </a:cxn>
                  <a:cxn ang="0">
                    <a:pos x="T6" y="T7"/>
                  </a:cxn>
                  <a:cxn ang="0">
                    <a:pos x="T8" y="T9"/>
                  </a:cxn>
                </a:cxnLst>
                <a:rect l="0" t="0" r="r" b="b"/>
                <a:pathLst>
                  <a:path w="94" h="7">
                    <a:moveTo>
                      <a:pt x="94" y="7"/>
                    </a:moveTo>
                    <a:cubicBezTo>
                      <a:pt x="94" y="5"/>
                      <a:pt x="94" y="3"/>
                      <a:pt x="93" y="1"/>
                    </a:cubicBezTo>
                    <a:cubicBezTo>
                      <a:pt x="56" y="0"/>
                      <a:pt x="38" y="0"/>
                      <a:pt x="1" y="1"/>
                    </a:cubicBezTo>
                    <a:cubicBezTo>
                      <a:pt x="1" y="4"/>
                      <a:pt x="0" y="5"/>
                      <a:pt x="0" y="7"/>
                    </a:cubicBezTo>
                    <a:cubicBezTo>
                      <a:pt x="38" y="6"/>
                      <a:pt x="57" y="6"/>
                      <a:pt x="9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227" name="Freeform 466"/>
              <p:cNvSpPr>
                <a:spLocks/>
              </p:cNvSpPr>
              <p:nvPr/>
            </p:nvSpPr>
            <p:spPr bwMode="auto">
              <a:xfrm>
                <a:off x="2222663" y="3991755"/>
                <a:ext cx="226389" cy="12864"/>
              </a:xfrm>
              <a:custGeom>
                <a:avLst/>
                <a:gdLst>
                  <a:gd name="T0" fmla="*/ 102 w 102"/>
                  <a:gd name="T1" fmla="*/ 6 h 6"/>
                  <a:gd name="T2" fmla="*/ 101 w 102"/>
                  <a:gd name="T3" fmla="*/ 1 h 6"/>
                  <a:gd name="T4" fmla="*/ 1 w 102"/>
                  <a:gd name="T5" fmla="*/ 1 h 6"/>
                  <a:gd name="T6" fmla="*/ 0 w 102"/>
                  <a:gd name="T7" fmla="*/ 6 h 6"/>
                  <a:gd name="T8" fmla="*/ 102 w 102"/>
                  <a:gd name="T9" fmla="*/ 6 h 6"/>
                </a:gdLst>
                <a:ahLst/>
                <a:cxnLst>
                  <a:cxn ang="0">
                    <a:pos x="T0" y="T1"/>
                  </a:cxn>
                  <a:cxn ang="0">
                    <a:pos x="T2" y="T3"/>
                  </a:cxn>
                  <a:cxn ang="0">
                    <a:pos x="T4" y="T5"/>
                  </a:cxn>
                  <a:cxn ang="0">
                    <a:pos x="T6" y="T7"/>
                  </a:cxn>
                  <a:cxn ang="0">
                    <a:pos x="T8" y="T9"/>
                  </a:cxn>
                </a:cxnLst>
                <a:rect l="0" t="0" r="r" b="b"/>
                <a:pathLst>
                  <a:path w="102" h="6">
                    <a:moveTo>
                      <a:pt x="102" y="6"/>
                    </a:moveTo>
                    <a:cubicBezTo>
                      <a:pt x="102" y="4"/>
                      <a:pt x="101" y="3"/>
                      <a:pt x="101" y="1"/>
                    </a:cubicBezTo>
                    <a:cubicBezTo>
                      <a:pt x="61" y="0"/>
                      <a:pt x="41" y="0"/>
                      <a:pt x="1" y="1"/>
                    </a:cubicBezTo>
                    <a:cubicBezTo>
                      <a:pt x="1" y="3"/>
                      <a:pt x="0" y="4"/>
                      <a:pt x="0" y="6"/>
                    </a:cubicBezTo>
                    <a:cubicBezTo>
                      <a:pt x="41" y="5"/>
                      <a:pt x="61" y="5"/>
                      <a:pt x="10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228" name="Freeform 467"/>
              <p:cNvSpPr>
                <a:spLocks/>
              </p:cNvSpPr>
              <p:nvPr/>
            </p:nvSpPr>
            <p:spPr bwMode="auto">
              <a:xfrm>
                <a:off x="2214946" y="4035490"/>
                <a:ext cx="244398" cy="15436"/>
              </a:xfrm>
              <a:custGeom>
                <a:avLst/>
                <a:gdLst>
                  <a:gd name="T0" fmla="*/ 110 w 110"/>
                  <a:gd name="T1" fmla="*/ 7 h 7"/>
                  <a:gd name="T2" fmla="*/ 109 w 110"/>
                  <a:gd name="T3" fmla="*/ 1 h 7"/>
                  <a:gd name="T4" fmla="*/ 1 w 110"/>
                  <a:gd name="T5" fmla="*/ 1 h 7"/>
                  <a:gd name="T6" fmla="*/ 0 w 110"/>
                  <a:gd name="T7" fmla="*/ 7 h 7"/>
                  <a:gd name="T8" fmla="*/ 110 w 110"/>
                  <a:gd name="T9" fmla="*/ 7 h 7"/>
                </a:gdLst>
                <a:ahLst/>
                <a:cxnLst>
                  <a:cxn ang="0">
                    <a:pos x="T0" y="T1"/>
                  </a:cxn>
                  <a:cxn ang="0">
                    <a:pos x="T2" y="T3"/>
                  </a:cxn>
                  <a:cxn ang="0">
                    <a:pos x="T4" y="T5"/>
                  </a:cxn>
                  <a:cxn ang="0">
                    <a:pos x="T6" y="T7"/>
                  </a:cxn>
                  <a:cxn ang="0">
                    <a:pos x="T8" y="T9"/>
                  </a:cxn>
                </a:cxnLst>
                <a:rect l="0" t="0" r="r" b="b"/>
                <a:pathLst>
                  <a:path w="110" h="7">
                    <a:moveTo>
                      <a:pt x="110" y="7"/>
                    </a:moveTo>
                    <a:cubicBezTo>
                      <a:pt x="109" y="4"/>
                      <a:pt x="109" y="3"/>
                      <a:pt x="109" y="1"/>
                    </a:cubicBezTo>
                    <a:cubicBezTo>
                      <a:pt x="66" y="0"/>
                      <a:pt x="44" y="0"/>
                      <a:pt x="1" y="1"/>
                    </a:cubicBezTo>
                    <a:cubicBezTo>
                      <a:pt x="1" y="3"/>
                      <a:pt x="0" y="5"/>
                      <a:pt x="0" y="7"/>
                    </a:cubicBezTo>
                    <a:cubicBezTo>
                      <a:pt x="44" y="5"/>
                      <a:pt x="66" y="5"/>
                      <a:pt x="1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229" name="Freeform 468"/>
              <p:cNvSpPr>
                <a:spLocks/>
              </p:cNvSpPr>
              <p:nvPr/>
            </p:nvSpPr>
            <p:spPr bwMode="auto">
              <a:xfrm>
                <a:off x="2240672" y="3523541"/>
                <a:ext cx="192946" cy="12864"/>
              </a:xfrm>
              <a:custGeom>
                <a:avLst/>
                <a:gdLst>
                  <a:gd name="T0" fmla="*/ 87 w 87"/>
                  <a:gd name="T1" fmla="*/ 6 h 6"/>
                  <a:gd name="T2" fmla="*/ 86 w 87"/>
                  <a:gd name="T3" fmla="*/ 1 h 6"/>
                  <a:gd name="T4" fmla="*/ 1 w 87"/>
                  <a:gd name="T5" fmla="*/ 1 h 6"/>
                  <a:gd name="T6" fmla="*/ 0 w 87"/>
                  <a:gd name="T7" fmla="*/ 6 h 6"/>
                  <a:gd name="T8" fmla="*/ 87 w 87"/>
                  <a:gd name="T9" fmla="*/ 6 h 6"/>
                </a:gdLst>
                <a:ahLst/>
                <a:cxnLst>
                  <a:cxn ang="0">
                    <a:pos x="T0" y="T1"/>
                  </a:cxn>
                  <a:cxn ang="0">
                    <a:pos x="T2" y="T3"/>
                  </a:cxn>
                  <a:cxn ang="0">
                    <a:pos x="T4" y="T5"/>
                  </a:cxn>
                  <a:cxn ang="0">
                    <a:pos x="T6" y="T7"/>
                  </a:cxn>
                  <a:cxn ang="0">
                    <a:pos x="T8" y="T9"/>
                  </a:cxn>
                </a:cxnLst>
                <a:rect l="0" t="0" r="r" b="b"/>
                <a:pathLst>
                  <a:path w="87" h="6">
                    <a:moveTo>
                      <a:pt x="87" y="6"/>
                    </a:moveTo>
                    <a:cubicBezTo>
                      <a:pt x="86" y="4"/>
                      <a:pt x="86" y="3"/>
                      <a:pt x="86" y="1"/>
                    </a:cubicBezTo>
                    <a:cubicBezTo>
                      <a:pt x="52" y="0"/>
                      <a:pt x="35" y="0"/>
                      <a:pt x="1" y="1"/>
                    </a:cubicBezTo>
                    <a:cubicBezTo>
                      <a:pt x="1" y="3"/>
                      <a:pt x="0" y="4"/>
                      <a:pt x="0" y="6"/>
                    </a:cubicBezTo>
                    <a:cubicBezTo>
                      <a:pt x="35" y="5"/>
                      <a:pt x="52" y="5"/>
                      <a:pt x="8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230" name="Freeform 469"/>
              <p:cNvSpPr>
                <a:spLocks/>
              </p:cNvSpPr>
              <p:nvPr/>
            </p:nvSpPr>
            <p:spPr bwMode="auto">
              <a:xfrm>
                <a:off x="2232953" y="3569848"/>
                <a:ext cx="208382" cy="15436"/>
              </a:xfrm>
              <a:custGeom>
                <a:avLst/>
                <a:gdLst>
                  <a:gd name="T0" fmla="*/ 94 w 94"/>
                  <a:gd name="T1" fmla="*/ 7 h 7"/>
                  <a:gd name="T2" fmla="*/ 93 w 94"/>
                  <a:gd name="T3" fmla="*/ 1 h 7"/>
                  <a:gd name="T4" fmla="*/ 1 w 94"/>
                  <a:gd name="T5" fmla="*/ 1 h 7"/>
                  <a:gd name="T6" fmla="*/ 0 w 94"/>
                  <a:gd name="T7" fmla="*/ 7 h 7"/>
                  <a:gd name="T8" fmla="*/ 94 w 94"/>
                  <a:gd name="T9" fmla="*/ 7 h 7"/>
                </a:gdLst>
                <a:ahLst/>
                <a:cxnLst>
                  <a:cxn ang="0">
                    <a:pos x="T0" y="T1"/>
                  </a:cxn>
                  <a:cxn ang="0">
                    <a:pos x="T2" y="T3"/>
                  </a:cxn>
                  <a:cxn ang="0">
                    <a:pos x="T4" y="T5"/>
                  </a:cxn>
                  <a:cxn ang="0">
                    <a:pos x="T6" y="T7"/>
                  </a:cxn>
                  <a:cxn ang="0">
                    <a:pos x="T8" y="T9"/>
                  </a:cxn>
                </a:cxnLst>
                <a:rect l="0" t="0" r="r" b="b"/>
                <a:pathLst>
                  <a:path w="94" h="7">
                    <a:moveTo>
                      <a:pt x="94" y="7"/>
                    </a:moveTo>
                    <a:cubicBezTo>
                      <a:pt x="94" y="4"/>
                      <a:pt x="94" y="3"/>
                      <a:pt x="93" y="1"/>
                    </a:cubicBezTo>
                    <a:cubicBezTo>
                      <a:pt x="56" y="0"/>
                      <a:pt x="38" y="0"/>
                      <a:pt x="1" y="1"/>
                    </a:cubicBezTo>
                    <a:cubicBezTo>
                      <a:pt x="1" y="3"/>
                      <a:pt x="0" y="5"/>
                      <a:pt x="0" y="7"/>
                    </a:cubicBezTo>
                    <a:cubicBezTo>
                      <a:pt x="38" y="6"/>
                      <a:pt x="57" y="6"/>
                      <a:pt x="9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231" name="Freeform 470"/>
              <p:cNvSpPr>
                <a:spLocks/>
              </p:cNvSpPr>
              <p:nvPr/>
            </p:nvSpPr>
            <p:spPr bwMode="auto">
              <a:xfrm>
                <a:off x="2222663" y="3613583"/>
                <a:ext cx="226389" cy="15436"/>
              </a:xfrm>
              <a:custGeom>
                <a:avLst/>
                <a:gdLst>
                  <a:gd name="T0" fmla="*/ 102 w 102"/>
                  <a:gd name="T1" fmla="*/ 7 h 7"/>
                  <a:gd name="T2" fmla="*/ 101 w 102"/>
                  <a:gd name="T3" fmla="*/ 1 h 7"/>
                  <a:gd name="T4" fmla="*/ 1 w 102"/>
                  <a:gd name="T5" fmla="*/ 2 h 7"/>
                  <a:gd name="T6" fmla="*/ 0 w 102"/>
                  <a:gd name="T7" fmla="*/ 7 h 7"/>
                  <a:gd name="T8" fmla="*/ 102 w 102"/>
                  <a:gd name="T9" fmla="*/ 7 h 7"/>
                </a:gdLst>
                <a:ahLst/>
                <a:cxnLst>
                  <a:cxn ang="0">
                    <a:pos x="T0" y="T1"/>
                  </a:cxn>
                  <a:cxn ang="0">
                    <a:pos x="T2" y="T3"/>
                  </a:cxn>
                  <a:cxn ang="0">
                    <a:pos x="T4" y="T5"/>
                  </a:cxn>
                  <a:cxn ang="0">
                    <a:pos x="T6" y="T7"/>
                  </a:cxn>
                  <a:cxn ang="0">
                    <a:pos x="T8" y="T9"/>
                  </a:cxn>
                </a:cxnLst>
                <a:rect l="0" t="0" r="r" b="b"/>
                <a:pathLst>
                  <a:path w="102" h="7">
                    <a:moveTo>
                      <a:pt x="102" y="7"/>
                    </a:moveTo>
                    <a:cubicBezTo>
                      <a:pt x="102" y="5"/>
                      <a:pt x="101" y="4"/>
                      <a:pt x="101" y="1"/>
                    </a:cubicBezTo>
                    <a:cubicBezTo>
                      <a:pt x="61" y="0"/>
                      <a:pt x="41" y="0"/>
                      <a:pt x="1" y="2"/>
                    </a:cubicBezTo>
                    <a:cubicBezTo>
                      <a:pt x="1" y="4"/>
                      <a:pt x="0" y="5"/>
                      <a:pt x="0" y="7"/>
                    </a:cubicBezTo>
                    <a:cubicBezTo>
                      <a:pt x="41" y="6"/>
                      <a:pt x="61" y="6"/>
                      <a:pt x="10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232" name="Freeform 471"/>
              <p:cNvSpPr>
                <a:spLocks/>
              </p:cNvSpPr>
              <p:nvPr/>
            </p:nvSpPr>
            <p:spPr bwMode="auto">
              <a:xfrm>
                <a:off x="2214946" y="3659890"/>
                <a:ext cx="244398" cy="15436"/>
              </a:xfrm>
              <a:custGeom>
                <a:avLst/>
                <a:gdLst>
                  <a:gd name="T0" fmla="*/ 109 w 110"/>
                  <a:gd name="T1" fmla="*/ 1 h 7"/>
                  <a:gd name="T2" fmla="*/ 1 w 110"/>
                  <a:gd name="T3" fmla="*/ 1 h 7"/>
                  <a:gd name="T4" fmla="*/ 0 w 110"/>
                  <a:gd name="T5" fmla="*/ 7 h 7"/>
                  <a:gd name="T6" fmla="*/ 110 w 110"/>
                  <a:gd name="T7" fmla="*/ 6 h 7"/>
                  <a:gd name="T8" fmla="*/ 109 w 110"/>
                  <a:gd name="T9" fmla="*/ 1 h 7"/>
                </a:gdLst>
                <a:ahLst/>
                <a:cxnLst>
                  <a:cxn ang="0">
                    <a:pos x="T0" y="T1"/>
                  </a:cxn>
                  <a:cxn ang="0">
                    <a:pos x="T2" y="T3"/>
                  </a:cxn>
                  <a:cxn ang="0">
                    <a:pos x="T4" y="T5"/>
                  </a:cxn>
                  <a:cxn ang="0">
                    <a:pos x="T6" y="T7"/>
                  </a:cxn>
                  <a:cxn ang="0">
                    <a:pos x="T8" y="T9"/>
                  </a:cxn>
                </a:cxnLst>
                <a:rect l="0" t="0" r="r" b="b"/>
                <a:pathLst>
                  <a:path w="110" h="7">
                    <a:moveTo>
                      <a:pt x="109" y="1"/>
                    </a:moveTo>
                    <a:cubicBezTo>
                      <a:pt x="66" y="0"/>
                      <a:pt x="44" y="0"/>
                      <a:pt x="1" y="1"/>
                    </a:cubicBezTo>
                    <a:cubicBezTo>
                      <a:pt x="1" y="3"/>
                      <a:pt x="0" y="4"/>
                      <a:pt x="0" y="7"/>
                    </a:cubicBezTo>
                    <a:cubicBezTo>
                      <a:pt x="44" y="5"/>
                      <a:pt x="66" y="5"/>
                      <a:pt x="110" y="6"/>
                    </a:cubicBezTo>
                    <a:cubicBezTo>
                      <a:pt x="109" y="4"/>
                      <a:pt x="109" y="3"/>
                      <a:pt x="10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grpSp>
      </p:grpSp>
      <p:grpSp>
        <p:nvGrpSpPr>
          <p:cNvPr id="16" name="Group 15"/>
          <p:cNvGrpSpPr/>
          <p:nvPr/>
        </p:nvGrpSpPr>
        <p:grpSpPr>
          <a:xfrm>
            <a:off x="2455243" y="1305854"/>
            <a:ext cx="2400172" cy="964746"/>
            <a:chOff x="38832" y="1942507"/>
            <a:chExt cx="2400172" cy="964746"/>
          </a:xfrm>
        </p:grpSpPr>
        <p:sp>
          <p:nvSpPr>
            <p:cNvPr id="234" name="Rectangle 233"/>
            <p:cNvSpPr>
              <a:spLocks/>
            </p:cNvSpPr>
            <p:nvPr/>
          </p:nvSpPr>
          <p:spPr>
            <a:xfrm>
              <a:off x="38832" y="1942507"/>
              <a:ext cx="2400172" cy="964746"/>
            </a:xfrm>
            <a:prstGeom prst="rect">
              <a:avLst/>
            </a:prstGeom>
            <a:solidFill>
              <a:srgbClr val="C7E0FB"/>
            </a:solidFill>
            <a:ln w="9525" cap="flat" cmpd="sng" algn="ctr">
              <a:noFill/>
              <a:prstDash val="solid"/>
            </a:ln>
            <a:effectLst/>
          </p:spPr>
          <p:txBody>
            <a:bodyPr lIns="91430" tIns="45716" rIns="91430" bIns="4571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35" name="Rectangle 234"/>
            <p:cNvSpPr>
              <a:spLocks/>
            </p:cNvSpPr>
            <p:nvPr/>
          </p:nvSpPr>
          <p:spPr>
            <a:xfrm>
              <a:off x="102438" y="1993995"/>
              <a:ext cx="1543053" cy="861774"/>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p>
              <a:pPr defTabSz="913429">
                <a:buClr>
                  <a:srgbClr val="000000"/>
                </a:buClr>
              </a:pPr>
              <a:r>
                <a:rPr lang="en-US" sz="1400" b="1" dirty="0">
                  <a:solidFill>
                    <a:srgbClr val="002960"/>
                  </a:solidFill>
                  <a:latin typeface="Arial"/>
                </a:rPr>
                <a:t>Generation of forecasts, outlooks, watches and/or warnings</a:t>
              </a:r>
            </a:p>
          </p:txBody>
        </p:sp>
        <p:grpSp>
          <p:nvGrpSpPr>
            <p:cNvPr id="236" name="Group 235"/>
            <p:cNvGrpSpPr/>
            <p:nvPr/>
          </p:nvGrpSpPr>
          <p:grpSpPr>
            <a:xfrm>
              <a:off x="1563787" y="1990815"/>
              <a:ext cx="708962" cy="799722"/>
              <a:chOff x="1789322" y="2332902"/>
              <a:chExt cx="795434" cy="897270"/>
            </a:xfrm>
            <a:solidFill>
              <a:srgbClr val="002960"/>
            </a:solidFill>
          </p:grpSpPr>
          <p:sp>
            <p:nvSpPr>
              <p:cNvPr id="237" name="Freeform 69"/>
              <p:cNvSpPr>
                <a:spLocks noEditPoints="1"/>
              </p:cNvSpPr>
              <p:nvPr/>
            </p:nvSpPr>
            <p:spPr bwMode="auto">
              <a:xfrm>
                <a:off x="2384700" y="2627955"/>
                <a:ext cx="200056" cy="602217"/>
              </a:xfrm>
              <a:custGeom>
                <a:avLst/>
                <a:gdLst>
                  <a:gd name="T0" fmla="*/ 188 w 195"/>
                  <a:gd name="T1" fmla="*/ 83 h 587"/>
                  <a:gd name="T2" fmla="*/ 195 w 195"/>
                  <a:gd name="T3" fmla="*/ 89 h 587"/>
                  <a:gd name="T4" fmla="*/ 188 w 195"/>
                  <a:gd name="T5" fmla="*/ 97 h 587"/>
                  <a:gd name="T6" fmla="*/ 188 w 195"/>
                  <a:gd name="T7" fmla="*/ 150 h 587"/>
                  <a:gd name="T8" fmla="*/ 195 w 195"/>
                  <a:gd name="T9" fmla="*/ 157 h 587"/>
                  <a:gd name="T10" fmla="*/ 188 w 195"/>
                  <a:gd name="T11" fmla="*/ 164 h 587"/>
                  <a:gd name="T12" fmla="*/ 188 w 195"/>
                  <a:gd name="T13" fmla="*/ 218 h 587"/>
                  <a:gd name="T14" fmla="*/ 195 w 195"/>
                  <a:gd name="T15" fmla="*/ 224 h 587"/>
                  <a:gd name="T16" fmla="*/ 188 w 195"/>
                  <a:gd name="T17" fmla="*/ 232 h 587"/>
                  <a:gd name="T18" fmla="*/ 188 w 195"/>
                  <a:gd name="T19" fmla="*/ 286 h 587"/>
                  <a:gd name="T20" fmla="*/ 195 w 195"/>
                  <a:gd name="T21" fmla="*/ 292 h 587"/>
                  <a:gd name="T22" fmla="*/ 188 w 195"/>
                  <a:gd name="T23" fmla="*/ 299 h 587"/>
                  <a:gd name="T24" fmla="*/ 188 w 195"/>
                  <a:gd name="T25" fmla="*/ 352 h 587"/>
                  <a:gd name="T26" fmla="*/ 195 w 195"/>
                  <a:gd name="T27" fmla="*/ 359 h 587"/>
                  <a:gd name="T28" fmla="*/ 188 w 195"/>
                  <a:gd name="T29" fmla="*/ 367 h 587"/>
                  <a:gd name="T30" fmla="*/ 159 w 195"/>
                  <a:gd name="T31" fmla="*/ 410 h 587"/>
                  <a:gd name="T32" fmla="*/ 167 w 195"/>
                  <a:gd name="T33" fmla="*/ 426 h 587"/>
                  <a:gd name="T34" fmla="*/ 177 w 195"/>
                  <a:gd name="T35" fmla="*/ 440 h 587"/>
                  <a:gd name="T36" fmla="*/ 192 w 195"/>
                  <a:gd name="T37" fmla="*/ 491 h 587"/>
                  <a:gd name="T38" fmla="*/ 164 w 195"/>
                  <a:gd name="T39" fmla="*/ 559 h 587"/>
                  <a:gd name="T40" fmla="*/ 96 w 195"/>
                  <a:gd name="T41" fmla="*/ 587 h 587"/>
                  <a:gd name="T42" fmla="*/ 28 w 195"/>
                  <a:gd name="T43" fmla="*/ 559 h 587"/>
                  <a:gd name="T44" fmla="*/ 0 w 195"/>
                  <a:gd name="T45" fmla="*/ 491 h 587"/>
                  <a:gd name="T46" fmla="*/ 14 w 195"/>
                  <a:gd name="T47" fmla="*/ 440 h 587"/>
                  <a:gd name="T48" fmla="*/ 32 w 195"/>
                  <a:gd name="T49" fmla="*/ 415 h 587"/>
                  <a:gd name="T50" fmla="*/ 33 w 195"/>
                  <a:gd name="T51" fmla="*/ 61 h 587"/>
                  <a:gd name="T52" fmla="*/ 56 w 195"/>
                  <a:gd name="T53" fmla="*/ 12 h 587"/>
                  <a:gd name="T54" fmla="*/ 96 w 195"/>
                  <a:gd name="T55" fmla="*/ 0 h 587"/>
                  <a:gd name="T56" fmla="*/ 120 w 195"/>
                  <a:gd name="T57" fmla="*/ 5 h 587"/>
                  <a:gd name="T58" fmla="*/ 155 w 195"/>
                  <a:gd name="T59" fmla="*/ 41 h 587"/>
                  <a:gd name="T60" fmla="*/ 131 w 195"/>
                  <a:gd name="T61" fmla="*/ 61 h 587"/>
                  <a:gd name="T62" fmla="*/ 110 w 195"/>
                  <a:gd name="T63" fmla="*/ 30 h 587"/>
                  <a:gd name="T64" fmla="*/ 96 w 195"/>
                  <a:gd name="T65" fmla="*/ 28 h 587"/>
                  <a:gd name="T66" fmla="*/ 72 w 195"/>
                  <a:gd name="T67" fmla="*/ 37 h 587"/>
                  <a:gd name="T68" fmla="*/ 61 w 195"/>
                  <a:gd name="T69" fmla="*/ 404 h 587"/>
                  <a:gd name="T70" fmla="*/ 55 w 195"/>
                  <a:gd name="T71" fmla="*/ 432 h 587"/>
                  <a:gd name="T72" fmla="*/ 38 w 195"/>
                  <a:gd name="T73" fmla="*/ 454 h 587"/>
                  <a:gd name="T74" fmla="*/ 27 w 195"/>
                  <a:gd name="T75" fmla="*/ 491 h 587"/>
                  <a:gd name="T76" fmla="*/ 47 w 195"/>
                  <a:gd name="T77" fmla="*/ 540 h 587"/>
                  <a:gd name="T78" fmla="*/ 96 w 195"/>
                  <a:gd name="T79" fmla="*/ 559 h 587"/>
                  <a:gd name="T80" fmla="*/ 145 w 195"/>
                  <a:gd name="T81" fmla="*/ 540 h 587"/>
                  <a:gd name="T82" fmla="*/ 164 w 195"/>
                  <a:gd name="T83" fmla="*/ 491 h 587"/>
                  <a:gd name="T84" fmla="*/ 154 w 195"/>
                  <a:gd name="T85" fmla="*/ 454 h 587"/>
                  <a:gd name="T86" fmla="*/ 141 w 195"/>
                  <a:gd name="T87" fmla="*/ 438 h 587"/>
                  <a:gd name="T88" fmla="*/ 131 w 195"/>
                  <a:gd name="T89" fmla="*/ 415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587">
                    <a:moveTo>
                      <a:pt x="158" y="61"/>
                    </a:moveTo>
                    <a:lnTo>
                      <a:pt x="158" y="83"/>
                    </a:lnTo>
                    <a:lnTo>
                      <a:pt x="188" y="83"/>
                    </a:lnTo>
                    <a:lnTo>
                      <a:pt x="191" y="84"/>
                    </a:lnTo>
                    <a:lnTo>
                      <a:pt x="194" y="87"/>
                    </a:lnTo>
                    <a:lnTo>
                      <a:pt x="195" y="89"/>
                    </a:lnTo>
                    <a:lnTo>
                      <a:pt x="194" y="93"/>
                    </a:lnTo>
                    <a:lnTo>
                      <a:pt x="191" y="96"/>
                    </a:lnTo>
                    <a:lnTo>
                      <a:pt x="188" y="97"/>
                    </a:lnTo>
                    <a:lnTo>
                      <a:pt x="158" y="97"/>
                    </a:lnTo>
                    <a:lnTo>
                      <a:pt x="158" y="150"/>
                    </a:lnTo>
                    <a:lnTo>
                      <a:pt x="188" y="150"/>
                    </a:lnTo>
                    <a:lnTo>
                      <a:pt x="191" y="151"/>
                    </a:lnTo>
                    <a:lnTo>
                      <a:pt x="194" y="154"/>
                    </a:lnTo>
                    <a:lnTo>
                      <a:pt x="195" y="157"/>
                    </a:lnTo>
                    <a:lnTo>
                      <a:pt x="194" y="161"/>
                    </a:lnTo>
                    <a:lnTo>
                      <a:pt x="191" y="163"/>
                    </a:lnTo>
                    <a:lnTo>
                      <a:pt x="188" y="164"/>
                    </a:lnTo>
                    <a:lnTo>
                      <a:pt x="158" y="164"/>
                    </a:lnTo>
                    <a:lnTo>
                      <a:pt x="158" y="218"/>
                    </a:lnTo>
                    <a:lnTo>
                      <a:pt x="188" y="218"/>
                    </a:lnTo>
                    <a:lnTo>
                      <a:pt x="191" y="219"/>
                    </a:lnTo>
                    <a:lnTo>
                      <a:pt x="194" y="222"/>
                    </a:lnTo>
                    <a:lnTo>
                      <a:pt x="195" y="224"/>
                    </a:lnTo>
                    <a:lnTo>
                      <a:pt x="194" y="228"/>
                    </a:lnTo>
                    <a:lnTo>
                      <a:pt x="191" y="231"/>
                    </a:lnTo>
                    <a:lnTo>
                      <a:pt x="188" y="232"/>
                    </a:lnTo>
                    <a:lnTo>
                      <a:pt x="158" y="232"/>
                    </a:lnTo>
                    <a:lnTo>
                      <a:pt x="158" y="286"/>
                    </a:lnTo>
                    <a:lnTo>
                      <a:pt x="188" y="286"/>
                    </a:lnTo>
                    <a:lnTo>
                      <a:pt x="191" y="286"/>
                    </a:lnTo>
                    <a:lnTo>
                      <a:pt x="194" y="288"/>
                    </a:lnTo>
                    <a:lnTo>
                      <a:pt x="195" y="292"/>
                    </a:lnTo>
                    <a:lnTo>
                      <a:pt x="194" y="296"/>
                    </a:lnTo>
                    <a:lnTo>
                      <a:pt x="191" y="299"/>
                    </a:lnTo>
                    <a:lnTo>
                      <a:pt x="188" y="299"/>
                    </a:lnTo>
                    <a:lnTo>
                      <a:pt x="158" y="299"/>
                    </a:lnTo>
                    <a:lnTo>
                      <a:pt x="158" y="352"/>
                    </a:lnTo>
                    <a:lnTo>
                      <a:pt x="188" y="352"/>
                    </a:lnTo>
                    <a:lnTo>
                      <a:pt x="191" y="354"/>
                    </a:lnTo>
                    <a:lnTo>
                      <a:pt x="194" y="356"/>
                    </a:lnTo>
                    <a:lnTo>
                      <a:pt x="195" y="359"/>
                    </a:lnTo>
                    <a:lnTo>
                      <a:pt x="194" y="363"/>
                    </a:lnTo>
                    <a:lnTo>
                      <a:pt x="191" y="365"/>
                    </a:lnTo>
                    <a:lnTo>
                      <a:pt x="188" y="367"/>
                    </a:lnTo>
                    <a:lnTo>
                      <a:pt x="158" y="367"/>
                    </a:lnTo>
                    <a:lnTo>
                      <a:pt x="158" y="404"/>
                    </a:lnTo>
                    <a:lnTo>
                      <a:pt x="159" y="410"/>
                    </a:lnTo>
                    <a:lnTo>
                      <a:pt x="160" y="415"/>
                    </a:lnTo>
                    <a:lnTo>
                      <a:pt x="163" y="420"/>
                    </a:lnTo>
                    <a:lnTo>
                      <a:pt x="167" y="426"/>
                    </a:lnTo>
                    <a:lnTo>
                      <a:pt x="167" y="426"/>
                    </a:lnTo>
                    <a:lnTo>
                      <a:pt x="167" y="426"/>
                    </a:lnTo>
                    <a:lnTo>
                      <a:pt x="177" y="440"/>
                    </a:lnTo>
                    <a:lnTo>
                      <a:pt x="186" y="455"/>
                    </a:lnTo>
                    <a:lnTo>
                      <a:pt x="190" y="473"/>
                    </a:lnTo>
                    <a:lnTo>
                      <a:pt x="192" y="491"/>
                    </a:lnTo>
                    <a:lnTo>
                      <a:pt x="188" y="517"/>
                    </a:lnTo>
                    <a:lnTo>
                      <a:pt x="179" y="540"/>
                    </a:lnTo>
                    <a:lnTo>
                      <a:pt x="164" y="559"/>
                    </a:lnTo>
                    <a:lnTo>
                      <a:pt x="145" y="574"/>
                    </a:lnTo>
                    <a:lnTo>
                      <a:pt x="122" y="583"/>
                    </a:lnTo>
                    <a:lnTo>
                      <a:pt x="96" y="587"/>
                    </a:lnTo>
                    <a:lnTo>
                      <a:pt x="70" y="583"/>
                    </a:lnTo>
                    <a:lnTo>
                      <a:pt x="47" y="574"/>
                    </a:lnTo>
                    <a:lnTo>
                      <a:pt x="28" y="559"/>
                    </a:lnTo>
                    <a:lnTo>
                      <a:pt x="13" y="540"/>
                    </a:lnTo>
                    <a:lnTo>
                      <a:pt x="2" y="517"/>
                    </a:lnTo>
                    <a:lnTo>
                      <a:pt x="0" y="491"/>
                    </a:lnTo>
                    <a:lnTo>
                      <a:pt x="1" y="473"/>
                    </a:lnTo>
                    <a:lnTo>
                      <a:pt x="6" y="455"/>
                    </a:lnTo>
                    <a:lnTo>
                      <a:pt x="14" y="440"/>
                    </a:lnTo>
                    <a:lnTo>
                      <a:pt x="25" y="426"/>
                    </a:lnTo>
                    <a:lnTo>
                      <a:pt x="29" y="420"/>
                    </a:lnTo>
                    <a:lnTo>
                      <a:pt x="32" y="415"/>
                    </a:lnTo>
                    <a:lnTo>
                      <a:pt x="33" y="410"/>
                    </a:lnTo>
                    <a:lnTo>
                      <a:pt x="33" y="404"/>
                    </a:lnTo>
                    <a:lnTo>
                      <a:pt x="33" y="61"/>
                    </a:lnTo>
                    <a:lnTo>
                      <a:pt x="37" y="41"/>
                    </a:lnTo>
                    <a:lnTo>
                      <a:pt x="45" y="25"/>
                    </a:lnTo>
                    <a:lnTo>
                      <a:pt x="56" y="12"/>
                    </a:lnTo>
                    <a:lnTo>
                      <a:pt x="70" y="5"/>
                    </a:lnTo>
                    <a:lnTo>
                      <a:pt x="83" y="1"/>
                    </a:lnTo>
                    <a:lnTo>
                      <a:pt x="96" y="0"/>
                    </a:lnTo>
                    <a:lnTo>
                      <a:pt x="96" y="0"/>
                    </a:lnTo>
                    <a:lnTo>
                      <a:pt x="109" y="1"/>
                    </a:lnTo>
                    <a:lnTo>
                      <a:pt x="120" y="5"/>
                    </a:lnTo>
                    <a:lnTo>
                      <a:pt x="136" y="12"/>
                    </a:lnTo>
                    <a:lnTo>
                      <a:pt x="147" y="25"/>
                    </a:lnTo>
                    <a:lnTo>
                      <a:pt x="155" y="41"/>
                    </a:lnTo>
                    <a:lnTo>
                      <a:pt x="158" y="61"/>
                    </a:lnTo>
                    <a:close/>
                    <a:moveTo>
                      <a:pt x="131" y="404"/>
                    </a:moveTo>
                    <a:lnTo>
                      <a:pt x="131" y="61"/>
                    </a:lnTo>
                    <a:lnTo>
                      <a:pt x="127" y="47"/>
                    </a:lnTo>
                    <a:lnTo>
                      <a:pt x="120" y="37"/>
                    </a:lnTo>
                    <a:lnTo>
                      <a:pt x="110" y="30"/>
                    </a:lnTo>
                    <a:lnTo>
                      <a:pt x="104" y="28"/>
                    </a:lnTo>
                    <a:lnTo>
                      <a:pt x="96" y="28"/>
                    </a:lnTo>
                    <a:lnTo>
                      <a:pt x="96" y="28"/>
                    </a:lnTo>
                    <a:lnTo>
                      <a:pt x="88" y="28"/>
                    </a:lnTo>
                    <a:lnTo>
                      <a:pt x="81" y="30"/>
                    </a:lnTo>
                    <a:lnTo>
                      <a:pt x="72" y="37"/>
                    </a:lnTo>
                    <a:lnTo>
                      <a:pt x="64" y="47"/>
                    </a:lnTo>
                    <a:lnTo>
                      <a:pt x="61" y="61"/>
                    </a:lnTo>
                    <a:lnTo>
                      <a:pt x="61" y="404"/>
                    </a:lnTo>
                    <a:lnTo>
                      <a:pt x="60" y="415"/>
                    </a:lnTo>
                    <a:lnTo>
                      <a:pt x="58" y="426"/>
                    </a:lnTo>
                    <a:lnTo>
                      <a:pt x="55" y="432"/>
                    </a:lnTo>
                    <a:lnTo>
                      <a:pt x="50" y="438"/>
                    </a:lnTo>
                    <a:lnTo>
                      <a:pt x="46" y="444"/>
                    </a:lnTo>
                    <a:lnTo>
                      <a:pt x="38" y="454"/>
                    </a:lnTo>
                    <a:lnTo>
                      <a:pt x="32" y="465"/>
                    </a:lnTo>
                    <a:lnTo>
                      <a:pt x="28" y="478"/>
                    </a:lnTo>
                    <a:lnTo>
                      <a:pt x="27" y="491"/>
                    </a:lnTo>
                    <a:lnTo>
                      <a:pt x="29" y="509"/>
                    </a:lnTo>
                    <a:lnTo>
                      <a:pt x="37" y="526"/>
                    </a:lnTo>
                    <a:lnTo>
                      <a:pt x="47" y="540"/>
                    </a:lnTo>
                    <a:lnTo>
                      <a:pt x="61" y="550"/>
                    </a:lnTo>
                    <a:lnTo>
                      <a:pt x="78" y="556"/>
                    </a:lnTo>
                    <a:lnTo>
                      <a:pt x="96" y="559"/>
                    </a:lnTo>
                    <a:lnTo>
                      <a:pt x="114" y="556"/>
                    </a:lnTo>
                    <a:lnTo>
                      <a:pt x="131" y="550"/>
                    </a:lnTo>
                    <a:lnTo>
                      <a:pt x="145" y="540"/>
                    </a:lnTo>
                    <a:lnTo>
                      <a:pt x="155" y="526"/>
                    </a:lnTo>
                    <a:lnTo>
                      <a:pt x="161" y="509"/>
                    </a:lnTo>
                    <a:lnTo>
                      <a:pt x="164" y="491"/>
                    </a:lnTo>
                    <a:lnTo>
                      <a:pt x="163" y="478"/>
                    </a:lnTo>
                    <a:lnTo>
                      <a:pt x="159" y="465"/>
                    </a:lnTo>
                    <a:lnTo>
                      <a:pt x="154" y="454"/>
                    </a:lnTo>
                    <a:lnTo>
                      <a:pt x="146" y="444"/>
                    </a:lnTo>
                    <a:lnTo>
                      <a:pt x="146" y="444"/>
                    </a:lnTo>
                    <a:lnTo>
                      <a:pt x="141" y="438"/>
                    </a:lnTo>
                    <a:lnTo>
                      <a:pt x="137" y="432"/>
                    </a:lnTo>
                    <a:lnTo>
                      <a:pt x="135" y="426"/>
                    </a:lnTo>
                    <a:lnTo>
                      <a:pt x="131" y="415"/>
                    </a:lnTo>
                    <a:lnTo>
                      <a:pt x="131" y="404"/>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238" name="Freeform 70"/>
              <p:cNvSpPr>
                <a:spLocks noEditPoints="1"/>
              </p:cNvSpPr>
              <p:nvPr/>
            </p:nvSpPr>
            <p:spPr bwMode="auto">
              <a:xfrm>
                <a:off x="2431894" y="3029092"/>
                <a:ext cx="101567" cy="152864"/>
              </a:xfrm>
              <a:custGeom>
                <a:avLst/>
                <a:gdLst>
                  <a:gd name="T0" fmla="*/ 35 w 99"/>
                  <a:gd name="T1" fmla="*/ 13 h 149"/>
                  <a:gd name="T2" fmla="*/ 33 w 99"/>
                  <a:gd name="T3" fmla="*/ 31 h 149"/>
                  <a:gd name="T4" fmla="*/ 28 w 99"/>
                  <a:gd name="T5" fmla="*/ 45 h 149"/>
                  <a:gd name="T6" fmla="*/ 22 w 99"/>
                  <a:gd name="T7" fmla="*/ 55 h 149"/>
                  <a:gd name="T8" fmla="*/ 15 w 99"/>
                  <a:gd name="T9" fmla="*/ 64 h 149"/>
                  <a:gd name="T10" fmla="*/ 9 w 99"/>
                  <a:gd name="T11" fmla="*/ 73 h 149"/>
                  <a:gd name="T12" fmla="*/ 4 w 99"/>
                  <a:gd name="T13" fmla="*/ 82 h 149"/>
                  <a:gd name="T14" fmla="*/ 4 w 99"/>
                  <a:gd name="T15" fmla="*/ 82 h 149"/>
                  <a:gd name="T16" fmla="*/ 0 w 99"/>
                  <a:gd name="T17" fmla="*/ 100 h 149"/>
                  <a:gd name="T18" fmla="*/ 3 w 99"/>
                  <a:gd name="T19" fmla="*/ 115 h 149"/>
                  <a:gd name="T20" fmla="*/ 12 w 99"/>
                  <a:gd name="T21" fmla="*/ 130 h 149"/>
                  <a:gd name="T22" fmla="*/ 23 w 99"/>
                  <a:gd name="T23" fmla="*/ 141 h 149"/>
                  <a:gd name="T24" fmla="*/ 37 w 99"/>
                  <a:gd name="T25" fmla="*/ 147 h 149"/>
                  <a:gd name="T26" fmla="*/ 54 w 99"/>
                  <a:gd name="T27" fmla="*/ 149 h 149"/>
                  <a:gd name="T28" fmla="*/ 69 w 99"/>
                  <a:gd name="T29" fmla="*/ 145 h 149"/>
                  <a:gd name="T30" fmla="*/ 85 w 99"/>
                  <a:gd name="T31" fmla="*/ 135 h 149"/>
                  <a:gd name="T32" fmla="*/ 85 w 99"/>
                  <a:gd name="T33" fmla="*/ 135 h 149"/>
                  <a:gd name="T34" fmla="*/ 94 w 99"/>
                  <a:gd name="T35" fmla="*/ 121 h 149"/>
                  <a:gd name="T36" fmla="*/ 99 w 99"/>
                  <a:gd name="T37" fmla="*/ 105 h 149"/>
                  <a:gd name="T38" fmla="*/ 98 w 99"/>
                  <a:gd name="T39" fmla="*/ 88 h 149"/>
                  <a:gd name="T40" fmla="*/ 91 w 99"/>
                  <a:gd name="T41" fmla="*/ 73 h 149"/>
                  <a:gd name="T42" fmla="*/ 91 w 99"/>
                  <a:gd name="T43" fmla="*/ 73 h 149"/>
                  <a:gd name="T44" fmla="*/ 85 w 99"/>
                  <a:gd name="T45" fmla="*/ 64 h 149"/>
                  <a:gd name="T46" fmla="*/ 78 w 99"/>
                  <a:gd name="T47" fmla="*/ 55 h 149"/>
                  <a:gd name="T48" fmla="*/ 72 w 99"/>
                  <a:gd name="T49" fmla="*/ 45 h 149"/>
                  <a:gd name="T50" fmla="*/ 67 w 99"/>
                  <a:gd name="T51" fmla="*/ 31 h 149"/>
                  <a:gd name="T52" fmla="*/ 64 w 99"/>
                  <a:gd name="T53" fmla="*/ 13 h 149"/>
                  <a:gd name="T54" fmla="*/ 63 w 99"/>
                  <a:gd name="T55" fmla="*/ 5 h 149"/>
                  <a:gd name="T56" fmla="*/ 56 w 99"/>
                  <a:gd name="T57" fmla="*/ 1 h 149"/>
                  <a:gd name="T58" fmla="*/ 50 w 99"/>
                  <a:gd name="T59" fmla="*/ 0 h 149"/>
                  <a:gd name="T60" fmla="*/ 42 w 99"/>
                  <a:gd name="T61" fmla="*/ 1 h 149"/>
                  <a:gd name="T62" fmla="*/ 37 w 99"/>
                  <a:gd name="T63" fmla="*/ 5 h 149"/>
                  <a:gd name="T64" fmla="*/ 35 w 99"/>
                  <a:gd name="T65" fmla="*/ 13 h 149"/>
                  <a:gd name="T66" fmla="*/ 31 w 99"/>
                  <a:gd name="T67" fmla="*/ 79 h 149"/>
                  <a:gd name="T68" fmla="*/ 35 w 99"/>
                  <a:gd name="T69" fmla="*/ 81 h 149"/>
                  <a:gd name="T70" fmla="*/ 38 w 99"/>
                  <a:gd name="T71" fmla="*/ 82 h 149"/>
                  <a:gd name="T72" fmla="*/ 42 w 99"/>
                  <a:gd name="T73" fmla="*/ 86 h 149"/>
                  <a:gd name="T74" fmla="*/ 44 w 99"/>
                  <a:gd name="T75" fmla="*/ 90 h 149"/>
                  <a:gd name="T76" fmla="*/ 45 w 99"/>
                  <a:gd name="T77" fmla="*/ 94 h 149"/>
                  <a:gd name="T78" fmla="*/ 44 w 99"/>
                  <a:gd name="T79" fmla="*/ 97 h 149"/>
                  <a:gd name="T80" fmla="*/ 42 w 99"/>
                  <a:gd name="T81" fmla="*/ 101 h 149"/>
                  <a:gd name="T82" fmla="*/ 38 w 99"/>
                  <a:gd name="T83" fmla="*/ 105 h 149"/>
                  <a:gd name="T84" fmla="*/ 35 w 99"/>
                  <a:gd name="T85" fmla="*/ 106 h 149"/>
                  <a:gd name="T86" fmla="*/ 31 w 99"/>
                  <a:gd name="T87" fmla="*/ 108 h 149"/>
                  <a:gd name="T88" fmla="*/ 26 w 99"/>
                  <a:gd name="T89" fmla="*/ 106 h 149"/>
                  <a:gd name="T90" fmla="*/ 23 w 99"/>
                  <a:gd name="T91" fmla="*/ 105 h 149"/>
                  <a:gd name="T92" fmla="*/ 19 w 99"/>
                  <a:gd name="T93" fmla="*/ 101 h 149"/>
                  <a:gd name="T94" fmla="*/ 18 w 99"/>
                  <a:gd name="T95" fmla="*/ 97 h 149"/>
                  <a:gd name="T96" fmla="*/ 17 w 99"/>
                  <a:gd name="T97" fmla="*/ 94 h 149"/>
                  <a:gd name="T98" fmla="*/ 18 w 99"/>
                  <a:gd name="T99" fmla="*/ 90 h 149"/>
                  <a:gd name="T100" fmla="*/ 19 w 99"/>
                  <a:gd name="T101" fmla="*/ 86 h 149"/>
                  <a:gd name="T102" fmla="*/ 23 w 99"/>
                  <a:gd name="T103" fmla="*/ 82 h 149"/>
                  <a:gd name="T104" fmla="*/ 26 w 99"/>
                  <a:gd name="T105" fmla="*/ 81 h 149"/>
                  <a:gd name="T106" fmla="*/ 31 w 99"/>
                  <a:gd name="T107" fmla="*/ 7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49">
                    <a:moveTo>
                      <a:pt x="35" y="13"/>
                    </a:moveTo>
                    <a:lnTo>
                      <a:pt x="33" y="31"/>
                    </a:lnTo>
                    <a:lnTo>
                      <a:pt x="28" y="45"/>
                    </a:lnTo>
                    <a:lnTo>
                      <a:pt x="22" y="55"/>
                    </a:lnTo>
                    <a:lnTo>
                      <a:pt x="15" y="64"/>
                    </a:lnTo>
                    <a:lnTo>
                      <a:pt x="9" y="73"/>
                    </a:lnTo>
                    <a:lnTo>
                      <a:pt x="4" y="82"/>
                    </a:lnTo>
                    <a:lnTo>
                      <a:pt x="4" y="82"/>
                    </a:lnTo>
                    <a:lnTo>
                      <a:pt x="0" y="100"/>
                    </a:lnTo>
                    <a:lnTo>
                      <a:pt x="3" y="115"/>
                    </a:lnTo>
                    <a:lnTo>
                      <a:pt x="12" y="130"/>
                    </a:lnTo>
                    <a:lnTo>
                      <a:pt x="23" y="141"/>
                    </a:lnTo>
                    <a:lnTo>
                      <a:pt x="37" y="147"/>
                    </a:lnTo>
                    <a:lnTo>
                      <a:pt x="54" y="149"/>
                    </a:lnTo>
                    <a:lnTo>
                      <a:pt x="69" y="145"/>
                    </a:lnTo>
                    <a:lnTo>
                      <a:pt x="85" y="135"/>
                    </a:lnTo>
                    <a:lnTo>
                      <a:pt x="85" y="135"/>
                    </a:lnTo>
                    <a:lnTo>
                      <a:pt x="94" y="121"/>
                    </a:lnTo>
                    <a:lnTo>
                      <a:pt x="99" y="105"/>
                    </a:lnTo>
                    <a:lnTo>
                      <a:pt x="98" y="88"/>
                    </a:lnTo>
                    <a:lnTo>
                      <a:pt x="91" y="73"/>
                    </a:lnTo>
                    <a:lnTo>
                      <a:pt x="91" y="73"/>
                    </a:lnTo>
                    <a:lnTo>
                      <a:pt x="85" y="64"/>
                    </a:lnTo>
                    <a:lnTo>
                      <a:pt x="78" y="55"/>
                    </a:lnTo>
                    <a:lnTo>
                      <a:pt x="72" y="45"/>
                    </a:lnTo>
                    <a:lnTo>
                      <a:pt x="67" y="31"/>
                    </a:lnTo>
                    <a:lnTo>
                      <a:pt x="64" y="13"/>
                    </a:lnTo>
                    <a:lnTo>
                      <a:pt x="63" y="5"/>
                    </a:lnTo>
                    <a:lnTo>
                      <a:pt x="56" y="1"/>
                    </a:lnTo>
                    <a:lnTo>
                      <a:pt x="50" y="0"/>
                    </a:lnTo>
                    <a:lnTo>
                      <a:pt x="42" y="1"/>
                    </a:lnTo>
                    <a:lnTo>
                      <a:pt x="37" y="5"/>
                    </a:lnTo>
                    <a:lnTo>
                      <a:pt x="35" y="13"/>
                    </a:lnTo>
                    <a:close/>
                    <a:moveTo>
                      <a:pt x="31" y="79"/>
                    </a:moveTo>
                    <a:lnTo>
                      <a:pt x="35" y="81"/>
                    </a:lnTo>
                    <a:lnTo>
                      <a:pt x="38" y="82"/>
                    </a:lnTo>
                    <a:lnTo>
                      <a:pt x="42" y="86"/>
                    </a:lnTo>
                    <a:lnTo>
                      <a:pt x="44" y="90"/>
                    </a:lnTo>
                    <a:lnTo>
                      <a:pt x="45" y="94"/>
                    </a:lnTo>
                    <a:lnTo>
                      <a:pt x="44" y="97"/>
                    </a:lnTo>
                    <a:lnTo>
                      <a:pt x="42" y="101"/>
                    </a:lnTo>
                    <a:lnTo>
                      <a:pt x="38" y="105"/>
                    </a:lnTo>
                    <a:lnTo>
                      <a:pt x="35" y="106"/>
                    </a:lnTo>
                    <a:lnTo>
                      <a:pt x="31" y="108"/>
                    </a:lnTo>
                    <a:lnTo>
                      <a:pt x="26" y="106"/>
                    </a:lnTo>
                    <a:lnTo>
                      <a:pt x="23" y="105"/>
                    </a:lnTo>
                    <a:lnTo>
                      <a:pt x="19" y="101"/>
                    </a:lnTo>
                    <a:lnTo>
                      <a:pt x="18" y="97"/>
                    </a:lnTo>
                    <a:lnTo>
                      <a:pt x="17" y="94"/>
                    </a:lnTo>
                    <a:lnTo>
                      <a:pt x="18" y="90"/>
                    </a:lnTo>
                    <a:lnTo>
                      <a:pt x="19" y="86"/>
                    </a:lnTo>
                    <a:lnTo>
                      <a:pt x="23" y="82"/>
                    </a:lnTo>
                    <a:lnTo>
                      <a:pt x="26" y="81"/>
                    </a:lnTo>
                    <a:lnTo>
                      <a:pt x="31" y="79"/>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239" name="Freeform 75"/>
              <p:cNvSpPr>
                <a:spLocks/>
              </p:cNvSpPr>
              <p:nvPr/>
            </p:nvSpPr>
            <p:spPr bwMode="auto">
              <a:xfrm>
                <a:off x="1789322" y="2332902"/>
                <a:ext cx="629114" cy="440809"/>
              </a:xfrm>
              <a:custGeom>
                <a:avLst/>
                <a:gdLst>
                  <a:gd name="T0" fmla="*/ 553 w 588"/>
                  <a:gd name="T1" fmla="*/ 196 h 412"/>
                  <a:gd name="T2" fmla="*/ 580 w 588"/>
                  <a:gd name="T3" fmla="*/ 238 h 412"/>
                  <a:gd name="T4" fmla="*/ 584 w 588"/>
                  <a:gd name="T5" fmla="*/ 319 h 412"/>
                  <a:gd name="T6" fmla="*/ 539 w 588"/>
                  <a:gd name="T7" fmla="*/ 385 h 412"/>
                  <a:gd name="T8" fmla="*/ 461 w 588"/>
                  <a:gd name="T9" fmla="*/ 412 h 412"/>
                  <a:gd name="T10" fmla="*/ 444 w 588"/>
                  <a:gd name="T11" fmla="*/ 395 h 412"/>
                  <a:gd name="T12" fmla="*/ 461 w 588"/>
                  <a:gd name="T13" fmla="*/ 378 h 412"/>
                  <a:gd name="T14" fmla="*/ 524 w 588"/>
                  <a:gd name="T15" fmla="*/ 354 h 412"/>
                  <a:gd name="T16" fmla="*/ 555 w 588"/>
                  <a:gd name="T17" fmla="*/ 296 h 412"/>
                  <a:gd name="T18" fmla="*/ 538 w 588"/>
                  <a:gd name="T19" fmla="*/ 231 h 412"/>
                  <a:gd name="T20" fmla="*/ 511 w 588"/>
                  <a:gd name="T21" fmla="*/ 204 h 412"/>
                  <a:gd name="T22" fmla="*/ 487 w 588"/>
                  <a:gd name="T23" fmla="*/ 206 h 412"/>
                  <a:gd name="T24" fmla="*/ 484 w 588"/>
                  <a:gd name="T25" fmla="*/ 169 h 412"/>
                  <a:gd name="T26" fmla="*/ 460 w 588"/>
                  <a:gd name="T27" fmla="*/ 123 h 412"/>
                  <a:gd name="T28" fmla="*/ 407 w 588"/>
                  <a:gd name="T29" fmla="*/ 115 h 412"/>
                  <a:gd name="T30" fmla="*/ 372 w 588"/>
                  <a:gd name="T31" fmla="*/ 127 h 412"/>
                  <a:gd name="T32" fmla="*/ 363 w 588"/>
                  <a:gd name="T33" fmla="*/ 105 h 412"/>
                  <a:gd name="T34" fmla="*/ 359 w 588"/>
                  <a:gd name="T35" fmla="*/ 70 h 412"/>
                  <a:gd name="T36" fmla="*/ 289 w 588"/>
                  <a:gd name="T37" fmla="*/ 36 h 412"/>
                  <a:gd name="T38" fmla="*/ 212 w 588"/>
                  <a:gd name="T39" fmla="*/ 43 h 412"/>
                  <a:gd name="T40" fmla="*/ 152 w 588"/>
                  <a:gd name="T41" fmla="*/ 91 h 412"/>
                  <a:gd name="T42" fmla="*/ 159 w 588"/>
                  <a:gd name="T43" fmla="*/ 145 h 412"/>
                  <a:gd name="T44" fmla="*/ 230 w 588"/>
                  <a:gd name="T45" fmla="*/ 182 h 412"/>
                  <a:gd name="T46" fmla="*/ 230 w 588"/>
                  <a:gd name="T47" fmla="*/ 205 h 412"/>
                  <a:gd name="T48" fmla="*/ 207 w 588"/>
                  <a:gd name="T49" fmla="*/ 205 h 412"/>
                  <a:gd name="T50" fmla="*/ 141 w 588"/>
                  <a:gd name="T51" fmla="*/ 176 h 412"/>
                  <a:gd name="T52" fmla="*/ 76 w 588"/>
                  <a:gd name="T53" fmla="*/ 194 h 412"/>
                  <a:gd name="T54" fmla="*/ 36 w 588"/>
                  <a:gd name="T55" fmla="*/ 251 h 412"/>
                  <a:gd name="T56" fmla="*/ 44 w 588"/>
                  <a:gd name="T57" fmla="*/ 322 h 412"/>
                  <a:gd name="T58" fmla="*/ 91 w 588"/>
                  <a:gd name="T59" fmla="*/ 369 h 412"/>
                  <a:gd name="T60" fmla="*/ 126 w 588"/>
                  <a:gd name="T61" fmla="*/ 387 h 412"/>
                  <a:gd name="T62" fmla="*/ 116 w 588"/>
                  <a:gd name="T63" fmla="*/ 408 h 412"/>
                  <a:gd name="T64" fmla="*/ 53 w 588"/>
                  <a:gd name="T65" fmla="*/ 383 h 412"/>
                  <a:gd name="T66" fmla="*/ 5 w 588"/>
                  <a:gd name="T67" fmla="*/ 315 h 412"/>
                  <a:gd name="T68" fmla="*/ 8 w 588"/>
                  <a:gd name="T69" fmla="*/ 232 h 412"/>
                  <a:gd name="T70" fmla="*/ 57 w 588"/>
                  <a:gd name="T71" fmla="*/ 167 h 412"/>
                  <a:gd name="T72" fmla="*/ 104 w 588"/>
                  <a:gd name="T73" fmla="*/ 115 h 412"/>
                  <a:gd name="T74" fmla="*/ 153 w 588"/>
                  <a:gd name="T75" fmla="*/ 41 h 412"/>
                  <a:gd name="T76" fmla="*/ 232 w 588"/>
                  <a:gd name="T77" fmla="*/ 4 h 412"/>
                  <a:gd name="T78" fmla="*/ 325 w 588"/>
                  <a:gd name="T79" fmla="*/ 11 h 412"/>
                  <a:gd name="T80" fmla="*/ 394 w 588"/>
                  <a:gd name="T81" fmla="*/ 59 h 412"/>
                  <a:gd name="T82" fmla="*/ 454 w 588"/>
                  <a:gd name="T83" fmla="*/ 83 h 412"/>
                  <a:gd name="T84" fmla="*/ 506 w 588"/>
                  <a:gd name="T85" fmla="*/ 12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8" h="412">
                    <a:moveTo>
                      <a:pt x="517" y="170"/>
                    </a:moveTo>
                    <a:lnTo>
                      <a:pt x="537" y="181"/>
                    </a:lnTo>
                    <a:lnTo>
                      <a:pt x="553" y="196"/>
                    </a:lnTo>
                    <a:lnTo>
                      <a:pt x="566" y="211"/>
                    </a:lnTo>
                    <a:lnTo>
                      <a:pt x="566" y="211"/>
                    </a:lnTo>
                    <a:lnTo>
                      <a:pt x="580" y="238"/>
                    </a:lnTo>
                    <a:lnTo>
                      <a:pt x="587" y="265"/>
                    </a:lnTo>
                    <a:lnTo>
                      <a:pt x="588" y="292"/>
                    </a:lnTo>
                    <a:lnTo>
                      <a:pt x="584" y="319"/>
                    </a:lnTo>
                    <a:lnTo>
                      <a:pt x="574" y="344"/>
                    </a:lnTo>
                    <a:lnTo>
                      <a:pt x="558" y="365"/>
                    </a:lnTo>
                    <a:lnTo>
                      <a:pt x="539" y="385"/>
                    </a:lnTo>
                    <a:lnTo>
                      <a:pt x="516" y="399"/>
                    </a:lnTo>
                    <a:lnTo>
                      <a:pt x="490" y="409"/>
                    </a:lnTo>
                    <a:lnTo>
                      <a:pt x="461" y="412"/>
                    </a:lnTo>
                    <a:lnTo>
                      <a:pt x="452" y="409"/>
                    </a:lnTo>
                    <a:lnTo>
                      <a:pt x="445" y="403"/>
                    </a:lnTo>
                    <a:lnTo>
                      <a:pt x="444" y="395"/>
                    </a:lnTo>
                    <a:lnTo>
                      <a:pt x="445" y="387"/>
                    </a:lnTo>
                    <a:lnTo>
                      <a:pt x="452" y="381"/>
                    </a:lnTo>
                    <a:lnTo>
                      <a:pt x="461" y="378"/>
                    </a:lnTo>
                    <a:lnTo>
                      <a:pt x="485" y="376"/>
                    </a:lnTo>
                    <a:lnTo>
                      <a:pt x="506" y="367"/>
                    </a:lnTo>
                    <a:lnTo>
                      <a:pt x="524" y="354"/>
                    </a:lnTo>
                    <a:lnTo>
                      <a:pt x="538" y="337"/>
                    </a:lnTo>
                    <a:lnTo>
                      <a:pt x="548" y="318"/>
                    </a:lnTo>
                    <a:lnTo>
                      <a:pt x="555" y="296"/>
                    </a:lnTo>
                    <a:lnTo>
                      <a:pt x="555" y="274"/>
                    </a:lnTo>
                    <a:lnTo>
                      <a:pt x="549" y="253"/>
                    </a:lnTo>
                    <a:lnTo>
                      <a:pt x="538" y="231"/>
                    </a:lnTo>
                    <a:lnTo>
                      <a:pt x="538" y="231"/>
                    </a:lnTo>
                    <a:lnTo>
                      <a:pt x="526" y="217"/>
                    </a:lnTo>
                    <a:lnTo>
                      <a:pt x="511" y="204"/>
                    </a:lnTo>
                    <a:lnTo>
                      <a:pt x="503" y="210"/>
                    </a:lnTo>
                    <a:lnTo>
                      <a:pt x="494" y="210"/>
                    </a:lnTo>
                    <a:lnTo>
                      <a:pt x="487" y="206"/>
                    </a:lnTo>
                    <a:lnTo>
                      <a:pt x="481" y="199"/>
                    </a:lnTo>
                    <a:lnTo>
                      <a:pt x="481" y="190"/>
                    </a:lnTo>
                    <a:lnTo>
                      <a:pt x="484" y="169"/>
                    </a:lnTo>
                    <a:lnTo>
                      <a:pt x="481" y="151"/>
                    </a:lnTo>
                    <a:lnTo>
                      <a:pt x="472" y="136"/>
                    </a:lnTo>
                    <a:lnTo>
                      <a:pt x="460" y="123"/>
                    </a:lnTo>
                    <a:lnTo>
                      <a:pt x="443" y="115"/>
                    </a:lnTo>
                    <a:lnTo>
                      <a:pt x="425" y="113"/>
                    </a:lnTo>
                    <a:lnTo>
                      <a:pt x="407" y="115"/>
                    </a:lnTo>
                    <a:lnTo>
                      <a:pt x="389" y="124"/>
                    </a:lnTo>
                    <a:lnTo>
                      <a:pt x="381" y="128"/>
                    </a:lnTo>
                    <a:lnTo>
                      <a:pt x="372" y="127"/>
                    </a:lnTo>
                    <a:lnTo>
                      <a:pt x="366" y="122"/>
                    </a:lnTo>
                    <a:lnTo>
                      <a:pt x="363" y="114"/>
                    </a:lnTo>
                    <a:lnTo>
                      <a:pt x="363" y="105"/>
                    </a:lnTo>
                    <a:lnTo>
                      <a:pt x="370" y="99"/>
                    </a:lnTo>
                    <a:lnTo>
                      <a:pt x="377" y="92"/>
                    </a:lnTo>
                    <a:lnTo>
                      <a:pt x="359" y="70"/>
                    </a:lnTo>
                    <a:lnTo>
                      <a:pt x="338" y="54"/>
                    </a:lnTo>
                    <a:lnTo>
                      <a:pt x="313" y="42"/>
                    </a:lnTo>
                    <a:lnTo>
                      <a:pt x="289" y="36"/>
                    </a:lnTo>
                    <a:lnTo>
                      <a:pt x="262" y="33"/>
                    </a:lnTo>
                    <a:lnTo>
                      <a:pt x="236" y="37"/>
                    </a:lnTo>
                    <a:lnTo>
                      <a:pt x="212" y="43"/>
                    </a:lnTo>
                    <a:lnTo>
                      <a:pt x="189" y="55"/>
                    </a:lnTo>
                    <a:lnTo>
                      <a:pt x="168" y="72"/>
                    </a:lnTo>
                    <a:lnTo>
                      <a:pt x="152" y="91"/>
                    </a:lnTo>
                    <a:lnTo>
                      <a:pt x="140" y="115"/>
                    </a:lnTo>
                    <a:lnTo>
                      <a:pt x="132" y="142"/>
                    </a:lnTo>
                    <a:lnTo>
                      <a:pt x="159" y="145"/>
                    </a:lnTo>
                    <a:lnTo>
                      <a:pt x="185" y="152"/>
                    </a:lnTo>
                    <a:lnTo>
                      <a:pt x="209" y="164"/>
                    </a:lnTo>
                    <a:lnTo>
                      <a:pt x="230" y="182"/>
                    </a:lnTo>
                    <a:lnTo>
                      <a:pt x="235" y="190"/>
                    </a:lnTo>
                    <a:lnTo>
                      <a:pt x="235" y="199"/>
                    </a:lnTo>
                    <a:lnTo>
                      <a:pt x="230" y="205"/>
                    </a:lnTo>
                    <a:lnTo>
                      <a:pt x="223" y="209"/>
                    </a:lnTo>
                    <a:lnTo>
                      <a:pt x="214" y="210"/>
                    </a:lnTo>
                    <a:lnTo>
                      <a:pt x="207" y="205"/>
                    </a:lnTo>
                    <a:lnTo>
                      <a:pt x="186" y="190"/>
                    </a:lnTo>
                    <a:lnTo>
                      <a:pt x="164" y="179"/>
                    </a:lnTo>
                    <a:lnTo>
                      <a:pt x="141" y="176"/>
                    </a:lnTo>
                    <a:lnTo>
                      <a:pt x="118" y="177"/>
                    </a:lnTo>
                    <a:lnTo>
                      <a:pt x="96" y="183"/>
                    </a:lnTo>
                    <a:lnTo>
                      <a:pt x="76" y="194"/>
                    </a:lnTo>
                    <a:lnTo>
                      <a:pt x="59" y="209"/>
                    </a:lnTo>
                    <a:lnTo>
                      <a:pt x="45" y="228"/>
                    </a:lnTo>
                    <a:lnTo>
                      <a:pt x="36" y="251"/>
                    </a:lnTo>
                    <a:lnTo>
                      <a:pt x="34" y="277"/>
                    </a:lnTo>
                    <a:lnTo>
                      <a:pt x="36" y="300"/>
                    </a:lnTo>
                    <a:lnTo>
                      <a:pt x="44" y="322"/>
                    </a:lnTo>
                    <a:lnTo>
                      <a:pt x="55" y="341"/>
                    </a:lnTo>
                    <a:lnTo>
                      <a:pt x="72" y="356"/>
                    </a:lnTo>
                    <a:lnTo>
                      <a:pt x="91" y="369"/>
                    </a:lnTo>
                    <a:lnTo>
                      <a:pt x="113" y="376"/>
                    </a:lnTo>
                    <a:lnTo>
                      <a:pt x="122" y="381"/>
                    </a:lnTo>
                    <a:lnTo>
                      <a:pt x="126" y="387"/>
                    </a:lnTo>
                    <a:lnTo>
                      <a:pt x="126" y="396"/>
                    </a:lnTo>
                    <a:lnTo>
                      <a:pt x="122" y="404"/>
                    </a:lnTo>
                    <a:lnTo>
                      <a:pt x="116" y="408"/>
                    </a:lnTo>
                    <a:lnTo>
                      <a:pt x="107" y="409"/>
                    </a:lnTo>
                    <a:lnTo>
                      <a:pt x="77" y="399"/>
                    </a:lnTo>
                    <a:lnTo>
                      <a:pt x="53" y="383"/>
                    </a:lnTo>
                    <a:lnTo>
                      <a:pt x="32" y="364"/>
                    </a:lnTo>
                    <a:lnTo>
                      <a:pt x="17" y="341"/>
                    </a:lnTo>
                    <a:lnTo>
                      <a:pt x="5" y="315"/>
                    </a:lnTo>
                    <a:lnTo>
                      <a:pt x="0" y="287"/>
                    </a:lnTo>
                    <a:lnTo>
                      <a:pt x="2" y="260"/>
                    </a:lnTo>
                    <a:lnTo>
                      <a:pt x="8" y="232"/>
                    </a:lnTo>
                    <a:lnTo>
                      <a:pt x="21" y="206"/>
                    </a:lnTo>
                    <a:lnTo>
                      <a:pt x="40" y="182"/>
                    </a:lnTo>
                    <a:lnTo>
                      <a:pt x="57" y="167"/>
                    </a:lnTo>
                    <a:lnTo>
                      <a:pt x="77" y="155"/>
                    </a:lnTo>
                    <a:lnTo>
                      <a:pt x="98" y="147"/>
                    </a:lnTo>
                    <a:lnTo>
                      <a:pt x="104" y="115"/>
                    </a:lnTo>
                    <a:lnTo>
                      <a:pt x="116" y="87"/>
                    </a:lnTo>
                    <a:lnTo>
                      <a:pt x="132" y="63"/>
                    </a:lnTo>
                    <a:lnTo>
                      <a:pt x="153" y="41"/>
                    </a:lnTo>
                    <a:lnTo>
                      <a:pt x="177" y="24"/>
                    </a:lnTo>
                    <a:lnTo>
                      <a:pt x="204" y="11"/>
                    </a:lnTo>
                    <a:lnTo>
                      <a:pt x="232" y="4"/>
                    </a:lnTo>
                    <a:lnTo>
                      <a:pt x="263" y="0"/>
                    </a:lnTo>
                    <a:lnTo>
                      <a:pt x="294" y="2"/>
                    </a:lnTo>
                    <a:lnTo>
                      <a:pt x="325" y="11"/>
                    </a:lnTo>
                    <a:lnTo>
                      <a:pt x="354" y="25"/>
                    </a:lnTo>
                    <a:lnTo>
                      <a:pt x="375" y="41"/>
                    </a:lnTo>
                    <a:lnTo>
                      <a:pt x="394" y="59"/>
                    </a:lnTo>
                    <a:lnTo>
                      <a:pt x="410" y="81"/>
                    </a:lnTo>
                    <a:lnTo>
                      <a:pt x="433" y="79"/>
                    </a:lnTo>
                    <a:lnTo>
                      <a:pt x="454" y="83"/>
                    </a:lnTo>
                    <a:lnTo>
                      <a:pt x="475" y="93"/>
                    </a:lnTo>
                    <a:lnTo>
                      <a:pt x="492" y="108"/>
                    </a:lnTo>
                    <a:lnTo>
                      <a:pt x="506" y="126"/>
                    </a:lnTo>
                    <a:lnTo>
                      <a:pt x="515" y="146"/>
                    </a:lnTo>
                    <a:lnTo>
                      <a:pt x="517" y="17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240" name="Freeform 76"/>
              <p:cNvSpPr>
                <a:spLocks noEditPoints="1"/>
              </p:cNvSpPr>
              <p:nvPr/>
            </p:nvSpPr>
            <p:spPr bwMode="auto">
              <a:xfrm>
                <a:off x="1901664" y="2700956"/>
                <a:ext cx="372334" cy="268552"/>
              </a:xfrm>
              <a:custGeom>
                <a:avLst/>
                <a:gdLst>
                  <a:gd name="T0" fmla="*/ 52 w 348"/>
                  <a:gd name="T1" fmla="*/ 115 h 251"/>
                  <a:gd name="T2" fmla="*/ 41 w 348"/>
                  <a:gd name="T3" fmla="*/ 154 h 251"/>
                  <a:gd name="T4" fmla="*/ 6 w 348"/>
                  <a:gd name="T5" fmla="*/ 150 h 251"/>
                  <a:gd name="T6" fmla="*/ 9 w 348"/>
                  <a:gd name="T7" fmla="*/ 115 h 251"/>
                  <a:gd name="T8" fmla="*/ 47 w 348"/>
                  <a:gd name="T9" fmla="*/ 93 h 251"/>
                  <a:gd name="T10" fmla="*/ 101 w 348"/>
                  <a:gd name="T11" fmla="*/ 12 h 251"/>
                  <a:gd name="T12" fmla="*/ 97 w 348"/>
                  <a:gd name="T13" fmla="*/ 56 h 251"/>
                  <a:gd name="T14" fmla="*/ 62 w 348"/>
                  <a:gd name="T15" fmla="*/ 65 h 251"/>
                  <a:gd name="T16" fmla="*/ 53 w 348"/>
                  <a:gd name="T17" fmla="*/ 30 h 251"/>
                  <a:gd name="T18" fmla="*/ 89 w 348"/>
                  <a:gd name="T19" fmla="*/ 6 h 251"/>
                  <a:gd name="T20" fmla="*/ 298 w 348"/>
                  <a:gd name="T21" fmla="*/ 5 h 251"/>
                  <a:gd name="T22" fmla="*/ 298 w 348"/>
                  <a:gd name="T23" fmla="*/ 48 h 251"/>
                  <a:gd name="T24" fmla="*/ 270 w 348"/>
                  <a:gd name="T25" fmla="*/ 69 h 251"/>
                  <a:gd name="T26" fmla="*/ 248 w 348"/>
                  <a:gd name="T27" fmla="*/ 41 h 251"/>
                  <a:gd name="T28" fmla="*/ 276 w 348"/>
                  <a:gd name="T29" fmla="*/ 11 h 251"/>
                  <a:gd name="T30" fmla="*/ 199 w 348"/>
                  <a:gd name="T31" fmla="*/ 1 h 251"/>
                  <a:gd name="T32" fmla="*/ 201 w 348"/>
                  <a:gd name="T33" fmla="*/ 37 h 251"/>
                  <a:gd name="T34" fmla="*/ 181 w 348"/>
                  <a:gd name="T35" fmla="*/ 68 h 251"/>
                  <a:gd name="T36" fmla="*/ 149 w 348"/>
                  <a:gd name="T37" fmla="*/ 50 h 251"/>
                  <a:gd name="T38" fmla="*/ 167 w 348"/>
                  <a:gd name="T39" fmla="*/ 18 h 251"/>
                  <a:gd name="T40" fmla="*/ 199 w 348"/>
                  <a:gd name="T41" fmla="*/ 1 h 251"/>
                  <a:gd name="T42" fmla="*/ 299 w 348"/>
                  <a:gd name="T43" fmla="*/ 206 h 251"/>
                  <a:gd name="T44" fmla="*/ 289 w 348"/>
                  <a:gd name="T45" fmla="*/ 246 h 251"/>
                  <a:gd name="T46" fmla="*/ 253 w 348"/>
                  <a:gd name="T47" fmla="*/ 241 h 251"/>
                  <a:gd name="T48" fmla="*/ 257 w 348"/>
                  <a:gd name="T49" fmla="*/ 206 h 251"/>
                  <a:gd name="T50" fmla="*/ 294 w 348"/>
                  <a:gd name="T51" fmla="*/ 184 h 251"/>
                  <a:gd name="T52" fmla="*/ 199 w 348"/>
                  <a:gd name="T53" fmla="*/ 195 h 251"/>
                  <a:gd name="T54" fmla="*/ 197 w 348"/>
                  <a:gd name="T55" fmla="*/ 238 h 251"/>
                  <a:gd name="T56" fmla="*/ 161 w 348"/>
                  <a:gd name="T57" fmla="*/ 247 h 251"/>
                  <a:gd name="T58" fmla="*/ 152 w 348"/>
                  <a:gd name="T59" fmla="*/ 213 h 251"/>
                  <a:gd name="T60" fmla="*/ 188 w 348"/>
                  <a:gd name="T61" fmla="*/ 188 h 251"/>
                  <a:gd name="T62" fmla="*/ 101 w 348"/>
                  <a:gd name="T63" fmla="*/ 186 h 251"/>
                  <a:gd name="T64" fmla="*/ 99 w 348"/>
                  <a:gd name="T65" fmla="*/ 229 h 251"/>
                  <a:gd name="T66" fmla="*/ 72 w 348"/>
                  <a:gd name="T67" fmla="*/ 251 h 251"/>
                  <a:gd name="T68" fmla="*/ 49 w 348"/>
                  <a:gd name="T69" fmla="*/ 222 h 251"/>
                  <a:gd name="T70" fmla="*/ 79 w 348"/>
                  <a:gd name="T71" fmla="*/ 193 h 251"/>
                  <a:gd name="T72" fmla="*/ 347 w 348"/>
                  <a:gd name="T73" fmla="*/ 92 h 251"/>
                  <a:gd name="T74" fmla="*/ 348 w 348"/>
                  <a:gd name="T75" fmla="*/ 128 h 251"/>
                  <a:gd name="T76" fmla="*/ 329 w 348"/>
                  <a:gd name="T77" fmla="*/ 159 h 251"/>
                  <a:gd name="T78" fmla="*/ 298 w 348"/>
                  <a:gd name="T79" fmla="*/ 141 h 251"/>
                  <a:gd name="T80" fmla="*/ 316 w 348"/>
                  <a:gd name="T81" fmla="*/ 109 h 251"/>
                  <a:gd name="T82" fmla="*/ 347 w 348"/>
                  <a:gd name="T83" fmla="*/ 92 h 251"/>
                  <a:gd name="T84" fmla="*/ 249 w 348"/>
                  <a:gd name="T85" fmla="*/ 115 h 251"/>
                  <a:gd name="T86" fmla="*/ 239 w 348"/>
                  <a:gd name="T87" fmla="*/ 155 h 251"/>
                  <a:gd name="T88" fmla="*/ 203 w 348"/>
                  <a:gd name="T89" fmla="*/ 150 h 251"/>
                  <a:gd name="T90" fmla="*/ 207 w 348"/>
                  <a:gd name="T91" fmla="*/ 115 h 251"/>
                  <a:gd name="T92" fmla="*/ 246 w 348"/>
                  <a:gd name="T93" fmla="*/ 93 h 251"/>
                  <a:gd name="T94" fmla="*/ 151 w 348"/>
                  <a:gd name="T95" fmla="*/ 104 h 251"/>
                  <a:gd name="T96" fmla="*/ 147 w 348"/>
                  <a:gd name="T97" fmla="*/ 147 h 251"/>
                  <a:gd name="T98" fmla="*/ 112 w 348"/>
                  <a:gd name="T99" fmla="*/ 156 h 251"/>
                  <a:gd name="T100" fmla="*/ 103 w 348"/>
                  <a:gd name="T101" fmla="*/ 122 h 251"/>
                  <a:gd name="T102" fmla="*/ 138 w 348"/>
                  <a:gd name="T103" fmla="*/ 9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8" h="251">
                    <a:moveTo>
                      <a:pt x="50" y="91"/>
                    </a:moveTo>
                    <a:lnTo>
                      <a:pt x="50" y="95"/>
                    </a:lnTo>
                    <a:lnTo>
                      <a:pt x="50" y="104"/>
                    </a:lnTo>
                    <a:lnTo>
                      <a:pt x="52" y="115"/>
                    </a:lnTo>
                    <a:lnTo>
                      <a:pt x="52" y="127"/>
                    </a:lnTo>
                    <a:lnTo>
                      <a:pt x="50" y="138"/>
                    </a:lnTo>
                    <a:lnTo>
                      <a:pt x="48" y="147"/>
                    </a:lnTo>
                    <a:lnTo>
                      <a:pt x="41" y="154"/>
                    </a:lnTo>
                    <a:lnTo>
                      <a:pt x="33" y="159"/>
                    </a:lnTo>
                    <a:lnTo>
                      <a:pt x="22" y="159"/>
                    </a:lnTo>
                    <a:lnTo>
                      <a:pt x="13" y="156"/>
                    </a:lnTo>
                    <a:lnTo>
                      <a:pt x="6" y="150"/>
                    </a:lnTo>
                    <a:lnTo>
                      <a:pt x="0" y="141"/>
                    </a:lnTo>
                    <a:lnTo>
                      <a:pt x="0" y="130"/>
                    </a:lnTo>
                    <a:lnTo>
                      <a:pt x="3" y="122"/>
                    </a:lnTo>
                    <a:lnTo>
                      <a:pt x="9" y="115"/>
                    </a:lnTo>
                    <a:lnTo>
                      <a:pt x="18" y="109"/>
                    </a:lnTo>
                    <a:lnTo>
                      <a:pt x="29" y="102"/>
                    </a:lnTo>
                    <a:lnTo>
                      <a:pt x="39" y="97"/>
                    </a:lnTo>
                    <a:lnTo>
                      <a:pt x="47" y="93"/>
                    </a:lnTo>
                    <a:lnTo>
                      <a:pt x="50" y="91"/>
                    </a:lnTo>
                    <a:close/>
                    <a:moveTo>
                      <a:pt x="101" y="0"/>
                    </a:moveTo>
                    <a:lnTo>
                      <a:pt x="101" y="3"/>
                    </a:lnTo>
                    <a:lnTo>
                      <a:pt x="101" y="12"/>
                    </a:lnTo>
                    <a:lnTo>
                      <a:pt x="101" y="24"/>
                    </a:lnTo>
                    <a:lnTo>
                      <a:pt x="101" y="37"/>
                    </a:lnTo>
                    <a:lnTo>
                      <a:pt x="99" y="47"/>
                    </a:lnTo>
                    <a:lnTo>
                      <a:pt x="97" y="56"/>
                    </a:lnTo>
                    <a:lnTo>
                      <a:pt x="90" y="64"/>
                    </a:lnTo>
                    <a:lnTo>
                      <a:pt x="81" y="68"/>
                    </a:lnTo>
                    <a:lnTo>
                      <a:pt x="72" y="69"/>
                    </a:lnTo>
                    <a:lnTo>
                      <a:pt x="62" y="65"/>
                    </a:lnTo>
                    <a:lnTo>
                      <a:pt x="54" y="59"/>
                    </a:lnTo>
                    <a:lnTo>
                      <a:pt x="50" y="50"/>
                    </a:lnTo>
                    <a:lnTo>
                      <a:pt x="49" y="39"/>
                    </a:lnTo>
                    <a:lnTo>
                      <a:pt x="53" y="30"/>
                    </a:lnTo>
                    <a:lnTo>
                      <a:pt x="59" y="24"/>
                    </a:lnTo>
                    <a:lnTo>
                      <a:pt x="68" y="18"/>
                    </a:lnTo>
                    <a:lnTo>
                      <a:pt x="79" y="11"/>
                    </a:lnTo>
                    <a:lnTo>
                      <a:pt x="89" y="6"/>
                    </a:lnTo>
                    <a:lnTo>
                      <a:pt x="97" y="2"/>
                    </a:lnTo>
                    <a:lnTo>
                      <a:pt x="101" y="0"/>
                    </a:lnTo>
                    <a:close/>
                    <a:moveTo>
                      <a:pt x="298" y="1"/>
                    </a:moveTo>
                    <a:lnTo>
                      <a:pt x="298" y="5"/>
                    </a:lnTo>
                    <a:lnTo>
                      <a:pt x="298" y="12"/>
                    </a:lnTo>
                    <a:lnTo>
                      <a:pt x="299" y="24"/>
                    </a:lnTo>
                    <a:lnTo>
                      <a:pt x="299" y="37"/>
                    </a:lnTo>
                    <a:lnTo>
                      <a:pt x="298" y="48"/>
                    </a:lnTo>
                    <a:lnTo>
                      <a:pt x="296" y="56"/>
                    </a:lnTo>
                    <a:lnTo>
                      <a:pt x="289" y="64"/>
                    </a:lnTo>
                    <a:lnTo>
                      <a:pt x="280" y="68"/>
                    </a:lnTo>
                    <a:lnTo>
                      <a:pt x="270" y="69"/>
                    </a:lnTo>
                    <a:lnTo>
                      <a:pt x="261" y="65"/>
                    </a:lnTo>
                    <a:lnTo>
                      <a:pt x="253" y="59"/>
                    </a:lnTo>
                    <a:lnTo>
                      <a:pt x="248" y="50"/>
                    </a:lnTo>
                    <a:lnTo>
                      <a:pt x="248" y="41"/>
                    </a:lnTo>
                    <a:lnTo>
                      <a:pt x="251" y="30"/>
                    </a:lnTo>
                    <a:lnTo>
                      <a:pt x="257" y="24"/>
                    </a:lnTo>
                    <a:lnTo>
                      <a:pt x="266" y="18"/>
                    </a:lnTo>
                    <a:lnTo>
                      <a:pt x="276" y="11"/>
                    </a:lnTo>
                    <a:lnTo>
                      <a:pt x="287" y="6"/>
                    </a:lnTo>
                    <a:lnTo>
                      <a:pt x="294" y="2"/>
                    </a:lnTo>
                    <a:lnTo>
                      <a:pt x="298" y="1"/>
                    </a:lnTo>
                    <a:close/>
                    <a:moveTo>
                      <a:pt x="199" y="1"/>
                    </a:moveTo>
                    <a:lnTo>
                      <a:pt x="199" y="5"/>
                    </a:lnTo>
                    <a:lnTo>
                      <a:pt x="199" y="12"/>
                    </a:lnTo>
                    <a:lnTo>
                      <a:pt x="201" y="24"/>
                    </a:lnTo>
                    <a:lnTo>
                      <a:pt x="201" y="37"/>
                    </a:lnTo>
                    <a:lnTo>
                      <a:pt x="199" y="48"/>
                    </a:lnTo>
                    <a:lnTo>
                      <a:pt x="197" y="56"/>
                    </a:lnTo>
                    <a:lnTo>
                      <a:pt x="189" y="64"/>
                    </a:lnTo>
                    <a:lnTo>
                      <a:pt x="181" y="68"/>
                    </a:lnTo>
                    <a:lnTo>
                      <a:pt x="171" y="69"/>
                    </a:lnTo>
                    <a:lnTo>
                      <a:pt x="161" y="65"/>
                    </a:lnTo>
                    <a:lnTo>
                      <a:pt x="154" y="59"/>
                    </a:lnTo>
                    <a:lnTo>
                      <a:pt x="149" y="50"/>
                    </a:lnTo>
                    <a:lnTo>
                      <a:pt x="149" y="41"/>
                    </a:lnTo>
                    <a:lnTo>
                      <a:pt x="152" y="30"/>
                    </a:lnTo>
                    <a:lnTo>
                      <a:pt x="158" y="24"/>
                    </a:lnTo>
                    <a:lnTo>
                      <a:pt x="167" y="18"/>
                    </a:lnTo>
                    <a:lnTo>
                      <a:pt x="177" y="11"/>
                    </a:lnTo>
                    <a:lnTo>
                      <a:pt x="188" y="6"/>
                    </a:lnTo>
                    <a:lnTo>
                      <a:pt x="195" y="2"/>
                    </a:lnTo>
                    <a:lnTo>
                      <a:pt x="199" y="1"/>
                    </a:lnTo>
                    <a:close/>
                    <a:moveTo>
                      <a:pt x="298" y="182"/>
                    </a:moveTo>
                    <a:lnTo>
                      <a:pt x="298" y="186"/>
                    </a:lnTo>
                    <a:lnTo>
                      <a:pt x="298" y="195"/>
                    </a:lnTo>
                    <a:lnTo>
                      <a:pt x="299" y="206"/>
                    </a:lnTo>
                    <a:lnTo>
                      <a:pt x="299" y="219"/>
                    </a:lnTo>
                    <a:lnTo>
                      <a:pt x="298" y="229"/>
                    </a:lnTo>
                    <a:lnTo>
                      <a:pt x="296" y="238"/>
                    </a:lnTo>
                    <a:lnTo>
                      <a:pt x="289" y="246"/>
                    </a:lnTo>
                    <a:lnTo>
                      <a:pt x="280" y="250"/>
                    </a:lnTo>
                    <a:lnTo>
                      <a:pt x="270" y="251"/>
                    </a:lnTo>
                    <a:lnTo>
                      <a:pt x="261" y="247"/>
                    </a:lnTo>
                    <a:lnTo>
                      <a:pt x="253" y="241"/>
                    </a:lnTo>
                    <a:lnTo>
                      <a:pt x="248" y="232"/>
                    </a:lnTo>
                    <a:lnTo>
                      <a:pt x="248" y="222"/>
                    </a:lnTo>
                    <a:lnTo>
                      <a:pt x="251" y="213"/>
                    </a:lnTo>
                    <a:lnTo>
                      <a:pt x="257" y="206"/>
                    </a:lnTo>
                    <a:lnTo>
                      <a:pt x="266" y="200"/>
                    </a:lnTo>
                    <a:lnTo>
                      <a:pt x="276" y="193"/>
                    </a:lnTo>
                    <a:lnTo>
                      <a:pt x="287" y="188"/>
                    </a:lnTo>
                    <a:lnTo>
                      <a:pt x="294" y="184"/>
                    </a:lnTo>
                    <a:lnTo>
                      <a:pt x="298" y="182"/>
                    </a:lnTo>
                    <a:close/>
                    <a:moveTo>
                      <a:pt x="199" y="182"/>
                    </a:moveTo>
                    <a:lnTo>
                      <a:pt x="199" y="186"/>
                    </a:lnTo>
                    <a:lnTo>
                      <a:pt x="199" y="195"/>
                    </a:lnTo>
                    <a:lnTo>
                      <a:pt x="201" y="206"/>
                    </a:lnTo>
                    <a:lnTo>
                      <a:pt x="201" y="219"/>
                    </a:lnTo>
                    <a:lnTo>
                      <a:pt x="199" y="229"/>
                    </a:lnTo>
                    <a:lnTo>
                      <a:pt x="197" y="238"/>
                    </a:lnTo>
                    <a:lnTo>
                      <a:pt x="189" y="246"/>
                    </a:lnTo>
                    <a:lnTo>
                      <a:pt x="181" y="250"/>
                    </a:lnTo>
                    <a:lnTo>
                      <a:pt x="171" y="251"/>
                    </a:lnTo>
                    <a:lnTo>
                      <a:pt x="161" y="247"/>
                    </a:lnTo>
                    <a:lnTo>
                      <a:pt x="154" y="241"/>
                    </a:lnTo>
                    <a:lnTo>
                      <a:pt x="149" y="232"/>
                    </a:lnTo>
                    <a:lnTo>
                      <a:pt x="149" y="222"/>
                    </a:lnTo>
                    <a:lnTo>
                      <a:pt x="152" y="213"/>
                    </a:lnTo>
                    <a:lnTo>
                      <a:pt x="158" y="206"/>
                    </a:lnTo>
                    <a:lnTo>
                      <a:pt x="167" y="200"/>
                    </a:lnTo>
                    <a:lnTo>
                      <a:pt x="177" y="193"/>
                    </a:lnTo>
                    <a:lnTo>
                      <a:pt x="188" y="188"/>
                    </a:lnTo>
                    <a:lnTo>
                      <a:pt x="195" y="184"/>
                    </a:lnTo>
                    <a:lnTo>
                      <a:pt x="199" y="182"/>
                    </a:lnTo>
                    <a:close/>
                    <a:moveTo>
                      <a:pt x="101" y="182"/>
                    </a:moveTo>
                    <a:lnTo>
                      <a:pt x="101" y="186"/>
                    </a:lnTo>
                    <a:lnTo>
                      <a:pt x="101" y="195"/>
                    </a:lnTo>
                    <a:lnTo>
                      <a:pt x="101" y="206"/>
                    </a:lnTo>
                    <a:lnTo>
                      <a:pt x="101" y="219"/>
                    </a:lnTo>
                    <a:lnTo>
                      <a:pt x="99" y="229"/>
                    </a:lnTo>
                    <a:lnTo>
                      <a:pt x="97" y="238"/>
                    </a:lnTo>
                    <a:lnTo>
                      <a:pt x="90" y="246"/>
                    </a:lnTo>
                    <a:lnTo>
                      <a:pt x="81" y="250"/>
                    </a:lnTo>
                    <a:lnTo>
                      <a:pt x="72" y="251"/>
                    </a:lnTo>
                    <a:lnTo>
                      <a:pt x="62" y="247"/>
                    </a:lnTo>
                    <a:lnTo>
                      <a:pt x="54" y="241"/>
                    </a:lnTo>
                    <a:lnTo>
                      <a:pt x="50" y="232"/>
                    </a:lnTo>
                    <a:lnTo>
                      <a:pt x="49" y="222"/>
                    </a:lnTo>
                    <a:lnTo>
                      <a:pt x="53" y="213"/>
                    </a:lnTo>
                    <a:lnTo>
                      <a:pt x="59" y="206"/>
                    </a:lnTo>
                    <a:lnTo>
                      <a:pt x="68" y="200"/>
                    </a:lnTo>
                    <a:lnTo>
                      <a:pt x="79" y="193"/>
                    </a:lnTo>
                    <a:lnTo>
                      <a:pt x="89" y="188"/>
                    </a:lnTo>
                    <a:lnTo>
                      <a:pt x="97" y="184"/>
                    </a:lnTo>
                    <a:lnTo>
                      <a:pt x="101" y="182"/>
                    </a:lnTo>
                    <a:close/>
                    <a:moveTo>
                      <a:pt x="347" y="92"/>
                    </a:moveTo>
                    <a:lnTo>
                      <a:pt x="348" y="96"/>
                    </a:lnTo>
                    <a:lnTo>
                      <a:pt x="348" y="104"/>
                    </a:lnTo>
                    <a:lnTo>
                      <a:pt x="348" y="115"/>
                    </a:lnTo>
                    <a:lnTo>
                      <a:pt x="348" y="128"/>
                    </a:lnTo>
                    <a:lnTo>
                      <a:pt x="347" y="139"/>
                    </a:lnTo>
                    <a:lnTo>
                      <a:pt x="344" y="147"/>
                    </a:lnTo>
                    <a:lnTo>
                      <a:pt x="338" y="155"/>
                    </a:lnTo>
                    <a:lnTo>
                      <a:pt x="329" y="159"/>
                    </a:lnTo>
                    <a:lnTo>
                      <a:pt x="320" y="160"/>
                    </a:lnTo>
                    <a:lnTo>
                      <a:pt x="310" y="156"/>
                    </a:lnTo>
                    <a:lnTo>
                      <a:pt x="302" y="150"/>
                    </a:lnTo>
                    <a:lnTo>
                      <a:pt x="298" y="141"/>
                    </a:lnTo>
                    <a:lnTo>
                      <a:pt x="297" y="132"/>
                    </a:lnTo>
                    <a:lnTo>
                      <a:pt x="301" y="122"/>
                    </a:lnTo>
                    <a:lnTo>
                      <a:pt x="306" y="115"/>
                    </a:lnTo>
                    <a:lnTo>
                      <a:pt x="316" y="109"/>
                    </a:lnTo>
                    <a:lnTo>
                      <a:pt x="326" y="102"/>
                    </a:lnTo>
                    <a:lnTo>
                      <a:pt x="337" y="97"/>
                    </a:lnTo>
                    <a:lnTo>
                      <a:pt x="344" y="93"/>
                    </a:lnTo>
                    <a:lnTo>
                      <a:pt x="347" y="92"/>
                    </a:lnTo>
                    <a:close/>
                    <a:moveTo>
                      <a:pt x="248" y="92"/>
                    </a:moveTo>
                    <a:lnTo>
                      <a:pt x="248" y="96"/>
                    </a:lnTo>
                    <a:lnTo>
                      <a:pt x="249" y="104"/>
                    </a:lnTo>
                    <a:lnTo>
                      <a:pt x="249" y="115"/>
                    </a:lnTo>
                    <a:lnTo>
                      <a:pt x="249" y="128"/>
                    </a:lnTo>
                    <a:lnTo>
                      <a:pt x="248" y="139"/>
                    </a:lnTo>
                    <a:lnTo>
                      <a:pt x="246" y="147"/>
                    </a:lnTo>
                    <a:lnTo>
                      <a:pt x="239" y="155"/>
                    </a:lnTo>
                    <a:lnTo>
                      <a:pt x="230" y="159"/>
                    </a:lnTo>
                    <a:lnTo>
                      <a:pt x="220" y="160"/>
                    </a:lnTo>
                    <a:lnTo>
                      <a:pt x="211" y="156"/>
                    </a:lnTo>
                    <a:lnTo>
                      <a:pt x="203" y="150"/>
                    </a:lnTo>
                    <a:lnTo>
                      <a:pt x="199" y="141"/>
                    </a:lnTo>
                    <a:lnTo>
                      <a:pt x="198" y="132"/>
                    </a:lnTo>
                    <a:lnTo>
                      <a:pt x="202" y="122"/>
                    </a:lnTo>
                    <a:lnTo>
                      <a:pt x="207" y="115"/>
                    </a:lnTo>
                    <a:lnTo>
                      <a:pt x="216" y="109"/>
                    </a:lnTo>
                    <a:lnTo>
                      <a:pt x="228" y="102"/>
                    </a:lnTo>
                    <a:lnTo>
                      <a:pt x="238" y="97"/>
                    </a:lnTo>
                    <a:lnTo>
                      <a:pt x="246" y="93"/>
                    </a:lnTo>
                    <a:lnTo>
                      <a:pt x="248" y="92"/>
                    </a:lnTo>
                    <a:close/>
                    <a:moveTo>
                      <a:pt x="149" y="91"/>
                    </a:moveTo>
                    <a:lnTo>
                      <a:pt x="149" y="95"/>
                    </a:lnTo>
                    <a:lnTo>
                      <a:pt x="151" y="104"/>
                    </a:lnTo>
                    <a:lnTo>
                      <a:pt x="151" y="115"/>
                    </a:lnTo>
                    <a:lnTo>
                      <a:pt x="151" y="127"/>
                    </a:lnTo>
                    <a:lnTo>
                      <a:pt x="149" y="138"/>
                    </a:lnTo>
                    <a:lnTo>
                      <a:pt x="147" y="147"/>
                    </a:lnTo>
                    <a:lnTo>
                      <a:pt x="140" y="154"/>
                    </a:lnTo>
                    <a:lnTo>
                      <a:pt x="131" y="159"/>
                    </a:lnTo>
                    <a:lnTo>
                      <a:pt x="121" y="159"/>
                    </a:lnTo>
                    <a:lnTo>
                      <a:pt x="112" y="156"/>
                    </a:lnTo>
                    <a:lnTo>
                      <a:pt x="104" y="150"/>
                    </a:lnTo>
                    <a:lnTo>
                      <a:pt x="101" y="141"/>
                    </a:lnTo>
                    <a:lnTo>
                      <a:pt x="99" y="130"/>
                    </a:lnTo>
                    <a:lnTo>
                      <a:pt x="103" y="122"/>
                    </a:lnTo>
                    <a:lnTo>
                      <a:pt x="108" y="115"/>
                    </a:lnTo>
                    <a:lnTo>
                      <a:pt x="117" y="109"/>
                    </a:lnTo>
                    <a:lnTo>
                      <a:pt x="129" y="102"/>
                    </a:lnTo>
                    <a:lnTo>
                      <a:pt x="138" y="97"/>
                    </a:lnTo>
                    <a:lnTo>
                      <a:pt x="145" y="93"/>
                    </a:lnTo>
                    <a:lnTo>
                      <a:pt x="149" y="91"/>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grpSp>
      </p:grpSp>
      <p:grpSp>
        <p:nvGrpSpPr>
          <p:cNvPr id="17" name="Group 16"/>
          <p:cNvGrpSpPr/>
          <p:nvPr/>
        </p:nvGrpSpPr>
        <p:grpSpPr>
          <a:xfrm>
            <a:off x="4889544" y="1300748"/>
            <a:ext cx="2400172" cy="964746"/>
            <a:chOff x="38831" y="2986723"/>
            <a:chExt cx="2400172" cy="964746"/>
          </a:xfrm>
        </p:grpSpPr>
        <p:sp>
          <p:nvSpPr>
            <p:cNvPr id="241" name="Rectangle 240"/>
            <p:cNvSpPr>
              <a:spLocks/>
            </p:cNvSpPr>
            <p:nvPr/>
          </p:nvSpPr>
          <p:spPr>
            <a:xfrm>
              <a:off x="38831" y="2986723"/>
              <a:ext cx="2400172" cy="964746"/>
            </a:xfrm>
            <a:prstGeom prst="rect">
              <a:avLst/>
            </a:prstGeom>
            <a:solidFill>
              <a:srgbClr val="C7E0FB"/>
            </a:solidFill>
            <a:ln w="9525" cap="flat" cmpd="sng" algn="ctr">
              <a:noFill/>
              <a:prstDash val="solid"/>
            </a:ln>
            <a:effectLst/>
          </p:spPr>
          <p:txBody>
            <a:bodyPr lIns="91430" tIns="45716" rIns="91430" bIns="4571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42" name="TextBox 241"/>
            <p:cNvSpPr txBox="1">
              <a:spLocks/>
            </p:cNvSpPr>
            <p:nvPr/>
          </p:nvSpPr>
          <p:spPr>
            <a:xfrm>
              <a:off x="107436" y="3034283"/>
              <a:ext cx="1401148" cy="908582"/>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rgbClr val="000000"/>
                </a:buClr>
                <a:defRPr sz="1400" b="1" baseline="0">
                  <a:solidFill>
                    <a:srgbClr val="FFFFFF"/>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pPr>
              <a:r>
                <a:rPr lang="en-US" dirty="0" smtClean="0">
                  <a:solidFill>
                    <a:srgbClr val="002960"/>
                  </a:solidFill>
                  <a:latin typeface="Arial"/>
                </a:rPr>
                <a:t>Impact-based Decision Support Services</a:t>
              </a:r>
              <a:endParaRPr lang="en-US" dirty="0">
                <a:solidFill>
                  <a:srgbClr val="002960"/>
                </a:solidFill>
                <a:latin typeface="Arial"/>
              </a:endParaRPr>
            </a:p>
          </p:txBody>
        </p:sp>
        <p:grpSp>
          <p:nvGrpSpPr>
            <p:cNvPr id="243" name="Group 242"/>
            <p:cNvGrpSpPr/>
            <p:nvPr/>
          </p:nvGrpSpPr>
          <p:grpSpPr>
            <a:xfrm>
              <a:off x="1653896" y="3179232"/>
              <a:ext cx="568338" cy="566324"/>
              <a:chOff x="2013533" y="4463830"/>
              <a:chExt cx="637658" cy="628440"/>
            </a:xfrm>
            <a:solidFill>
              <a:srgbClr val="002960"/>
            </a:solidFill>
          </p:grpSpPr>
          <p:sp>
            <p:nvSpPr>
              <p:cNvPr id="244" name="Freeform 84"/>
              <p:cNvSpPr>
                <a:spLocks/>
              </p:cNvSpPr>
              <p:nvPr/>
            </p:nvSpPr>
            <p:spPr bwMode="auto">
              <a:xfrm>
                <a:off x="2026433" y="4679452"/>
                <a:ext cx="146514" cy="144671"/>
              </a:xfrm>
              <a:custGeom>
                <a:avLst/>
                <a:gdLst>
                  <a:gd name="T0" fmla="*/ 159 w 159"/>
                  <a:gd name="T1" fmla="*/ 78 h 157"/>
                  <a:gd name="T2" fmla="*/ 159 w 159"/>
                  <a:gd name="T3" fmla="*/ 78 h 157"/>
                  <a:gd name="T4" fmla="*/ 157 w 159"/>
                  <a:gd name="T5" fmla="*/ 95 h 157"/>
                  <a:gd name="T6" fmla="*/ 152 w 159"/>
                  <a:gd name="T7" fmla="*/ 109 h 157"/>
                  <a:gd name="T8" fmla="*/ 145 w 159"/>
                  <a:gd name="T9" fmla="*/ 123 h 157"/>
                  <a:gd name="T10" fmla="*/ 135 w 159"/>
                  <a:gd name="T11" fmla="*/ 135 h 157"/>
                  <a:gd name="T12" fmla="*/ 124 w 159"/>
                  <a:gd name="T13" fmla="*/ 143 h 157"/>
                  <a:gd name="T14" fmla="*/ 111 w 159"/>
                  <a:gd name="T15" fmla="*/ 152 h 157"/>
                  <a:gd name="T16" fmla="*/ 95 w 159"/>
                  <a:gd name="T17" fmla="*/ 155 h 157"/>
                  <a:gd name="T18" fmla="*/ 79 w 159"/>
                  <a:gd name="T19" fmla="*/ 157 h 157"/>
                  <a:gd name="T20" fmla="*/ 79 w 159"/>
                  <a:gd name="T21" fmla="*/ 157 h 157"/>
                  <a:gd name="T22" fmla="*/ 64 w 159"/>
                  <a:gd name="T23" fmla="*/ 155 h 157"/>
                  <a:gd name="T24" fmla="*/ 48 w 159"/>
                  <a:gd name="T25" fmla="*/ 152 h 157"/>
                  <a:gd name="T26" fmla="*/ 34 w 159"/>
                  <a:gd name="T27" fmla="*/ 143 h 157"/>
                  <a:gd name="T28" fmla="*/ 24 w 159"/>
                  <a:gd name="T29" fmla="*/ 135 h 157"/>
                  <a:gd name="T30" fmla="*/ 14 w 159"/>
                  <a:gd name="T31" fmla="*/ 123 h 157"/>
                  <a:gd name="T32" fmla="*/ 7 w 159"/>
                  <a:gd name="T33" fmla="*/ 109 h 157"/>
                  <a:gd name="T34" fmla="*/ 2 w 159"/>
                  <a:gd name="T35" fmla="*/ 95 h 157"/>
                  <a:gd name="T36" fmla="*/ 0 w 159"/>
                  <a:gd name="T37" fmla="*/ 78 h 157"/>
                  <a:gd name="T38" fmla="*/ 0 w 159"/>
                  <a:gd name="T39" fmla="*/ 78 h 157"/>
                  <a:gd name="T40" fmla="*/ 2 w 159"/>
                  <a:gd name="T41" fmla="*/ 62 h 157"/>
                  <a:gd name="T42" fmla="*/ 7 w 159"/>
                  <a:gd name="T43" fmla="*/ 48 h 157"/>
                  <a:gd name="T44" fmla="*/ 14 w 159"/>
                  <a:gd name="T45" fmla="*/ 34 h 157"/>
                  <a:gd name="T46" fmla="*/ 24 w 159"/>
                  <a:gd name="T47" fmla="*/ 22 h 157"/>
                  <a:gd name="T48" fmla="*/ 34 w 159"/>
                  <a:gd name="T49" fmla="*/ 12 h 157"/>
                  <a:gd name="T50" fmla="*/ 48 w 159"/>
                  <a:gd name="T51" fmla="*/ 5 h 157"/>
                  <a:gd name="T52" fmla="*/ 64 w 159"/>
                  <a:gd name="T53" fmla="*/ 1 h 157"/>
                  <a:gd name="T54" fmla="*/ 79 w 159"/>
                  <a:gd name="T55" fmla="*/ 0 h 157"/>
                  <a:gd name="T56" fmla="*/ 79 w 159"/>
                  <a:gd name="T57" fmla="*/ 0 h 157"/>
                  <a:gd name="T58" fmla="*/ 95 w 159"/>
                  <a:gd name="T59" fmla="*/ 1 h 157"/>
                  <a:gd name="T60" fmla="*/ 111 w 159"/>
                  <a:gd name="T61" fmla="*/ 5 h 157"/>
                  <a:gd name="T62" fmla="*/ 124 w 159"/>
                  <a:gd name="T63" fmla="*/ 12 h 157"/>
                  <a:gd name="T64" fmla="*/ 135 w 159"/>
                  <a:gd name="T65" fmla="*/ 22 h 157"/>
                  <a:gd name="T66" fmla="*/ 145 w 159"/>
                  <a:gd name="T67" fmla="*/ 34 h 157"/>
                  <a:gd name="T68" fmla="*/ 152 w 159"/>
                  <a:gd name="T69" fmla="*/ 48 h 157"/>
                  <a:gd name="T70" fmla="*/ 157 w 159"/>
                  <a:gd name="T71" fmla="*/ 62 h 157"/>
                  <a:gd name="T72" fmla="*/ 159 w 159"/>
                  <a:gd name="T73" fmla="*/ 78 h 157"/>
                  <a:gd name="T74" fmla="*/ 159 w 159"/>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9" h="157">
                    <a:moveTo>
                      <a:pt x="159" y="78"/>
                    </a:moveTo>
                    <a:lnTo>
                      <a:pt x="159" y="78"/>
                    </a:lnTo>
                    <a:lnTo>
                      <a:pt x="157" y="95"/>
                    </a:lnTo>
                    <a:lnTo>
                      <a:pt x="152" y="109"/>
                    </a:lnTo>
                    <a:lnTo>
                      <a:pt x="145" y="123"/>
                    </a:lnTo>
                    <a:lnTo>
                      <a:pt x="135" y="135"/>
                    </a:lnTo>
                    <a:lnTo>
                      <a:pt x="124" y="143"/>
                    </a:lnTo>
                    <a:lnTo>
                      <a:pt x="111" y="152"/>
                    </a:lnTo>
                    <a:lnTo>
                      <a:pt x="95" y="155"/>
                    </a:lnTo>
                    <a:lnTo>
                      <a:pt x="79" y="157"/>
                    </a:lnTo>
                    <a:lnTo>
                      <a:pt x="79" y="157"/>
                    </a:lnTo>
                    <a:lnTo>
                      <a:pt x="64" y="155"/>
                    </a:lnTo>
                    <a:lnTo>
                      <a:pt x="48" y="152"/>
                    </a:lnTo>
                    <a:lnTo>
                      <a:pt x="34" y="143"/>
                    </a:lnTo>
                    <a:lnTo>
                      <a:pt x="24" y="135"/>
                    </a:lnTo>
                    <a:lnTo>
                      <a:pt x="14" y="123"/>
                    </a:lnTo>
                    <a:lnTo>
                      <a:pt x="7" y="109"/>
                    </a:lnTo>
                    <a:lnTo>
                      <a:pt x="2" y="95"/>
                    </a:lnTo>
                    <a:lnTo>
                      <a:pt x="0" y="78"/>
                    </a:lnTo>
                    <a:lnTo>
                      <a:pt x="0" y="78"/>
                    </a:lnTo>
                    <a:lnTo>
                      <a:pt x="2" y="62"/>
                    </a:lnTo>
                    <a:lnTo>
                      <a:pt x="7" y="48"/>
                    </a:lnTo>
                    <a:lnTo>
                      <a:pt x="14" y="34"/>
                    </a:lnTo>
                    <a:lnTo>
                      <a:pt x="24" y="22"/>
                    </a:lnTo>
                    <a:lnTo>
                      <a:pt x="34" y="12"/>
                    </a:lnTo>
                    <a:lnTo>
                      <a:pt x="48" y="5"/>
                    </a:lnTo>
                    <a:lnTo>
                      <a:pt x="64" y="1"/>
                    </a:lnTo>
                    <a:lnTo>
                      <a:pt x="79" y="0"/>
                    </a:lnTo>
                    <a:lnTo>
                      <a:pt x="79" y="0"/>
                    </a:lnTo>
                    <a:lnTo>
                      <a:pt x="95" y="1"/>
                    </a:lnTo>
                    <a:lnTo>
                      <a:pt x="111" y="5"/>
                    </a:lnTo>
                    <a:lnTo>
                      <a:pt x="124" y="12"/>
                    </a:lnTo>
                    <a:lnTo>
                      <a:pt x="135" y="22"/>
                    </a:lnTo>
                    <a:lnTo>
                      <a:pt x="145" y="34"/>
                    </a:lnTo>
                    <a:lnTo>
                      <a:pt x="152" y="48"/>
                    </a:lnTo>
                    <a:lnTo>
                      <a:pt x="157" y="62"/>
                    </a:lnTo>
                    <a:lnTo>
                      <a:pt x="159" y="78"/>
                    </a:lnTo>
                    <a:lnTo>
                      <a:pt x="159" y="78"/>
                    </a:lnTo>
                    <a:close/>
                  </a:path>
                </a:pathLst>
              </a:custGeom>
              <a:grpFill/>
              <a:ln w="9525">
                <a:noFill/>
                <a:round/>
                <a:headEnd/>
                <a:tailEnd/>
              </a:ln>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245" name="Freeform 85"/>
              <p:cNvSpPr>
                <a:spLocks/>
              </p:cNvSpPr>
              <p:nvPr/>
            </p:nvSpPr>
            <p:spPr bwMode="auto">
              <a:xfrm>
                <a:off x="2491777" y="4679452"/>
                <a:ext cx="146514" cy="144671"/>
              </a:xfrm>
              <a:custGeom>
                <a:avLst/>
                <a:gdLst>
                  <a:gd name="T0" fmla="*/ 0 w 159"/>
                  <a:gd name="T1" fmla="*/ 78 h 157"/>
                  <a:gd name="T2" fmla="*/ 0 w 159"/>
                  <a:gd name="T3" fmla="*/ 78 h 157"/>
                  <a:gd name="T4" fmla="*/ 2 w 159"/>
                  <a:gd name="T5" fmla="*/ 95 h 157"/>
                  <a:gd name="T6" fmla="*/ 7 w 159"/>
                  <a:gd name="T7" fmla="*/ 109 h 157"/>
                  <a:gd name="T8" fmla="*/ 14 w 159"/>
                  <a:gd name="T9" fmla="*/ 123 h 157"/>
                  <a:gd name="T10" fmla="*/ 24 w 159"/>
                  <a:gd name="T11" fmla="*/ 135 h 157"/>
                  <a:gd name="T12" fmla="*/ 35 w 159"/>
                  <a:gd name="T13" fmla="*/ 143 h 157"/>
                  <a:gd name="T14" fmla="*/ 48 w 159"/>
                  <a:gd name="T15" fmla="*/ 152 h 157"/>
                  <a:gd name="T16" fmla="*/ 64 w 159"/>
                  <a:gd name="T17" fmla="*/ 155 h 157"/>
                  <a:gd name="T18" fmla="*/ 80 w 159"/>
                  <a:gd name="T19" fmla="*/ 157 h 157"/>
                  <a:gd name="T20" fmla="*/ 80 w 159"/>
                  <a:gd name="T21" fmla="*/ 157 h 157"/>
                  <a:gd name="T22" fmla="*/ 95 w 159"/>
                  <a:gd name="T23" fmla="*/ 155 h 157"/>
                  <a:gd name="T24" fmla="*/ 111 w 159"/>
                  <a:gd name="T25" fmla="*/ 152 h 157"/>
                  <a:gd name="T26" fmla="*/ 125 w 159"/>
                  <a:gd name="T27" fmla="*/ 143 h 157"/>
                  <a:gd name="T28" fmla="*/ 135 w 159"/>
                  <a:gd name="T29" fmla="*/ 135 h 157"/>
                  <a:gd name="T30" fmla="*/ 145 w 159"/>
                  <a:gd name="T31" fmla="*/ 123 h 157"/>
                  <a:gd name="T32" fmla="*/ 152 w 159"/>
                  <a:gd name="T33" fmla="*/ 109 h 157"/>
                  <a:gd name="T34" fmla="*/ 157 w 159"/>
                  <a:gd name="T35" fmla="*/ 95 h 157"/>
                  <a:gd name="T36" fmla="*/ 159 w 159"/>
                  <a:gd name="T37" fmla="*/ 78 h 157"/>
                  <a:gd name="T38" fmla="*/ 159 w 159"/>
                  <a:gd name="T39" fmla="*/ 78 h 157"/>
                  <a:gd name="T40" fmla="*/ 157 w 159"/>
                  <a:gd name="T41" fmla="*/ 62 h 157"/>
                  <a:gd name="T42" fmla="*/ 152 w 159"/>
                  <a:gd name="T43" fmla="*/ 48 h 157"/>
                  <a:gd name="T44" fmla="*/ 145 w 159"/>
                  <a:gd name="T45" fmla="*/ 34 h 157"/>
                  <a:gd name="T46" fmla="*/ 135 w 159"/>
                  <a:gd name="T47" fmla="*/ 22 h 157"/>
                  <a:gd name="T48" fmla="*/ 125 w 159"/>
                  <a:gd name="T49" fmla="*/ 12 h 157"/>
                  <a:gd name="T50" fmla="*/ 111 w 159"/>
                  <a:gd name="T51" fmla="*/ 5 h 157"/>
                  <a:gd name="T52" fmla="*/ 95 w 159"/>
                  <a:gd name="T53" fmla="*/ 1 h 157"/>
                  <a:gd name="T54" fmla="*/ 80 w 159"/>
                  <a:gd name="T55" fmla="*/ 0 h 157"/>
                  <a:gd name="T56" fmla="*/ 80 w 159"/>
                  <a:gd name="T57" fmla="*/ 0 h 157"/>
                  <a:gd name="T58" fmla="*/ 64 w 159"/>
                  <a:gd name="T59" fmla="*/ 1 h 157"/>
                  <a:gd name="T60" fmla="*/ 48 w 159"/>
                  <a:gd name="T61" fmla="*/ 5 h 157"/>
                  <a:gd name="T62" fmla="*/ 35 w 159"/>
                  <a:gd name="T63" fmla="*/ 12 h 157"/>
                  <a:gd name="T64" fmla="*/ 24 w 159"/>
                  <a:gd name="T65" fmla="*/ 22 h 157"/>
                  <a:gd name="T66" fmla="*/ 14 w 159"/>
                  <a:gd name="T67" fmla="*/ 34 h 157"/>
                  <a:gd name="T68" fmla="*/ 7 w 159"/>
                  <a:gd name="T69" fmla="*/ 48 h 157"/>
                  <a:gd name="T70" fmla="*/ 2 w 159"/>
                  <a:gd name="T71" fmla="*/ 62 h 157"/>
                  <a:gd name="T72" fmla="*/ 0 w 159"/>
                  <a:gd name="T73" fmla="*/ 78 h 157"/>
                  <a:gd name="T74" fmla="*/ 0 w 159"/>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9" h="157">
                    <a:moveTo>
                      <a:pt x="0" y="78"/>
                    </a:moveTo>
                    <a:lnTo>
                      <a:pt x="0" y="78"/>
                    </a:lnTo>
                    <a:lnTo>
                      <a:pt x="2" y="95"/>
                    </a:lnTo>
                    <a:lnTo>
                      <a:pt x="7" y="109"/>
                    </a:lnTo>
                    <a:lnTo>
                      <a:pt x="14" y="123"/>
                    </a:lnTo>
                    <a:lnTo>
                      <a:pt x="24" y="135"/>
                    </a:lnTo>
                    <a:lnTo>
                      <a:pt x="35" y="143"/>
                    </a:lnTo>
                    <a:lnTo>
                      <a:pt x="48" y="152"/>
                    </a:lnTo>
                    <a:lnTo>
                      <a:pt x="64" y="155"/>
                    </a:lnTo>
                    <a:lnTo>
                      <a:pt x="80" y="157"/>
                    </a:lnTo>
                    <a:lnTo>
                      <a:pt x="80" y="157"/>
                    </a:lnTo>
                    <a:lnTo>
                      <a:pt x="95" y="155"/>
                    </a:lnTo>
                    <a:lnTo>
                      <a:pt x="111" y="152"/>
                    </a:lnTo>
                    <a:lnTo>
                      <a:pt x="125" y="143"/>
                    </a:lnTo>
                    <a:lnTo>
                      <a:pt x="135" y="135"/>
                    </a:lnTo>
                    <a:lnTo>
                      <a:pt x="145" y="123"/>
                    </a:lnTo>
                    <a:lnTo>
                      <a:pt x="152" y="109"/>
                    </a:lnTo>
                    <a:lnTo>
                      <a:pt x="157" y="95"/>
                    </a:lnTo>
                    <a:lnTo>
                      <a:pt x="159" y="78"/>
                    </a:lnTo>
                    <a:lnTo>
                      <a:pt x="159" y="78"/>
                    </a:lnTo>
                    <a:lnTo>
                      <a:pt x="157" y="62"/>
                    </a:lnTo>
                    <a:lnTo>
                      <a:pt x="152" y="48"/>
                    </a:lnTo>
                    <a:lnTo>
                      <a:pt x="145" y="34"/>
                    </a:lnTo>
                    <a:lnTo>
                      <a:pt x="135" y="22"/>
                    </a:lnTo>
                    <a:lnTo>
                      <a:pt x="125" y="12"/>
                    </a:lnTo>
                    <a:lnTo>
                      <a:pt x="111" y="5"/>
                    </a:lnTo>
                    <a:lnTo>
                      <a:pt x="95" y="1"/>
                    </a:lnTo>
                    <a:lnTo>
                      <a:pt x="80" y="0"/>
                    </a:lnTo>
                    <a:lnTo>
                      <a:pt x="80" y="0"/>
                    </a:lnTo>
                    <a:lnTo>
                      <a:pt x="64" y="1"/>
                    </a:lnTo>
                    <a:lnTo>
                      <a:pt x="48" y="5"/>
                    </a:lnTo>
                    <a:lnTo>
                      <a:pt x="35" y="12"/>
                    </a:lnTo>
                    <a:lnTo>
                      <a:pt x="24" y="22"/>
                    </a:lnTo>
                    <a:lnTo>
                      <a:pt x="14" y="34"/>
                    </a:lnTo>
                    <a:lnTo>
                      <a:pt x="7" y="48"/>
                    </a:lnTo>
                    <a:lnTo>
                      <a:pt x="2" y="62"/>
                    </a:lnTo>
                    <a:lnTo>
                      <a:pt x="0" y="78"/>
                    </a:lnTo>
                    <a:lnTo>
                      <a:pt x="0" y="78"/>
                    </a:lnTo>
                    <a:close/>
                  </a:path>
                </a:pathLst>
              </a:custGeom>
              <a:grpFill/>
              <a:ln w="9525">
                <a:noFill/>
                <a:round/>
                <a:headEnd/>
                <a:tailEnd/>
              </a:ln>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246" name="Freeform 86"/>
              <p:cNvSpPr>
                <a:spLocks/>
              </p:cNvSpPr>
              <p:nvPr/>
            </p:nvSpPr>
            <p:spPr bwMode="auto">
              <a:xfrm>
                <a:off x="2013533" y="4841632"/>
                <a:ext cx="293027" cy="250638"/>
              </a:xfrm>
              <a:custGeom>
                <a:avLst/>
                <a:gdLst>
                  <a:gd name="T0" fmla="*/ 303 w 318"/>
                  <a:gd name="T1" fmla="*/ 175 h 272"/>
                  <a:gd name="T2" fmla="*/ 303 w 318"/>
                  <a:gd name="T3" fmla="*/ 175 h 272"/>
                  <a:gd name="T4" fmla="*/ 303 w 318"/>
                  <a:gd name="T5" fmla="*/ 163 h 272"/>
                  <a:gd name="T6" fmla="*/ 304 w 318"/>
                  <a:gd name="T7" fmla="*/ 151 h 272"/>
                  <a:gd name="T8" fmla="*/ 311 w 318"/>
                  <a:gd name="T9" fmla="*/ 140 h 272"/>
                  <a:gd name="T10" fmla="*/ 318 w 318"/>
                  <a:gd name="T11" fmla="*/ 130 h 272"/>
                  <a:gd name="T12" fmla="*/ 318 w 318"/>
                  <a:gd name="T13" fmla="*/ 130 h 272"/>
                  <a:gd name="T14" fmla="*/ 294 w 318"/>
                  <a:gd name="T15" fmla="*/ 125 h 272"/>
                  <a:gd name="T16" fmla="*/ 275 w 318"/>
                  <a:gd name="T17" fmla="*/ 118 h 272"/>
                  <a:gd name="T18" fmla="*/ 258 w 318"/>
                  <a:gd name="T19" fmla="*/ 109 h 272"/>
                  <a:gd name="T20" fmla="*/ 242 w 318"/>
                  <a:gd name="T21" fmla="*/ 99 h 272"/>
                  <a:gd name="T22" fmla="*/ 230 w 318"/>
                  <a:gd name="T23" fmla="*/ 89 h 272"/>
                  <a:gd name="T24" fmla="*/ 218 w 318"/>
                  <a:gd name="T25" fmla="*/ 78 h 272"/>
                  <a:gd name="T26" fmla="*/ 199 w 318"/>
                  <a:gd name="T27" fmla="*/ 56 h 272"/>
                  <a:gd name="T28" fmla="*/ 199 w 318"/>
                  <a:gd name="T29" fmla="*/ 56 h 272"/>
                  <a:gd name="T30" fmla="*/ 182 w 318"/>
                  <a:gd name="T31" fmla="*/ 35 h 272"/>
                  <a:gd name="T32" fmla="*/ 173 w 318"/>
                  <a:gd name="T33" fmla="*/ 26 h 272"/>
                  <a:gd name="T34" fmla="*/ 163 w 318"/>
                  <a:gd name="T35" fmla="*/ 18 h 272"/>
                  <a:gd name="T36" fmla="*/ 163 w 318"/>
                  <a:gd name="T37" fmla="*/ 18 h 272"/>
                  <a:gd name="T38" fmla="*/ 161 w 318"/>
                  <a:gd name="T39" fmla="*/ 18 h 272"/>
                  <a:gd name="T40" fmla="*/ 161 w 318"/>
                  <a:gd name="T41" fmla="*/ 18 h 272"/>
                  <a:gd name="T42" fmla="*/ 151 w 318"/>
                  <a:gd name="T43" fmla="*/ 11 h 272"/>
                  <a:gd name="T44" fmla="*/ 140 w 318"/>
                  <a:gd name="T45" fmla="*/ 5 h 272"/>
                  <a:gd name="T46" fmla="*/ 128 w 318"/>
                  <a:gd name="T47" fmla="*/ 2 h 272"/>
                  <a:gd name="T48" fmla="*/ 114 w 318"/>
                  <a:gd name="T49" fmla="*/ 0 h 272"/>
                  <a:gd name="T50" fmla="*/ 73 w 318"/>
                  <a:gd name="T51" fmla="*/ 0 h 272"/>
                  <a:gd name="T52" fmla="*/ 73 w 318"/>
                  <a:gd name="T53" fmla="*/ 0 h 272"/>
                  <a:gd name="T54" fmla="*/ 57 w 318"/>
                  <a:gd name="T55" fmla="*/ 2 h 272"/>
                  <a:gd name="T56" fmla="*/ 43 w 318"/>
                  <a:gd name="T57" fmla="*/ 5 h 272"/>
                  <a:gd name="T58" fmla="*/ 31 w 318"/>
                  <a:gd name="T59" fmla="*/ 12 h 272"/>
                  <a:gd name="T60" fmla="*/ 21 w 318"/>
                  <a:gd name="T61" fmla="*/ 21 h 272"/>
                  <a:gd name="T62" fmla="*/ 12 w 318"/>
                  <a:gd name="T63" fmla="*/ 31 h 272"/>
                  <a:gd name="T64" fmla="*/ 5 w 318"/>
                  <a:gd name="T65" fmla="*/ 44 h 272"/>
                  <a:gd name="T66" fmla="*/ 2 w 318"/>
                  <a:gd name="T67" fmla="*/ 57 h 272"/>
                  <a:gd name="T68" fmla="*/ 0 w 318"/>
                  <a:gd name="T69" fmla="*/ 73 h 272"/>
                  <a:gd name="T70" fmla="*/ 0 w 318"/>
                  <a:gd name="T71" fmla="*/ 272 h 272"/>
                  <a:gd name="T72" fmla="*/ 187 w 318"/>
                  <a:gd name="T73" fmla="*/ 272 h 272"/>
                  <a:gd name="T74" fmla="*/ 187 w 318"/>
                  <a:gd name="T75" fmla="*/ 142 h 272"/>
                  <a:gd name="T76" fmla="*/ 187 w 318"/>
                  <a:gd name="T77" fmla="*/ 142 h 272"/>
                  <a:gd name="T78" fmla="*/ 209 w 318"/>
                  <a:gd name="T79" fmla="*/ 159 h 272"/>
                  <a:gd name="T80" fmla="*/ 223 w 318"/>
                  <a:gd name="T81" fmla="*/ 168 h 272"/>
                  <a:gd name="T82" fmla="*/ 237 w 318"/>
                  <a:gd name="T83" fmla="*/ 177 h 272"/>
                  <a:gd name="T84" fmla="*/ 254 w 318"/>
                  <a:gd name="T85" fmla="*/ 184 h 272"/>
                  <a:gd name="T86" fmla="*/ 272 w 318"/>
                  <a:gd name="T87" fmla="*/ 189 h 272"/>
                  <a:gd name="T88" fmla="*/ 291 w 318"/>
                  <a:gd name="T89" fmla="*/ 196 h 272"/>
                  <a:gd name="T90" fmla="*/ 311 w 318"/>
                  <a:gd name="T91" fmla="*/ 199 h 272"/>
                  <a:gd name="T92" fmla="*/ 311 w 318"/>
                  <a:gd name="T93" fmla="*/ 199 h 272"/>
                  <a:gd name="T94" fmla="*/ 306 w 318"/>
                  <a:gd name="T95" fmla="*/ 187 h 272"/>
                  <a:gd name="T96" fmla="*/ 303 w 318"/>
                  <a:gd name="T97" fmla="*/ 175 h 272"/>
                  <a:gd name="T98" fmla="*/ 303 w 318"/>
                  <a:gd name="T99" fmla="*/ 17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8" h="272">
                    <a:moveTo>
                      <a:pt x="303" y="175"/>
                    </a:moveTo>
                    <a:lnTo>
                      <a:pt x="303" y="175"/>
                    </a:lnTo>
                    <a:lnTo>
                      <a:pt x="303" y="163"/>
                    </a:lnTo>
                    <a:lnTo>
                      <a:pt x="304" y="151"/>
                    </a:lnTo>
                    <a:lnTo>
                      <a:pt x="311" y="140"/>
                    </a:lnTo>
                    <a:lnTo>
                      <a:pt x="318" y="130"/>
                    </a:lnTo>
                    <a:lnTo>
                      <a:pt x="318" y="130"/>
                    </a:lnTo>
                    <a:lnTo>
                      <a:pt x="294" y="125"/>
                    </a:lnTo>
                    <a:lnTo>
                      <a:pt x="275" y="118"/>
                    </a:lnTo>
                    <a:lnTo>
                      <a:pt x="258" y="109"/>
                    </a:lnTo>
                    <a:lnTo>
                      <a:pt x="242" y="99"/>
                    </a:lnTo>
                    <a:lnTo>
                      <a:pt x="230" y="89"/>
                    </a:lnTo>
                    <a:lnTo>
                      <a:pt x="218" y="78"/>
                    </a:lnTo>
                    <a:lnTo>
                      <a:pt x="199" y="56"/>
                    </a:lnTo>
                    <a:lnTo>
                      <a:pt x="199" y="56"/>
                    </a:lnTo>
                    <a:lnTo>
                      <a:pt x="182" y="35"/>
                    </a:lnTo>
                    <a:lnTo>
                      <a:pt x="173" y="26"/>
                    </a:lnTo>
                    <a:lnTo>
                      <a:pt x="163" y="18"/>
                    </a:lnTo>
                    <a:lnTo>
                      <a:pt x="163" y="18"/>
                    </a:lnTo>
                    <a:lnTo>
                      <a:pt x="161" y="18"/>
                    </a:lnTo>
                    <a:lnTo>
                      <a:pt x="161" y="18"/>
                    </a:lnTo>
                    <a:lnTo>
                      <a:pt x="151" y="11"/>
                    </a:lnTo>
                    <a:lnTo>
                      <a:pt x="140" y="5"/>
                    </a:lnTo>
                    <a:lnTo>
                      <a:pt x="128" y="2"/>
                    </a:lnTo>
                    <a:lnTo>
                      <a:pt x="114" y="0"/>
                    </a:lnTo>
                    <a:lnTo>
                      <a:pt x="73" y="0"/>
                    </a:lnTo>
                    <a:lnTo>
                      <a:pt x="73" y="0"/>
                    </a:lnTo>
                    <a:lnTo>
                      <a:pt x="57" y="2"/>
                    </a:lnTo>
                    <a:lnTo>
                      <a:pt x="43" y="5"/>
                    </a:lnTo>
                    <a:lnTo>
                      <a:pt x="31" y="12"/>
                    </a:lnTo>
                    <a:lnTo>
                      <a:pt x="21" y="21"/>
                    </a:lnTo>
                    <a:lnTo>
                      <a:pt x="12" y="31"/>
                    </a:lnTo>
                    <a:lnTo>
                      <a:pt x="5" y="44"/>
                    </a:lnTo>
                    <a:lnTo>
                      <a:pt x="2" y="57"/>
                    </a:lnTo>
                    <a:lnTo>
                      <a:pt x="0" y="73"/>
                    </a:lnTo>
                    <a:lnTo>
                      <a:pt x="0" y="272"/>
                    </a:lnTo>
                    <a:lnTo>
                      <a:pt x="187" y="272"/>
                    </a:lnTo>
                    <a:lnTo>
                      <a:pt x="187" y="142"/>
                    </a:lnTo>
                    <a:lnTo>
                      <a:pt x="187" y="142"/>
                    </a:lnTo>
                    <a:lnTo>
                      <a:pt x="209" y="159"/>
                    </a:lnTo>
                    <a:lnTo>
                      <a:pt x="223" y="168"/>
                    </a:lnTo>
                    <a:lnTo>
                      <a:pt x="237" y="177"/>
                    </a:lnTo>
                    <a:lnTo>
                      <a:pt x="254" y="184"/>
                    </a:lnTo>
                    <a:lnTo>
                      <a:pt x="272" y="189"/>
                    </a:lnTo>
                    <a:lnTo>
                      <a:pt x="291" y="196"/>
                    </a:lnTo>
                    <a:lnTo>
                      <a:pt x="311" y="199"/>
                    </a:lnTo>
                    <a:lnTo>
                      <a:pt x="311" y="199"/>
                    </a:lnTo>
                    <a:lnTo>
                      <a:pt x="306" y="187"/>
                    </a:lnTo>
                    <a:lnTo>
                      <a:pt x="303" y="175"/>
                    </a:lnTo>
                    <a:lnTo>
                      <a:pt x="303" y="175"/>
                    </a:lnTo>
                    <a:close/>
                  </a:path>
                </a:pathLst>
              </a:custGeom>
              <a:grpFill/>
              <a:ln w="9525">
                <a:noFill/>
                <a:round/>
                <a:headEnd/>
                <a:tailEnd/>
              </a:ln>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247" name="Freeform 87"/>
              <p:cNvSpPr>
                <a:spLocks/>
              </p:cNvSpPr>
              <p:nvPr/>
            </p:nvSpPr>
            <p:spPr bwMode="auto">
              <a:xfrm>
                <a:off x="2312090" y="4841632"/>
                <a:ext cx="339101" cy="250638"/>
              </a:xfrm>
              <a:custGeom>
                <a:avLst/>
                <a:gdLst>
                  <a:gd name="T0" fmla="*/ 295 w 368"/>
                  <a:gd name="T1" fmla="*/ 0 h 272"/>
                  <a:gd name="T2" fmla="*/ 254 w 368"/>
                  <a:gd name="T3" fmla="*/ 0 h 272"/>
                  <a:gd name="T4" fmla="*/ 254 w 368"/>
                  <a:gd name="T5" fmla="*/ 0 h 272"/>
                  <a:gd name="T6" fmla="*/ 240 w 368"/>
                  <a:gd name="T7" fmla="*/ 2 h 272"/>
                  <a:gd name="T8" fmla="*/ 228 w 368"/>
                  <a:gd name="T9" fmla="*/ 5 h 272"/>
                  <a:gd name="T10" fmla="*/ 217 w 368"/>
                  <a:gd name="T11" fmla="*/ 11 h 272"/>
                  <a:gd name="T12" fmla="*/ 207 w 368"/>
                  <a:gd name="T13" fmla="*/ 18 h 272"/>
                  <a:gd name="T14" fmla="*/ 207 w 368"/>
                  <a:gd name="T15" fmla="*/ 18 h 272"/>
                  <a:gd name="T16" fmla="*/ 205 w 368"/>
                  <a:gd name="T17" fmla="*/ 18 h 272"/>
                  <a:gd name="T18" fmla="*/ 205 w 368"/>
                  <a:gd name="T19" fmla="*/ 18 h 272"/>
                  <a:gd name="T20" fmla="*/ 195 w 368"/>
                  <a:gd name="T21" fmla="*/ 26 h 272"/>
                  <a:gd name="T22" fmla="*/ 186 w 368"/>
                  <a:gd name="T23" fmla="*/ 35 h 272"/>
                  <a:gd name="T24" fmla="*/ 169 w 368"/>
                  <a:gd name="T25" fmla="*/ 56 h 272"/>
                  <a:gd name="T26" fmla="*/ 169 w 368"/>
                  <a:gd name="T27" fmla="*/ 56 h 272"/>
                  <a:gd name="T28" fmla="*/ 147 w 368"/>
                  <a:gd name="T29" fmla="*/ 80 h 272"/>
                  <a:gd name="T30" fmla="*/ 134 w 368"/>
                  <a:gd name="T31" fmla="*/ 92 h 272"/>
                  <a:gd name="T32" fmla="*/ 121 w 368"/>
                  <a:gd name="T33" fmla="*/ 104 h 272"/>
                  <a:gd name="T34" fmla="*/ 103 w 368"/>
                  <a:gd name="T35" fmla="*/ 114 h 272"/>
                  <a:gd name="T36" fmla="*/ 83 w 368"/>
                  <a:gd name="T37" fmla="*/ 123 h 272"/>
                  <a:gd name="T38" fmla="*/ 58 w 368"/>
                  <a:gd name="T39" fmla="*/ 130 h 272"/>
                  <a:gd name="T40" fmla="*/ 29 w 368"/>
                  <a:gd name="T41" fmla="*/ 135 h 272"/>
                  <a:gd name="T42" fmla="*/ 29 w 368"/>
                  <a:gd name="T43" fmla="*/ 135 h 272"/>
                  <a:gd name="T44" fmla="*/ 22 w 368"/>
                  <a:gd name="T45" fmla="*/ 135 h 272"/>
                  <a:gd name="T46" fmla="*/ 17 w 368"/>
                  <a:gd name="T47" fmla="*/ 139 h 272"/>
                  <a:gd name="T48" fmla="*/ 12 w 368"/>
                  <a:gd name="T49" fmla="*/ 142 h 272"/>
                  <a:gd name="T50" fmla="*/ 6 w 368"/>
                  <a:gd name="T51" fmla="*/ 147 h 272"/>
                  <a:gd name="T52" fmla="*/ 3 w 368"/>
                  <a:gd name="T53" fmla="*/ 153 h 272"/>
                  <a:gd name="T54" fmla="*/ 0 w 368"/>
                  <a:gd name="T55" fmla="*/ 159 h 272"/>
                  <a:gd name="T56" fmla="*/ 0 w 368"/>
                  <a:gd name="T57" fmla="*/ 165 h 272"/>
                  <a:gd name="T58" fmla="*/ 0 w 368"/>
                  <a:gd name="T59" fmla="*/ 172 h 272"/>
                  <a:gd name="T60" fmla="*/ 0 w 368"/>
                  <a:gd name="T61" fmla="*/ 172 h 272"/>
                  <a:gd name="T62" fmla="*/ 1 w 368"/>
                  <a:gd name="T63" fmla="*/ 179 h 272"/>
                  <a:gd name="T64" fmla="*/ 3 w 368"/>
                  <a:gd name="T65" fmla="*/ 184 h 272"/>
                  <a:gd name="T66" fmla="*/ 6 w 368"/>
                  <a:gd name="T67" fmla="*/ 189 h 272"/>
                  <a:gd name="T68" fmla="*/ 10 w 368"/>
                  <a:gd name="T69" fmla="*/ 194 h 272"/>
                  <a:gd name="T70" fmla="*/ 15 w 368"/>
                  <a:gd name="T71" fmla="*/ 198 h 272"/>
                  <a:gd name="T72" fmla="*/ 20 w 368"/>
                  <a:gd name="T73" fmla="*/ 201 h 272"/>
                  <a:gd name="T74" fmla="*/ 27 w 368"/>
                  <a:gd name="T75" fmla="*/ 203 h 272"/>
                  <a:gd name="T76" fmla="*/ 32 w 368"/>
                  <a:gd name="T77" fmla="*/ 203 h 272"/>
                  <a:gd name="T78" fmla="*/ 32 w 368"/>
                  <a:gd name="T79" fmla="*/ 203 h 272"/>
                  <a:gd name="T80" fmla="*/ 38 w 368"/>
                  <a:gd name="T81" fmla="*/ 203 h 272"/>
                  <a:gd name="T82" fmla="*/ 38 w 368"/>
                  <a:gd name="T83" fmla="*/ 203 h 272"/>
                  <a:gd name="T84" fmla="*/ 62 w 368"/>
                  <a:gd name="T85" fmla="*/ 199 h 272"/>
                  <a:gd name="T86" fmla="*/ 84 w 368"/>
                  <a:gd name="T87" fmla="*/ 194 h 272"/>
                  <a:gd name="T88" fmla="*/ 105 w 368"/>
                  <a:gd name="T89" fmla="*/ 187 h 272"/>
                  <a:gd name="T90" fmla="*/ 124 w 368"/>
                  <a:gd name="T91" fmla="*/ 180 h 272"/>
                  <a:gd name="T92" fmla="*/ 141 w 368"/>
                  <a:gd name="T93" fmla="*/ 172 h 272"/>
                  <a:gd name="T94" fmla="*/ 155 w 368"/>
                  <a:gd name="T95" fmla="*/ 163 h 272"/>
                  <a:gd name="T96" fmla="*/ 169 w 368"/>
                  <a:gd name="T97" fmla="*/ 153 h 272"/>
                  <a:gd name="T98" fmla="*/ 181 w 368"/>
                  <a:gd name="T99" fmla="*/ 144 h 272"/>
                  <a:gd name="T100" fmla="*/ 181 w 368"/>
                  <a:gd name="T101" fmla="*/ 272 h 272"/>
                  <a:gd name="T102" fmla="*/ 368 w 368"/>
                  <a:gd name="T103" fmla="*/ 272 h 272"/>
                  <a:gd name="T104" fmla="*/ 368 w 368"/>
                  <a:gd name="T105" fmla="*/ 73 h 272"/>
                  <a:gd name="T106" fmla="*/ 368 w 368"/>
                  <a:gd name="T107" fmla="*/ 73 h 272"/>
                  <a:gd name="T108" fmla="*/ 366 w 368"/>
                  <a:gd name="T109" fmla="*/ 57 h 272"/>
                  <a:gd name="T110" fmla="*/ 363 w 368"/>
                  <a:gd name="T111" fmla="*/ 44 h 272"/>
                  <a:gd name="T112" fmla="*/ 356 w 368"/>
                  <a:gd name="T113" fmla="*/ 31 h 272"/>
                  <a:gd name="T114" fmla="*/ 347 w 368"/>
                  <a:gd name="T115" fmla="*/ 21 h 272"/>
                  <a:gd name="T116" fmla="*/ 337 w 368"/>
                  <a:gd name="T117" fmla="*/ 12 h 272"/>
                  <a:gd name="T118" fmla="*/ 325 w 368"/>
                  <a:gd name="T119" fmla="*/ 5 h 272"/>
                  <a:gd name="T120" fmla="*/ 311 w 368"/>
                  <a:gd name="T121" fmla="*/ 2 h 272"/>
                  <a:gd name="T122" fmla="*/ 295 w 368"/>
                  <a:gd name="T123" fmla="*/ 0 h 272"/>
                  <a:gd name="T124" fmla="*/ 295 w 368"/>
                  <a:gd name="T1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8" h="272">
                    <a:moveTo>
                      <a:pt x="295" y="0"/>
                    </a:moveTo>
                    <a:lnTo>
                      <a:pt x="254" y="0"/>
                    </a:lnTo>
                    <a:lnTo>
                      <a:pt x="254" y="0"/>
                    </a:lnTo>
                    <a:lnTo>
                      <a:pt x="240" y="2"/>
                    </a:lnTo>
                    <a:lnTo>
                      <a:pt x="228" y="5"/>
                    </a:lnTo>
                    <a:lnTo>
                      <a:pt x="217" y="11"/>
                    </a:lnTo>
                    <a:lnTo>
                      <a:pt x="207" y="18"/>
                    </a:lnTo>
                    <a:lnTo>
                      <a:pt x="207" y="18"/>
                    </a:lnTo>
                    <a:lnTo>
                      <a:pt x="205" y="18"/>
                    </a:lnTo>
                    <a:lnTo>
                      <a:pt x="205" y="18"/>
                    </a:lnTo>
                    <a:lnTo>
                      <a:pt x="195" y="26"/>
                    </a:lnTo>
                    <a:lnTo>
                      <a:pt x="186" y="35"/>
                    </a:lnTo>
                    <a:lnTo>
                      <a:pt x="169" y="56"/>
                    </a:lnTo>
                    <a:lnTo>
                      <a:pt x="169" y="56"/>
                    </a:lnTo>
                    <a:lnTo>
                      <a:pt x="147" y="80"/>
                    </a:lnTo>
                    <a:lnTo>
                      <a:pt x="134" y="92"/>
                    </a:lnTo>
                    <a:lnTo>
                      <a:pt x="121" y="104"/>
                    </a:lnTo>
                    <a:lnTo>
                      <a:pt x="103" y="114"/>
                    </a:lnTo>
                    <a:lnTo>
                      <a:pt x="83" y="123"/>
                    </a:lnTo>
                    <a:lnTo>
                      <a:pt x="58" y="130"/>
                    </a:lnTo>
                    <a:lnTo>
                      <a:pt x="29" y="135"/>
                    </a:lnTo>
                    <a:lnTo>
                      <a:pt x="29" y="135"/>
                    </a:lnTo>
                    <a:lnTo>
                      <a:pt x="22" y="135"/>
                    </a:lnTo>
                    <a:lnTo>
                      <a:pt x="17" y="139"/>
                    </a:lnTo>
                    <a:lnTo>
                      <a:pt x="12" y="142"/>
                    </a:lnTo>
                    <a:lnTo>
                      <a:pt x="6" y="147"/>
                    </a:lnTo>
                    <a:lnTo>
                      <a:pt x="3" y="153"/>
                    </a:lnTo>
                    <a:lnTo>
                      <a:pt x="0" y="159"/>
                    </a:lnTo>
                    <a:lnTo>
                      <a:pt x="0" y="165"/>
                    </a:lnTo>
                    <a:lnTo>
                      <a:pt x="0" y="172"/>
                    </a:lnTo>
                    <a:lnTo>
                      <a:pt x="0" y="172"/>
                    </a:lnTo>
                    <a:lnTo>
                      <a:pt x="1" y="179"/>
                    </a:lnTo>
                    <a:lnTo>
                      <a:pt x="3" y="184"/>
                    </a:lnTo>
                    <a:lnTo>
                      <a:pt x="6" y="189"/>
                    </a:lnTo>
                    <a:lnTo>
                      <a:pt x="10" y="194"/>
                    </a:lnTo>
                    <a:lnTo>
                      <a:pt x="15" y="198"/>
                    </a:lnTo>
                    <a:lnTo>
                      <a:pt x="20" y="201"/>
                    </a:lnTo>
                    <a:lnTo>
                      <a:pt x="27" y="203"/>
                    </a:lnTo>
                    <a:lnTo>
                      <a:pt x="32" y="203"/>
                    </a:lnTo>
                    <a:lnTo>
                      <a:pt x="32" y="203"/>
                    </a:lnTo>
                    <a:lnTo>
                      <a:pt x="38" y="203"/>
                    </a:lnTo>
                    <a:lnTo>
                      <a:pt x="38" y="203"/>
                    </a:lnTo>
                    <a:lnTo>
                      <a:pt x="62" y="199"/>
                    </a:lnTo>
                    <a:lnTo>
                      <a:pt x="84" y="194"/>
                    </a:lnTo>
                    <a:lnTo>
                      <a:pt x="105" y="187"/>
                    </a:lnTo>
                    <a:lnTo>
                      <a:pt x="124" y="180"/>
                    </a:lnTo>
                    <a:lnTo>
                      <a:pt x="141" y="172"/>
                    </a:lnTo>
                    <a:lnTo>
                      <a:pt x="155" y="163"/>
                    </a:lnTo>
                    <a:lnTo>
                      <a:pt x="169" y="153"/>
                    </a:lnTo>
                    <a:lnTo>
                      <a:pt x="181" y="144"/>
                    </a:lnTo>
                    <a:lnTo>
                      <a:pt x="181" y="272"/>
                    </a:lnTo>
                    <a:lnTo>
                      <a:pt x="368" y="272"/>
                    </a:lnTo>
                    <a:lnTo>
                      <a:pt x="368" y="73"/>
                    </a:lnTo>
                    <a:lnTo>
                      <a:pt x="368" y="73"/>
                    </a:lnTo>
                    <a:lnTo>
                      <a:pt x="366" y="57"/>
                    </a:lnTo>
                    <a:lnTo>
                      <a:pt x="363" y="44"/>
                    </a:lnTo>
                    <a:lnTo>
                      <a:pt x="356" y="31"/>
                    </a:lnTo>
                    <a:lnTo>
                      <a:pt x="347" y="21"/>
                    </a:lnTo>
                    <a:lnTo>
                      <a:pt x="337" y="12"/>
                    </a:lnTo>
                    <a:lnTo>
                      <a:pt x="325" y="5"/>
                    </a:lnTo>
                    <a:lnTo>
                      <a:pt x="311" y="2"/>
                    </a:lnTo>
                    <a:lnTo>
                      <a:pt x="295" y="0"/>
                    </a:lnTo>
                    <a:lnTo>
                      <a:pt x="295" y="0"/>
                    </a:lnTo>
                    <a:close/>
                  </a:path>
                </a:pathLst>
              </a:custGeom>
              <a:grpFill/>
              <a:ln w="9525">
                <a:noFill/>
                <a:round/>
                <a:headEnd/>
                <a:tailEnd/>
              </a:ln>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248" name="Freeform 88"/>
              <p:cNvSpPr>
                <a:spLocks/>
              </p:cNvSpPr>
              <p:nvPr/>
            </p:nvSpPr>
            <p:spPr bwMode="auto">
              <a:xfrm>
                <a:off x="2122267" y="4463830"/>
                <a:ext cx="267226" cy="228524"/>
              </a:xfrm>
              <a:custGeom>
                <a:avLst/>
                <a:gdLst>
                  <a:gd name="T0" fmla="*/ 178 w 290"/>
                  <a:gd name="T1" fmla="*/ 182 h 248"/>
                  <a:gd name="T2" fmla="*/ 178 w 290"/>
                  <a:gd name="T3" fmla="*/ 102 h 248"/>
                  <a:gd name="T4" fmla="*/ 178 w 290"/>
                  <a:gd name="T5" fmla="*/ 102 h 248"/>
                  <a:gd name="T6" fmla="*/ 178 w 290"/>
                  <a:gd name="T7" fmla="*/ 95 h 248"/>
                  <a:gd name="T8" fmla="*/ 181 w 290"/>
                  <a:gd name="T9" fmla="*/ 88 h 248"/>
                  <a:gd name="T10" fmla="*/ 183 w 290"/>
                  <a:gd name="T11" fmla="*/ 81 h 248"/>
                  <a:gd name="T12" fmla="*/ 188 w 290"/>
                  <a:gd name="T13" fmla="*/ 76 h 248"/>
                  <a:gd name="T14" fmla="*/ 193 w 290"/>
                  <a:gd name="T15" fmla="*/ 71 h 248"/>
                  <a:gd name="T16" fmla="*/ 199 w 290"/>
                  <a:gd name="T17" fmla="*/ 68 h 248"/>
                  <a:gd name="T18" fmla="*/ 206 w 290"/>
                  <a:gd name="T19" fmla="*/ 66 h 248"/>
                  <a:gd name="T20" fmla="*/ 212 w 290"/>
                  <a:gd name="T21" fmla="*/ 64 h 248"/>
                  <a:gd name="T22" fmla="*/ 290 w 290"/>
                  <a:gd name="T23" fmla="*/ 64 h 248"/>
                  <a:gd name="T24" fmla="*/ 290 w 290"/>
                  <a:gd name="T25" fmla="*/ 47 h 248"/>
                  <a:gd name="T26" fmla="*/ 290 w 290"/>
                  <a:gd name="T27" fmla="*/ 47 h 248"/>
                  <a:gd name="T28" fmla="*/ 290 w 290"/>
                  <a:gd name="T29" fmla="*/ 36 h 248"/>
                  <a:gd name="T30" fmla="*/ 287 w 290"/>
                  <a:gd name="T31" fmla="*/ 28 h 248"/>
                  <a:gd name="T32" fmla="*/ 283 w 290"/>
                  <a:gd name="T33" fmla="*/ 21 h 248"/>
                  <a:gd name="T34" fmla="*/ 278 w 290"/>
                  <a:gd name="T35" fmla="*/ 14 h 248"/>
                  <a:gd name="T36" fmla="*/ 271 w 290"/>
                  <a:gd name="T37" fmla="*/ 9 h 248"/>
                  <a:gd name="T38" fmla="*/ 264 w 290"/>
                  <a:gd name="T39" fmla="*/ 3 h 248"/>
                  <a:gd name="T40" fmla="*/ 256 w 290"/>
                  <a:gd name="T41" fmla="*/ 2 h 248"/>
                  <a:gd name="T42" fmla="*/ 247 w 290"/>
                  <a:gd name="T43" fmla="*/ 0 h 248"/>
                  <a:gd name="T44" fmla="*/ 43 w 290"/>
                  <a:gd name="T45" fmla="*/ 0 h 248"/>
                  <a:gd name="T46" fmla="*/ 43 w 290"/>
                  <a:gd name="T47" fmla="*/ 0 h 248"/>
                  <a:gd name="T48" fmla="*/ 34 w 290"/>
                  <a:gd name="T49" fmla="*/ 2 h 248"/>
                  <a:gd name="T50" fmla="*/ 26 w 290"/>
                  <a:gd name="T51" fmla="*/ 3 h 248"/>
                  <a:gd name="T52" fmla="*/ 19 w 290"/>
                  <a:gd name="T53" fmla="*/ 9 h 248"/>
                  <a:gd name="T54" fmla="*/ 12 w 290"/>
                  <a:gd name="T55" fmla="*/ 14 h 248"/>
                  <a:gd name="T56" fmla="*/ 7 w 290"/>
                  <a:gd name="T57" fmla="*/ 21 h 248"/>
                  <a:gd name="T58" fmla="*/ 3 w 290"/>
                  <a:gd name="T59" fmla="*/ 28 h 248"/>
                  <a:gd name="T60" fmla="*/ 1 w 290"/>
                  <a:gd name="T61" fmla="*/ 36 h 248"/>
                  <a:gd name="T62" fmla="*/ 0 w 290"/>
                  <a:gd name="T63" fmla="*/ 47 h 248"/>
                  <a:gd name="T64" fmla="*/ 0 w 290"/>
                  <a:gd name="T65" fmla="*/ 144 h 248"/>
                  <a:gd name="T66" fmla="*/ 0 w 290"/>
                  <a:gd name="T67" fmla="*/ 144 h 248"/>
                  <a:gd name="T68" fmla="*/ 1 w 290"/>
                  <a:gd name="T69" fmla="*/ 154 h 248"/>
                  <a:gd name="T70" fmla="*/ 3 w 290"/>
                  <a:gd name="T71" fmla="*/ 163 h 248"/>
                  <a:gd name="T72" fmla="*/ 7 w 290"/>
                  <a:gd name="T73" fmla="*/ 170 h 248"/>
                  <a:gd name="T74" fmla="*/ 12 w 290"/>
                  <a:gd name="T75" fmla="*/ 177 h 248"/>
                  <a:gd name="T76" fmla="*/ 19 w 290"/>
                  <a:gd name="T77" fmla="*/ 182 h 248"/>
                  <a:gd name="T78" fmla="*/ 26 w 290"/>
                  <a:gd name="T79" fmla="*/ 187 h 248"/>
                  <a:gd name="T80" fmla="*/ 34 w 290"/>
                  <a:gd name="T81" fmla="*/ 189 h 248"/>
                  <a:gd name="T82" fmla="*/ 43 w 290"/>
                  <a:gd name="T83" fmla="*/ 190 h 248"/>
                  <a:gd name="T84" fmla="*/ 77 w 290"/>
                  <a:gd name="T85" fmla="*/ 190 h 248"/>
                  <a:gd name="T86" fmla="*/ 77 w 290"/>
                  <a:gd name="T87" fmla="*/ 190 h 248"/>
                  <a:gd name="T88" fmla="*/ 77 w 290"/>
                  <a:gd name="T89" fmla="*/ 244 h 248"/>
                  <a:gd name="T90" fmla="*/ 77 w 290"/>
                  <a:gd name="T91" fmla="*/ 244 h 248"/>
                  <a:gd name="T92" fmla="*/ 77 w 290"/>
                  <a:gd name="T93" fmla="*/ 246 h 248"/>
                  <a:gd name="T94" fmla="*/ 79 w 290"/>
                  <a:gd name="T95" fmla="*/ 248 h 248"/>
                  <a:gd name="T96" fmla="*/ 81 w 290"/>
                  <a:gd name="T97" fmla="*/ 248 h 248"/>
                  <a:gd name="T98" fmla="*/ 83 w 290"/>
                  <a:gd name="T99" fmla="*/ 248 h 248"/>
                  <a:gd name="T100" fmla="*/ 83 w 290"/>
                  <a:gd name="T101" fmla="*/ 248 h 248"/>
                  <a:gd name="T102" fmla="*/ 131 w 290"/>
                  <a:gd name="T103" fmla="*/ 190 h 248"/>
                  <a:gd name="T104" fmla="*/ 180 w 290"/>
                  <a:gd name="T105" fmla="*/ 190 h 248"/>
                  <a:gd name="T106" fmla="*/ 180 w 290"/>
                  <a:gd name="T107" fmla="*/ 190 h 248"/>
                  <a:gd name="T108" fmla="*/ 178 w 290"/>
                  <a:gd name="T109" fmla="*/ 182 h 248"/>
                  <a:gd name="T110" fmla="*/ 178 w 290"/>
                  <a:gd name="T111" fmla="*/ 18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0" h="248">
                    <a:moveTo>
                      <a:pt x="178" y="182"/>
                    </a:moveTo>
                    <a:lnTo>
                      <a:pt x="178" y="102"/>
                    </a:lnTo>
                    <a:lnTo>
                      <a:pt x="178" y="102"/>
                    </a:lnTo>
                    <a:lnTo>
                      <a:pt x="178" y="95"/>
                    </a:lnTo>
                    <a:lnTo>
                      <a:pt x="181" y="88"/>
                    </a:lnTo>
                    <a:lnTo>
                      <a:pt x="183" y="81"/>
                    </a:lnTo>
                    <a:lnTo>
                      <a:pt x="188" y="76"/>
                    </a:lnTo>
                    <a:lnTo>
                      <a:pt x="193" y="71"/>
                    </a:lnTo>
                    <a:lnTo>
                      <a:pt x="199" y="68"/>
                    </a:lnTo>
                    <a:lnTo>
                      <a:pt x="206" y="66"/>
                    </a:lnTo>
                    <a:lnTo>
                      <a:pt x="212" y="64"/>
                    </a:lnTo>
                    <a:lnTo>
                      <a:pt x="290" y="64"/>
                    </a:lnTo>
                    <a:lnTo>
                      <a:pt x="290" y="47"/>
                    </a:lnTo>
                    <a:lnTo>
                      <a:pt x="290" y="47"/>
                    </a:lnTo>
                    <a:lnTo>
                      <a:pt x="290" y="36"/>
                    </a:lnTo>
                    <a:lnTo>
                      <a:pt x="287" y="28"/>
                    </a:lnTo>
                    <a:lnTo>
                      <a:pt x="283" y="21"/>
                    </a:lnTo>
                    <a:lnTo>
                      <a:pt x="278" y="14"/>
                    </a:lnTo>
                    <a:lnTo>
                      <a:pt x="271" y="9"/>
                    </a:lnTo>
                    <a:lnTo>
                      <a:pt x="264" y="3"/>
                    </a:lnTo>
                    <a:lnTo>
                      <a:pt x="256" y="2"/>
                    </a:lnTo>
                    <a:lnTo>
                      <a:pt x="247" y="0"/>
                    </a:lnTo>
                    <a:lnTo>
                      <a:pt x="43" y="0"/>
                    </a:lnTo>
                    <a:lnTo>
                      <a:pt x="43" y="0"/>
                    </a:lnTo>
                    <a:lnTo>
                      <a:pt x="34" y="2"/>
                    </a:lnTo>
                    <a:lnTo>
                      <a:pt x="26" y="3"/>
                    </a:lnTo>
                    <a:lnTo>
                      <a:pt x="19" y="9"/>
                    </a:lnTo>
                    <a:lnTo>
                      <a:pt x="12" y="14"/>
                    </a:lnTo>
                    <a:lnTo>
                      <a:pt x="7" y="21"/>
                    </a:lnTo>
                    <a:lnTo>
                      <a:pt x="3" y="28"/>
                    </a:lnTo>
                    <a:lnTo>
                      <a:pt x="1" y="36"/>
                    </a:lnTo>
                    <a:lnTo>
                      <a:pt x="0" y="47"/>
                    </a:lnTo>
                    <a:lnTo>
                      <a:pt x="0" y="144"/>
                    </a:lnTo>
                    <a:lnTo>
                      <a:pt x="0" y="144"/>
                    </a:lnTo>
                    <a:lnTo>
                      <a:pt x="1" y="154"/>
                    </a:lnTo>
                    <a:lnTo>
                      <a:pt x="3" y="163"/>
                    </a:lnTo>
                    <a:lnTo>
                      <a:pt x="7" y="170"/>
                    </a:lnTo>
                    <a:lnTo>
                      <a:pt x="12" y="177"/>
                    </a:lnTo>
                    <a:lnTo>
                      <a:pt x="19" y="182"/>
                    </a:lnTo>
                    <a:lnTo>
                      <a:pt x="26" y="187"/>
                    </a:lnTo>
                    <a:lnTo>
                      <a:pt x="34" y="189"/>
                    </a:lnTo>
                    <a:lnTo>
                      <a:pt x="43" y="190"/>
                    </a:lnTo>
                    <a:lnTo>
                      <a:pt x="77" y="190"/>
                    </a:lnTo>
                    <a:lnTo>
                      <a:pt x="77" y="190"/>
                    </a:lnTo>
                    <a:lnTo>
                      <a:pt x="77" y="244"/>
                    </a:lnTo>
                    <a:lnTo>
                      <a:pt x="77" y="244"/>
                    </a:lnTo>
                    <a:lnTo>
                      <a:pt x="77" y="246"/>
                    </a:lnTo>
                    <a:lnTo>
                      <a:pt x="79" y="248"/>
                    </a:lnTo>
                    <a:lnTo>
                      <a:pt x="81" y="248"/>
                    </a:lnTo>
                    <a:lnTo>
                      <a:pt x="83" y="248"/>
                    </a:lnTo>
                    <a:lnTo>
                      <a:pt x="83" y="248"/>
                    </a:lnTo>
                    <a:lnTo>
                      <a:pt x="131" y="190"/>
                    </a:lnTo>
                    <a:lnTo>
                      <a:pt x="180" y="190"/>
                    </a:lnTo>
                    <a:lnTo>
                      <a:pt x="180" y="190"/>
                    </a:lnTo>
                    <a:lnTo>
                      <a:pt x="178" y="182"/>
                    </a:lnTo>
                    <a:lnTo>
                      <a:pt x="178" y="182"/>
                    </a:lnTo>
                    <a:close/>
                  </a:path>
                </a:pathLst>
              </a:custGeom>
              <a:grpFill/>
              <a:ln w="9525">
                <a:noFill/>
                <a:round/>
                <a:headEnd/>
                <a:tailEnd/>
              </a:ln>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249" name="Freeform 89"/>
              <p:cNvSpPr>
                <a:spLocks/>
              </p:cNvSpPr>
              <p:nvPr/>
            </p:nvSpPr>
            <p:spPr bwMode="auto">
              <a:xfrm>
                <a:off x="2305639" y="4538469"/>
                <a:ext cx="221152" cy="182451"/>
              </a:xfrm>
              <a:custGeom>
                <a:avLst/>
                <a:gdLst>
                  <a:gd name="T0" fmla="*/ 0 w 240"/>
                  <a:gd name="T1" fmla="*/ 33 h 198"/>
                  <a:gd name="T2" fmla="*/ 0 w 240"/>
                  <a:gd name="T3" fmla="*/ 123 h 198"/>
                  <a:gd name="T4" fmla="*/ 0 w 240"/>
                  <a:gd name="T5" fmla="*/ 123 h 198"/>
                  <a:gd name="T6" fmla="*/ 0 w 240"/>
                  <a:gd name="T7" fmla="*/ 128 h 198"/>
                  <a:gd name="T8" fmla="*/ 1 w 240"/>
                  <a:gd name="T9" fmla="*/ 135 h 198"/>
                  <a:gd name="T10" fmla="*/ 5 w 240"/>
                  <a:gd name="T11" fmla="*/ 141 h 198"/>
                  <a:gd name="T12" fmla="*/ 8 w 240"/>
                  <a:gd name="T13" fmla="*/ 146 h 198"/>
                  <a:gd name="T14" fmla="*/ 13 w 240"/>
                  <a:gd name="T15" fmla="*/ 151 h 198"/>
                  <a:gd name="T16" fmla="*/ 19 w 240"/>
                  <a:gd name="T17" fmla="*/ 153 h 198"/>
                  <a:gd name="T18" fmla="*/ 24 w 240"/>
                  <a:gd name="T19" fmla="*/ 156 h 198"/>
                  <a:gd name="T20" fmla="*/ 31 w 240"/>
                  <a:gd name="T21" fmla="*/ 156 h 198"/>
                  <a:gd name="T22" fmla="*/ 116 w 240"/>
                  <a:gd name="T23" fmla="*/ 156 h 198"/>
                  <a:gd name="T24" fmla="*/ 116 w 240"/>
                  <a:gd name="T25" fmla="*/ 156 h 198"/>
                  <a:gd name="T26" fmla="*/ 150 w 240"/>
                  <a:gd name="T27" fmla="*/ 198 h 198"/>
                  <a:gd name="T28" fmla="*/ 150 w 240"/>
                  <a:gd name="T29" fmla="*/ 198 h 198"/>
                  <a:gd name="T30" fmla="*/ 152 w 240"/>
                  <a:gd name="T31" fmla="*/ 198 h 198"/>
                  <a:gd name="T32" fmla="*/ 154 w 240"/>
                  <a:gd name="T33" fmla="*/ 198 h 198"/>
                  <a:gd name="T34" fmla="*/ 155 w 240"/>
                  <a:gd name="T35" fmla="*/ 196 h 198"/>
                  <a:gd name="T36" fmla="*/ 155 w 240"/>
                  <a:gd name="T37" fmla="*/ 196 h 198"/>
                  <a:gd name="T38" fmla="*/ 155 w 240"/>
                  <a:gd name="T39" fmla="*/ 156 h 198"/>
                  <a:gd name="T40" fmla="*/ 207 w 240"/>
                  <a:gd name="T41" fmla="*/ 156 h 198"/>
                  <a:gd name="T42" fmla="*/ 207 w 240"/>
                  <a:gd name="T43" fmla="*/ 156 h 198"/>
                  <a:gd name="T44" fmla="*/ 214 w 240"/>
                  <a:gd name="T45" fmla="*/ 156 h 198"/>
                  <a:gd name="T46" fmla="*/ 219 w 240"/>
                  <a:gd name="T47" fmla="*/ 153 h 198"/>
                  <a:gd name="T48" fmla="*/ 224 w 240"/>
                  <a:gd name="T49" fmla="*/ 151 h 198"/>
                  <a:gd name="T50" fmla="*/ 230 w 240"/>
                  <a:gd name="T51" fmla="*/ 146 h 198"/>
                  <a:gd name="T52" fmla="*/ 233 w 240"/>
                  <a:gd name="T53" fmla="*/ 141 h 198"/>
                  <a:gd name="T54" fmla="*/ 237 w 240"/>
                  <a:gd name="T55" fmla="*/ 135 h 198"/>
                  <a:gd name="T56" fmla="*/ 238 w 240"/>
                  <a:gd name="T57" fmla="*/ 128 h 198"/>
                  <a:gd name="T58" fmla="*/ 240 w 240"/>
                  <a:gd name="T59" fmla="*/ 123 h 198"/>
                  <a:gd name="T60" fmla="*/ 240 w 240"/>
                  <a:gd name="T61" fmla="*/ 33 h 198"/>
                  <a:gd name="T62" fmla="*/ 240 w 240"/>
                  <a:gd name="T63" fmla="*/ 33 h 198"/>
                  <a:gd name="T64" fmla="*/ 238 w 240"/>
                  <a:gd name="T65" fmla="*/ 28 h 198"/>
                  <a:gd name="T66" fmla="*/ 237 w 240"/>
                  <a:gd name="T67" fmla="*/ 21 h 198"/>
                  <a:gd name="T68" fmla="*/ 233 w 240"/>
                  <a:gd name="T69" fmla="*/ 16 h 198"/>
                  <a:gd name="T70" fmla="*/ 230 w 240"/>
                  <a:gd name="T71" fmla="*/ 11 h 198"/>
                  <a:gd name="T72" fmla="*/ 224 w 240"/>
                  <a:gd name="T73" fmla="*/ 6 h 198"/>
                  <a:gd name="T74" fmla="*/ 219 w 240"/>
                  <a:gd name="T75" fmla="*/ 4 h 198"/>
                  <a:gd name="T76" fmla="*/ 214 w 240"/>
                  <a:gd name="T77" fmla="*/ 0 h 198"/>
                  <a:gd name="T78" fmla="*/ 207 w 240"/>
                  <a:gd name="T79" fmla="*/ 0 h 198"/>
                  <a:gd name="T80" fmla="*/ 31 w 240"/>
                  <a:gd name="T81" fmla="*/ 0 h 198"/>
                  <a:gd name="T82" fmla="*/ 31 w 240"/>
                  <a:gd name="T83" fmla="*/ 0 h 198"/>
                  <a:gd name="T84" fmla="*/ 24 w 240"/>
                  <a:gd name="T85" fmla="*/ 0 h 198"/>
                  <a:gd name="T86" fmla="*/ 19 w 240"/>
                  <a:gd name="T87" fmla="*/ 4 h 198"/>
                  <a:gd name="T88" fmla="*/ 13 w 240"/>
                  <a:gd name="T89" fmla="*/ 6 h 198"/>
                  <a:gd name="T90" fmla="*/ 8 w 240"/>
                  <a:gd name="T91" fmla="*/ 11 h 198"/>
                  <a:gd name="T92" fmla="*/ 5 w 240"/>
                  <a:gd name="T93" fmla="*/ 16 h 198"/>
                  <a:gd name="T94" fmla="*/ 1 w 240"/>
                  <a:gd name="T95" fmla="*/ 21 h 198"/>
                  <a:gd name="T96" fmla="*/ 0 w 240"/>
                  <a:gd name="T97" fmla="*/ 28 h 198"/>
                  <a:gd name="T98" fmla="*/ 0 w 240"/>
                  <a:gd name="T99" fmla="*/ 33 h 198"/>
                  <a:gd name="T100" fmla="*/ 0 w 240"/>
                  <a:gd name="T101" fmla="*/ 3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198">
                    <a:moveTo>
                      <a:pt x="0" y="33"/>
                    </a:moveTo>
                    <a:lnTo>
                      <a:pt x="0" y="123"/>
                    </a:lnTo>
                    <a:lnTo>
                      <a:pt x="0" y="123"/>
                    </a:lnTo>
                    <a:lnTo>
                      <a:pt x="0" y="128"/>
                    </a:lnTo>
                    <a:lnTo>
                      <a:pt x="1" y="135"/>
                    </a:lnTo>
                    <a:lnTo>
                      <a:pt x="5" y="141"/>
                    </a:lnTo>
                    <a:lnTo>
                      <a:pt x="8" y="146"/>
                    </a:lnTo>
                    <a:lnTo>
                      <a:pt x="13" y="151"/>
                    </a:lnTo>
                    <a:lnTo>
                      <a:pt x="19" y="153"/>
                    </a:lnTo>
                    <a:lnTo>
                      <a:pt x="24" y="156"/>
                    </a:lnTo>
                    <a:lnTo>
                      <a:pt x="31" y="156"/>
                    </a:lnTo>
                    <a:lnTo>
                      <a:pt x="116" y="156"/>
                    </a:lnTo>
                    <a:lnTo>
                      <a:pt x="116" y="156"/>
                    </a:lnTo>
                    <a:lnTo>
                      <a:pt x="150" y="198"/>
                    </a:lnTo>
                    <a:lnTo>
                      <a:pt x="150" y="198"/>
                    </a:lnTo>
                    <a:lnTo>
                      <a:pt x="152" y="198"/>
                    </a:lnTo>
                    <a:lnTo>
                      <a:pt x="154" y="198"/>
                    </a:lnTo>
                    <a:lnTo>
                      <a:pt x="155" y="196"/>
                    </a:lnTo>
                    <a:lnTo>
                      <a:pt x="155" y="196"/>
                    </a:lnTo>
                    <a:lnTo>
                      <a:pt x="155" y="156"/>
                    </a:lnTo>
                    <a:lnTo>
                      <a:pt x="207" y="156"/>
                    </a:lnTo>
                    <a:lnTo>
                      <a:pt x="207" y="156"/>
                    </a:lnTo>
                    <a:lnTo>
                      <a:pt x="214" y="156"/>
                    </a:lnTo>
                    <a:lnTo>
                      <a:pt x="219" y="153"/>
                    </a:lnTo>
                    <a:lnTo>
                      <a:pt x="224" y="151"/>
                    </a:lnTo>
                    <a:lnTo>
                      <a:pt x="230" y="146"/>
                    </a:lnTo>
                    <a:lnTo>
                      <a:pt x="233" y="141"/>
                    </a:lnTo>
                    <a:lnTo>
                      <a:pt x="237" y="135"/>
                    </a:lnTo>
                    <a:lnTo>
                      <a:pt x="238" y="128"/>
                    </a:lnTo>
                    <a:lnTo>
                      <a:pt x="240" y="123"/>
                    </a:lnTo>
                    <a:lnTo>
                      <a:pt x="240" y="33"/>
                    </a:lnTo>
                    <a:lnTo>
                      <a:pt x="240" y="33"/>
                    </a:lnTo>
                    <a:lnTo>
                      <a:pt x="238" y="28"/>
                    </a:lnTo>
                    <a:lnTo>
                      <a:pt x="237" y="21"/>
                    </a:lnTo>
                    <a:lnTo>
                      <a:pt x="233" y="16"/>
                    </a:lnTo>
                    <a:lnTo>
                      <a:pt x="230" y="11"/>
                    </a:lnTo>
                    <a:lnTo>
                      <a:pt x="224" y="6"/>
                    </a:lnTo>
                    <a:lnTo>
                      <a:pt x="219" y="4"/>
                    </a:lnTo>
                    <a:lnTo>
                      <a:pt x="214" y="0"/>
                    </a:lnTo>
                    <a:lnTo>
                      <a:pt x="207" y="0"/>
                    </a:lnTo>
                    <a:lnTo>
                      <a:pt x="31" y="0"/>
                    </a:lnTo>
                    <a:lnTo>
                      <a:pt x="31" y="0"/>
                    </a:lnTo>
                    <a:lnTo>
                      <a:pt x="24" y="0"/>
                    </a:lnTo>
                    <a:lnTo>
                      <a:pt x="19" y="4"/>
                    </a:lnTo>
                    <a:lnTo>
                      <a:pt x="13" y="6"/>
                    </a:lnTo>
                    <a:lnTo>
                      <a:pt x="8" y="11"/>
                    </a:lnTo>
                    <a:lnTo>
                      <a:pt x="5" y="16"/>
                    </a:lnTo>
                    <a:lnTo>
                      <a:pt x="1" y="21"/>
                    </a:lnTo>
                    <a:lnTo>
                      <a:pt x="0" y="28"/>
                    </a:lnTo>
                    <a:lnTo>
                      <a:pt x="0" y="33"/>
                    </a:lnTo>
                    <a:lnTo>
                      <a:pt x="0" y="33"/>
                    </a:lnTo>
                    <a:close/>
                  </a:path>
                </a:pathLst>
              </a:custGeom>
              <a:grpFill/>
              <a:ln w="9525">
                <a:noFill/>
                <a:round/>
                <a:headEnd/>
                <a:tailEnd/>
              </a:ln>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grpSp>
      </p:grpSp>
      <p:grpSp>
        <p:nvGrpSpPr>
          <p:cNvPr id="18" name="Group 17"/>
          <p:cNvGrpSpPr/>
          <p:nvPr/>
        </p:nvGrpSpPr>
        <p:grpSpPr>
          <a:xfrm>
            <a:off x="7314900" y="1300748"/>
            <a:ext cx="2400172" cy="964746"/>
            <a:chOff x="38229" y="4055651"/>
            <a:chExt cx="2400172" cy="964746"/>
          </a:xfrm>
        </p:grpSpPr>
        <p:sp>
          <p:nvSpPr>
            <p:cNvPr id="250" name="Rectangle 249"/>
            <p:cNvSpPr>
              <a:spLocks/>
            </p:cNvSpPr>
            <p:nvPr/>
          </p:nvSpPr>
          <p:spPr>
            <a:xfrm>
              <a:off x="38229" y="4055651"/>
              <a:ext cx="2400172" cy="964746"/>
            </a:xfrm>
            <a:prstGeom prst="rect">
              <a:avLst/>
            </a:prstGeom>
            <a:solidFill>
              <a:srgbClr val="C7E0FB"/>
            </a:solidFill>
            <a:ln w="9525" cap="flat" cmpd="sng" algn="ctr">
              <a:noFill/>
              <a:prstDash val="solid"/>
            </a:ln>
            <a:effectLst/>
          </p:spPr>
          <p:txBody>
            <a:bodyPr lIns="91430" tIns="45716" rIns="91430" bIns="4571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51" name="TextBox 250"/>
            <p:cNvSpPr txBox="1">
              <a:spLocks/>
            </p:cNvSpPr>
            <p:nvPr/>
          </p:nvSpPr>
          <p:spPr>
            <a:xfrm>
              <a:off x="105860" y="4207624"/>
              <a:ext cx="1392833" cy="659458"/>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rgbClr val="000000"/>
                </a:buClr>
                <a:defRPr sz="1400" b="1" baseline="0">
                  <a:solidFill>
                    <a:srgbClr val="FFFFFF"/>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pPr>
              <a:r>
                <a:rPr lang="en-US" dirty="0">
                  <a:solidFill>
                    <a:srgbClr val="002960"/>
                  </a:solidFill>
                  <a:latin typeface="Arial"/>
                </a:rPr>
                <a:t>Management, teamwork and leadership</a:t>
              </a:r>
            </a:p>
          </p:txBody>
        </p:sp>
        <p:grpSp>
          <p:nvGrpSpPr>
            <p:cNvPr id="252" name="Group 251"/>
            <p:cNvGrpSpPr/>
            <p:nvPr/>
          </p:nvGrpSpPr>
          <p:grpSpPr>
            <a:xfrm>
              <a:off x="1425068" y="4274105"/>
              <a:ext cx="896996" cy="529745"/>
              <a:chOff x="1692379" y="5444857"/>
              <a:chExt cx="1006403" cy="594360"/>
            </a:xfrm>
            <a:solidFill>
              <a:srgbClr val="002960"/>
            </a:solidFill>
          </p:grpSpPr>
          <p:sp>
            <p:nvSpPr>
              <p:cNvPr id="253" name="Freeform 70"/>
              <p:cNvSpPr>
                <a:spLocks noEditPoints="1"/>
              </p:cNvSpPr>
              <p:nvPr/>
            </p:nvSpPr>
            <p:spPr bwMode="auto">
              <a:xfrm>
                <a:off x="2528074" y="5871423"/>
                <a:ext cx="101567" cy="152863"/>
              </a:xfrm>
              <a:custGeom>
                <a:avLst/>
                <a:gdLst>
                  <a:gd name="T0" fmla="*/ 35 w 99"/>
                  <a:gd name="T1" fmla="*/ 13 h 149"/>
                  <a:gd name="T2" fmla="*/ 33 w 99"/>
                  <a:gd name="T3" fmla="*/ 31 h 149"/>
                  <a:gd name="T4" fmla="*/ 28 w 99"/>
                  <a:gd name="T5" fmla="*/ 45 h 149"/>
                  <a:gd name="T6" fmla="*/ 22 w 99"/>
                  <a:gd name="T7" fmla="*/ 55 h 149"/>
                  <a:gd name="T8" fmla="*/ 15 w 99"/>
                  <a:gd name="T9" fmla="*/ 64 h 149"/>
                  <a:gd name="T10" fmla="*/ 9 w 99"/>
                  <a:gd name="T11" fmla="*/ 73 h 149"/>
                  <a:gd name="T12" fmla="*/ 4 w 99"/>
                  <a:gd name="T13" fmla="*/ 82 h 149"/>
                  <a:gd name="T14" fmla="*/ 4 w 99"/>
                  <a:gd name="T15" fmla="*/ 82 h 149"/>
                  <a:gd name="T16" fmla="*/ 0 w 99"/>
                  <a:gd name="T17" fmla="*/ 100 h 149"/>
                  <a:gd name="T18" fmla="*/ 3 w 99"/>
                  <a:gd name="T19" fmla="*/ 115 h 149"/>
                  <a:gd name="T20" fmla="*/ 12 w 99"/>
                  <a:gd name="T21" fmla="*/ 130 h 149"/>
                  <a:gd name="T22" fmla="*/ 23 w 99"/>
                  <a:gd name="T23" fmla="*/ 141 h 149"/>
                  <a:gd name="T24" fmla="*/ 37 w 99"/>
                  <a:gd name="T25" fmla="*/ 147 h 149"/>
                  <a:gd name="T26" fmla="*/ 54 w 99"/>
                  <a:gd name="T27" fmla="*/ 149 h 149"/>
                  <a:gd name="T28" fmla="*/ 69 w 99"/>
                  <a:gd name="T29" fmla="*/ 145 h 149"/>
                  <a:gd name="T30" fmla="*/ 85 w 99"/>
                  <a:gd name="T31" fmla="*/ 135 h 149"/>
                  <a:gd name="T32" fmla="*/ 85 w 99"/>
                  <a:gd name="T33" fmla="*/ 135 h 149"/>
                  <a:gd name="T34" fmla="*/ 94 w 99"/>
                  <a:gd name="T35" fmla="*/ 121 h 149"/>
                  <a:gd name="T36" fmla="*/ 99 w 99"/>
                  <a:gd name="T37" fmla="*/ 105 h 149"/>
                  <a:gd name="T38" fmla="*/ 98 w 99"/>
                  <a:gd name="T39" fmla="*/ 88 h 149"/>
                  <a:gd name="T40" fmla="*/ 91 w 99"/>
                  <a:gd name="T41" fmla="*/ 73 h 149"/>
                  <a:gd name="T42" fmla="*/ 91 w 99"/>
                  <a:gd name="T43" fmla="*/ 73 h 149"/>
                  <a:gd name="T44" fmla="*/ 85 w 99"/>
                  <a:gd name="T45" fmla="*/ 64 h 149"/>
                  <a:gd name="T46" fmla="*/ 78 w 99"/>
                  <a:gd name="T47" fmla="*/ 55 h 149"/>
                  <a:gd name="T48" fmla="*/ 72 w 99"/>
                  <a:gd name="T49" fmla="*/ 45 h 149"/>
                  <a:gd name="T50" fmla="*/ 67 w 99"/>
                  <a:gd name="T51" fmla="*/ 31 h 149"/>
                  <a:gd name="T52" fmla="*/ 64 w 99"/>
                  <a:gd name="T53" fmla="*/ 13 h 149"/>
                  <a:gd name="T54" fmla="*/ 63 w 99"/>
                  <a:gd name="T55" fmla="*/ 5 h 149"/>
                  <a:gd name="T56" fmla="*/ 56 w 99"/>
                  <a:gd name="T57" fmla="*/ 1 h 149"/>
                  <a:gd name="T58" fmla="*/ 50 w 99"/>
                  <a:gd name="T59" fmla="*/ 0 h 149"/>
                  <a:gd name="T60" fmla="*/ 42 w 99"/>
                  <a:gd name="T61" fmla="*/ 1 h 149"/>
                  <a:gd name="T62" fmla="*/ 37 w 99"/>
                  <a:gd name="T63" fmla="*/ 5 h 149"/>
                  <a:gd name="T64" fmla="*/ 35 w 99"/>
                  <a:gd name="T65" fmla="*/ 13 h 149"/>
                  <a:gd name="T66" fmla="*/ 31 w 99"/>
                  <a:gd name="T67" fmla="*/ 79 h 149"/>
                  <a:gd name="T68" fmla="*/ 35 w 99"/>
                  <a:gd name="T69" fmla="*/ 81 h 149"/>
                  <a:gd name="T70" fmla="*/ 38 w 99"/>
                  <a:gd name="T71" fmla="*/ 82 h 149"/>
                  <a:gd name="T72" fmla="*/ 42 w 99"/>
                  <a:gd name="T73" fmla="*/ 86 h 149"/>
                  <a:gd name="T74" fmla="*/ 44 w 99"/>
                  <a:gd name="T75" fmla="*/ 90 h 149"/>
                  <a:gd name="T76" fmla="*/ 45 w 99"/>
                  <a:gd name="T77" fmla="*/ 94 h 149"/>
                  <a:gd name="T78" fmla="*/ 44 w 99"/>
                  <a:gd name="T79" fmla="*/ 97 h 149"/>
                  <a:gd name="T80" fmla="*/ 42 w 99"/>
                  <a:gd name="T81" fmla="*/ 101 h 149"/>
                  <a:gd name="T82" fmla="*/ 38 w 99"/>
                  <a:gd name="T83" fmla="*/ 105 h 149"/>
                  <a:gd name="T84" fmla="*/ 35 w 99"/>
                  <a:gd name="T85" fmla="*/ 106 h 149"/>
                  <a:gd name="T86" fmla="*/ 31 w 99"/>
                  <a:gd name="T87" fmla="*/ 108 h 149"/>
                  <a:gd name="T88" fmla="*/ 26 w 99"/>
                  <a:gd name="T89" fmla="*/ 106 h 149"/>
                  <a:gd name="T90" fmla="*/ 23 w 99"/>
                  <a:gd name="T91" fmla="*/ 105 h 149"/>
                  <a:gd name="T92" fmla="*/ 19 w 99"/>
                  <a:gd name="T93" fmla="*/ 101 h 149"/>
                  <a:gd name="T94" fmla="*/ 18 w 99"/>
                  <a:gd name="T95" fmla="*/ 97 h 149"/>
                  <a:gd name="T96" fmla="*/ 17 w 99"/>
                  <a:gd name="T97" fmla="*/ 94 h 149"/>
                  <a:gd name="T98" fmla="*/ 18 w 99"/>
                  <a:gd name="T99" fmla="*/ 90 h 149"/>
                  <a:gd name="T100" fmla="*/ 19 w 99"/>
                  <a:gd name="T101" fmla="*/ 86 h 149"/>
                  <a:gd name="T102" fmla="*/ 23 w 99"/>
                  <a:gd name="T103" fmla="*/ 82 h 149"/>
                  <a:gd name="T104" fmla="*/ 26 w 99"/>
                  <a:gd name="T105" fmla="*/ 81 h 149"/>
                  <a:gd name="T106" fmla="*/ 31 w 99"/>
                  <a:gd name="T107" fmla="*/ 7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49">
                    <a:moveTo>
                      <a:pt x="35" y="13"/>
                    </a:moveTo>
                    <a:lnTo>
                      <a:pt x="33" y="31"/>
                    </a:lnTo>
                    <a:lnTo>
                      <a:pt x="28" y="45"/>
                    </a:lnTo>
                    <a:lnTo>
                      <a:pt x="22" y="55"/>
                    </a:lnTo>
                    <a:lnTo>
                      <a:pt x="15" y="64"/>
                    </a:lnTo>
                    <a:lnTo>
                      <a:pt x="9" y="73"/>
                    </a:lnTo>
                    <a:lnTo>
                      <a:pt x="4" y="82"/>
                    </a:lnTo>
                    <a:lnTo>
                      <a:pt x="4" y="82"/>
                    </a:lnTo>
                    <a:lnTo>
                      <a:pt x="0" y="100"/>
                    </a:lnTo>
                    <a:lnTo>
                      <a:pt x="3" y="115"/>
                    </a:lnTo>
                    <a:lnTo>
                      <a:pt x="12" y="130"/>
                    </a:lnTo>
                    <a:lnTo>
                      <a:pt x="23" y="141"/>
                    </a:lnTo>
                    <a:lnTo>
                      <a:pt x="37" y="147"/>
                    </a:lnTo>
                    <a:lnTo>
                      <a:pt x="54" y="149"/>
                    </a:lnTo>
                    <a:lnTo>
                      <a:pt x="69" y="145"/>
                    </a:lnTo>
                    <a:lnTo>
                      <a:pt x="85" y="135"/>
                    </a:lnTo>
                    <a:lnTo>
                      <a:pt x="85" y="135"/>
                    </a:lnTo>
                    <a:lnTo>
                      <a:pt x="94" y="121"/>
                    </a:lnTo>
                    <a:lnTo>
                      <a:pt x="99" y="105"/>
                    </a:lnTo>
                    <a:lnTo>
                      <a:pt x="98" y="88"/>
                    </a:lnTo>
                    <a:lnTo>
                      <a:pt x="91" y="73"/>
                    </a:lnTo>
                    <a:lnTo>
                      <a:pt x="91" y="73"/>
                    </a:lnTo>
                    <a:lnTo>
                      <a:pt x="85" y="64"/>
                    </a:lnTo>
                    <a:lnTo>
                      <a:pt x="78" y="55"/>
                    </a:lnTo>
                    <a:lnTo>
                      <a:pt x="72" y="45"/>
                    </a:lnTo>
                    <a:lnTo>
                      <a:pt x="67" y="31"/>
                    </a:lnTo>
                    <a:lnTo>
                      <a:pt x="64" y="13"/>
                    </a:lnTo>
                    <a:lnTo>
                      <a:pt x="63" y="5"/>
                    </a:lnTo>
                    <a:lnTo>
                      <a:pt x="56" y="1"/>
                    </a:lnTo>
                    <a:lnTo>
                      <a:pt x="50" y="0"/>
                    </a:lnTo>
                    <a:lnTo>
                      <a:pt x="42" y="1"/>
                    </a:lnTo>
                    <a:lnTo>
                      <a:pt x="37" y="5"/>
                    </a:lnTo>
                    <a:lnTo>
                      <a:pt x="35" y="13"/>
                    </a:lnTo>
                    <a:close/>
                    <a:moveTo>
                      <a:pt x="31" y="79"/>
                    </a:moveTo>
                    <a:lnTo>
                      <a:pt x="35" y="81"/>
                    </a:lnTo>
                    <a:lnTo>
                      <a:pt x="38" y="82"/>
                    </a:lnTo>
                    <a:lnTo>
                      <a:pt x="42" y="86"/>
                    </a:lnTo>
                    <a:lnTo>
                      <a:pt x="44" y="90"/>
                    </a:lnTo>
                    <a:lnTo>
                      <a:pt x="45" y="94"/>
                    </a:lnTo>
                    <a:lnTo>
                      <a:pt x="44" y="97"/>
                    </a:lnTo>
                    <a:lnTo>
                      <a:pt x="42" y="101"/>
                    </a:lnTo>
                    <a:lnTo>
                      <a:pt x="38" y="105"/>
                    </a:lnTo>
                    <a:lnTo>
                      <a:pt x="35" y="106"/>
                    </a:lnTo>
                    <a:lnTo>
                      <a:pt x="31" y="108"/>
                    </a:lnTo>
                    <a:lnTo>
                      <a:pt x="26" y="106"/>
                    </a:lnTo>
                    <a:lnTo>
                      <a:pt x="23" y="105"/>
                    </a:lnTo>
                    <a:lnTo>
                      <a:pt x="19" y="101"/>
                    </a:lnTo>
                    <a:lnTo>
                      <a:pt x="18" y="97"/>
                    </a:lnTo>
                    <a:lnTo>
                      <a:pt x="17" y="94"/>
                    </a:lnTo>
                    <a:lnTo>
                      <a:pt x="18" y="90"/>
                    </a:lnTo>
                    <a:lnTo>
                      <a:pt x="19" y="86"/>
                    </a:lnTo>
                    <a:lnTo>
                      <a:pt x="23" y="82"/>
                    </a:lnTo>
                    <a:lnTo>
                      <a:pt x="26" y="81"/>
                    </a:lnTo>
                    <a:lnTo>
                      <a:pt x="31" y="79"/>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254" name="Oval 124"/>
              <p:cNvSpPr>
                <a:spLocks noChangeArrowheads="1"/>
              </p:cNvSpPr>
              <p:nvPr/>
            </p:nvSpPr>
            <p:spPr bwMode="auto">
              <a:xfrm>
                <a:off x="2108067" y="5444857"/>
                <a:ext cx="175027" cy="1823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255" name="Freeform 125"/>
              <p:cNvSpPr>
                <a:spLocks/>
              </p:cNvSpPr>
              <p:nvPr/>
            </p:nvSpPr>
            <p:spPr bwMode="auto">
              <a:xfrm>
                <a:off x="2476353" y="5561541"/>
                <a:ext cx="178674" cy="200550"/>
              </a:xfrm>
              <a:custGeom>
                <a:avLst/>
                <a:gdLst>
                  <a:gd name="T0" fmla="*/ 10 w 33"/>
                  <a:gd name="T1" fmla="*/ 35 h 37"/>
                  <a:gd name="T2" fmla="*/ 33 w 33"/>
                  <a:gd name="T3" fmla="*/ 17 h 37"/>
                  <a:gd name="T4" fmla="*/ 23 w 33"/>
                  <a:gd name="T5" fmla="*/ 1 h 37"/>
                  <a:gd name="T6" fmla="*/ 17 w 33"/>
                  <a:gd name="T7" fmla="*/ 0 h 37"/>
                  <a:gd name="T8" fmla="*/ 0 w 33"/>
                  <a:gd name="T9" fmla="*/ 16 h 37"/>
                  <a:gd name="T10" fmla="*/ 10 w 33"/>
                  <a:gd name="T11" fmla="*/ 35 h 37"/>
                </a:gdLst>
                <a:ahLst/>
                <a:cxnLst>
                  <a:cxn ang="0">
                    <a:pos x="T0" y="T1"/>
                  </a:cxn>
                  <a:cxn ang="0">
                    <a:pos x="T2" y="T3"/>
                  </a:cxn>
                  <a:cxn ang="0">
                    <a:pos x="T4" y="T5"/>
                  </a:cxn>
                  <a:cxn ang="0">
                    <a:pos x="T6" y="T7"/>
                  </a:cxn>
                  <a:cxn ang="0">
                    <a:pos x="T8" y="T9"/>
                  </a:cxn>
                  <a:cxn ang="0">
                    <a:pos x="T10" y="T11"/>
                  </a:cxn>
                </a:cxnLst>
                <a:rect l="0" t="0" r="r" b="b"/>
                <a:pathLst>
                  <a:path w="33" h="37">
                    <a:moveTo>
                      <a:pt x="10" y="35"/>
                    </a:moveTo>
                    <a:cubicBezTo>
                      <a:pt x="18" y="37"/>
                      <a:pt x="33" y="26"/>
                      <a:pt x="33" y="17"/>
                    </a:cubicBezTo>
                    <a:cubicBezTo>
                      <a:pt x="33" y="10"/>
                      <a:pt x="29" y="3"/>
                      <a:pt x="23" y="1"/>
                    </a:cubicBezTo>
                    <a:cubicBezTo>
                      <a:pt x="21" y="0"/>
                      <a:pt x="19" y="0"/>
                      <a:pt x="17" y="0"/>
                    </a:cubicBezTo>
                    <a:cubicBezTo>
                      <a:pt x="8" y="0"/>
                      <a:pt x="1" y="7"/>
                      <a:pt x="0" y="16"/>
                    </a:cubicBezTo>
                    <a:cubicBezTo>
                      <a:pt x="0" y="23"/>
                      <a:pt x="3" y="33"/>
                      <a:pt x="1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256" name="Freeform 126"/>
              <p:cNvSpPr>
                <a:spLocks/>
              </p:cNvSpPr>
              <p:nvPr/>
            </p:nvSpPr>
            <p:spPr bwMode="auto">
              <a:xfrm>
                <a:off x="2024201" y="5649055"/>
                <a:ext cx="342760" cy="182319"/>
              </a:xfrm>
              <a:custGeom>
                <a:avLst/>
                <a:gdLst>
                  <a:gd name="T0" fmla="*/ 32 w 64"/>
                  <a:gd name="T1" fmla="*/ 34 h 34"/>
                  <a:gd name="T2" fmla="*/ 62 w 64"/>
                  <a:gd name="T3" fmla="*/ 34 h 34"/>
                  <a:gd name="T4" fmla="*/ 64 w 64"/>
                  <a:gd name="T5" fmla="*/ 18 h 34"/>
                  <a:gd name="T6" fmla="*/ 55 w 64"/>
                  <a:gd name="T7" fmla="*/ 4 h 34"/>
                  <a:gd name="T8" fmla="*/ 41 w 64"/>
                  <a:gd name="T9" fmla="*/ 0 h 34"/>
                  <a:gd name="T10" fmla="*/ 32 w 64"/>
                  <a:gd name="T11" fmla="*/ 26 h 34"/>
                  <a:gd name="T12" fmla="*/ 23 w 64"/>
                  <a:gd name="T13" fmla="*/ 0 h 34"/>
                  <a:gd name="T14" fmla="*/ 9 w 64"/>
                  <a:gd name="T15" fmla="*/ 4 h 34"/>
                  <a:gd name="T16" fmla="*/ 0 w 64"/>
                  <a:gd name="T17" fmla="*/ 18 h 34"/>
                  <a:gd name="T18" fmla="*/ 2 w 64"/>
                  <a:gd name="T19" fmla="*/ 34 h 34"/>
                  <a:gd name="T20" fmla="*/ 32 w 64"/>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34">
                    <a:moveTo>
                      <a:pt x="32" y="34"/>
                    </a:moveTo>
                    <a:cubicBezTo>
                      <a:pt x="62" y="34"/>
                      <a:pt x="62" y="34"/>
                      <a:pt x="62" y="34"/>
                    </a:cubicBezTo>
                    <a:cubicBezTo>
                      <a:pt x="63" y="28"/>
                      <a:pt x="64" y="24"/>
                      <a:pt x="64" y="18"/>
                    </a:cubicBezTo>
                    <a:cubicBezTo>
                      <a:pt x="64" y="7"/>
                      <a:pt x="55" y="4"/>
                      <a:pt x="55" y="4"/>
                    </a:cubicBezTo>
                    <a:cubicBezTo>
                      <a:pt x="41" y="0"/>
                      <a:pt x="41" y="0"/>
                      <a:pt x="41" y="0"/>
                    </a:cubicBezTo>
                    <a:cubicBezTo>
                      <a:pt x="32" y="26"/>
                      <a:pt x="32" y="26"/>
                      <a:pt x="32" y="26"/>
                    </a:cubicBezTo>
                    <a:cubicBezTo>
                      <a:pt x="23" y="0"/>
                      <a:pt x="23" y="0"/>
                      <a:pt x="23" y="0"/>
                    </a:cubicBezTo>
                    <a:cubicBezTo>
                      <a:pt x="9" y="4"/>
                      <a:pt x="9" y="4"/>
                      <a:pt x="9" y="4"/>
                    </a:cubicBezTo>
                    <a:cubicBezTo>
                      <a:pt x="9" y="4"/>
                      <a:pt x="0" y="7"/>
                      <a:pt x="0" y="18"/>
                    </a:cubicBezTo>
                    <a:cubicBezTo>
                      <a:pt x="0" y="24"/>
                      <a:pt x="1" y="28"/>
                      <a:pt x="2" y="34"/>
                    </a:cubicBezTo>
                    <a:lnTo>
                      <a:pt x="3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257" name="Freeform 127"/>
              <p:cNvSpPr>
                <a:spLocks/>
              </p:cNvSpPr>
              <p:nvPr/>
            </p:nvSpPr>
            <p:spPr bwMode="auto">
              <a:xfrm>
                <a:off x="1736136" y="5561541"/>
                <a:ext cx="178674" cy="200550"/>
              </a:xfrm>
              <a:custGeom>
                <a:avLst/>
                <a:gdLst>
                  <a:gd name="T0" fmla="*/ 23 w 33"/>
                  <a:gd name="T1" fmla="*/ 35 h 37"/>
                  <a:gd name="T2" fmla="*/ 33 w 33"/>
                  <a:gd name="T3" fmla="*/ 16 h 37"/>
                  <a:gd name="T4" fmla="*/ 16 w 33"/>
                  <a:gd name="T5" fmla="*/ 0 h 37"/>
                  <a:gd name="T6" fmla="*/ 10 w 33"/>
                  <a:gd name="T7" fmla="*/ 1 h 37"/>
                  <a:gd name="T8" fmla="*/ 0 w 33"/>
                  <a:gd name="T9" fmla="*/ 17 h 37"/>
                  <a:gd name="T10" fmla="*/ 23 w 33"/>
                  <a:gd name="T11" fmla="*/ 35 h 37"/>
                </a:gdLst>
                <a:ahLst/>
                <a:cxnLst>
                  <a:cxn ang="0">
                    <a:pos x="T0" y="T1"/>
                  </a:cxn>
                  <a:cxn ang="0">
                    <a:pos x="T2" y="T3"/>
                  </a:cxn>
                  <a:cxn ang="0">
                    <a:pos x="T4" y="T5"/>
                  </a:cxn>
                  <a:cxn ang="0">
                    <a:pos x="T6" y="T7"/>
                  </a:cxn>
                  <a:cxn ang="0">
                    <a:pos x="T8" y="T9"/>
                  </a:cxn>
                  <a:cxn ang="0">
                    <a:pos x="T10" y="T11"/>
                  </a:cxn>
                </a:cxnLst>
                <a:rect l="0" t="0" r="r" b="b"/>
                <a:pathLst>
                  <a:path w="33" h="37">
                    <a:moveTo>
                      <a:pt x="23" y="35"/>
                    </a:moveTo>
                    <a:cubicBezTo>
                      <a:pt x="30" y="33"/>
                      <a:pt x="33" y="23"/>
                      <a:pt x="33" y="16"/>
                    </a:cubicBezTo>
                    <a:cubicBezTo>
                      <a:pt x="32" y="7"/>
                      <a:pt x="25" y="0"/>
                      <a:pt x="16" y="0"/>
                    </a:cubicBezTo>
                    <a:cubicBezTo>
                      <a:pt x="14" y="0"/>
                      <a:pt x="12" y="0"/>
                      <a:pt x="10" y="1"/>
                    </a:cubicBezTo>
                    <a:cubicBezTo>
                      <a:pt x="4" y="3"/>
                      <a:pt x="0" y="10"/>
                      <a:pt x="0" y="17"/>
                    </a:cubicBezTo>
                    <a:cubicBezTo>
                      <a:pt x="0" y="26"/>
                      <a:pt x="15" y="37"/>
                      <a:pt x="2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258" name="Freeform 128"/>
              <p:cNvSpPr>
                <a:spLocks/>
              </p:cNvSpPr>
              <p:nvPr/>
            </p:nvSpPr>
            <p:spPr bwMode="auto">
              <a:xfrm>
                <a:off x="1692379" y="5758446"/>
                <a:ext cx="1006403" cy="280771"/>
              </a:xfrm>
              <a:custGeom>
                <a:avLst/>
                <a:gdLst>
                  <a:gd name="T0" fmla="*/ 183 w 186"/>
                  <a:gd name="T1" fmla="*/ 21 h 52"/>
                  <a:gd name="T2" fmla="*/ 167 w 186"/>
                  <a:gd name="T3" fmla="*/ 3 h 52"/>
                  <a:gd name="T4" fmla="*/ 150 w 186"/>
                  <a:gd name="T5" fmla="*/ 18 h 52"/>
                  <a:gd name="T6" fmla="*/ 148 w 186"/>
                  <a:gd name="T7" fmla="*/ 0 h 52"/>
                  <a:gd name="T8" fmla="*/ 135 w 186"/>
                  <a:gd name="T9" fmla="*/ 18 h 52"/>
                  <a:gd name="T10" fmla="*/ 147 w 186"/>
                  <a:gd name="T11" fmla="*/ 36 h 52"/>
                  <a:gd name="T12" fmla="*/ 135 w 186"/>
                  <a:gd name="T13" fmla="*/ 39 h 52"/>
                  <a:gd name="T14" fmla="*/ 126 w 186"/>
                  <a:gd name="T15" fmla="*/ 25 h 52"/>
                  <a:gd name="T16" fmla="*/ 93 w 186"/>
                  <a:gd name="T17" fmla="*/ 25 h 52"/>
                  <a:gd name="T18" fmla="*/ 60 w 186"/>
                  <a:gd name="T19" fmla="*/ 25 h 52"/>
                  <a:gd name="T20" fmla="*/ 51 w 186"/>
                  <a:gd name="T21" fmla="*/ 39 h 52"/>
                  <a:gd name="T22" fmla="*/ 39 w 186"/>
                  <a:gd name="T23" fmla="*/ 36 h 52"/>
                  <a:gd name="T24" fmla="*/ 51 w 186"/>
                  <a:gd name="T25" fmla="*/ 18 h 52"/>
                  <a:gd name="T26" fmla="*/ 38 w 186"/>
                  <a:gd name="T27" fmla="*/ 0 h 52"/>
                  <a:gd name="T28" fmla="*/ 36 w 186"/>
                  <a:gd name="T29" fmla="*/ 18 h 52"/>
                  <a:gd name="T30" fmla="*/ 19 w 186"/>
                  <a:gd name="T31" fmla="*/ 3 h 52"/>
                  <a:gd name="T32" fmla="*/ 3 w 186"/>
                  <a:gd name="T33" fmla="*/ 21 h 52"/>
                  <a:gd name="T34" fmla="*/ 3 w 186"/>
                  <a:gd name="T35" fmla="*/ 52 h 52"/>
                  <a:gd name="T36" fmla="*/ 93 w 186"/>
                  <a:gd name="T37" fmla="*/ 52 h 52"/>
                  <a:gd name="T38" fmla="*/ 183 w 186"/>
                  <a:gd name="T39" fmla="*/ 52 h 52"/>
                  <a:gd name="T40" fmla="*/ 183 w 186"/>
                  <a:gd name="T4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52">
                    <a:moveTo>
                      <a:pt x="183" y="21"/>
                    </a:moveTo>
                    <a:cubicBezTo>
                      <a:pt x="180" y="5"/>
                      <a:pt x="167" y="3"/>
                      <a:pt x="167" y="3"/>
                    </a:cubicBezTo>
                    <a:cubicBezTo>
                      <a:pt x="150" y="18"/>
                      <a:pt x="150" y="18"/>
                      <a:pt x="150" y="18"/>
                    </a:cubicBezTo>
                    <a:cubicBezTo>
                      <a:pt x="148" y="0"/>
                      <a:pt x="148" y="0"/>
                      <a:pt x="148" y="0"/>
                    </a:cubicBezTo>
                    <a:cubicBezTo>
                      <a:pt x="132" y="6"/>
                      <a:pt x="135" y="18"/>
                      <a:pt x="135" y="18"/>
                    </a:cubicBezTo>
                    <a:cubicBezTo>
                      <a:pt x="147" y="36"/>
                      <a:pt x="147" y="36"/>
                      <a:pt x="147" y="36"/>
                    </a:cubicBezTo>
                    <a:cubicBezTo>
                      <a:pt x="135" y="39"/>
                      <a:pt x="135" y="39"/>
                      <a:pt x="135" y="39"/>
                    </a:cubicBezTo>
                    <a:cubicBezTo>
                      <a:pt x="126" y="25"/>
                      <a:pt x="126" y="25"/>
                      <a:pt x="126" y="25"/>
                    </a:cubicBezTo>
                    <a:cubicBezTo>
                      <a:pt x="93" y="25"/>
                      <a:pt x="93" y="25"/>
                      <a:pt x="93" y="25"/>
                    </a:cubicBezTo>
                    <a:cubicBezTo>
                      <a:pt x="60" y="25"/>
                      <a:pt x="60" y="25"/>
                      <a:pt x="60" y="25"/>
                    </a:cubicBezTo>
                    <a:cubicBezTo>
                      <a:pt x="51" y="39"/>
                      <a:pt x="51" y="39"/>
                      <a:pt x="51" y="39"/>
                    </a:cubicBezTo>
                    <a:cubicBezTo>
                      <a:pt x="39" y="36"/>
                      <a:pt x="39" y="36"/>
                      <a:pt x="39" y="36"/>
                    </a:cubicBezTo>
                    <a:cubicBezTo>
                      <a:pt x="51" y="18"/>
                      <a:pt x="51" y="18"/>
                      <a:pt x="51" y="18"/>
                    </a:cubicBezTo>
                    <a:cubicBezTo>
                      <a:pt x="51" y="18"/>
                      <a:pt x="54" y="6"/>
                      <a:pt x="38" y="0"/>
                    </a:cubicBezTo>
                    <a:cubicBezTo>
                      <a:pt x="36" y="18"/>
                      <a:pt x="36" y="18"/>
                      <a:pt x="36" y="18"/>
                    </a:cubicBezTo>
                    <a:cubicBezTo>
                      <a:pt x="19" y="3"/>
                      <a:pt x="19" y="3"/>
                      <a:pt x="19" y="3"/>
                    </a:cubicBezTo>
                    <a:cubicBezTo>
                      <a:pt x="19" y="3"/>
                      <a:pt x="6" y="5"/>
                      <a:pt x="3" y="21"/>
                    </a:cubicBezTo>
                    <a:cubicBezTo>
                      <a:pt x="0" y="37"/>
                      <a:pt x="3" y="52"/>
                      <a:pt x="3" y="52"/>
                    </a:cubicBezTo>
                    <a:cubicBezTo>
                      <a:pt x="93" y="52"/>
                      <a:pt x="93" y="52"/>
                      <a:pt x="93" y="52"/>
                    </a:cubicBezTo>
                    <a:cubicBezTo>
                      <a:pt x="183" y="52"/>
                      <a:pt x="183" y="52"/>
                      <a:pt x="183" y="52"/>
                    </a:cubicBezTo>
                    <a:cubicBezTo>
                      <a:pt x="183" y="52"/>
                      <a:pt x="186" y="37"/>
                      <a:pt x="18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grpSp>
      </p:grpSp>
      <p:grpSp>
        <p:nvGrpSpPr>
          <p:cNvPr id="19" name="Group 18"/>
          <p:cNvGrpSpPr/>
          <p:nvPr/>
        </p:nvGrpSpPr>
        <p:grpSpPr>
          <a:xfrm>
            <a:off x="9740258" y="1303346"/>
            <a:ext cx="2400172" cy="964746"/>
            <a:chOff x="38229" y="5131949"/>
            <a:chExt cx="2400172" cy="964746"/>
          </a:xfrm>
        </p:grpSpPr>
        <p:sp>
          <p:nvSpPr>
            <p:cNvPr id="259" name="Rectangle 258"/>
            <p:cNvSpPr>
              <a:spLocks/>
            </p:cNvSpPr>
            <p:nvPr/>
          </p:nvSpPr>
          <p:spPr>
            <a:xfrm>
              <a:off x="38229" y="5131949"/>
              <a:ext cx="2400172" cy="964746"/>
            </a:xfrm>
            <a:prstGeom prst="rect">
              <a:avLst/>
            </a:prstGeom>
            <a:solidFill>
              <a:srgbClr val="C7E0FB"/>
            </a:solidFill>
            <a:ln w="9525" cap="flat" cmpd="sng" algn="ctr">
              <a:noFill/>
              <a:prstDash val="solid"/>
            </a:ln>
            <a:effectLst/>
          </p:spPr>
          <p:txBody>
            <a:bodyPr lIns="91430" tIns="45716" rIns="91430" bIns="4571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60" name="TextBox 259"/>
            <p:cNvSpPr txBox="1">
              <a:spLocks/>
            </p:cNvSpPr>
            <p:nvPr/>
          </p:nvSpPr>
          <p:spPr>
            <a:xfrm>
              <a:off x="107378" y="5260701"/>
              <a:ext cx="1392833" cy="669234"/>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pPr>
              <a:r>
                <a:rPr lang="en-US" sz="1400" b="1" dirty="0">
                  <a:solidFill>
                    <a:srgbClr val="002960"/>
                  </a:solidFill>
                  <a:latin typeface="Arial"/>
                </a:rPr>
                <a:t>Integration of science and technology</a:t>
              </a:r>
            </a:p>
          </p:txBody>
        </p:sp>
        <p:grpSp>
          <p:nvGrpSpPr>
            <p:cNvPr id="261" name="Group 260"/>
            <p:cNvGrpSpPr/>
            <p:nvPr/>
          </p:nvGrpSpPr>
          <p:grpSpPr>
            <a:xfrm>
              <a:off x="1476538" y="5241683"/>
              <a:ext cx="761958" cy="760136"/>
              <a:chOff x="-6361113" y="1500188"/>
              <a:chExt cx="663575" cy="661988"/>
            </a:xfrm>
            <a:solidFill>
              <a:srgbClr val="002960"/>
            </a:solidFill>
          </p:grpSpPr>
          <p:sp>
            <p:nvSpPr>
              <p:cNvPr id="262" name="Freeform 254"/>
              <p:cNvSpPr>
                <a:spLocks noEditPoints="1"/>
              </p:cNvSpPr>
              <p:nvPr/>
            </p:nvSpPr>
            <p:spPr bwMode="auto">
              <a:xfrm>
                <a:off x="-6361113" y="1633538"/>
                <a:ext cx="531812" cy="528638"/>
              </a:xfrm>
              <a:custGeom>
                <a:avLst/>
                <a:gdLst>
                  <a:gd name="T0" fmla="*/ 166 w 335"/>
                  <a:gd name="T1" fmla="*/ 315 h 333"/>
                  <a:gd name="T2" fmla="*/ 249 w 335"/>
                  <a:gd name="T3" fmla="*/ 251 h 333"/>
                  <a:gd name="T4" fmla="*/ 203 w 335"/>
                  <a:gd name="T5" fmla="*/ 310 h 333"/>
                  <a:gd name="T6" fmla="*/ 252 w 335"/>
                  <a:gd name="T7" fmla="*/ 251 h 333"/>
                  <a:gd name="T8" fmla="*/ 299 w 335"/>
                  <a:gd name="T9" fmla="*/ 236 h 333"/>
                  <a:gd name="T10" fmla="*/ 98 w 335"/>
                  <a:gd name="T11" fmla="*/ 297 h 333"/>
                  <a:gd name="T12" fmla="*/ 108 w 335"/>
                  <a:gd name="T13" fmla="*/ 187 h 333"/>
                  <a:gd name="T14" fmla="*/ 166 w 335"/>
                  <a:gd name="T15" fmla="*/ 233 h 333"/>
                  <a:gd name="T16" fmla="*/ 149 w 335"/>
                  <a:gd name="T17" fmla="*/ 168 h 333"/>
                  <a:gd name="T18" fmla="*/ 85 w 335"/>
                  <a:gd name="T19" fmla="*/ 249 h 333"/>
                  <a:gd name="T20" fmla="*/ 141 w 335"/>
                  <a:gd name="T21" fmla="*/ 245 h 333"/>
                  <a:gd name="T22" fmla="*/ 82 w 335"/>
                  <a:gd name="T23" fmla="*/ 168 h 333"/>
                  <a:gd name="T24" fmla="*/ 35 w 335"/>
                  <a:gd name="T25" fmla="*/ 233 h 333"/>
                  <a:gd name="T26" fmla="*/ 19 w 335"/>
                  <a:gd name="T27" fmla="*/ 168 h 333"/>
                  <a:gd name="T28" fmla="*/ 23 w 335"/>
                  <a:gd name="T29" fmla="*/ 131 h 333"/>
                  <a:gd name="T30" fmla="*/ 75 w 335"/>
                  <a:gd name="T31" fmla="*/ 129 h 333"/>
                  <a:gd name="T32" fmla="*/ 73 w 335"/>
                  <a:gd name="T33" fmla="*/ 51 h 333"/>
                  <a:gd name="T34" fmla="*/ 98 w 335"/>
                  <a:gd name="T35" fmla="*/ 36 h 333"/>
                  <a:gd name="T36" fmla="*/ 166 w 335"/>
                  <a:gd name="T37" fmla="*/ 5 h 333"/>
                  <a:gd name="T38" fmla="*/ 168 w 335"/>
                  <a:gd name="T39" fmla="*/ 9 h 333"/>
                  <a:gd name="T40" fmla="*/ 168 w 335"/>
                  <a:gd name="T41" fmla="*/ 18 h 333"/>
                  <a:gd name="T42" fmla="*/ 132 w 335"/>
                  <a:gd name="T43" fmla="*/ 22 h 333"/>
                  <a:gd name="T44" fmla="*/ 149 w 335"/>
                  <a:gd name="T45" fmla="*/ 73 h 333"/>
                  <a:gd name="T46" fmla="*/ 78 w 335"/>
                  <a:gd name="T47" fmla="*/ 124 h 333"/>
                  <a:gd name="T48" fmla="*/ 80 w 335"/>
                  <a:gd name="T49" fmla="*/ 147 h 333"/>
                  <a:gd name="T50" fmla="*/ 89 w 335"/>
                  <a:gd name="T51" fmla="*/ 137 h 333"/>
                  <a:gd name="T52" fmla="*/ 99 w 335"/>
                  <a:gd name="T53" fmla="*/ 146 h 333"/>
                  <a:gd name="T54" fmla="*/ 100 w 335"/>
                  <a:gd name="T55" fmla="*/ 165 h 333"/>
                  <a:gd name="T56" fmla="*/ 132 w 335"/>
                  <a:gd name="T57" fmla="*/ 116 h 333"/>
                  <a:gd name="T58" fmla="*/ 141 w 335"/>
                  <a:gd name="T59" fmla="*/ 106 h 333"/>
                  <a:gd name="T60" fmla="*/ 152 w 335"/>
                  <a:gd name="T61" fmla="*/ 115 h 333"/>
                  <a:gd name="T62" fmla="*/ 166 w 335"/>
                  <a:gd name="T63" fmla="*/ 91 h 333"/>
                  <a:gd name="T64" fmla="*/ 241 w 335"/>
                  <a:gd name="T65" fmla="*/ 165 h 333"/>
                  <a:gd name="T66" fmla="*/ 202 w 335"/>
                  <a:gd name="T67" fmla="*/ 181 h 333"/>
                  <a:gd name="T68" fmla="*/ 227 w 335"/>
                  <a:gd name="T69" fmla="*/ 188 h 333"/>
                  <a:gd name="T70" fmla="*/ 222 w 335"/>
                  <a:gd name="T71" fmla="*/ 201 h 333"/>
                  <a:gd name="T72" fmla="*/ 168 w 335"/>
                  <a:gd name="T73" fmla="*/ 187 h 333"/>
                  <a:gd name="T74" fmla="*/ 188 w 335"/>
                  <a:gd name="T75" fmla="*/ 236 h 333"/>
                  <a:gd name="T76" fmla="*/ 197 w 335"/>
                  <a:gd name="T77" fmla="*/ 245 h 333"/>
                  <a:gd name="T78" fmla="*/ 188 w 335"/>
                  <a:gd name="T79" fmla="*/ 254 h 333"/>
                  <a:gd name="T80" fmla="*/ 168 w 335"/>
                  <a:gd name="T81" fmla="*/ 252 h 333"/>
                  <a:gd name="T82" fmla="*/ 256 w 335"/>
                  <a:gd name="T83" fmla="*/ 217 h 333"/>
                  <a:gd name="T84" fmla="*/ 253 w 335"/>
                  <a:gd name="T85" fmla="*/ 249 h 333"/>
                  <a:gd name="T86" fmla="*/ 280 w 335"/>
                  <a:gd name="T87" fmla="*/ 168 h 333"/>
                  <a:gd name="T88" fmla="*/ 282 w 335"/>
                  <a:gd name="T89" fmla="*/ 165 h 333"/>
                  <a:gd name="T90" fmla="*/ 317 w 335"/>
                  <a:gd name="T91" fmla="*/ 159 h 333"/>
                  <a:gd name="T92" fmla="*/ 330 w 335"/>
                  <a:gd name="T93" fmla="*/ 170 h 333"/>
                  <a:gd name="T94" fmla="*/ 320 w 335"/>
                  <a:gd name="T95" fmla="*/ 237 h 333"/>
                  <a:gd name="T96" fmla="*/ 231 w 335"/>
                  <a:gd name="T97" fmla="*/ 322 h 333"/>
                  <a:gd name="T98" fmla="*/ 103 w 335"/>
                  <a:gd name="T99" fmla="*/ 320 h 333"/>
                  <a:gd name="T100" fmla="*/ 13 w 335"/>
                  <a:gd name="T101" fmla="*/ 232 h 333"/>
                  <a:gd name="T102" fmla="*/ 12 w 335"/>
                  <a:gd name="T103" fmla="*/ 105 h 333"/>
                  <a:gd name="T104" fmla="*/ 95 w 335"/>
                  <a:gd name="T105" fmla="*/ 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5" h="333">
                    <a:moveTo>
                      <a:pt x="86" y="251"/>
                    </a:moveTo>
                    <a:lnTo>
                      <a:pt x="102" y="299"/>
                    </a:lnTo>
                    <a:lnTo>
                      <a:pt x="132" y="310"/>
                    </a:lnTo>
                    <a:lnTo>
                      <a:pt x="166" y="315"/>
                    </a:lnTo>
                    <a:lnTo>
                      <a:pt x="166" y="261"/>
                    </a:lnTo>
                    <a:lnTo>
                      <a:pt x="126" y="259"/>
                    </a:lnTo>
                    <a:lnTo>
                      <a:pt x="86" y="251"/>
                    </a:lnTo>
                    <a:close/>
                    <a:moveTo>
                      <a:pt x="249" y="251"/>
                    </a:moveTo>
                    <a:lnTo>
                      <a:pt x="209" y="259"/>
                    </a:lnTo>
                    <a:lnTo>
                      <a:pt x="168" y="261"/>
                    </a:lnTo>
                    <a:lnTo>
                      <a:pt x="168" y="315"/>
                    </a:lnTo>
                    <a:lnTo>
                      <a:pt x="203" y="310"/>
                    </a:lnTo>
                    <a:lnTo>
                      <a:pt x="234" y="299"/>
                    </a:lnTo>
                    <a:lnTo>
                      <a:pt x="249" y="251"/>
                    </a:lnTo>
                    <a:close/>
                    <a:moveTo>
                      <a:pt x="299" y="236"/>
                    </a:moveTo>
                    <a:lnTo>
                      <a:pt x="252" y="251"/>
                    </a:lnTo>
                    <a:lnTo>
                      <a:pt x="238" y="297"/>
                    </a:lnTo>
                    <a:lnTo>
                      <a:pt x="262" y="281"/>
                    </a:lnTo>
                    <a:lnTo>
                      <a:pt x="282" y="260"/>
                    </a:lnTo>
                    <a:lnTo>
                      <a:pt x="299" y="236"/>
                    </a:lnTo>
                    <a:close/>
                    <a:moveTo>
                      <a:pt x="36" y="236"/>
                    </a:moveTo>
                    <a:lnTo>
                      <a:pt x="53" y="260"/>
                    </a:lnTo>
                    <a:lnTo>
                      <a:pt x="73" y="281"/>
                    </a:lnTo>
                    <a:lnTo>
                      <a:pt x="98" y="297"/>
                    </a:lnTo>
                    <a:lnTo>
                      <a:pt x="82" y="251"/>
                    </a:lnTo>
                    <a:lnTo>
                      <a:pt x="36" y="236"/>
                    </a:lnTo>
                    <a:close/>
                    <a:moveTo>
                      <a:pt x="102" y="168"/>
                    </a:moveTo>
                    <a:lnTo>
                      <a:pt x="108" y="187"/>
                    </a:lnTo>
                    <a:lnTo>
                      <a:pt x="117" y="204"/>
                    </a:lnTo>
                    <a:lnTo>
                      <a:pt x="131" y="217"/>
                    </a:lnTo>
                    <a:lnTo>
                      <a:pt x="148" y="227"/>
                    </a:lnTo>
                    <a:lnTo>
                      <a:pt x="166" y="233"/>
                    </a:lnTo>
                    <a:lnTo>
                      <a:pt x="166" y="186"/>
                    </a:lnTo>
                    <a:lnTo>
                      <a:pt x="159" y="179"/>
                    </a:lnTo>
                    <a:lnTo>
                      <a:pt x="154" y="174"/>
                    </a:lnTo>
                    <a:lnTo>
                      <a:pt x="149" y="168"/>
                    </a:lnTo>
                    <a:lnTo>
                      <a:pt x="102" y="168"/>
                    </a:lnTo>
                    <a:close/>
                    <a:moveTo>
                      <a:pt x="76" y="168"/>
                    </a:moveTo>
                    <a:lnTo>
                      <a:pt x="78" y="209"/>
                    </a:lnTo>
                    <a:lnTo>
                      <a:pt x="85" y="249"/>
                    </a:lnTo>
                    <a:lnTo>
                      <a:pt x="126" y="256"/>
                    </a:lnTo>
                    <a:lnTo>
                      <a:pt x="166" y="259"/>
                    </a:lnTo>
                    <a:lnTo>
                      <a:pt x="166" y="252"/>
                    </a:lnTo>
                    <a:lnTo>
                      <a:pt x="141" y="245"/>
                    </a:lnTo>
                    <a:lnTo>
                      <a:pt x="121" y="232"/>
                    </a:lnTo>
                    <a:lnTo>
                      <a:pt x="103" y="215"/>
                    </a:lnTo>
                    <a:lnTo>
                      <a:pt x="90" y="193"/>
                    </a:lnTo>
                    <a:lnTo>
                      <a:pt x="82" y="168"/>
                    </a:lnTo>
                    <a:lnTo>
                      <a:pt x="76" y="168"/>
                    </a:lnTo>
                    <a:close/>
                    <a:moveTo>
                      <a:pt x="19" y="168"/>
                    </a:moveTo>
                    <a:lnTo>
                      <a:pt x="23" y="201"/>
                    </a:lnTo>
                    <a:lnTo>
                      <a:pt x="35" y="233"/>
                    </a:lnTo>
                    <a:lnTo>
                      <a:pt x="82" y="249"/>
                    </a:lnTo>
                    <a:lnTo>
                      <a:pt x="76" y="208"/>
                    </a:lnTo>
                    <a:lnTo>
                      <a:pt x="73" y="168"/>
                    </a:lnTo>
                    <a:lnTo>
                      <a:pt x="19" y="168"/>
                    </a:lnTo>
                    <a:close/>
                    <a:moveTo>
                      <a:pt x="82" y="84"/>
                    </a:moveTo>
                    <a:lnTo>
                      <a:pt x="35" y="100"/>
                    </a:lnTo>
                    <a:lnTo>
                      <a:pt x="35" y="100"/>
                    </a:lnTo>
                    <a:lnTo>
                      <a:pt x="23" y="131"/>
                    </a:lnTo>
                    <a:lnTo>
                      <a:pt x="19" y="165"/>
                    </a:lnTo>
                    <a:lnTo>
                      <a:pt x="73" y="165"/>
                    </a:lnTo>
                    <a:lnTo>
                      <a:pt x="73" y="149"/>
                    </a:lnTo>
                    <a:lnTo>
                      <a:pt x="75" y="129"/>
                    </a:lnTo>
                    <a:lnTo>
                      <a:pt x="78" y="107"/>
                    </a:lnTo>
                    <a:lnTo>
                      <a:pt x="82" y="84"/>
                    </a:lnTo>
                    <a:close/>
                    <a:moveTo>
                      <a:pt x="98" y="36"/>
                    </a:moveTo>
                    <a:lnTo>
                      <a:pt x="73" y="51"/>
                    </a:lnTo>
                    <a:lnTo>
                      <a:pt x="53" y="73"/>
                    </a:lnTo>
                    <a:lnTo>
                      <a:pt x="36" y="97"/>
                    </a:lnTo>
                    <a:lnTo>
                      <a:pt x="82" y="82"/>
                    </a:lnTo>
                    <a:lnTo>
                      <a:pt x="98" y="36"/>
                    </a:lnTo>
                    <a:close/>
                    <a:moveTo>
                      <a:pt x="159" y="0"/>
                    </a:moveTo>
                    <a:lnTo>
                      <a:pt x="162" y="2"/>
                    </a:lnTo>
                    <a:lnTo>
                      <a:pt x="164" y="4"/>
                    </a:lnTo>
                    <a:lnTo>
                      <a:pt x="166" y="5"/>
                    </a:lnTo>
                    <a:lnTo>
                      <a:pt x="166" y="6"/>
                    </a:lnTo>
                    <a:lnTo>
                      <a:pt x="167" y="7"/>
                    </a:lnTo>
                    <a:lnTo>
                      <a:pt x="167" y="7"/>
                    </a:lnTo>
                    <a:lnTo>
                      <a:pt x="168" y="9"/>
                    </a:lnTo>
                    <a:lnTo>
                      <a:pt x="168" y="9"/>
                    </a:lnTo>
                    <a:lnTo>
                      <a:pt x="168" y="9"/>
                    </a:lnTo>
                    <a:lnTo>
                      <a:pt x="179" y="18"/>
                    </a:lnTo>
                    <a:lnTo>
                      <a:pt x="168" y="18"/>
                    </a:lnTo>
                    <a:lnTo>
                      <a:pt x="168" y="52"/>
                    </a:lnTo>
                    <a:lnTo>
                      <a:pt x="166" y="54"/>
                    </a:lnTo>
                    <a:lnTo>
                      <a:pt x="166" y="18"/>
                    </a:lnTo>
                    <a:lnTo>
                      <a:pt x="132" y="22"/>
                    </a:lnTo>
                    <a:lnTo>
                      <a:pt x="102" y="33"/>
                    </a:lnTo>
                    <a:lnTo>
                      <a:pt x="86" y="82"/>
                    </a:lnTo>
                    <a:lnTo>
                      <a:pt x="117" y="75"/>
                    </a:lnTo>
                    <a:lnTo>
                      <a:pt x="149" y="73"/>
                    </a:lnTo>
                    <a:lnTo>
                      <a:pt x="150" y="74"/>
                    </a:lnTo>
                    <a:lnTo>
                      <a:pt x="118" y="78"/>
                    </a:lnTo>
                    <a:lnTo>
                      <a:pt x="85" y="84"/>
                    </a:lnTo>
                    <a:lnTo>
                      <a:pt x="78" y="124"/>
                    </a:lnTo>
                    <a:lnTo>
                      <a:pt x="76" y="165"/>
                    </a:lnTo>
                    <a:lnTo>
                      <a:pt x="81" y="165"/>
                    </a:lnTo>
                    <a:lnTo>
                      <a:pt x="80" y="156"/>
                    </a:lnTo>
                    <a:lnTo>
                      <a:pt x="80" y="147"/>
                    </a:lnTo>
                    <a:lnTo>
                      <a:pt x="80" y="143"/>
                    </a:lnTo>
                    <a:lnTo>
                      <a:pt x="82" y="141"/>
                    </a:lnTo>
                    <a:lnTo>
                      <a:pt x="85" y="138"/>
                    </a:lnTo>
                    <a:lnTo>
                      <a:pt x="89" y="137"/>
                    </a:lnTo>
                    <a:lnTo>
                      <a:pt x="93" y="138"/>
                    </a:lnTo>
                    <a:lnTo>
                      <a:pt x="95" y="140"/>
                    </a:lnTo>
                    <a:lnTo>
                      <a:pt x="98" y="143"/>
                    </a:lnTo>
                    <a:lnTo>
                      <a:pt x="99" y="146"/>
                    </a:lnTo>
                    <a:lnTo>
                      <a:pt x="99" y="152"/>
                    </a:lnTo>
                    <a:lnTo>
                      <a:pt x="99" y="158"/>
                    </a:lnTo>
                    <a:lnTo>
                      <a:pt x="100" y="163"/>
                    </a:lnTo>
                    <a:lnTo>
                      <a:pt x="100" y="165"/>
                    </a:lnTo>
                    <a:lnTo>
                      <a:pt x="146" y="165"/>
                    </a:lnTo>
                    <a:lnTo>
                      <a:pt x="139" y="151"/>
                    </a:lnTo>
                    <a:lnTo>
                      <a:pt x="135" y="134"/>
                    </a:lnTo>
                    <a:lnTo>
                      <a:pt x="132" y="116"/>
                    </a:lnTo>
                    <a:lnTo>
                      <a:pt x="132" y="113"/>
                    </a:lnTo>
                    <a:lnTo>
                      <a:pt x="135" y="109"/>
                    </a:lnTo>
                    <a:lnTo>
                      <a:pt x="137" y="107"/>
                    </a:lnTo>
                    <a:lnTo>
                      <a:pt x="141" y="106"/>
                    </a:lnTo>
                    <a:lnTo>
                      <a:pt x="145" y="106"/>
                    </a:lnTo>
                    <a:lnTo>
                      <a:pt x="148" y="109"/>
                    </a:lnTo>
                    <a:lnTo>
                      <a:pt x="150" y="111"/>
                    </a:lnTo>
                    <a:lnTo>
                      <a:pt x="152" y="115"/>
                    </a:lnTo>
                    <a:lnTo>
                      <a:pt x="153" y="132"/>
                    </a:lnTo>
                    <a:lnTo>
                      <a:pt x="158" y="147"/>
                    </a:lnTo>
                    <a:lnTo>
                      <a:pt x="166" y="159"/>
                    </a:lnTo>
                    <a:lnTo>
                      <a:pt x="166" y="91"/>
                    </a:lnTo>
                    <a:lnTo>
                      <a:pt x="168" y="92"/>
                    </a:lnTo>
                    <a:lnTo>
                      <a:pt x="168" y="163"/>
                    </a:lnTo>
                    <a:lnTo>
                      <a:pt x="172" y="165"/>
                    </a:lnTo>
                    <a:lnTo>
                      <a:pt x="241" y="165"/>
                    </a:lnTo>
                    <a:lnTo>
                      <a:pt x="243" y="168"/>
                    </a:lnTo>
                    <a:lnTo>
                      <a:pt x="175" y="168"/>
                    </a:lnTo>
                    <a:lnTo>
                      <a:pt x="188" y="175"/>
                    </a:lnTo>
                    <a:lnTo>
                      <a:pt x="202" y="181"/>
                    </a:lnTo>
                    <a:lnTo>
                      <a:pt x="218" y="183"/>
                    </a:lnTo>
                    <a:lnTo>
                      <a:pt x="222" y="183"/>
                    </a:lnTo>
                    <a:lnTo>
                      <a:pt x="225" y="186"/>
                    </a:lnTo>
                    <a:lnTo>
                      <a:pt x="227" y="188"/>
                    </a:lnTo>
                    <a:lnTo>
                      <a:pt x="227" y="192"/>
                    </a:lnTo>
                    <a:lnTo>
                      <a:pt x="227" y="196"/>
                    </a:lnTo>
                    <a:lnTo>
                      <a:pt x="225" y="199"/>
                    </a:lnTo>
                    <a:lnTo>
                      <a:pt x="222" y="201"/>
                    </a:lnTo>
                    <a:lnTo>
                      <a:pt x="218" y="201"/>
                    </a:lnTo>
                    <a:lnTo>
                      <a:pt x="202" y="200"/>
                    </a:lnTo>
                    <a:lnTo>
                      <a:pt x="185" y="195"/>
                    </a:lnTo>
                    <a:lnTo>
                      <a:pt x="168" y="187"/>
                    </a:lnTo>
                    <a:lnTo>
                      <a:pt x="168" y="233"/>
                    </a:lnTo>
                    <a:lnTo>
                      <a:pt x="170" y="233"/>
                    </a:lnTo>
                    <a:lnTo>
                      <a:pt x="179" y="234"/>
                    </a:lnTo>
                    <a:lnTo>
                      <a:pt x="188" y="236"/>
                    </a:lnTo>
                    <a:lnTo>
                      <a:pt x="191" y="236"/>
                    </a:lnTo>
                    <a:lnTo>
                      <a:pt x="194" y="238"/>
                    </a:lnTo>
                    <a:lnTo>
                      <a:pt x="195" y="241"/>
                    </a:lnTo>
                    <a:lnTo>
                      <a:pt x="197" y="245"/>
                    </a:lnTo>
                    <a:lnTo>
                      <a:pt x="195" y="249"/>
                    </a:lnTo>
                    <a:lnTo>
                      <a:pt x="194" y="251"/>
                    </a:lnTo>
                    <a:lnTo>
                      <a:pt x="190" y="254"/>
                    </a:lnTo>
                    <a:lnTo>
                      <a:pt x="188" y="254"/>
                    </a:lnTo>
                    <a:lnTo>
                      <a:pt x="185" y="254"/>
                    </a:lnTo>
                    <a:lnTo>
                      <a:pt x="180" y="254"/>
                    </a:lnTo>
                    <a:lnTo>
                      <a:pt x="175" y="254"/>
                    </a:lnTo>
                    <a:lnTo>
                      <a:pt x="168" y="252"/>
                    </a:lnTo>
                    <a:lnTo>
                      <a:pt x="168" y="259"/>
                    </a:lnTo>
                    <a:lnTo>
                      <a:pt x="209" y="256"/>
                    </a:lnTo>
                    <a:lnTo>
                      <a:pt x="250" y="249"/>
                    </a:lnTo>
                    <a:lnTo>
                      <a:pt x="256" y="217"/>
                    </a:lnTo>
                    <a:lnTo>
                      <a:pt x="259" y="183"/>
                    </a:lnTo>
                    <a:lnTo>
                      <a:pt x="262" y="186"/>
                    </a:lnTo>
                    <a:lnTo>
                      <a:pt x="258" y="218"/>
                    </a:lnTo>
                    <a:lnTo>
                      <a:pt x="253" y="249"/>
                    </a:lnTo>
                    <a:lnTo>
                      <a:pt x="300" y="233"/>
                    </a:lnTo>
                    <a:lnTo>
                      <a:pt x="312" y="201"/>
                    </a:lnTo>
                    <a:lnTo>
                      <a:pt x="316" y="168"/>
                    </a:lnTo>
                    <a:lnTo>
                      <a:pt x="280" y="168"/>
                    </a:lnTo>
                    <a:lnTo>
                      <a:pt x="281" y="166"/>
                    </a:lnTo>
                    <a:lnTo>
                      <a:pt x="281" y="165"/>
                    </a:lnTo>
                    <a:lnTo>
                      <a:pt x="281" y="165"/>
                    </a:lnTo>
                    <a:lnTo>
                      <a:pt x="282" y="165"/>
                    </a:lnTo>
                    <a:lnTo>
                      <a:pt x="282" y="165"/>
                    </a:lnTo>
                    <a:lnTo>
                      <a:pt x="316" y="165"/>
                    </a:lnTo>
                    <a:lnTo>
                      <a:pt x="316" y="156"/>
                    </a:lnTo>
                    <a:lnTo>
                      <a:pt x="317" y="159"/>
                    </a:lnTo>
                    <a:lnTo>
                      <a:pt x="321" y="161"/>
                    </a:lnTo>
                    <a:lnTo>
                      <a:pt x="324" y="164"/>
                    </a:lnTo>
                    <a:lnTo>
                      <a:pt x="327" y="168"/>
                    </a:lnTo>
                    <a:lnTo>
                      <a:pt x="330" y="170"/>
                    </a:lnTo>
                    <a:lnTo>
                      <a:pt x="333" y="173"/>
                    </a:lnTo>
                    <a:lnTo>
                      <a:pt x="335" y="175"/>
                    </a:lnTo>
                    <a:lnTo>
                      <a:pt x="330" y="208"/>
                    </a:lnTo>
                    <a:lnTo>
                      <a:pt x="320" y="237"/>
                    </a:lnTo>
                    <a:lnTo>
                      <a:pt x="303" y="264"/>
                    </a:lnTo>
                    <a:lnTo>
                      <a:pt x="282" y="287"/>
                    </a:lnTo>
                    <a:lnTo>
                      <a:pt x="258" y="306"/>
                    </a:lnTo>
                    <a:lnTo>
                      <a:pt x="231" y="322"/>
                    </a:lnTo>
                    <a:lnTo>
                      <a:pt x="200" y="331"/>
                    </a:lnTo>
                    <a:lnTo>
                      <a:pt x="167" y="333"/>
                    </a:lnTo>
                    <a:lnTo>
                      <a:pt x="135" y="331"/>
                    </a:lnTo>
                    <a:lnTo>
                      <a:pt x="103" y="320"/>
                    </a:lnTo>
                    <a:lnTo>
                      <a:pt x="75" y="305"/>
                    </a:lnTo>
                    <a:lnTo>
                      <a:pt x="49" y="285"/>
                    </a:lnTo>
                    <a:lnTo>
                      <a:pt x="28" y="260"/>
                    </a:lnTo>
                    <a:lnTo>
                      <a:pt x="13" y="232"/>
                    </a:lnTo>
                    <a:lnTo>
                      <a:pt x="3" y="200"/>
                    </a:lnTo>
                    <a:lnTo>
                      <a:pt x="0" y="166"/>
                    </a:lnTo>
                    <a:lnTo>
                      <a:pt x="3" y="136"/>
                    </a:lnTo>
                    <a:lnTo>
                      <a:pt x="12" y="105"/>
                    </a:lnTo>
                    <a:lnTo>
                      <a:pt x="26" y="78"/>
                    </a:lnTo>
                    <a:lnTo>
                      <a:pt x="45" y="52"/>
                    </a:lnTo>
                    <a:lnTo>
                      <a:pt x="68" y="32"/>
                    </a:lnTo>
                    <a:lnTo>
                      <a:pt x="95" y="15"/>
                    </a:lnTo>
                    <a:lnTo>
                      <a:pt x="126" y="4"/>
                    </a:lnTo>
                    <a:lnTo>
                      <a:pt x="159"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63" name="Freeform 255"/>
              <p:cNvSpPr>
                <a:spLocks/>
              </p:cNvSpPr>
              <p:nvPr/>
            </p:nvSpPr>
            <p:spPr bwMode="auto">
              <a:xfrm>
                <a:off x="-5867400" y="1738313"/>
                <a:ext cx="79375" cy="77788"/>
              </a:xfrm>
              <a:custGeom>
                <a:avLst/>
                <a:gdLst>
                  <a:gd name="T0" fmla="*/ 23 w 50"/>
                  <a:gd name="T1" fmla="*/ 0 h 49"/>
                  <a:gd name="T2" fmla="*/ 50 w 50"/>
                  <a:gd name="T3" fmla="*/ 27 h 49"/>
                  <a:gd name="T4" fmla="*/ 46 w 50"/>
                  <a:gd name="T5" fmla="*/ 31 h 49"/>
                  <a:gd name="T6" fmla="*/ 43 w 50"/>
                  <a:gd name="T7" fmla="*/ 34 h 49"/>
                  <a:gd name="T8" fmla="*/ 41 w 50"/>
                  <a:gd name="T9" fmla="*/ 36 h 49"/>
                  <a:gd name="T10" fmla="*/ 36 w 50"/>
                  <a:gd name="T11" fmla="*/ 41 h 49"/>
                  <a:gd name="T12" fmla="*/ 28 w 50"/>
                  <a:gd name="T13" fmla="*/ 49 h 49"/>
                  <a:gd name="T14" fmla="*/ 24 w 50"/>
                  <a:gd name="T15" fmla="*/ 45 h 49"/>
                  <a:gd name="T16" fmla="*/ 20 w 50"/>
                  <a:gd name="T17" fmla="*/ 43 h 49"/>
                  <a:gd name="T18" fmla="*/ 19 w 50"/>
                  <a:gd name="T19" fmla="*/ 40 h 49"/>
                  <a:gd name="T20" fmla="*/ 18 w 50"/>
                  <a:gd name="T21" fmla="*/ 39 h 49"/>
                  <a:gd name="T22" fmla="*/ 16 w 50"/>
                  <a:gd name="T23" fmla="*/ 38 h 49"/>
                  <a:gd name="T24" fmla="*/ 15 w 50"/>
                  <a:gd name="T25" fmla="*/ 36 h 49"/>
                  <a:gd name="T26" fmla="*/ 14 w 50"/>
                  <a:gd name="T27" fmla="*/ 35 h 49"/>
                  <a:gd name="T28" fmla="*/ 13 w 50"/>
                  <a:gd name="T29" fmla="*/ 34 h 49"/>
                  <a:gd name="T30" fmla="*/ 11 w 50"/>
                  <a:gd name="T31" fmla="*/ 32 h 49"/>
                  <a:gd name="T32" fmla="*/ 9 w 50"/>
                  <a:gd name="T33" fmla="*/ 31 h 49"/>
                  <a:gd name="T34" fmla="*/ 9 w 50"/>
                  <a:gd name="T35" fmla="*/ 31 h 49"/>
                  <a:gd name="T36" fmla="*/ 7 w 50"/>
                  <a:gd name="T37" fmla="*/ 29 h 49"/>
                  <a:gd name="T38" fmla="*/ 6 w 50"/>
                  <a:gd name="T39" fmla="*/ 29 h 49"/>
                  <a:gd name="T40" fmla="*/ 6 w 50"/>
                  <a:gd name="T41" fmla="*/ 27 h 49"/>
                  <a:gd name="T42" fmla="*/ 6 w 50"/>
                  <a:gd name="T43" fmla="*/ 27 h 49"/>
                  <a:gd name="T44" fmla="*/ 5 w 50"/>
                  <a:gd name="T45" fmla="*/ 27 h 49"/>
                  <a:gd name="T46" fmla="*/ 4 w 50"/>
                  <a:gd name="T47" fmla="*/ 26 h 49"/>
                  <a:gd name="T48" fmla="*/ 2 w 50"/>
                  <a:gd name="T49" fmla="*/ 25 h 49"/>
                  <a:gd name="T50" fmla="*/ 0 w 50"/>
                  <a:gd name="T51" fmla="*/ 22 h 49"/>
                  <a:gd name="T52" fmla="*/ 0 w 50"/>
                  <a:gd name="T53" fmla="*/ 22 h 49"/>
                  <a:gd name="T54" fmla="*/ 4 w 50"/>
                  <a:gd name="T55" fmla="*/ 20 h 49"/>
                  <a:gd name="T56" fmla="*/ 4 w 50"/>
                  <a:gd name="T57" fmla="*/ 20 h 49"/>
                  <a:gd name="T58" fmla="*/ 23 w 50"/>
                  <a:gd name="T5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49">
                    <a:moveTo>
                      <a:pt x="23" y="0"/>
                    </a:moveTo>
                    <a:lnTo>
                      <a:pt x="50" y="27"/>
                    </a:lnTo>
                    <a:lnTo>
                      <a:pt x="46" y="31"/>
                    </a:lnTo>
                    <a:lnTo>
                      <a:pt x="43" y="34"/>
                    </a:lnTo>
                    <a:lnTo>
                      <a:pt x="41" y="36"/>
                    </a:lnTo>
                    <a:lnTo>
                      <a:pt x="36" y="41"/>
                    </a:lnTo>
                    <a:lnTo>
                      <a:pt x="28" y="49"/>
                    </a:lnTo>
                    <a:lnTo>
                      <a:pt x="24" y="45"/>
                    </a:lnTo>
                    <a:lnTo>
                      <a:pt x="20" y="43"/>
                    </a:lnTo>
                    <a:lnTo>
                      <a:pt x="19" y="40"/>
                    </a:lnTo>
                    <a:lnTo>
                      <a:pt x="18" y="39"/>
                    </a:lnTo>
                    <a:lnTo>
                      <a:pt x="16" y="38"/>
                    </a:lnTo>
                    <a:lnTo>
                      <a:pt x="15" y="36"/>
                    </a:lnTo>
                    <a:lnTo>
                      <a:pt x="14" y="35"/>
                    </a:lnTo>
                    <a:lnTo>
                      <a:pt x="13" y="34"/>
                    </a:lnTo>
                    <a:lnTo>
                      <a:pt x="11" y="32"/>
                    </a:lnTo>
                    <a:lnTo>
                      <a:pt x="9" y="31"/>
                    </a:lnTo>
                    <a:lnTo>
                      <a:pt x="9" y="31"/>
                    </a:lnTo>
                    <a:lnTo>
                      <a:pt x="7" y="29"/>
                    </a:lnTo>
                    <a:lnTo>
                      <a:pt x="6" y="29"/>
                    </a:lnTo>
                    <a:lnTo>
                      <a:pt x="6" y="27"/>
                    </a:lnTo>
                    <a:lnTo>
                      <a:pt x="6" y="27"/>
                    </a:lnTo>
                    <a:lnTo>
                      <a:pt x="5" y="27"/>
                    </a:lnTo>
                    <a:lnTo>
                      <a:pt x="4" y="26"/>
                    </a:lnTo>
                    <a:lnTo>
                      <a:pt x="2" y="25"/>
                    </a:lnTo>
                    <a:lnTo>
                      <a:pt x="0" y="22"/>
                    </a:lnTo>
                    <a:lnTo>
                      <a:pt x="0" y="22"/>
                    </a:lnTo>
                    <a:lnTo>
                      <a:pt x="4" y="20"/>
                    </a:lnTo>
                    <a:lnTo>
                      <a:pt x="4" y="20"/>
                    </a:lnTo>
                    <a:lnTo>
                      <a:pt x="23"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64" name="Freeform 256"/>
              <p:cNvSpPr>
                <a:spLocks/>
              </p:cNvSpPr>
              <p:nvPr/>
            </p:nvSpPr>
            <p:spPr bwMode="auto">
              <a:xfrm>
                <a:off x="-6096000" y="1582738"/>
                <a:ext cx="77787" cy="76200"/>
              </a:xfrm>
              <a:custGeom>
                <a:avLst/>
                <a:gdLst>
                  <a:gd name="T0" fmla="*/ 22 w 49"/>
                  <a:gd name="T1" fmla="*/ 0 h 48"/>
                  <a:gd name="T2" fmla="*/ 49 w 49"/>
                  <a:gd name="T3" fmla="*/ 27 h 48"/>
                  <a:gd name="T4" fmla="*/ 45 w 49"/>
                  <a:gd name="T5" fmla="*/ 32 h 48"/>
                  <a:gd name="T6" fmla="*/ 39 w 49"/>
                  <a:gd name="T7" fmla="*/ 37 h 48"/>
                  <a:gd name="T8" fmla="*/ 33 w 49"/>
                  <a:gd name="T9" fmla="*/ 42 h 48"/>
                  <a:gd name="T10" fmla="*/ 28 w 49"/>
                  <a:gd name="T11" fmla="*/ 47 h 48"/>
                  <a:gd name="T12" fmla="*/ 27 w 49"/>
                  <a:gd name="T13" fmla="*/ 48 h 48"/>
                  <a:gd name="T14" fmla="*/ 23 w 49"/>
                  <a:gd name="T15" fmla="*/ 46 h 48"/>
                  <a:gd name="T16" fmla="*/ 21 w 49"/>
                  <a:gd name="T17" fmla="*/ 43 h 48"/>
                  <a:gd name="T18" fmla="*/ 19 w 49"/>
                  <a:gd name="T19" fmla="*/ 42 h 48"/>
                  <a:gd name="T20" fmla="*/ 17 w 49"/>
                  <a:gd name="T21" fmla="*/ 39 h 48"/>
                  <a:gd name="T22" fmla="*/ 14 w 49"/>
                  <a:gd name="T23" fmla="*/ 36 h 48"/>
                  <a:gd name="T24" fmla="*/ 8 w 49"/>
                  <a:gd name="T25" fmla="*/ 30 h 48"/>
                  <a:gd name="T26" fmla="*/ 0 w 49"/>
                  <a:gd name="T27" fmla="*/ 21 h 48"/>
                  <a:gd name="T28" fmla="*/ 5 w 49"/>
                  <a:gd name="T29" fmla="*/ 16 h 48"/>
                  <a:gd name="T30" fmla="*/ 12 w 49"/>
                  <a:gd name="T31" fmla="*/ 10 h 48"/>
                  <a:gd name="T32" fmla="*/ 18 w 49"/>
                  <a:gd name="T33" fmla="*/ 3 h 48"/>
                  <a:gd name="T34" fmla="*/ 22 w 49"/>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8">
                    <a:moveTo>
                      <a:pt x="22" y="0"/>
                    </a:moveTo>
                    <a:lnTo>
                      <a:pt x="49" y="27"/>
                    </a:lnTo>
                    <a:lnTo>
                      <a:pt x="45" y="32"/>
                    </a:lnTo>
                    <a:lnTo>
                      <a:pt x="39" y="37"/>
                    </a:lnTo>
                    <a:lnTo>
                      <a:pt x="33" y="42"/>
                    </a:lnTo>
                    <a:lnTo>
                      <a:pt x="28" y="47"/>
                    </a:lnTo>
                    <a:lnTo>
                      <a:pt x="27" y="48"/>
                    </a:lnTo>
                    <a:lnTo>
                      <a:pt x="23" y="46"/>
                    </a:lnTo>
                    <a:lnTo>
                      <a:pt x="21" y="43"/>
                    </a:lnTo>
                    <a:lnTo>
                      <a:pt x="19" y="42"/>
                    </a:lnTo>
                    <a:lnTo>
                      <a:pt x="17" y="39"/>
                    </a:lnTo>
                    <a:lnTo>
                      <a:pt x="14" y="36"/>
                    </a:lnTo>
                    <a:lnTo>
                      <a:pt x="8" y="30"/>
                    </a:lnTo>
                    <a:lnTo>
                      <a:pt x="0" y="21"/>
                    </a:lnTo>
                    <a:lnTo>
                      <a:pt x="5" y="16"/>
                    </a:lnTo>
                    <a:lnTo>
                      <a:pt x="12" y="10"/>
                    </a:lnTo>
                    <a:lnTo>
                      <a:pt x="18" y="3"/>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65" name="Freeform 257"/>
              <p:cNvSpPr>
                <a:spLocks/>
              </p:cNvSpPr>
              <p:nvPr/>
            </p:nvSpPr>
            <p:spPr bwMode="auto">
              <a:xfrm>
                <a:off x="-6051550" y="1628775"/>
                <a:ext cx="77787" cy="65088"/>
              </a:xfrm>
              <a:custGeom>
                <a:avLst/>
                <a:gdLst>
                  <a:gd name="T0" fmla="*/ 22 w 49"/>
                  <a:gd name="T1" fmla="*/ 0 h 41"/>
                  <a:gd name="T2" fmla="*/ 26 w 49"/>
                  <a:gd name="T3" fmla="*/ 4 h 41"/>
                  <a:gd name="T4" fmla="*/ 32 w 49"/>
                  <a:gd name="T5" fmla="*/ 10 h 41"/>
                  <a:gd name="T6" fmla="*/ 40 w 49"/>
                  <a:gd name="T7" fmla="*/ 18 h 41"/>
                  <a:gd name="T8" fmla="*/ 46 w 49"/>
                  <a:gd name="T9" fmla="*/ 25 h 41"/>
                  <a:gd name="T10" fmla="*/ 49 w 49"/>
                  <a:gd name="T11" fmla="*/ 27 h 41"/>
                  <a:gd name="T12" fmla="*/ 48 w 49"/>
                  <a:gd name="T13" fmla="*/ 28 h 41"/>
                  <a:gd name="T14" fmla="*/ 45 w 49"/>
                  <a:gd name="T15" fmla="*/ 31 h 41"/>
                  <a:gd name="T16" fmla="*/ 44 w 49"/>
                  <a:gd name="T17" fmla="*/ 33 h 41"/>
                  <a:gd name="T18" fmla="*/ 40 w 49"/>
                  <a:gd name="T19" fmla="*/ 36 h 41"/>
                  <a:gd name="T20" fmla="*/ 37 w 49"/>
                  <a:gd name="T21" fmla="*/ 39 h 41"/>
                  <a:gd name="T22" fmla="*/ 36 w 49"/>
                  <a:gd name="T23" fmla="*/ 41 h 41"/>
                  <a:gd name="T24" fmla="*/ 27 w 49"/>
                  <a:gd name="T25" fmla="*/ 40 h 41"/>
                  <a:gd name="T26" fmla="*/ 18 w 49"/>
                  <a:gd name="T27" fmla="*/ 40 h 41"/>
                  <a:gd name="T28" fmla="*/ 13 w 49"/>
                  <a:gd name="T29" fmla="*/ 35 h 41"/>
                  <a:gd name="T30" fmla="*/ 9 w 49"/>
                  <a:gd name="T31" fmla="*/ 31 h 41"/>
                  <a:gd name="T32" fmla="*/ 7 w 49"/>
                  <a:gd name="T33" fmla="*/ 28 h 41"/>
                  <a:gd name="T34" fmla="*/ 5 w 49"/>
                  <a:gd name="T35" fmla="*/ 26 h 41"/>
                  <a:gd name="T36" fmla="*/ 4 w 49"/>
                  <a:gd name="T37" fmla="*/ 25 h 41"/>
                  <a:gd name="T38" fmla="*/ 3 w 49"/>
                  <a:gd name="T39" fmla="*/ 25 h 41"/>
                  <a:gd name="T40" fmla="*/ 2 w 49"/>
                  <a:gd name="T41" fmla="*/ 23 h 41"/>
                  <a:gd name="T42" fmla="*/ 2 w 49"/>
                  <a:gd name="T43" fmla="*/ 23 h 41"/>
                  <a:gd name="T44" fmla="*/ 2 w 49"/>
                  <a:gd name="T45" fmla="*/ 22 h 41"/>
                  <a:gd name="T46" fmla="*/ 0 w 49"/>
                  <a:gd name="T47" fmla="*/ 22 h 41"/>
                  <a:gd name="T48" fmla="*/ 5 w 49"/>
                  <a:gd name="T49" fmla="*/ 16 h 41"/>
                  <a:gd name="T50" fmla="*/ 13 w 49"/>
                  <a:gd name="T51" fmla="*/ 9 h 41"/>
                  <a:gd name="T52" fmla="*/ 19 w 49"/>
                  <a:gd name="T53" fmla="*/ 3 h 41"/>
                  <a:gd name="T54" fmla="*/ 22 w 49"/>
                  <a:gd name="T5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41">
                    <a:moveTo>
                      <a:pt x="22" y="0"/>
                    </a:moveTo>
                    <a:lnTo>
                      <a:pt x="26" y="4"/>
                    </a:lnTo>
                    <a:lnTo>
                      <a:pt x="32" y="10"/>
                    </a:lnTo>
                    <a:lnTo>
                      <a:pt x="40" y="18"/>
                    </a:lnTo>
                    <a:lnTo>
                      <a:pt x="46" y="25"/>
                    </a:lnTo>
                    <a:lnTo>
                      <a:pt x="49" y="27"/>
                    </a:lnTo>
                    <a:lnTo>
                      <a:pt x="48" y="28"/>
                    </a:lnTo>
                    <a:lnTo>
                      <a:pt x="45" y="31"/>
                    </a:lnTo>
                    <a:lnTo>
                      <a:pt x="44" y="33"/>
                    </a:lnTo>
                    <a:lnTo>
                      <a:pt x="40" y="36"/>
                    </a:lnTo>
                    <a:lnTo>
                      <a:pt x="37" y="39"/>
                    </a:lnTo>
                    <a:lnTo>
                      <a:pt x="36" y="41"/>
                    </a:lnTo>
                    <a:lnTo>
                      <a:pt x="27" y="40"/>
                    </a:lnTo>
                    <a:lnTo>
                      <a:pt x="18" y="40"/>
                    </a:lnTo>
                    <a:lnTo>
                      <a:pt x="13" y="35"/>
                    </a:lnTo>
                    <a:lnTo>
                      <a:pt x="9" y="31"/>
                    </a:lnTo>
                    <a:lnTo>
                      <a:pt x="7" y="28"/>
                    </a:lnTo>
                    <a:lnTo>
                      <a:pt x="5" y="26"/>
                    </a:lnTo>
                    <a:lnTo>
                      <a:pt x="4" y="25"/>
                    </a:lnTo>
                    <a:lnTo>
                      <a:pt x="3" y="25"/>
                    </a:lnTo>
                    <a:lnTo>
                      <a:pt x="2" y="23"/>
                    </a:lnTo>
                    <a:lnTo>
                      <a:pt x="2" y="23"/>
                    </a:lnTo>
                    <a:lnTo>
                      <a:pt x="2" y="22"/>
                    </a:lnTo>
                    <a:lnTo>
                      <a:pt x="0" y="22"/>
                    </a:lnTo>
                    <a:lnTo>
                      <a:pt x="5" y="16"/>
                    </a:lnTo>
                    <a:lnTo>
                      <a:pt x="13" y="9"/>
                    </a:lnTo>
                    <a:lnTo>
                      <a:pt x="19" y="3"/>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66" name="Freeform 258"/>
              <p:cNvSpPr>
                <a:spLocks/>
              </p:cNvSpPr>
              <p:nvPr/>
            </p:nvSpPr>
            <p:spPr bwMode="auto">
              <a:xfrm>
                <a:off x="-6143625" y="1536700"/>
                <a:ext cx="77787" cy="77788"/>
              </a:xfrm>
              <a:custGeom>
                <a:avLst/>
                <a:gdLst>
                  <a:gd name="T0" fmla="*/ 22 w 49"/>
                  <a:gd name="T1" fmla="*/ 0 h 49"/>
                  <a:gd name="T2" fmla="*/ 27 w 49"/>
                  <a:gd name="T3" fmla="*/ 4 h 49"/>
                  <a:gd name="T4" fmla="*/ 34 w 49"/>
                  <a:gd name="T5" fmla="*/ 11 h 49"/>
                  <a:gd name="T6" fmla="*/ 40 w 49"/>
                  <a:gd name="T7" fmla="*/ 18 h 49"/>
                  <a:gd name="T8" fmla="*/ 47 w 49"/>
                  <a:gd name="T9" fmla="*/ 25 h 49"/>
                  <a:gd name="T10" fmla="*/ 49 w 49"/>
                  <a:gd name="T11" fmla="*/ 27 h 49"/>
                  <a:gd name="T12" fmla="*/ 43 w 49"/>
                  <a:gd name="T13" fmla="*/ 34 h 49"/>
                  <a:gd name="T14" fmla="*/ 40 w 49"/>
                  <a:gd name="T15" fmla="*/ 38 h 49"/>
                  <a:gd name="T16" fmla="*/ 39 w 49"/>
                  <a:gd name="T17" fmla="*/ 39 h 49"/>
                  <a:gd name="T18" fmla="*/ 38 w 49"/>
                  <a:gd name="T19" fmla="*/ 40 h 49"/>
                  <a:gd name="T20" fmla="*/ 34 w 49"/>
                  <a:gd name="T21" fmla="*/ 43 h 49"/>
                  <a:gd name="T22" fmla="*/ 27 w 49"/>
                  <a:gd name="T23" fmla="*/ 49 h 49"/>
                  <a:gd name="T24" fmla="*/ 0 w 49"/>
                  <a:gd name="T25" fmla="*/ 22 h 49"/>
                  <a:gd name="T26" fmla="*/ 22 w 49"/>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9">
                    <a:moveTo>
                      <a:pt x="22" y="0"/>
                    </a:moveTo>
                    <a:lnTo>
                      <a:pt x="27" y="4"/>
                    </a:lnTo>
                    <a:lnTo>
                      <a:pt x="34" y="11"/>
                    </a:lnTo>
                    <a:lnTo>
                      <a:pt x="40" y="18"/>
                    </a:lnTo>
                    <a:lnTo>
                      <a:pt x="47" y="25"/>
                    </a:lnTo>
                    <a:lnTo>
                      <a:pt x="49" y="27"/>
                    </a:lnTo>
                    <a:lnTo>
                      <a:pt x="43" y="34"/>
                    </a:lnTo>
                    <a:lnTo>
                      <a:pt x="40" y="38"/>
                    </a:lnTo>
                    <a:lnTo>
                      <a:pt x="39" y="39"/>
                    </a:lnTo>
                    <a:lnTo>
                      <a:pt x="38" y="40"/>
                    </a:lnTo>
                    <a:lnTo>
                      <a:pt x="34" y="43"/>
                    </a:lnTo>
                    <a:lnTo>
                      <a:pt x="27" y="49"/>
                    </a:lnTo>
                    <a:lnTo>
                      <a:pt x="0" y="22"/>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67" name="Freeform 259"/>
              <p:cNvSpPr>
                <a:spLocks/>
              </p:cNvSpPr>
              <p:nvPr/>
            </p:nvSpPr>
            <p:spPr bwMode="auto">
              <a:xfrm>
                <a:off x="-6103938" y="1500188"/>
                <a:ext cx="77787" cy="77788"/>
              </a:xfrm>
              <a:custGeom>
                <a:avLst/>
                <a:gdLst>
                  <a:gd name="T0" fmla="*/ 22 w 49"/>
                  <a:gd name="T1" fmla="*/ 0 h 49"/>
                  <a:gd name="T2" fmla="*/ 49 w 49"/>
                  <a:gd name="T3" fmla="*/ 27 h 49"/>
                  <a:gd name="T4" fmla="*/ 44 w 49"/>
                  <a:gd name="T5" fmla="*/ 32 h 49"/>
                  <a:gd name="T6" fmla="*/ 37 w 49"/>
                  <a:gd name="T7" fmla="*/ 39 h 49"/>
                  <a:gd name="T8" fmla="*/ 31 w 49"/>
                  <a:gd name="T9" fmla="*/ 45 h 49"/>
                  <a:gd name="T10" fmla="*/ 27 w 49"/>
                  <a:gd name="T11" fmla="*/ 49 h 49"/>
                  <a:gd name="T12" fmla="*/ 20 w 49"/>
                  <a:gd name="T13" fmla="*/ 43 h 49"/>
                  <a:gd name="T14" fmla="*/ 14 w 49"/>
                  <a:gd name="T15" fmla="*/ 36 h 49"/>
                  <a:gd name="T16" fmla="*/ 6 w 49"/>
                  <a:gd name="T17" fmla="*/ 29 h 49"/>
                  <a:gd name="T18" fmla="*/ 1 w 49"/>
                  <a:gd name="T19" fmla="*/ 23 h 49"/>
                  <a:gd name="T20" fmla="*/ 0 w 49"/>
                  <a:gd name="T21" fmla="*/ 21 h 49"/>
                  <a:gd name="T22" fmla="*/ 22 w 49"/>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49">
                    <a:moveTo>
                      <a:pt x="22" y="0"/>
                    </a:moveTo>
                    <a:lnTo>
                      <a:pt x="49" y="27"/>
                    </a:lnTo>
                    <a:lnTo>
                      <a:pt x="44" y="32"/>
                    </a:lnTo>
                    <a:lnTo>
                      <a:pt x="37" y="39"/>
                    </a:lnTo>
                    <a:lnTo>
                      <a:pt x="31" y="45"/>
                    </a:lnTo>
                    <a:lnTo>
                      <a:pt x="27" y="49"/>
                    </a:lnTo>
                    <a:lnTo>
                      <a:pt x="20" y="43"/>
                    </a:lnTo>
                    <a:lnTo>
                      <a:pt x="14" y="36"/>
                    </a:lnTo>
                    <a:lnTo>
                      <a:pt x="6" y="29"/>
                    </a:lnTo>
                    <a:lnTo>
                      <a:pt x="1" y="23"/>
                    </a:lnTo>
                    <a:lnTo>
                      <a:pt x="0" y="21"/>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68" name="Freeform 260"/>
              <p:cNvSpPr>
                <a:spLocks/>
              </p:cNvSpPr>
              <p:nvPr/>
            </p:nvSpPr>
            <p:spPr bwMode="auto">
              <a:xfrm>
                <a:off x="-6059488" y="1546225"/>
                <a:ext cx="77787" cy="76200"/>
              </a:xfrm>
              <a:custGeom>
                <a:avLst/>
                <a:gdLst>
                  <a:gd name="T0" fmla="*/ 22 w 49"/>
                  <a:gd name="T1" fmla="*/ 0 h 48"/>
                  <a:gd name="T2" fmla="*/ 49 w 49"/>
                  <a:gd name="T3" fmla="*/ 26 h 48"/>
                  <a:gd name="T4" fmla="*/ 48 w 49"/>
                  <a:gd name="T5" fmla="*/ 28 h 48"/>
                  <a:gd name="T6" fmla="*/ 42 w 49"/>
                  <a:gd name="T7" fmla="*/ 33 h 48"/>
                  <a:gd name="T8" fmla="*/ 36 w 49"/>
                  <a:gd name="T9" fmla="*/ 39 h 48"/>
                  <a:gd name="T10" fmla="*/ 27 w 49"/>
                  <a:gd name="T11" fmla="*/ 48 h 48"/>
                  <a:gd name="T12" fmla="*/ 0 w 49"/>
                  <a:gd name="T13" fmla="*/ 21 h 48"/>
                  <a:gd name="T14" fmla="*/ 13 w 49"/>
                  <a:gd name="T15" fmla="*/ 10 h 48"/>
                  <a:gd name="T16" fmla="*/ 19 w 49"/>
                  <a:gd name="T17" fmla="*/ 2 h 48"/>
                  <a:gd name="T18" fmla="*/ 22 w 49"/>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22" y="0"/>
                    </a:moveTo>
                    <a:lnTo>
                      <a:pt x="49" y="26"/>
                    </a:lnTo>
                    <a:lnTo>
                      <a:pt x="48" y="28"/>
                    </a:lnTo>
                    <a:lnTo>
                      <a:pt x="42" y="33"/>
                    </a:lnTo>
                    <a:lnTo>
                      <a:pt x="36" y="39"/>
                    </a:lnTo>
                    <a:lnTo>
                      <a:pt x="27" y="48"/>
                    </a:lnTo>
                    <a:lnTo>
                      <a:pt x="0" y="21"/>
                    </a:lnTo>
                    <a:lnTo>
                      <a:pt x="13" y="10"/>
                    </a:lnTo>
                    <a:lnTo>
                      <a:pt x="19" y="2"/>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69" name="Freeform 261"/>
              <p:cNvSpPr>
                <a:spLocks/>
              </p:cNvSpPr>
              <p:nvPr/>
            </p:nvSpPr>
            <p:spPr bwMode="auto">
              <a:xfrm>
                <a:off x="-6015038" y="1590675"/>
                <a:ext cx="79375" cy="79375"/>
              </a:xfrm>
              <a:custGeom>
                <a:avLst/>
                <a:gdLst>
                  <a:gd name="T0" fmla="*/ 22 w 50"/>
                  <a:gd name="T1" fmla="*/ 0 h 50"/>
                  <a:gd name="T2" fmla="*/ 50 w 50"/>
                  <a:gd name="T3" fmla="*/ 28 h 50"/>
                  <a:gd name="T4" fmla="*/ 41 w 50"/>
                  <a:gd name="T5" fmla="*/ 37 h 50"/>
                  <a:gd name="T6" fmla="*/ 35 w 50"/>
                  <a:gd name="T7" fmla="*/ 42 h 50"/>
                  <a:gd name="T8" fmla="*/ 32 w 50"/>
                  <a:gd name="T9" fmla="*/ 46 h 50"/>
                  <a:gd name="T10" fmla="*/ 30 w 50"/>
                  <a:gd name="T11" fmla="*/ 47 h 50"/>
                  <a:gd name="T12" fmla="*/ 30 w 50"/>
                  <a:gd name="T13" fmla="*/ 49 h 50"/>
                  <a:gd name="T14" fmla="*/ 29 w 50"/>
                  <a:gd name="T15" fmla="*/ 50 h 50"/>
                  <a:gd name="T16" fmla="*/ 26 w 50"/>
                  <a:gd name="T17" fmla="*/ 47 h 50"/>
                  <a:gd name="T18" fmla="*/ 23 w 50"/>
                  <a:gd name="T19" fmla="*/ 46 h 50"/>
                  <a:gd name="T20" fmla="*/ 23 w 50"/>
                  <a:gd name="T21" fmla="*/ 45 h 50"/>
                  <a:gd name="T22" fmla="*/ 22 w 50"/>
                  <a:gd name="T23" fmla="*/ 43 h 50"/>
                  <a:gd name="T24" fmla="*/ 22 w 50"/>
                  <a:gd name="T25" fmla="*/ 43 h 50"/>
                  <a:gd name="T26" fmla="*/ 21 w 50"/>
                  <a:gd name="T27" fmla="*/ 42 h 50"/>
                  <a:gd name="T28" fmla="*/ 20 w 50"/>
                  <a:gd name="T29" fmla="*/ 41 h 50"/>
                  <a:gd name="T30" fmla="*/ 20 w 50"/>
                  <a:gd name="T31" fmla="*/ 41 h 50"/>
                  <a:gd name="T32" fmla="*/ 17 w 50"/>
                  <a:gd name="T33" fmla="*/ 40 h 50"/>
                  <a:gd name="T34" fmla="*/ 16 w 50"/>
                  <a:gd name="T35" fmla="*/ 37 h 50"/>
                  <a:gd name="T36" fmla="*/ 14 w 50"/>
                  <a:gd name="T37" fmla="*/ 36 h 50"/>
                  <a:gd name="T38" fmla="*/ 13 w 50"/>
                  <a:gd name="T39" fmla="*/ 36 h 50"/>
                  <a:gd name="T40" fmla="*/ 13 w 50"/>
                  <a:gd name="T41" fmla="*/ 34 h 50"/>
                  <a:gd name="T42" fmla="*/ 12 w 50"/>
                  <a:gd name="T43" fmla="*/ 33 h 50"/>
                  <a:gd name="T44" fmla="*/ 9 w 50"/>
                  <a:gd name="T45" fmla="*/ 31 h 50"/>
                  <a:gd name="T46" fmla="*/ 8 w 50"/>
                  <a:gd name="T47" fmla="*/ 29 h 50"/>
                  <a:gd name="T48" fmla="*/ 4 w 50"/>
                  <a:gd name="T49" fmla="*/ 25 h 50"/>
                  <a:gd name="T50" fmla="*/ 0 w 50"/>
                  <a:gd name="T51" fmla="*/ 22 h 50"/>
                  <a:gd name="T52" fmla="*/ 8 w 50"/>
                  <a:gd name="T53" fmla="*/ 15 h 50"/>
                  <a:gd name="T54" fmla="*/ 16 w 50"/>
                  <a:gd name="T55" fmla="*/ 7 h 50"/>
                  <a:gd name="T56" fmla="*/ 22 w 50"/>
                  <a:gd name="T5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50">
                    <a:moveTo>
                      <a:pt x="22" y="0"/>
                    </a:moveTo>
                    <a:lnTo>
                      <a:pt x="50" y="28"/>
                    </a:lnTo>
                    <a:lnTo>
                      <a:pt x="41" y="37"/>
                    </a:lnTo>
                    <a:lnTo>
                      <a:pt x="35" y="42"/>
                    </a:lnTo>
                    <a:lnTo>
                      <a:pt x="32" y="46"/>
                    </a:lnTo>
                    <a:lnTo>
                      <a:pt x="30" y="47"/>
                    </a:lnTo>
                    <a:lnTo>
                      <a:pt x="30" y="49"/>
                    </a:lnTo>
                    <a:lnTo>
                      <a:pt x="29" y="50"/>
                    </a:lnTo>
                    <a:lnTo>
                      <a:pt x="26" y="47"/>
                    </a:lnTo>
                    <a:lnTo>
                      <a:pt x="23" y="46"/>
                    </a:lnTo>
                    <a:lnTo>
                      <a:pt x="23" y="45"/>
                    </a:lnTo>
                    <a:lnTo>
                      <a:pt x="22" y="43"/>
                    </a:lnTo>
                    <a:lnTo>
                      <a:pt x="22" y="43"/>
                    </a:lnTo>
                    <a:lnTo>
                      <a:pt x="21" y="42"/>
                    </a:lnTo>
                    <a:lnTo>
                      <a:pt x="20" y="41"/>
                    </a:lnTo>
                    <a:lnTo>
                      <a:pt x="20" y="41"/>
                    </a:lnTo>
                    <a:lnTo>
                      <a:pt x="17" y="40"/>
                    </a:lnTo>
                    <a:lnTo>
                      <a:pt x="16" y="37"/>
                    </a:lnTo>
                    <a:lnTo>
                      <a:pt x="14" y="36"/>
                    </a:lnTo>
                    <a:lnTo>
                      <a:pt x="13" y="36"/>
                    </a:lnTo>
                    <a:lnTo>
                      <a:pt x="13" y="34"/>
                    </a:lnTo>
                    <a:lnTo>
                      <a:pt x="12" y="33"/>
                    </a:lnTo>
                    <a:lnTo>
                      <a:pt x="9" y="31"/>
                    </a:lnTo>
                    <a:lnTo>
                      <a:pt x="8" y="29"/>
                    </a:lnTo>
                    <a:lnTo>
                      <a:pt x="4" y="25"/>
                    </a:lnTo>
                    <a:lnTo>
                      <a:pt x="0" y="22"/>
                    </a:lnTo>
                    <a:lnTo>
                      <a:pt x="8" y="15"/>
                    </a:lnTo>
                    <a:lnTo>
                      <a:pt x="16" y="7"/>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70" name="Freeform 262"/>
              <p:cNvSpPr>
                <a:spLocks/>
              </p:cNvSpPr>
              <p:nvPr/>
            </p:nvSpPr>
            <p:spPr bwMode="auto">
              <a:xfrm>
                <a:off x="-5776913" y="1830388"/>
                <a:ext cx="79375" cy="77788"/>
              </a:xfrm>
              <a:custGeom>
                <a:avLst/>
                <a:gdLst>
                  <a:gd name="T0" fmla="*/ 22 w 50"/>
                  <a:gd name="T1" fmla="*/ 0 h 49"/>
                  <a:gd name="T2" fmla="*/ 50 w 50"/>
                  <a:gd name="T3" fmla="*/ 27 h 49"/>
                  <a:gd name="T4" fmla="*/ 27 w 50"/>
                  <a:gd name="T5" fmla="*/ 49 h 49"/>
                  <a:gd name="T6" fmla="*/ 18 w 50"/>
                  <a:gd name="T7" fmla="*/ 40 h 49"/>
                  <a:gd name="T8" fmla="*/ 11 w 50"/>
                  <a:gd name="T9" fmla="*/ 31 h 49"/>
                  <a:gd name="T10" fmla="*/ 0 w 50"/>
                  <a:gd name="T11" fmla="*/ 22 h 49"/>
                  <a:gd name="T12" fmla="*/ 7 w 50"/>
                  <a:gd name="T13" fmla="*/ 16 h 49"/>
                  <a:gd name="T14" fmla="*/ 11 w 50"/>
                  <a:gd name="T15" fmla="*/ 13 h 49"/>
                  <a:gd name="T16" fmla="*/ 12 w 50"/>
                  <a:gd name="T17" fmla="*/ 10 h 49"/>
                  <a:gd name="T18" fmla="*/ 13 w 50"/>
                  <a:gd name="T19" fmla="*/ 9 h 49"/>
                  <a:gd name="T20" fmla="*/ 17 w 50"/>
                  <a:gd name="T21" fmla="*/ 7 h 49"/>
                  <a:gd name="T22" fmla="*/ 22 w 50"/>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9">
                    <a:moveTo>
                      <a:pt x="22" y="0"/>
                    </a:moveTo>
                    <a:lnTo>
                      <a:pt x="50" y="27"/>
                    </a:lnTo>
                    <a:lnTo>
                      <a:pt x="27" y="49"/>
                    </a:lnTo>
                    <a:lnTo>
                      <a:pt x="18" y="40"/>
                    </a:lnTo>
                    <a:lnTo>
                      <a:pt x="11" y="31"/>
                    </a:lnTo>
                    <a:lnTo>
                      <a:pt x="0" y="22"/>
                    </a:lnTo>
                    <a:lnTo>
                      <a:pt x="7" y="16"/>
                    </a:lnTo>
                    <a:lnTo>
                      <a:pt x="11" y="13"/>
                    </a:lnTo>
                    <a:lnTo>
                      <a:pt x="12" y="10"/>
                    </a:lnTo>
                    <a:lnTo>
                      <a:pt x="13" y="9"/>
                    </a:lnTo>
                    <a:lnTo>
                      <a:pt x="17" y="7"/>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71" name="Freeform 263"/>
              <p:cNvSpPr>
                <a:spLocks/>
              </p:cNvSpPr>
              <p:nvPr/>
            </p:nvSpPr>
            <p:spPr bwMode="auto">
              <a:xfrm>
                <a:off x="-5889625" y="1776413"/>
                <a:ext cx="61912" cy="76200"/>
              </a:xfrm>
              <a:custGeom>
                <a:avLst/>
                <a:gdLst>
                  <a:gd name="T0" fmla="*/ 12 w 39"/>
                  <a:gd name="T1" fmla="*/ 0 h 48"/>
                  <a:gd name="T2" fmla="*/ 18 w 39"/>
                  <a:gd name="T3" fmla="*/ 5 h 48"/>
                  <a:gd name="T4" fmla="*/ 20 w 39"/>
                  <a:gd name="T5" fmla="*/ 7 h 48"/>
                  <a:gd name="T6" fmla="*/ 21 w 39"/>
                  <a:gd name="T7" fmla="*/ 8 h 48"/>
                  <a:gd name="T8" fmla="*/ 21 w 39"/>
                  <a:gd name="T9" fmla="*/ 8 h 48"/>
                  <a:gd name="T10" fmla="*/ 23 w 39"/>
                  <a:gd name="T11" fmla="*/ 10 h 48"/>
                  <a:gd name="T12" fmla="*/ 25 w 39"/>
                  <a:gd name="T13" fmla="*/ 14 h 48"/>
                  <a:gd name="T14" fmla="*/ 32 w 39"/>
                  <a:gd name="T15" fmla="*/ 19 h 48"/>
                  <a:gd name="T16" fmla="*/ 39 w 39"/>
                  <a:gd name="T17" fmla="*/ 26 h 48"/>
                  <a:gd name="T18" fmla="*/ 33 w 39"/>
                  <a:gd name="T19" fmla="*/ 34 h 48"/>
                  <a:gd name="T20" fmla="*/ 28 w 39"/>
                  <a:gd name="T21" fmla="*/ 39 h 48"/>
                  <a:gd name="T22" fmla="*/ 24 w 39"/>
                  <a:gd name="T23" fmla="*/ 42 h 48"/>
                  <a:gd name="T24" fmla="*/ 21 w 39"/>
                  <a:gd name="T25" fmla="*/ 46 h 48"/>
                  <a:gd name="T26" fmla="*/ 18 w 39"/>
                  <a:gd name="T27" fmla="*/ 48 h 48"/>
                  <a:gd name="T28" fmla="*/ 18 w 39"/>
                  <a:gd name="T29" fmla="*/ 48 h 48"/>
                  <a:gd name="T30" fmla="*/ 16 w 39"/>
                  <a:gd name="T31" fmla="*/ 48 h 48"/>
                  <a:gd name="T32" fmla="*/ 16 w 39"/>
                  <a:gd name="T33" fmla="*/ 47 h 48"/>
                  <a:gd name="T34" fmla="*/ 16 w 39"/>
                  <a:gd name="T35" fmla="*/ 47 h 48"/>
                  <a:gd name="T36" fmla="*/ 15 w 39"/>
                  <a:gd name="T37" fmla="*/ 46 h 48"/>
                  <a:gd name="T38" fmla="*/ 14 w 39"/>
                  <a:gd name="T39" fmla="*/ 44 h 48"/>
                  <a:gd name="T40" fmla="*/ 11 w 39"/>
                  <a:gd name="T41" fmla="*/ 42 h 48"/>
                  <a:gd name="T42" fmla="*/ 9 w 39"/>
                  <a:gd name="T43" fmla="*/ 39 h 48"/>
                  <a:gd name="T44" fmla="*/ 5 w 39"/>
                  <a:gd name="T45" fmla="*/ 35 h 48"/>
                  <a:gd name="T46" fmla="*/ 1 w 39"/>
                  <a:gd name="T47" fmla="*/ 32 h 48"/>
                  <a:gd name="T48" fmla="*/ 0 w 39"/>
                  <a:gd name="T49" fmla="*/ 23 h 48"/>
                  <a:gd name="T50" fmla="*/ 0 w 39"/>
                  <a:gd name="T51" fmla="*/ 14 h 48"/>
                  <a:gd name="T52" fmla="*/ 2 w 39"/>
                  <a:gd name="T53" fmla="*/ 10 h 48"/>
                  <a:gd name="T54" fmla="*/ 2 w 39"/>
                  <a:gd name="T55" fmla="*/ 10 h 48"/>
                  <a:gd name="T56" fmla="*/ 3 w 39"/>
                  <a:gd name="T57" fmla="*/ 10 h 48"/>
                  <a:gd name="T58" fmla="*/ 3 w 39"/>
                  <a:gd name="T59" fmla="*/ 10 h 48"/>
                  <a:gd name="T60" fmla="*/ 3 w 39"/>
                  <a:gd name="T61" fmla="*/ 8 h 48"/>
                  <a:gd name="T62" fmla="*/ 5 w 39"/>
                  <a:gd name="T63" fmla="*/ 7 h 48"/>
                  <a:gd name="T64" fmla="*/ 5 w 39"/>
                  <a:gd name="T65" fmla="*/ 7 h 48"/>
                  <a:gd name="T66" fmla="*/ 7 w 39"/>
                  <a:gd name="T67" fmla="*/ 6 h 48"/>
                  <a:gd name="T68" fmla="*/ 9 w 39"/>
                  <a:gd name="T69" fmla="*/ 3 h 48"/>
                  <a:gd name="T70" fmla="*/ 10 w 39"/>
                  <a:gd name="T71" fmla="*/ 3 h 48"/>
                  <a:gd name="T72" fmla="*/ 10 w 39"/>
                  <a:gd name="T73" fmla="*/ 2 h 48"/>
                  <a:gd name="T74" fmla="*/ 11 w 39"/>
                  <a:gd name="T75" fmla="*/ 2 h 48"/>
                  <a:gd name="T76" fmla="*/ 11 w 39"/>
                  <a:gd name="T77" fmla="*/ 1 h 48"/>
                  <a:gd name="T78" fmla="*/ 12 w 39"/>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48">
                    <a:moveTo>
                      <a:pt x="12" y="0"/>
                    </a:moveTo>
                    <a:lnTo>
                      <a:pt x="18" y="5"/>
                    </a:lnTo>
                    <a:lnTo>
                      <a:pt x="20" y="7"/>
                    </a:lnTo>
                    <a:lnTo>
                      <a:pt x="21" y="8"/>
                    </a:lnTo>
                    <a:lnTo>
                      <a:pt x="21" y="8"/>
                    </a:lnTo>
                    <a:lnTo>
                      <a:pt x="23" y="10"/>
                    </a:lnTo>
                    <a:lnTo>
                      <a:pt x="25" y="14"/>
                    </a:lnTo>
                    <a:lnTo>
                      <a:pt x="32" y="19"/>
                    </a:lnTo>
                    <a:lnTo>
                      <a:pt x="39" y="26"/>
                    </a:lnTo>
                    <a:lnTo>
                      <a:pt x="33" y="34"/>
                    </a:lnTo>
                    <a:lnTo>
                      <a:pt x="28" y="39"/>
                    </a:lnTo>
                    <a:lnTo>
                      <a:pt x="24" y="42"/>
                    </a:lnTo>
                    <a:lnTo>
                      <a:pt x="21" y="46"/>
                    </a:lnTo>
                    <a:lnTo>
                      <a:pt x="18" y="48"/>
                    </a:lnTo>
                    <a:lnTo>
                      <a:pt x="18" y="48"/>
                    </a:lnTo>
                    <a:lnTo>
                      <a:pt x="16" y="48"/>
                    </a:lnTo>
                    <a:lnTo>
                      <a:pt x="16" y="47"/>
                    </a:lnTo>
                    <a:lnTo>
                      <a:pt x="16" y="47"/>
                    </a:lnTo>
                    <a:lnTo>
                      <a:pt x="15" y="46"/>
                    </a:lnTo>
                    <a:lnTo>
                      <a:pt x="14" y="44"/>
                    </a:lnTo>
                    <a:lnTo>
                      <a:pt x="11" y="42"/>
                    </a:lnTo>
                    <a:lnTo>
                      <a:pt x="9" y="39"/>
                    </a:lnTo>
                    <a:lnTo>
                      <a:pt x="5" y="35"/>
                    </a:lnTo>
                    <a:lnTo>
                      <a:pt x="1" y="32"/>
                    </a:lnTo>
                    <a:lnTo>
                      <a:pt x="0" y="23"/>
                    </a:lnTo>
                    <a:lnTo>
                      <a:pt x="0" y="14"/>
                    </a:lnTo>
                    <a:lnTo>
                      <a:pt x="2" y="10"/>
                    </a:lnTo>
                    <a:lnTo>
                      <a:pt x="2" y="10"/>
                    </a:lnTo>
                    <a:lnTo>
                      <a:pt x="3" y="10"/>
                    </a:lnTo>
                    <a:lnTo>
                      <a:pt x="3" y="10"/>
                    </a:lnTo>
                    <a:lnTo>
                      <a:pt x="3" y="8"/>
                    </a:lnTo>
                    <a:lnTo>
                      <a:pt x="5" y="7"/>
                    </a:lnTo>
                    <a:lnTo>
                      <a:pt x="5" y="7"/>
                    </a:lnTo>
                    <a:lnTo>
                      <a:pt x="7" y="6"/>
                    </a:lnTo>
                    <a:lnTo>
                      <a:pt x="9" y="3"/>
                    </a:lnTo>
                    <a:lnTo>
                      <a:pt x="10" y="3"/>
                    </a:lnTo>
                    <a:lnTo>
                      <a:pt x="10" y="2"/>
                    </a:lnTo>
                    <a:lnTo>
                      <a:pt x="11" y="2"/>
                    </a:lnTo>
                    <a:lnTo>
                      <a:pt x="11" y="1"/>
                    </a:lnTo>
                    <a:lnTo>
                      <a:pt x="1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72" name="Freeform 264"/>
              <p:cNvSpPr>
                <a:spLocks/>
              </p:cNvSpPr>
              <p:nvPr/>
            </p:nvSpPr>
            <p:spPr bwMode="auto">
              <a:xfrm>
                <a:off x="-5821363" y="1785938"/>
                <a:ext cx="77787" cy="77788"/>
              </a:xfrm>
              <a:custGeom>
                <a:avLst/>
                <a:gdLst>
                  <a:gd name="T0" fmla="*/ 22 w 49"/>
                  <a:gd name="T1" fmla="*/ 0 h 49"/>
                  <a:gd name="T2" fmla="*/ 49 w 49"/>
                  <a:gd name="T3" fmla="*/ 27 h 49"/>
                  <a:gd name="T4" fmla="*/ 46 w 49"/>
                  <a:gd name="T5" fmla="*/ 28 h 49"/>
                  <a:gd name="T6" fmla="*/ 45 w 49"/>
                  <a:gd name="T7" fmla="*/ 29 h 49"/>
                  <a:gd name="T8" fmla="*/ 45 w 49"/>
                  <a:gd name="T9" fmla="*/ 31 h 49"/>
                  <a:gd name="T10" fmla="*/ 44 w 49"/>
                  <a:gd name="T11" fmla="*/ 32 h 49"/>
                  <a:gd name="T12" fmla="*/ 41 w 49"/>
                  <a:gd name="T13" fmla="*/ 35 h 49"/>
                  <a:gd name="T14" fmla="*/ 36 w 49"/>
                  <a:gd name="T15" fmla="*/ 40 h 49"/>
                  <a:gd name="T16" fmla="*/ 27 w 49"/>
                  <a:gd name="T17" fmla="*/ 49 h 49"/>
                  <a:gd name="T18" fmla="*/ 0 w 49"/>
                  <a:gd name="T19" fmla="*/ 20 h 49"/>
                  <a:gd name="T20" fmla="*/ 5 w 49"/>
                  <a:gd name="T21" fmla="*/ 17 h 49"/>
                  <a:gd name="T22" fmla="*/ 10 w 49"/>
                  <a:gd name="T23" fmla="*/ 10 h 49"/>
                  <a:gd name="T24" fmla="*/ 16 w 49"/>
                  <a:gd name="T25" fmla="*/ 5 h 49"/>
                  <a:gd name="T26" fmla="*/ 21 w 49"/>
                  <a:gd name="T27" fmla="*/ 1 h 49"/>
                  <a:gd name="T28" fmla="*/ 22 w 49"/>
                  <a:gd name="T2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9">
                    <a:moveTo>
                      <a:pt x="22" y="0"/>
                    </a:moveTo>
                    <a:lnTo>
                      <a:pt x="49" y="27"/>
                    </a:lnTo>
                    <a:lnTo>
                      <a:pt x="46" y="28"/>
                    </a:lnTo>
                    <a:lnTo>
                      <a:pt x="45" y="29"/>
                    </a:lnTo>
                    <a:lnTo>
                      <a:pt x="45" y="31"/>
                    </a:lnTo>
                    <a:lnTo>
                      <a:pt x="44" y="32"/>
                    </a:lnTo>
                    <a:lnTo>
                      <a:pt x="41" y="35"/>
                    </a:lnTo>
                    <a:lnTo>
                      <a:pt x="36" y="40"/>
                    </a:lnTo>
                    <a:lnTo>
                      <a:pt x="27" y="49"/>
                    </a:lnTo>
                    <a:lnTo>
                      <a:pt x="0" y="20"/>
                    </a:lnTo>
                    <a:lnTo>
                      <a:pt x="5" y="17"/>
                    </a:lnTo>
                    <a:lnTo>
                      <a:pt x="10" y="10"/>
                    </a:lnTo>
                    <a:lnTo>
                      <a:pt x="16" y="5"/>
                    </a:lnTo>
                    <a:lnTo>
                      <a:pt x="21" y="1"/>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73" name="Freeform 265"/>
              <p:cNvSpPr>
                <a:spLocks/>
              </p:cNvSpPr>
              <p:nvPr/>
            </p:nvSpPr>
            <p:spPr bwMode="auto">
              <a:xfrm>
                <a:off x="-5857875" y="1822450"/>
                <a:ext cx="77787" cy="77788"/>
              </a:xfrm>
              <a:custGeom>
                <a:avLst/>
                <a:gdLst>
                  <a:gd name="T0" fmla="*/ 22 w 49"/>
                  <a:gd name="T1" fmla="*/ 0 h 49"/>
                  <a:gd name="T2" fmla="*/ 49 w 49"/>
                  <a:gd name="T3" fmla="*/ 27 h 49"/>
                  <a:gd name="T4" fmla="*/ 44 w 49"/>
                  <a:gd name="T5" fmla="*/ 31 h 49"/>
                  <a:gd name="T6" fmla="*/ 41 w 49"/>
                  <a:gd name="T7" fmla="*/ 33 h 49"/>
                  <a:gd name="T8" fmla="*/ 40 w 49"/>
                  <a:gd name="T9" fmla="*/ 35 h 49"/>
                  <a:gd name="T10" fmla="*/ 37 w 49"/>
                  <a:gd name="T11" fmla="*/ 37 h 49"/>
                  <a:gd name="T12" fmla="*/ 33 w 49"/>
                  <a:gd name="T13" fmla="*/ 41 h 49"/>
                  <a:gd name="T14" fmla="*/ 27 w 49"/>
                  <a:gd name="T15" fmla="*/ 49 h 49"/>
                  <a:gd name="T16" fmla="*/ 19 w 49"/>
                  <a:gd name="T17" fmla="*/ 41 h 49"/>
                  <a:gd name="T18" fmla="*/ 16 w 49"/>
                  <a:gd name="T19" fmla="*/ 37 h 49"/>
                  <a:gd name="T20" fmla="*/ 13 w 49"/>
                  <a:gd name="T21" fmla="*/ 35 h 49"/>
                  <a:gd name="T22" fmla="*/ 12 w 49"/>
                  <a:gd name="T23" fmla="*/ 33 h 49"/>
                  <a:gd name="T24" fmla="*/ 9 w 49"/>
                  <a:gd name="T25" fmla="*/ 31 h 49"/>
                  <a:gd name="T26" fmla="*/ 7 w 49"/>
                  <a:gd name="T27" fmla="*/ 28 h 49"/>
                  <a:gd name="T28" fmla="*/ 0 w 49"/>
                  <a:gd name="T29" fmla="*/ 22 h 49"/>
                  <a:gd name="T30" fmla="*/ 1 w 49"/>
                  <a:gd name="T31" fmla="*/ 19 h 49"/>
                  <a:gd name="T32" fmla="*/ 3 w 49"/>
                  <a:gd name="T33" fmla="*/ 19 h 49"/>
                  <a:gd name="T34" fmla="*/ 3 w 49"/>
                  <a:gd name="T35" fmla="*/ 18 h 49"/>
                  <a:gd name="T36" fmla="*/ 4 w 49"/>
                  <a:gd name="T37" fmla="*/ 18 h 49"/>
                  <a:gd name="T38" fmla="*/ 4 w 49"/>
                  <a:gd name="T39" fmla="*/ 18 h 49"/>
                  <a:gd name="T40" fmla="*/ 4 w 49"/>
                  <a:gd name="T41" fmla="*/ 17 h 49"/>
                  <a:gd name="T42" fmla="*/ 4 w 49"/>
                  <a:gd name="T43" fmla="*/ 17 h 49"/>
                  <a:gd name="T44" fmla="*/ 5 w 49"/>
                  <a:gd name="T45" fmla="*/ 15 h 49"/>
                  <a:gd name="T46" fmla="*/ 7 w 49"/>
                  <a:gd name="T47" fmla="*/ 14 h 49"/>
                  <a:gd name="T48" fmla="*/ 9 w 49"/>
                  <a:gd name="T49" fmla="*/ 12 h 49"/>
                  <a:gd name="T50" fmla="*/ 13 w 49"/>
                  <a:gd name="T51" fmla="*/ 8 h 49"/>
                  <a:gd name="T52" fmla="*/ 13 w 49"/>
                  <a:gd name="T53" fmla="*/ 8 h 49"/>
                  <a:gd name="T54" fmla="*/ 14 w 49"/>
                  <a:gd name="T55" fmla="*/ 8 h 49"/>
                  <a:gd name="T56" fmla="*/ 14 w 49"/>
                  <a:gd name="T57" fmla="*/ 6 h 49"/>
                  <a:gd name="T58" fmla="*/ 14 w 49"/>
                  <a:gd name="T59" fmla="*/ 6 h 49"/>
                  <a:gd name="T60" fmla="*/ 16 w 49"/>
                  <a:gd name="T61" fmla="*/ 5 h 49"/>
                  <a:gd name="T62" fmla="*/ 17 w 49"/>
                  <a:gd name="T63" fmla="*/ 4 h 49"/>
                  <a:gd name="T64" fmla="*/ 18 w 49"/>
                  <a:gd name="T65" fmla="*/ 3 h 49"/>
                  <a:gd name="T66" fmla="*/ 22 w 49"/>
                  <a:gd name="T6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49">
                    <a:moveTo>
                      <a:pt x="22" y="0"/>
                    </a:moveTo>
                    <a:lnTo>
                      <a:pt x="49" y="27"/>
                    </a:lnTo>
                    <a:lnTo>
                      <a:pt x="44" y="31"/>
                    </a:lnTo>
                    <a:lnTo>
                      <a:pt x="41" y="33"/>
                    </a:lnTo>
                    <a:lnTo>
                      <a:pt x="40" y="35"/>
                    </a:lnTo>
                    <a:lnTo>
                      <a:pt x="37" y="37"/>
                    </a:lnTo>
                    <a:lnTo>
                      <a:pt x="33" y="41"/>
                    </a:lnTo>
                    <a:lnTo>
                      <a:pt x="27" y="49"/>
                    </a:lnTo>
                    <a:lnTo>
                      <a:pt x="19" y="41"/>
                    </a:lnTo>
                    <a:lnTo>
                      <a:pt x="16" y="37"/>
                    </a:lnTo>
                    <a:lnTo>
                      <a:pt x="13" y="35"/>
                    </a:lnTo>
                    <a:lnTo>
                      <a:pt x="12" y="33"/>
                    </a:lnTo>
                    <a:lnTo>
                      <a:pt x="9" y="31"/>
                    </a:lnTo>
                    <a:lnTo>
                      <a:pt x="7" y="28"/>
                    </a:lnTo>
                    <a:lnTo>
                      <a:pt x="0" y="22"/>
                    </a:lnTo>
                    <a:lnTo>
                      <a:pt x="1" y="19"/>
                    </a:lnTo>
                    <a:lnTo>
                      <a:pt x="3" y="19"/>
                    </a:lnTo>
                    <a:lnTo>
                      <a:pt x="3" y="18"/>
                    </a:lnTo>
                    <a:lnTo>
                      <a:pt x="4" y="18"/>
                    </a:lnTo>
                    <a:lnTo>
                      <a:pt x="4" y="18"/>
                    </a:lnTo>
                    <a:lnTo>
                      <a:pt x="4" y="17"/>
                    </a:lnTo>
                    <a:lnTo>
                      <a:pt x="4" y="17"/>
                    </a:lnTo>
                    <a:lnTo>
                      <a:pt x="5" y="15"/>
                    </a:lnTo>
                    <a:lnTo>
                      <a:pt x="7" y="14"/>
                    </a:lnTo>
                    <a:lnTo>
                      <a:pt x="9" y="12"/>
                    </a:lnTo>
                    <a:lnTo>
                      <a:pt x="13" y="8"/>
                    </a:lnTo>
                    <a:lnTo>
                      <a:pt x="13" y="8"/>
                    </a:lnTo>
                    <a:lnTo>
                      <a:pt x="14" y="8"/>
                    </a:lnTo>
                    <a:lnTo>
                      <a:pt x="14" y="6"/>
                    </a:lnTo>
                    <a:lnTo>
                      <a:pt x="14" y="6"/>
                    </a:lnTo>
                    <a:lnTo>
                      <a:pt x="16" y="5"/>
                    </a:lnTo>
                    <a:lnTo>
                      <a:pt x="17" y="4"/>
                    </a:lnTo>
                    <a:lnTo>
                      <a:pt x="18" y="3"/>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74" name="Freeform 266"/>
              <p:cNvSpPr>
                <a:spLocks/>
              </p:cNvSpPr>
              <p:nvPr/>
            </p:nvSpPr>
            <p:spPr bwMode="auto">
              <a:xfrm>
                <a:off x="-5813425" y="1866900"/>
                <a:ext cx="77787" cy="77788"/>
              </a:xfrm>
              <a:custGeom>
                <a:avLst/>
                <a:gdLst>
                  <a:gd name="T0" fmla="*/ 22 w 49"/>
                  <a:gd name="T1" fmla="*/ 0 h 49"/>
                  <a:gd name="T2" fmla="*/ 29 w 49"/>
                  <a:gd name="T3" fmla="*/ 7 h 49"/>
                  <a:gd name="T4" fmla="*/ 36 w 49"/>
                  <a:gd name="T5" fmla="*/ 14 h 49"/>
                  <a:gd name="T6" fmla="*/ 44 w 49"/>
                  <a:gd name="T7" fmla="*/ 22 h 49"/>
                  <a:gd name="T8" fmla="*/ 49 w 49"/>
                  <a:gd name="T9" fmla="*/ 27 h 49"/>
                  <a:gd name="T10" fmla="*/ 27 w 49"/>
                  <a:gd name="T11" fmla="*/ 49 h 49"/>
                  <a:gd name="T12" fmla="*/ 0 w 49"/>
                  <a:gd name="T13" fmla="*/ 22 h 49"/>
                  <a:gd name="T14" fmla="*/ 3 w 49"/>
                  <a:gd name="T15" fmla="*/ 19 h 49"/>
                  <a:gd name="T16" fmla="*/ 4 w 49"/>
                  <a:gd name="T17" fmla="*/ 19 h 49"/>
                  <a:gd name="T18" fmla="*/ 4 w 49"/>
                  <a:gd name="T19" fmla="*/ 18 h 49"/>
                  <a:gd name="T20" fmla="*/ 5 w 49"/>
                  <a:gd name="T21" fmla="*/ 17 h 49"/>
                  <a:gd name="T22" fmla="*/ 8 w 49"/>
                  <a:gd name="T23" fmla="*/ 14 h 49"/>
                  <a:gd name="T24" fmla="*/ 13 w 49"/>
                  <a:gd name="T25" fmla="*/ 9 h 49"/>
                  <a:gd name="T26" fmla="*/ 22 w 49"/>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9">
                    <a:moveTo>
                      <a:pt x="22" y="0"/>
                    </a:moveTo>
                    <a:lnTo>
                      <a:pt x="29" y="7"/>
                    </a:lnTo>
                    <a:lnTo>
                      <a:pt x="36" y="14"/>
                    </a:lnTo>
                    <a:lnTo>
                      <a:pt x="44" y="22"/>
                    </a:lnTo>
                    <a:lnTo>
                      <a:pt x="49" y="27"/>
                    </a:lnTo>
                    <a:lnTo>
                      <a:pt x="27" y="49"/>
                    </a:lnTo>
                    <a:lnTo>
                      <a:pt x="0" y="22"/>
                    </a:lnTo>
                    <a:lnTo>
                      <a:pt x="3" y="19"/>
                    </a:lnTo>
                    <a:lnTo>
                      <a:pt x="4" y="19"/>
                    </a:lnTo>
                    <a:lnTo>
                      <a:pt x="4" y="18"/>
                    </a:lnTo>
                    <a:lnTo>
                      <a:pt x="5" y="17"/>
                    </a:lnTo>
                    <a:lnTo>
                      <a:pt x="8" y="14"/>
                    </a:lnTo>
                    <a:lnTo>
                      <a:pt x="13" y="9"/>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75" name="Freeform 267"/>
              <p:cNvSpPr>
                <a:spLocks/>
              </p:cNvSpPr>
              <p:nvPr/>
            </p:nvSpPr>
            <p:spPr bwMode="auto">
              <a:xfrm>
                <a:off x="-5986463" y="1770063"/>
                <a:ext cx="77787" cy="131763"/>
              </a:xfrm>
              <a:custGeom>
                <a:avLst/>
                <a:gdLst>
                  <a:gd name="T0" fmla="*/ 30 w 49"/>
                  <a:gd name="T1" fmla="*/ 0 h 83"/>
                  <a:gd name="T2" fmla="*/ 31 w 49"/>
                  <a:gd name="T3" fmla="*/ 1 h 83"/>
                  <a:gd name="T4" fmla="*/ 31 w 49"/>
                  <a:gd name="T5" fmla="*/ 2 h 83"/>
                  <a:gd name="T6" fmla="*/ 32 w 49"/>
                  <a:gd name="T7" fmla="*/ 2 h 83"/>
                  <a:gd name="T8" fmla="*/ 32 w 49"/>
                  <a:gd name="T9" fmla="*/ 4 h 83"/>
                  <a:gd name="T10" fmla="*/ 34 w 49"/>
                  <a:gd name="T11" fmla="*/ 5 h 83"/>
                  <a:gd name="T12" fmla="*/ 34 w 49"/>
                  <a:gd name="T13" fmla="*/ 5 h 83"/>
                  <a:gd name="T14" fmla="*/ 38 w 49"/>
                  <a:gd name="T15" fmla="*/ 7 h 83"/>
                  <a:gd name="T16" fmla="*/ 40 w 49"/>
                  <a:gd name="T17" fmla="*/ 10 h 83"/>
                  <a:gd name="T18" fmla="*/ 41 w 49"/>
                  <a:gd name="T19" fmla="*/ 12 h 83"/>
                  <a:gd name="T20" fmla="*/ 43 w 49"/>
                  <a:gd name="T21" fmla="*/ 14 h 83"/>
                  <a:gd name="T22" fmla="*/ 44 w 49"/>
                  <a:gd name="T23" fmla="*/ 14 h 83"/>
                  <a:gd name="T24" fmla="*/ 44 w 49"/>
                  <a:gd name="T25" fmla="*/ 15 h 83"/>
                  <a:gd name="T26" fmla="*/ 44 w 49"/>
                  <a:gd name="T27" fmla="*/ 15 h 83"/>
                  <a:gd name="T28" fmla="*/ 44 w 49"/>
                  <a:gd name="T29" fmla="*/ 15 h 83"/>
                  <a:gd name="T30" fmla="*/ 45 w 49"/>
                  <a:gd name="T31" fmla="*/ 15 h 83"/>
                  <a:gd name="T32" fmla="*/ 45 w 49"/>
                  <a:gd name="T33" fmla="*/ 16 h 83"/>
                  <a:gd name="T34" fmla="*/ 46 w 49"/>
                  <a:gd name="T35" fmla="*/ 18 h 83"/>
                  <a:gd name="T36" fmla="*/ 49 w 49"/>
                  <a:gd name="T37" fmla="*/ 19 h 83"/>
                  <a:gd name="T38" fmla="*/ 49 w 49"/>
                  <a:gd name="T39" fmla="*/ 36 h 83"/>
                  <a:gd name="T40" fmla="*/ 46 w 49"/>
                  <a:gd name="T41" fmla="*/ 51 h 83"/>
                  <a:gd name="T42" fmla="*/ 40 w 49"/>
                  <a:gd name="T43" fmla="*/ 66 h 83"/>
                  <a:gd name="T44" fmla="*/ 30 w 49"/>
                  <a:gd name="T45" fmla="*/ 79 h 83"/>
                  <a:gd name="T46" fmla="*/ 29 w 49"/>
                  <a:gd name="T47" fmla="*/ 80 h 83"/>
                  <a:gd name="T48" fmla="*/ 27 w 49"/>
                  <a:gd name="T49" fmla="*/ 82 h 83"/>
                  <a:gd name="T50" fmla="*/ 26 w 49"/>
                  <a:gd name="T51" fmla="*/ 83 h 83"/>
                  <a:gd name="T52" fmla="*/ 23 w 49"/>
                  <a:gd name="T53" fmla="*/ 82 h 83"/>
                  <a:gd name="T54" fmla="*/ 23 w 49"/>
                  <a:gd name="T55" fmla="*/ 82 h 83"/>
                  <a:gd name="T56" fmla="*/ 23 w 49"/>
                  <a:gd name="T57" fmla="*/ 80 h 83"/>
                  <a:gd name="T58" fmla="*/ 22 w 49"/>
                  <a:gd name="T59" fmla="*/ 80 h 83"/>
                  <a:gd name="T60" fmla="*/ 22 w 49"/>
                  <a:gd name="T61" fmla="*/ 79 h 83"/>
                  <a:gd name="T62" fmla="*/ 20 w 49"/>
                  <a:gd name="T63" fmla="*/ 77 h 83"/>
                  <a:gd name="T64" fmla="*/ 16 w 49"/>
                  <a:gd name="T65" fmla="*/ 74 h 83"/>
                  <a:gd name="T66" fmla="*/ 9 w 49"/>
                  <a:gd name="T67" fmla="*/ 68 h 83"/>
                  <a:gd name="T68" fmla="*/ 0 w 49"/>
                  <a:gd name="T69" fmla="*/ 57 h 83"/>
                  <a:gd name="T70" fmla="*/ 12 w 49"/>
                  <a:gd name="T71" fmla="*/ 45 h 83"/>
                  <a:gd name="T72" fmla="*/ 21 w 49"/>
                  <a:gd name="T73" fmla="*/ 33 h 83"/>
                  <a:gd name="T74" fmla="*/ 21 w 49"/>
                  <a:gd name="T75" fmla="*/ 33 h 83"/>
                  <a:gd name="T76" fmla="*/ 26 w 49"/>
                  <a:gd name="T77" fmla="*/ 19 h 83"/>
                  <a:gd name="T78" fmla="*/ 30 w 49"/>
                  <a:gd name="T79" fmla="*/ 9 h 83"/>
                  <a:gd name="T80" fmla="*/ 30 w 49"/>
                  <a:gd name="T8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 h="83">
                    <a:moveTo>
                      <a:pt x="30" y="0"/>
                    </a:moveTo>
                    <a:lnTo>
                      <a:pt x="31" y="1"/>
                    </a:lnTo>
                    <a:lnTo>
                      <a:pt x="31" y="2"/>
                    </a:lnTo>
                    <a:lnTo>
                      <a:pt x="32" y="2"/>
                    </a:lnTo>
                    <a:lnTo>
                      <a:pt x="32" y="4"/>
                    </a:lnTo>
                    <a:lnTo>
                      <a:pt x="34" y="5"/>
                    </a:lnTo>
                    <a:lnTo>
                      <a:pt x="34" y="5"/>
                    </a:lnTo>
                    <a:lnTo>
                      <a:pt x="38" y="7"/>
                    </a:lnTo>
                    <a:lnTo>
                      <a:pt x="40" y="10"/>
                    </a:lnTo>
                    <a:lnTo>
                      <a:pt x="41" y="12"/>
                    </a:lnTo>
                    <a:lnTo>
                      <a:pt x="43" y="14"/>
                    </a:lnTo>
                    <a:lnTo>
                      <a:pt x="44" y="14"/>
                    </a:lnTo>
                    <a:lnTo>
                      <a:pt x="44" y="15"/>
                    </a:lnTo>
                    <a:lnTo>
                      <a:pt x="44" y="15"/>
                    </a:lnTo>
                    <a:lnTo>
                      <a:pt x="44" y="15"/>
                    </a:lnTo>
                    <a:lnTo>
                      <a:pt x="45" y="15"/>
                    </a:lnTo>
                    <a:lnTo>
                      <a:pt x="45" y="16"/>
                    </a:lnTo>
                    <a:lnTo>
                      <a:pt x="46" y="18"/>
                    </a:lnTo>
                    <a:lnTo>
                      <a:pt x="49" y="19"/>
                    </a:lnTo>
                    <a:lnTo>
                      <a:pt x="49" y="36"/>
                    </a:lnTo>
                    <a:lnTo>
                      <a:pt x="46" y="51"/>
                    </a:lnTo>
                    <a:lnTo>
                      <a:pt x="40" y="66"/>
                    </a:lnTo>
                    <a:lnTo>
                      <a:pt x="30" y="79"/>
                    </a:lnTo>
                    <a:lnTo>
                      <a:pt x="29" y="80"/>
                    </a:lnTo>
                    <a:lnTo>
                      <a:pt x="27" y="82"/>
                    </a:lnTo>
                    <a:lnTo>
                      <a:pt x="26" y="83"/>
                    </a:lnTo>
                    <a:lnTo>
                      <a:pt x="23" y="82"/>
                    </a:lnTo>
                    <a:lnTo>
                      <a:pt x="23" y="82"/>
                    </a:lnTo>
                    <a:lnTo>
                      <a:pt x="23" y="80"/>
                    </a:lnTo>
                    <a:lnTo>
                      <a:pt x="22" y="80"/>
                    </a:lnTo>
                    <a:lnTo>
                      <a:pt x="22" y="79"/>
                    </a:lnTo>
                    <a:lnTo>
                      <a:pt x="20" y="77"/>
                    </a:lnTo>
                    <a:lnTo>
                      <a:pt x="16" y="74"/>
                    </a:lnTo>
                    <a:lnTo>
                      <a:pt x="9" y="68"/>
                    </a:lnTo>
                    <a:lnTo>
                      <a:pt x="0" y="57"/>
                    </a:lnTo>
                    <a:lnTo>
                      <a:pt x="12" y="45"/>
                    </a:lnTo>
                    <a:lnTo>
                      <a:pt x="21" y="33"/>
                    </a:lnTo>
                    <a:lnTo>
                      <a:pt x="21" y="33"/>
                    </a:lnTo>
                    <a:lnTo>
                      <a:pt x="26" y="19"/>
                    </a:lnTo>
                    <a:lnTo>
                      <a:pt x="30" y="9"/>
                    </a:lnTo>
                    <a:lnTo>
                      <a:pt x="30"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76" name="Freeform 268"/>
              <p:cNvSpPr>
                <a:spLocks/>
              </p:cNvSpPr>
              <p:nvPr/>
            </p:nvSpPr>
            <p:spPr bwMode="auto">
              <a:xfrm>
                <a:off x="-5983288" y="1647825"/>
                <a:ext cx="138112" cy="139700"/>
              </a:xfrm>
              <a:custGeom>
                <a:avLst/>
                <a:gdLst>
                  <a:gd name="T0" fmla="*/ 38 w 87"/>
                  <a:gd name="T1" fmla="*/ 0 h 88"/>
                  <a:gd name="T2" fmla="*/ 87 w 87"/>
                  <a:gd name="T3" fmla="*/ 48 h 88"/>
                  <a:gd name="T4" fmla="*/ 84 w 87"/>
                  <a:gd name="T5" fmla="*/ 51 h 88"/>
                  <a:gd name="T6" fmla="*/ 79 w 87"/>
                  <a:gd name="T7" fmla="*/ 57 h 88"/>
                  <a:gd name="T8" fmla="*/ 71 w 87"/>
                  <a:gd name="T9" fmla="*/ 64 h 88"/>
                  <a:gd name="T10" fmla="*/ 64 w 87"/>
                  <a:gd name="T11" fmla="*/ 73 h 88"/>
                  <a:gd name="T12" fmla="*/ 56 w 87"/>
                  <a:gd name="T13" fmla="*/ 81 h 88"/>
                  <a:gd name="T14" fmla="*/ 50 w 87"/>
                  <a:gd name="T15" fmla="*/ 86 h 88"/>
                  <a:gd name="T16" fmla="*/ 48 w 87"/>
                  <a:gd name="T17" fmla="*/ 88 h 88"/>
                  <a:gd name="T18" fmla="*/ 46 w 87"/>
                  <a:gd name="T19" fmla="*/ 86 h 88"/>
                  <a:gd name="T20" fmla="*/ 46 w 87"/>
                  <a:gd name="T21" fmla="*/ 86 h 88"/>
                  <a:gd name="T22" fmla="*/ 44 w 87"/>
                  <a:gd name="T23" fmla="*/ 84 h 88"/>
                  <a:gd name="T24" fmla="*/ 44 w 87"/>
                  <a:gd name="T25" fmla="*/ 84 h 88"/>
                  <a:gd name="T26" fmla="*/ 43 w 87"/>
                  <a:gd name="T27" fmla="*/ 83 h 88"/>
                  <a:gd name="T28" fmla="*/ 42 w 87"/>
                  <a:gd name="T29" fmla="*/ 82 h 88"/>
                  <a:gd name="T30" fmla="*/ 42 w 87"/>
                  <a:gd name="T31" fmla="*/ 82 h 88"/>
                  <a:gd name="T32" fmla="*/ 39 w 87"/>
                  <a:gd name="T33" fmla="*/ 79 h 88"/>
                  <a:gd name="T34" fmla="*/ 34 w 87"/>
                  <a:gd name="T35" fmla="*/ 74 h 88"/>
                  <a:gd name="T36" fmla="*/ 27 w 87"/>
                  <a:gd name="T37" fmla="*/ 66 h 88"/>
                  <a:gd name="T38" fmla="*/ 19 w 87"/>
                  <a:gd name="T39" fmla="*/ 59 h 88"/>
                  <a:gd name="T40" fmla="*/ 12 w 87"/>
                  <a:gd name="T41" fmla="*/ 52 h 88"/>
                  <a:gd name="T42" fmla="*/ 7 w 87"/>
                  <a:gd name="T43" fmla="*/ 47 h 88"/>
                  <a:gd name="T44" fmla="*/ 5 w 87"/>
                  <a:gd name="T45" fmla="*/ 45 h 88"/>
                  <a:gd name="T46" fmla="*/ 5 w 87"/>
                  <a:gd name="T47" fmla="*/ 45 h 88"/>
                  <a:gd name="T48" fmla="*/ 2 w 87"/>
                  <a:gd name="T49" fmla="*/ 42 h 88"/>
                  <a:gd name="T50" fmla="*/ 2 w 87"/>
                  <a:gd name="T51" fmla="*/ 42 h 88"/>
                  <a:gd name="T52" fmla="*/ 2 w 87"/>
                  <a:gd name="T53" fmla="*/ 42 h 88"/>
                  <a:gd name="T54" fmla="*/ 0 w 87"/>
                  <a:gd name="T55" fmla="*/ 38 h 88"/>
                  <a:gd name="T56" fmla="*/ 1 w 87"/>
                  <a:gd name="T57" fmla="*/ 37 h 88"/>
                  <a:gd name="T58" fmla="*/ 1 w 87"/>
                  <a:gd name="T59" fmla="*/ 37 h 88"/>
                  <a:gd name="T60" fmla="*/ 3 w 87"/>
                  <a:gd name="T61" fmla="*/ 36 h 88"/>
                  <a:gd name="T62" fmla="*/ 9 w 87"/>
                  <a:gd name="T63" fmla="*/ 29 h 88"/>
                  <a:gd name="T64" fmla="*/ 15 w 87"/>
                  <a:gd name="T65" fmla="*/ 23 h 88"/>
                  <a:gd name="T66" fmla="*/ 23 w 87"/>
                  <a:gd name="T67" fmla="*/ 15 h 88"/>
                  <a:gd name="T68" fmla="*/ 30 w 87"/>
                  <a:gd name="T69" fmla="*/ 7 h 88"/>
                  <a:gd name="T70" fmla="*/ 36 w 87"/>
                  <a:gd name="T71" fmla="*/ 2 h 88"/>
                  <a:gd name="T72" fmla="*/ 38 w 87"/>
                  <a:gd name="T7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88">
                    <a:moveTo>
                      <a:pt x="38" y="0"/>
                    </a:moveTo>
                    <a:lnTo>
                      <a:pt x="87" y="48"/>
                    </a:lnTo>
                    <a:lnTo>
                      <a:pt x="84" y="51"/>
                    </a:lnTo>
                    <a:lnTo>
                      <a:pt x="79" y="57"/>
                    </a:lnTo>
                    <a:lnTo>
                      <a:pt x="71" y="64"/>
                    </a:lnTo>
                    <a:lnTo>
                      <a:pt x="64" y="73"/>
                    </a:lnTo>
                    <a:lnTo>
                      <a:pt x="56" y="81"/>
                    </a:lnTo>
                    <a:lnTo>
                      <a:pt x="50" y="86"/>
                    </a:lnTo>
                    <a:lnTo>
                      <a:pt x="48" y="88"/>
                    </a:lnTo>
                    <a:lnTo>
                      <a:pt x="46" y="86"/>
                    </a:lnTo>
                    <a:lnTo>
                      <a:pt x="46" y="86"/>
                    </a:lnTo>
                    <a:lnTo>
                      <a:pt x="44" y="84"/>
                    </a:lnTo>
                    <a:lnTo>
                      <a:pt x="44" y="84"/>
                    </a:lnTo>
                    <a:lnTo>
                      <a:pt x="43" y="83"/>
                    </a:lnTo>
                    <a:lnTo>
                      <a:pt x="42" y="82"/>
                    </a:lnTo>
                    <a:lnTo>
                      <a:pt x="42" y="82"/>
                    </a:lnTo>
                    <a:lnTo>
                      <a:pt x="39" y="79"/>
                    </a:lnTo>
                    <a:lnTo>
                      <a:pt x="34" y="74"/>
                    </a:lnTo>
                    <a:lnTo>
                      <a:pt x="27" y="66"/>
                    </a:lnTo>
                    <a:lnTo>
                      <a:pt x="19" y="59"/>
                    </a:lnTo>
                    <a:lnTo>
                      <a:pt x="12" y="52"/>
                    </a:lnTo>
                    <a:lnTo>
                      <a:pt x="7" y="47"/>
                    </a:lnTo>
                    <a:lnTo>
                      <a:pt x="5" y="45"/>
                    </a:lnTo>
                    <a:lnTo>
                      <a:pt x="5" y="45"/>
                    </a:lnTo>
                    <a:lnTo>
                      <a:pt x="2" y="42"/>
                    </a:lnTo>
                    <a:lnTo>
                      <a:pt x="2" y="42"/>
                    </a:lnTo>
                    <a:lnTo>
                      <a:pt x="2" y="42"/>
                    </a:lnTo>
                    <a:lnTo>
                      <a:pt x="0" y="38"/>
                    </a:lnTo>
                    <a:lnTo>
                      <a:pt x="1" y="37"/>
                    </a:lnTo>
                    <a:lnTo>
                      <a:pt x="1" y="37"/>
                    </a:lnTo>
                    <a:lnTo>
                      <a:pt x="3" y="36"/>
                    </a:lnTo>
                    <a:lnTo>
                      <a:pt x="9" y="29"/>
                    </a:lnTo>
                    <a:lnTo>
                      <a:pt x="15" y="23"/>
                    </a:lnTo>
                    <a:lnTo>
                      <a:pt x="23" y="15"/>
                    </a:lnTo>
                    <a:lnTo>
                      <a:pt x="30" y="7"/>
                    </a:lnTo>
                    <a:lnTo>
                      <a:pt x="36" y="2"/>
                    </a:lnTo>
                    <a:lnTo>
                      <a:pt x="38"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77" name="Freeform 269"/>
              <p:cNvSpPr>
                <a:spLocks/>
              </p:cNvSpPr>
              <p:nvPr/>
            </p:nvSpPr>
            <p:spPr bwMode="auto">
              <a:xfrm>
                <a:off x="-6057900" y="1747838"/>
                <a:ext cx="103187" cy="76200"/>
              </a:xfrm>
              <a:custGeom>
                <a:avLst/>
                <a:gdLst>
                  <a:gd name="T0" fmla="*/ 47 w 65"/>
                  <a:gd name="T1" fmla="*/ 0 h 48"/>
                  <a:gd name="T2" fmla="*/ 59 w 65"/>
                  <a:gd name="T3" fmla="*/ 0 h 48"/>
                  <a:gd name="T4" fmla="*/ 59 w 65"/>
                  <a:gd name="T5" fmla="*/ 0 h 48"/>
                  <a:gd name="T6" fmla="*/ 65 w 65"/>
                  <a:gd name="T7" fmla="*/ 5 h 48"/>
                  <a:gd name="T8" fmla="*/ 65 w 65"/>
                  <a:gd name="T9" fmla="*/ 5 h 48"/>
                  <a:gd name="T10" fmla="*/ 63 w 65"/>
                  <a:gd name="T11" fmla="*/ 6 h 48"/>
                  <a:gd name="T12" fmla="*/ 63 w 65"/>
                  <a:gd name="T13" fmla="*/ 6 h 48"/>
                  <a:gd name="T14" fmla="*/ 62 w 65"/>
                  <a:gd name="T15" fmla="*/ 7 h 48"/>
                  <a:gd name="T16" fmla="*/ 61 w 65"/>
                  <a:gd name="T17" fmla="*/ 9 h 48"/>
                  <a:gd name="T18" fmla="*/ 61 w 65"/>
                  <a:gd name="T19" fmla="*/ 9 h 48"/>
                  <a:gd name="T20" fmla="*/ 58 w 65"/>
                  <a:gd name="T21" fmla="*/ 11 h 48"/>
                  <a:gd name="T22" fmla="*/ 53 w 65"/>
                  <a:gd name="T23" fmla="*/ 16 h 48"/>
                  <a:gd name="T24" fmla="*/ 45 w 65"/>
                  <a:gd name="T25" fmla="*/ 24 h 48"/>
                  <a:gd name="T26" fmla="*/ 38 w 65"/>
                  <a:gd name="T27" fmla="*/ 32 h 48"/>
                  <a:gd name="T28" fmla="*/ 30 w 65"/>
                  <a:gd name="T29" fmla="*/ 39 h 48"/>
                  <a:gd name="T30" fmla="*/ 25 w 65"/>
                  <a:gd name="T31" fmla="*/ 44 h 48"/>
                  <a:gd name="T32" fmla="*/ 21 w 65"/>
                  <a:gd name="T33" fmla="*/ 48 h 48"/>
                  <a:gd name="T34" fmla="*/ 0 w 65"/>
                  <a:gd name="T35" fmla="*/ 28 h 48"/>
                  <a:gd name="T36" fmla="*/ 16 w 65"/>
                  <a:gd name="T37" fmla="*/ 14 h 48"/>
                  <a:gd name="T38" fmla="*/ 32 w 65"/>
                  <a:gd name="T39" fmla="*/ 3 h 48"/>
                  <a:gd name="T40" fmla="*/ 47 w 65"/>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48">
                    <a:moveTo>
                      <a:pt x="47" y="0"/>
                    </a:moveTo>
                    <a:lnTo>
                      <a:pt x="59" y="0"/>
                    </a:lnTo>
                    <a:lnTo>
                      <a:pt x="59" y="0"/>
                    </a:lnTo>
                    <a:lnTo>
                      <a:pt x="65" y="5"/>
                    </a:lnTo>
                    <a:lnTo>
                      <a:pt x="65" y="5"/>
                    </a:lnTo>
                    <a:lnTo>
                      <a:pt x="63" y="6"/>
                    </a:lnTo>
                    <a:lnTo>
                      <a:pt x="63" y="6"/>
                    </a:lnTo>
                    <a:lnTo>
                      <a:pt x="62" y="7"/>
                    </a:lnTo>
                    <a:lnTo>
                      <a:pt x="61" y="9"/>
                    </a:lnTo>
                    <a:lnTo>
                      <a:pt x="61" y="9"/>
                    </a:lnTo>
                    <a:lnTo>
                      <a:pt x="58" y="11"/>
                    </a:lnTo>
                    <a:lnTo>
                      <a:pt x="53" y="16"/>
                    </a:lnTo>
                    <a:lnTo>
                      <a:pt x="45" y="24"/>
                    </a:lnTo>
                    <a:lnTo>
                      <a:pt x="38" y="32"/>
                    </a:lnTo>
                    <a:lnTo>
                      <a:pt x="30" y="39"/>
                    </a:lnTo>
                    <a:lnTo>
                      <a:pt x="25" y="44"/>
                    </a:lnTo>
                    <a:lnTo>
                      <a:pt x="21" y="48"/>
                    </a:lnTo>
                    <a:lnTo>
                      <a:pt x="0" y="28"/>
                    </a:lnTo>
                    <a:lnTo>
                      <a:pt x="16" y="14"/>
                    </a:lnTo>
                    <a:lnTo>
                      <a:pt x="32" y="3"/>
                    </a:lnTo>
                    <a:lnTo>
                      <a:pt x="47"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78" name="Freeform 270"/>
              <p:cNvSpPr>
                <a:spLocks/>
              </p:cNvSpPr>
              <p:nvPr/>
            </p:nvSpPr>
            <p:spPr bwMode="auto">
              <a:xfrm>
                <a:off x="-6021388" y="1757363"/>
                <a:ext cx="77787" cy="101600"/>
              </a:xfrm>
              <a:custGeom>
                <a:avLst/>
                <a:gdLst>
                  <a:gd name="T0" fmla="*/ 43 w 49"/>
                  <a:gd name="T1" fmla="*/ 0 h 64"/>
                  <a:gd name="T2" fmla="*/ 48 w 49"/>
                  <a:gd name="T3" fmla="*/ 5 h 64"/>
                  <a:gd name="T4" fmla="*/ 48 w 49"/>
                  <a:gd name="T5" fmla="*/ 5 h 64"/>
                  <a:gd name="T6" fmla="*/ 49 w 49"/>
                  <a:gd name="T7" fmla="*/ 8 h 64"/>
                  <a:gd name="T8" fmla="*/ 49 w 49"/>
                  <a:gd name="T9" fmla="*/ 9 h 64"/>
                  <a:gd name="T10" fmla="*/ 49 w 49"/>
                  <a:gd name="T11" fmla="*/ 9 h 64"/>
                  <a:gd name="T12" fmla="*/ 48 w 49"/>
                  <a:gd name="T13" fmla="*/ 23 h 64"/>
                  <a:gd name="T14" fmla="*/ 42 w 49"/>
                  <a:gd name="T15" fmla="*/ 37 h 64"/>
                  <a:gd name="T16" fmla="*/ 31 w 49"/>
                  <a:gd name="T17" fmla="*/ 51 h 64"/>
                  <a:gd name="T18" fmla="*/ 20 w 49"/>
                  <a:gd name="T19" fmla="*/ 64 h 64"/>
                  <a:gd name="T20" fmla="*/ 0 w 49"/>
                  <a:gd name="T21" fmla="*/ 44 h 64"/>
                  <a:gd name="T22" fmla="*/ 3 w 49"/>
                  <a:gd name="T23" fmla="*/ 40 h 64"/>
                  <a:gd name="T24" fmla="*/ 9 w 49"/>
                  <a:gd name="T25" fmla="*/ 35 h 64"/>
                  <a:gd name="T26" fmla="*/ 16 w 49"/>
                  <a:gd name="T27" fmla="*/ 27 h 64"/>
                  <a:gd name="T28" fmla="*/ 24 w 49"/>
                  <a:gd name="T29" fmla="*/ 19 h 64"/>
                  <a:gd name="T30" fmla="*/ 31 w 49"/>
                  <a:gd name="T31" fmla="*/ 13 h 64"/>
                  <a:gd name="T32" fmla="*/ 36 w 49"/>
                  <a:gd name="T33" fmla="*/ 8 h 64"/>
                  <a:gd name="T34" fmla="*/ 38 w 49"/>
                  <a:gd name="T35" fmla="*/ 5 h 64"/>
                  <a:gd name="T36" fmla="*/ 38 w 49"/>
                  <a:gd name="T37" fmla="*/ 5 h 64"/>
                  <a:gd name="T38" fmla="*/ 39 w 49"/>
                  <a:gd name="T39" fmla="*/ 5 h 64"/>
                  <a:gd name="T40" fmla="*/ 39 w 49"/>
                  <a:gd name="T41" fmla="*/ 4 h 64"/>
                  <a:gd name="T42" fmla="*/ 39 w 49"/>
                  <a:gd name="T43" fmla="*/ 4 h 64"/>
                  <a:gd name="T44" fmla="*/ 40 w 49"/>
                  <a:gd name="T45" fmla="*/ 4 h 64"/>
                  <a:gd name="T46" fmla="*/ 42 w 49"/>
                  <a:gd name="T47" fmla="*/ 3 h 64"/>
                  <a:gd name="T48" fmla="*/ 43 w 49"/>
                  <a:gd name="T4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64">
                    <a:moveTo>
                      <a:pt x="43" y="0"/>
                    </a:moveTo>
                    <a:lnTo>
                      <a:pt x="48" y="5"/>
                    </a:lnTo>
                    <a:lnTo>
                      <a:pt x="48" y="5"/>
                    </a:lnTo>
                    <a:lnTo>
                      <a:pt x="49" y="8"/>
                    </a:lnTo>
                    <a:lnTo>
                      <a:pt x="49" y="9"/>
                    </a:lnTo>
                    <a:lnTo>
                      <a:pt x="49" y="9"/>
                    </a:lnTo>
                    <a:lnTo>
                      <a:pt x="48" y="23"/>
                    </a:lnTo>
                    <a:lnTo>
                      <a:pt x="42" y="37"/>
                    </a:lnTo>
                    <a:lnTo>
                      <a:pt x="31" y="51"/>
                    </a:lnTo>
                    <a:lnTo>
                      <a:pt x="20" y="64"/>
                    </a:lnTo>
                    <a:lnTo>
                      <a:pt x="0" y="44"/>
                    </a:lnTo>
                    <a:lnTo>
                      <a:pt x="3" y="40"/>
                    </a:lnTo>
                    <a:lnTo>
                      <a:pt x="9" y="35"/>
                    </a:lnTo>
                    <a:lnTo>
                      <a:pt x="16" y="27"/>
                    </a:lnTo>
                    <a:lnTo>
                      <a:pt x="24" y="19"/>
                    </a:lnTo>
                    <a:lnTo>
                      <a:pt x="31" y="13"/>
                    </a:lnTo>
                    <a:lnTo>
                      <a:pt x="36" y="8"/>
                    </a:lnTo>
                    <a:lnTo>
                      <a:pt x="38" y="5"/>
                    </a:lnTo>
                    <a:lnTo>
                      <a:pt x="38" y="5"/>
                    </a:lnTo>
                    <a:lnTo>
                      <a:pt x="39" y="5"/>
                    </a:lnTo>
                    <a:lnTo>
                      <a:pt x="39" y="4"/>
                    </a:lnTo>
                    <a:lnTo>
                      <a:pt x="39" y="4"/>
                    </a:lnTo>
                    <a:lnTo>
                      <a:pt x="40" y="4"/>
                    </a:lnTo>
                    <a:lnTo>
                      <a:pt x="42" y="3"/>
                    </a:lnTo>
                    <a:lnTo>
                      <a:pt x="43"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79" name="Freeform 271"/>
              <p:cNvSpPr>
                <a:spLocks/>
              </p:cNvSpPr>
              <p:nvPr/>
            </p:nvSpPr>
            <p:spPr bwMode="auto">
              <a:xfrm>
                <a:off x="-6100763" y="1709738"/>
                <a:ext cx="133350" cy="77788"/>
              </a:xfrm>
              <a:custGeom>
                <a:avLst/>
                <a:gdLst>
                  <a:gd name="T0" fmla="*/ 49 w 84"/>
                  <a:gd name="T1" fmla="*/ 0 h 49"/>
                  <a:gd name="T2" fmla="*/ 65 w 84"/>
                  <a:gd name="T3" fmla="*/ 2 h 49"/>
                  <a:gd name="T4" fmla="*/ 67 w 84"/>
                  <a:gd name="T5" fmla="*/ 3 h 49"/>
                  <a:gd name="T6" fmla="*/ 68 w 84"/>
                  <a:gd name="T7" fmla="*/ 6 h 49"/>
                  <a:gd name="T8" fmla="*/ 70 w 84"/>
                  <a:gd name="T9" fmla="*/ 6 h 49"/>
                  <a:gd name="T10" fmla="*/ 70 w 84"/>
                  <a:gd name="T11" fmla="*/ 7 h 49"/>
                  <a:gd name="T12" fmla="*/ 71 w 84"/>
                  <a:gd name="T13" fmla="*/ 7 h 49"/>
                  <a:gd name="T14" fmla="*/ 71 w 84"/>
                  <a:gd name="T15" fmla="*/ 8 h 49"/>
                  <a:gd name="T16" fmla="*/ 72 w 84"/>
                  <a:gd name="T17" fmla="*/ 8 h 49"/>
                  <a:gd name="T18" fmla="*/ 72 w 84"/>
                  <a:gd name="T19" fmla="*/ 9 h 49"/>
                  <a:gd name="T20" fmla="*/ 74 w 84"/>
                  <a:gd name="T21" fmla="*/ 11 h 49"/>
                  <a:gd name="T22" fmla="*/ 76 w 84"/>
                  <a:gd name="T23" fmla="*/ 13 h 49"/>
                  <a:gd name="T24" fmla="*/ 79 w 84"/>
                  <a:gd name="T25" fmla="*/ 16 h 49"/>
                  <a:gd name="T26" fmla="*/ 79 w 84"/>
                  <a:gd name="T27" fmla="*/ 16 h 49"/>
                  <a:gd name="T28" fmla="*/ 81 w 84"/>
                  <a:gd name="T29" fmla="*/ 17 h 49"/>
                  <a:gd name="T30" fmla="*/ 81 w 84"/>
                  <a:gd name="T31" fmla="*/ 17 h 49"/>
                  <a:gd name="T32" fmla="*/ 84 w 84"/>
                  <a:gd name="T33" fmla="*/ 21 h 49"/>
                  <a:gd name="T34" fmla="*/ 70 w 84"/>
                  <a:gd name="T35" fmla="*/ 22 h 49"/>
                  <a:gd name="T36" fmla="*/ 54 w 84"/>
                  <a:gd name="T37" fmla="*/ 27 h 49"/>
                  <a:gd name="T38" fmla="*/ 39 w 84"/>
                  <a:gd name="T39" fmla="*/ 38 h 49"/>
                  <a:gd name="T40" fmla="*/ 26 w 84"/>
                  <a:gd name="T41" fmla="*/ 49 h 49"/>
                  <a:gd name="T42" fmla="*/ 25 w 84"/>
                  <a:gd name="T43" fmla="*/ 48 h 49"/>
                  <a:gd name="T44" fmla="*/ 20 w 84"/>
                  <a:gd name="T45" fmla="*/ 43 h 49"/>
                  <a:gd name="T46" fmla="*/ 13 w 84"/>
                  <a:gd name="T47" fmla="*/ 36 h 49"/>
                  <a:gd name="T48" fmla="*/ 7 w 84"/>
                  <a:gd name="T49" fmla="*/ 30 h 49"/>
                  <a:gd name="T50" fmla="*/ 3 w 84"/>
                  <a:gd name="T51" fmla="*/ 26 h 49"/>
                  <a:gd name="T52" fmla="*/ 0 w 84"/>
                  <a:gd name="T53" fmla="*/ 24 h 49"/>
                  <a:gd name="T54" fmla="*/ 2 w 84"/>
                  <a:gd name="T55" fmla="*/ 22 h 49"/>
                  <a:gd name="T56" fmla="*/ 3 w 84"/>
                  <a:gd name="T57" fmla="*/ 21 h 49"/>
                  <a:gd name="T58" fmla="*/ 4 w 84"/>
                  <a:gd name="T59" fmla="*/ 20 h 49"/>
                  <a:gd name="T60" fmla="*/ 4 w 84"/>
                  <a:gd name="T61" fmla="*/ 20 h 49"/>
                  <a:gd name="T62" fmla="*/ 4 w 84"/>
                  <a:gd name="T63" fmla="*/ 20 h 49"/>
                  <a:gd name="T64" fmla="*/ 18 w 84"/>
                  <a:gd name="T65" fmla="*/ 9 h 49"/>
                  <a:gd name="T66" fmla="*/ 34 w 84"/>
                  <a:gd name="T67" fmla="*/ 3 h 49"/>
                  <a:gd name="T68" fmla="*/ 49 w 84"/>
                  <a:gd name="T6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49">
                    <a:moveTo>
                      <a:pt x="49" y="0"/>
                    </a:moveTo>
                    <a:lnTo>
                      <a:pt x="65" y="2"/>
                    </a:lnTo>
                    <a:lnTo>
                      <a:pt x="67" y="3"/>
                    </a:lnTo>
                    <a:lnTo>
                      <a:pt x="68" y="6"/>
                    </a:lnTo>
                    <a:lnTo>
                      <a:pt x="70" y="6"/>
                    </a:lnTo>
                    <a:lnTo>
                      <a:pt x="70" y="7"/>
                    </a:lnTo>
                    <a:lnTo>
                      <a:pt x="71" y="7"/>
                    </a:lnTo>
                    <a:lnTo>
                      <a:pt x="71" y="8"/>
                    </a:lnTo>
                    <a:lnTo>
                      <a:pt x="72" y="8"/>
                    </a:lnTo>
                    <a:lnTo>
                      <a:pt x="72" y="9"/>
                    </a:lnTo>
                    <a:lnTo>
                      <a:pt x="74" y="11"/>
                    </a:lnTo>
                    <a:lnTo>
                      <a:pt x="76" y="13"/>
                    </a:lnTo>
                    <a:lnTo>
                      <a:pt x="79" y="16"/>
                    </a:lnTo>
                    <a:lnTo>
                      <a:pt x="79" y="16"/>
                    </a:lnTo>
                    <a:lnTo>
                      <a:pt x="81" y="17"/>
                    </a:lnTo>
                    <a:lnTo>
                      <a:pt x="81" y="17"/>
                    </a:lnTo>
                    <a:lnTo>
                      <a:pt x="84" y="21"/>
                    </a:lnTo>
                    <a:lnTo>
                      <a:pt x="70" y="22"/>
                    </a:lnTo>
                    <a:lnTo>
                      <a:pt x="54" y="27"/>
                    </a:lnTo>
                    <a:lnTo>
                      <a:pt x="39" y="38"/>
                    </a:lnTo>
                    <a:lnTo>
                      <a:pt x="26" y="49"/>
                    </a:lnTo>
                    <a:lnTo>
                      <a:pt x="25" y="48"/>
                    </a:lnTo>
                    <a:lnTo>
                      <a:pt x="20" y="43"/>
                    </a:lnTo>
                    <a:lnTo>
                      <a:pt x="13" y="36"/>
                    </a:lnTo>
                    <a:lnTo>
                      <a:pt x="7" y="30"/>
                    </a:lnTo>
                    <a:lnTo>
                      <a:pt x="3" y="26"/>
                    </a:lnTo>
                    <a:lnTo>
                      <a:pt x="0" y="24"/>
                    </a:lnTo>
                    <a:lnTo>
                      <a:pt x="2" y="22"/>
                    </a:lnTo>
                    <a:lnTo>
                      <a:pt x="3" y="21"/>
                    </a:lnTo>
                    <a:lnTo>
                      <a:pt x="4" y="20"/>
                    </a:lnTo>
                    <a:lnTo>
                      <a:pt x="4" y="20"/>
                    </a:lnTo>
                    <a:lnTo>
                      <a:pt x="4" y="20"/>
                    </a:lnTo>
                    <a:lnTo>
                      <a:pt x="18" y="9"/>
                    </a:lnTo>
                    <a:lnTo>
                      <a:pt x="34" y="3"/>
                    </a:lnTo>
                    <a:lnTo>
                      <a:pt x="49"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grpSp>
      </p:grpSp>
      <p:sp>
        <p:nvSpPr>
          <p:cNvPr id="280" name="TextBox 279"/>
          <p:cNvSpPr txBox="1">
            <a:spLocks/>
          </p:cNvSpPr>
          <p:nvPr/>
        </p:nvSpPr>
        <p:spPr>
          <a:xfrm>
            <a:off x="38832" y="1090689"/>
            <a:ext cx="2377412" cy="215165"/>
          </a:xfrm>
          <a:prstGeom prst="rect">
            <a:avLst/>
          </a:prstGeom>
          <a:solidFill>
            <a:srgbClr val="002960"/>
          </a:solidFill>
          <a:ln w="9525">
            <a:noFill/>
            <a:miter lim="800000"/>
            <a:headEnd/>
            <a:tailEnd/>
          </a:ln>
          <a:effec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895350" eaLnBrk="1" fontAlgn="base" latinLnBrk="0" hangingPunct="1">
              <a:lnSpc>
                <a:spcPct val="100000"/>
              </a:lnSpc>
              <a:spcBef>
                <a:spcPct val="0"/>
              </a:spcBef>
              <a:spcAft>
                <a:spcPct val="0"/>
              </a:spcAft>
              <a:buClr>
                <a:srgbClr val="000000"/>
              </a:buClr>
              <a:buSzTx/>
              <a:buFontTx/>
              <a:buNone/>
              <a:tabLst/>
              <a:defRPr/>
            </a:pPr>
            <a:r>
              <a:rPr kumimoji="0" lang="en-US" sz="1800" b="1" i="0" u="none" strike="noStrike" kern="0" cap="none" spc="0" normalizeH="0" baseline="0" noProof="0" dirty="0">
                <a:ln>
                  <a:noFill/>
                </a:ln>
                <a:solidFill>
                  <a:srgbClr val="FFFFFF"/>
                </a:solidFill>
                <a:effectLst/>
                <a:uLnTx/>
                <a:uFillTx/>
                <a:latin typeface="Arial"/>
              </a:rPr>
              <a:t>1</a:t>
            </a:r>
          </a:p>
        </p:txBody>
      </p:sp>
      <p:sp>
        <p:nvSpPr>
          <p:cNvPr id="281" name="TextBox 280"/>
          <p:cNvSpPr txBox="1">
            <a:spLocks/>
          </p:cNvSpPr>
          <p:nvPr/>
        </p:nvSpPr>
        <p:spPr>
          <a:xfrm>
            <a:off x="2455243" y="1093197"/>
            <a:ext cx="2400172" cy="210983"/>
          </a:xfrm>
          <a:prstGeom prst="rect">
            <a:avLst/>
          </a:prstGeom>
          <a:solidFill>
            <a:srgbClr val="002960"/>
          </a:solidFill>
          <a:ln w="9525">
            <a:noFill/>
            <a:miter lim="800000"/>
            <a:headEnd/>
            <a:tailEnd/>
          </a:ln>
          <a:effec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895350" eaLnBrk="1" fontAlgn="base" latinLnBrk="0" hangingPunct="1">
              <a:lnSpc>
                <a:spcPct val="100000"/>
              </a:lnSpc>
              <a:spcBef>
                <a:spcPct val="0"/>
              </a:spcBef>
              <a:spcAft>
                <a:spcPct val="0"/>
              </a:spcAft>
              <a:buClr>
                <a:srgbClr val="000000"/>
              </a:buClr>
              <a:buSzTx/>
              <a:buFontTx/>
              <a:buNone/>
              <a:tabLst/>
              <a:defRPr/>
            </a:pPr>
            <a:r>
              <a:rPr kumimoji="0" lang="en-US" sz="1800" b="1" i="0" u="none" strike="noStrike" kern="0" cap="none" spc="0" normalizeH="0" baseline="0" noProof="0" dirty="0" smtClean="0">
                <a:ln>
                  <a:noFill/>
                </a:ln>
                <a:solidFill>
                  <a:srgbClr val="FFFFFF"/>
                </a:solidFill>
                <a:effectLst/>
                <a:uLnTx/>
                <a:uFillTx/>
                <a:latin typeface="Arial"/>
              </a:rPr>
              <a:t>2</a:t>
            </a:r>
            <a:endParaRPr kumimoji="0" lang="en-US" sz="1800" b="1" i="0" u="none" strike="noStrike" kern="0" cap="none" spc="0" normalizeH="0" baseline="0" noProof="0" dirty="0">
              <a:ln>
                <a:noFill/>
              </a:ln>
              <a:solidFill>
                <a:srgbClr val="FFFFFF"/>
              </a:solidFill>
              <a:effectLst/>
              <a:uLnTx/>
              <a:uFillTx/>
              <a:latin typeface="Arial"/>
            </a:endParaRPr>
          </a:p>
        </p:txBody>
      </p:sp>
      <p:sp>
        <p:nvSpPr>
          <p:cNvPr id="282" name="TextBox 281"/>
          <p:cNvSpPr txBox="1">
            <a:spLocks/>
          </p:cNvSpPr>
          <p:nvPr/>
        </p:nvSpPr>
        <p:spPr>
          <a:xfrm>
            <a:off x="4889542" y="1090689"/>
            <a:ext cx="2400172" cy="210983"/>
          </a:xfrm>
          <a:prstGeom prst="rect">
            <a:avLst/>
          </a:prstGeom>
          <a:solidFill>
            <a:srgbClr val="002960"/>
          </a:solidFill>
          <a:ln w="9525">
            <a:noFill/>
            <a:miter lim="800000"/>
            <a:headEnd/>
            <a:tailEnd/>
          </a:ln>
          <a:effec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895350" eaLnBrk="1" fontAlgn="base" latinLnBrk="0" hangingPunct="1">
              <a:lnSpc>
                <a:spcPct val="100000"/>
              </a:lnSpc>
              <a:spcBef>
                <a:spcPct val="0"/>
              </a:spcBef>
              <a:spcAft>
                <a:spcPct val="0"/>
              </a:spcAft>
              <a:buClr>
                <a:srgbClr val="000000"/>
              </a:buClr>
              <a:buSzTx/>
              <a:buFontTx/>
              <a:buNone/>
              <a:tabLst/>
              <a:defRPr/>
            </a:pPr>
            <a:r>
              <a:rPr kumimoji="0" lang="en-US" sz="1800" b="1" i="0" u="none" strike="noStrike" kern="0" cap="none" spc="0" normalizeH="0" baseline="0" noProof="0" dirty="0" smtClean="0">
                <a:ln>
                  <a:noFill/>
                </a:ln>
                <a:solidFill>
                  <a:srgbClr val="FFFFFF"/>
                </a:solidFill>
                <a:effectLst/>
                <a:uLnTx/>
                <a:uFillTx/>
                <a:latin typeface="Arial"/>
              </a:rPr>
              <a:t>3</a:t>
            </a:r>
            <a:endParaRPr kumimoji="0" lang="en-US" sz="1800" b="1" i="0" u="none" strike="noStrike" kern="0" cap="none" spc="0" normalizeH="0" baseline="0" noProof="0" dirty="0">
              <a:ln>
                <a:noFill/>
              </a:ln>
              <a:solidFill>
                <a:srgbClr val="FFFFFF"/>
              </a:solidFill>
              <a:effectLst/>
              <a:uLnTx/>
              <a:uFillTx/>
              <a:latin typeface="Arial"/>
            </a:endParaRPr>
          </a:p>
        </p:txBody>
      </p:sp>
      <p:sp>
        <p:nvSpPr>
          <p:cNvPr id="283" name="TextBox 282"/>
          <p:cNvSpPr txBox="1">
            <a:spLocks/>
          </p:cNvSpPr>
          <p:nvPr/>
        </p:nvSpPr>
        <p:spPr>
          <a:xfrm>
            <a:off x="7314896" y="1090672"/>
            <a:ext cx="2400172" cy="210983"/>
          </a:xfrm>
          <a:prstGeom prst="rect">
            <a:avLst/>
          </a:prstGeom>
          <a:solidFill>
            <a:srgbClr val="002960"/>
          </a:solidFill>
          <a:ln w="9525">
            <a:noFill/>
            <a:miter lim="800000"/>
            <a:headEnd/>
            <a:tailEnd/>
          </a:ln>
          <a:effec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895350" eaLnBrk="1" fontAlgn="base" latinLnBrk="0" hangingPunct="1">
              <a:lnSpc>
                <a:spcPct val="100000"/>
              </a:lnSpc>
              <a:spcBef>
                <a:spcPct val="0"/>
              </a:spcBef>
              <a:spcAft>
                <a:spcPct val="0"/>
              </a:spcAft>
              <a:buClr>
                <a:srgbClr val="000000"/>
              </a:buClr>
              <a:buSzTx/>
              <a:buFontTx/>
              <a:buNone/>
              <a:tabLst/>
              <a:defRPr/>
            </a:pPr>
            <a:r>
              <a:rPr kumimoji="0" lang="en-US" sz="1800" b="1" i="0" u="none" strike="noStrike" kern="0" cap="none" spc="0" normalizeH="0" baseline="0" noProof="0" dirty="0" smtClean="0">
                <a:ln>
                  <a:noFill/>
                </a:ln>
                <a:solidFill>
                  <a:srgbClr val="FFFFFF"/>
                </a:solidFill>
                <a:effectLst/>
                <a:uLnTx/>
                <a:uFillTx/>
                <a:latin typeface="Arial"/>
              </a:rPr>
              <a:t>4</a:t>
            </a:r>
            <a:endParaRPr kumimoji="0" lang="en-US" sz="1800" b="1" i="0" u="none" strike="noStrike" kern="0" cap="none" spc="0" normalizeH="0" baseline="0" noProof="0" dirty="0">
              <a:ln>
                <a:noFill/>
              </a:ln>
              <a:solidFill>
                <a:srgbClr val="FFFFFF"/>
              </a:solidFill>
              <a:effectLst/>
              <a:uLnTx/>
              <a:uFillTx/>
              <a:latin typeface="Arial"/>
            </a:endParaRPr>
          </a:p>
        </p:txBody>
      </p:sp>
      <p:sp>
        <p:nvSpPr>
          <p:cNvPr id="284" name="TextBox 283"/>
          <p:cNvSpPr txBox="1">
            <a:spLocks/>
          </p:cNvSpPr>
          <p:nvPr/>
        </p:nvSpPr>
        <p:spPr>
          <a:xfrm>
            <a:off x="9740258" y="1090450"/>
            <a:ext cx="2400172" cy="210983"/>
          </a:xfrm>
          <a:prstGeom prst="rect">
            <a:avLst/>
          </a:prstGeom>
          <a:solidFill>
            <a:srgbClr val="002960"/>
          </a:solidFill>
          <a:ln w="9525">
            <a:noFill/>
            <a:miter lim="800000"/>
            <a:headEnd/>
            <a:tailEnd/>
          </a:ln>
          <a:effec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895350" eaLnBrk="1" fontAlgn="base" latinLnBrk="0" hangingPunct="1">
              <a:lnSpc>
                <a:spcPct val="100000"/>
              </a:lnSpc>
              <a:spcBef>
                <a:spcPct val="0"/>
              </a:spcBef>
              <a:spcAft>
                <a:spcPct val="0"/>
              </a:spcAft>
              <a:buClr>
                <a:srgbClr val="000000"/>
              </a:buClr>
              <a:buSzTx/>
              <a:buFontTx/>
              <a:buNone/>
              <a:tabLst/>
              <a:defRPr/>
            </a:pPr>
            <a:r>
              <a:rPr kumimoji="0" lang="en-US" sz="1800" b="1" i="0" u="none" strike="noStrike" kern="0" cap="none" spc="0" normalizeH="0" baseline="0" noProof="0" dirty="0" smtClean="0">
                <a:ln>
                  <a:noFill/>
                </a:ln>
                <a:solidFill>
                  <a:srgbClr val="FFFFFF"/>
                </a:solidFill>
                <a:effectLst/>
                <a:uLnTx/>
                <a:uFillTx/>
                <a:latin typeface="Arial"/>
              </a:rPr>
              <a:t>5</a:t>
            </a:r>
            <a:endParaRPr kumimoji="0" lang="en-US" sz="1800" b="1" i="0" u="none" strike="noStrike" kern="0" cap="none" spc="0" normalizeH="0" baseline="0" noProof="0" dirty="0">
              <a:ln>
                <a:noFill/>
              </a:ln>
              <a:solidFill>
                <a:srgbClr val="FFFFFF"/>
              </a:solidFill>
              <a:effectLst/>
              <a:uLnTx/>
              <a:uFillTx/>
              <a:latin typeface="Arial"/>
            </a:endParaRPr>
          </a:p>
        </p:txBody>
      </p:sp>
      <p:sp>
        <p:nvSpPr>
          <p:cNvPr id="286" name="TextBox 285"/>
          <p:cNvSpPr txBox="1">
            <a:spLocks/>
          </p:cNvSpPr>
          <p:nvPr/>
        </p:nvSpPr>
        <p:spPr>
          <a:xfrm>
            <a:off x="38832" y="2339517"/>
            <a:ext cx="2375137" cy="868927"/>
          </a:xfrm>
          <a:prstGeom prst="rect">
            <a:avLst/>
          </a:prstGeom>
          <a:solidFill>
            <a:schemeClr val="bg1"/>
          </a:solidFill>
          <a:ln w="12700">
            <a:solidFill>
              <a:schemeClr val="tx2"/>
            </a:solidFill>
            <a:miter lim="800000"/>
            <a:headEnd/>
            <a:tailEnd/>
          </a:ln>
          <a:effectLst/>
        </p:spPr>
        <p:txBody>
          <a:bodyPr vert="horz" wrap="square" lIns="73465" tIns="73465" rIns="73465" bIns="73465" numCol="1" anchor="ctr" anchorCtr="0" compatLnSpc="1">
            <a:prstTxWarp prst="textNoShape">
              <a:avLst/>
            </a:prstTxWarp>
            <a:noAutofit/>
          </a:bodyPr>
          <a:lstStyle>
            <a:defPPr>
              <a:defRPr lang="en-US"/>
            </a:defPPr>
            <a:lvl1pPr lvl="0" indent="0" defTabSz="895350">
              <a:buClr>
                <a:schemeClr val="tx2"/>
              </a:buClr>
              <a:defRPr baseline="0"/>
            </a:lvl1pPr>
            <a:lvl2pPr marL="0" lvl="1" indent="0" defTabSz="895350" fontAlgn="base">
              <a:spcBef>
                <a:spcPct val="0"/>
              </a:spcBef>
              <a:spcAft>
                <a:spcPct val="0"/>
              </a:spcAft>
              <a:buClr>
                <a:srgbClr val="000000"/>
              </a:buClr>
              <a:buSzTx/>
              <a:buFont typeface="Arial" charset="0"/>
              <a:buNone/>
              <a:defRPr sz="1000" b="1" baseline="0">
                <a:solidFill>
                  <a:schemeClr val="accent4"/>
                </a:solidFill>
                <a:cs typeface="Arial" panose="020B0604020202020204" pitchFamily="34" charset="0"/>
              </a:defRPr>
            </a:lvl2pPr>
            <a:lvl3pPr marL="457200" lvl="2" indent="-261938" defTabSz="895350">
              <a:buClr>
                <a:schemeClr val="tx2"/>
              </a:buClr>
              <a:buSzPct val="120000"/>
              <a:buFont typeface="Arial" charset="0"/>
              <a:buChar char="–"/>
              <a:defRPr baseline="0"/>
            </a:lvl3pPr>
            <a:lvl4pPr marL="614363" lvl="3" indent="-155575" defTabSz="895350">
              <a:buClr>
                <a:schemeClr val="tx2"/>
              </a:buClr>
              <a:buSzPct val="120000"/>
              <a:buFont typeface="Arial" charset="0"/>
              <a:buChar char="▫"/>
              <a:defRPr baseline="0"/>
            </a:lvl4pPr>
            <a:lvl5pPr marL="749808" lvl="4" indent="-130175" defTabSz="895350">
              <a:buClr>
                <a:schemeClr val="tx2"/>
              </a:buClr>
              <a:buSzPct val="89000"/>
              <a:buFont typeface="Arial" charset="0"/>
              <a:buChar char="-"/>
              <a:defRPr baseline="0"/>
            </a:lvl5pPr>
            <a:lvl6pPr marL="749808" indent="-130175" defTabSz="895350" fontAlgn="base">
              <a:spcBef>
                <a:spcPct val="0"/>
              </a:spcBef>
              <a:spcAft>
                <a:spcPct val="0"/>
              </a:spcAft>
              <a:buClr>
                <a:schemeClr val="tx2"/>
              </a:buClr>
              <a:buSzPct val="89000"/>
              <a:buFont typeface="Arial" charset="0"/>
              <a:buChar char="-"/>
              <a:defRPr baseline="0"/>
            </a:lvl6pPr>
            <a:lvl7pPr marL="749808" indent="-130175" defTabSz="895350" fontAlgn="base">
              <a:spcBef>
                <a:spcPct val="0"/>
              </a:spcBef>
              <a:spcAft>
                <a:spcPct val="0"/>
              </a:spcAft>
              <a:buClr>
                <a:schemeClr val="tx2"/>
              </a:buClr>
              <a:buSzPct val="89000"/>
              <a:buFont typeface="Arial" charset="0"/>
              <a:buChar char="-"/>
              <a:defRPr baseline="0"/>
            </a:lvl7pPr>
            <a:lvl8pPr marL="749808" indent="-130175" defTabSz="895350" fontAlgn="base">
              <a:spcBef>
                <a:spcPct val="0"/>
              </a:spcBef>
              <a:spcAft>
                <a:spcPct val="0"/>
              </a:spcAft>
              <a:buClr>
                <a:schemeClr val="tx2"/>
              </a:buClr>
              <a:buSzPct val="89000"/>
              <a:buFont typeface="Arial" charset="0"/>
              <a:buChar char="-"/>
              <a:defRPr baseline="0"/>
            </a:lvl8pPr>
            <a:lvl9pPr marL="749808" indent="-130175" defTabSz="895350" fontAlgn="base">
              <a:spcBef>
                <a:spcPct val="0"/>
              </a:spcBef>
              <a:spcAft>
                <a:spcPct val="0"/>
              </a:spcAft>
              <a:buClr>
                <a:schemeClr val="tx2"/>
              </a:buClr>
              <a:buSzPct val="89000"/>
              <a:buFont typeface="Arial" charset="0"/>
              <a:buChar char="-"/>
              <a:defRPr baseline="0"/>
            </a:lvl9pPr>
          </a:lstStyle>
          <a:p>
            <a:pPr marL="0" marR="0" lvl="1" indent="0" algn="ctr" defTabSz="895350" eaLnBrk="1" fontAlgn="base" latinLnBrk="0" hangingPunct="1">
              <a:lnSpc>
                <a:spcPct val="100000"/>
              </a:lnSpc>
              <a:spcBef>
                <a:spcPct val="0"/>
              </a:spcBef>
              <a:spcAft>
                <a:spcPct val="0"/>
              </a:spcAft>
              <a:buClr>
                <a:srgbClr val="000000"/>
              </a:buClr>
              <a:buSzTx/>
              <a:buFont typeface="Arial" charset="0"/>
              <a:buNone/>
              <a:tabLst/>
              <a:defRPr/>
            </a:pPr>
            <a:r>
              <a:rPr kumimoji="0" lang="en-US" sz="1200" b="0" i="0" u="none" strike="noStrike" kern="0" cap="none" spc="0" normalizeH="0" baseline="0" noProof="0" dirty="0">
                <a:ln>
                  <a:noFill/>
                </a:ln>
                <a:solidFill>
                  <a:srgbClr val="002960"/>
                </a:solidFill>
                <a:effectLst/>
                <a:uLnTx/>
                <a:uFillTx/>
                <a:latin typeface="Arial"/>
                <a:cs typeface="Arial" panose="020B0604020202020204" pitchFamily="34" charset="0"/>
              </a:rPr>
              <a:t>Collecting data, observations, and information</a:t>
            </a:r>
          </a:p>
        </p:txBody>
      </p:sp>
      <p:sp>
        <p:nvSpPr>
          <p:cNvPr id="287" name="TextBox 286"/>
          <p:cNvSpPr txBox="1">
            <a:spLocks/>
          </p:cNvSpPr>
          <p:nvPr/>
        </p:nvSpPr>
        <p:spPr>
          <a:xfrm>
            <a:off x="38832" y="3277361"/>
            <a:ext cx="2375137" cy="873309"/>
          </a:xfrm>
          <a:prstGeom prst="rect">
            <a:avLst/>
          </a:prstGeom>
          <a:solidFill>
            <a:schemeClr val="bg1"/>
          </a:solidFill>
          <a:ln w="12700">
            <a:solidFill>
              <a:schemeClr val="tx2"/>
            </a:solid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lvl="0" indent="0" defTabSz="895350">
              <a:buClr>
                <a:schemeClr val="tx2"/>
              </a:buClr>
              <a:defRPr baseline="0"/>
            </a:lvl1pPr>
            <a:lvl2pPr marL="0" lvl="1" indent="0" defTabSz="895350" fontAlgn="base">
              <a:spcBef>
                <a:spcPct val="0"/>
              </a:spcBef>
              <a:spcAft>
                <a:spcPct val="0"/>
              </a:spcAft>
              <a:buClr>
                <a:srgbClr val="000000"/>
              </a:buClr>
              <a:buSzTx/>
              <a:buFont typeface="Arial" charset="0"/>
              <a:buNone/>
              <a:defRPr sz="1000" b="1" baseline="0">
                <a:solidFill>
                  <a:schemeClr val="accent4"/>
                </a:solidFill>
                <a:cs typeface="Arial" panose="020B0604020202020204" pitchFamily="34" charset="0"/>
              </a:defRPr>
            </a:lvl2pPr>
            <a:lvl3pPr marL="457200" lvl="2" indent="-261938" defTabSz="895350">
              <a:buClr>
                <a:schemeClr val="tx2"/>
              </a:buClr>
              <a:buSzPct val="120000"/>
              <a:buFont typeface="Arial" charset="0"/>
              <a:buChar char="–"/>
              <a:defRPr baseline="0"/>
            </a:lvl3pPr>
            <a:lvl4pPr marL="614363" lvl="3" indent="-155575" defTabSz="895350">
              <a:buClr>
                <a:schemeClr val="tx2"/>
              </a:buClr>
              <a:buSzPct val="120000"/>
              <a:buFont typeface="Arial" charset="0"/>
              <a:buChar char="▫"/>
              <a:defRPr baseline="0"/>
            </a:lvl4pPr>
            <a:lvl5pPr marL="749808" lvl="4" indent="-130175" defTabSz="895350">
              <a:buClr>
                <a:schemeClr val="tx2"/>
              </a:buClr>
              <a:buSzPct val="89000"/>
              <a:buFont typeface="Arial" charset="0"/>
              <a:buChar char="-"/>
              <a:defRPr baseline="0"/>
            </a:lvl5pPr>
            <a:lvl6pPr marL="749808" indent="-130175" defTabSz="895350" fontAlgn="base">
              <a:spcBef>
                <a:spcPct val="0"/>
              </a:spcBef>
              <a:spcAft>
                <a:spcPct val="0"/>
              </a:spcAft>
              <a:buClr>
                <a:schemeClr val="tx2"/>
              </a:buClr>
              <a:buSzPct val="89000"/>
              <a:buFont typeface="Arial" charset="0"/>
              <a:buChar char="-"/>
              <a:defRPr baseline="0"/>
            </a:lvl6pPr>
            <a:lvl7pPr marL="749808" indent="-130175" defTabSz="895350" fontAlgn="base">
              <a:spcBef>
                <a:spcPct val="0"/>
              </a:spcBef>
              <a:spcAft>
                <a:spcPct val="0"/>
              </a:spcAft>
              <a:buClr>
                <a:schemeClr val="tx2"/>
              </a:buClr>
              <a:buSzPct val="89000"/>
              <a:buFont typeface="Arial" charset="0"/>
              <a:buChar char="-"/>
              <a:defRPr baseline="0"/>
            </a:lvl7pPr>
            <a:lvl8pPr marL="749808" indent="-130175" defTabSz="895350" fontAlgn="base">
              <a:spcBef>
                <a:spcPct val="0"/>
              </a:spcBef>
              <a:spcAft>
                <a:spcPct val="0"/>
              </a:spcAft>
              <a:buClr>
                <a:schemeClr val="tx2"/>
              </a:buClr>
              <a:buSzPct val="89000"/>
              <a:buFont typeface="Arial" charset="0"/>
              <a:buChar char="-"/>
              <a:defRPr baseline="0"/>
            </a:lvl8pPr>
            <a:lvl9pPr marL="749808" indent="-130175" defTabSz="895350" fontAlgn="base">
              <a:spcBef>
                <a:spcPct val="0"/>
              </a:spcBef>
              <a:spcAft>
                <a:spcPct val="0"/>
              </a:spcAft>
              <a:buClr>
                <a:schemeClr val="tx2"/>
              </a:buClr>
              <a:buSzPct val="89000"/>
              <a:buFont typeface="Arial" charset="0"/>
              <a:buChar char="-"/>
              <a:defRPr baseline="0"/>
            </a:lvl9pPr>
          </a:lstStyle>
          <a:p>
            <a:pPr marL="0" marR="0" lvl="1" indent="0" algn="ctr" defTabSz="895350" eaLnBrk="1" fontAlgn="base" latinLnBrk="0" hangingPunct="1">
              <a:lnSpc>
                <a:spcPct val="100000"/>
              </a:lnSpc>
              <a:spcBef>
                <a:spcPct val="0"/>
              </a:spcBef>
              <a:spcAft>
                <a:spcPct val="0"/>
              </a:spcAft>
              <a:buClr>
                <a:srgbClr val="000000"/>
              </a:buClr>
              <a:buSzTx/>
              <a:buFont typeface="Arial" charset="0"/>
              <a:buNone/>
              <a:tabLst/>
              <a:defRPr/>
            </a:pPr>
            <a:r>
              <a:rPr kumimoji="0" lang="en-US" sz="1200" b="0" i="0" u="none" strike="noStrike" kern="0" cap="none" spc="0" normalizeH="0" baseline="0" noProof="0" dirty="0">
                <a:ln>
                  <a:noFill/>
                </a:ln>
                <a:solidFill>
                  <a:srgbClr val="002960"/>
                </a:solidFill>
                <a:effectLst/>
                <a:uLnTx/>
                <a:uFillTx/>
                <a:latin typeface="Arial"/>
                <a:cs typeface="Arial" panose="020B0604020202020204" pitchFamily="34" charset="0"/>
              </a:rPr>
              <a:t>Managing information and ensuring quality control</a:t>
            </a:r>
          </a:p>
        </p:txBody>
      </p:sp>
      <p:sp>
        <p:nvSpPr>
          <p:cNvPr id="288" name="TextBox 287"/>
          <p:cNvSpPr txBox="1">
            <a:spLocks/>
          </p:cNvSpPr>
          <p:nvPr/>
        </p:nvSpPr>
        <p:spPr>
          <a:xfrm>
            <a:off x="4889540" y="4226403"/>
            <a:ext cx="2383127" cy="887043"/>
          </a:xfrm>
          <a:prstGeom prst="rect">
            <a:avLst/>
          </a:prstGeom>
          <a:solidFill>
            <a:schemeClr val="bg1"/>
          </a:solidFill>
          <a:ln w="12700">
            <a:solidFill>
              <a:schemeClr val="tx2"/>
            </a:solidFill>
            <a:miter lim="800000"/>
            <a:headEnd/>
            <a:tailEnd/>
          </a:ln>
          <a:effectLst/>
        </p:spPr>
        <p:txBody>
          <a:bodyPr vert="horz" wrap="square" lIns="73465" tIns="73465" rIns="73465" bIns="73465" numCol="1" anchor="ctr" anchorCtr="0" compatLnSpc="1">
            <a:prstTxWarp prst="textNoShape">
              <a:avLst/>
            </a:prstTxWarp>
            <a:noAutofit/>
          </a:bodyPr>
          <a:lstStyle>
            <a:defPPr>
              <a:defRPr lang="en-US"/>
            </a:defPPr>
            <a:lvl1pPr lvl="0" indent="0" defTabSz="895350">
              <a:buClr>
                <a:schemeClr val="tx2"/>
              </a:buClr>
              <a:defRPr baseline="0"/>
            </a:lvl1pPr>
            <a:lvl2pPr marL="0" lvl="1" indent="0" defTabSz="895350" fontAlgn="base">
              <a:spcBef>
                <a:spcPct val="0"/>
              </a:spcBef>
              <a:spcAft>
                <a:spcPct val="0"/>
              </a:spcAft>
              <a:buClr>
                <a:srgbClr val="000000"/>
              </a:buClr>
              <a:buSzTx/>
              <a:buFont typeface="Arial" charset="0"/>
              <a:buNone/>
              <a:defRPr sz="750" b="1" baseline="0">
                <a:solidFill>
                  <a:schemeClr val="accent4"/>
                </a:solidFill>
                <a:cs typeface="Arial" panose="020B0604020202020204" pitchFamily="34" charset="0"/>
              </a:defRPr>
            </a:lvl2pPr>
            <a:lvl3pPr marL="457200" lvl="2" indent="-261938" defTabSz="895350">
              <a:buClr>
                <a:schemeClr val="tx2"/>
              </a:buClr>
              <a:buSzPct val="120000"/>
              <a:buFont typeface="Arial" charset="0"/>
              <a:buChar char="–"/>
              <a:defRPr baseline="0"/>
            </a:lvl3pPr>
            <a:lvl4pPr marL="614363" lvl="3" indent="-155575" defTabSz="895350">
              <a:buClr>
                <a:schemeClr val="tx2"/>
              </a:buClr>
              <a:buSzPct val="120000"/>
              <a:buFont typeface="Arial" charset="0"/>
              <a:buChar char="▫"/>
              <a:defRPr baseline="0"/>
            </a:lvl4pPr>
            <a:lvl5pPr marL="749808" lvl="4" indent="-130175" defTabSz="895350">
              <a:buClr>
                <a:schemeClr val="tx2"/>
              </a:buClr>
              <a:buSzPct val="89000"/>
              <a:buFont typeface="Arial" charset="0"/>
              <a:buChar char="-"/>
              <a:defRPr baseline="0"/>
            </a:lvl5pPr>
            <a:lvl6pPr marL="749808" indent="-130175" defTabSz="895350" fontAlgn="base">
              <a:spcBef>
                <a:spcPct val="0"/>
              </a:spcBef>
              <a:spcAft>
                <a:spcPct val="0"/>
              </a:spcAft>
              <a:buClr>
                <a:schemeClr val="tx2"/>
              </a:buClr>
              <a:buSzPct val="89000"/>
              <a:buFont typeface="Arial" charset="0"/>
              <a:buChar char="-"/>
              <a:defRPr baseline="0"/>
            </a:lvl6pPr>
            <a:lvl7pPr marL="749808" indent="-130175" defTabSz="895350" fontAlgn="base">
              <a:spcBef>
                <a:spcPct val="0"/>
              </a:spcBef>
              <a:spcAft>
                <a:spcPct val="0"/>
              </a:spcAft>
              <a:buClr>
                <a:schemeClr val="tx2"/>
              </a:buClr>
              <a:buSzPct val="89000"/>
              <a:buFont typeface="Arial" charset="0"/>
              <a:buChar char="-"/>
              <a:defRPr baseline="0"/>
            </a:lvl7pPr>
            <a:lvl8pPr marL="749808" indent="-130175" defTabSz="895350" fontAlgn="base">
              <a:spcBef>
                <a:spcPct val="0"/>
              </a:spcBef>
              <a:spcAft>
                <a:spcPct val="0"/>
              </a:spcAft>
              <a:buClr>
                <a:schemeClr val="tx2"/>
              </a:buClr>
              <a:buSzPct val="89000"/>
              <a:buFont typeface="Arial" charset="0"/>
              <a:buChar char="-"/>
              <a:defRPr baseline="0"/>
            </a:lvl8pPr>
            <a:lvl9pPr marL="749808" indent="-130175" defTabSz="895350" fontAlgn="base">
              <a:spcBef>
                <a:spcPct val="0"/>
              </a:spcBef>
              <a:spcAft>
                <a:spcPct val="0"/>
              </a:spcAft>
              <a:buClr>
                <a:schemeClr val="tx2"/>
              </a:buClr>
              <a:buSzPct val="89000"/>
              <a:buFont typeface="Arial" charset="0"/>
              <a:buChar char="-"/>
              <a:defRPr baseline="0"/>
            </a:lvl9pPr>
          </a:lstStyle>
          <a:p>
            <a:pPr marL="0" marR="0" lvl="1" indent="0" algn="ctr" defTabSz="895350" eaLnBrk="1" fontAlgn="base" latinLnBrk="0" hangingPunct="1">
              <a:lnSpc>
                <a:spcPct val="100000"/>
              </a:lnSpc>
              <a:spcBef>
                <a:spcPct val="0"/>
              </a:spcBef>
              <a:spcAft>
                <a:spcPct val="0"/>
              </a:spcAft>
              <a:buClr>
                <a:srgbClr val="000000"/>
              </a:buClr>
              <a:buSzTx/>
              <a:buFont typeface="Arial" charset="0"/>
              <a:buNone/>
              <a:tabLst/>
              <a:defRPr/>
            </a:pPr>
            <a:r>
              <a:rPr kumimoji="0" lang="en-US" sz="1200" b="0" i="0" u="none" strike="noStrike" kern="0" cap="none" spc="0" normalizeH="0" baseline="0" noProof="0" dirty="0">
                <a:ln>
                  <a:noFill/>
                </a:ln>
                <a:solidFill>
                  <a:srgbClr val="002960"/>
                </a:solidFill>
                <a:effectLst/>
                <a:uLnTx/>
                <a:uFillTx/>
                <a:latin typeface="Arial"/>
                <a:cs typeface="Arial" panose="020B0604020202020204" pitchFamily="34" charset="0"/>
              </a:rPr>
              <a:t>Demonstrating situational awareness</a:t>
            </a:r>
          </a:p>
        </p:txBody>
      </p:sp>
      <p:sp>
        <p:nvSpPr>
          <p:cNvPr id="289" name="TextBox 288"/>
          <p:cNvSpPr txBox="1">
            <a:spLocks/>
          </p:cNvSpPr>
          <p:nvPr/>
        </p:nvSpPr>
        <p:spPr>
          <a:xfrm>
            <a:off x="4872498" y="5180563"/>
            <a:ext cx="2400170" cy="887043"/>
          </a:xfrm>
          <a:prstGeom prst="rect">
            <a:avLst/>
          </a:prstGeom>
          <a:solidFill>
            <a:schemeClr val="bg1"/>
          </a:solidFill>
          <a:ln w="12700">
            <a:solidFill>
              <a:schemeClr val="tx2"/>
            </a:solidFill>
            <a:miter lim="800000"/>
            <a:headEnd/>
            <a:tailEnd/>
          </a:ln>
          <a:effectLst/>
        </p:spPr>
        <p:txBody>
          <a:bodyPr vert="horz" wrap="square" lIns="73472" tIns="73472" rIns="73472" bIns="73472"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1" indent="0" algn="ctr" defTabSz="895350" eaLnBrk="1" fontAlgn="auto" latinLnBrk="0" hangingPunct="1">
              <a:lnSpc>
                <a:spcPct val="100000"/>
              </a:lnSpc>
              <a:spcBef>
                <a:spcPts val="0"/>
              </a:spcBef>
              <a:spcAft>
                <a:spcPts val="0"/>
              </a:spcAft>
              <a:buClr>
                <a:srgbClr val="000000"/>
              </a:buClr>
              <a:buSzTx/>
              <a:buFont typeface="Arial" charset="0"/>
              <a:buNone/>
              <a:tabLst/>
              <a:defRPr/>
            </a:pPr>
            <a:r>
              <a:rPr kumimoji="0" lang="en-US" sz="1200" i="0" u="none" strike="noStrike" kern="0" cap="none" spc="0" normalizeH="0" baseline="0" noProof="0" dirty="0">
                <a:ln>
                  <a:noFill/>
                </a:ln>
                <a:solidFill>
                  <a:srgbClr val="002960"/>
                </a:solidFill>
                <a:effectLst/>
                <a:uLnTx/>
                <a:uFillTx/>
                <a:latin typeface="Arial"/>
                <a:cs typeface="Arial" panose="020B0604020202020204" pitchFamily="34" charset="0"/>
              </a:rPr>
              <a:t>Developing and delivering effective written and oral communication to link forecast information with decision making</a:t>
            </a:r>
          </a:p>
        </p:txBody>
      </p:sp>
      <p:sp>
        <p:nvSpPr>
          <p:cNvPr id="290" name="TextBox 289"/>
          <p:cNvSpPr txBox="1">
            <a:spLocks/>
          </p:cNvSpPr>
          <p:nvPr/>
        </p:nvSpPr>
        <p:spPr>
          <a:xfrm>
            <a:off x="4889542" y="2339517"/>
            <a:ext cx="2383126" cy="874166"/>
          </a:xfrm>
          <a:prstGeom prst="rect">
            <a:avLst/>
          </a:prstGeom>
          <a:solidFill>
            <a:schemeClr val="bg1"/>
          </a:solidFill>
          <a:ln w="12700">
            <a:solidFill>
              <a:schemeClr val="tx2"/>
            </a:solidFill>
            <a:miter lim="800000"/>
            <a:headEnd/>
            <a:tailEnd/>
          </a:ln>
          <a:effectLst/>
        </p:spPr>
        <p:txBody>
          <a:bodyPr vert="horz" wrap="square" lIns="73465" tIns="73465" rIns="73465" bIns="73465"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1" indent="0" algn="ctr" defTabSz="895350" eaLnBrk="1" fontAlgn="auto" latinLnBrk="0" hangingPunct="1">
              <a:lnSpc>
                <a:spcPct val="100000"/>
              </a:lnSpc>
              <a:spcBef>
                <a:spcPts val="0"/>
              </a:spcBef>
              <a:spcAft>
                <a:spcPts val="0"/>
              </a:spcAft>
              <a:buClr>
                <a:srgbClr val="000000"/>
              </a:buClr>
              <a:buSzTx/>
              <a:buFont typeface="Arial" charset="0"/>
              <a:buNone/>
              <a:tabLst/>
              <a:defRPr/>
            </a:pPr>
            <a:r>
              <a:rPr kumimoji="0" lang="en-US" sz="1200" i="0" u="none" strike="noStrike" kern="0" cap="none" spc="0" normalizeH="0" baseline="0" noProof="0" dirty="0">
                <a:ln>
                  <a:noFill/>
                </a:ln>
                <a:solidFill>
                  <a:srgbClr val="002960"/>
                </a:solidFill>
                <a:effectLst/>
                <a:uLnTx/>
                <a:uFillTx/>
                <a:latin typeface="Arial"/>
                <a:cs typeface="Arial" panose="020B0604020202020204" pitchFamily="34" charset="0"/>
              </a:rPr>
              <a:t>Developing and maintaining trusted relationships</a:t>
            </a:r>
          </a:p>
        </p:txBody>
      </p:sp>
      <p:sp>
        <p:nvSpPr>
          <p:cNvPr id="291" name="TextBox 290"/>
          <p:cNvSpPr txBox="1">
            <a:spLocks/>
          </p:cNvSpPr>
          <p:nvPr/>
        </p:nvSpPr>
        <p:spPr>
          <a:xfrm>
            <a:off x="4889541" y="3280945"/>
            <a:ext cx="2387485" cy="869725"/>
          </a:xfrm>
          <a:prstGeom prst="rect">
            <a:avLst/>
          </a:prstGeom>
          <a:solidFill>
            <a:schemeClr val="bg1"/>
          </a:solidFill>
          <a:ln w="12700">
            <a:solidFill>
              <a:schemeClr val="tx2"/>
            </a:solid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lvl="0" indent="0" defTabSz="895350">
              <a:buClr>
                <a:schemeClr val="tx2"/>
              </a:buClr>
              <a:defRPr baseline="0"/>
            </a:lvl1pPr>
            <a:lvl2pPr marL="0" lvl="1" indent="0" defTabSz="895350" fontAlgn="base">
              <a:spcBef>
                <a:spcPct val="0"/>
              </a:spcBef>
              <a:spcAft>
                <a:spcPct val="0"/>
              </a:spcAft>
              <a:buClr>
                <a:srgbClr val="000000"/>
              </a:buClr>
              <a:buSzTx/>
              <a:buFont typeface="Arial" charset="0"/>
              <a:buNone/>
              <a:defRPr sz="1000" b="1" baseline="0">
                <a:solidFill>
                  <a:schemeClr val="accent4"/>
                </a:solidFill>
                <a:cs typeface="Arial" panose="020B0604020202020204" pitchFamily="34" charset="0"/>
              </a:defRPr>
            </a:lvl2pPr>
            <a:lvl3pPr marL="457200" lvl="2" indent="-261938" defTabSz="895350">
              <a:buClr>
                <a:schemeClr val="tx2"/>
              </a:buClr>
              <a:buSzPct val="120000"/>
              <a:buFont typeface="Arial" charset="0"/>
              <a:buChar char="–"/>
              <a:defRPr baseline="0"/>
            </a:lvl3pPr>
            <a:lvl4pPr marL="614363" lvl="3" indent="-155575" defTabSz="895350">
              <a:buClr>
                <a:schemeClr val="tx2"/>
              </a:buClr>
              <a:buSzPct val="120000"/>
              <a:buFont typeface="Arial" charset="0"/>
              <a:buChar char="▫"/>
              <a:defRPr baseline="0"/>
            </a:lvl4pPr>
            <a:lvl5pPr marL="749808" lvl="4" indent="-130175" defTabSz="895350">
              <a:buClr>
                <a:schemeClr val="tx2"/>
              </a:buClr>
              <a:buSzPct val="89000"/>
              <a:buFont typeface="Arial" charset="0"/>
              <a:buChar char="-"/>
              <a:defRPr baseline="0"/>
            </a:lvl5pPr>
            <a:lvl6pPr marL="749808" indent="-130175" defTabSz="895350" fontAlgn="base">
              <a:spcBef>
                <a:spcPct val="0"/>
              </a:spcBef>
              <a:spcAft>
                <a:spcPct val="0"/>
              </a:spcAft>
              <a:buClr>
                <a:schemeClr val="tx2"/>
              </a:buClr>
              <a:buSzPct val="89000"/>
              <a:buFont typeface="Arial" charset="0"/>
              <a:buChar char="-"/>
              <a:defRPr baseline="0"/>
            </a:lvl6pPr>
            <a:lvl7pPr marL="749808" indent="-130175" defTabSz="895350" fontAlgn="base">
              <a:spcBef>
                <a:spcPct val="0"/>
              </a:spcBef>
              <a:spcAft>
                <a:spcPct val="0"/>
              </a:spcAft>
              <a:buClr>
                <a:schemeClr val="tx2"/>
              </a:buClr>
              <a:buSzPct val="89000"/>
              <a:buFont typeface="Arial" charset="0"/>
              <a:buChar char="-"/>
              <a:defRPr baseline="0"/>
            </a:lvl7pPr>
            <a:lvl8pPr marL="749808" indent="-130175" defTabSz="895350" fontAlgn="base">
              <a:spcBef>
                <a:spcPct val="0"/>
              </a:spcBef>
              <a:spcAft>
                <a:spcPct val="0"/>
              </a:spcAft>
              <a:buClr>
                <a:schemeClr val="tx2"/>
              </a:buClr>
              <a:buSzPct val="89000"/>
              <a:buFont typeface="Arial" charset="0"/>
              <a:buChar char="-"/>
              <a:defRPr baseline="0"/>
            </a:lvl8pPr>
            <a:lvl9pPr marL="749808" indent="-130175" defTabSz="895350" fontAlgn="base">
              <a:spcBef>
                <a:spcPct val="0"/>
              </a:spcBef>
              <a:spcAft>
                <a:spcPct val="0"/>
              </a:spcAft>
              <a:buClr>
                <a:schemeClr val="tx2"/>
              </a:buClr>
              <a:buSzPct val="89000"/>
              <a:buFont typeface="Arial" charset="0"/>
              <a:buChar char="-"/>
              <a:defRPr baseline="0"/>
            </a:lvl9pPr>
          </a:lstStyle>
          <a:p>
            <a:pPr marL="0" marR="0" lvl="1" indent="0" algn="ctr" defTabSz="895350" eaLnBrk="1" fontAlgn="base" latinLnBrk="0" hangingPunct="1">
              <a:lnSpc>
                <a:spcPct val="100000"/>
              </a:lnSpc>
              <a:spcBef>
                <a:spcPct val="0"/>
              </a:spcBef>
              <a:spcAft>
                <a:spcPct val="0"/>
              </a:spcAft>
              <a:buClr>
                <a:srgbClr val="000000"/>
              </a:buClr>
              <a:buSzTx/>
              <a:buFont typeface="Arial" charset="0"/>
              <a:buNone/>
              <a:tabLst/>
              <a:defRPr/>
            </a:pPr>
            <a:r>
              <a:rPr kumimoji="0" lang="en-US" sz="1200" b="0" i="0" u="none" strike="noStrike" kern="0" cap="none" spc="0" normalizeH="0" baseline="0" noProof="0" dirty="0">
                <a:ln>
                  <a:noFill/>
                </a:ln>
                <a:solidFill>
                  <a:srgbClr val="002960"/>
                </a:solidFill>
                <a:effectLst/>
                <a:uLnTx/>
                <a:uFillTx/>
                <a:latin typeface="Arial"/>
                <a:cs typeface="Arial" panose="020B0604020202020204" pitchFamily="34" charset="0"/>
              </a:rPr>
              <a:t>Understanding partner impacts and needs</a:t>
            </a:r>
          </a:p>
        </p:txBody>
      </p:sp>
      <p:sp>
        <p:nvSpPr>
          <p:cNvPr id="292" name="TextBox 291"/>
          <p:cNvSpPr txBox="1">
            <a:spLocks/>
          </p:cNvSpPr>
          <p:nvPr/>
        </p:nvSpPr>
        <p:spPr>
          <a:xfrm>
            <a:off x="2451838" y="4226403"/>
            <a:ext cx="2399218" cy="889551"/>
          </a:xfrm>
          <a:prstGeom prst="rect">
            <a:avLst/>
          </a:prstGeom>
          <a:solidFill>
            <a:schemeClr val="bg1"/>
          </a:solidFill>
          <a:ln w="12700">
            <a:solidFill>
              <a:schemeClr val="tx2"/>
            </a:solidFill>
            <a:miter lim="800000"/>
            <a:headEnd/>
            <a:tailEnd/>
          </a:ln>
          <a:effectLst/>
        </p:spPr>
        <p:txBody>
          <a:bodyPr vert="horz" wrap="square" lIns="73465" tIns="73465" rIns="73465" bIns="73465"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1" indent="0" algn="ctr" defTabSz="895350" eaLnBrk="1" fontAlgn="auto" latinLnBrk="0" hangingPunct="1">
              <a:lnSpc>
                <a:spcPct val="100000"/>
              </a:lnSpc>
              <a:spcBef>
                <a:spcPts val="0"/>
              </a:spcBef>
              <a:spcAft>
                <a:spcPts val="0"/>
              </a:spcAft>
              <a:buClr>
                <a:srgbClr val="000000"/>
              </a:buClr>
              <a:buSzTx/>
              <a:buFont typeface="Arial" charset="0"/>
              <a:buNone/>
              <a:tabLst/>
              <a:defRPr/>
            </a:pPr>
            <a:r>
              <a:rPr kumimoji="0" lang="en-US" sz="1200" i="0" u="none" strike="noStrike" kern="0" cap="none" spc="0" normalizeH="0" baseline="0" noProof="0" dirty="0">
                <a:ln>
                  <a:noFill/>
                </a:ln>
                <a:solidFill>
                  <a:srgbClr val="002960"/>
                </a:solidFill>
                <a:effectLst/>
                <a:uLnTx/>
                <a:uFillTx/>
                <a:latin typeface="Arial"/>
                <a:cs typeface="Arial" panose="020B0604020202020204" pitchFamily="34" charset="0"/>
              </a:rPr>
              <a:t>Developing and issuing hazardous environmental information and alerts</a:t>
            </a:r>
          </a:p>
        </p:txBody>
      </p:sp>
      <p:sp>
        <p:nvSpPr>
          <p:cNvPr id="293" name="TextBox 292"/>
          <p:cNvSpPr txBox="1">
            <a:spLocks/>
          </p:cNvSpPr>
          <p:nvPr/>
        </p:nvSpPr>
        <p:spPr>
          <a:xfrm>
            <a:off x="2456197" y="2339517"/>
            <a:ext cx="2399218" cy="871435"/>
          </a:xfrm>
          <a:prstGeom prst="rect">
            <a:avLst/>
          </a:prstGeom>
          <a:solidFill>
            <a:schemeClr val="bg1"/>
          </a:solidFill>
          <a:ln w="12700">
            <a:solidFill>
              <a:schemeClr val="tx2"/>
            </a:solidFill>
            <a:miter lim="800000"/>
            <a:headEnd/>
            <a:tailEnd/>
          </a:ln>
          <a:effectLst/>
        </p:spPr>
        <p:txBody>
          <a:bodyPr vert="horz" wrap="square" lIns="73465" tIns="73465" rIns="73465" bIns="73465"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1" indent="0" algn="ctr" defTabSz="895350" eaLnBrk="1" fontAlgn="auto" latinLnBrk="0" hangingPunct="1">
              <a:lnSpc>
                <a:spcPct val="100000"/>
              </a:lnSpc>
              <a:spcBef>
                <a:spcPts val="0"/>
              </a:spcBef>
              <a:spcAft>
                <a:spcPts val="0"/>
              </a:spcAft>
              <a:buClr>
                <a:srgbClr val="000000"/>
              </a:buClr>
              <a:buSzTx/>
              <a:buFont typeface="Arial" charset="0"/>
              <a:buNone/>
              <a:tabLst/>
              <a:defRPr/>
            </a:pPr>
            <a:r>
              <a:rPr kumimoji="0" lang="en-US" sz="1200" i="0" u="none" strike="noStrike" kern="0" cap="none" spc="0" normalizeH="0" baseline="0" noProof="0" dirty="0">
                <a:ln>
                  <a:noFill/>
                </a:ln>
                <a:solidFill>
                  <a:srgbClr val="002960"/>
                </a:solidFill>
                <a:effectLst/>
                <a:uLnTx/>
                <a:uFillTx/>
                <a:latin typeface="Arial"/>
                <a:cs typeface="Arial" panose="020B0604020202020204" pitchFamily="34" charset="0"/>
              </a:rPr>
              <a:t>Diagnosing the environment</a:t>
            </a:r>
          </a:p>
        </p:txBody>
      </p:sp>
      <p:sp>
        <p:nvSpPr>
          <p:cNvPr id="294" name="TextBox 293"/>
          <p:cNvSpPr txBox="1">
            <a:spLocks/>
          </p:cNvSpPr>
          <p:nvPr/>
        </p:nvSpPr>
        <p:spPr>
          <a:xfrm>
            <a:off x="2456197" y="3279869"/>
            <a:ext cx="2399218" cy="873309"/>
          </a:xfrm>
          <a:prstGeom prst="rect">
            <a:avLst/>
          </a:prstGeom>
          <a:solidFill>
            <a:schemeClr val="bg1"/>
          </a:solidFill>
          <a:ln w="12700">
            <a:solidFill>
              <a:schemeClr val="tx2"/>
            </a:solidFill>
            <a:miter lim="800000"/>
            <a:headEnd/>
            <a:tailEnd/>
          </a:ln>
          <a:effectLst/>
        </p:spPr>
        <p:txBody>
          <a:bodyPr vert="horz" wrap="square" lIns="73472" tIns="73472" rIns="73472" bIns="73472"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1" indent="0" algn="ctr" defTabSz="895350" eaLnBrk="1" fontAlgn="auto" latinLnBrk="0" hangingPunct="1">
              <a:lnSpc>
                <a:spcPct val="100000"/>
              </a:lnSpc>
              <a:spcBef>
                <a:spcPts val="0"/>
              </a:spcBef>
              <a:spcAft>
                <a:spcPts val="0"/>
              </a:spcAft>
              <a:buClr>
                <a:srgbClr val="000000"/>
              </a:buClr>
              <a:buSzTx/>
              <a:buFont typeface="Arial" charset="0"/>
              <a:buNone/>
              <a:tabLst/>
              <a:defRPr/>
            </a:pPr>
            <a:r>
              <a:rPr kumimoji="0" lang="en-US" sz="1200" i="0" u="none" strike="noStrike" kern="0" cap="none" spc="0" normalizeH="0" baseline="0" noProof="0" dirty="0">
                <a:ln>
                  <a:noFill/>
                </a:ln>
                <a:solidFill>
                  <a:srgbClr val="002960"/>
                </a:solidFill>
                <a:effectLst/>
                <a:uLnTx/>
                <a:uFillTx/>
                <a:latin typeface="Arial"/>
                <a:cs typeface="Arial" panose="020B0604020202020204" pitchFamily="34" charset="0"/>
              </a:rPr>
              <a:t>Assessing and issuing scientifically-sound environmental forecasts</a:t>
            </a:r>
          </a:p>
        </p:txBody>
      </p:sp>
      <p:sp>
        <p:nvSpPr>
          <p:cNvPr id="295" name="TextBox 294"/>
          <p:cNvSpPr txBox="1">
            <a:spLocks/>
          </p:cNvSpPr>
          <p:nvPr/>
        </p:nvSpPr>
        <p:spPr>
          <a:xfrm>
            <a:off x="7314896" y="4226403"/>
            <a:ext cx="2383710" cy="887043"/>
          </a:xfrm>
          <a:prstGeom prst="rect">
            <a:avLst/>
          </a:prstGeom>
          <a:solidFill>
            <a:schemeClr val="bg1"/>
          </a:solidFill>
          <a:ln w="12700">
            <a:solidFill>
              <a:schemeClr val="tx2"/>
            </a:solidFill>
            <a:miter lim="800000"/>
            <a:headEnd/>
            <a:tailEnd/>
          </a:ln>
          <a:effectLst/>
        </p:spPr>
        <p:txBody>
          <a:bodyPr vert="horz" wrap="square" lIns="73465" tIns="73465" rIns="73465" bIns="73465" numCol="1" anchor="ctr" anchorCtr="0" compatLnSpc="1">
            <a:prstTxWarp prst="textNoShape">
              <a:avLst/>
            </a:prstTxWarp>
            <a:noAutofit/>
          </a:bodyPr>
          <a:lstStyle>
            <a:defPPr>
              <a:defRPr lang="en-US"/>
            </a:defPPr>
            <a:lvl1pPr lvl="0" indent="0" defTabSz="895350">
              <a:buClr>
                <a:schemeClr val="tx2"/>
              </a:buClr>
              <a:defRPr baseline="0"/>
            </a:lvl1pPr>
            <a:lvl2pPr marL="0" lvl="1" indent="0" defTabSz="895350" fontAlgn="base">
              <a:spcBef>
                <a:spcPct val="0"/>
              </a:spcBef>
              <a:spcAft>
                <a:spcPct val="0"/>
              </a:spcAft>
              <a:buClr>
                <a:srgbClr val="000000"/>
              </a:buClr>
              <a:buSzTx/>
              <a:buFont typeface="Arial" charset="0"/>
              <a:buNone/>
              <a:defRPr sz="750" b="1" baseline="0">
                <a:solidFill>
                  <a:schemeClr val="accent4"/>
                </a:solidFill>
                <a:cs typeface="Arial" panose="020B0604020202020204" pitchFamily="34" charset="0"/>
              </a:defRPr>
            </a:lvl2pPr>
            <a:lvl3pPr marL="457200" lvl="2" indent="-261938" defTabSz="895350">
              <a:buClr>
                <a:schemeClr val="tx2"/>
              </a:buClr>
              <a:buSzPct val="120000"/>
              <a:buFont typeface="Arial" charset="0"/>
              <a:buChar char="–"/>
              <a:defRPr baseline="0"/>
            </a:lvl3pPr>
            <a:lvl4pPr marL="614363" lvl="3" indent="-155575" defTabSz="895350">
              <a:buClr>
                <a:schemeClr val="tx2"/>
              </a:buClr>
              <a:buSzPct val="120000"/>
              <a:buFont typeface="Arial" charset="0"/>
              <a:buChar char="▫"/>
              <a:defRPr baseline="0"/>
            </a:lvl4pPr>
            <a:lvl5pPr marL="749808" lvl="4" indent="-130175" defTabSz="895350">
              <a:buClr>
                <a:schemeClr val="tx2"/>
              </a:buClr>
              <a:buSzPct val="89000"/>
              <a:buFont typeface="Arial" charset="0"/>
              <a:buChar char="-"/>
              <a:defRPr baseline="0"/>
            </a:lvl5pPr>
            <a:lvl6pPr marL="749808" indent="-130175" defTabSz="895350" fontAlgn="base">
              <a:spcBef>
                <a:spcPct val="0"/>
              </a:spcBef>
              <a:spcAft>
                <a:spcPct val="0"/>
              </a:spcAft>
              <a:buClr>
                <a:schemeClr val="tx2"/>
              </a:buClr>
              <a:buSzPct val="89000"/>
              <a:buFont typeface="Arial" charset="0"/>
              <a:buChar char="-"/>
              <a:defRPr baseline="0"/>
            </a:lvl6pPr>
            <a:lvl7pPr marL="749808" indent="-130175" defTabSz="895350" fontAlgn="base">
              <a:spcBef>
                <a:spcPct val="0"/>
              </a:spcBef>
              <a:spcAft>
                <a:spcPct val="0"/>
              </a:spcAft>
              <a:buClr>
                <a:schemeClr val="tx2"/>
              </a:buClr>
              <a:buSzPct val="89000"/>
              <a:buFont typeface="Arial" charset="0"/>
              <a:buChar char="-"/>
              <a:defRPr baseline="0"/>
            </a:lvl7pPr>
            <a:lvl8pPr marL="749808" indent="-130175" defTabSz="895350" fontAlgn="base">
              <a:spcBef>
                <a:spcPct val="0"/>
              </a:spcBef>
              <a:spcAft>
                <a:spcPct val="0"/>
              </a:spcAft>
              <a:buClr>
                <a:schemeClr val="tx2"/>
              </a:buClr>
              <a:buSzPct val="89000"/>
              <a:buFont typeface="Arial" charset="0"/>
              <a:buChar char="-"/>
              <a:defRPr baseline="0"/>
            </a:lvl8pPr>
            <a:lvl9pPr marL="749808" indent="-130175" defTabSz="895350" fontAlgn="base">
              <a:spcBef>
                <a:spcPct val="0"/>
              </a:spcBef>
              <a:spcAft>
                <a:spcPct val="0"/>
              </a:spcAft>
              <a:buClr>
                <a:schemeClr val="tx2"/>
              </a:buClr>
              <a:buSzPct val="89000"/>
              <a:buFont typeface="Arial" charset="0"/>
              <a:buChar char="-"/>
              <a:defRPr baseline="0"/>
            </a:lvl9pPr>
          </a:lstStyle>
          <a:p>
            <a:pPr marL="0" marR="0" lvl="1" indent="0" algn="ctr" defTabSz="895350" eaLnBrk="1" fontAlgn="base" latinLnBrk="0" hangingPunct="1">
              <a:lnSpc>
                <a:spcPct val="100000"/>
              </a:lnSpc>
              <a:spcBef>
                <a:spcPct val="0"/>
              </a:spcBef>
              <a:spcAft>
                <a:spcPct val="0"/>
              </a:spcAft>
              <a:buClr>
                <a:srgbClr val="000000"/>
              </a:buClr>
              <a:buSzTx/>
              <a:buFont typeface="Arial" charset="0"/>
              <a:buNone/>
              <a:tabLst/>
              <a:defRPr/>
            </a:pPr>
            <a:r>
              <a:rPr kumimoji="0" lang="en-US" sz="1200" b="0" i="0" u="none" strike="noStrike" kern="0" cap="none" spc="0" normalizeH="0" baseline="0" noProof="0" dirty="0">
                <a:ln>
                  <a:noFill/>
                </a:ln>
                <a:solidFill>
                  <a:srgbClr val="002960"/>
                </a:solidFill>
                <a:effectLst/>
                <a:uLnTx/>
                <a:uFillTx/>
                <a:latin typeface="Arial"/>
                <a:cs typeface="Arial" panose="020B0604020202020204" pitchFamily="34" charset="0"/>
              </a:rPr>
              <a:t>Leveraging diversity and respecting others</a:t>
            </a:r>
          </a:p>
        </p:txBody>
      </p:sp>
      <p:sp>
        <p:nvSpPr>
          <p:cNvPr id="296" name="TextBox 295"/>
          <p:cNvSpPr txBox="1">
            <a:spLocks/>
          </p:cNvSpPr>
          <p:nvPr/>
        </p:nvSpPr>
        <p:spPr>
          <a:xfrm>
            <a:off x="7314896" y="5180563"/>
            <a:ext cx="2383710" cy="887043"/>
          </a:xfrm>
          <a:prstGeom prst="rect">
            <a:avLst/>
          </a:prstGeom>
          <a:solidFill>
            <a:schemeClr val="bg1"/>
          </a:solidFill>
          <a:ln w="12700">
            <a:solidFill>
              <a:schemeClr val="tx2"/>
            </a:solidFill>
            <a:miter lim="800000"/>
            <a:headEnd/>
            <a:tailEnd/>
          </a:ln>
          <a:effectLst/>
        </p:spPr>
        <p:txBody>
          <a:bodyPr vert="horz" wrap="square" lIns="73472" tIns="73472" rIns="73472" bIns="73472"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1" indent="0" algn="ctr" defTabSz="895350" eaLnBrk="1" fontAlgn="auto" latinLnBrk="0" hangingPunct="1">
              <a:lnSpc>
                <a:spcPct val="100000"/>
              </a:lnSpc>
              <a:spcBef>
                <a:spcPts val="0"/>
              </a:spcBef>
              <a:spcAft>
                <a:spcPts val="0"/>
              </a:spcAft>
              <a:buClr>
                <a:srgbClr val="000000"/>
              </a:buClr>
              <a:buSzTx/>
              <a:buFont typeface="Arial" charset="0"/>
              <a:buNone/>
              <a:tabLst/>
              <a:defRPr/>
            </a:pPr>
            <a:r>
              <a:rPr kumimoji="0" lang="en-US" sz="1200" i="0" u="none" strike="noStrike" kern="0" cap="none" spc="0" normalizeH="0" baseline="0" noProof="0" dirty="0">
                <a:ln>
                  <a:noFill/>
                </a:ln>
                <a:solidFill>
                  <a:srgbClr val="002960"/>
                </a:solidFill>
                <a:effectLst/>
                <a:uLnTx/>
                <a:uFillTx/>
                <a:latin typeface="Arial"/>
                <a:cs typeface="Arial" panose="020B0604020202020204" pitchFamily="34" charset="0"/>
              </a:rPr>
              <a:t>Managing programs</a:t>
            </a:r>
          </a:p>
        </p:txBody>
      </p:sp>
      <p:sp>
        <p:nvSpPr>
          <p:cNvPr id="297" name="TextBox 296"/>
          <p:cNvSpPr txBox="1">
            <a:spLocks/>
          </p:cNvSpPr>
          <p:nvPr/>
        </p:nvSpPr>
        <p:spPr>
          <a:xfrm>
            <a:off x="7314896" y="2339517"/>
            <a:ext cx="2383710" cy="868927"/>
          </a:xfrm>
          <a:prstGeom prst="rect">
            <a:avLst/>
          </a:prstGeom>
          <a:solidFill>
            <a:schemeClr val="bg1"/>
          </a:solidFill>
          <a:ln w="12700">
            <a:solidFill>
              <a:schemeClr val="tx2"/>
            </a:solidFill>
            <a:miter lim="800000"/>
            <a:headEnd/>
            <a:tailEnd/>
          </a:ln>
          <a:effectLst/>
        </p:spPr>
        <p:txBody>
          <a:bodyPr vert="horz" wrap="square" lIns="73465" tIns="73465" rIns="73465" bIns="73465"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1" indent="0" algn="ctr" defTabSz="895350" eaLnBrk="1" fontAlgn="auto" latinLnBrk="0" hangingPunct="1">
              <a:lnSpc>
                <a:spcPct val="100000"/>
              </a:lnSpc>
              <a:spcBef>
                <a:spcPts val="0"/>
              </a:spcBef>
              <a:spcAft>
                <a:spcPts val="0"/>
              </a:spcAft>
              <a:buClr>
                <a:srgbClr val="000000"/>
              </a:buClr>
              <a:buSzTx/>
              <a:buFont typeface="Arial" charset="0"/>
              <a:buNone/>
              <a:tabLst/>
              <a:defRPr/>
            </a:pPr>
            <a:r>
              <a:rPr kumimoji="0" lang="en-US" sz="1200" i="0" u="none" strike="noStrike" kern="0" cap="none" spc="0" normalizeH="0" baseline="0" noProof="0" dirty="0">
                <a:ln>
                  <a:noFill/>
                </a:ln>
                <a:solidFill>
                  <a:srgbClr val="002960"/>
                </a:solidFill>
                <a:effectLst/>
                <a:uLnTx/>
                <a:uFillTx/>
                <a:latin typeface="Arial"/>
                <a:cs typeface="Arial" panose="020B0604020202020204" pitchFamily="34" charset="0"/>
              </a:rPr>
              <a:t>Exhibiting teamwork </a:t>
            </a:r>
          </a:p>
        </p:txBody>
      </p:sp>
      <p:sp>
        <p:nvSpPr>
          <p:cNvPr id="298" name="TextBox 297"/>
          <p:cNvSpPr txBox="1">
            <a:spLocks/>
          </p:cNvSpPr>
          <p:nvPr/>
        </p:nvSpPr>
        <p:spPr>
          <a:xfrm>
            <a:off x="7314896" y="3277361"/>
            <a:ext cx="2383710" cy="873309"/>
          </a:xfrm>
          <a:prstGeom prst="rect">
            <a:avLst/>
          </a:prstGeom>
          <a:solidFill>
            <a:schemeClr val="bg1"/>
          </a:solidFill>
          <a:ln w="12700">
            <a:solidFill>
              <a:schemeClr val="tx2"/>
            </a:solidFill>
            <a:miter lim="800000"/>
            <a:headEnd/>
            <a:tailEnd/>
          </a:ln>
          <a:effectLst/>
        </p:spPr>
        <p:txBody>
          <a:bodyPr vert="horz" wrap="square" lIns="73472" tIns="73472" rIns="73472" bIns="73472"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1" indent="0" algn="ctr" defTabSz="895350" eaLnBrk="1" fontAlgn="auto" latinLnBrk="0" hangingPunct="1">
              <a:lnSpc>
                <a:spcPct val="100000"/>
              </a:lnSpc>
              <a:spcBef>
                <a:spcPts val="0"/>
              </a:spcBef>
              <a:spcAft>
                <a:spcPts val="0"/>
              </a:spcAft>
              <a:buClr>
                <a:srgbClr val="000000"/>
              </a:buClr>
              <a:buSzTx/>
              <a:buFont typeface="Arial" charset="0"/>
              <a:buNone/>
              <a:tabLst/>
              <a:defRPr/>
            </a:pPr>
            <a:r>
              <a:rPr kumimoji="0" lang="en-US" sz="1200" i="0" u="none" strike="noStrike" kern="0" cap="none" spc="0" normalizeH="0" baseline="0" noProof="0" dirty="0">
                <a:ln>
                  <a:noFill/>
                </a:ln>
                <a:solidFill>
                  <a:srgbClr val="002960"/>
                </a:solidFill>
                <a:effectLst/>
                <a:uLnTx/>
                <a:uFillTx/>
                <a:latin typeface="Arial"/>
                <a:cs typeface="Arial" panose="020B0604020202020204" pitchFamily="34" charset="0"/>
              </a:rPr>
              <a:t>Leading others</a:t>
            </a:r>
          </a:p>
        </p:txBody>
      </p:sp>
      <p:sp>
        <p:nvSpPr>
          <p:cNvPr id="299" name="TextBox 298"/>
          <p:cNvSpPr txBox="1">
            <a:spLocks/>
          </p:cNvSpPr>
          <p:nvPr/>
        </p:nvSpPr>
        <p:spPr>
          <a:xfrm>
            <a:off x="9738986" y="2335279"/>
            <a:ext cx="2401444" cy="873165"/>
          </a:xfrm>
          <a:prstGeom prst="rect">
            <a:avLst/>
          </a:prstGeom>
          <a:solidFill>
            <a:schemeClr val="bg1"/>
          </a:solidFill>
          <a:ln w="12700">
            <a:solidFill>
              <a:schemeClr val="tx2"/>
            </a:solidFill>
            <a:miter lim="800000"/>
            <a:headEnd/>
            <a:tailEnd/>
          </a:ln>
          <a:effectLst/>
        </p:spPr>
        <p:txBody>
          <a:bodyPr vert="horz" wrap="square" lIns="73465" tIns="73465" rIns="73465" bIns="73465"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1" indent="0" algn="ctr" defTabSz="895350" eaLnBrk="1" fontAlgn="auto" latinLnBrk="0" hangingPunct="1">
              <a:lnSpc>
                <a:spcPct val="100000"/>
              </a:lnSpc>
              <a:spcBef>
                <a:spcPts val="0"/>
              </a:spcBef>
              <a:spcAft>
                <a:spcPts val="0"/>
              </a:spcAft>
              <a:buClr>
                <a:srgbClr val="000000"/>
              </a:buClr>
              <a:buSzTx/>
              <a:buFont typeface="Arial" charset="0"/>
              <a:buNone/>
              <a:tabLst/>
              <a:defRPr/>
            </a:pPr>
            <a:r>
              <a:rPr kumimoji="0" lang="en-US" sz="1200" i="0" u="none" strike="noStrike" kern="0" cap="none" spc="0" normalizeH="0" baseline="0" noProof="0" dirty="0">
                <a:ln>
                  <a:noFill/>
                </a:ln>
                <a:solidFill>
                  <a:srgbClr val="002960"/>
                </a:solidFill>
                <a:effectLst/>
                <a:uLnTx/>
                <a:uFillTx/>
                <a:latin typeface="Arial"/>
                <a:cs typeface="Arial" panose="020B0604020202020204" pitchFamily="34" charset="0"/>
              </a:rPr>
              <a:t>Developing and maintaining  scientific skillsets</a:t>
            </a:r>
            <a:endParaRPr kumimoji="0" lang="en-US" sz="1200" i="0" u="none" strike="noStrike" kern="0" cap="none" spc="0" normalizeH="0" baseline="0" noProof="0" dirty="0">
              <a:ln>
                <a:noFill/>
              </a:ln>
              <a:solidFill>
                <a:srgbClr val="000000"/>
              </a:solidFill>
              <a:effectLst/>
              <a:uLnTx/>
              <a:uFillTx/>
              <a:latin typeface="Arial"/>
              <a:cs typeface="Arial" panose="020B0604020202020204" pitchFamily="34" charset="0"/>
            </a:endParaRPr>
          </a:p>
        </p:txBody>
      </p:sp>
      <p:sp>
        <p:nvSpPr>
          <p:cNvPr id="300" name="TextBox 299"/>
          <p:cNvSpPr txBox="1">
            <a:spLocks/>
          </p:cNvSpPr>
          <p:nvPr/>
        </p:nvSpPr>
        <p:spPr>
          <a:xfrm>
            <a:off x="9738986" y="3277943"/>
            <a:ext cx="2401444" cy="872727"/>
          </a:xfrm>
          <a:prstGeom prst="rect">
            <a:avLst/>
          </a:prstGeom>
          <a:solidFill>
            <a:schemeClr val="bg1"/>
          </a:solidFill>
          <a:ln w="12700">
            <a:solidFill>
              <a:schemeClr val="tx2"/>
            </a:solid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lvl="0" indent="0" defTabSz="895350">
              <a:buClr>
                <a:schemeClr val="tx2"/>
              </a:buClr>
              <a:defRPr baseline="0"/>
            </a:lvl1pPr>
            <a:lvl2pPr marL="0" lvl="1" indent="0" defTabSz="895350" fontAlgn="base">
              <a:spcBef>
                <a:spcPct val="0"/>
              </a:spcBef>
              <a:spcAft>
                <a:spcPct val="0"/>
              </a:spcAft>
              <a:buClr>
                <a:srgbClr val="000000"/>
              </a:buClr>
              <a:buSzTx/>
              <a:buFont typeface="Arial" charset="0"/>
              <a:buNone/>
              <a:defRPr sz="750" b="1" baseline="0">
                <a:solidFill>
                  <a:schemeClr val="accent4"/>
                </a:solidFill>
                <a:cs typeface="Arial" panose="020B0604020202020204" pitchFamily="34" charset="0"/>
              </a:defRPr>
            </a:lvl2pPr>
            <a:lvl3pPr marL="457200" lvl="2" indent="-261938" defTabSz="895350">
              <a:buClr>
                <a:schemeClr val="tx2"/>
              </a:buClr>
              <a:buSzPct val="120000"/>
              <a:buFont typeface="Arial" charset="0"/>
              <a:buChar char="–"/>
              <a:defRPr baseline="0"/>
            </a:lvl3pPr>
            <a:lvl4pPr marL="614363" lvl="3" indent="-155575" defTabSz="895350">
              <a:buClr>
                <a:schemeClr val="tx2"/>
              </a:buClr>
              <a:buSzPct val="120000"/>
              <a:buFont typeface="Arial" charset="0"/>
              <a:buChar char="▫"/>
              <a:defRPr baseline="0"/>
            </a:lvl4pPr>
            <a:lvl5pPr marL="749808" lvl="4" indent="-130175" defTabSz="895350">
              <a:buClr>
                <a:schemeClr val="tx2"/>
              </a:buClr>
              <a:buSzPct val="89000"/>
              <a:buFont typeface="Arial" charset="0"/>
              <a:buChar char="-"/>
              <a:defRPr baseline="0"/>
            </a:lvl5pPr>
            <a:lvl6pPr marL="749808" indent="-130175" defTabSz="895350" fontAlgn="base">
              <a:spcBef>
                <a:spcPct val="0"/>
              </a:spcBef>
              <a:spcAft>
                <a:spcPct val="0"/>
              </a:spcAft>
              <a:buClr>
                <a:schemeClr val="tx2"/>
              </a:buClr>
              <a:buSzPct val="89000"/>
              <a:buFont typeface="Arial" charset="0"/>
              <a:buChar char="-"/>
              <a:defRPr baseline="0"/>
            </a:lvl6pPr>
            <a:lvl7pPr marL="749808" indent="-130175" defTabSz="895350" fontAlgn="base">
              <a:spcBef>
                <a:spcPct val="0"/>
              </a:spcBef>
              <a:spcAft>
                <a:spcPct val="0"/>
              </a:spcAft>
              <a:buClr>
                <a:schemeClr val="tx2"/>
              </a:buClr>
              <a:buSzPct val="89000"/>
              <a:buFont typeface="Arial" charset="0"/>
              <a:buChar char="-"/>
              <a:defRPr baseline="0"/>
            </a:lvl7pPr>
            <a:lvl8pPr marL="749808" indent="-130175" defTabSz="895350" fontAlgn="base">
              <a:spcBef>
                <a:spcPct val="0"/>
              </a:spcBef>
              <a:spcAft>
                <a:spcPct val="0"/>
              </a:spcAft>
              <a:buClr>
                <a:schemeClr val="tx2"/>
              </a:buClr>
              <a:buSzPct val="89000"/>
              <a:buFont typeface="Arial" charset="0"/>
              <a:buChar char="-"/>
              <a:defRPr baseline="0"/>
            </a:lvl8pPr>
            <a:lvl9pPr marL="749808" indent="-130175" defTabSz="895350" fontAlgn="base">
              <a:spcBef>
                <a:spcPct val="0"/>
              </a:spcBef>
              <a:spcAft>
                <a:spcPct val="0"/>
              </a:spcAft>
              <a:buClr>
                <a:schemeClr val="tx2"/>
              </a:buClr>
              <a:buSzPct val="89000"/>
              <a:buFont typeface="Arial" charset="0"/>
              <a:buChar char="-"/>
              <a:defRPr baseline="0"/>
            </a:lvl9pPr>
          </a:lstStyle>
          <a:p>
            <a:pPr marL="0" marR="0" lvl="1" indent="0" algn="ctr" defTabSz="895350" eaLnBrk="1" fontAlgn="base" latinLnBrk="0" hangingPunct="1">
              <a:lnSpc>
                <a:spcPct val="100000"/>
              </a:lnSpc>
              <a:spcBef>
                <a:spcPct val="0"/>
              </a:spcBef>
              <a:spcAft>
                <a:spcPct val="0"/>
              </a:spcAft>
              <a:buClr>
                <a:srgbClr val="000000"/>
              </a:buClr>
              <a:buSzTx/>
              <a:buFont typeface="Arial" charset="0"/>
              <a:buNone/>
              <a:tabLst/>
              <a:defRPr/>
            </a:pPr>
            <a:r>
              <a:rPr kumimoji="0" lang="en-US" sz="1200" b="0" i="0" u="none" strike="noStrike" kern="0" cap="none" spc="0" normalizeH="0" baseline="0" noProof="0" dirty="0">
                <a:ln>
                  <a:noFill/>
                </a:ln>
                <a:solidFill>
                  <a:srgbClr val="002960"/>
                </a:solidFill>
                <a:effectLst/>
                <a:uLnTx/>
                <a:uFillTx/>
                <a:latin typeface="Arial"/>
                <a:cs typeface="Arial" panose="020B0604020202020204" pitchFamily="34" charset="0"/>
              </a:rPr>
              <a:t>Developing and maintaining technical skillsets</a:t>
            </a:r>
          </a:p>
        </p:txBody>
      </p:sp>
    </p:spTree>
    <p:custDataLst>
      <p:tags r:id="rId2"/>
    </p:custDataLst>
    <p:extLst>
      <p:ext uri="{BB962C8B-B14F-4D97-AF65-F5344CB8AC3E}">
        <p14:creationId xmlns:p14="http://schemas.microsoft.com/office/powerpoint/2010/main" val="2323285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1525622" y="1622"/>
          <a:ext cx="1619" cy="1619"/>
        </p:xfrm>
        <a:graphic>
          <a:graphicData uri="http://schemas.openxmlformats.org/presentationml/2006/ole">
            <mc:AlternateContent xmlns:mc="http://schemas.openxmlformats.org/markup-compatibility/2006">
              <mc:Choice xmlns:v="urn:schemas-microsoft-com:vml" Requires="v">
                <p:oleObj spid="_x0000_s310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25622" y="1622"/>
                        <a:ext cx="1619" cy="1619"/>
                      </a:xfrm>
                      <a:prstGeom prst="rect">
                        <a:avLst/>
                      </a:prstGeom>
                    </p:spPr>
                  </p:pic>
                </p:oleObj>
              </mc:Fallback>
            </mc:AlternateContent>
          </a:graphicData>
        </a:graphic>
      </p:graphicFrame>
      <p:sp>
        <p:nvSpPr>
          <p:cNvPr id="5" name="Title 4"/>
          <p:cNvSpPr>
            <a:spLocks noGrp="1"/>
          </p:cNvSpPr>
          <p:nvPr>
            <p:ph type="title"/>
          </p:nvPr>
        </p:nvSpPr>
        <p:spPr/>
        <p:txBody>
          <a:bodyPr/>
          <a:lstStyle/>
          <a:p>
            <a:r>
              <a:rPr lang="en-US" dirty="0" smtClean="0"/>
              <a:t>1. Competency Model: Dimension 3 - IDSS</a:t>
            </a:r>
            <a:endParaRPr lang="en-US" dirty="0"/>
          </a:p>
        </p:txBody>
      </p:sp>
      <p:grpSp>
        <p:nvGrpSpPr>
          <p:cNvPr id="70" name="Group 69"/>
          <p:cNvGrpSpPr/>
          <p:nvPr/>
        </p:nvGrpSpPr>
        <p:grpSpPr>
          <a:xfrm>
            <a:off x="9806746" y="1586769"/>
            <a:ext cx="445778" cy="444712"/>
            <a:chOff x="-6361113" y="1500188"/>
            <a:chExt cx="663575" cy="661988"/>
          </a:xfrm>
          <a:solidFill>
            <a:srgbClr val="FFFFFF"/>
          </a:solidFill>
        </p:grpSpPr>
        <p:sp>
          <p:nvSpPr>
            <p:cNvPr id="79" name="Freeform 254"/>
            <p:cNvSpPr>
              <a:spLocks noEditPoints="1"/>
            </p:cNvSpPr>
            <p:nvPr/>
          </p:nvSpPr>
          <p:spPr bwMode="auto">
            <a:xfrm>
              <a:off x="-6361113" y="1633538"/>
              <a:ext cx="531812" cy="528638"/>
            </a:xfrm>
            <a:custGeom>
              <a:avLst/>
              <a:gdLst>
                <a:gd name="T0" fmla="*/ 166 w 335"/>
                <a:gd name="T1" fmla="*/ 315 h 333"/>
                <a:gd name="T2" fmla="*/ 249 w 335"/>
                <a:gd name="T3" fmla="*/ 251 h 333"/>
                <a:gd name="T4" fmla="*/ 203 w 335"/>
                <a:gd name="T5" fmla="*/ 310 h 333"/>
                <a:gd name="T6" fmla="*/ 252 w 335"/>
                <a:gd name="T7" fmla="*/ 251 h 333"/>
                <a:gd name="T8" fmla="*/ 299 w 335"/>
                <a:gd name="T9" fmla="*/ 236 h 333"/>
                <a:gd name="T10" fmla="*/ 98 w 335"/>
                <a:gd name="T11" fmla="*/ 297 h 333"/>
                <a:gd name="T12" fmla="*/ 108 w 335"/>
                <a:gd name="T13" fmla="*/ 187 h 333"/>
                <a:gd name="T14" fmla="*/ 166 w 335"/>
                <a:gd name="T15" fmla="*/ 233 h 333"/>
                <a:gd name="T16" fmla="*/ 149 w 335"/>
                <a:gd name="T17" fmla="*/ 168 h 333"/>
                <a:gd name="T18" fmla="*/ 85 w 335"/>
                <a:gd name="T19" fmla="*/ 249 h 333"/>
                <a:gd name="T20" fmla="*/ 141 w 335"/>
                <a:gd name="T21" fmla="*/ 245 h 333"/>
                <a:gd name="T22" fmla="*/ 82 w 335"/>
                <a:gd name="T23" fmla="*/ 168 h 333"/>
                <a:gd name="T24" fmla="*/ 35 w 335"/>
                <a:gd name="T25" fmla="*/ 233 h 333"/>
                <a:gd name="T26" fmla="*/ 19 w 335"/>
                <a:gd name="T27" fmla="*/ 168 h 333"/>
                <a:gd name="T28" fmla="*/ 23 w 335"/>
                <a:gd name="T29" fmla="*/ 131 h 333"/>
                <a:gd name="T30" fmla="*/ 75 w 335"/>
                <a:gd name="T31" fmla="*/ 129 h 333"/>
                <a:gd name="T32" fmla="*/ 73 w 335"/>
                <a:gd name="T33" fmla="*/ 51 h 333"/>
                <a:gd name="T34" fmla="*/ 98 w 335"/>
                <a:gd name="T35" fmla="*/ 36 h 333"/>
                <a:gd name="T36" fmla="*/ 166 w 335"/>
                <a:gd name="T37" fmla="*/ 5 h 333"/>
                <a:gd name="T38" fmla="*/ 168 w 335"/>
                <a:gd name="T39" fmla="*/ 9 h 333"/>
                <a:gd name="T40" fmla="*/ 168 w 335"/>
                <a:gd name="T41" fmla="*/ 18 h 333"/>
                <a:gd name="T42" fmla="*/ 132 w 335"/>
                <a:gd name="T43" fmla="*/ 22 h 333"/>
                <a:gd name="T44" fmla="*/ 149 w 335"/>
                <a:gd name="T45" fmla="*/ 73 h 333"/>
                <a:gd name="T46" fmla="*/ 78 w 335"/>
                <a:gd name="T47" fmla="*/ 124 h 333"/>
                <a:gd name="T48" fmla="*/ 80 w 335"/>
                <a:gd name="T49" fmla="*/ 147 h 333"/>
                <a:gd name="T50" fmla="*/ 89 w 335"/>
                <a:gd name="T51" fmla="*/ 137 h 333"/>
                <a:gd name="T52" fmla="*/ 99 w 335"/>
                <a:gd name="T53" fmla="*/ 146 h 333"/>
                <a:gd name="T54" fmla="*/ 100 w 335"/>
                <a:gd name="T55" fmla="*/ 165 h 333"/>
                <a:gd name="T56" fmla="*/ 132 w 335"/>
                <a:gd name="T57" fmla="*/ 116 h 333"/>
                <a:gd name="T58" fmla="*/ 141 w 335"/>
                <a:gd name="T59" fmla="*/ 106 h 333"/>
                <a:gd name="T60" fmla="*/ 152 w 335"/>
                <a:gd name="T61" fmla="*/ 115 h 333"/>
                <a:gd name="T62" fmla="*/ 166 w 335"/>
                <a:gd name="T63" fmla="*/ 91 h 333"/>
                <a:gd name="T64" fmla="*/ 241 w 335"/>
                <a:gd name="T65" fmla="*/ 165 h 333"/>
                <a:gd name="T66" fmla="*/ 202 w 335"/>
                <a:gd name="T67" fmla="*/ 181 h 333"/>
                <a:gd name="T68" fmla="*/ 227 w 335"/>
                <a:gd name="T69" fmla="*/ 188 h 333"/>
                <a:gd name="T70" fmla="*/ 222 w 335"/>
                <a:gd name="T71" fmla="*/ 201 h 333"/>
                <a:gd name="T72" fmla="*/ 168 w 335"/>
                <a:gd name="T73" fmla="*/ 187 h 333"/>
                <a:gd name="T74" fmla="*/ 188 w 335"/>
                <a:gd name="T75" fmla="*/ 236 h 333"/>
                <a:gd name="T76" fmla="*/ 197 w 335"/>
                <a:gd name="T77" fmla="*/ 245 h 333"/>
                <a:gd name="T78" fmla="*/ 188 w 335"/>
                <a:gd name="T79" fmla="*/ 254 h 333"/>
                <a:gd name="T80" fmla="*/ 168 w 335"/>
                <a:gd name="T81" fmla="*/ 252 h 333"/>
                <a:gd name="T82" fmla="*/ 256 w 335"/>
                <a:gd name="T83" fmla="*/ 217 h 333"/>
                <a:gd name="T84" fmla="*/ 253 w 335"/>
                <a:gd name="T85" fmla="*/ 249 h 333"/>
                <a:gd name="T86" fmla="*/ 280 w 335"/>
                <a:gd name="T87" fmla="*/ 168 h 333"/>
                <a:gd name="T88" fmla="*/ 282 w 335"/>
                <a:gd name="T89" fmla="*/ 165 h 333"/>
                <a:gd name="T90" fmla="*/ 317 w 335"/>
                <a:gd name="T91" fmla="*/ 159 h 333"/>
                <a:gd name="T92" fmla="*/ 330 w 335"/>
                <a:gd name="T93" fmla="*/ 170 h 333"/>
                <a:gd name="T94" fmla="*/ 320 w 335"/>
                <a:gd name="T95" fmla="*/ 237 h 333"/>
                <a:gd name="T96" fmla="*/ 231 w 335"/>
                <a:gd name="T97" fmla="*/ 322 h 333"/>
                <a:gd name="T98" fmla="*/ 103 w 335"/>
                <a:gd name="T99" fmla="*/ 320 h 333"/>
                <a:gd name="T100" fmla="*/ 13 w 335"/>
                <a:gd name="T101" fmla="*/ 232 h 333"/>
                <a:gd name="T102" fmla="*/ 12 w 335"/>
                <a:gd name="T103" fmla="*/ 105 h 333"/>
                <a:gd name="T104" fmla="*/ 95 w 335"/>
                <a:gd name="T105" fmla="*/ 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5" h="333">
                  <a:moveTo>
                    <a:pt x="86" y="251"/>
                  </a:moveTo>
                  <a:lnTo>
                    <a:pt x="102" y="299"/>
                  </a:lnTo>
                  <a:lnTo>
                    <a:pt x="132" y="310"/>
                  </a:lnTo>
                  <a:lnTo>
                    <a:pt x="166" y="315"/>
                  </a:lnTo>
                  <a:lnTo>
                    <a:pt x="166" y="261"/>
                  </a:lnTo>
                  <a:lnTo>
                    <a:pt x="126" y="259"/>
                  </a:lnTo>
                  <a:lnTo>
                    <a:pt x="86" y="251"/>
                  </a:lnTo>
                  <a:close/>
                  <a:moveTo>
                    <a:pt x="249" y="251"/>
                  </a:moveTo>
                  <a:lnTo>
                    <a:pt x="209" y="259"/>
                  </a:lnTo>
                  <a:lnTo>
                    <a:pt x="168" y="261"/>
                  </a:lnTo>
                  <a:lnTo>
                    <a:pt x="168" y="315"/>
                  </a:lnTo>
                  <a:lnTo>
                    <a:pt x="203" y="310"/>
                  </a:lnTo>
                  <a:lnTo>
                    <a:pt x="234" y="299"/>
                  </a:lnTo>
                  <a:lnTo>
                    <a:pt x="249" y="251"/>
                  </a:lnTo>
                  <a:close/>
                  <a:moveTo>
                    <a:pt x="299" y="236"/>
                  </a:moveTo>
                  <a:lnTo>
                    <a:pt x="252" y="251"/>
                  </a:lnTo>
                  <a:lnTo>
                    <a:pt x="238" y="297"/>
                  </a:lnTo>
                  <a:lnTo>
                    <a:pt x="262" y="281"/>
                  </a:lnTo>
                  <a:lnTo>
                    <a:pt x="282" y="260"/>
                  </a:lnTo>
                  <a:lnTo>
                    <a:pt x="299" y="236"/>
                  </a:lnTo>
                  <a:close/>
                  <a:moveTo>
                    <a:pt x="36" y="236"/>
                  </a:moveTo>
                  <a:lnTo>
                    <a:pt x="53" y="260"/>
                  </a:lnTo>
                  <a:lnTo>
                    <a:pt x="73" y="281"/>
                  </a:lnTo>
                  <a:lnTo>
                    <a:pt x="98" y="297"/>
                  </a:lnTo>
                  <a:lnTo>
                    <a:pt x="82" y="251"/>
                  </a:lnTo>
                  <a:lnTo>
                    <a:pt x="36" y="236"/>
                  </a:lnTo>
                  <a:close/>
                  <a:moveTo>
                    <a:pt x="102" y="168"/>
                  </a:moveTo>
                  <a:lnTo>
                    <a:pt x="108" y="187"/>
                  </a:lnTo>
                  <a:lnTo>
                    <a:pt x="117" y="204"/>
                  </a:lnTo>
                  <a:lnTo>
                    <a:pt x="131" y="217"/>
                  </a:lnTo>
                  <a:lnTo>
                    <a:pt x="148" y="227"/>
                  </a:lnTo>
                  <a:lnTo>
                    <a:pt x="166" y="233"/>
                  </a:lnTo>
                  <a:lnTo>
                    <a:pt x="166" y="186"/>
                  </a:lnTo>
                  <a:lnTo>
                    <a:pt x="159" y="179"/>
                  </a:lnTo>
                  <a:lnTo>
                    <a:pt x="154" y="174"/>
                  </a:lnTo>
                  <a:lnTo>
                    <a:pt x="149" y="168"/>
                  </a:lnTo>
                  <a:lnTo>
                    <a:pt x="102" y="168"/>
                  </a:lnTo>
                  <a:close/>
                  <a:moveTo>
                    <a:pt x="76" y="168"/>
                  </a:moveTo>
                  <a:lnTo>
                    <a:pt x="78" y="209"/>
                  </a:lnTo>
                  <a:lnTo>
                    <a:pt x="85" y="249"/>
                  </a:lnTo>
                  <a:lnTo>
                    <a:pt x="126" y="256"/>
                  </a:lnTo>
                  <a:lnTo>
                    <a:pt x="166" y="259"/>
                  </a:lnTo>
                  <a:lnTo>
                    <a:pt x="166" y="252"/>
                  </a:lnTo>
                  <a:lnTo>
                    <a:pt x="141" y="245"/>
                  </a:lnTo>
                  <a:lnTo>
                    <a:pt x="121" y="232"/>
                  </a:lnTo>
                  <a:lnTo>
                    <a:pt x="103" y="215"/>
                  </a:lnTo>
                  <a:lnTo>
                    <a:pt x="90" y="193"/>
                  </a:lnTo>
                  <a:lnTo>
                    <a:pt x="82" y="168"/>
                  </a:lnTo>
                  <a:lnTo>
                    <a:pt x="76" y="168"/>
                  </a:lnTo>
                  <a:close/>
                  <a:moveTo>
                    <a:pt x="19" y="168"/>
                  </a:moveTo>
                  <a:lnTo>
                    <a:pt x="23" y="201"/>
                  </a:lnTo>
                  <a:lnTo>
                    <a:pt x="35" y="233"/>
                  </a:lnTo>
                  <a:lnTo>
                    <a:pt x="82" y="249"/>
                  </a:lnTo>
                  <a:lnTo>
                    <a:pt x="76" y="208"/>
                  </a:lnTo>
                  <a:lnTo>
                    <a:pt x="73" y="168"/>
                  </a:lnTo>
                  <a:lnTo>
                    <a:pt x="19" y="168"/>
                  </a:lnTo>
                  <a:close/>
                  <a:moveTo>
                    <a:pt x="82" y="84"/>
                  </a:moveTo>
                  <a:lnTo>
                    <a:pt x="35" y="100"/>
                  </a:lnTo>
                  <a:lnTo>
                    <a:pt x="35" y="100"/>
                  </a:lnTo>
                  <a:lnTo>
                    <a:pt x="23" y="131"/>
                  </a:lnTo>
                  <a:lnTo>
                    <a:pt x="19" y="165"/>
                  </a:lnTo>
                  <a:lnTo>
                    <a:pt x="73" y="165"/>
                  </a:lnTo>
                  <a:lnTo>
                    <a:pt x="73" y="149"/>
                  </a:lnTo>
                  <a:lnTo>
                    <a:pt x="75" y="129"/>
                  </a:lnTo>
                  <a:lnTo>
                    <a:pt x="78" y="107"/>
                  </a:lnTo>
                  <a:lnTo>
                    <a:pt x="82" y="84"/>
                  </a:lnTo>
                  <a:close/>
                  <a:moveTo>
                    <a:pt x="98" y="36"/>
                  </a:moveTo>
                  <a:lnTo>
                    <a:pt x="73" y="51"/>
                  </a:lnTo>
                  <a:lnTo>
                    <a:pt x="53" y="73"/>
                  </a:lnTo>
                  <a:lnTo>
                    <a:pt x="36" y="97"/>
                  </a:lnTo>
                  <a:lnTo>
                    <a:pt x="82" y="82"/>
                  </a:lnTo>
                  <a:lnTo>
                    <a:pt x="98" y="36"/>
                  </a:lnTo>
                  <a:close/>
                  <a:moveTo>
                    <a:pt x="159" y="0"/>
                  </a:moveTo>
                  <a:lnTo>
                    <a:pt x="162" y="2"/>
                  </a:lnTo>
                  <a:lnTo>
                    <a:pt x="164" y="4"/>
                  </a:lnTo>
                  <a:lnTo>
                    <a:pt x="166" y="5"/>
                  </a:lnTo>
                  <a:lnTo>
                    <a:pt x="166" y="6"/>
                  </a:lnTo>
                  <a:lnTo>
                    <a:pt x="167" y="7"/>
                  </a:lnTo>
                  <a:lnTo>
                    <a:pt x="167" y="7"/>
                  </a:lnTo>
                  <a:lnTo>
                    <a:pt x="168" y="9"/>
                  </a:lnTo>
                  <a:lnTo>
                    <a:pt x="168" y="9"/>
                  </a:lnTo>
                  <a:lnTo>
                    <a:pt x="168" y="9"/>
                  </a:lnTo>
                  <a:lnTo>
                    <a:pt x="179" y="18"/>
                  </a:lnTo>
                  <a:lnTo>
                    <a:pt x="168" y="18"/>
                  </a:lnTo>
                  <a:lnTo>
                    <a:pt x="168" y="52"/>
                  </a:lnTo>
                  <a:lnTo>
                    <a:pt x="166" y="54"/>
                  </a:lnTo>
                  <a:lnTo>
                    <a:pt x="166" y="18"/>
                  </a:lnTo>
                  <a:lnTo>
                    <a:pt x="132" y="22"/>
                  </a:lnTo>
                  <a:lnTo>
                    <a:pt x="102" y="33"/>
                  </a:lnTo>
                  <a:lnTo>
                    <a:pt x="86" y="82"/>
                  </a:lnTo>
                  <a:lnTo>
                    <a:pt x="117" y="75"/>
                  </a:lnTo>
                  <a:lnTo>
                    <a:pt x="149" y="73"/>
                  </a:lnTo>
                  <a:lnTo>
                    <a:pt x="150" y="74"/>
                  </a:lnTo>
                  <a:lnTo>
                    <a:pt x="118" y="78"/>
                  </a:lnTo>
                  <a:lnTo>
                    <a:pt x="85" y="84"/>
                  </a:lnTo>
                  <a:lnTo>
                    <a:pt x="78" y="124"/>
                  </a:lnTo>
                  <a:lnTo>
                    <a:pt x="76" y="165"/>
                  </a:lnTo>
                  <a:lnTo>
                    <a:pt x="81" y="165"/>
                  </a:lnTo>
                  <a:lnTo>
                    <a:pt x="80" y="156"/>
                  </a:lnTo>
                  <a:lnTo>
                    <a:pt x="80" y="147"/>
                  </a:lnTo>
                  <a:lnTo>
                    <a:pt x="80" y="143"/>
                  </a:lnTo>
                  <a:lnTo>
                    <a:pt x="82" y="141"/>
                  </a:lnTo>
                  <a:lnTo>
                    <a:pt x="85" y="138"/>
                  </a:lnTo>
                  <a:lnTo>
                    <a:pt x="89" y="137"/>
                  </a:lnTo>
                  <a:lnTo>
                    <a:pt x="93" y="138"/>
                  </a:lnTo>
                  <a:lnTo>
                    <a:pt x="95" y="140"/>
                  </a:lnTo>
                  <a:lnTo>
                    <a:pt x="98" y="143"/>
                  </a:lnTo>
                  <a:lnTo>
                    <a:pt x="99" y="146"/>
                  </a:lnTo>
                  <a:lnTo>
                    <a:pt x="99" y="152"/>
                  </a:lnTo>
                  <a:lnTo>
                    <a:pt x="99" y="158"/>
                  </a:lnTo>
                  <a:lnTo>
                    <a:pt x="100" y="163"/>
                  </a:lnTo>
                  <a:lnTo>
                    <a:pt x="100" y="165"/>
                  </a:lnTo>
                  <a:lnTo>
                    <a:pt x="146" y="165"/>
                  </a:lnTo>
                  <a:lnTo>
                    <a:pt x="139" y="151"/>
                  </a:lnTo>
                  <a:lnTo>
                    <a:pt x="135" y="134"/>
                  </a:lnTo>
                  <a:lnTo>
                    <a:pt x="132" y="116"/>
                  </a:lnTo>
                  <a:lnTo>
                    <a:pt x="132" y="113"/>
                  </a:lnTo>
                  <a:lnTo>
                    <a:pt x="135" y="109"/>
                  </a:lnTo>
                  <a:lnTo>
                    <a:pt x="137" y="107"/>
                  </a:lnTo>
                  <a:lnTo>
                    <a:pt x="141" y="106"/>
                  </a:lnTo>
                  <a:lnTo>
                    <a:pt x="145" y="106"/>
                  </a:lnTo>
                  <a:lnTo>
                    <a:pt x="148" y="109"/>
                  </a:lnTo>
                  <a:lnTo>
                    <a:pt x="150" y="111"/>
                  </a:lnTo>
                  <a:lnTo>
                    <a:pt x="152" y="115"/>
                  </a:lnTo>
                  <a:lnTo>
                    <a:pt x="153" y="132"/>
                  </a:lnTo>
                  <a:lnTo>
                    <a:pt x="158" y="147"/>
                  </a:lnTo>
                  <a:lnTo>
                    <a:pt x="166" y="159"/>
                  </a:lnTo>
                  <a:lnTo>
                    <a:pt x="166" y="91"/>
                  </a:lnTo>
                  <a:lnTo>
                    <a:pt x="168" y="92"/>
                  </a:lnTo>
                  <a:lnTo>
                    <a:pt x="168" y="163"/>
                  </a:lnTo>
                  <a:lnTo>
                    <a:pt x="172" y="165"/>
                  </a:lnTo>
                  <a:lnTo>
                    <a:pt x="241" y="165"/>
                  </a:lnTo>
                  <a:lnTo>
                    <a:pt x="243" y="168"/>
                  </a:lnTo>
                  <a:lnTo>
                    <a:pt x="175" y="168"/>
                  </a:lnTo>
                  <a:lnTo>
                    <a:pt x="188" y="175"/>
                  </a:lnTo>
                  <a:lnTo>
                    <a:pt x="202" y="181"/>
                  </a:lnTo>
                  <a:lnTo>
                    <a:pt x="218" y="183"/>
                  </a:lnTo>
                  <a:lnTo>
                    <a:pt x="222" y="183"/>
                  </a:lnTo>
                  <a:lnTo>
                    <a:pt x="225" y="186"/>
                  </a:lnTo>
                  <a:lnTo>
                    <a:pt x="227" y="188"/>
                  </a:lnTo>
                  <a:lnTo>
                    <a:pt x="227" y="192"/>
                  </a:lnTo>
                  <a:lnTo>
                    <a:pt x="227" y="196"/>
                  </a:lnTo>
                  <a:lnTo>
                    <a:pt x="225" y="199"/>
                  </a:lnTo>
                  <a:lnTo>
                    <a:pt x="222" y="201"/>
                  </a:lnTo>
                  <a:lnTo>
                    <a:pt x="218" y="201"/>
                  </a:lnTo>
                  <a:lnTo>
                    <a:pt x="202" y="200"/>
                  </a:lnTo>
                  <a:lnTo>
                    <a:pt x="185" y="195"/>
                  </a:lnTo>
                  <a:lnTo>
                    <a:pt x="168" y="187"/>
                  </a:lnTo>
                  <a:lnTo>
                    <a:pt x="168" y="233"/>
                  </a:lnTo>
                  <a:lnTo>
                    <a:pt x="170" y="233"/>
                  </a:lnTo>
                  <a:lnTo>
                    <a:pt x="179" y="234"/>
                  </a:lnTo>
                  <a:lnTo>
                    <a:pt x="188" y="236"/>
                  </a:lnTo>
                  <a:lnTo>
                    <a:pt x="191" y="236"/>
                  </a:lnTo>
                  <a:lnTo>
                    <a:pt x="194" y="238"/>
                  </a:lnTo>
                  <a:lnTo>
                    <a:pt x="195" y="241"/>
                  </a:lnTo>
                  <a:lnTo>
                    <a:pt x="197" y="245"/>
                  </a:lnTo>
                  <a:lnTo>
                    <a:pt x="195" y="249"/>
                  </a:lnTo>
                  <a:lnTo>
                    <a:pt x="194" y="251"/>
                  </a:lnTo>
                  <a:lnTo>
                    <a:pt x="190" y="254"/>
                  </a:lnTo>
                  <a:lnTo>
                    <a:pt x="188" y="254"/>
                  </a:lnTo>
                  <a:lnTo>
                    <a:pt x="185" y="254"/>
                  </a:lnTo>
                  <a:lnTo>
                    <a:pt x="180" y="254"/>
                  </a:lnTo>
                  <a:lnTo>
                    <a:pt x="175" y="254"/>
                  </a:lnTo>
                  <a:lnTo>
                    <a:pt x="168" y="252"/>
                  </a:lnTo>
                  <a:lnTo>
                    <a:pt x="168" y="259"/>
                  </a:lnTo>
                  <a:lnTo>
                    <a:pt x="209" y="256"/>
                  </a:lnTo>
                  <a:lnTo>
                    <a:pt x="250" y="249"/>
                  </a:lnTo>
                  <a:lnTo>
                    <a:pt x="256" y="217"/>
                  </a:lnTo>
                  <a:lnTo>
                    <a:pt x="259" y="183"/>
                  </a:lnTo>
                  <a:lnTo>
                    <a:pt x="262" y="186"/>
                  </a:lnTo>
                  <a:lnTo>
                    <a:pt x="258" y="218"/>
                  </a:lnTo>
                  <a:lnTo>
                    <a:pt x="253" y="249"/>
                  </a:lnTo>
                  <a:lnTo>
                    <a:pt x="300" y="233"/>
                  </a:lnTo>
                  <a:lnTo>
                    <a:pt x="312" y="201"/>
                  </a:lnTo>
                  <a:lnTo>
                    <a:pt x="316" y="168"/>
                  </a:lnTo>
                  <a:lnTo>
                    <a:pt x="280" y="168"/>
                  </a:lnTo>
                  <a:lnTo>
                    <a:pt x="281" y="166"/>
                  </a:lnTo>
                  <a:lnTo>
                    <a:pt x="281" y="165"/>
                  </a:lnTo>
                  <a:lnTo>
                    <a:pt x="281" y="165"/>
                  </a:lnTo>
                  <a:lnTo>
                    <a:pt x="282" y="165"/>
                  </a:lnTo>
                  <a:lnTo>
                    <a:pt x="282" y="165"/>
                  </a:lnTo>
                  <a:lnTo>
                    <a:pt x="316" y="165"/>
                  </a:lnTo>
                  <a:lnTo>
                    <a:pt x="316" y="156"/>
                  </a:lnTo>
                  <a:lnTo>
                    <a:pt x="317" y="159"/>
                  </a:lnTo>
                  <a:lnTo>
                    <a:pt x="321" y="161"/>
                  </a:lnTo>
                  <a:lnTo>
                    <a:pt x="324" y="164"/>
                  </a:lnTo>
                  <a:lnTo>
                    <a:pt x="327" y="168"/>
                  </a:lnTo>
                  <a:lnTo>
                    <a:pt x="330" y="170"/>
                  </a:lnTo>
                  <a:lnTo>
                    <a:pt x="333" y="173"/>
                  </a:lnTo>
                  <a:lnTo>
                    <a:pt x="335" y="175"/>
                  </a:lnTo>
                  <a:lnTo>
                    <a:pt x="330" y="208"/>
                  </a:lnTo>
                  <a:lnTo>
                    <a:pt x="320" y="237"/>
                  </a:lnTo>
                  <a:lnTo>
                    <a:pt x="303" y="264"/>
                  </a:lnTo>
                  <a:lnTo>
                    <a:pt x="282" y="287"/>
                  </a:lnTo>
                  <a:lnTo>
                    <a:pt x="258" y="306"/>
                  </a:lnTo>
                  <a:lnTo>
                    <a:pt x="231" y="322"/>
                  </a:lnTo>
                  <a:lnTo>
                    <a:pt x="200" y="331"/>
                  </a:lnTo>
                  <a:lnTo>
                    <a:pt x="167" y="333"/>
                  </a:lnTo>
                  <a:lnTo>
                    <a:pt x="135" y="331"/>
                  </a:lnTo>
                  <a:lnTo>
                    <a:pt x="103" y="320"/>
                  </a:lnTo>
                  <a:lnTo>
                    <a:pt x="75" y="305"/>
                  </a:lnTo>
                  <a:lnTo>
                    <a:pt x="49" y="285"/>
                  </a:lnTo>
                  <a:lnTo>
                    <a:pt x="28" y="260"/>
                  </a:lnTo>
                  <a:lnTo>
                    <a:pt x="13" y="232"/>
                  </a:lnTo>
                  <a:lnTo>
                    <a:pt x="3" y="200"/>
                  </a:lnTo>
                  <a:lnTo>
                    <a:pt x="0" y="166"/>
                  </a:lnTo>
                  <a:lnTo>
                    <a:pt x="3" y="136"/>
                  </a:lnTo>
                  <a:lnTo>
                    <a:pt x="12" y="105"/>
                  </a:lnTo>
                  <a:lnTo>
                    <a:pt x="26" y="78"/>
                  </a:lnTo>
                  <a:lnTo>
                    <a:pt x="45" y="52"/>
                  </a:lnTo>
                  <a:lnTo>
                    <a:pt x="68" y="32"/>
                  </a:lnTo>
                  <a:lnTo>
                    <a:pt x="95" y="15"/>
                  </a:lnTo>
                  <a:lnTo>
                    <a:pt x="126" y="4"/>
                  </a:lnTo>
                  <a:lnTo>
                    <a:pt x="159"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81" name="Freeform 255"/>
            <p:cNvSpPr>
              <a:spLocks/>
            </p:cNvSpPr>
            <p:nvPr/>
          </p:nvSpPr>
          <p:spPr bwMode="auto">
            <a:xfrm>
              <a:off x="-5867400" y="1738313"/>
              <a:ext cx="79375" cy="77788"/>
            </a:xfrm>
            <a:custGeom>
              <a:avLst/>
              <a:gdLst>
                <a:gd name="T0" fmla="*/ 23 w 50"/>
                <a:gd name="T1" fmla="*/ 0 h 49"/>
                <a:gd name="T2" fmla="*/ 50 w 50"/>
                <a:gd name="T3" fmla="*/ 27 h 49"/>
                <a:gd name="T4" fmla="*/ 46 w 50"/>
                <a:gd name="T5" fmla="*/ 31 h 49"/>
                <a:gd name="T6" fmla="*/ 43 w 50"/>
                <a:gd name="T7" fmla="*/ 34 h 49"/>
                <a:gd name="T8" fmla="*/ 41 w 50"/>
                <a:gd name="T9" fmla="*/ 36 h 49"/>
                <a:gd name="T10" fmla="*/ 36 w 50"/>
                <a:gd name="T11" fmla="*/ 41 h 49"/>
                <a:gd name="T12" fmla="*/ 28 w 50"/>
                <a:gd name="T13" fmla="*/ 49 h 49"/>
                <a:gd name="T14" fmla="*/ 24 w 50"/>
                <a:gd name="T15" fmla="*/ 45 h 49"/>
                <a:gd name="T16" fmla="*/ 20 w 50"/>
                <a:gd name="T17" fmla="*/ 43 h 49"/>
                <a:gd name="T18" fmla="*/ 19 w 50"/>
                <a:gd name="T19" fmla="*/ 40 h 49"/>
                <a:gd name="T20" fmla="*/ 18 w 50"/>
                <a:gd name="T21" fmla="*/ 39 h 49"/>
                <a:gd name="T22" fmla="*/ 16 w 50"/>
                <a:gd name="T23" fmla="*/ 38 h 49"/>
                <a:gd name="T24" fmla="*/ 15 w 50"/>
                <a:gd name="T25" fmla="*/ 36 h 49"/>
                <a:gd name="T26" fmla="*/ 14 w 50"/>
                <a:gd name="T27" fmla="*/ 35 h 49"/>
                <a:gd name="T28" fmla="*/ 13 w 50"/>
                <a:gd name="T29" fmla="*/ 34 h 49"/>
                <a:gd name="T30" fmla="*/ 11 w 50"/>
                <a:gd name="T31" fmla="*/ 32 h 49"/>
                <a:gd name="T32" fmla="*/ 9 w 50"/>
                <a:gd name="T33" fmla="*/ 31 h 49"/>
                <a:gd name="T34" fmla="*/ 9 w 50"/>
                <a:gd name="T35" fmla="*/ 31 h 49"/>
                <a:gd name="T36" fmla="*/ 7 w 50"/>
                <a:gd name="T37" fmla="*/ 29 h 49"/>
                <a:gd name="T38" fmla="*/ 6 w 50"/>
                <a:gd name="T39" fmla="*/ 29 h 49"/>
                <a:gd name="T40" fmla="*/ 6 w 50"/>
                <a:gd name="T41" fmla="*/ 27 h 49"/>
                <a:gd name="T42" fmla="*/ 6 w 50"/>
                <a:gd name="T43" fmla="*/ 27 h 49"/>
                <a:gd name="T44" fmla="*/ 5 w 50"/>
                <a:gd name="T45" fmla="*/ 27 h 49"/>
                <a:gd name="T46" fmla="*/ 4 w 50"/>
                <a:gd name="T47" fmla="*/ 26 h 49"/>
                <a:gd name="T48" fmla="*/ 2 w 50"/>
                <a:gd name="T49" fmla="*/ 25 h 49"/>
                <a:gd name="T50" fmla="*/ 0 w 50"/>
                <a:gd name="T51" fmla="*/ 22 h 49"/>
                <a:gd name="T52" fmla="*/ 0 w 50"/>
                <a:gd name="T53" fmla="*/ 22 h 49"/>
                <a:gd name="T54" fmla="*/ 4 w 50"/>
                <a:gd name="T55" fmla="*/ 20 h 49"/>
                <a:gd name="T56" fmla="*/ 4 w 50"/>
                <a:gd name="T57" fmla="*/ 20 h 49"/>
                <a:gd name="T58" fmla="*/ 23 w 50"/>
                <a:gd name="T5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49">
                  <a:moveTo>
                    <a:pt x="23" y="0"/>
                  </a:moveTo>
                  <a:lnTo>
                    <a:pt x="50" y="27"/>
                  </a:lnTo>
                  <a:lnTo>
                    <a:pt x="46" y="31"/>
                  </a:lnTo>
                  <a:lnTo>
                    <a:pt x="43" y="34"/>
                  </a:lnTo>
                  <a:lnTo>
                    <a:pt x="41" y="36"/>
                  </a:lnTo>
                  <a:lnTo>
                    <a:pt x="36" y="41"/>
                  </a:lnTo>
                  <a:lnTo>
                    <a:pt x="28" y="49"/>
                  </a:lnTo>
                  <a:lnTo>
                    <a:pt x="24" y="45"/>
                  </a:lnTo>
                  <a:lnTo>
                    <a:pt x="20" y="43"/>
                  </a:lnTo>
                  <a:lnTo>
                    <a:pt x="19" y="40"/>
                  </a:lnTo>
                  <a:lnTo>
                    <a:pt x="18" y="39"/>
                  </a:lnTo>
                  <a:lnTo>
                    <a:pt x="16" y="38"/>
                  </a:lnTo>
                  <a:lnTo>
                    <a:pt x="15" y="36"/>
                  </a:lnTo>
                  <a:lnTo>
                    <a:pt x="14" y="35"/>
                  </a:lnTo>
                  <a:lnTo>
                    <a:pt x="13" y="34"/>
                  </a:lnTo>
                  <a:lnTo>
                    <a:pt x="11" y="32"/>
                  </a:lnTo>
                  <a:lnTo>
                    <a:pt x="9" y="31"/>
                  </a:lnTo>
                  <a:lnTo>
                    <a:pt x="9" y="31"/>
                  </a:lnTo>
                  <a:lnTo>
                    <a:pt x="7" y="29"/>
                  </a:lnTo>
                  <a:lnTo>
                    <a:pt x="6" y="29"/>
                  </a:lnTo>
                  <a:lnTo>
                    <a:pt x="6" y="27"/>
                  </a:lnTo>
                  <a:lnTo>
                    <a:pt x="6" y="27"/>
                  </a:lnTo>
                  <a:lnTo>
                    <a:pt x="5" y="27"/>
                  </a:lnTo>
                  <a:lnTo>
                    <a:pt x="4" y="26"/>
                  </a:lnTo>
                  <a:lnTo>
                    <a:pt x="2" y="25"/>
                  </a:lnTo>
                  <a:lnTo>
                    <a:pt x="0" y="22"/>
                  </a:lnTo>
                  <a:lnTo>
                    <a:pt x="0" y="22"/>
                  </a:lnTo>
                  <a:lnTo>
                    <a:pt x="4" y="20"/>
                  </a:lnTo>
                  <a:lnTo>
                    <a:pt x="4" y="20"/>
                  </a:lnTo>
                  <a:lnTo>
                    <a:pt x="23"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83" name="Freeform 256"/>
            <p:cNvSpPr>
              <a:spLocks/>
            </p:cNvSpPr>
            <p:nvPr/>
          </p:nvSpPr>
          <p:spPr bwMode="auto">
            <a:xfrm>
              <a:off x="-6096000" y="1582738"/>
              <a:ext cx="77787" cy="76200"/>
            </a:xfrm>
            <a:custGeom>
              <a:avLst/>
              <a:gdLst>
                <a:gd name="T0" fmla="*/ 22 w 49"/>
                <a:gd name="T1" fmla="*/ 0 h 48"/>
                <a:gd name="T2" fmla="*/ 49 w 49"/>
                <a:gd name="T3" fmla="*/ 27 h 48"/>
                <a:gd name="T4" fmla="*/ 45 w 49"/>
                <a:gd name="T5" fmla="*/ 32 h 48"/>
                <a:gd name="T6" fmla="*/ 39 w 49"/>
                <a:gd name="T7" fmla="*/ 37 h 48"/>
                <a:gd name="T8" fmla="*/ 33 w 49"/>
                <a:gd name="T9" fmla="*/ 42 h 48"/>
                <a:gd name="T10" fmla="*/ 28 w 49"/>
                <a:gd name="T11" fmla="*/ 47 h 48"/>
                <a:gd name="T12" fmla="*/ 27 w 49"/>
                <a:gd name="T13" fmla="*/ 48 h 48"/>
                <a:gd name="T14" fmla="*/ 23 w 49"/>
                <a:gd name="T15" fmla="*/ 46 h 48"/>
                <a:gd name="T16" fmla="*/ 21 w 49"/>
                <a:gd name="T17" fmla="*/ 43 h 48"/>
                <a:gd name="T18" fmla="*/ 19 w 49"/>
                <a:gd name="T19" fmla="*/ 42 h 48"/>
                <a:gd name="T20" fmla="*/ 17 w 49"/>
                <a:gd name="T21" fmla="*/ 39 h 48"/>
                <a:gd name="T22" fmla="*/ 14 w 49"/>
                <a:gd name="T23" fmla="*/ 36 h 48"/>
                <a:gd name="T24" fmla="*/ 8 w 49"/>
                <a:gd name="T25" fmla="*/ 30 h 48"/>
                <a:gd name="T26" fmla="*/ 0 w 49"/>
                <a:gd name="T27" fmla="*/ 21 h 48"/>
                <a:gd name="T28" fmla="*/ 5 w 49"/>
                <a:gd name="T29" fmla="*/ 16 h 48"/>
                <a:gd name="T30" fmla="*/ 12 w 49"/>
                <a:gd name="T31" fmla="*/ 10 h 48"/>
                <a:gd name="T32" fmla="*/ 18 w 49"/>
                <a:gd name="T33" fmla="*/ 3 h 48"/>
                <a:gd name="T34" fmla="*/ 22 w 49"/>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8">
                  <a:moveTo>
                    <a:pt x="22" y="0"/>
                  </a:moveTo>
                  <a:lnTo>
                    <a:pt x="49" y="27"/>
                  </a:lnTo>
                  <a:lnTo>
                    <a:pt x="45" y="32"/>
                  </a:lnTo>
                  <a:lnTo>
                    <a:pt x="39" y="37"/>
                  </a:lnTo>
                  <a:lnTo>
                    <a:pt x="33" y="42"/>
                  </a:lnTo>
                  <a:lnTo>
                    <a:pt x="28" y="47"/>
                  </a:lnTo>
                  <a:lnTo>
                    <a:pt x="27" y="48"/>
                  </a:lnTo>
                  <a:lnTo>
                    <a:pt x="23" y="46"/>
                  </a:lnTo>
                  <a:lnTo>
                    <a:pt x="21" y="43"/>
                  </a:lnTo>
                  <a:lnTo>
                    <a:pt x="19" y="42"/>
                  </a:lnTo>
                  <a:lnTo>
                    <a:pt x="17" y="39"/>
                  </a:lnTo>
                  <a:lnTo>
                    <a:pt x="14" y="36"/>
                  </a:lnTo>
                  <a:lnTo>
                    <a:pt x="8" y="30"/>
                  </a:lnTo>
                  <a:lnTo>
                    <a:pt x="0" y="21"/>
                  </a:lnTo>
                  <a:lnTo>
                    <a:pt x="5" y="16"/>
                  </a:lnTo>
                  <a:lnTo>
                    <a:pt x="12" y="10"/>
                  </a:lnTo>
                  <a:lnTo>
                    <a:pt x="18" y="3"/>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84" name="Freeform 257"/>
            <p:cNvSpPr>
              <a:spLocks/>
            </p:cNvSpPr>
            <p:nvPr/>
          </p:nvSpPr>
          <p:spPr bwMode="auto">
            <a:xfrm>
              <a:off x="-6051550" y="1628775"/>
              <a:ext cx="77787" cy="65088"/>
            </a:xfrm>
            <a:custGeom>
              <a:avLst/>
              <a:gdLst>
                <a:gd name="T0" fmla="*/ 22 w 49"/>
                <a:gd name="T1" fmla="*/ 0 h 41"/>
                <a:gd name="T2" fmla="*/ 26 w 49"/>
                <a:gd name="T3" fmla="*/ 4 h 41"/>
                <a:gd name="T4" fmla="*/ 32 w 49"/>
                <a:gd name="T5" fmla="*/ 10 h 41"/>
                <a:gd name="T6" fmla="*/ 40 w 49"/>
                <a:gd name="T7" fmla="*/ 18 h 41"/>
                <a:gd name="T8" fmla="*/ 46 w 49"/>
                <a:gd name="T9" fmla="*/ 25 h 41"/>
                <a:gd name="T10" fmla="*/ 49 w 49"/>
                <a:gd name="T11" fmla="*/ 27 h 41"/>
                <a:gd name="T12" fmla="*/ 48 w 49"/>
                <a:gd name="T13" fmla="*/ 28 h 41"/>
                <a:gd name="T14" fmla="*/ 45 w 49"/>
                <a:gd name="T15" fmla="*/ 31 h 41"/>
                <a:gd name="T16" fmla="*/ 44 w 49"/>
                <a:gd name="T17" fmla="*/ 33 h 41"/>
                <a:gd name="T18" fmla="*/ 40 w 49"/>
                <a:gd name="T19" fmla="*/ 36 h 41"/>
                <a:gd name="T20" fmla="*/ 37 w 49"/>
                <a:gd name="T21" fmla="*/ 39 h 41"/>
                <a:gd name="T22" fmla="*/ 36 w 49"/>
                <a:gd name="T23" fmla="*/ 41 h 41"/>
                <a:gd name="T24" fmla="*/ 27 w 49"/>
                <a:gd name="T25" fmla="*/ 40 h 41"/>
                <a:gd name="T26" fmla="*/ 18 w 49"/>
                <a:gd name="T27" fmla="*/ 40 h 41"/>
                <a:gd name="T28" fmla="*/ 13 w 49"/>
                <a:gd name="T29" fmla="*/ 35 h 41"/>
                <a:gd name="T30" fmla="*/ 9 w 49"/>
                <a:gd name="T31" fmla="*/ 31 h 41"/>
                <a:gd name="T32" fmla="*/ 7 w 49"/>
                <a:gd name="T33" fmla="*/ 28 h 41"/>
                <a:gd name="T34" fmla="*/ 5 w 49"/>
                <a:gd name="T35" fmla="*/ 26 h 41"/>
                <a:gd name="T36" fmla="*/ 4 w 49"/>
                <a:gd name="T37" fmla="*/ 25 h 41"/>
                <a:gd name="T38" fmla="*/ 3 w 49"/>
                <a:gd name="T39" fmla="*/ 25 h 41"/>
                <a:gd name="T40" fmla="*/ 2 w 49"/>
                <a:gd name="T41" fmla="*/ 23 h 41"/>
                <a:gd name="T42" fmla="*/ 2 w 49"/>
                <a:gd name="T43" fmla="*/ 23 h 41"/>
                <a:gd name="T44" fmla="*/ 2 w 49"/>
                <a:gd name="T45" fmla="*/ 22 h 41"/>
                <a:gd name="T46" fmla="*/ 0 w 49"/>
                <a:gd name="T47" fmla="*/ 22 h 41"/>
                <a:gd name="T48" fmla="*/ 5 w 49"/>
                <a:gd name="T49" fmla="*/ 16 h 41"/>
                <a:gd name="T50" fmla="*/ 13 w 49"/>
                <a:gd name="T51" fmla="*/ 9 h 41"/>
                <a:gd name="T52" fmla="*/ 19 w 49"/>
                <a:gd name="T53" fmla="*/ 3 h 41"/>
                <a:gd name="T54" fmla="*/ 22 w 49"/>
                <a:gd name="T5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41">
                  <a:moveTo>
                    <a:pt x="22" y="0"/>
                  </a:moveTo>
                  <a:lnTo>
                    <a:pt x="26" y="4"/>
                  </a:lnTo>
                  <a:lnTo>
                    <a:pt x="32" y="10"/>
                  </a:lnTo>
                  <a:lnTo>
                    <a:pt x="40" y="18"/>
                  </a:lnTo>
                  <a:lnTo>
                    <a:pt x="46" y="25"/>
                  </a:lnTo>
                  <a:lnTo>
                    <a:pt x="49" y="27"/>
                  </a:lnTo>
                  <a:lnTo>
                    <a:pt x="48" y="28"/>
                  </a:lnTo>
                  <a:lnTo>
                    <a:pt x="45" y="31"/>
                  </a:lnTo>
                  <a:lnTo>
                    <a:pt x="44" y="33"/>
                  </a:lnTo>
                  <a:lnTo>
                    <a:pt x="40" y="36"/>
                  </a:lnTo>
                  <a:lnTo>
                    <a:pt x="37" y="39"/>
                  </a:lnTo>
                  <a:lnTo>
                    <a:pt x="36" y="41"/>
                  </a:lnTo>
                  <a:lnTo>
                    <a:pt x="27" y="40"/>
                  </a:lnTo>
                  <a:lnTo>
                    <a:pt x="18" y="40"/>
                  </a:lnTo>
                  <a:lnTo>
                    <a:pt x="13" y="35"/>
                  </a:lnTo>
                  <a:lnTo>
                    <a:pt x="9" y="31"/>
                  </a:lnTo>
                  <a:lnTo>
                    <a:pt x="7" y="28"/>
                  </a:lnTo>
                  <a:lnTo>
                    <a:pt x="5" y="26"/>
                  </a:lnTo>
                  <a:lnTo>
                    <a:pt x="4" y="25"/>
                  </a:lnTo>
                  <a:lnTo>
                    <a:pt x="3" y="25"/>
                  </a:lnTo>
                  <a:lnTo>
                    <a:pt x="2" y="23"/>
                  </a:lnTo>
                  <a:lnTo>
                    <a:pt x="2" y="23"/>
                  </a:lnTo>
                  <a:lnTo>
                    <a:pt x="2" y="22"/>
                  </a:lnTo>
                  <a:lnTo>
                    <a:pt x="0" y="22"/>
                  </a:lnTo>
                  <a:lnTo>
                    <a:pt x="5" y="16"/>
                  </a:lnTo>
                  <a:lnTo>
                    <a:pt x="13" y="9"/>
                  </a:lnTo>
                  <a:lnTo>
                    <a:pt x="19" y="3"/>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16" name="Freeform 258"/>
            <p:cNvSpPr>
              <a:spLocks/>
            </p:cNvSpPr>
            <p:nvPr/>
          </p:nvSpPr>
          <p:spPr bwMode="auto">
            <a:xfrm>
              <a:off x="-6143625" y="1536700"/>
              <a:ext cx="77787" cy="77788"/>
            </a:xfrm>
            <a:custGeom>
              <a:avLst/>
              <a:gdLst>
                <a:gd name="T0" fmla="*/ 22 w 49"/>
                <a:gd name="T1" fmla="*/ 0 h 49"/>
                <a:gd name="T2" fmla="*/ 27 w 49"/>
                <a:gd name="T3" fmla="*/ 4 h 49"/>
                <a:gd name="T4" fmla="*/ 34 w 49"/>
                <a:gd name="T5" fmla="*/ 11 h 49"/>
                <a:gd name="T6" fmla="*/ 40 w 49"/>
                <a:gd name="T7" fmla="*/ 18 h 49"/>
                <a:gd name="T8" fmla="*/ 47 w 49"/>
                <a:gd name="T9" fmla="*/ 25 h 49"/>
                <a:gd name="T10" fmla="*/ 49 w 49"/>
                <a:gd name="T11" fmla="*/ 27 h 49"/>
                <a:gd name="T12" fmla="*/ 43 w 49"/>
                <a:gd name="T13" fmla="*/ 34 h 49"/>
                <a:gd name="T14" fmla="*/ 40 w 49"/>
                <a:gd name="T15" fmla="*/ 38 h 49"/>
                <a:gd name="T16" fmla="*/ 39 w 49"/>
                <a:gd name="T17" fmla="*/ 39 h 49"/>
                <a:gd name="T18" fmla="*/ 38 w 49"/>
                <a:gd name="T19" fmla="*/ 40 h 49"/>
                <a:gd name="T20" fmla="*/ 34 w 49"/>
                <a:gd name="T21" fmla="*/ 43 h 49"/>
                <a:gd name="T22" fmla="*/ 27 w 49"/>
                <a:gd name="T23" fmla="*/ 49 h 49"/>
                <a:gd name="T24" fmla="*/ 0 w 49"/>
                <a:gd name="T25" fmla="*/ 22 h 49"/>
                <a:gd name="T26" fmla="*/ 22 w 49"/>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9">
                  <a:moveTo>
                    <a:pt x="22" y="0"/>
                  </a:moveTo>
                  <a:lnTo>
                    <a:pt x="27" y="4"/>
                  </a:lnTo>
                  <a:lnTo>
                    <a:pt x="34" y="11"/>
                  </a:lnTo>
                  <a:lnTo>
                    <a:pt x="40" y="18"/>
                  </a:lnTo>
                  <a:lnTo>
                    <a:pt x="47" y="25"/>
                  </a:lnTo>
                  <a:lnTo>
                    <a:pt x="49" y="27"/>
                  </a:lnTo>
                  <a:lnTo>
                    <a:pt x="43" y="34"/>
                  </a:lnTo>
                  <a:lnTo>
                    <a:pt x="40" y="38"/>
                  </a:lnTo>
                  <a:lnTo>
                    <a:pt x="39" y="39"/>
                  </a:lnTo>
                  <a:lnTo>
                    <a:pt x="38" y="40"/>
                  </a:lnTo>
                  <a:lnTo>
                    <a:pt x="34" y="43"/>
                  </a:lnTo>
                  <a:lnTo>
                    <a:pt x="27" y="49"/>
                  </a:lnTo>
                  <a:lnTo>
                    <a:pt x="0" y="22"/>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17" name="Freeform 259"/>
            <p:cNvSpPr>
              <a:spLocks/>
            </p:cNvSpPr>
            <p:nvPr/>
          </p:nvSpPr>
          <p:spPr bwMode="auto">
            <a:xfrm>
              <a:off x="-6103938" y="1500188"/>
              <a:ext cx="77787" cy="77788"/>
            </a:xfrm>
            <a:custGeom>
              <a:avLst/>
              <a:gdLst>
                <a:gd name="T0" fmla="*/ 22 w 49"/>
                <a:gd name="T1" fmla="*/ 0 h 49"/>
                <a:gd name="T2" fmla="*/ 49 w 49"/>
                <a:gd name="T3" fmla="*/ 27 h 49"/>
                <a:gd name="T4" fmla="*/ 44 w 49"/>
                <a:gd name="T5" fmla="*/ 32 h 49"/>
                <a:gd name="T6" fmla="*/ 37 w 49"/>
                <a:gd name="T7" fmla="*/ 39 h 49"/>
                <a:gd name="T8" fmla="*/ 31 w 49"/>
                <a:gd name="T9" fmla="*/ 45 h 49"/>
                <a:gd name="T10" fmla="*/ 27 w 49"/>
                <a:gd name="T11" fmla="*/ 49 h 49"/>
                <a:gd name="T12" fmla="*/ 20 w 49"/>
                <a:gd name="T13" fmla="*/ 43 h 49"/>
                <a:gd name="T14" fmla="*/ 14 w 49"/>
                <a:gd name="T15" fmla="*/ 36 h 49"/>
                <a:gd name="T16" fmla="*/ 6 w 49"/>
                <a:gd name="T17" fmla="*/ 29 h 49"/>
                <a:gd name="T18" fmla="*/ 1 w 49"/>
                <a:gd name="T19" fmla="*/ 23 h 49"/>
                <a:gd name="T20" fmla="*/ 0 w 49"/>
                <a:gd name="T21" fmla="*/ 21 h 49"/>
                <a:gd name="T22" fmla="*/ 22 w 49"/>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49">
                  <a:moveTo>
                    <a:pt x="22" y="0"/>
                  </a:moveTo>
                  <a:lnTo>
                    <a:pt x="49" y="27"/>
                  </a:lnTo>
                  <a:lnTo>
                    <a:pt x="44" y="32"/>
                  </a:lnTo>
                  <a:lnTo>
                    <a:pt x="37" y="39"/>
                  </a:lnTo>
                  <a:lnTo>
                    <a:pt x="31" y="45"/>
                  </a:lnTo>
                  <a:lnTo>
                    <a:pt x="27" y="49"/>
                  </a:lnTo>
                  <a:lnTo>
                    <a:pt x="20" y="43"/>
                  </a:lnTo>
                  <a:lnTo>
                    <a:pt x="14" y="36"/>
                  </a:lnTo>
                  <a:lnTo>
                    <a:pt x="6" y="29"/>
                  </a:lnTo>
                  <a:lnTo>
                    <a:pt x="1" y="23"/>
                  </a:lnTo>
                  <a:lnTo>
                    <a:pt x="0" y="21"/>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18" name="Freeform 260"/>
            <p:cNvSpPr>
              <a:spLocks/>
            </p:cNvSpPr>
            <p:nvPr/>
          </p:nvSpPr>
          <p:spPr bwMode="auto">
            <a:xfrm>
              <a:off x="-6059488" y="1546225"/>
              <a:ext cx="77787" cy="76200"/>
            </a:xfrm>
            <a:custGeom>
              <a:avLst/>
              <a:gdLst>
                <a:gd name="T0" fmla="*/ 22 w 49"/>
                <a:gd name="T1" fmla="*/ 0 h 48"/>
                <a:gd name="T2" fmla="*/ 49 w 49"/>
                <a:gd name="T3" fmla="*/ 26 h 48"/>
                <a:gd name="T4" fmla="*/ 48 w 49"/>
                <a:gd name="T5" fmla="*/ 28 h 48"/>
                <a:gd name="T6" fmla="*/ 42 w 49"/>
                <a:gd name="T7" fmla="*/ 33 h 48"/>
                <a:gd name="T8" fmla="*/ 36 w 49"/>
                <a:gd name="T9" fmla="*/ 39 h 48"/>
                <a:gd name="T10" fmla="*/ 27 w 49"/>
                <a:gd name="T11" fmla="*/ 48 h 48"/>
                <a:gd name="T12" fmla="*/ 0 w 49"/>
                <a:gd name="T13" fmla="*/ 21 h 48"/>
                <a:gd name="T14" fmla="*/ 13 w 49"/>
                <a:gd name="T15" fmla="*/ 10 h 48"/>
                <a:gd name="T16" fmla="*/ 19 w 49"/>
                <a:gd name="T17" fmla="*/ 2 h 48"/>
                <a:gd name="T18" fmla="*/ 22 w 49"/>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22" y="0"/>
                  </a:moveTo>
                  <a:lnTo>
                    <a:pt x="49" y="26"/>
                  </a:lnTo>
                  <a:lnTo>
                    <a:pt x="48" y="28"/>
                  </a:lnTo>
                  <a:lnTo>
                    <a:pt x="42" y="33"/>
                  </a:lnTo>
                  <a:lnTo>
                    <a:pt x="36" y="39"/>
                  </a:lnTo>
                  <a:lnTo>
                    <a:pt x="27" y="48"/>
                  </a:lnTo>
                  <a:lnTo>
                    <a:pt x="0" y="21"/>
                  </a:lnTo>
                  <a:lnTo>
                    <a:pt x="13" y="10"/>
                  </a:lnTo>
                  <a:lnTo>
                    <a:pt x="19" y="2"/>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19" name="Freeform 261"/>
            <p:cNvSpPr>
              <a:spLocks/>
            </p:cNvSpPr>
            <p:nvPr/>
          </p:nvSpPr>
          <p:spPr bwMode="auto">
            <a:xfrm>
              <a:off x="-6015038" y="1590675"/>
              <a:ext cx="79375" cy="79375"/>
            </a:xfrm>
            <a:custGeom>
              <a:avLst/>
              <a:gdLst>
                <a:gd name="T0" fmla="*/ 22 w 50"/>
                <a:gd name="T1" fmla="*/ 0 h 50"/>
                <a:gd name="T2" fmla="*/ 50 w 50"/>
                <a:gd name="T3" fmla="*/ 28 h 50"/>
                <a:gd name="T4" fmla="*/ 41 w 50"/>
                <a:gd name="T5" fmla="*/ 37 h 50"/>
                <a:gd name="T6" fmla="*/ 35 w 50"/>
                <a:gd name="T7" fmla="*/ 42 h 50"/>
                <a:gd name="T8" fmla="*/ 32 w 50"/>
                <a:gd name="T9" fmla="*/ 46 h 50"/>
                <a:gd name="T10" fmla="*/ 30 w 50"/>
                <a:gd name="T11" fmla="*/ 47 h 50"/>
                <a:gd name="T12" fmla="*/ 30 w 50"/>
                <a:gd name="T13" fmla="*/ 49 h 50"/>
                <a:gd name="T14" fmla="*/ 29 w 50"/>
                <a:gd name="T15" fmla="*/ 50 h 50"/>
                <a:gd name="T16" fmla="*/ 26 w 50"/>
                <a:gd name="T17" fmla="*/ 47 h 50"/>
                <a:gd name="T18" fmla="*/ 23 w 50"/>
                <a:gd name="T19" fmla="*/ 46 h 50"/>
                <a:gd name="T20" fmla="*/ 23 w 50"/>
                <a:gd name="T21" fmla="*/ 45 h 50"/>
                <a:gd name="T22" fmla="*/ 22 w 50"/>
                <a:gd name="T23" fmla="*/ 43 h 50"/>
                <a:gd name="T24" fmla="*/ 22 w 50"/>
                <a:gd name="T25" fmla="*/ 43 h 50"/>
                <a:gd name="T26" fmla="*/ 21 w 50"/>
                <a:gd name="T27" fmla="*/ 42 h 50"/>
                <a:gd name="T28" fmla="*/ 20 w 50"/>
                <a:gd name="T29" fmla="*/ 41 h 50"/>
                <a:gd name="T30" fmla="*/ 20 w 50"/>
                <a:gd name="T31" fmla="*/ 41 h 50"/>
                <a:gd name="T32" fmla="*/ 17 w 50"/>
                <a:gd name="T33" fmla="*/ 40 h 50"/>
                <a:gd name="T34" fmla="*/ 16 w 50"/>
                <a:gd name="T35" fmla="*/ 37 h 50"/>
                <a:gd name="T36" fmla="*/ 14 w 50"/>
                <a:gd name="T37" fmla="*/ 36 h 50"/>
                <a:gd name="T38" fmla="*/ 13 w 50"/>
                <a:gd name="T39" fmla="*/ 36 h 50"/>
                <a:gd name="T40" fmla="*/ 13 w 50"/>
                <a:gd name="T41" fmla="*/ 34 h 50"/>
                <a:gd name="T42" fmla="*/ 12 w 50"/>
                <a:gd name="T43" fmla="*/ 33 h 50"/>
                <a:gd name="T44" fmla="*/ 9 w 50"/>
                <a:gd name="T45" fmla="*/ 31 h 50"/>
                <a:gd name="T46" fmla="*/ 8 w 50"/>
                <a:gd name="T47" fmla="*/ 29 h 50"/>
                <a:gd name="T48" fmla="*/ 4 w 50"/>
                <a:gd name="T49" fmla="*/ 25 h 50"/>
                <a:gd name="T50" fmla="*/ 0 w 50"/>
                <a:gd name="T51" fmla="*/ 22 h 50"/>
                <a:gd name="T52" fmla="*/ 8 w 50"/>
                <a:gd name="T53" fmla="*/ 15 h 50"/>
                <a:gd name="T54" fmla="*/ 16 w 50"/>
                <a:gd name="T55" fmla="*/ 7 h 50"/>
                <a:gd name="T56" fmla="*/ 22 w 50"/>
                <a:gd name="T5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50">
                  <a:moveTo>
                    <a:pt x="22" y="0"/>
                  </a:moveTo>
                  <a:lnTo>
                    <a:pt x="50" y="28"/>
                  </a:lnTo>
                  <a:lnTo>
                    <a:pt x="41" y="37"/>
                  </a:lnTo>
                  <a:lnTo>
                    <a:pt x="35" y="42"/>
                  </a:lnTo>
                  <a:lnTo>
                    <a:pt x="32" y="46"/>
                  </a:lnTo>
                  <a:lnTo>
                    <a:pt x="30" y="47"/>
                  </a:lnTo>
                  <a:lnTo>
                    <a:pt x="30" y="49"/>
                  </a:lnTo>
                  <a:lnTo>
                    <a:pt x="29" y="50"/>
                  </a:lnTo>
                  <a:lnTo>
                    <a:pt x="26" y="47"/>
                  </a:lnTo>
                  <a:lnTo>
                    <a:pt x="23" y="46"/>
                  </a:lnTo>
                  <a:lnTo>
                    <a:pt x="23" y="45"/>
                  </a:lnTo>
                  <a:lnTo>
                    <a:pt x="22" y="43"/>
                  </a:lnTo>
                  <a:lnTo>
                    <a:pt x="22" y="43"/>
                  </a:lnTo>
                  <a:lnTo>
                    <a:pt x="21" y="42"/>
                  </a:lnTo>
                  <a:lnTo>
                    <a:pt x="20" y="41"/>
                  </a:lnTo>
                  <a:lnTo>
                    <a:pt x="20" y="41"/>
                  </a:lnTo>
                  <a:lnTo>
                    <a:pt x="17" y="40"/>
                  </a:lnTo>
                  <a:lnTo>
                    <a:pt x="16" y="37"/>
                  </a:lnTo>
                  <a:lnTo>
                    <a:pt x="14" y="36"/>
                  </a:lnTo>
                  <a:lnTo>
                    <a:pt x="13" y="36"/>
                  </a:lnTo>
                  <a:lnTo>
                    <a:pt x="13" y="34"/>
                  </a:lnTo>
                  <a:lnTo>
                    <a:pt x="12" y="33"/>
                  </a:lnTo>
                  <a:lnTo>
                    <a:pt x="9" y="31"/>
                  </a:lnTo>
                  <a:lnTo>
                    <a:pt x="8" y="29"/>
                  </a:lnTo>
                  <a:lnTo>
                    <a:pt x="4" y="25"/>
                  </a:lnTo>
                  <a:lnTo>
                    <a:pt x="0" y="22"/>
                  </a:lnTo>
                  <a:lnTo>
                    <a:pt x="8" y="15"/>
                  </a:lnTo>
                  <a:lnTo>
                    <a:pt x="16" y="7"/>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20" name="Freeform 262"/>
            <p:cNvSpPr>
              <a:spLocks/>
            </p:cNvSpPr>
            <p:nvPr/>
          </p:nvSpPr>
          <p:spPr bwMode="auto">
            <a:xfrm>
              <a:off x="-5776913" y="1830388"/>
              <a:ext cx="79375" cy="77788"/>
            </a:xfrm>
            <a:custGeom>
              <a:avLst/>
              <a:gdLst>
                <a:gd name="T0" fmla="*/ 22 w 50"/>
                <a:gd name="T1" fmla="*/ 0 h 49"/>
                <a:gd name="T2" fmla="*/ 50 w 50"/>
                <a:gd name="T3" fmla="*/ 27 h 49"/>
                <a:gd name="T4" fmla="*/ 27 w 50"/>
                <a:gd name="T5" fmla="*/ 49 h 49"/>
                <a:gd name="T6" fmla="*/ 18 w 50"/>
                <a:gd name="T7" fmla="*/ 40 h 49"/>
                <a:gd name="T8" fmla="*/ 11 w 50"/>
                <a:gd name="T9" fmla="*/ 31 h 49"/>
                <a:gd name="T10" fmla="*/ 0 w 50"/>
                <a:gd name="T11" fmla="*/ 22 h 49"/>
                <a:gd name="T12" fmla="*/ 7 w 50"/>
                <a:gd name="T13" fmla="*/ 16 h 49"/>
                <a:gd name="T14" fmla="*/ 11 w 50"/>
                <a:gd name="T15" fmla="*/ 13 h 49"/>
                <a:gd name="T16" fmla="*/ 12 w 50"/>
                <a:gd name="T17" fmla="*/ 10 h 49"/>
                <a:gd name="T18" fmla="*/ 13 w 50"/>
                <a:gd name="T19" fmla="*/ 9 h 49"/>
                <a:gd name="T20" fmla="*/ 17 w 50"/>
                <a:gd name="T21" fmla="*/ 7 h 49"/>
                <a:gd name="T22" fmla="*/ 22 w 50"/>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9">
                  <a:moveTo>
                    <a:pt x="22" y="0"/>
                  </a:moveTo>
                  <a:lnTo>
                    <a:pt x="50" y="27"/>
                  </a:lnTo>
                  <a:lnTo>
                    <a:pt x="27" y="49"/>
                  </a:lnTo>
                  <a:lnTo>
                    <a:pt x="18" y="40"/>
                  </a:lnTo>
                  <a:lnTo>
                    <a:pt x="11" y="31"/>
                  </a:lnTo>
                  <a:lnTo>
                    <a:pt x="0" y="22"/>
                  </a:lnTo>
                  <a:lnTo>
                    <a:pt x="7" y="16"/>
                  </a:lnTo>
                  <a:lnTo>
                    <a:pt x="11" y="13"/>
                  </a:lnTo>
                  <a:lnTo>
                    <a:pt x="12" y="10"/>
                  </a:lnTo>
                  <a:lnTo>
                    <a:pt x="13" y="9"/>
                  </a:lnTo>
                  <a:lnTo>
                    <a:pt x="17" y="7"/>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21" name="Freeform 263"/>
            <p:cNvSpPr>
              <a:spLocks/>
            </p:cNvSpPr>
            <p:nvPr/>
          </p:nvSpPr>
          <p:spPr bwMode="auto">
            <a:xfrm>
              <a:off x="-5889625" y="1776413"/>
              <a:ext cx="61912" cy="76200"/>
            </a:xfrm>
            <a:custGeom>
              <a:avLst/>
              <a:gdLst>
                <a:gd name="T0" fmla="*/ 12 w 39"/>
                <a:gd name="T1" fmla="*/ 0 h 48"/>
                <a:gd name="T2" fmla="*/ 18 w 39"/>
                <a:gd name="T3" fmla="*/ 5 h 48"/>
                <a:gd name="T4" fmla="*/ 20 w 39"/>
                <a:gd name="T5" fmla="*/ 7 h 48"/>
                <a:gd name="T6" fmla="*/ 21 w 39"/>
                <a:gd name="T7" fmla="*/ 8 h 48"/>
                <a:gd name="T8" fmla="*/ 21 w 39"/>
                <a:gd name="T9" fmla="*/ 8 h 48"/>
                <a:gd name="T10" fmla="*/ 23 w 39"/>
                <a:gd name="T11" fmla="*/ 10 h 48"/>
                <a:gd name="T12" fmla="*/ 25 w 39"/>
                <a:gd name="T13" fmla="*/ 14 h 48"/>
                <a:gd name="T14" fmla="*/ 32 w 39"/>
                <a:gd name="T15" fmla="*/ 19 h 48"/>
                <a:gd name="T16" fmla="*/ 39 w 39"/>
                <a:gd name="T17" fmla="*/ 26 h 48"/>
                <a:gd name="T18" fmla="*/ 33 w 39"/>
                <a:gd name="T19" fmla="*/ 34 h 48"/>
                <a:gd name="T20" fmla="*/ 28 w 39"/>
                <a:gd name="T21" fmla="*/ 39 h 48"/>
                <a:gd name="T22" fmla="*/ 24 w 39"/>
                <a:gd name="T23" fmla="*/ 42 h 48"/>
                <a:gd name="T24" fmla="*/ 21 w 39"/>
                <a:gd name="T25" fmla="*/ 46 h 48"/>
                <a:gd name="T26" fmla="*/ 18 w 39"/>
                <a:gd name="T27" fmla="*/ 48 h 48"/>
                <a:gd name="T28" fmla="*/ 18 w 39"/>
                <a:gd name="T29" fmla="*/ 48 h 48"/>
                <a:gd name="T30" fmla="*/ 16 w 39"/>
                <a:gd name="T31" fmla="*/ 48 h 48"/>
                <a:gd name="T32" fmla="*/ 16 w 39"/>
                <a:gd name="T33" fmla="*/ 47 h 48"/>
                <a:gd name="T34" fmla="*/ 16 w 39"/>
                <a:gd name="T35" fmla="*/ 47 h 48"/>
                <a:gd name="T36" fmla="*/ 15 w 39"/>
                <a:gd name="T37" fmla="*/ 46 h 48"/>
                <a:gd name="T38" fmla="*/ 14 w 39"/>
                <a:gd name="T39" fmla="*/ 44 h 48"/>
                <a:gd name="T40" fmla="*/ 11 w 39"/>
                <a:gd name="T41" fmla="*/ 42 h 48"/>
                <a:gd name="T42" fmla="*/ 9 w 39"/>
                <a:gd name="T43" fmla="*/ 39 h 48"/>
                <a:gd name="T44" fmla="*/ 5 w 39"/>
                <a:gd name="T45" fmla="*/ 35 h 48"/>
                <a:gd name="T46" fmla="*/ 1 w 39"/>
                <a:gd name="T47" fmla="*/ 32 h 48"/>
                <a:gd name="T48" fmla="*/ 0 w 39"/>
                <a:gd name="T49" fmla="*/ 23 h 48"/>
                <a:gd name="T50" fmla="*/ 0 w 39"/>
                <a:gd name="T51" fmla="*/ 14 h 48"/>
                <a:gd name="T52" fmla="*/ 2 w 39"/>
                <a:gd name="T53" fmla="*/ 10 h 48"/>
                <a:gd name="T54" fmla="*/ 2 w 39"/>
                <a:gd name="T55" fmla="*/ 10 h 48"/>
                <a:gd name="T56" fmla="*/ 3 w 39"/>
                <a:gd name="T57" fmla="*/ 10 h 48"/>
                <a:gd name="T58" fmla="*/ 3 w 39"/>
                <a:gd name="T59" fmla="*/ 10 h 48"/>
                <a:gd name="T60" fmla="*/ 3 w 39"/>
                <a:gd name="T61" fmla="*/ 8 h 48"/>
                <a:gd name="T62" fmla="*/ 5 w 39"/>
                <a:gd name="T63" fmla="*/ 7 h 48"/>
                <a:gd name="T64" fmla="*/ 5 w 39"/>
                <a:gd name="T65" fmla="*/ 7 h 48"/>
                <a:gd name="T66" fmla="*/ 7 w 39"/>
                <a:gd name="T67" fmla="*/ 6 h 48"/>
                <a:gd name="T68" fmla="*/ 9 w 39"/>
                <a:gd name="T69" fmla="*/ 3 h 48"/>
                <a:gd name="T70" fmla="*/ 10 w 39"/>
                <a:gd name="T71" fmla="*/ 3 h 48"/>
                <a:gd name="T72" fmla="*/ 10 w 39"/>
                <a:gd name="T73" fmla="*/ 2 h 48"/>
                <a:gd name="T74" fmla="*/ 11 w 39"/>
                <a:gd name="T75" fmla="*/ 2 h 48"/>
                <a:gd name="T76" fmla="*/ 11 w 39"/>
                <a:gd name="T77" fmla="*/ 1 h 48"/>
                <a:gd name="T78" fmla="*/ 12 w 39"/>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48">
                  <a:moveTo>
                    <a:pt x="12" y="0"/>
                  </a:moveTo>
                  <a:lnTo>
                    <a:pt x="18" y="5"/>
                  </a:lnTo>
                  <a:lnTo>
                    <a:pt x="20" y="7"/>
                  </a:lnTo>
                  <a:lnTo>
                    <a:pt x="21" y="8"/>
                  </a:lnTo>
                  <a:lnTo>
                    <a:pt x="21" y="8"/>
                  </a:lnTo>
                  <a:lnTo>
                    <a:pt x="23" y="10"/>
                  </a:lnTo>
                  <a:lnTo>
                    <a:pt x="25" y="14"/>
                  </a:lnTo>
                  <a:lnTo>
                    <a:pt x="32" y="19"/>
                  </a:lnTo>
                  <a:lnTo>
                    <a:pt x="39" y="26"/>
                  </a:lnTo>
                  <a:lnTo>
                    <a:pt x="33" y="34"/>
                  </a:lnTo>
                  <a:lnTo>
                    <a:pt x="28" y="39"/>
                  </a:lnTo>
                  <a:lnTo>
                    <a:pt x="24" y="42"/>
                  </a:lnTo>
                  <a:lnTo>
                    <a:pt x="21" y="46"/>
                  </a:lnTo>
                  <a:lnTo>
                    <a:pt x="18" y="48"/>
                  </a:lnTo>
                  <a:lnTo>
                    <a:pt x="18" y="48"/>
                  </a:lnTo>
                  <a:lnTo>
                    <a:pt x="16" y="48"/>
                  </a:lnTo>
                  <a:lnTo>
                    <a:pt x="16" y="47"/>
                  </a:lnTo>
                  <a:lnTo>
                    <a:pt x="16" y="47"/>
                  </a:lnTo>
                  <a:lnTo>
                    <a:pt x="15" y="46"/>
                  </a:lnTo>
                  <a:lnTo>
                    <a:pt x="14" y="44"/>
                  </a:lnTo>
                  <a:lnTo>
                    <a:pt x="11" y="42"/>
                  </a:lnTo>
                  <a:lnTo>
                    <a:pt x="9" y="39"/>
                  </a:lnTo>
                  <a:lnTo>
                    <a:pt x="5" y="35"/>
                  </a:lnTo>
                  <a:lnTo>
                    <a:pt x="1" y="32"/>
                  </a:lnTo>
                  <a:lnTo>
                    <a:pt x="0" y="23"/>
                  </a:lnTo>
                  <a:lnTo>
                    <a:pt x="0" y="14"/>
                  </a:lnTo>
                  <a:lnTo>
                    <a:pt x="2" y="10"/>
                  </a:lnTo>
                  <a:lnTo>
                    <a:pt x="2" y="10"/>
                  </a:lnTo>
                  <a:lnTo>
                    <a:pt x="3" y="10"/>
                  </a:lnTo>
                  <a:lnTo>
                    <a:pt x="3" y="10"/>
                  </a:lnTo>
                  <a:lnTo>
                    <a:pt x="3" y="8"/>
                  </a:lnTo>
                  <a:lnTo>
                    <a:pt x="5" y="7"/>
                  </a:lnTo>
                  <a:lnTo>
                    <a:pt x="5" y="7"/>
                  </a:lnTo>
                  <a:lnTo>
                    <a:pt x="7" y="6"/>
                  </a:lnTo>
                  <a:lnTo>
                    <a:pt x="9" y="3"/>
                  </a:lnTo>
                  <a:lnTo>
                    <a:pt x="10" y="3"/>
                  </a:lnTo>
                  <a:lnTo>
                    <a:pt x="10" y="2"/>
                  </a:lnTo>
                  <a:lnTo>
                    <a:pt x="11" y="2"/>
                  </a:lnTo>
                  <a:lnTo>
                    <a:pt x="11" y="1"/>
                  </a:lnTo>
                  <a:lnTo>
                    <a:pt x="1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22" name="Freeform 264"/>
            <p:cNvSpPr>
              <a:spLocks/>
            </p:cNvSpPr>
            <p:nvPr/>
          </p:nvSpPr>
          <p:spPr bwMode="auto">
            <a:xfrm>
              <a:off x="-5821363" y="1785938"/>
              <a:ext cx="77787" cy="77788"/>
            </a:xfrm>
            <a:custGeom>
              <a:avLst/>
              <a:gdLst>
                <a:gd name="T0" fmla="*/ 22 w 49"/>
                <a:gd name="T1" fmla="*/ 0 h 49"/>
                <a:gd name="T2" fmla="*/ 49 w 49"/>
                <a:gd name="T3" fmla="*/ 27 h 49"/>
                <a:gd name="T4" fmla="*/ 46 w 49"/>
                <a:gd name="T5" fmla="*/ 28 h 49"/>
                <a:gd name="T6" fmla="*/ 45 w 49"/>
                <a:gd name="T7" fmla="*/ 29 h 49"/>
                <a:gd name="T8" fmla="*/ 45 w 49"/>
                <a:gd name="T9" fmla="*/ 31 h 49"/>
                <a:gd name="T10" fmla="*/ 44 w 49"/>
                <a:gd name="T11" fmla="*/ 32 h 49"/>
                <a:gd name="T12" fmla="*/ 41 w 49"/>
                <a:gd name="T13" fmla="*/ 35 h 49"/>
                <a:gd name="T14" fmla="*/ 36 w 49"/>
                <a:gd name="T15" fmla="*/ 40 h 49"/>
                <a:gd name="T16" fmla="*/ 27 w 49"/>
                <a:gd name="T17" fmla="*/ 49 h 49"/>
                <a:gd name="T18" fmla="*/ 0 w 49"/>
                <a:gd name="T19" fmla="*/ 20 h 49"/>
                <a:gd name="T20" fmla="*/ 5 w 49"/>
                <a:gd name="T21" fmla="*/ 17 h 49"/>
                <a:gd name="T22" fmla="*/ 10 w 49"/>
                <a:gd name="T23" fmla="*/ 10 h 49"/>
                <a:gd name="T24" fmla="*/ 16 w 49"/>
                <a:gd name="T25" fmla="*/ 5 h 49"/>
                <a:gd name="T26" fmla="*/ 21 w 49"/>
                <a:gd name="T27" fmla="*/ 1 h 49"/>
                <a:gd name="T28" fmla="*/ 22 w 49"/>
                <a:gd name="T2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9">
                  <a:moveTo>
                    <a:pt x="22" y="0"/>
                  </a:moveTo>
                  <a:lnTo>
                    <a:pt x="49" y="27"/>
                  </a:lnTo>
                  <a:lnTo>
                    <a:pt x="46" y="28"/>
                  </a:lnTo>
                  <a:lnTo>
                    <a:pt x="45" y="29"/>
                  </a:lnTo>
                  <a:lnTo>
                    <a:pt x="45" y="31"/>
                  </a:lnTo>
                  <a:lnTo>
                    <a:pt x="44" y="32"/>
                  </a:lnTo>
                  <a:lnTo>
                    <a:pt x="41" y="35"/>
                  </a:lnTo>
                  <a:lnTo>
                    <a:pt x="36" y="40"/>
                  </a:lnTo>
                  <a:lnTo>
                    <a:pt x="27" y="49"/>
                  </a:lnTo>
                  <a:lnTo>
                    <a:pt x="0" y="20"/>
                  </a:lnTo>
                  <a:lnTo>
                    <a:pt x="5" y="17"/>
                  </a:lnTo>
                  <a:lnTo>
                    <a:pt x="10" y="10"/>
                  </a:lnTo>
                  <a:lnTo>
                    <a:pt x="16" y="5"/>
                  </a:lnTo>
                  <a:lnTo>
                    <a:pt x="21" y="1"/>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23" name="Freeform 265"/>
            <p:cNvSpPr>
              <a:spLocks/>
            </p:cNvSpPr>
            <p:nvPr/>
          </p:nvSpPr>
          <p:spPr bwMode="auto">
            <a:xfrm>
              <a:off x="-5857875" y="1822450"/>
              <a:ext cx="77787" cy="77788"/>
            </a:xfrm>
            <a:custGeom>
              <a:avLst/>
              <a:gdLst>
                <a:gd name="T0" fmla="*/ 22 w 49"/>
                <a:gd name="T1" fmla="*/ 0 h 49"/>
                <a:gd name="T2" fmla="*/ 49 w 49"/>
                <a:gd name="T3" fmla="*/ 27 h 49"/>
                <a:gd name="T4" fmla="*/ 44 w 49"/>
                <a:gd name="T5" fmla="*/ 31 h 49"/>
                <a:gd name="T6" fmla="*/ 41 w 49"/>
                <a:gd name="T7" fmla="*/ 33 h 49"/>
                <a:gd name="T8" fmla="*/ 40 w 49"/>
                <a:gd name="T9" fmla="*/ 35 h 49"/>
                <a:gd name="T10" fmla="*/ 37 w 49"/>
                <a:gd name="T11" fmla="*/ 37 h 49"/>
                <a:gd name="T12" fmla="*/ 33 w 49"/>
                <a:gd name="T13" fmla="*/ 41 h 49"/>
                <a:gd name="T14" fmla="*/ 27 w 49"/>
                <a:gd name="T15" fmla="*/ 49 h 49"/>
                <a:gd name="T16" fmla="*/ 19 w 49"/>
                <a:gd name="T17" fmla="*/ 41 h 49"/>
                <a:gd name="T18" fmla="*/ 16 w 49"/>
                <a:gd name="T19" fmla="*/ 37 h 49"/>
                <a:gd name="T20" fmla="*/ 13 w 49"/>
                <a:gd name="T21" fmla="*/ 35 h 49"/>
                <a:gd name="T22" fmla="*/ 12 w 49"/>
                <a:gd name="T23" fmla="*/ 33 h 49"/>
                <a:gd name="T24" fmla="*/ 9 w 49"/>
                <a:gd name="T25" fmla="*/ 31 h 49"/>
                <a:gd name="T26" fmla="*/ 7 w 49"/>
                <a:gd name="T27" fmla="*/ 28 h 49"/>
                <a:gd name="T28" fmla="*/ 0 w 49"/>
                <a:gd name="T29" fmla="*/ 22 h 49"/>
                <a:gd name="T30" fmla="*/ 1 w 49"/>
                <a:gd name="T31" fmla="*/ 19 h 49"/>
                <a:gd name="T32" fmla="*/ 3 w 49"/>
                <a:gd name="T33" fmla="*/ 19 h 49"/>
                <a:gd name="T34" fmla="*/ 3 w 49"/>
                <a:gd name="T35" fmla="*/ 18 h 49"/>
                <a:gd name="T36" fmla="*/ 4 w 49"/>
                <a:gd name="T37" fmla="*/ 18 h 49"/>
                <a:gd name="T38" fmla="*/ 4 w 49"/>
                <a:gd name="T39" fmla="*/ 18 h 49"/>
                <a:gd name="T40" fmla="*/ 4 w 49"/>
                <a:gd name="T41" fmla="*/ 17 h 49"/>
                <a:gd name="T42" fmla="*/ 4 w 49"/>
                <a:gd name="T43" fmla="*/ 17 h 49"/>
                <a:gd name="T44" fmla="*/ 5 w 49"/>
                <a:gd name="T45" fmla="*/ 15 h 49"/>
                <a:gd name="T46" fmla="*/ 7 w 49"/>
                <a:gd name="T47" fmla="*/ 14 h 49"/>
                <a:gd name="T48" fmla="*/ 9 w 49"/>
                <a:gd name="T49" fmla="*/ 12 h 49"/>
                <a:gd name="T50" fmla="*/ 13 w 49"/>
                <a:gd name="T51" fmla="*/ 8 h 49"/>
                <a:gd name="T52" fmla="*/ 13 w 49"/>
                <a:gd name="T53" fmla="*/ 8 h 49"/>
                <a:gd name="T54" fmla="*/ 14 w 49"/>
                <a:gd name="T55" fmla="*/ 8 h 49"/>
                <a:gd name="T56" fmla="*/ 14 w 49"/>
                <a:gd name="T57" fmla="*/ 6 h 49"/>
                <a:gd name="T58" fmla="*/ 14 w 49"/>
                <a:gd name="T59" fmla="*/ 6 h 49"/>
                <a:gd name="T60" fmla="*/ 16 w 49"/>
                <a:gd name="T61" fmla="*/ 5 h 49"/>
                <a:gd name="T62" fmla="*/ 17 w 49"/>
                <a:gd name="T63" fmla="*/ 4 h 49"/>
                <a:gd name="T64" fmla="*/ 18 w 49"/>
                <a:gd name="T65" fmla="*/ 3 h 49"/>
                <a:gd name="T66" fmla="*/ 22 w 49"/>
                <a:gd name="T6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49">
                  <a:moveTo>
                    <a:pt x="22" y="0"/>
                  </a:moveTo>
                  <a:lnTo>
                    <a:pt x="49" y="27"/>
                  </a:lnTo>
                  <a:lnTo>
                    <a:pt x="44" y="31"/>
                  </a:lnTo>
                  <a:lnTo>
                    <a:pt x="41" y="33"/>
                  </a:lnTo>
                  <a:lnTo>
                    <a:pt x="40" y="35"/>
                  </a:lnTo>
                  <a:lnTo>
                    <a:pt x="37" y="37"/>
                  </a:lnTo>
                  <a:lnTo>
                    <a:pt x="33" y="41"/>
                  </a:lnTo>
                  <a:lnTo>
                    <a:pt x="27" y="49"/>
                  </a:lnTo>
                  <a:lnTo>
                    <a:pt x="19" y="41"/>
                  </a:lnTo>
                  <a:lnTo>
                    <a:pt x="16" y="37"/>
                  </a:lnTo>
                  <a:lnTo>
                    <a:pt x="13" y="35"/>
                  </a:lnTo>
                  <a:lnTo>
                    <a:pt x="12" y="33"/>
                  </a:lnTo>
                  <a:lnTo>
                    <a:pt x="9" y="31"/>
                  </a:lnTo>
                  <a:lnTo>
                    <a:pt x="7" y="28"/>
                  </a:lnTo>
                  <a:lnTo>
                    <a:pt x="0" y="22"/>
                  </a:lnTo>
                  <a:lnTo>
                    <a:pt x="1" y="19"/>
                  </a:lnTo>
                  <a:lnTo>
                    <a:pt x="3" y="19"/>
                  </a:lnTo>
                  <a:lnTo>
                    <a:pt x="3" y="18"/>
                  </a:lnTo>
                  <a:lnTo>
                    <a:pt x="4" y="18"/>
                  </a:lnTo>
                  <a:lnTo>
                    <a:pt x="4" y="18"/>
                  </a:lnTo>
                  <a:lnTo>
                    <a:pt x="4" y="17"/>
                  </a:lnTo>
                  <a:lnTo>
                    <a:pt x="4" y="17"/>
                  </a:lnTo>
                  <a:lnTo>
                    <a:pt x="5" y="15"/>
                  </a:lnTo>
                  <a:lnTo>
                    <a:pt x="7" y="14"/>
                  </a:lnTo>
                  <a:lnTo>
                    <a:pt x="9" y="12"/>
                  </a:lnTo>
                  <a:lnTo>
                    <a:pt x="13" y="8"/>
                  </a:lnTo>
                  <a:lnTo>
                    <a:pt x="13" y="8"/>
                  </a:lnTo>
                  <a:lnTo>
                    <a:pt x="14" y="8"/>
                  </a:lnTo>
                  <a:lnTo>
                    <a:pt x="14" y="6"/>
                  </a:lnTo>
                  <a:lnTo>
                    <a:pt x="14" y="6"/>
                  </a:lnTo>
                  <a:lnTo>
                    <a:pt x="16" y="5"/>
                  </a:lnTo>
                  <a:lnTo>
                    <a:pt x="17" y="4"/>
                  </a:lnTo>
                  <a:lnTo>
                    <a:pt x="18" y="3"/>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24" name="Freeform 266"/>
            <p:cNvSpPr>
              <a:spLocks/>
            </p:cNvSpPr>
            <p:nvPr/>
          </p:nvSpPr>
          <p:spPr bwMode="auto">
            <a:xfrm>
              <a:off x="-5813425" y="1866900"/>
              <a:ext cx="77787" cy="77788"/>
            </a:xfrm>
            <a:custGeom>
              <a:avLst/>
              <a:gdLst>
                <a:gd name="T0" fmla="*/ 22 w 49"/>
                <a:gd name="T1" fmla="*/ 0 h 49"/>
                <a:gd name="T2" fmla="*/ 29 w 49"/>
                <a:gd name="T3" fmla="*/ 7 h 49"/>
                <a:gd name="T4" fmla="*/ 36 w 49"/>
                <a:gd name="T5" fmla="*/ 14 h 49"/>
                <a:gd name="T6" fmla="*/ 44 w 49"/>
                <a:gd name="T7" fmla="*/ 22 h 49"/>
                <a:gd name="T8" fmla="*/ 49 w 49"/>
                <a:gd name="T9" fmla="*/ 27 h 49"/>
                <a:gd name="T10" fmla="*/ 27 w 49"/>
                <a:gd name="T11" fmla="*/ 49 h 49"/>
                <a:gd name="T12" fmla="*/ 0 w 49"/>
                <a:gd name="T13" fmla="*/ 22 h 49"/>
                <a:gd name="T14" fmla="*/ 3 w 49"/>
                <a:gd name="T15" fmla="*/ 19 h 49"/>
                <a:gd name="T16" fmla="*/ 4 w 49"/>
                <a:gd name="T17" fmla="*/ 19 h 49"/>
                <a:gd name="T18" fmla="*/ 4 w 49"/>
                <a:gd name="T19" fmla="*/ 18 h 49"/>
                <a:gd name="T20" fmla="*/ 5 w 49"/>
                <a:gd name="T21" fmla="*/ 17 h 49"/>
                <a:gd name="T22" fmla="*/ 8 w 49"/>
                <a:gd name="T23" fmla="*/ 14 h 49"/>
                <a:gd name="T24" fmla="*/ 13 w 49"/>
                <a:gd name="T25" fmla="*/ 9 h 49"/>
                <a:gd name="T26" fmla="*/ 22 w 49"/>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9">
                  <a:moveTo>
                    <a:pt x="22" y="0"/>
                  </a:moveTo>
                  <a:lnTo>
                    <a:pt x="29" y="7"/>
                  </a:lnTo>
                  <a:lnTo>
                    <a:pt x="36" y="14"/>
                  </a:lnTo>
                  <a:lnTo>
                    <a:pt x="44" y="22"/>
                  </a:lnTo>
                  <a:lnTo>
                    <a:pt x="49" y="27"/>
                  </a:lnTo>
                  <a:lnTo>
                    <a:pt x="27" y="49"/>
                  </a:lnTo>
                  <a:lnTo>
                    <a:pt x="0" y="22"/>
                  </a:lnTo>
                  <a:lnTo>
                    <a:pt x="3" y="19"/>
                  </a:lnTo>
                  <a:lnTo>
                    <a:pt x="4" y="19"/>
                  </a:lnTo>
                  <a:lnTo>
                    <a:pt x="4" y="18"/>
                  </a:lnTo>
                  <a:lnTo>
                    <a:pt x="5" y="17"/>
                  </a:lnTo>
                  <a:lnTo>
                    <a:pt x="8" y="14"/>
                  </a:lnTo>
                  <a:lnTo>
                    <a:pt x="13" y="9"/>
                  </a:lnTo>
                  <a:lnTo>
                    <a:pt x="2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25" name="Freeform 267"/>
            <p:cNvSpPr>
              <a:spLocks/>
            </p:cNvSpPr>
            <p:nvPr/>
          </p:nvSpPr>
          <p:spPr bwMode="auto">
            <a:xfrm>
              <a:off x="-5986463" y="1770063"/>
              <a:ext cx="77787" cy="131763"/>
            </a:xfrm>
            <a:custGeom>
              <a:avLst/>
              <a:gdLst>
                <a:gd name="T0" fmla="*/ 30 w 49"/>
                <a:gd name="T1" fmla="*/ 0 h 83"/>
                <a:gd name="T2" fmla="*/ 31 w 49"/>
                <a:gd name="T3" fmla="*/ 1 h 83"/>
                <a:gd name="T4" fmla="*/ 31 w 49"/>
                <a:gd name="T5" fmla="*/ 2 h 83"/>
                <a:gd name="T6" fmla="*/ 32 w 49"/>
                <a:gd name="T7" fmla="*/ 2 h 83"/>
                <a:gd name="T8" fmla="*/ 32 w 49"/>
                <a:gd name="T9" fmla="*/ 4 h 83"/>
                <a:gd name="T10" fmla="*/ 34 w 49"/>
                <a:gd name="T11" fmla="*/ 5 h 83"/>
                <a:gd name="T12" fmla="*/ 34 w 49"/>
                <a:gd name="T13" fmla="*/ 5 h 83"/>
                <a:gd name="T14" fmla="*/ 38 w 49"/>
                <a:gd name="T15" fmla="*/ 7 h 83"/>
                <a:gd name="T16" fmla="*/ 40 w 49"/>
                <a:gd name="T17" fmla="*/ 10 h 83"/>
                <a:gd name="T18" fmla="*/ 41 w 49"/>
                <a:gd name="T19" fmla="*/ 12 h 83"/>
                <a:gd name="T20" fmla="*/ 43 w 49"/>
                <a:gd name="T21" fmla="*/ 14 h 83"/>
                <a:gd name="T22" fmla="*/ 44 w 49"/>
                <a:gd name="T23" fmla="*/ 14 h 83"/>
                <a:gd name="T24" fmla="*/ 44 w 49"/>
                <a:gd name="T25" fmla="*/ 15 h 83"/>
                <a:gd name="T26" fmla="*/ 44 w 49"/>
                <a:gd name="T27" fmla="*/ 15 h 83"/>
                <a:gd name="T28" fmla="*/ 44 w 49"/>
                <a:gd name="T29" fmla="*/ 15 h 83"/>
                <a:gd name="T30" fmla="*/ 45 w 49"/>
                <a:gd name="T31" fmla="*/ 15 h 83"/>
                <a:gd name="T32" fmla="*/ 45 w 49"/>
                <a:gd name="T33" fmla="*/ 16 h 83"/>
                <a:gd name="T34" fmla="*/ 46 w 49"/>
                <a:gd name="T35" fmla="*/ 18 h 83"/>
                <a:gd name="T36" fmla="*/ 49 w 49"/>
                <a:gd name="T37" fmla="*/ 19 h 83"/>
                <a:gd name="T38" fmla="*/ 49 w 49"/>
                <a:gd name="T39" fmla="*/ 36 h 83"/>
                <a:gd name="T40" fmla="*/ 46 w 49"/>
                <a:gd name="T41" fmla="*/ 51 h 83"/>
                <a:gd name="T42" fmla="*/ 40 w 49"/>
                <a:gd name="T43" fmla="*/ 66 h 83"/>
                <a:gd name="T44" fmla="*/ 30 w 49"/>
                <a:gd name="T45" fmla="*/ 79 h 83"/>
                <a:gd name="T46" fmla="*/ 29 w 49"/>
                <a:gd name="T47" fmla="*/ 80 h 83"/>
                <a:gd name="T48" fmla="*/ 27 w 49"/>
                <a:gd name="T49" fmla="*/ 82 h 83"/>
                <a:gd name="T50" fmla="*/ 26 w 49"/>
                <a:gd name="T51" fmla="*/ 83 h 83"/>
                <a:gd name="T52" fmla="*/ 23 w 49"/>
                <a:gd name="T53" fmla="*/ 82 h 83"/>
                <a:gd name="T54" fmla="*/ 23 w 49"/>
                <a:gd name="T55" fmla="*/ 82 h 83"/>
                <a:gd name="T56" fmla="*/ 23 w 49"/>
                <a:gd name="T57" fmla="*/ 80 h 83"/>
                <a:gd name="T58" fmla="*/ 22 w 49"/>
                <a:gd name="T59" fmla="*/ 80 h 83"/>
                <a:gd name="T60" fmla="*/ 22 w 49"/>
                <a:gd name="T61" fmla="*/ 79 h 83"/>
                <a:gd name="T62" fmla="*/ 20 w 49"/>
                <a:gd name="T63" fmla="*/ 77 h 83"/>
                <a:gd name="T64" fmla="*/ 16 w 49"/>
                <a:gd name="T65" fmla="*/ 74 h 83"/>
                <a:gd name="T66" fmla="*/ 9 w 49"/>
                <a:gd name="T67" fmla="*/ 68 h 83"/>
                <a:gd name="T68" fmla="*/ 0 w 49"/>
                <a:gd name="T69" fmla="*/ 57 h 83"/>
                <a:gd name="T70" fmla="*/ 12 w 49"/>
                <a:gd name="T71" fmla="*/ 45 h 83"/>
                <a:gd name="T72" fmla="*/ 21 w 49"/>
                <a:gd name="T73" fmla="*/ 33 h 83"/>
                <a:gd name="T74" fmla="*/ 21 w 49"/>
                <a:gd name="T75" fmla="*/ 33 h 83"/>
                <a:gd name="T76" fmla="*/ 26 w 49"/>
                <a:gd name="T77" fmla="*/ 19 h 83"/>
                <a:gd name="T78" fmla="*/ 30 w 49"/>
                <a:gd name="T79" fmla="*/ 9 h 83"/>
                <a:gd name="T80" fmla="*/ 30 w 49"/>
                <a:gd name="T8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 h="83">
                  <a:moveTo>
                    <a:pt x="30" y="0"/>
                  </a:moveTo>
                  <a:lnTo>
                    <a:pt x="31" y="1"/>
                  </a:lnTo>
                  <a:lnTo>
                    <a:pt x="31" y="2"/>
                  </a:lnTo>
                  <a:lnTo>
                    <a:pt x="32" y="2"/>
                  </a:lnTo>
                  <a:lnTo>
                    <a:pt x="32" y="4"/>
                  </a:lnTo>
                  <a:lnTo>
                    <a:pt x="34" y="5"/>
                  </a:lnTo>
                  <a:lnTo>
                    <a:pt x="34" y="5"/>
                  </a:lnTo>
                  <a:lnTo>
                    <a:pt x="38" y="7"/>
                  </a:lnTo>
                  <a:lnTo>
                    <a:pt x="40" y="10"/>
                  </a:lnTo>
                  <a:lnTo>
                    <a:pt x="41" y="12"/>
                  </a:lnTo>
                  <a:lnTo>
                    <a:pt x="43" y="14"/>
                  </a:lnTo>
                  <a:lnTo>
                    <a:pt x="44" y="14"/>
                  </a:lnTo>
                  <a:lnTo>
                    <a:pt x="44" y="15"/>
                  </a:lnTo>
                  <a:lnTo>
                    <a:pt x="44" y="15"/>
                  </a:lnTo>
                  <a:lnTo>
                    <a:pt x="44" y="15"/>
                  </a:lnTo>
                  <a:lnTo>
                    <a:pt x="45" y="15"/>
                  </a:lnTo>
                  <a:lnTo>
                    <a:pt x="45" y="16"/>
                  </a:lnTo>
                  <a:lnTo>
                    <a:pt x="46" y="18"/>
                  </a:lnTo>
                  <a:lnTo>
                    <a:pt x="49" y="19"/>
                  </a:lnTo>
                  <a:lnTo>
                    <a:pt x="49" y="36"/>
                  </a:lnTo>
                  <a:lnTo>
                    <a:pt x="46" y="51"/>
                  </a:lnTo>
                  <a:lnTo>
                    <a:pt x="40" y="66"/>
                  </a:lnTo>
                  <a:lnTo>
                    <a:pt x="30" y="79"/>
                  </a:lnTo>
                  <a:lnTo>
                    <a:pt x="29" y="80"/>
                  </a:lnTo>
                  <a:lnTo>
                    <a:pt x="27" y="82"/>
                  </a:lnTo>
                  <a:lnTo>
                    <a:pt x="26" y="83"/>
                  </a:lnTo>
                  <a:lnTo>
                    <a:pt x="23" y="82"/>
                  </a:lnTo>
                  <a:lnTo>
                    <a:pt x="23" y="82"/>
                  </a:lnTo>
                  <a:lnTo>
                    <a:pt x="23" y="80"/>
                  </a:lnTo>
                  <a:lnTo>
                    <a:pt x="22" y="80"/>
                  </a:lnTo>
                  <a:lnTo>
                    <a:pt x="22" y="79"/>
                  </a:lnTo>
                  <a:lnTo>
                    <a:pt x="20" y="77"/>
                  </a:lnTo>
                  <a:lnTo>
                    <a:pt x="16" y="74"/>
                  </a:lnTo>
                  <a:lnTo>
                    <a:pt x="9" y="68"/>
                  </a:lnTo>
                  <a:lnTo>
                    <a:pt x="0" y="57"/>
                  </a:lnTo>
                  <a:lnTo>
                    <a:pt x="12" y="45"/>
                  </a:lnTo>
                  <a:lnTo>
                    <a:pt x="21" y="33"/>
                  </a:lnTo>
                  <a:lnTo>
                    <a:pt x="21" y="33"/>
                  </a:lnTo>
                  <a:lnTo>
                    <a:pt x="26" y="19"/>
                  </a:lnTo>
                  <a:lnTo>
                    <a:pt x="30" y="9"/>
                  </a:lnTo>
                  <a:lnTo>
                    <a:pt x="30"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26" name="Freeform 268"/>
            <p:cNvSpPr>
              <a:spLocks/>
            </p:cNvSpPr>
            <p:nvPr/>
          </p:nvSpPr>
          <p:spPr bwMode="auto">
            <a:xfrm>
              <a:off x="-5983288" y="1647825"/>
              <a:ext cx="138112" cy="139700"/>
            </a:xfrm>
            <a:custGeom>
              <a:avLst/>
              <a:gdLst>
                <a:gd name="T0" fmla="*/ 38 w 87"/>
                <a:gd name="T1" fmla="*/ 0 h 88"/>
                <a:gd name="T2" fmla="*/ 87 w 87"/>
                <a:gd name="T3" fmla="*/ 48 h 88"/>
                <a:gd name="T4" fmla="*/ 84 w 87"/>
                <a:gd name="T5" fmla="*/ 51 h 88"/>
                <a:gd name="T6" fmla="*/ 79 w 87"/>
                <a:gd name="T7" fmla="*/ 57 h 88"/>
                <a:gd name="T8" fmla="*/ 71 w 87"/>
                <a:gd name="T9" fmla="*/ 64 h 88"/>
                <a:gd name="T10" fmla="*/ 64 w 87"/>
                <a:gd name="T11" fmla="*/ 73 h 88"/>
                <a:gd name="T12" fmla="*/ 56 w 87"/>
                <a:gd name="T13" fmla="*/ 81 h 88"/>
                <a:gd name="T14" fmla="*/ 50 w 87"/>
                <a:gd name="T15" fmla="*/ 86 h 88"/>
                <a:gd name="T16" fmla="*/ 48 w 87"/>
                <a:gd name="T17" fmla="*/ 88 h 88"/>
                <a:gd name="T18" fmla="*/ 46 w 87"/>
                <a:gd name="T19" fmla="*/ 86 h 88"/>
                <a:gd name="T20" fmla="*/ 46 w 87"/>
                <a:gd name="T21" fmla="*/ 86 h 88"/>
                <a:gd name="T22" fmla="*/ 44 w 87"/>
                <a:gd name="T23" fmla="*/ 84 h 88"/>
                <a:gd name="T24" fmla="*/ 44 w 87"/>
                <a:gd name="T25" fmla="*/ 84 h 88"/>
                <a:gd name="T26" fmla="*/ 43 w 87"/>
                <a:gd name="T27" fmla="*/ 83 h 88"/>
                <a:gd name="T28" fmla="*/ 42 w 87"/>
                <a:gd name="T29" fmla="*/ 82 h 88"/>
                <a:gd name="T30" fmla="*/ 42 w 87"/>
                <a:gd name="T31" fmla="*/ 82 h 88"/>
                <a:gd name="T32" fmla="*/ 39 w 87"/>
                <a:gd name="T33" fmla="*/ 79 h 88"/>
                <a:gd name="T34" fmla="*/ 34 w 87"/>
                <a:gd name="T35" fmla="*/ 74 h 88"/>
                <a:gd name="T36" fmla="*/ 27 w 87"/>
                <a:gd name="T37" fmla="*/ 66 h 88"/>
                <a:gd name="T38" fmla="*/ 19 w 87"/>
                <a:gd name="T39" fmla="*/ 59 h 88"/>
                <a:gd name="T40" fmla="*/ 12 w 87"/>
                <a:gd name="T41" fmla="*/ 52 h 88"/>
                <a:gd name="T42" fmla="*/ 7 w 87"/>
                <a:gd name="T43" fmla="*/ 47 h 88"/>
                <a:gd name="T44" fmla="*/ 5 w 87"/>
                <a:gd name="T45" fmla="*/ 45 h 88"/>
                <a:gd name="T46" fmla="*/ 5 w 87"/>
                <a:gd name="T47" fmla="*/ 45 h 88"/>
                <a:gd name="T48" fmla="*/ 2 w 87"/>
                <a:gd name="T49" fmla="*/ 42 h 88"/>
                <a:gd name="T50" fmla="*/ 2 w 87"/>
                <a:gd name="T51" fmla="*/ 42 h 88"/>
                <a:gd name="T52" fmla="*/ 2 w 87"/>
                <a:gd name="T53" fmla="*/ 42 h 88"/>
                <a:gd name="T54" fmla="*/ 0 w 87"/>
                <a:gd name="T55" fmla="*/ 38 h 88"/>
                <a:gd name="T56" fmla="*/ 1 w 87"/>
                <a:gd name="T57" fmla="*/ 37 h 88"/>
                <a:gd name="T58" fmla="*/ 1 w 87"/>
                <a:gd name="T59" fmla="*/ 37 h 88"/>
                <a:gd name="T60" fmla="*/ 3 w 87"/>
                <a:gd name="T61" fmla="*/ 36 h 88"/>
                <a:gd name="T62" fmla="*/ 9 w 87"/>
                <a:gd name="T63" fmla="*/ 29 h 88"/>
                <a:gd name="T64" fmla="*/ 15 w 87"/>
                <a:gd name="T65" fmla="*/ 23 h 88"/>
                <a:gd name="T66" fmla="*/ 23 w 87"/>
                <a:gd name="T67" fmla="*/ 15 h 88"/>
                <a:gd name="T68" fmla="*/ 30 w 87"/>
                <a:gd name="T69" fmla="*/ 7 h 88"/>
                <a:gd name="T70" fmla="*/ 36 w 87"/>
                <a:gd name="T71" fmla="*/ 2 h 88"/>
                <a:gd name="T72" fmla="*/ 38 w 87"/>
                <a:gd name="T7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88">
                  <a:moveTo>
                    <a:pt x="38" y="0"/>
                  </a:moveTo>
                  <a:lnTo>
                    <a:pt x="87" y="48"/>
                  </a:lnTo>
                  <a:lnTo>
                    <a:pt x="84" y="51"/>
                  </a:lnTo>
                  <a:lnTo>
                    <a:pt x="79" y="57"/>
                  </a:lnTo>
                  <a:lnTo>
                    <a:pt x="71" y="64"/>
                  </a:lnTo>
                  <a:lnTo>
                    <a:pt x="64" y="73"/>
                  </a:lnTo>
                  <a:lnTo>
                    <a:pt x="56" y="81"/>
                  </a:lnTo>
                  <a:lnTo>
                    <a:pt x="50" y="86"/>
                  </a:lnTo>
                  <a:lnTo>
                    <a:pt x="48" y="88"/>
                  </a:lnTo>
                  <a:lnTo>
                    <a:pt x="46" y="86"/>
                  </a:lnTo>
                  <a:lnTo>
                    <a:pt x="46" y="86"/>
                  </a:lnTo>
                  <a:lnTo>
                    <a:pt x="44" y="84"/>
                  </a:lnTo>
                  <a:lnTo>
                    <a:pt x="44" y="84"/>
                  </a:lnTo>
                  <a:lnTo>
                    <a:pt x="43" y="83"/>
                  </a:lnTo>
                  <a:lnTo>
                    <a:pt x="42" y="82"/>
                  </a:lnTo>
                  <a:lnTo>
                    <a:pt x="42" y="82"/>
                  </a:lnTo>
                  <a:lnTo>
                    <a:pt x="39" y="79"/>
                  </a:lnTo>
                  <a:lnTo>
                    <a:pt x="34" y="74"/>
                  </a:lnTo>
                  <a:lnTo>
                    <a:pt x="27" y="66"/>
                  </a:lnTo>
                  <a:lnTo>
                    <a:pt x="19" y="59"/>
                  </a:lnTo>
                  <a:lnTo>
                    <a:pt x="12" y="52"/>
                  </a:lnTo>
                  <a:lnTo>
                    <a:pt x="7" y="47"/>
                  </a:lnTo>
                  <a:lnTo>
                    <a:pt x="5" y="45"/>
                  </a:lnTo>
                  <a:lnTo>
                    <a:pt x="5" y="45"/>
                  </a:lnTo>
                  <a:lnTo>
                    <a:pt x="2" y="42"/>
                  </a:lnTo>
                  <a:lnTo>
                    <a:pt x="2" y="42"/>
                  </a:lnTo>
                  <a:lnTo>
                    <a:pt x="2" y="42"/>
                  </a:lnTo>
                  <a:lnTo>
                    <a:pt x="0" y="38"/>
                  </a:lnTo>
                  <a:lnTo>
                    <a:pt x="1" y="37"/>
                  </a:lnTo>
                  <a:lnTo>
                    <a:pt x="1" y="37"/>
                  </a:lnTo>
                  <a:lnTo>
                    <a:pt x="3" y="36"/>
                  </a:lnTo>
                  <a:lnTo>
                    <a:pt x="9" y="29"/>
                  </a:lnTo>
                  <a:lnTo>
                    <a:pt x="15" y="23"/>
                  </a:lnTo>
                  <a:lnTo>
                    <a:pt x="23" y="15"/>
                  </a:lnTo>
                  <a:lnTo>
                    <a:pt x="30" y="7"/>
                  </a:lnTo>
                  <a:lnTo>
                    <a:pt x="36" y="2"/>
                  </a:lnTo>
                  <a:lnTo>
                    <a:pt x="38"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27" name="Freeform 269"/>
            <p:cNvSpPr>
              <a:spLocks/>
            </p:cNvSpPr>
            <p:nvPr/>
          </p:nvSpPr>
          <p:spPr bwMode="auto">
            <a:xfrm>
              <a:off x="-6057900" y="1747838"/>
              <a:ext cx="103187" cy="76200"/>
            </a:xfrm>
            <a:custGeom>
              <a:avLst/>
              <a:gdLst>
                <a:gd name="T0" fmla="*/ 47 w 65"/>
                <a:gd name="T1" fmla="*/ 0 h 48"/>
                <a:gd name="T2" fmla="*/ 59 w 65"/>
                <a:gd name="T3" fmla="*/ 0 h 48"/>
                <a:gd name="T4" fmla="*/ 59 w 65"/>
                <a:gd name="T5" fmla="*/ 0 h 48"/>
                <a:gd name="T6" fmla="*/ 65 w 65"/>
                <a:gd name="T7" fmla="*/ 5 h 48"/>
                <a:gd name="T8" fmla="*/ 65 w 65"/>
                <a:gd name="T9" fmla="*/ 5 h 48"/>
                <a:gd name="T10" fmla="*/ 63 w 65"/>
                <a:gd name="T11" fmla="*/ 6 h 48"/>
                <a:gd name="T12" fmla="*/ 63 w 65"/>
                <a:gd name="T13" fmla="*/ 6 h 48"/>
                <a:gd name="T14" fmla="*/ 62 w 65"/>
                <a:gd name="T15" fmla="*/ 7 h 48"/>
                <a:gd name="T16" fmla="*/ 61 w 65"/>
                <a:gd name="T17" fmla="*/ 9 h 48"/>
                <a:gd name="T18" fmla="*/ 61 w 65"/>
                <a:gd name="T19" fmla="*/ 9 h 48"/>
                <a:gd name="T20" fmla="*/ 58 w 65"/>
                <a:gd name="T21" fmla="*/ 11 h 48"/>
                <a:gd name="T22" fmla="*/ 53 w 65"/>
                <a:gd name="T23" fmla="*/ 16 h 48"/>
                <a:gd name="T24" fmla="*/ 45 w 65"/>
                <a:gd name="T25" fmla="*/ 24 h 48"/>
                <a:gd name="T26" fmla="*/ 38 w 65"/>
                <a:gd name="T27" fmla="*/ 32 h 48"/>
                <a:gd name="T28" fmla="*/ 30 w 65"/>
                <a:gd name="T29" fmla="*/ 39 h 48"/>
                <a:gd name="T30" fmla="*/ 25 w 65"/>
                <a:gd name="T31" fmla="*/ 44 h 48"/>
                <a:gd name="T32" fmla="*/ 21 w 65"/>
                <a:gd name="T33" fmla="*/ 48 h 48"/>
                <a:gd name="T34" fmla="*/ 0 w 65"/>
                <a:gd name="T35" fmla="*/ 28 h 48"/>
                <a:gd name="T36" fmla="*/ 16 w 65"/>
                <a:gd name="T37" fmla="*/ 14 h 48"/>
                <a:gd name="T38" fmla="*/ 32 w 65"/>
                <a:gd name="T39" fmla="*/ 3 h 48"/>
                <a:gd name="T40" fmla="*/ 47 w 65"/>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48">
                  <a:moveTo>
                    <a:pt x="47" y="0"/>
                  </a:moveTo>
                  <a:lnTo>
                    <a:pt x="59" y="0"/>
                  </a:lnTo>
                  <a:lnTo>
                    <a:pt x="59" y="0"/>
                  </a:lnTo>
                  <a:lnTo>
                    <a:pt x="65" y="5"/>
                  </a:lnTo>
                  <a:lnTo>
                    <a:pt x="65" y="5"/>
                  </a:lnTo>
                  <a:lnTo>
                    <a:pt x="63" y="6"/>
                  </a:lnTo>
                  <a:lnTo>
                    <a:pt x="63" y="6"/>
                  </a:lnTo>
                  <a:lnTo>
                    <a:pt x="62" y="7"/>
                  </a:lnTo>
                  <a:lnTo>
                    <a:pt x="61" y="9"/>
                  </a:lnTo>
                  <a:lnTo>
                    <a:pt x="61" y="9"/>
                  </a:lnTo>
                  <a:lnTo>
                    <a:pt x="58" y="11"/>
                  </a:lnTo>
                  <a:lnTo>
                    <a:pt x="53" y="16"/>
                  </a:lnTo>
                  <a:lnTo>
                    <a:pt x="45" y="24"/>
                  </a:lnTo>
                  <a:lnTo>
                    <a:pt x="38" y="32"/>
                  </a:lnTo>
                  <a:lnTo>
                    <a:pt x="30" y="39"/>
                  </a:lnTo>
                  <a:lnTo>
                    <a:pt x="25" y="44"/>
                  </a:lnTo>
                  <a:lnTo>
                    <a:pt x="21" y="48"/>
                  </a:lnTo>
                  <a:lnTo>
                    <a:pt x="0" y="28"/>
                  </a:lnTo>
                  <a:lnTo>
                    <a:pt x="16" y="14"/>
                  </a:lnTo>
                  <a:lnTo>
                    <a:pt x="32" y="3"/>
                  </a:lnTo>
                  <a:lnTo>
                    <a:pt x="47"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28" name="Freeform 270"/>
            <p:cNvSpPr>
              <a:spLocks/>
            </p:cNvSpPr>
            <p:nvPr/>
          </p:nvSpPr>
          <p:spPr bwMode="auto">
            <a:xfrm>
              <a:off x="-6021388" y="1757363"/>
              <a:ext cx="77787" cy="101600"/>
            </a:xfrm>
            <a:custGeom>
              <a:avLst/>
              <a:gdLst>
                <a:gd name="T0" fmla="*/ 43 w 49"/>
                <a:gd name="T1" fmla="*/ 0 h 64"/>
                <a:gd name="T2" fmla="*/ 48 w 49"/>
                <a:gd name="T3" fmla="*/ 5 h 64"/>
                <a:gd name="T4" fmla="*/ 48 w 49"/>
                <a:gd name="T5" fmla="*/ 5 h 64"/>
                <a:gd name="T6" fmla="*/ 49 w 49"/>
                <a:gd name="T7" fmla="*/ 8 h 64"/>
                <a:gd name="T8" fmla="*/ 49 w 49"/>
                <a:gd name="T9" fmla="*/ 9 h 64"/>
                <a:gd name="T10" fmla="*/ 49 w 49"/>
                <a:gd name="T11" fmla="*/ 9 h 64"/>
                <a:gd name="T12" fmla="*/ 48 w 49"/>
                <a:gd name="T13" fmla="*/ 23 h 64"/>
                <a:gd name="T14" fmla="*/ 42 w 49"/>
                <a:gd name="T15" fmla="*/ 37 h 64"/>
                <a:gd name="T16" fmla="*/ 31 w 49"/>
                <a:gd name="T17" fmla="*/ 51 h 64"/>
                <a:gd name="T18" fmla="*/ 20 w 49"/>
                <a:gd name="T19" fmla="*/ 64 h 64"/>
                <a:gd name="T20" fmla="*/ 0 w 49"/>
                <a:gd name="T21" fmla="*/ 44 h 64"/>
                <a:gd name="T22" fmla="*/ 3 w 49"/>
                <a:gd name="T23" fmla="*/ 40 h 64"/>
                <a:gd name="T24" fmla="*/ 9 w 49"/>
                <a:gd name="T25" fmla="*/ 35 h 64"/>
                <a:gd name="T26" fmla="*/ 16 w 49"/>
                <a:gd name="T27" fmla="*/ 27 h 64"/>
                <a:gd name="T28" fmla="*/ 24 w 49"/>
                <a:gd name="T29" fmla="*/ 19 h 64"/>
                <a:gd name="T30" fmla="*/ 31 w 49"/>
                <a:gd name="T31" fmla="*/ 13 h 64"/>
                <a:gd name="T32" fmla="*/ 36 w 49"/>
                <a:gd name="T33" fmla="*/ 8 h 64"/>
                <a:gd name="T34" fmla="*/ 38 w 49"/>
                <a:gd name="T35" fmla="*/ 5 h 64"/>
                <a:gd name="T36" fmla="*/ 38 w 49"/>
                <a:gd name="T37" fmla="*/ 5 h 64"/>
                <a:gd name="T38" fmla="*/ 39 w 49"/>
                <a:gd name="T39" fmla="*/ 5 h 64"/>
                <a:gd name="T40" fmla="*/ 39 w 49"/>
                <a:gd name="T41" fmla="*/ 4 h 64"/>
                <a:gd name="T42" fmla="*/ 39 w 49"/>
                <a:gd name="T43" fmla="*/ 4 h 64"/>
                <a:gd name="T44" fmla="*/ 40 w 49"/>
                <a:gd name="T45" fmla="*/ 4 h 64"/>
                <a:gd name="T46" fmla="*/ 42 w 49"/>
                <a:gd name="T47" fmla="*/ 3 h 64"/>
                <a:gd name="T48" fmla="*/ 43 w 49"/>
                <a:gd name="T4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64">
                  <a:moveTo>
                    <a:pt x="43" y="0"/>
                  </a:moveTo>
                  <a:lnTo>
                    <a:pt x="48" y="5"/>
                  </a:lnTo>
                  <a:lnTo>
                    <a:pt x="48" y="5"/>
                  </a:lnTo>
                  <a:lnTo>
                    <a:pt x="49" y="8"/>
                  </a:lnTo>
                  <a:lnTo>
                    <a:pt x="49" y="9"/>
                  </a:lnTo>
                  <a:lnTo>
                    <a:pt x="49" y="9"/>
                  </a:lnTo>
                  <a:lnTo>
                    <a:pt x="48" y="23"/>
                  </a:lnTo>
                  <a:lnTo>
                    <a:pt x="42" y="37"/>
                  </a:lnTo>
                  <a:lnTo>
                    <a:pt x="31" y="51"/>
                  </a:lnTo>
                  <a:lnTo>
                    <a:pt x="20" y="64"/>
                  </a:lnTo>
                  <a:lnTo>
                    <a:pt x="0" y="44"/>
                  </a:lnTo>
                  <a:lnTo>
                    <a:pt x="3" y="40"/>
                  </a:lnTo>
                  <a:lnTo>
                    <a:pt x="9" y="35"/>
                  </a:lnTo>
                  <a:lnTo>
                    <a:pt x="16" y="27"/>
                  </a:lnTo>
                  <a:lnTo>
                    <a:pt x="24" y="19"/>
                  </a:lnTo>
                  <a:lnTo>
                    <a:pt x="31" y="13"/>
                  </a:lnTo>
                  <a:lnTo>
                    <a:pt x="36" y="8"/>
                  </a:lnTo>
                  <a:lnTo>
                    <a:pt x="38" y="5"/>
                  </a:lnTo>
                  <a:lnTo>
                    <a:pt x="38" y="5"/>
                  </a:lnTo>
                  <a:lnTo>
                    <a:pt x="39" y="5"/>
                  </a:lnTo>
                  <a:lnTo>
                    <a:pt x="39" y="4"/>
                  </a:lnTo>
                  <a:lnTo>
                    <a:pt x="39" y="4"/>
                  </a:lnTo>
                  <a:lnTo>
                    <a:pt x="40" y="4"/>
                  </a:lnTo>
                  <a:lnTo>
                    <a:pt x="42" y="3"/>
                  </a:lnTo>
                  <a:lnTo>
                    <a:pt x="43"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29" name="Freeform 271"/>
            <p:cNvSpPr>
              <a:spLocks/>
            </p:cNvSpPr>
            <p:nvPr/>
          </p:nvSpPr>
          <p:spPr bwMode="auto">
            <a:xfrm>
              <a:off x="-6100763" y="1709738"/>
              <a:ext cx="133350" cy="77788"/>
            </a:xfrm>
            <a:custGeom>
              <a:avLst/>
              <a:gdLst>
                <a:gd name="T0" fmla="*/ 49 w 84"/>
                <a:gd name="T1" fmla="*/ 0 h 49"/>
                <a:gd name="T2" fmla="*/ 65 w 84"/>
                <a:gd name="T3" fmla="*/ 2 h 49"/>
                <a:gd name="T4" fmla="*/ 67 w 84"/>
                <a:gd name="T5" fmla="*/ 3 h 49"/>
                <a:gd name="T6" fmla="*/ 68 w 84"/>
                <a:gd name="T7" fmla="*/ 6 h 49"/>
                <a:gd name="T8" fmla="*/ 70 w 84"/>
                <a:gd name="T9" fmla="*/ 6 h 49"/>
                <a:gd name="T10" fmla="*/ 70 w 84"/>
                <a:gd name="T11" fmla="*/ 7 h 49"/>
                <a:gd name="T12" fmla="*/ 71 w 84"/>
                <a:gd name="T13" fmla="*/ 7 h 49"/>
                <a:gd name="T14" fmla="*/ 71 w 84"/>
                <a:gd name="T15" fmla="*/ 8 h 49"/>
                <a:gd name="T16" fmla="*/ 72 w 84"/>
                <a:gd name="T17" fmla="*/ 8 h 49"/>
                <a:gd name="T18" fmla="*/ 72 w 84"/>
                <a:gd name="T19" fmla="*/ 9 h 49"/>
                <a:gd name="T20" fmla="*/ 74 w 84"/>
                <a:gd name="T21" fmla="*/ 11 h 49"/>
                <a:gd name="T22" fmla="*/ 76 w 84"/>
                <a:gd name="T23" fmla="*/ 13 h 49"/>
                <a:gd name="T24" fmla="*/ 79 w 84"/>
                <a:gd name="T25" fmla="*/ 16 h 49"/>
                <a:gd name="T26" fmla="*/ 79 w 84"/>
                <a:gd name="T27" fmla="*/ 16 h 49"/>
                <a:gd name="T28" fmla="*/ 81 w 84"/>
                <a:gd name="T29" fmla="*/ 17 h 49"/>
                <a:gd name="T30" fmla="*/ 81 w 84"/>
                <a:gd name="T31" fmla="*/ 17 h 49"/>
                <a:gd name="T32" fmla="*/ 84 w 84"/>
                <a:gd name="T33" fmla="*/ 21 h 49"/>
                <a:gd name="T34" fmla="*/ 70 w 84"/>
                <a:gd name="T35" fmla="*/ 22 h 49"/>
                <a:gd name="T36" fmla="*/ 54 w 84"/>
                <a:gd name="T37" fmla="*/ 27 h 49"/>
                <a:gd name="T38" fmla="*/ 39 w 84"/>
                <a:gd name="T39" fmla="*/ 38 h 49"/>
                <a:gd name="T40" fmla="*/ 26 w 84"/>
                <a:gd name="T41" fmla="*/ 49 h 49"/>
                <a:gd name="T42" fmla="*/ 25 w 84"/>
                <a:gd name="T43" fmla="*/ 48 h 49"/>
                <a:gd name="T44" fmla="*/ 20 w 84"/>
                <a:gd name="T45" fmla="*/ 43 h 49"/>
                <a:gd name="T46" fmla="*/ 13 w 84"/>
                <a:gd name="T47" fmla="*/ 36 h 49"/>
                <a:gd name="T48" fmla="*/ 7 w 84"/>
                <a:gd name="T49" fmla="*/ 30 h 49"/>
                <a:gd name="T50" fmla="*/ 3 w 84"/>
                <a:gd name="T51" fmla="*/ 26 h 49"/>
                <a:gd name="T52" fmla="*/ 0 w 84"/>
                <a:gd name="T53" fmla="*/ 24 h 49"/>
                <a:gd name="T54" fmla="*/ 2 w 84"/>
                <a:gd name="T55" fmla="*/ 22 h 49"/>
                <a:gd name="T56" fmla="*/ 3 w 84"/>
                <a:gd name="T57" fmla="*/ 21 h 49"/>
                <a:gd name="T58" fmla="*/ 4 w 84"/>
                <a:gd name="T59" fmla="*/ 20 h 49"/>
                <a:gd name="T60" fmla="*/ 4 w 84"/>
                <a:gd name="T61" fmla="*/ 20 h 49"/>
                <a:gd name="T62" fmla="*/ 4 w 84"/>
                <a:gd name="T63" fmla="*/ 20 h 49"/>
                <a:gd name="T64" fmla="*/ 18 w 84"/>
                <a:gd name="T65" fmla="*/ 9 h 49"/>
                <a:gd name="T66" fmla="*/ 34 w 84"/>
                <a:gd name="T67" fmla="*/ 3 h 49"/>
                <a:gd name="T68" fmla="*/ 49 w 84"/>
                <a:gd name="T6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49">
                  <a:moveTo>
                    <a:pt x="49" y="0"/>
                  </a:moveTo>
                  <a:lnTo>
                    <a:pt x="65" y="2"/>
                  </a:lnTo>
                  <a:lnTo>
                    <a:pt x="67" y="3"/>
                  </a:lnTo>
                  <a:lnTo>
                    <a:pt x="68" y="6"/>
                  </a:lnTo>
                  <a:lnTo>
                    <a:pt x="70" y="6"/>
                  </a:lnTo>
                  <a:lnTo>
                    <a:pt x="70" y="7"/>
                  </a:lnTo>
                  <a:lnTo>
                    <a:pt x="71" y="7"/>
                  </a:lnTo>
                  <a:lnTo>
                    <a:pt x="71" y="8"/>
                  </a:lnTo>
                  <a:lnTo>
                    <a:pt x="72" y="8"/>
                  </a:lnTo>
                  <a:lnTo>
                    <a:pt x="72" y="9"/>
                  </a:lnTo>
                  <a:lnTo>
                    <a:pt x="74" y="11"/>
                  </a:lnTo>
                  <a:lnTo>
                    <a:pt x="76" y="13"/>
                  </a:lnTo>
                  <a:lnTo>
                    <a:pt x="79" y="16"/>
                  </a:lnTo>
                  <a:lnTo>
                    <a:pt x="79" y="16"/>
                  </a:lnTo>
                  <a:lnTo>
                    <a:pt x="81" y="17"/>
                  </a:lnTo>
                  <a:lnTo>
                    <a:pt x="81" y="17"/>
                  </a:lnTo>
                  <a:lnTo>
                    <a:pt x="84" y="21"/>
                  </a:lnTo>
                  <a:lnTo>
                    <a:pt x="70" y="22"/>
                  </a:lnTo>
                  <a:lnTo>
                    <a:pt x="54" y="27"/>
                  </a:lnTo>
                  <a:lnTo>
                    <a:pt x="39" y="38"/>
                  </a:lnTo>
                  <a:lnTo>
                    <a:pt x="26" y="49"/>
                  </a:lnTo>
                  <a:lnTo>
                    <a:pt x="25" y="48"/>
                  </a:lnTo>
                  <a:lnTo>
                    <a:pt x="20" y="43"/>
                  </a:lnTo>
                  <a:lnTo>
                    <a:pt x="13" y="36"/>
                  </a:lnTo>
                  <a:lnTo>
                    <a:pt x="7" y="30"/>
                  </a:lnTo>
                  <a:lnTo>
                    <a:pt x="3" y="26"/>
                  </a:lnTo>
                  <a:lnTo>
                    <a:pt x="0" y="24"/>
                  </a:lnTo>
                  <a:lnTo>
                    <a:pt x="2" y="22"/>
                  </a:lnTo>
                  <a:lnTo>
                    <a:pt x="3" y="21"/>
                  </a:lnTo>
                  <a:lnTo>
                    <a:pt x="4" y="20"/>
                  </a:lnTo>
                  <a:lnTo>
                    <a:pt x="4" y="20"/>
                  </a:lnTo>
                  <a:lnTo>
                    <a:pt x="4" y="20"/>
                  </a:lnTo>
                  <a:lnTo>
                    <a:pt x="18" y="9"/>
                  </a:lnTo>
                  <a:lnTo>
                    <a:pt x="34" y="3"/>
                  </a:lnTo>
                  <a:lnTo>
                    <a:pt x="49"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grpSp>
      <p:grpSp>
        <p:nvGrpSpPr>
          <p:cNvPr id="130" name="Group 129"/>
          <p:cNvGrpSpPr/>
          <p:nvPr/>
        </p:nvGrpSpPr>
        <p:grpSpPr>
          <a:xfrm>
            <a:off x="38832" y="1303346"/>
            <a:ext cx="2377412" cy="964746"/>
            <a:chOff x="38832" y="893771"/>
            <a:chExt cx="2377412" cy="964746"/>
          </a:xfrm>
        </p:grpSpPr>
        <p:sp>
          <p:nvSpPr>
            <p:cNvPr id="131" name="Rectangle 130"/>
            <p:cNvSpPr>
              <a:spLocks/>
            </p:cNvSpPr>
            <p:nvPr/>
          </p:nvSpPr>
          <p:spPr>
            <a:xfrm>
              <a:off x="38832" y="893771"/>
              <a:ext cx="2377412" cy="964746"/>
            </a:xfrm>
            <a:prstGeom prst="rect">
              <a:avLst/>
            </a:prstGeom>
            <a:solidFill>
              <a:schemeClr val="bg1">
                <a:lumMod val="85000"/>
              </a:schemeClr>
            </a:solidFill>
            <a:ln w="9525" cap="flat" cmpd="sng" algn="ctr">
              <a:noFill/>
              <a:prstDash val="solid"/>
            </a:ln>
            <a:effectLst/>
          </p:spPr>
          <p:txBody>
            <a:bodyPr lIns="91430" tIns="45716" rIns="91430" bIns="4571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32" name="TextBox 131"/>
            <p:cNvSpPr txBox="1">
              <a:spLocks/>
            </p:cNvSpPr>
            <p:nvPr/>
          </p:nvSpPr>
          <p:spPr>
            <a:xfrm>
              <a:off x="105860" y="951812"/>
              <a:ext cx="1392833" cy="864548"/>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rgbClr val="000000"/>
                </a:buClr>
                <a:defRPr sz="1400" b="1" baseline="0">
                  <a:solidFill>
                    <a:srgbClr val="FFFFFF"/>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pPr>
              <a:r>
                <a:rPr lang="en-US" dirty="0">
                  <a:solidFill>
                    <a:schemeClr val="bg1">
                      <a:lumMod val="65000"/>
                    </a:schemeClr>
                  </a:solidFill>
                  <a:latin typeface="Arial"/>
                </a:rPr>
                <a:t>Info. mgmt., data collection, and quality control</a:t>
              </a:r>
            </a:p>
          </p:txBody>
        </p:sp>
        <p:grpSp>
          <p:nvGrpSpPr>
            <p:cNvPr id="133" name="Group 132"/>
            <p:cNvGrpSpPr/>
            <p:nvPr/>
          </p:nvGrpSpPr>
          <p:grpSpPr>
            <a:xfrm>
              <a:off x="1642752" y="1091915"/>
              <a:ext cx="435658" cy="604998"/>
              <a:chOff x="2099178" y="3477234"/>
              <a:chExt cx="488795" cy="668877"/>
            </a:xfrm>
            <a:solidFill>
              <a:srgbClr val="002960"/>
            </a:solidFill>
          </p:grpSpPr>
          <p:sp>
            <p:nvSpPr>
              <p:cNvPr id="134" name="Freeform 463"/>
              <p:cNvSpPr>
                <a:spLocks noEditPoints="1"/>
              </p:cNvSpPr>
              <p:nvPr/>
            </p:nvSpPr>
            <p:spPr bwMode="auto">
              <a:xfrm>
                <a:off x="2099178" y="3477234"/>
                <a:ext cx="488795" cy="668877"/>
              </a:xfrm>
              <a:custGeom>
                <a:avLst/>
                <a:gdLst>
                  <a:gd name="T0" fmla="*/ 181 w 220"/>
                  <a:gd name="T1" fmla="*/ 171 h 301"/>
                  <a:gd name="T2" fmla="*/ 110 w 220"/>
                  <a:gd name="T3" fmla="*/ 169 h 301"/>
                  <a:gd name="T4" fmla="*/ 136 w 220"/>
                  <a:gd name="T5" fmla="*/ 143 h 301"/>
                  <a:gd name="T6" fmla="*/ 119 w 220"/>
                  <a:gd name="T7" fmla="*/ 143 h 301"/>
                  <a:gd name="T8" fmla="*/ 114 w 220"/>
                  <a:gd name="T9" fmla="*/ 113 h 301"/>
                  <a:gd name="T10" fmla="*/ 220 w 220"/>
                  <a:gd name="T11" fmla="*/ 115 h 301"/>
                  <a:gd name="T12" fmla="*/ 181 w 220"/>
                  <a:gd name="T13" fmla="*/ 2 h 301"/>
                  <a:gd name="T14" fmla="*/ 39 w 220"/>
                  <a:gd name="T15" fmla="*/ 2 h 301"/>
                  <a:gd name="T16" fmla="*/ 0 w 220"/>
                  <a:gd name="T17" fmla="*/ 115 h 301"/>
                  <a:gd name="T18" fmla="*/ 101 w 220"/>
                  <a:gd name="T19" fmla="*/ 113 h 301"/>
                  <a:gd name="T20" fmla="*/ 96 w 220"/>
                  <a:gd name="T21" fmla="*/ 143 h 301"/>
                  <a:gd name="T22" fmla="*/ 78 w 220"/>
                  <a:gd name="T23" fmla="*/ 143 h 301"/>
                  <a:gd name="T24" fmla="*/ 105 w 220"/>
                  <a:gd name="T25" fmla="*/ 169 h 301"/>
                  <a:gd name="T26" fmla="*/ 39 w 220"/>
                  <a:gd name="T27" fmla="*/ 171 h 301"/>
                  <a:gd name="T28" fmla="*/ 0 w 220"/>
                  <a:gd name="T29" fmla="*/ 284 h 301"/>
                  <a:gd name="T30" fmla="*/ 6 w 220"/>
                  <a:gd name="T31" fmla="*/ 284 h 301"/>
                  <a:gd name="T32" fmla="*/ 0 w 220"/>
                  <a:gd name="T33" fmla="*/ 301 h 301"/>
                  <a:gd name="T34" fmla="*/ 220 w 220"/>
                  <a:gd name="T35" fmla="*/ 301 h 301"/>
                  <a:gd name="T36" fmla="*/ 214 w 220"/>
                  <a:gd name="T37" fmla="*/ 284 h 301"/>
                  <a:gd name="T38" fmla="*/ 220 w 220"/>
                  <a:gd name="T39" fmla="*/ 284 h 301"/>
                  <a:gd name="T40" fmla="*/ 181 w 220"/>
                  <a:gd name="T41" fmla="*/ 171 h 301"/>
                  <a:gd name="T42" fmla="*/ 15 w 220"/>
                  <a:gd name="T43" fmla="*/ 109 h 301"/>
                  <a:gd name="T44" fmla="*/ 46 w 220"/>
                  <a:gd name="T45" fmla="*/ 7 h 301"/>
                  <a:gd name="T46" fmla="*/ 174 w 220"/>
                  <a:gd name="T47" fmla="*/ 7 h 301"/>
                  <a:gd name="T48" fmla="*/ 204 w 220"/>
                  <a:gd name="T49" fmla="*/ 109 h 301"/>
                  <a:gd name="T50" fmla="*/ 15 w 220"/>
                  <a:gd name="T51" fmla="*/ 109 h 301"/>
                  <a:gd name="T52" fmla="*/ 46 w 220"/>
                  <a:gd name="T53" fmla="*/ 176 h 301"/>
                  <a:gd name="T54" fmla="*/ 174 w 220"/>
                  <a:gd name="T55" fmla="*/ 176 h 301"/>
                  <a:gd name="T56" fmla="*/ 204 w 220"/>
                  <a:gd name="T57" fmla="*/ 278 h 301"/>
                  <a:gd name="T58" fmla="*/ 15 w 220"/>
                  <a:gd name="T59" fmla="*/ 278 h 301"/>
                  <a:gd name="T60" fmla="*/ 46 w 220"/>
                  <a:gd name="T61" fmla="*/ 176 h 301"/>
                  <a:gd name="T62" fmla="*/ 204 w 220"/>
                  <a:gd name="T63" fmla="*/ 295 h 301"/>
                  <a:gd name="T64" fmla="*/ 15 w 220"/>
                  <a:gd name="T65" fmla="*/ 295 h 301"/>
                  <a:gd name="T66" fmla="*/ 19 w 220"/>
                  <a:gd name="T67" fmla="*/ 284 h 301"/>
                  <a:gd name="T68" fmla="*/ 201 w 220"/>
                  <a:gd name="T69" fmla="*/ 284 h 301"/>
                  <a:gd name="T70" fmla="*/ 204 w 220"/>
                  <a:gd name="T71" fmla="*/ 29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301">
                    <a:moveTo>
                      <a:pt x="181" y="171"/>
                    </a:moveTo>
                    <a:cubicBezTo>
                      <a:pt x="157" y="170"/>
                      <a:pt x="134" y="169"/>
                      <a:pt x="110" y="169"/>
                    </a:cubicBezTo>
                    <a:cubicBezTo>
                      <a:pt x="136" y="143"/>
                      <a:pt x="136" y="143"/>
                      <a:pt x="136" y="143"/>
                    </a:cubicBezTo>
                    <a:cubicBezTo>
                      <a:pt x="119" y="143"/>
                      <a:pt x="119" y="143"/>
                      <a:pt x="119" y="143"/>
                    </a:cubicBezTo>
                    <a:cubicBezTo>
                      <a:pt x="114" y="113"/>
                      <a:pt x="114" y="113"/>
                      <a:pt x="114" y="113"/>
                    </a:cubicBezTo>
                    <a:cubicBezTo>
                      <a:pt x="147" y="113"/>
                      <a:pt x="186" y="114"/>
                      <a:pt x="220" y="115"/>
                    </a:cubicBezTo>
                    <a:cubicBezTo>
                      <a:pt x="204" y="70"/>
                      <a:pt x="197" y="47"/>
                      <a:pt x="181" y="2"/>
                    </a:cubicBezTo>
                    <a:cubicBezTo>
                      <a:pt x="134" y="0"/>
                      <a:pt x="86" y="0"/>
                      <a:pt x="39" y="2"/>
                    </a:cubicBezTo>
                    <a:cubicBezTo>
                      <a:pt x="23" y="47"/>
                      <a:pt x="15" y="70"/>
                      <a:pt x="0" y="115"/>
                    </a:cubicBezTo>
                    <a:cubicBezTo>
                      <a:pt x="32" y="114"/>
                      <a:pt x="69" y="113"/>
                      <a:pt x="101" y="113"/>
                    </a:cubicBezTo>
                    <a:cubicBezTo>
                      <a:pt x="96" y="143"/>
                      <a:pt x="96" y="143"/>
                      <a:pt x="96" y="143"/>
                    </a:cubicBezTo>
                    <a:cubicBezTo>
                      <a:pt x="78" y="143"/>
                      <a:pt x="78" y="143"/>
                      <a:pt x="78" y="143"/>
                    </a:cubicBezTo>
                    <a:cubicBezTo>
                      <a:pt x="105" y="169"/>
                      <a:pt x="105" y="169"/>
                      <a:pt x="105" y="169"/>
                    </a:cubicBezTo>
                    <a:cubicBezTo>
                      <a:pt x="83" y="169"/>
                      <a:pt x="61" y="170"/>
                      <a:pt x="39" y="171"/>
                    </a:cubicBezTo>
                    <a:cubicBezTo>
                      <a:pt x="23" y="216"/>
                      <a:pt x="15" y="239"/>
                      <a:pt x="0" y="284"/>
                    </a:cubicBezTo>
                    <a:cubicBezTo>
                      <a:pt x="2" y="284"/>
                      <a:pt x="4" y="284"/>
                      <a:pt x="6" y="284"/>
                    </a:cubicBezTo>
                    <a:cubicBezTo>
                      <a:pt x="4" y="289"/>
                      <a:pt x="2" y="295"/>
                      <a:pt x="0" y="301"/>
                    </a:cubicBezTo>
                    <a:cubicBezTo>
                      <a:pt x="74" y="298"/>
                      <a:pt x="146" y="298"/>
                      <a:pt x="220" y="301"/>
                    </a:cubicBezTo>
                    <a:cubicBezTo>
                      <a:pt x="218" y="295"/>
                      <a:pt x="216" y="289"/>
                      <a:pt x="214" y="284"/>
                    </a:cubicBezTo>
                    <a:cubicBezTo>
                      <a:pt x="216" y="284"/>
                      <a:pt x="218" y="284"/>
                      <a:pt x="220" y="284"/>
                    </a:cubicBezTo>
                    <a:cubicBezTo>
                      <a:pt x="204" y="239"/>
                      <a:pt x="197" y="216"/>
                      <a:pt x="181" y="171"/>
                    </a:cubicBezTo>
                    <a:close/>
                    <a:moveTo>
                      <a:pt x="15" y="109"/>
                    </a:moveTo>
                    <a:cubicBezTo>
                      <a:pt x="28" y="68"/>
                      <a:pt x="34" y="48"/>
                      <a:pt x="46" y="7"/>
                    </a:cubicBezTo>
                    <a:cubicBezTo>
                      <a:pt x="97" y="5"/>
                      <a:pt x="123" y="5"/>
                      <a:pt x="174" y="7"/>
                    </a:cubicBezTo>
                    <a:cubicBezTo>
                      <a:pt x="186" y="48"/>
                      <a:pt x="192" y="68"/>
                      <a:pt x="204" y="109"/>
                    </a:cubicBezTo>
                    <a:cubicBezTo>
                      <a:pt x="141" y="106"/>
                      <a:pt x="78" y="106"/>
                      <a:pt x="15" y="109"/>
                    </a:cubicBezTo>
                    <a:close/>
                    <a:moveTo>
                      <a:pt x="46" y="176"/>
                    </a:moveTo>
                    <a:cubicBezTo>
                      <a:pt x="97" y="174"/>
                      <a:pt x="123" y="174"/>
                      <a:pt x="174" y="176"/>
                    </a:cubicBezTo>
                    <a:cubicBezTo>
                      <a:pt x="186" y="217"/>
                      <a:pt x="192" y="237"/>
                      <a:pt x="204" y="278"/>
                    </a:cubicBezTo>
                    <a:cubicBezTo>
                      <a:pt x="141" y="275"/>
                      <a:pt x="78" y="275"/>
                      <a:pt x="15" y="278"/>
                    </a:cubicBezTo>
                    <a:cubicBezTo>
                      <a:pt x="28" y="237"/>
                      <a:pt x="34" y="217"/>
                      <a:pt x="46" y="176"/>
                    </a:cubicBezTo>
                    <a:close/>
                    <a:moveTo>
                      <a:pt x="204" y="295"/>
                    </a:moveTo>
                    <a:cubicBezTo>
                      <a:pt x="141" y="292"/>
                      <a:pt x="78" y="292"/>
                      <a:pt x="15" y="295"/>
                    </a:cubicBezTo>
                    <a:cubicBezTo>
                      <a:pt x="17" y="291"/>
                      <a:pt x="18" y="287"/>
                      <a:pt x="19" y="284"/>
                    </a:cubicBezTo>
                    <a:cubicBezTo>
                      <a:pt x="80" y="282"/>
                      <a:pt x="140" y="282"/>
                      <a:pt x="201" y="284"/>
                    </a:cubicBezTo>
                    <a:cubicBezTo>
                      <a:pt x="202" y="287"/>
                      <a:pt x="203" y="291"/>
                      <a:pt x="204" y="29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35" name="Freeform 464"/>
              <p:cNvSpPr>
                <a:spLocks/>
              </p:cNvSpPr>
              <p:nvPr/>
            </p:nvSpPr>
            <p:spPr bwMode="auto">
              <a:xfrm>
                <a:off x="2240672" y="3899141"/>
                <a:ext cx="192946" cy="15436"/>
              </a:xfrm>
              <a:custGeom>
                <a:avLst/>
                <a:gdLst>
                  <a:gd name="T0" fmla="*/ 87 w 87"/>
                  <a:gd name="T1" fmla="*/ 6 h 7"/>
                  <a:gd name="T2" fmla="*/ 86 w 87"/>
                  <a:gd name="T3" fmla="*/ 1 h 7"/>
                  <a:gd name="T4" fmla="*/ 1 w 87"/>
                  <a:gd name="T5" fmla="*/ 1 h 7"/>
                  <a:gd name="T6" fmla="*/ 0 w 87"/>
                  <a:gd name="T7" fmla="*/ 7 h 7"/>
                  <a:gd name="T8" fmla="*/ 87 w 87"/>
                  <a:gd name="T9" fmla="*/ 6 h 7"/>
                </a:gdLst>
                <a:ahLst/>
                <a:cxnLst>
                  <a:cxn ang="0">
                    <a:pos x="T0" y="T1"/>
                  </a:cxn>
                  <a:cxn ang="0">
                    <a:pos x="T2" y="T3"/>
                  </a:cxn>
                  <a:cxn ang="0">
                    <a:pos x="T4" y="T5"/>
                  </a:cxn>
                  <a:cxn ang="0">
                    <a:pos x="T6" y="T7"/>
                  </a:cxn>
                  <a:cxn ang="0">
                    <a:pos x="T8" y="T9"/>
                  </a:cxn>
                </a:cxnLst>
                <a:rect l="0" t="0" r="r" b="b"/>
                <a:pathLst>
                  <a:path w="87" h="7">
                    <a:moveTo>
                      <a:pt x="87" y="6"/>
                    </a:moveTo>
                    <a:cubicBezTo>
                      <a:pt x="86" y="4"/>
                      <a:pt x="86" y="3"/>
                      <a:pt x="86" y="1"/>
                    </a:cubicBezTo>
                    <a:cubicBezTo>
                      <a:pt x="52" y="0"/>
                      <a:pt x="35" y="0"/>
                      <a:pt x="1" y="1"/>
                    </a:cubicBezTo>
                    <a:cubicBezTo>
                      <a:pt x="1" y="3"/>
                      <a:pt x="0" y="4"/>
                      <a:pt x="0" y="7"/>
                    </a:cubicBezTo>
                    <a:cubicBezTo>
                      <a:pt x="35" y="6"/>
                      <a:pt x="52" y="6"/>
                      <a:pt x="87" y="6"/>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36" name="Freeform 465"/>
              <p:cNvSpPr>
                <a:spLocks/>
              </p:cNvSpPr>
              <p:nvPr/>
            </p:nvSpPr>
            <p:spPr bwMode="auto">
              <a:xfrm>
                <a:off x="2232953" y="3945448"/>
                <a:ext cx="208382" cy="15436"/>
              </a:xfrm>
              <a:custGeom>
                <a:avLst/>
                <a:gdLst>
                  <a:gd name="T0" fmla="*/ 94 w 94"/>
                  <a:gd name="T1" fmla="*/ 7 h 7"/>
                  <a:gd name="T2" fmla="*/ 93 w 94"/>
                  <a:gd name="T3" fmla="*/ 1 h 7"/>
                  <a:gd name="T4" fmla="*/ 1 w 94"/>
                  <a:gd name="T5" fmla="*/ 1 h 7"/>
                  <a:gd name="T6" fmla="*/ 0 w 94"/>
                  <a:gd name="T7" fmla="*/ 7 h 7"/>
                  <a:gd name="T8" fmla="*/ 94 w 94"/>
                  <a:gd name="T9" fmla="*/ 7 h 7"/>
                </a:gdLst>
                <a:ahLst/>
                <a:cxnLst>
                  <a:cxn ang="0">
                    <a:pos x="T0" y="T1"/>
                  </a:cxn>
                  <a:cxn ang="0">
                    <a:pos x="T2" y="T3"/>
                  </a:cxn>
                  <a:cxn ang="0">
                    <a:pos x="T4" y="T5"/>
                  </a:cxn>
                  <a:cxn ang="0">
                    <a:pos x="T6" y="T7"/>
                  </a:cxn>
                  <a:cxn ang="0">
                    <a:pos x="T8" y="T9"/>
                  </a:cxn>
                </a:cxnLst>
                <a:rect l="0" t="0" r="r" b="b"/>
                <a:pathLst>
                  <a:path w="94" h="7">
                    <a:moveTo>
                      <a:pt x="94" y="7"/>
                    </a:moveTo>
                    <a:cubicBezTo>
                      <a:pt x="94" y="5"/>
                      <a:pt x="94" y="3"/>
                      <a:pt x="93" y="1"/>
                    </a:cubicBezTo>
                    <a:cubicBezTo>
                      <a:pt x="56" y="0"/>
                      <a:pt x="38" y="0"/>
                      <a:pt x="1" y="1"/>
                    </a:cubicBezTo>
                    <a:cubicBezTo>
                      <a:pt x="1" y="4"/>
                      <a:pt x="0" y="5"/>
                      <a:pt x="0" y="7"/>
                    </a:cubicBezTo>
                    <a:cubicBezTo>
                      <a:pt x="38" y="6"/>
                      <a:pt x="57" y="6"/>
                      <a:pt x="94" y="7"/>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37" name="Freeform 466"/>
              <p:cNvSpPr>
                <a:spLocks/>
              </p:cNvSpPr>
              <p:nvPr/>
            </p:nvSpPr>
            <p:spPr bwMode="auto">
              <a:xfrm>
                <a:off x="2222663" y="3991755"/>
                <a:ext cx="226389" cy="12864"/>
              </a:xfrm>
              <a:custGeom>
                <a:avLst/>
                <a:gdLst>
                  <a:gd name="T0" fmla="*/ 102 w 102"/>
                  <a:gd name="T1" fmla="*/ 6 h 6"/>
                  <a:gd name="T2" fmla="*/ 101 w 102"/>
                  <a:gd name="T3" fmla="*/ 1 h 6"/>
                  <a:gd name="T4" fmla="*/ 1 w 102"/>
                  <a:gd name="T5" fmla="*/ 1 h 6"/>
                  <a:gd name="T6" fmla="*/ 0 w 102"/>
                  <a:gd name="T7" fmla="*/ 6 h 6"/>
                  <a:gd name="T8" fmla="*/ 102 w 102"/>
                  <a:gd name="T9" fmla="*/ 6 h 6"/>
                </a:gdLst>
                <a:ahLst/>
                <a:cxnLst>
                  <a:cxn ang="0">
                    <a:pos x="T0" y="T1"/>
                  </a:cxn>
                  <a:cxn ang="0">
                    <a:pos x="T2" y="T3"/>
                  </a:cxn>
                  <a:cxn ang="0">
                    <a:pos x="T4" y="T5"/>
                  </a:cxn>
                  <a:cxn ang="0">
                    <a:pos x="T6" y="T7"/>
                  </a:cxn>
                  <a:cxn ang="0">
                    <a:pos x="T8" y="T9"/>
                  </a:cxn>
                </a:cxnLst>
                <a:rect l="0" t="0" r="r" b="b"/>
                <a:pathLst>
                  <a:path w="102" h="6">
                    <a:moveTo>
                      <a:pt x="102" y="6"/>
                    </a:moveTo>
                    <a:cubicBezTo>
                      <a:pt x="102" y="4"/>
                      <a:pt x="101" y="3"/>
                      <a:pt x="101" y="1"/>
                    </a:cubicBezTo>
                    <a:cubicBezTo>
                      <a:pt x="61" y="0"/>
                      <a:pt x="41" y="0"/>
                      <a:pt x="1" y="1"/>
                    </a:cubicBezTo>
                    <a:cubicBezTo>
                      <a:pt x="1" y="3"/>
                      <a:pt x="0" y="4"/>
                      <a:pt x="0" y="6"/>
                    </a:cubicBezTo>
                    <a:cubicBezTo>
                      <a:pt x="41" y="5"/>
                      <a:pt x="61" y="5"/>
                      <a:pt x="102" y="6"/>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38" name="Freeform 467"/>
              <p:cNvSpPr>
                <a:spLocks/>
              </p:cNvSpPr>
              <p:nvPr/>
            </p:nvSpPr>
            <p:spPr bwMode="auto">
              <a:xfrm>
                <a:off x="2214946" y="4035490"/>
                <a:ext cx="244398" cy="15436"/>
              </a:xfrm>
              <a:custGeom>
                <a:avLst/>
                <a:gdLst>
                  <a:gd name="T0" fmla="*/ 110 w 110"/>
                  <a:gd name="T1" fmla="*/ 7 h 7"/>
                  <a:gd name="T2" fmla="*/ 109 w 110"/>
                  <a:gd name="T3" fmla="*/ 1 h 7"/>
                  <a:gd name="T4" fmla="*/ 1 w 110"/>
                  <a:gd name="T5" fmla="*/ 1 h 7"/>
                  <a:gd name="T6" fmla="*/ 0 w 110"/>
                  <a:gd name="T7" fmla="*/ 7 h 7"/>
                  <a:gd name="T8" fmla="*/ 110 w 110"/>
                  <a:gd name="T9" fmla="*/ 7 h 7"/>
                </a:gdLst>
                <a:ahLst/>
                <a:cxnLst>
                  <a:cxn ang="0">
                    <a:pos x="T0" y="T1"/>
                  </a:cxn>
                  <a:cxn ang="0">
                    <a:pos x="T2" y="T3"/>
                  </a:cxn>
                  <a:cxn ang="0">
                    <a:pos x="T4" y="T5"/>
                  </a:cxn>
                  <a:cxn ang="0">
                    <a:pos x="T6" y="T7"/>
                  </a:cxn>
                  <a:cxn ang="0">
                    <a:pos x="T8" y="T9"/>
                  </a:cxn>
                </a:cxnLst>
                <a:rect l="0" t="0" r="r" b="b"/>
                <a:pathLst>
                  <a:path w="110" h="7">
                    <a:moveTo>
                      <a:pt x="110" y="7"/>
                    </a:moveTo>
                    <a:cubicBezTo>
                      <a:pt x="109" y="4"/>
                      <a:pt x="109" y="3"/>
                      <a:pt x="109" y="1"/>
                    </a:cubicBezTo>
                    <a:cubicBezTo>
                      <a:pt x="66" y="0"/>
                      <a:pt x="44" y="0"/>
                      <a:pt x="1" y="1"/>
                    </a:cubicBezTo>
                    <a:cubicBezTo>
                      <a:pt x="1" y="3"/>
                      <a:pt x="0" y="5"/>
                      <a:pt x="0" y="7"/>
                    </a:cubicBezTo>
                    <a:cubicBezTo>
                      <a:pt x="44" y="5"/>
                      <a:pt x="66" y="5"/>
                      <a:pt x="110" y="7"/>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39" name="Freeform 468"/>
              <p:cNvSpPr>
                <a:spLocks/>
              </p:cNvSpPr>
              <p:nvPr/>
            </p:nvSpPr>
            <p:spPr bwMode="auto">
              <a:xfrm>
                <a:off x="2240672" y="3523541"/>
                <a:ext cx="192946" cy="12864"/>
              </a:xfrm>
              <a:custGeom>
                <a:avLst/>
                <a:gdLst>
                  <a:gd name="T0" fmla="*/ 87 w 87"/>
                  <a:gd name="T1" fmla="*/ 6 h 6"/>
                  <a:gd name="T2" fmla="*/ 86 w 87"/>
                  <a:gd name="T3" fmla="*/ 1 h 6"/>
                  <a:gd name="T4" fmla="*/ 1 w 87"/>
                  <a:gd name="T5" fmla="*/ 1 h 6"/>
                  <a:gd name="T6" fmla="*/ 0 w 87"/>
                  <a:gd name="T7" fmla="*/ 6 h 6"/>
                  <a:gd name="T8" fmla="*/ 87 w 87"/>
                  <a:gd name="T9" fmla="*/ 6 h 6"/>
                </a:gdLst>
                <a:ahLst/>
                <a:cxnLst>
                  <a:cxn ang="0">
                    <a:pos x="T0" y="T1"/>
                  </a:cxn>
                  <a:cxn ang="0">
                    <a:pos x="T2" y="T3"/>
                  </a:cxn>
                  <a:cxn ang="0">
                    <a:pos x="T4" y="T5"/>
                  </a:cxn>
                  <a:cxn ang="0">
                    <a:pos x="T6" y="T7"/>
                  </a:cxn>
                  <a:cxn ang="0">
                    <a:pos x="T8" y="T9"/>
                  </a:cxn>
                </a:cxnLst>
                <a:rect l="0" t="0" r="r" b="b"/>
                <a:pathLst>
                  <a:path w="87" h="6">
                    <a:moveTo>
                      <a:pt x="87" y="6"/>
                    </a:moveTo>
                    <a:cubicBezTo>
                      <a:pt x="86" y="4"/>
                      <a:pt x="86" y="3"/>
                      <a:pt x="86" y="1"/>
                    </a:cubicBezTo>
                    <a:cubicBezTo>
                      <a:pt x="52" y="0"/>
                      <a:pt x="35" y="0"/>
                      <a:pt x="1" y="1"/>
                    </a:cubicBezTo>
                    <a:cubicBezTo>
                      <a:pt x="1" y="3"/>
                      <a:pt x="0" y="4"/>
                      <a:pt x="0" y="6"/>
                    </a:cubicBezTo>
                    <a:cubicBezTo>
                      <a:pt x="35" y="5"/>
                      <a:pt x="52" y="5"/>
                      <a:pt x="87" y="6"/>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40" name="Freeform 469"/>
              <p:cNvSpPr>
                <a:spLocks/>
              </p:cNvSpPr>
              <p:nvPr/>
            </p:nvSpPr>
            <p:spPr bwMode="auto">
              <a:xfrm>
                <a:off x="2232953" y="3569848"/>
                <a:ext cx="208382" cy="15436"/>
              </a:xfrm>
              <a:custGeom>
                <a:avLst/>
                <a:gdLst>
                  <a:gd name="T0" fmla="*/ 94 w 94"/>
                  <a:gd name="T1" fmla="*/ 7 h 7"/>
                  <a:gd name="T2" fmla="*/ 93 w 94"/>
                  <a:gd name="T3" fmla="*/ 1 h 7"/>
                  <a:gd name="T4" fmla="*/ 1 w 94"/>
                  <a:gd name="T5" fmla="*/ 1 h 7"/>
                  <a:gd name="T6" fmla="*/ 0 w 94"/>
                  <a:gd name="T7" fmla="*/ 7 h 7"/>
                  <a:gd name="T8" fmla="*/ 94 w 94"/>
                  <a:gd name="T9" fmla="*/ 7 h 7"/>
                </a:gdLst>
                <a:ahLst/>
                <a:cxnLst>
                  <a:cxn ang="0">
                    <a:pos x="T0" y="T1"/>
                  </a:cxn>
                  <a:cxn ang="0">
                    <a:pos x="T2" y="T3"/>
                  </a:cxn>
                  <a:cxn ang="0">
                    <a:pos x="T4" y="T5"/>
                  </a:cxn>
                  <a:cxn ang="0">
                    <a:pos x="T6" y="T7"/>
                  </a:cxn>
                  <a:cxn ang="0">
                    <a:pos x="T8" y="T9"/>
                  </a:cxn>
                </a:cxnLst>
                <a:rect l="0" t="0" r="r" b="b"/>
                <a:pathLst>
                  <a:path w="94" h="7">
                    <a:moveTo>
                      <a:pt x="94" y="7"/>
                    </a:moveTo>
                    <a:cubicBezTo>
                      <a:pt x="94" y="4"/>
                      <a:pt x="94" y="3"/>
                      <a:pt x="93" y="1"/>
                    </a:cubicBezTo>
                    <a:cubicBezTo>
                      <a:pt x="56" y="0"/>
                      <a:pt x="38" y="0"/>
                      <a:pt x="1" y="1"/>
                    </a:cubicBezTo>
                    <a:cubicBezTo>
                      <a:pt x="1" y="3"/>
                      <a:pt x="0" y="5"/>
                      <a:pt x="0" y="7"/>
                    </a:cubicBezTo>
                    <a:cubicBezTo>
                      <a:pt x="38" y="6"/>
                      <a:pt x="57" y="6"/>
                      <a:pt x="94" y="7"/>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41" name="Freeform 470"/>
              <p:cNvSpPr>
                <a:spLocks/>
              </p:cNvSpPr>
              <p:nvPr/>
            </p:nvSpPr>
            <p:spPr bwMode="auto">
              <a:xfrm>
                <a:off x="2222663" y="3613583"/>
                <a:ext cx="226389" cy="15436"/>
              </a:xfrm>
              <a:custGeom>
                <a:avLst/>
                <a:gdLst>
                  <a:gd name="T0" fmla="*/ 102 w 102"/>
                  <a:gd name="T1" fmla="*/ 7 h 7"/>
                  <a:gd name="T2" fmla="*/ 101 w 102"/>
                  <a:gd name="T3" fmla="*/ 1 h 7"/>
                  <a:gd name="T4" fmla="*/ 1 w 102"/>
                  <a:gd name="T5" fmla="*/ 2 h 7"/>
                  <a:gd name="T6" fmla="*/ 0 w 102"/>
                  <a:gd name="T7" fmla="*/ 7 h 7"/>
                  <a:gd name="T8" fmla="*/ 102 w 102"/>
                  <a:gd name="T9" fmla="*/ 7 h 7"/>
                </a:gdLst>
                <a:ahLst/>
                <a:cxnLst>
                  <a:cxn ang="0">
                    <a:pos x="T0" y="T1"/>
                  </a:cxn>
                  <a:cxn ang="0">
                    <a:pos x="T2" y="T3"/>
                  </a:cxn>
                  <a:cxn ang="0">
                    <a:pos x="T4" y="T5"/>
                  </a:cxn>
                  <a:cxn ang="0">
                    <a:pos x="T6" y="T7"/>
                  </a:cxn>
                  <a:cxn ang="0">
                    <a:pos x="T8" y="T9"/>
                  </a:cxn>
                </a:cxnLst>
                <a:rect l="0" t="0" r="r" b="b"/>
                <a:pathLst>
                  <a:path w="102" h="7">
                    <a:moveTo>
                      <a:pt x="102" y="7"/>
                    </a:moveTo>
                    <a:cubicBezTo>
                      <a:pt x="102" y="5"/>
                      <a:pt x="101" y="4"/>
                      <a:pt x="101" y="1"/>
                    </a:cubicBezTo>
                    <a:cubicBezTo>
                      <a:pt x="61" y="0"/>
                      <a:pt x="41" y="0"/>
                      <a:pt x="1" y="2"/>
                    </a:cubicBezTo>
                    <a:cubicBezTo>
                      <a:pt x="1" y="4"/>
                      <a:pt x="0" y="5"/>
                      <a:pt x="0" y="7"/>
                    </a:cubicBezTo>
                    <a:cubicBezTo>
                      <a:pt x="41" y="6"/>
                      <a:pt x="61" y="6"/>
                      <a:pt x="102" y="7"/>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42" name="Freeform 471"/>
              <p:cNvSpPr>
                <a:spLocks/>
              </p:cNvSpPr>
              <p:nvPr/>
            </p:nvSpPr>
            <p:spPr bwMode="auto">
              <a:xfrm>
                <a:off x="2214946" y="3659890"/>
                <a:ext cx="244398" cy="15436"/>
              </a:xfrm>
              <a:custGeom>
                <a:avLst/>
                <a:gdLst>
                  <a:gd name="T0" fmla="*/ 109 w 110"/>
                  <a:gd name="T1" fmla="*/ 1 h 7"/>
                  <a:gd name="T2" fmla="*/ 1 w 110"/>
                  <a:gd name="T3" fmla="*/ 1 h 7"/>
                  <a:gd name="T4" fmla="*/ 0 w 110"/>
                  <a:gd name="T5" fmla="*/ 7 h 7"/>
                  <a:gd name="T6" fmla="*/ 110 w 110"/>
                  <a:gd name="T7" fmla="*/ 6 h 7"/>
                  <a:gd name="T8" fmla="*/ 109 w 110"/>
                  <a:gd name="T9" fmla="*/ 1 h 7"/>
                </a:gdLst>
                <a:ahLst/>
                <a:cxnLst>
                  <a:cxn ang="0">
                    <a:pos x="T0" y="T1"/>
                  </a:cxn>
                  <a:cxn ang="0">
                    <a:pos x="T2" y="T3"/>
                  </a:cxn>
                  <a:cxn ang="0">
                    <a:pos x="T4" y="T5"/>
                  </a:cxn>
                  <a:cxn ang="0">
                    <a:pos x="T6" y="T7"/>
                  </a:cxn>
                  <a:cxn ang="0">
                    <a:pos x="T8" y="T9"/>
                  </a:cxn>
                </a:cxnLst>
                <a:rect l="0" t="0" r="r" b="b"/>
                <a:pathLst>
                  <a:path w="110" h="7">
                    <a:moveTo>
                      <a:pt x="109" y="1"/>
                    </a:moveTo>
                    <a:cubicBezTo>
                      <a:pt x="66" y="0"/>
                      <a:pt x="44" y="0"/>
                      <a:pt x="1" y="1"/>
                    </a:cubicBezTo>
                    <a:cubicBezTo>
                      <a:pt x="1" y="3"/>
                      <a:pt x="0" y="4"/>
                      <a:pt x="0" y="7"/>
                    </a:cubicBezTo>
                    <a:cubicBezTo>
                      <a:pt x="44" y="5"/>
                      <a:pt x="66" y="5"/>
                      <a:pt x="110" y="6"/>
                    </a:cubicBezTo>
                    <a:cubicBezTo>
                      <a:pt x="109" y="4"/>
                      <a:pt x="109" y="3"/>
                      <a:pt x="109" y="1"/>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grpSp>
      </p:grpSp>
      <p:grpSp>
        <p:nvGrpSpPr>
          <p:cNvPr id="143" name="Group 142"/>
          <p:cNvGrpSpPr/>
          <p:nvPr/>
        </p:nvGrpSpPr>
        <p:grpSpPr>
          <a:xfrm>
            <a:off x="2455243" y="1305854"/>
            <a:ext cx="2400172" cy="964746"/>
            <a:chOff x="38832" y="1942507"/>
            <a:chExt cx="2400172" cy="964746"/>
          </a:xfrm>
        </p:grpSpPr>
        <p:sp>
          <p:nvSpPr>
            <p:cNvPr id="144" name="Rectangle 143"/>
            <p:cNvSpPr>
              <a:spLocks/>
            </p:cNvSpPr>
            <p:nvPr/>
          </p:nvSpPr>
          <p:spPr>
            <a:xfrm>
              <a:off x="38832" y="1942507"/>
              <a:ext cx="2400172" cy="964746"/>
            </a:xfrm>
            <a:prstGeom prst="rect">
              <a:avLst/>
            </a:prstGeom>
            <a:solidFill>
              <a:schemeClr val="bg1">
                <a:lumMod val="85000"/>
              </a:schemeClr>
            </a:solidFill>
            <a:ln w="9525" cap="flat" cmpd="sng" algn="ctr">
              <a:noFill/>
              <a:prstDash val="solid"/>
            </a:ln>
            <a:effectLst/>
          </p:spPr>
          <p:txBody>
            <a:bodyPr lIns="91430" tIns="45716" rIns="91430" bIns="4571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45" name="Rectangle 144"/>
            <p:cNvSpPr>
              <a:spLocks/>
            </p:cNvSpPr>
            <p:nvPr/>
          </p:nvSpPr>
          <p:spPr>
            <a:xfrm>
              <a:off x="102438" y="1993995"/>
              <a:ext cx="1543053" cy="861774"/>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p>
              <a:pPr defTabSz="913429">
                <a:buClr>
                  <a:srgbClr val="000000"/>
                </a:buClr>
              </a:pPr>
              <a:r>
                <a:rPr lang="en-US" sz="1400" b="1" dirty="0">
                  <a:solidFill>
                    <a:schemeClr val="bg1">
                      <a:lumMod val="65000"/>
                    </a:schemeClr>
                  </a:solidFill>
                  <a:latin typeface="Arial"/>
                </a:rPr>
                <a:t>Generation of forecasts, outlooks, watches and/or warnings</a:t>
              </a:r>
            </a:p>
          </p:txBody>
        </p:sp>
        <p:grpSp>
          <p:nvGrpSpPr>
            <p:cNvPr id="146" name="Group 145"/>
            <p:cNvGrpSpPr/>
            <p:nvPr/>
          </p:nvGrpSpPr>
          <p:grpSpPr>
            <a:xfrm>
              <a:off x="1563787" y="1990815"/>
              <a:ext cx="708962" cy="799722"/>
              <a:chOff x="1789322" y="2332902"/>
              <a:chExt cx="795434" cy="897270"/>
            </a:xfrm>
            <a:solidFill>
              <a:srgbClr val="002960"/>
            </a:solidFill>
          </p:grpSpPr>
          <p:sp>
            <p:nvSpPr>
              <p:cNvPr id="147" name="Freeform 69"/>
              <p:cNvSpPr>
                <a:spLocks noEditPoints="1"/>
              </p:cNvSpPr>
              <p:nvPr/>
            </p:nvSpPr>
            <p:spPr bwMode="auto">
              <a:xfrm>
                <a:off x="2384700" y="2627955"/>
                <a:ext cx="200056" cy="602217"/>
              </a:xfrm>
              <a:custGeom>
                <a:avLst/>
                <a:gdLst>
                  <a:gd name="T0" fmla="*/ 188 w 195"/>
                  <a:gd name="T1" fmla="*/ 83 h 587"/>
                  <a:gd name="T2" fmla="*/ 195 w 195"/>
                  <a:gd name="T3" fmla="*/ 89 h 587"/>
                  <a:gd name="T4" fmla="*/ 188 w 195"/>
                  <a:gd name="T5" fmla="*/ 97 h 587"/>
                  <a:gd name="T6" fmla="*/ 188 w 195"/>
                  <a:gd name="T7" fmla="*/ 150 h 587"/>
                  <a:gd name="T8" fmla="*/ 195 w 195"/>
                  <a:gd name="T9" fmla="*/ 157 h 587"/>
                  <a:gd name="T10" fmla="*/ 188 w 195"/>
                  <a:gd name="T11" fmla="*/ 164 h 587"/>
                  <a:gd name="T12" fmla="*/ 188 w 195"/>
                  <a:gd name="T13" fmla="*/ 218 h 587"/>
                  <a:gd name="T14" fmla="*/ 195 w 195"/>
                  <a:gd name="T15" fmla="*/ 224 h 587"/>
                  <a:gd name="T16" fmla="*/ 188 w 195"/>
                  <a:gd name="T17" fmla="*/ 232 h 587"/>
                  <a:gd name="T18" fmla="*/ 188 w 195"/>
                  <a:gd name="T19" fmla="*/ 286 h 587"/>
                  <a:gd name="T20" fmla="*/ 195 w 195"/>
                  <a:gd name="T21" fmla="*/ 292 h 587"/>
                  <a:gd name="T22" fmla="*/ 188 w 195"/>
                  <a:gd name="T23" fmla="*/ 299 h 587"/>
                  <a:gd name="T24" fmla="*/ 188 w 195"/>
                  <a:gd name="T25" fmla="*/ 352 h 587"/>
                  <a:gd name="T26" fmla="*/ 195 w 195"/>
                  <a:gd name="T27" fmla="*/ 359 h 587"/>
                  <a:gd name="T28" fmla="*/ 188 w 195"/>
                  <a:gd name="T29" fmla="*/ 367 h 587"/>
                  <a:gd name="T30" fmla="*/ 159 w 195"/>
                  <a:gd name="T31" fmla="*/ 410 h 587"/>
                  <a:gd name="T32" fmla="*/ 167 w 195"/>
                  <a:gd name="T33" fmla="*/ 426 h 587"/>
                  <a:gd name="T34" fmla="*/ 177 w 195"/>
                  <a:gd name="T35" fmla="*/ 440 h 587"/>
                  <a:gd name="T36" fmla="*/ 192 w 195"/>
                  <a:gd name="T37" fmla="*/ 491 h 587"/>
                  <a:gd name="T38" fmla="*/ 164 w 195"/>
                  <a:gd name="T39" fmla="*/ 559 h 587"/>
                  <a:gd name="T40" fmla="*/ 96 w 195"/>
                  <a:gd name="T41" fmla="*/ 587 h 587"/>
                  <a:gd name="T42" fmla="*/ 28 w 195"/>
                  <a:gd name="T43" fmla="*/ 559 h 587"/>
                  <a:gd name="T44" fmla="*/ 0 w 195"/>
                  <a:gd name="T45" fmla="*/ 491 h 587"/>
                  <a:gd name="T46" fmla="*/ 14 w 195"/>
                  <a:gd name="T47" fmla="*/ 440 h 587"/>
                  <a:gd name="T48" fmla="*/ 32 w 195"/>
                  <a:gd name="T49" fmla="*/ 415 h 587"/>
                  <a:gd name="T50" fmla="*/ 33 w 195"/>
                  <a:gd name="T51" fmla="*/ 61 h 587"/>
                  <a:gd name="T52" fmla="*/ 56 w 195"/>
                  <a:gd name="T53" fmla="*/ 12 h 587"/>
                  <a:gd name="T54" fmla="*/ 96 w 195"/>
                  <a:gd name="T55" fmla="*/ 0 h 587"/>
                  <a:gd name="T56" fmla="*/ 120 w 195"/>
                  <a:gd name="T57" fmla="*/ 5 h 587"/>
                  <a:gd name="T58" fmla="*/ 155 w 195"/>
                  <a:gd name="T59" fmla="*/ 41 h 587"/>
                  <a:gd name="T60" fmla="*/ 131 w 195"/>
                  <a:gd name="T61" fmla="*/ 61 h 587"/>
                  <a:gd name="T62" fmla="*/ 110 w 195"/>
                  <a:gd name="T63" fmla="*/ 30 h 587"/>
                  <a:gd name="T64" fmla="*/ 96 w 195"/>
                  <a:gd name="T65" fmla="*/ 28 h 587"/>
                  <a:gd name="T66" fmla="*/ 72 w 195"/>
                  <a:gd name="T67" fmla="*/ 37 h 587"/>
                  <a:gd name="T68" fmla="*/ 61 w 195"/>
                  <a:gd name="T69" fmla="*/ 404 h 587"/>
                  <a:gd name="T70" fmla="*/ 55 w 195"/>
                  <a:gd name="T71" fmla="*/ 432 h 587"/>
                  <a:gd name="T72" fmla="*/ 38 w 195"/>
                  <a:gd name="T73" fmla="*/ 454 h 587"/>
                  <a:gd name="T74" fmla="*/ 27 w 195"/>
                  <a:gd name="T75" fmla="*/ 491 h 587"/>
                  <a:gd name="T76" fmla="*/ 47 w 195"/>
                  <a:gd name="T77" fmla="*/ 540 h 587"/>
                  <a:gd name="T78" fmla="*/ 96 w 195"/>
                  <a:gd name="T79" fmla="*/ 559 h 587"/>
                  <a:gd name="T80" fmla="*/ 145 w 195"/>
                  <a:gd name="T81" fmla="*/ 540 h 587"/>
                  <a:gd name="T82" fmla="*/ 164 w 195"/>
                  <a:gd name="T83" fmla="*/ 491 h 587"/>
                  <a:gd name="T84" fmla="*/ 154 w 195"/>
                  <a:gd name="T85" fmla="*/ 454 h 587"/>
                  <a:gd name="T86" fmla="*/ 141 w 195"/>
                  <a:gd name="T87" fmla="*/ 438 h 587"/>
                  <a:gd name="T88" fmla="*/ 131 w 195"/>
                  <a:gd name="T89" fmla="*/ 415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587">
                    <a:moveTo>
                      <a:pt x="158" y="61"/>
                    </a:moveTo>
                    <a:lnTo>
                      <a:pt x="158" y="83"/>
                    </a:lnTo>
                    <a:lnTo>
                      <a:pt x="188" y="83"/>
                    </a:lnTo>
                    <a:lnTo>
                      <a:pt x="191" y="84"/>
                    </a:lnTo>
                    <a:lnTo>
                      <a:pt x="194" y="87"/>
                    </a:lnTo>
                    <a:lnTo>
                      <a:pt x="195" y="89"/>
                    </a:lnTo>
                    <a:lnTo>
                      <a:pt x="194" y="93"/>
                    </a:lnTo>
                    <a:lnTo>
                      <a:pt x="191" y="96"/>
                    </a:lnTo>
                    <a:lnTo>
                      <a:pt x="188" y="97"/>
                    </a:lnTo>
                    <a:lnTo>
                      <a:pt x="158" y="97"/>
                    </a:lnTo>
                    <a:lnTo>
                      <a:pt x="158" y="150"/>
                    </a:lnTo>
                    <a:lnTo>
                      <a:pt x="188" y="150"/>
                    </a:lnTo>
                    <a:lnTo>
                      <a:pt x="191" y="151"/>
                    </a:lnTo>
                    <a:lnTo>
                      <a:pt x="194" y="154"/>
                    </a:lnTo>
                    <a:lnTo>
                      <a:pt x="195" y="157"/>
                    </a:lnTo>
                    <a:lnTo>
                      <a:pt x="194" y="161"/>
                    </a:lnTo>
                    <a:lnTo>
                      <a:pt x="191" y="163"/>
                    </a:lnTo>
                    <a:lnTo>
                      <a:pt x="188" y="164"/>
                    </a:lnTo>
                    <a:lnTo>
                      <a:pt x="158" y="164"/>
                    </a:lnTo>
                    <a:lnTo>
                      <a:pt x="158" y="218"/>
                    </a:lnTo>
                    <a:lnTo>
                      <a:pt x="188" y="218"/>
                    </a:lnTo>
                    <a:lnTo>
                      <a:pt x="191" y="219"/>
                    </a:lnTo>
                    <a:lnTo>
                      <a:pt x="194" y="222"/>
                    </a:lnTo>
                    <a:lnTo>
                      <a:pt x="195" y="224"/>
                    </a:lnTo>
                    <a:lnTo>
                      <a:pt x="194" y="228"/>
                    </a:lnTo>
                    <a:lnTo>
                      <a:pt x="191" y="231"/>
                    </a:lnTo>
                    <a:lnTo>
                      <a:pt x="188" y="232"/>
                    </a:lnTo>
                    <a:lnTo>
                      <a:pt x="158" y="232"/>
                    </a:lnTo>
                    <a:lnTo>
                      <a:pt x="158" y="286"/>
                    </a:lnTo>
                    <a:lnTo>
                      <a:pt x="188" y="286"/>
                    </a:lnTo>
                    <a:lnTo>
                      <a:pt x="191" y="286"/>
                    </a:lnTo>
                    <a:lnTo>
                      <a:pt x="194" y="288"/>
                    </a:lnTo>
                    <a:lnTo>
                      <a:pt x="195" y="292"/>
                    </a:lnTo>
                    <a:lnTo>
                      <a:pt x="194" y="296"/>
                    </a:lnTo>
                    <a:lnTo>
                      <a:pt x="191" y="299"/>
                    </a:lnTo>
                    <a:lnTo>
                      <a:pt x="188" y="299"/>
                    </a:lnTo>
                    <a:lnTo>
                      <a:pt x="158" y="299"/>
                    </a:lnTo>
                    <a:lnTo>
                      <a:pt x="158" y="352"/>
                    </a:lnTo>
                    <a:lnTo>
                      <a:pt x="188" y="352"/>
                    </a:lnTo>
                    <a:lnTo>
                      <a:pt x="191" y="354"/>
                    </a:lnTo>
                    <a:lnTo>
                      <a:pt x="194" y="356"/>
                    </a:lnTo>
                    <a:lnTo>
                      <a:pt x="195" y="359"/>
                    </a:lnTo>
                    <a:lnTo>
                      <a:pt x="194" y="363"/>
                    </a:lnTo>
                    <a:lnTo>
                      <a:pt x="191" y="365"/>
                    </a:lnTo>
                    <a:lnTo>
                      <a:pt x="188" y="367"/>
                    </a:lnTo>
                    <a:lnTo>
                      <a:pt x="158" y="367"/>
                    </a:lnTo>
                    <a:lnTo>
                      <a:pt x="158" y="404"/>
                    </a:lnTo>
                    <a:lnTo>
                      <a:pt x="159" y="410"/>
                    </a:lnTo>
                    <a:lnTo>
                      <a:pt x="160" y="415"/>
                    </a:lnTo>
                    <a:lnTo>
                      <a:pt x="163" y="420"/>
                    </a:lnTo>
                    <a:lnTo>
                      <a:pt x="167" y="426"/>
                    </a:lnTo>
                    <a:lnTo>
                      <a:pt x="167" y="426"/>
                    </a:lnTo>
                    <a:lnTo>
                      <a:pt x="167" y="426"/>
                    </a:lnTo>
                    <a:lnTo>
                      <a:pt x="177" y="440"/>
                    </a:lnTo>
                    <a:lnTo>
                      <a:pt x="186" y="455"/>
                    </a:lnTo>
                    <a:lnTo>
                      <a:pt x="190" y="473"/>
                    </a:lnTo>
                    <a:lnTo>
                      <a:pt x="192" y="491"/>
                    </a:lnTo>
                    <a:lnTo>
                      <a:pt x="188" y="517"/>
                    </a:lnTo>
                    <a:lnTo>
                      <a:pt x="179" y="540"/>
                    </a:lnTo>
                    <a:lnTo>
                      <a:pt x="164" y="559"/>
                    </a:lnTo>
                    <a:lnTo>
                      <a:pt x="145" y="574"/>
                    </a:lnTo>
                    <a:lnTo>
                      <a:pt x="122" y="583"/>
                    </a:lnTo>
                    <a:lnTo>
                      <a:pt x="96" y="587"/>
                    </a:lnTo>
                    <a:lnTo>
                      <a:pt x="70" y="583"/>
                    </a:lnTo>
                    <a:lnTo>
                      <a:pt x="47" y="574"/>
                    </a:lnTo>
                    <a:lnTo>
                      <a:pt x="28" y="559"/>
                    </a:lnTo>
                    <a:lnTo>
                      <a:pt x="13" y="540"/>
                    </a:lnTo>
                    <a:lnTo>
                      <a:pt x="2" y="517"/>
                    </a:lnTo>
                    <a:lnTo>
                      <a:pt x="0" y="491"/>
                    </a:lnTo>
                    <a:lnTo>
                      <a:pt x="1" y="473"/>
                    </a:lnTo>
                    <a:lnTo>
                      <a:pt x="6" y="455"/>
                    </a:lnTo>
                    <a:lnTo>
                      <a:pt x="14" y="440"/>
                    </a:lnTo>
                    <a:lnTo>
                      <a:pt x="25" y="426"/>
                    </a:lnTo>
                    <a:lnTo>
                      <a:pt x="29" y="420"/>
                    </a:lnTo>
                    <a:lnTo>
                      <a:pt x="32" y="415"/>
                    </a:lnTo>
                    <a:lnTo>
                      <a:pt x="33" y="410"/>
                    </a:lnTo>
                    <a:lnTo>
                      <a:pt x="33" y="404"/>
                    </a:lnTo>
                    <a:lnTo>
                      <a:pt x="33" y="61"/>
                    </a:lnTo>
                    <a:lnTo>
                      <a:pt x="37" y="41"/>
                    </a:lnTo>
                    <a:lnTo>
                      <a:pt x="45" y="25"/>
                    </a:lnTo>
                    <a:lnTo>
                      <a:pt x="56" y="12"/>
                    </a:lnTo>
                    <a:lnTo>
                      <a:pt x="70" y="5"/>
                    </a:lnTo>
                    <a:lnTo>
                      <a:pt x="83" y="1"/>
                    </a:lnTo>
                    <a:lnTo>
                      <a:pt x="96" y="0"/>
                    </a:lnTo>
                    <a:lnTo>
                      <a:pt x="96" y="0"/>
                    </a:lnTo>
                    <a:lnTo>
                      <a:pt x="109" y="1"/>
                    </a:lnTo>
                    <a:lnTo>
                      <a:pt x="120" y="5"/>
                    </a:lnTo>
                    <a:lnTo>
                      <a:pt x="136" y="12"/>
                    </a:lnTo>
                    <a:lnTo>
                      <a:pt x="147" y="25"/>
                    </a:lnTo>
                    <a:lnTo>
                      <a:pt x="155" y="41"/>
                    </a:lnTo>
                    <a:lnTo>
                      <a:pt x="158" y="61"/>
                    </a:lnTo>
                    <a:close/>
                    <a:moveTo>
                      <a:pt x="131" y="404"/>
                    </a:moveTo>
                    <a:lnTo>
                      <a:pt x="131" y="61"/>
                    </a:lnTo>
                    <a:lnTo>
                      <a:pt x="127" y="47"/>
                    </a:lnTo>
                    <a:lnTo>
                      <a:pt x="120" y="37"/>
                    </a:lnTo>
                    <a:lnTo>
                      <a:pt x="110" y="30"/>
                    </a:lnTo>
                    <a:lnTo>
                      <a:pt x="104" y="28"/>
                    </a:lnTo>
                    <a:lnTo>
                      <a:pt x="96" y="28"/>
                    </a:lnTo>
                    <a:lnTo>
                      <a:pt x="96" y="28"/>
                    </a:lnTo>
                    <a:lnTo>
                      <a:pt x="88" y="28"/>
                    </a:lnTo>
                    <a:lnTo>
                      <a:pt x="81" y="30"/>
                    </a:lnTo>
                    <a:lnTo>
                      <a:pt x="72" y="37"/>
                    </a:lnTo>
                    <a:lnTo>
                      <a:pt x="64" y="47"/>
                    </a:lnTo>
                    <a:lnTo>
                      <a:pt x="61" y="61"/>
                    </a:lnTo>
                    <a:lnTo>
                      <a:pt x="61" y="404"/>
                    </a:lnTo>
                    <a:lnTo>
                      <a:pt x="60" y="415"/>
                    </a:lnTo>
                    <a:lnTo>
                      <a:pt x="58" y="426"/>
                    </a:lnTo>
                    <a:lnTo>
                      <a:pt x="55" y="432"/>
                    </a:lnTo>
                    <a:lnTo>
                      <a:pt x="50" y="438"/>
                    </a:lnTo>
                    <a:lnTo>
                      <a:pt x="46" y="444"/>
                    </a:lnTo>
                    <a:lnTo>
                      <a:pt x="38" y="454"/>
                    </a:lnTo>
                    <a:lnTo>
                      <a:pt x="32" y="465"/>
                    </a:lnTo>
                    <a:lnTo>
                      <a:pt x="28" y="478"/>
                    </a:lnTo>
                    <a:lnTo>
                      <a:pt x="27" y="491"/>
                    </a:lnTo>
                    <a:lnTo>
                      <a:pt x="29" y="509"/>
                    </a:lnTo>
                    <a:lnTo>
                      <a:pt x="37" y="526"/>
                    </a:lnTo>
                    <a:lnTo>
                      <a:pt x="47" y="540"/>
                    </a:lnTo>
                    <a:lnTo>
                      <a:pt x="61" y="550"/>
                    </a:lnTo>
                    <a:lnTo>
                      <a:pt x="78" y="556"/>
                    </a:lnTo>
                    <a:lnTo>
                      <a:pt x="96" y="559"/>
                    </a:lnTo>
                    <a:lnTo>
                      <a:pt x="114" y="556"/>
                    </a:lnTo>
                    <a:lnTo>
                      <a:pt x="131" y="550"/>
                    </a:lnTo>
                    <a:lnTo>
                      <a:pt x="145" y="540"/>
                    </a:lnTo>
                    <a:lnTo>
                      <a:pt x="155" y="526"/>
                    </a:lnTo>
                    <a:lnTo>
                      <a:pt x="161" y="509"/>
                    </a:lnTo>
                    <a:lnTo>
                      <a:pt x="164" y="491"/>
                    </a:lnTo>
                    <a:lnTo>
                      <a:pt x="163" y="478"/>
                    </a:lnTo>
                    <a:lnTo>
                      <a:pt x="159" y="465"/>
                    </a:lnTo>
                    <a:lnTo>
                      <a:pt x="154" y="454"/>
                    </a:lnTo>
                    <a:lnTo>
                      <a:pt x="146" y="444"/>
                    </a:lnTo>
                    <a:lnTo>
                      <a:pt x="146" y="444"/>
                    </a:lnTo>
                    <a:lnTo>
                      <a:pt x="141" y="438"/>
                    </a:lnTo>
                    <a:lnTo>
                      <a:pt x="137" y="432"/>
                    </a:lnTo>
                    <a:lnTo>
                      <a:pt x="135" y="426"/>
                    </a:lnTo>
                    <a:lnTo>
                      <a:pt x="131" y="415"/>
                    </a:lnTo>
                    <a:lnTo>
                      <a:pt x="131" y="404"/>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chemeClr val="bg1">
                      <a:lumMod val="65000"/>
                    </a:schemeClr>
                  </a:solidFill>
                  <a:effectLst/>
                  <a:uLnTx/>
                  <a:uFillTx/>
                  <a:latin typeface="Arial"/>
                </a:endParaRPr>
              </a:p>
            </p:txBody>
          </p:sp>
          <p:sp>
            <p:nvSpPr>
              <p:cNvPr id="148" name="Freeform 70"/>
              <p:cNvSpPr>
                <a:spLocks noEditPoints="1"/>
              </p:cNvSpPr>
              <p:nvPr/>
            </p:nvSpPr>
            <p:spPr bwMode="auto">
              <a:xfrm>
                <a:off x="2431894" y="3029092"/>
                <a:ext cx="101567" cy="152864"/>
              </a:xfrm>
              <a:custGeom>
                <a:avLst/>
                <a:gdLst>
                  <a:gd name="T0" fmla="*/ 35 w 99"/>
                  <a:gd name="T1" fmla="*/ 13 h 149"/>
                  <a:gd name="T2" fmla="*/ 33 w 99"/>
                  <a:gd name="T3" fmla="*/ 31 h 149"/>
                  <a:gd name="T4" fmla="*/ 28 w 99"/>
                  <a:gd name="T5" fmla="*/ 45 h 149"/>
                  <a:gd name="T6" fmla="*/ 22 w 99"/>
                  <a:gd name="T7" fmla="*/ 55 h 149"/>
                  <a:gd name="T8" fmla="*/ 15 w 99"/>
                  <a:gd name="T9" fmla="*/ 64 h 149"/>
                  <a:gd name="T10" fmla="*/ 9 w 99"/>
                  <a:gd name="T11" fmla="*/ 73 h 149"/>
                  <a:gd name="T12" fmla="*/ 4 w 99"/>
                  <a:gd name="T13" fmla="*/ 82 h 149"/>
                  <a:gd name="T14" fmla="*/ 4 w 99"/>
                  <a:gd name="T15" fmla="*/ 82 h 149"/>
                  <a:gd name="T16" fmla="*/ 0 w 99"/>
                  <a:gd name="T17" fmla="*/ 100 h 149"/>
                  <a:gd name="T18" fmla="*/ 3 w 99"/>
                  <a:gd name="T19" fmla="*/ 115 h 149"/>
                  <a:gd name="T20" fmla="*/ 12 w 99"/>
                  <a:gd name="T21" fmla="*/ 130 h 149"/>
                  <a:gd name="T22" fmla="*/ 23 w 99"/>
                  <a:gd name="T23" fmla="*/ 141 h 149"/>
                  <a:gd name="T24" fmla="*/ 37 w 99"/>
                  <a:gd name="T25" fmla="*/ 147 h 149"/>
                  <a:gd name="T26" fmla="*/ 54 w 99"/>
                  <a:gd name="T27" fmla="*/ 149 h 149"/>
                  <a:gd name="T28" fmla="*/ 69 w 99"/>
                  <a:gd name="T29" fmla="*/ 145 h 149"/>
                  <a:gd name="T30" fmla="*/ 85 w 99"/>
                  <a:gd name="T31" fmla="*/ 135 h 149"/>
                  <a:gd name="T32" fmla="*/ 85 w 99"/>
                  <a:gd name="T33" fmla="*/ 135 h 149"/>
                  <a:gd name="T34" fmla="*/ 94 w 99"/>
                  <a:gd name="T35" fmla="*/ 121 h 149"/>
                  <a:gd name="T36" fmla="*/ 99 w 99"/>
                  <a:gd name="T37" fmla="*/ 105 h 149"/>
                  <a:gd name="T38" fmla="*/ 98 w 99"/>
                  <a:gd name="T39" fmla="*/ 88 h 149"/>
                  <a:gd name="T40" fmla="*/ 91 w 99"/>
                  <a:gd name="T41" fmla="*/ 73 h 149"/>
                  <a:gd name="T42" fmla="*/ 91 w 99"/>
                  <a:gd name="T43" fmla="*/ 73 h 149"/>
                  <a:gd name="T44" fmla="*/ 85 w 99"/>
                  <a:gd name="T45" fmla="*/ 64 h 149"/>
                  <a:gd name="T46" fmla="*/ 78 w 99"/>
                  <a:gd name="T47" fmla="*/ 55 h 149"/>
                  <a:gd name="T48" fmla="*/ 72 w 99"/>
                  <a:gd name="T49" fmla="*/ 45 h 149"/>
                  <a:gd name="T50" fmla="*/ 67 w 99"/>
                  <a:gd name="T51" fmla="*/ 31 h 149"/>
                  <a:gd name="T52" fmla="*/ 64 w 99"/>
                  <a:gd name="T53" fmla="*/ 13 h 149"/>
                  <a:gd name="T54" fmla="*/ 63 w 99"/>
                  <a:gd name="T55" fmla="*/ 5 h 149"/>
                  <a:gd name="T56" fmla="*/ 56 w 99"/>
                  <a:gd name="T57" fmla="*/ 1 h 149"/>
                  <a:gd name="T58" fmla="*/ 50 w 99"/>
                  <a:gd name="T59" fmla="*/ 0 h 149"/>
                  <a:gd name="T60" fmla="*/ 42 w 99"/>
                  <a:gd name="T61" fmla="*/ 1 h 149"/>
                  <a:gd name="T62" fmla="*/ 37 w 99"/>
                  <a:gd name="T63" fmla="*/ 5 h 149"/>
                  <a:gd name="T64" fmla="*/ 35 w 99"/>
                  <a:gd name="T65" fmla="*/ 13 h 149"/>
                  <a:gd name="T66" fmla="*/ 31 w 99"/>
                  <a:gd name="T67" fmla="*/ 79 h 149"/>
                  <a:gd name="T68" fmla="*/ 35 w 99"/>
                  <a:gd name="T69" fmla="*/ 81 h 149"/>
                  <a:gd name="T70" fmla="*/ 38 w 99"/>
                  <a:gd name="T71" fmla="*/ 82 h 149"/>
                  <a:gd name="T72" fmla="*/ 42 w 99"/>
                  <a:gd name="T73" fmla="*/ 86 h 149"/>
                  <a:gd name="T74" fmla="*/ 44 w 99"/>
                  <a:gd name="T75" fmla="*/ 90 h 149"/>
                  <a:gd name="T76" fmla="*/ 45 w 99"/>
                  <a:gd name="T77" fmla="*/ 94 h 149"/>
                  <a:gd name="T78" fmla="*/ 44 w 99"/>
                  <a:gd name="T79" fmla="*/ 97 h 149"/>
                  <a:gd name="T80" fmla="*/ 42 w 99"/>
                  <a:gd name="T81" fmla="*/ 101 h 149"/>
                  <a:gd name="T82" fmla="*/ 38 w 99"/>
                  <a:gd name="T83" fmla="*/ 105 h 149"/>
                  <a:gd name="T84" fmla="*/ 35 w 99"/>
                  <a:gd name="T85" fmla="*/ 106 h 149"/>
                  <a:gd name="T86" fmla="*/ 31 w 99"/>
                  <a:gd name="T87" fmla="*/ 108 h 149"/>
                  <a:gd name="T88" fmla="*/ 26 w 99"/>
                  <a:gd name="T89" fmla="*/ 106 h 149"/>
                  <a:gd name="T90" fmla="*/ 23 w 99"/>
                  <a:gd name="T91" fmla="*/ 105 h 149"/>
                  <a:gd name="T92" fmla="*/ 19 w 99"/>
                  <a:gd name="T93" fmla="*/ 101 h 149"/>
                  <a:gd name="T94" fmla="*/ 18 w 99"/>
                  <a:gd name="T95" fmla="*/ 97 h 149"/>
                  <a:gd name="T96" fmla="*/ 17 w 99"/>
                  <a:gd name="T97" fmla="*/ 94 h 149"/>
                  <a:gd name="T98" fmla="*/ 18 w 99"/>
                  <a:gd name="T99" fmla="*/ 90 h 149"/>
                  <a:gd name="T100" fmla="*/ 19 w 99"/>
                  <a:gd name="T101" fmla="*/ 86 h 149"/>
                  <a:gd name="T102" fmla="*/ 23 w 99"/>
                  <a:gd name="T103" fmla="*/ 82 h 149"/>
                  <a:gd name="T104" fmla="*/ 26 w 99"/>
                  <a:gd name="T105" fmla="*/ 81 h 149"/>
                  <a:gd name="T106" fmla="*/ 31 w 99"/>
                  <a:gd name="T107" fmla="*/ 7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49">
                    <a:moveTo>
                      <a:pt x="35" y="13"/>
                    </a:moveTo>
                    <a:lnTo>
                      <a:pt x="33" y="31"/>
                    </a:lnTo>
                    <a:lnTo>
                      <a:pt x="28" y="45"/>
                    </a:lnTo>
                    <a:lnTo>
                      <a:pt x="22" y="55"/>
                    </a:lnTo>
                    <a:lnTo>
                      <a:pt x="15" y="64"/>
                    </a:lnTo>
                    <a:lnTo>
                      <a:pt x="9" y="73"/>
                    </a:lnTo>
                    <a:lnTo>
                      <a:pt x="4" y="82"/>
                    </a:lnTo>
                    <a:lnTo>
                      <a:pt x="4" y="82"/>
                    </a:lnTo>
                    <a:lnTo>
                      <a:pt x="0" y="100"/>
                    </a:lnTo>
                    <a:lnTo>
                      <a:pt x="3" y="115"/>
                    </a:lnTo>
                    <a:lnTo>
                      <a:pt x="12" y="130"/>
                    </a:lnTo>
                    <a:lnTo>
                      <a:pt x="23" y="141"/>
                    </a:lnTo>
                    <a:lnTo>
                      <a:pt x="37" y="147"/>
                    </a:lnTo>
                    <a:lnTo>
                      <a:pt x="54" y="149"/>
                    </a:lnTo>
                    <a:lnTo>
                      <a:pt x="69" y="145"/>
                    </a:lnTo>
                    <a:lnTo>
                      <a:pt x="85" y="135"/>
                    </a:lnTo>
                    <a:lnTo>
                      <a:pt x="85" y="135"/>
                    </a:lnTo>
                    <a:lnTo>
                      <a:pt x="94" y="121"/>
                    </a:lnTo>
                    <a:lnTo>
                      <a:pt x="99" y="105"/>
                    </a:lnTo>
                    <a:lnTo>
                      <a:pt x="98" y="88"/>
                    </a:lnTo>
                    <a:lnTo>
                      <a:pt x="91" y="73"/>
                    </a:lnTo>
                    <a:lnTo>
                      <a:pt x="91" y="73"/>
                    </a:lnTo>
                    <a:lnTo>
                      <a:pt x="85" y="64"/>
                    </a:lnTo>
                    <a:lnTo>
                      <a:pt x="78" y="55"/>
                    </a:lnTo>
                    <a:lnTo>
                      <a:pt x="72" y="45"/>
                    </a:lnTo>
                    <a:lnTo>
                      <a:pt x="67" y="31"/>
                    </a:lnTo>
                    <a:lnTo>
                      <a:pt x="64" y="13"/>
                    </a:lnTo>
                    <a:lnTo>
                      <a:pt x="63" y="5"/>
                    </a:lnTo>
                    <a:lnTo>
                      <a:pt x="56" y="1"/>
                    </a:lnTo>
                    <a:lnTo>
                      <a:pt x="50" y="0"/>
                    </a:lnTo>
                    <a:lnTo>
                      <a:pt x="42" y="1"/>
                    </a:lnTo>
                    <a:lnTo>
                      <a:pt x="37" y="5"/>
                    </a:lnTo>
                    <a:lnTo>
                      <a:pt x="35" y="13"/>
                    </a:lnTo>
                    <a:close/>
                    <a:moveTo>
                      <a:pt x="31" y="79"/>
                    </a:moveTo>
                    <a:lnTo>
                      <a:pt x="35" y="81"/>
                    </a:lnTo>
                    <a:lnTo>
                      <a:pt x="38" y="82"/>
                    </a:lnTo>
                    <a:lnTo>
                      <a:pt x="42" y="86"/>
                    </a:lnTo>
                    <a:lnTo>
                      <a:pt x="44" y="90"/>
                    </a:lnTo>
                    <a:lnTo>
                      <a:pt x="45" y="94"/>
                    </a:lnTo>
                    <a:lnTo>
                      <a:pt x="44" y="97"/>
                    </a:lnTo>
                    <a:lnTo>
                      <a:pt x="42" y="101"/>
                    </a:lnTo>
                    <a:lnTo>
                      <a:pt x="38" y="105"/>
                    </a:lnTo>
                    <a:lnTo>
                      <a:pt x="35" y="106"/>
                    </a:lnTo>
                    <a:lnTo>
                      <a:pt x="31" y="108"/>
                    </a:lnTo>
                    <a:lnTo>
                      <a:pt x="26" y="106"/>
                    </a:lnTo>
                    <a:lnTo>
                      <a:pt x="23" y="105"/>
                    </a:lnTo>
                    <a:lnTo>
                      <a:pt x="19" y="101"/>
                    </a:lnTo>
                    <a:lnTo>
                      <a:pt x="18" y="97"/>
                    </a:lnTo>
                    <a:lnTo>
                      <a:pt x="17" y="94"/>
                    </a:lnTo>
                    <a:lnTo>
                      <a:pt x="18" y="90"/>
                    </a:lnTo>
                    <a:lnTo>
                      <a:pt x="19" y="86"/>
                    </a:lnTo>
                    <a:lnTo>
                      <a:pt x="23" y="82"/>
                    </a:lnTo>
                    <a:lnTo>
                      <a:pt x="26" y="81"/>
                    </a:lnTo>
                    <a:lnTo>
                      <a:pt x="31" y="79"/>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chemeClr val="bg1">
                      <a:lumMod val="65000"/>
                    </a:schemeClr>
                  </a:solidFill>
                  <a:effectLst/>
                  <a:uLnTx/>
                  <a:uFillTx/>
                  <a:latin typeface="Arial"/>
                </a:endParaRPr>
              </a:p>
            </p:txBody>
          </p:sp>
          <p:sp>
            <p:nvSpPr>
              <p:cNvPr id="149" name="Freeform 75"/>
              <p:cNvSpPr>
                <a:spLocks/>
              </p:cNvSpPr>
              <p:nvPr/>
            </p:nvSpPr>
            <p:spPr bwMode="auto">
              <a:xfrm>
                <a:off x="1789322" y="2332902"/>
                <a:ext cx="629114" cy="440809"/>
              </a:xfrm>
              <a:custGeom>
                <a:avLst/>
                <a:gdLst>
                  <a:gd name="T0" fmla="*/ 553 w 588"/>
                  <a:gd name="T1" fmla="*/ 196 h 412"/>
                  <a:gd name="T2" fmla="*/ 580 w 588"/>
                  <a:gd name="T3" fmla="*/ 238 h 412"/>
                  <a:gd name="T4" fmla="*/ 584 w 588"/>
                  <a:gd name="T5" fmla="*/ 319 h 412"/>
                  <a:gd name="T6" fmla="*/ 539 w 588"/>
                  <a:gd name="T7" fmla="*/ 385 h 412"/>
                  <a:gd name="T8" fmla="*/ 461 w 588"/>
                  <a:gd name="T9" fmla="*/ 412 h 412"/>
                  <a:gd name="T10" fmla="*/ 444 w 588"/>
                  <a:gd name="T11" fmla="*/ 395 h 412"/>
                  <a:gd name="T12" fmla="*/ 461 w 588"/>
                  <a:gd name="T13" fmla="*/ 378 h 412"/>
                  <a:gd name="T14" fmla="*/ 524 w 588"/>
                  <a:gd name="T15" fmla="*/ 354 h 412"/>
                  <a:gd name="T16" fmla="*/ 555 w 588"/>
                  <a:gd name="T17" fmla="*/ 296 h 412"/>
                  <a:gd name="T18" fmla="*/ 538 w 588"/>
                  <a:gd name="T19" fmla="*/ 231 h 412"/>
                  <a:gd name="T20" fmla="*/ 511 w 588"/>
                  <a:gd name="T21" fmla="*/ 204 h 412"/>
                  <a:gd name="T22" fmla="*/ 487 w 588"/>
                  <a:gd name="T23" fmla="*/ 206 h 412"/>
                  <a:gd name="T24" fmla="*/ 484 w 588"/>
                  <a:gd name="T25" fmla="*/ 169 h 412"/>
                  <a:gd name="T26" fmla="*/ 460 w 588"/>
                  <a:gd name="T27" fmla="*/ 123 h 412"/>
                  <a:gd name="T28" fmla="*/ 407 w 588"/>
                  <a:gd name="T29" fmla="*/ 115 h 412"/>
                  <a:gd name="T30" fmla="*/ 372 w 588"/>
                  <a:gd name="T31" fmla="*/ 127 h 412"/>
                  <a:gd name="T32" fmla="*/ 363 w 588"/>
                  <a:gd name="T33" fmla="*/ 105 h 412"/>
                  <a:gd name="T34" fmla="*/ 359 w 588"/>
                  <a:gd name="T35" fmla="*/ 70 h 412"/>
                  <a:gd name="T36" fmla="*/ 289 w 588"/>
                  <a:gd name="T37" fmla="*/ 36 h 412"/>
                  <a:gd name="T38" fmla="*/ 212 w 588"/>
                  <a:gd name="T39" fmla="*/ 43 h 412"/>
                  <a:gd name="T40" fmla="*/ 152 w 588"/>
                  <a:gd name="T41" fmla="*/ 91 h 412"/>
                  <a:gd name="T42" fmla="*/ 159 w 588"/>
                  <a:gd name="T43" fmla="*/ 145 h 412"/>
                  <a:gd name="T44" fmla="*/ 230 w 588"/>
                  <a:gd name="T45" fmla="*/ 182 h 412"/>
                  <a:gd name="T46" fmla="*/ 230 w 588"/>
                  <a:gd name="T47" fmla="*/ 205 h 412"/>
                  <a:gd name="T48" fmla="*/ 207 w 588"/>
                  <a:gd name="T49" fmla="*/ 205 h 412"/>
                  <a:gd name="T50" fmla="*/ 141 w 588"/>
                  <a:gd name="T51" fmla="*/ 176 h 412"/>
                  <a:gd name="T52" fmla="*/ 76 w 588"/>
                  <a:gd name="T53" fmla="*/ 194 h 412"/>
                  <a:gd name="T54" fmla="*/ 36 w 588"/>
                  <a:gd name="T55" fmla="*/ 251 h 412"/>
                  <a:gd name="T56" fmla="*/ 44 w 588"/>
                  <a:gd name="T57" fmla="*/ 322 h 412"/>
                  <a:gd name="T58" fmla="*/ 91 w 588"/>
                  <a:gd name="T59" fmla="*/ 369 h 412"/>
                  <a:gd name="T60" fmla="*/ 126 w 588"/>
                  <a:gd name="T61" fmla="*/ 387 h 412"/>
                  <a:gd name="T62" fmla="*/ 116 w 588"/>
                  <a:gd name="T63" fmla="*/ 408 h 412"/>
                  <a:gd name="T64" fmla="*/ 53 w 588"/>
                  <a:gd name="T65" fmla="*/ 383 h 412"/>
                  <a:gd name="T66" fmla="*/ 5 w 588"/>
                  <a:gd name="T67" fmla="*/ 315 h 412"/>
                  <a:gd name="T68" fmla="*/ 8 w 588"/>
                  <a:gd name="T69" fmla="*/ 232 h 412"/>
                  <a:gd name="T70" fmla="*/ 57 w 588"/>
                  <a:gd name="T71" fmla="*/ 167 h 412"/>
                  <a:gd name="T72" fmla="*/ 104 w 588"/>
                  <a:gd name="T73" fmla="*/ 115 h 412"/>
                  <a:gd name="T74" fmla="*/ 153 w 588"/>
                  <a:gd name="T75" fmla="*/ 41 h 412"/>
                  <a:gd name="T76" fmla="*/ 232 w 588"/>
                  <a:gd name="T77" fmla="*/ 4 h 412"/>
                  <a:gd name="T78" fmla="*/ 325 w 588"/>
                  <a:gd name="T79" fmla="*/ 11 h 412"/>
                  <a:gd name="T80" fmla="*/ 394 w 588"/>
                  <a:gd name="T81" fmla="*/ 59 h 412"/>
                  <a:gd name="T82" fmla="*/ 454 w 588"/>
                  <a:gd name="T83" fmla="*/ 83 h 412"/>
                  <a:gd name="T84" fmla="*/ 506 w 588"/>
                  <a:gd name="T85" fmla="*/ 12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8" h="412">
                    <a:moveTo>
                      <a:pt x="517" y="170"/>
                    </a:moveTo>
                    <a:lnTo>
                      <a:pt x="537" y="181"/>
                    </a:lnTo>
                    <a:lnTo>
                      <a:pt x="553" y="196"/>
                    </a:lnTo>
                    <a:lnTo>
                      <a:pt x="566" y="211"/>
                    </a:lnTo>
                    <a:lnTo>
                      <a:pt x="566" y="211"/>
                    </a:lnTo>
                    <a:lnTo>
                      <a:pt x="580" y="238"/>
                    </a:lnTo>
                    <a:lnTo>
                      <a:pt x="587" y="265"/>
                    </a:lnTo>
                    <a:lnTo>
                      <a:pt x="588" y="292"/>
                    </a:lnTo>
                    <a:lnTo>
                      <a:pt x="584" y="319"/>
                    </a:lnTo>
                    <a:lnTo>
                      <a:pt x="574" y="344"/>
                    </a:lnTo>
                    <a:lnTo>
                      <a:pt x="558" y="365"/>
                    </a:lnTo>
                    <a:lnTo>
                      <a:pt x="539" y="385"/>
                    </a:lnTo>
                    <a:lnTo>
                      <a:pt x="516" y="399"/>
                    </a:lnTo>
                    <a:lnTo>
                      <a:pt x="490" y="409"/>
                    </a:lnTo>
                    <a:lnTo>
                      <a:pt x="461" y="412"/>
                    </a:lnTo>
                    <a:lnTo>
                      <a:pt x="452" y="409"/>
                    </a:lnTo>
                    <a:lnTo>
                      <a:pt x="445" y="403"/>
                    </a:lnTo>
                    <a:lnTo>
                      <a:pt x="444" y="395"/>
                    </a:lnTo>
                    <a:lnTo>
                      <a:pt x="445" y="387"/>
                    </a:lnTo>
                    <a:lnTo>
                      <a:pt x="452" y="381"/>
                    </a:lnTo>
                    <a:lnTo>
                      <a:pt x="461" y="378"/>
                    </a:lnTo>
                    <a:lnTo>
                      <a:pt x="485" y="376"/>
                    </a:lnTo>
                    <a:lnTo>
                      <a:pt x="506" y="367"/>
                    </a:lnTo>
                    <a:lnTo>
                      <a:pt x="524" y="354"/>
                    </a:lnTo>
                    <a:lnTo>
                      <a:pt x="538" y="337"/>
                    </a:lnTo>
                    <a:lnTo>
                      <a:pt x="548" y="318"/>
                    </a:lnTo>
                    <a:lnTo>
                      <a:pt x="555" y="296"/>
                    </a:lnTo>
                    <a:lnTo>
                      <a:pt x="555" y="274"/>
                    </a:lnTo>
                    <a:lnTo>
                      <a:pt x="549" y="253"/>
                    </a:lnTo>
                    <a:lnTo>
                      <a:pt x="538" y="231"/>
                    </a:lnTo>
                    <a:lnTo>
                      <a:pt x="538" y="231"/>
                    </a:lnTo>
                    <a:lnTo>
                      <a:pt x="526" y="217"/>
                    </a:lnTo>
                    <a:lnTo>
                      <a:pt x="511" y="204"/>
                    </a:lnTo>
                    <a:lnTo>
                      <a:pt x="503" y="210"/>
                    </a:lnTo>
                    <a:lnTo>
                      <a:pt x="494" y="210"/>
                    </a:lnTo>
                    <a:lnTo>
                      <a:pt x="487" y="206"/>
                    </a:lnTo>
                    <a:lnTo>
                      <a:pt x="481" y="199"/>
                    </a:lnTo>
                    <a:lnTo>
                      <a:pt x="481" y="190"/>
                    </a:lnTo>
                    <a:lnTo>
                      <a:pt x="484" y="169"/>
                    </a:lnTo>
                    <a:lnTo>
                      <a:pt x="481" y="151"/>
                    </a:lnTo>
                    <a:lnTo>
                      <a:pt x="472" y="136"/>
                    </a:lnTo>
                    <a:lnTo>
                      <a:pt x="460" y="123"/>
                    </a:lnTo>
                    <a:lnTo>
                      <a:pt x="443" y="115"/>
                    </a:lnTo>
                    <a:lnTo>
                      <a:pt x="425" y="113"/>
                    </a:lnTo>
                    <a:lnTo>
                      <a:pt x="407" y="115"/>
                    </a:lnTo>
                    <a:lnTo>
                      <a:pt x="389" y="124"/>
                    </a:lnTo>
                    <a:lnTo>
                      <a:pt x="381" y="128"/>
                    </a:lnTo>
                    <a:lnTo>
                      <a:pt x="372" y="127"/>
                    </a:lnTo>
                    <a:lnTo>
                      <a:pt x="366" y="122"/>
                    </a:lnTo>
                    <a:lnTo>
                      <a:pt x="363" y="114"/>
                    </a:lnTo>
                    <a:lnTo>
                      <a:pt x="363" y="105"/>
                    </a:lnTo>
                    <a:lnTo>
                      <a:pt x="370" y="99"/>
                    </a:lnTo>
                    <a:lnTo>
                      <a:pt x="377" y="92"/>
                    </a:lnTo>
                    <a:lnTo>
                      <a:pt x="359" y="70"/>
                    </a:lnTo>
                    <a:lnTo>
                      <a:pt x="338" y="54"/>
                    </a:lnTo>
                    <a:lnTo>
                      <a:pt x="313" y="42"/>
                    </a:lnTo>
                    <a:lnTo>
                      <a:pt x="289" y="36"/>
                    </a:lnTo>
                    <a:lnTo>
                      <a:pt x="262" y="33"/>
                    </a:lnTo>
                    <a:lnTo>
                      <a:pt x="236" y="37"/>
                    </a:lnTo>
                    <a:lnTo>
                      <a:pt x="212" y="43"/>
                    </a:lnTo>
                    <a:lnTo>
                      <a:pt x="189" y="55"/>
                    </a:lnTo>
                    <a:lnTo>
                      <a:pt x="168" y="72"/>
                    </a:lnTo>
                    <a:lnTo>
                      <a:pt x="152" y="91"/>
                    </a:lnTo>
                    <a:lnTo>
                      <a:pt x="140" y="115"/>
                    </a:lnTo>
                    <a:lnTo>
                      <a:pt x="132" y="142"/>
                    </a:lnTo>
                    <a:lnTo>
                      <a:pt x="159" y="145"/>
                    </a:lnTo>
                    <a:lnTo>
                      <a:pt x="185" y="152"/>
                    </a:lnTo>
                    <a:lnTo>
                      <a:pt x="209" y="164"/>
                    </a:lnTo>
                    <a:lnTo>
                      <a:pt x="230" y="182"/>
                    </a:lnTo>
                    <a:lnTo>
                      <a:pt x="235" y="190"/>
                    </a:lnTo>
                    <a:lnTo>
                      <a:pt x="235" y="199"/>
                    </a:lnTo>
                    <a:lnTo>
                      <a:pt x="230" y="205"/>
                    </a:lnTo>
                    <a:lnTo>
                      <a:pt x="223" y="209"/>
                    </a:lnTo>
                    <a:lnTo>
                      <a:pt x="214" y="210"/>
                    </a:lnTo>
                    <a:lnTo>
                      <a:pt x="207" y="205"/>
                    </a:lnTo>
                    <a:lnTo>
                      <a:pt x="186" y="190"/>
                    </a:lnTo>
                    <a:lnTo>
                      <a:pt x="164" y="179"/>
                    </a:lnTo>
                    <a:lnTo>
                      <a:pt x="141" y="176"/>
                    </a:lnTo>
                    <a:lnTo>
                      <a:pt x="118" y="177"/>
                    </a:lnTo>
                    <a:lnTo>
                      <a:pt x="96" y="183"/>
                    </a:lnTo>
                    <a:lnTo>
                      <a:pt x="76" y="194"/>
                    </a:lnTo>
                    <a:lnTo>
                      <a:pt x="59" y="209"/>
                    </a:lnTo>
                    <a:lnTo>
                      <a:pt x="45" y="228"/>
                    </a:lnTo>
                    <a:lnTo>
                      <a:pt x="36" y="251"/>
                    </a:lnTo>
                    <a:lnTo>
                      <a:pt x="34" y="277"/>
                    </a:lnTo>
                    <a:lnTo>
                      <a:pt x="36" y="300"/>
                    </a:lnTo>
                    <a:lnTo>
                      <a:pt x="44" y="322"/>
                    </a:lnTo>
                    <a:lnTo>
                      <a:pt x="55" y="341"/>
                    </a:lnTo>
                    <a:lnTo>
                      <a:pt x="72" y="356"/>
                    </a:lnTo>
                    <a:lnTo>
                      <a:pt x="91" y="369"/>
                    </a:lnTo>
                    <a:lnTo>
                      <a:pt x="113" y="376"/>
                    </a:lnTo>
                    <a:lnTo>
                      <a:pt x="122" y="381"/>
                    </a:lnTo>
                    <a:lnTo>
                      <a:pt x="126" y="387"/>
                    </a:lnTo>
                    <a:lnTo>
                      <a:pt x="126" y="396"/>
                    </a:lnTo>
                    <a:lnTo>
                      <a:pt x="122" y="404"/>
                    </a:lnTo>
                    <a:lnTo>
                      <a:pt x="116" y="408"/>
                    </a:lnTo>
                    <a:lnTo>
                      <a:pt x="107" y="409"/>
                    </a:lnTo>
                    <a:lnTo>
                      <a:pt x="77" y="399"/>
                    </a:lnTo>
                    <a:lnTo>
                      <a:pt x="53" y="383"/>
                    </a:lnTo>
                    <a:lnTo>
                      <a:pt x="32" y="364"/>
                    </a:lnTo>
                    <a:lnTo>
                      <a:pt x="17" y="341"/>
                    </a:lnTo>
                    <a:lnTo>
                      <a:pt x="5" y="315"/>
                    </a:lnTo>
                    <a:lnTo>
                      <a:pt x="0" y="287"/>
                    </a:lnTo>
                    <a:lnTo>
                      <a:pt x="2" y="260"/>
                    </a:lnTo>
                    <a:lnTo>
                      <a:pt x="8" y="232"/>
                    </a:lnTo>
                    <a:lnTo>
                      <a:pt x="21" y="206"/>
                    </a:lnTo>
                    <a:lnTo>
                      <a:pt x="40" y="182"/>
                    </a:lnTo>
                    <a:lnTo>
                      <a:pt x="57" y="167"/>
                    </a:lnTo>
                    <a:lnTo>
                      <a:pt x="77" y="155"/>
                    </a:lnTo>
                    <a:lnTo>
                      <a:pt x="98" y="147"/>
                    </a:lnTo>
                    <a:lnTo>
                      <a:pt x="104" y="115"/>
                    </a:lnTo>
                    <a:lnTo>
                      <a:pt x="116" y="87"/>
                    </a:lnTo>
                    <a:lnTo>
                      <a:pt x="132" y="63"/>
                    </a:lnTo>
                    <a:lnTo>
                      <a:pt x="153" y="41"/>
                    </a:lnTo>
                    <a:lnTo>
                      <a:pt x="177" y="24"/>
                    </a:lnTo>
                    <a:lnTo>
                      <a:pt x="204" y="11"/>
                    </a:lnTo>
                    <a:lnTo>
                      <a:pt x="232" y="4"/>
                    </a:lnTo>
                    <a:lnTo>
                      <a:pt x="263" y="0"/>
                    </a:lnTo>
                    <a:lnTo>
                      <a:pt x="294" y="2"/>
                    </a:lnTo>
                    <a:lnTo>
                      <a:pt x="325" y="11"/>
                    </a:lnTo>
                    <a:lnTo>
                      <a:pt x="354" y="25"/>
                    </a:lnTo>
                    <a:lnTo>
                      <a:pt x="375" y="41"/>
                    </a:lnTo>
                    <a:lnTo>
                      <a:pt x="394" y="59"/>
                    </a:lnTo>
                    <a:lnTo>
                      <a:pt x="410" y="81"/>
                    </a:lnTo>
                    <a:lnTo>
                      <a:pt x="433" y="79"/>
                    </a:lnTo>
                    <a:lnTo>
                      <a:pt x="454" y="83"/>
                    </a:lnTo>
                    <a:lnTo>
                      <a:pt x="475" y="93"/>
                    </a:lnTo>
                    <a:lnTo>
                      <a:pt x="492" y="108"/>
                    </a:lnTo>
                    <a:lnTo>
                      <a:pt x="506" y="126"/>
                    </a:lnTo>
                    <a:lnTo>
                      <a:pt x="515" y="146"/>
                    </a:lnTo>
                    <a:lnTo>
                      <a:pt x="517" y="170"/>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chemeClr val="bg1">
                      <a:lumMod val="65000"/>
                    </a:schemeClr>
                  </a:solidFill>
                  <a:effectLst/>
                  <a:uLnTx/>
                  <a:uFillTx/>
                  <a:latin typeface="Arial"/>
                </a:endParaRPr>
              </a:p>
            </p:txBody>
          </p:sp>
          <p:sp>
            <p:nvSpPr>
              <p:cNvPr id="150" name="Freeform 76"/>
              <p:cNvSpPr>
                <a:spLocks noEditPoints="1"/>
              </p:cNvSpPr>
              <p:nvPr/>
            </p:nvSpPr>
            <p:spPr bwMode="auto">
              <a:xfrm>
                <a:off x="1901664" y="2700956"/>
                <a:ext cx="372334" cy="268552"/>
              </a:xfrm>
              <a:custGeom>
                <a:avLst/>
                <a:gdLst>
                  <a:gd name="T0" fmla="*/ 52 w 348"/>
                  <a:gd name="T1" fmla="*/ 115 h 251"/>
                  <a:gd name="T2" fmla="*/ 41 w 348"/>
                  <a:gd name="T3" fmla="*/ 154 h 251"/>
                  <a:gd name="T4" fmla="*/ 6 w 348"/>
                  <a:gd name="T5" fmla="*/ 150 h 251"/>
                  <a:gd name="T6" fmla="*/ 9 w 348"/>
                  <a:gd name="T7" fmla="*/ 115 h 251"/>
                  <a:gd name="T8" fmla="*/ 47 w 348"/>
                  <a:gd name="T9" fmla="*/ 93 h 251"/>
                  <a:gd name="T10" fmla="*/ 101 w 348"/>
                  <a:gd name="T11" fmla="*/ 12 h 251"/>
                  <a:gd name="T12" fmla="*/ 97 w 348"/>
                  <a:gd name="T13" fmla="*/ 56 h 251"/>
                  <a:gd name="T14" fmla="*/ 62 w 348"/>
                  <a:gd name="T15" fmla="*/ 65 h 251"/>
                  <a:gd name="T16" fmla="*/ 53 w 348"/>
                  <a:gd name="T17" fmla="*/ 30 h 251"/>
                  <a:gd name="T18" fmla="*/ 89 w 348"/>
                  <a:gd name="T19" fmla="*/ 6 h 251"/>
                  <a:gd name="T20" fmla="*/ 298 w 348"/>
                  <a:gd name="T21" fmla="*/ 5 h 251"/>
                  <a:gd name="T22" fmla="*/ 298 w 348"/>
                  <a:gd name="T23" fmla="*/ 48 h 251"/>
                  <a:gd name="T24" fmla="*/ 270 w 348"/>
                  <a:gd name="T25" fmla="*/ 69 h 251"/>
                  <a:gd name="T26" fmla="*/ 248 w 348"/>
                  <a:gd name="T27" fmla="*/ 41 h 251"/>
                  <a:gd name="T28" fmla="*/ 276 w 348"/>
                  <a:gd name="T29" fmla="*/ 11 h 251"/>
                  <a:gd name="T30" fmla="*/ 199 w 348"/>
                  <a:gd name="T31" fmla="*/ 1 h 251"/>
                  <a:gd name="T32" fmla="*/ 201 w 348"/>
                  <a:gd name="T33" fmla="*/ 37 h 251"/>
                  <a:gd name="T34" fmla="*/ 181 w 348"/>
                  <a:gd name="T35" fmla="*/ 68 h 251"/>
                  <a:gd name="T36" fmla="*/ 149 w 348"/>
                  <a:gd name="T37" fmla="*/ 50 h 251"/>
                  <a:gd name="T38" fmla="*/ 167 w 348"/>
                  <a:gd name="T39" fmla="*/ 18 h 251"/>
                  <a:gd name="T40" fmla="*/ 199 w 348"/>
                  <a:gd name="T41" fmla="*/ 1 h 251"/>
                  <a:gd name="T42" fmla="*/ 299 w 348"/>
                  <a:gd name="T43" fmla="*/ 206 h 251"/>
                  <a:gd name="T44" fmla="*/ 289 w 348"/>
                  <a:gd name="T45" fmla="*/ 246 h 251"/>
                  <a:gd name="T46" fmla="*/ 253 w 348"/>
                  <a:gd name="T47" fmla="*/ 241 h 251"/>
                  <a:gd name="T48" fmla="*/ 257 w 348"/>
                  <a:gd name="T49" fmla="*/ 206 h 251"/>
                  <a:gd name="T50" fmla="*/ 294 w 348"/>
                  <a:gd name="T51" fmla="*/ 184 h 251"/>
                  <a:gd name="T52" fmla="*/ 199 w 348"/>
                  <a:gd name="T53" fmla="*/ 195 h 251"/>
                  <a:gd name="T54" fmla="*/ 197 w 348"/>
                  <a:gd name="T55" fmla="*/ 238 h 251"/>
                  <a:gd name="T56" fmla="*/ 161 w 348"/>
                  <a:gd name="T57" fmla="*/ 247 h 251"/>
                  <a:gd name="T58" fmla="*/ 152 w 348"/>
                  <a:gd name="T59" fmla="*/ 213 h 251"/>
                  <a:gd name="T60" fmla="*/ 188 w 348"/>
                  <a:gd name="T61" fmla="*/ 188 h 251"/>
                  <a:gd name="T62" fmla="*/ 101 w 348"/>
                  <a:gd name="T63" fmla="*/ 186 h 251"/>
                  <a:gd name="T64" fmla="*/ 99 w 348"/>
                  <a:gd name="T65" fmla="*/ 229 h 251"/>
                  <a:gd name="T66" fmla="*/ 72 w 348"/>
                  <a:gd name="T67" fmla="*/ 251 h 251"/>
                  <a:gd name="T68" fmla="*/ 49 w 348"/>
                  <a:gd name="T69" fmla="*/ 222 h 251"/>
                  <a:gd name="T70" fmla="*/ 79 w 348"/>
                  <a:gd name="T71" fmla="*/ 193 h 251"/>
                  <a:gd name="T72" fmla="*/ 347 w 348"/>
                  <a:gd name="T73" fmla="*/ 92 h 251"/>
                  <a:gd name="T74" fmla="*/ 348 w 348"/>
                  <a:gd name="T75" fmla="*/ 128 h 251"/>
                  <a:gd name="T76" fmla="*/ 329 w 348"/>
                  <a:gd name="T77" fmla="*/ 159 h 251"/>
                  <a:gd name="T78" fmla="*/ 298 w 348"/>
                  <a:gd name="T79" fmla="*/ 141 h 251"/>
                  <a:gd name="T80" fmla="*/ 316 w 348"/>
                  <a:gd name="T81" fmla="*/ 109 h 251"/>
                  <a:gd name="T82" fmla="*/ 347 w 348"/>
                  <a:gd name="T83" fmla="*/ 92 h 251"/>
                  <a:gd name="T84" fmla="*/ 249 w 348"/>
                  <a:gd name="T85" fmla="*/ 115 h 251"/>
                  <a:gd name="T86" fmla="*/ 239 w 348"/>
                  <a:gd name="T87" fmla="*/ 155 h 251"/>
                  <a:gd name="T88" fmla="*/ 203 w 348"/>
                  <a:gd name="T89" fmla="*/ 150 h 251"/>
                  <a:gd name="T90" fmla="*/ 207 w 348"/>
                  <a:gd name="T91" fmla="*/ 115 h 251"/>
                  <a:gd name="T92" fmla="*/ 246 w 348"/>
                  <a:gd name="T93" fmla="*/ 93 h 251"/>
                  <a:gd name="T94" fmla="*/ 151 w 348"/>
                  <a:gd name="T95" fmla="*/ 104 h 251"/>
                  <a:gd name="T96" fmla="*/ 147 w 348"/>
                  <a:gd name="T97" fmla="*/ 147 h 251"/>
                  <a:gd name="T98" fmla="*/ 112 w 348"/>
                  <a:gd name="T99" fmla="*/ 156 h 251"/>
                  <a:gd name="T100" fmla="*/ 103 w 348"/>
                  <a:gd name="T101" fmla="*/ 122 h 251"/>
                  <a:gd name="T102" fmla="*/ 138 w 348"/>
                  <a:gd name="T103" fmla="*/ 9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8" h="251">
                    <a:moveTo>
                      <a:pt x="50" y="91"/>
                    </a:moveTo>
                    <a:lnTo>
                      <a:pt x="50" y="95"/>
                    </a:lnTo>
                    <a:lnTo>
                      <a:pt x="50" y="104"/>
                    </a:lnTo>
                    <a:lnTo>
                      <a:pt x="52" y="115"/>
                    </a:lnTo>
                    <a:lnTo>
                      <a:pt x="52" y="127"/>
                    </a:lnTo>
                    <a:lnTo>
                      <a:pt x="50" y="138"/>
                    </a:lnTo>
                    <a:lnTo>
                      <a:pt x="48" y="147"/>
                    </a:lnTo>
                    <a:lnTo>
                      <a:pt x="41" y="154"/>
                    </a:lnTo>
                    <a:lnTo>
                      <a:pt x="33" y="159"/>
                    </a:lnTo>
                    <a:lnTo>
                      <a:pt x="22" y="159"/>
                    </a:lnTo>
                    <a:lnTo>
                      <a:pt x="13" y="156"/>
                    </a:lnTo>
                    <a:lnTo>
                      <a:pt x="6" y="150"/>
                    </a:lnTo>
                    <a:lnTo>
                      <a:pt x="0" y="141"/>
                    </a:lnTo>
                    <a:lnTo>
                      <a:pt x="0" y="130"/>
                    </a:lnTo>
                    <a:lnTo>
                      <a:pt x="3" y="122"/>
                    </a:lnTo>
                    <a:lnTo>
                      <a:pt x="9" y="115"/>
                    </a:lnTo>
                    <a:lnTo>
                      <a:pt x="18" y="109"/>
                    </a:lnTo>
                    <a:lnTo>
                      <a:pt x="29" y="102"/>
                    </a:lnTo>
                    <a:lnTo>
                      <a:pt x="39" y="97"/>
                    </a:lnTo>
                    <a:lnTo>
                      <a:pt x="47" y="93"/>
                    </a:lnTo>
                    <a:lnTo>
                      <a:pt x="50" y="91"/>
                    </a:lnTo>
                    <a:close/>
                    <a:moveTo>
                      <a:pt x="101" y="0"/>
                    </a:moveTo>
                    <a:lnTo>
                      <a:pt x="101" y="3"/>
                    </a:lnTo>
                    <a:lnTo>
                      <a:pt x="101" y="12"/>
                    </a:lnTo>
                    <a:lnTo>
                      <a:pt x="101" y="24"/>
                    </a:lnTo>
                    <a:lnTo>
                      <a:pt x="101" y="37"/>
                    </a:lnTo>
                    <a:lnTo>
                      <a:pt x="99" y="47"/>
                    </a:lnTo>
                    <a:lnTo>
                      <a:pt x="97" y="56"/>
                    </a:lnTo>
                    <a:lnTo>
                      <a:pt x="90" y="64"/>
                    </a:lnTo>
                    <a:lnTo>
                      <a:pt x="81" y="68"/>
                    </a:lnTo>
                    <a:lnTo>
                      <a:pt x="72" y="69"/>
                    </a:lnTo>
                    <a:lnTo>
                      <a:pt x="62" y="65"/>
                    </a:lnTo>
                    <a:lnTo>
                      <a:pt x="54" y="59"/>
                    </a:lnTo>
                    <a:lnTo>
                      <a:pt x="50" y="50"/>
                    </a:lnTo>
                    <a:lnTo>
                      <a:pt x="49" y="39"/>
                    </a:lnTo>
                    <a:lnTo>
                      <a:pt x="53" y="30"/>
                    </a:lnTo>
                    <a:lnTo>
                      <a:pt x="59" y="24"/>
                    </a:lnTo>
                    <a:lnTo>
                      <a:pt x="68" y="18"/>
                    </a:lnTo>
                    <a:lnTo>
                      <a:pt x="79" y="11"/>
                    </a:lnTo>
                    <a:lnTo>
                      <a:pt x="89" y="6"/>
                    </a:lnTo>
                    <a:lnTo>
                      <a:pt x="97" y="2"/>
                    </a:lnTo>
                    <a:lnTo>
                      <a:pt x="101" y="0"/>
                    </a:lnTo>
                    <a:close/>
                    <a:moveTo>
                      <a:pt x="298" y="1"/>
                    </a:moveTo>
                    <a:lnTo>
                      <a:pt x="298" y="5"/>
                    </a:lnTo>
                    <a:lnTo>
                      <a:pt x="298" y="12"/>
                    </a:lnTo>
                    <a:lnTo>
                      <a:pt x="299" y="24"/>
                    </a:lnTo>
                    <a:lnTo>
                      <a:pt x="299" y="37"/>
                    </a:lnTo>
                    <a:lnTo>
                      <a:pt x="298" y="48"/>
                    </a:lnTo>
                    <a:lnTo>
                      <a:pt x="296" y="56"/>
                    </a:lnTo>
                    <a:lnTo>
                      <a:pt x="289" y="64"/>
                    </a:lnTo>
                    <a:lnTo>
                      <a:pt x="280" y="68"/>
                    </a:lnTo>
                    <a:lnTo>
                      <a:pt x="270" y="69"/>
                    </a:lnTo>
                    <a:lnTo>
                      <a:pt x="261" y="65"/>
                    </a:lnTo>
                    <a:lnTo>
                      <a:pt x="253" y="59"/>
                    </a:lnTo>
                    <a:lnTo>
                      <a:pt x="248" y="50"/>
                    </a:lnTo>
                    <a:lnTo>
                      <a:pt x="248" y="41"/>
                    </a:lnTo>
                    <a:lnTo>
                      <a:pt x="251" y="30"/>
                    </a:lnTo>
                    <a:lnTo>
                      <a:pt x="257" y="24"/>
                    </a:lnTo>
                    <a:lnTo>
                      <a:pt x="266" y="18"/>
                    </a:lnTo>
                    <a:lnTo>
                      <a:pt x="276" y="11"/>
                    </a:lnTo>
                    <a:lnTo>
                      <a:pt x="287" y="6"/>
                    </a:lnTo>
                    <a:lnTo>
                      <a:pt x="294" y="2"/>
                    </a:lnTo>
                    <a:lnTo>
                      <a:pt x="298" y="1"/>
                    </a:lnTo>
                    <a:close/>
                    <a:moveTo>
                      <a:pt x="199" y="1"/>
                    </a:moveTo>
                    <a:lnTo>
                      <a:pt x="199" y="5"/>
                    </a:lnTo>
                    <a:lnTo>
                      <a:pt x="199" y="12"/>
                    </a:lnTo>
                    <a:lnTo>
                      <a:pt x="201" y="24"/>
                    </a:lnTo>
                    <a:lnTo>
                      <a:pt x="201" y="37"/>
                    </a:lnTo>
                    <a:lnTo>
                      <a:pt x="199" y="48"/>
                    </a:lnTo>
                    <a:lnTo>
                      <a:pt x="197" y="56"/>
                    </a:lnTo>
                    <a:lnTo>
                      <a:pt x="189" y="64"/>
                    </a:lnTo>
                    <a:lnTo>
                      <a:pt x="181" y="68"/>
                    </a:lnTo>
                    <a:lnTo>
                      <a:pt x="171" y="69"/>
                    </a:lnTo>
                    <a:lnTo>
                      <a:pt x="161" y="65"/>
                    </a:lnTo>
                    <a:lnTo>
                      <a:pt x="154" y="59"/>
                    </a:lnTo>
                    <a:lnTo>
                      <a:pt x="149" y="50"/>
                    </a:lnTo>
                    <a:lnTo>
                      <a:pt x="149" y="41"/>
                    </a:lnTo>
                    <a:lnTo>
                      <a:pt x="152" y="30"/>
                    </a:lnTo>
                    <a:lnTo>
                      <a:pt x="158" y="24"/>
                    </a:lnTo>
                    <a:lnTo>
                      <a:pt x="167" y="18"/>
                    </a:lnTo>
                    <a:lnTo>
                      <a:pt x="177" y="11"/>
                    </a:lnTo>
                    <a:lnTo>
                      <a:pt x="188" y="6"/>
                    </a:lnTo>
                    <a:lnTo>
                      <a:pt x="195" y="2"/>
                    </a:lnTo>
                    <a:lnTo>
                      <a:pt x="199" y="1"/>
                    </a:lnTo>
                    <a:close/>
                    <a:moveTo>
                      <a:pt x="298" y="182"/>
                    </a:moveTo>
                    <a:lnTo>
                      <a:pt x="298" y="186"/>
                    </a:lnTo>
                    <a:lnTo>
                      <a:pt x="298" y="195"/>
                    </a:lnTo>
                    <a:lnTo>
                      <a:pt x="299" y="206"/>
                    </a:lnTo>
                    <a:lnTo>
                      <a:pt x="299" y="219"/>
                    </a:lnTo>
                    <a:lnTo>
                      <a:pt x="298" y="229"/>
                    </a:lnTo>
                    <a:lnTo>
                      <a:pt x="296" y="238"/>
                    </a:lnTo>
                    <a:lnTo>
                      <a:pt x="289" y="246"/>
                    </a:lnTo>
                    <a:lnTo>
                      <a:pt x="280" y="250"/>
                    </a:lnTo>
                    <a:lnTo>
                      <a:pt x="270" y="251"/>
                    </a:lnTo>
                    <a:lnTo>
                      <a:pt x="261" y="247"/>
                    </a:lnTo>
                    <a:lnTo>
                      <a:pt x="253" y="241"/>
                    </a:lnTo>
                    <a:lnTo>
                      <a:pt x="248" y="232"/>
                    </a:lnTo>
                    <a:lnTo>
                      <a:pt x="248" y="222"/>
                    </a:lnTo>
                    <a:lnTo>
                      <a:pt x="251" y="213"/>
                    </a:lnTo>
                    <a:lnTo>
                      <a:pt x="257" y="206"/>
                    </a:lnTo>
                    <a:lnTo>
                      <a:pt x="266" y="200"/>
                    </a:lnTo>
                    <a:lnTo>
                      <a:pt x="276" y="193"/>
                    </a:lnTo>
                    <a:lnTo>
                      <a:pt x="287" y="188"/>
                    </a:lnTo>
                    <a:lnTo>
                      <a:pt x="294" y="184"/>
                    </a:lnTo>
                    <a:lnTo>
                      <a:pt x="298" y="182"/>
                    </a:lnTo>
                    <a:close/>
                    <a:moveTo>
                      <a:pt x="199" y="182"/>
                    </a:moveTo>
                    <a:lnTo>
                      <a:pt x="199" y="186"/>
                    </a:lnTo>
                    <a:lnTo>
                      <a:pt x="199" y="195"/>
                    </a:lnTo>
                    <a:lnTo>
                      <a:pt x="201" y="206"/>
                    </a:lnTo>
                    <a:lnTo>
                      <a:pt x="201" y="219"/>
                    </a:lnTo>
                    <a:lnTo>
                      <a:pt x="199" y="229"/>
                    </a:lnTo>
                    <a:lnTo>
                      <a:pt x="197" y="238"/>
                    </a:lnTo>
                    <a:lnTo>
                      <a:pt x="189" y="246"/>
                    </a:lnTo>
                    <a:lnTo>
                      <a:pt x="181" y="250"/>
                    </a:lnTo>
                    <a:lnTo>
                      <a:pt x="171" y="251"/>
                    </a:lnTo>
                    <a:lnTo>
                      <a:pt x="161" y="247"/>
                    </a:lnTo>
                    <a:lnTo>
                      <a:pt x="154" y="241"/>
                    </a:lnTo>
                    <a:lnTo>
                      <a:pt x="149" y="232"/>
                    </a:lnTo>
                    <a:lnTo>
                      <a:pt x="149" y="222"/>
                    </a:lnTo>
                    <a:lnTo>
                      <a:pt x="152" y="213"/>
                    </a:lnTo>
                    <a:lnTo>
                      <a:pt x="158" y="206"/>
                    </a:lnTo>
                    <a:lnTo>
                      <a:pt x="167" y="200"/>
                    </a:lnTo>
                    <a:lnTo>
                      <a:pt x="177" y="193"/>
                    </a:lnTo>
                    <a:lnTo>
                      <a:pt x="188" y="188"/>
                    </a:lnTo>
                    <a:lnTo>
                      <a:pt x="195" y="184"/>
                    </a:lnTo>
                    <a:lnTo>
                      <a:pt x="199" y="182"/>
                    </a:lnTo>
                    <a:close/>
                    <a:moveTo>
                      <a:pt x="101" y="182"/>
                    </a:moveTo>
                    <a:lnTo>
                      <a:pt x="101" y="186"/>
                    </a:lnTo>
                    <a:lnTo>
                      <a:pt x="101" y="195"/>
                    </a:lnTo>
                    <a:lnTo>
                      <a:pt x="101" y="206"/>
                    </a:lnTo>
                    <a:lnTo>
                      <a:pt x="101" y="219"/>
                    </a:lnTo>
                    <a:lnTo>
                      <a:pt x="99" y="229"/>
                    </a:lnTo>
                    <a:lnTo>
                      <a:pt x="97" y="238"/>
                    </a:lnTo>
                    <a:lnTo>
                      <a:pt x="90" y="246"/>
                    </a:lnTo>
                    <a:lnTo>
                      <a:pt x="81" y="250"/>
                    </a:lnTo>
                    <a:lnTo>
                      <a:pt x="72" y="251"/>
                    </a:lnTo>
                    <a:lnTo>
                      <a:pt x="62" y="247"/>
                    </a:lnTo>
                    <a:lnTo>
                      <a:pt x="54" y="241"/>
                    </a:lnTo>
                    <a:lnTo>
                      <a:pt x="50" y="232"/>
                    </a:lnTo>
                    <a:lnTo>
                      <a:pt x="49" y="222"/>
                    </a:lnTo>
                    <a:lnTo>
                      <a:pt x="53" y="213"/>
                    </a:lnTo>
                    <a:lnTo>
                      <a:pt x="59" y="206"/>
                    </a:lnTo>
                    <a:lnTo>
                      <a:pt x="68" y="200"/>
                    </a:lnTo>
                    <a:lnTo>
                      <a:pt x="79" y="193"/>
                    </a:lnTo>
                    <a:lnTo>
                      <a:pt x="89" y="188"/>
                    </a:lnTo>
                    <a:lnTo>
                      <a:pt x="97" y="184"/>
                    </a:lnTo>
                    <a:lnTo>
                      <a:pt x="101" y="182"/>
                    </a:lnTo>
                    <a:close/>
                    <a:moveTo>
                      <a:pt x="347" y="92"/>
                    </a:moveTo>
                    <a:lnTo>
                      <a:pt x="348" y="96"/>
                    </a:lnTo>
                    <a:lnTo>
                      <a:pt x="348" y="104"/>
                    </a:lnTo>
                    <a:lnTo>
                      <a:pt x="348" y="115"/>
                    </a:lnTo>
                    <a:lnTo>
                      <a:pt x="348" y="128"/>
                    </a:lnTo>
                    <a:lnTo>
                      <a:pt x="347" y="139"/>
                    </a:lnTo>
                    <a:lnTo>
                      <a:pt x="344" y="147"/>
                    </a:lnTo>
                    <a:lnTo>
                      <a:pt x="338" y="155"/>
                    </a:lnTo>
                    <a:lnTo>
                      <a:pt x="329" y="159"/>
                    </a:lnTo>
                    <a:lnTo>
                      <a:pt x="320" y="160"/>
                    </a:lnTo>
                    <a:lnTo>
                      <a:pt x="310" y="156"/>
                    </a:lnTo>
                    <a:lnTo>
                      <a:pt x="302" y="150"/>
                    </a:lnTo>
                    <a:lnTo>
                      <a:pt x="298" y="141"/>
                    </a:lnTo>
                    <a:lnTo>
                      <a:pt x="297" y="132"/>
                    </a:lnTo>
                    <a:lnTo>
                      <a:pt x="301" y="122"/>
                    </a:lnTo>
                    <a:lnTo>
                      <a:pt x="306" y="115"/>
                    </a:lnTo>
                    <a:lnTo>
                      <a:pt x="316" y="109"/>
                    </a:lnTo>
                    <a:lnTo>
                      <a:pt x="326" y="102"/>
                    </a:lnTo>
                    <a:lnTo>
                      <a:pt x="337" y="97"/>
                    </a:lnTo>
                    <a:lnTo>
                      <a:pt x="344" y="93"/>
                    </a:lnTo>
                    <a:lnTo>
                      <a:pt x="347" y="92"/>
                    </a:lnTo>
                    <a:close/>
                    <a:moveTo>
                      <a:pt x="248" y="92"/>
                    </a:moveTo>
                    <a:lnTo>
                      <a:pt x="248" y="96"/>
                    </a:lnTo>
                    <a:lnTo>
                      <a:pt x="249" y="104"/>
                    </a:lnTo>
                    <a:lnTo>
                      <a:pt x="249" y="115"/>
                    </a:lnTo>
                    <a:lnTo>
                      <a:pt x="249" y="128"/>
                    </a:lnTo>
                    <a:lnTo>
                      <a:pt x="248" y="139"/>
                    </a:lnTo>
                    <a:lnTo>
                      <a:pt x="246" y="147"/>
                    </a:lnTo>
                    <a:lnTo>
                      <a:pt x="239" y="155"/>
                    </a:lnTo>
                    <a:lnTo>
                      <a:pt x="230" y="159"/>
                    </a:lnTo>
                    <a:lnTo>
                      <a:pt x="220" y="160"/>
                    </a:lnTo>
                    <a:lnTo>
                      <a:pt x="211" y="156"/>
                    </a:lnTo>
                    <a:lnTo>
                      <a:pt x="203" y="150"/>
                    </a:lnTo>
                    <a:lnTo>
                      <a:pt x="199" y="141"/>
                    </a:lnTo>
                    <a:lnTo>
                      <a:pt x="198" y="132"/>
                    </a:lnTo>
                    <a:lnTo>
                      <a:pt x="202" y="122"/>
                    </a:lnTo>
                    <a:lnTo>
                      <a:pt x="207" y="115"/>
                    </a:lnTo>
                    <a:lnTo>
                      <a:pt x="216" y="109"/>
                    </a:lnTo>
                    <a:lnTo>
                      <a:pt x="228" y="102"/>
                    </a:lnTo>
                    <a:lnTo>
                      <a:pt x="238" y="97"/>
                    </a:lnTo>
                    <a:lnTo>
                      <a:pt x="246" y="93"/>
                    </a:lnTo>
                    <a:lnTo>
                      <a:pt x="248" y="92"/>
                    </a:lnTo>
                    <a:close/>
                    <a:moveTo>
                      <a:pt x="149" y="91"/>
                    </a:moveTo>
                    <a:lnTo>
                      <a:pt x="149" y="95"/>
                    </a:lnTo>
                    <a:lnTo>
                      <a:pt x="151" y="104"/>
                    </a:lnTo>
                    <a:lnTo>
                      <a:pt x="151" y="115"/>
                    </a:lnTo>
                    <a:lnTo>
                      <a:pt x="151" y="127"/>
                    </a:lnTo>
                    <a:lnTo>
                      <a:pt x="149" y="138"/>
                    </a:lnTo>
                    <a:lnTo>
                      <a:pt x="147" y="147"/>
                    </a:lnTo>
                    <a:lnTo>
                      <a:pt x="140" y="154"/>
                    </a:lnTo>
                    <a:lnTo>
                      <a:pt x="131" y="159"/>
                    </a:lnTo>
                    <a:lnTo>
                      <a:pt x="121" y="159"/>
                    </a:lnTo>
                    <a:lnTo>
                      <a:pt x="112" y="156"/>
                    </a:lnTo>
                    <a:lnTo>
                      <a:pt x="104" y="150"/>
                    </a:lnTo>
                    <a:lnTo>
                      <a:pt x="101" y="141"/>
                    </a:lnTo>
                    <a:lnTo>
                      <a:pt x="99" y="130"/>
                    </a:lnTo>
                    <a:lnTo>
                      <a:pt x="103" y="122"/>
                    </a:lnTo>
                    <a:lnTo>
                      <a:pt x="108" y="115"/>
                    </a:lnTo>
                    <a:lnTo>
                      <a:pt x="117" y="109"/>
                    </a:lnTo>
                    <a:lnTo>
                      <a:pt x="129" y="102"/>
                    </a:lnTo>
                    <a:lnTo>
                      <a:pt x="138" y="97"/>
                    </a:lnTo>
                    <a:lnTo>
                      <a:pt x="145" y="93"/>
                    </a:lnTo>
                    <a:lnTo>
                      <a:pt x="149" y="91"/>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chemeClr val="bg1">
                      <a:lumMod val="65000"/>
                    </a:schemeClr>
                  </a:solidFill>
                  <a:effectLst/>
                  <a:uLnTx/>
                  <a:uFillTx/>
                  <a:latin typeface="Arial"/>
                </a:endParaRPr>
              </a:p>
            </p:txBody>
          </p:sp>
        </p:grpSp>
      </p:grpSp>
      <p:grpSp>
        <p:nvGrpSpPr>
          <p:cNvPr id="151" name="Group 150"/>
          <p:cNvGrpSpPr/>
          <p:nvPr/>
        </p:nvGrpSpPr>
        <p:grpSpPr>
          <a:xfrm>
            <a:off x="4889544" y="1300748"/>
            <a:ext cx="2400172" cy="964746"/>
            <a:chOff x="38831" y="2986723"/>
            <a:chExt cx="2400172" cy="964746"/>
          </a:xfrm>
        </p:grpSpPr>
        <p:sp>
          <p:nvSpPr>
            <p:cNvPr id="152" name="Rectangle 151"/>
            <p:cNvSpPr>
              <a:spLocks/>
            </p:cNvSpPr>
            <p:nvPr/>
          </p:nvSpPr>
          <p:spPr>
            <a:xfrm>
              <a:off x="38831" y="2986723"/>
              <a:ext cx="2400172" cy="964746"/>
            </a:xfrm>
            <a:prstGeom prst="rect">
              <a:avLst/>
            </a:prstGeom>
            <a:solidFill>
              <a:srgbClr val="C7E0FB"/>
            </a:solidFill>
            <a:ln w="9525" cap="flat" cmpd="sng" algn="ctr">
              <a:noFill/>
              <a:prstDash val="solid"/>
            </a:ln>
            <a:effectLst/>
          </p:spPr>
          <p:txBody>
            <a:bodyPr lIns="91430" tIns="45716" rIns="91430" bIns="4571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71" name="TextBox 170"/>
            <p:cNvSpPr txBox="1">
              <a:spLocks/>
            </p:cNvSpPr>
            <p:nvPr/>
          </p:nvSpPr>
          <p:spPr>
            <a:xfrm>
              <a:off x="107436" y="3034283"/>
              <a:ext cx="1401148" cy="908582"/>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rgbClr val="000000"/>
                </a:buClr>
                <a:defRPr sz="1400" b="1" baseline="0">
                  <a:solidFill>
                    <a:srgbClr val="FFFFFF"/>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pPr>
              <a:r>
                <a:rPr lang="en-US" dirty="0" smtClean="0">
                  <a:solidFill>
                    <a:srgbClr val="002960"/>
                  </a:solidFill>
                  <a:latin typeface="Arial"/>
                </a:rPr>
                <a:t>Impact-based Decision Support Services</a:t>
              </a:r>
              <a:endParaRPr lang="en-US" dirty="0">
                <a:solidFill>
                  <a:srgbClr val="002960"/>
                </a:solidFill>
                <a:latin typeface="Arial"/>
              </a:endParaRPr>
            </a:p>
          </p:txBody>
        </p:sp>
        <p:grpSp>
          <p:nvGrpSpPr>
            <p:cNvPr id="172" name="Group 171"/>
            <p:cNvGrpSpPr/>
            <p:nvPr/>
          </p:nvGrpSpPr>
          <p:grpSpPr>
            <a:xfrm>
              <a:off x="1653896" y="3179232"/>
              <a:ext cx="568338" cy="566324"/>
              <a:chOff x="2013533" y="4463830"/>
              <a:chExt cx="637658" cy="628440"/>
            </a:xfrm>
            <a:solidFill>
              <a:srgbClr val="002960"/>
            </a:solidFill>
          </p:grpSpPr>
          <p:sp>
            <p:nvSpPr>
              <p:cNvPr id="173" name="Freeform 84"/>
              <p:cNvSpPr>
                <a:spLocks/>
              </p:cNvSpPr>
              <p:nvPr/>
            </p:nvSpPr>
            <p:spPr bwMode="auto">
              <a:xfrm>
                <a:off x="2026433" y="4679452"/>
                <a:ext cx="146514" cy="144671"/>
              </a:xfrm>
              <a:custGeom>
                <a:avLst/>
                <a:gdLst>
                  <a:gd name="T0" fmla="*/ 159 w 159"/>
                  <a:gd name="T1" fmla="*/ 78 h 157"/>
                  <a:gd name="T2" fmla="*/ 159 w 159"/>
                  <a:gd name="T3" fmla="*/ 78 h 157"/>
                  <a:gd name="T4" fmla="*/ 157 w 159"/>
                  <a:gd name="T5" fmla="*/ 95 h 157"/>
                  <a:gd name="T6" fmla="*/ 152 w 159"/>
                  <a:gd name="T7" fmla="*/ 109 h 157"/>
                  <a:gd name="T8" fmla="*/ 145 w 159"/>
                  <a:gd name="T9" fmla="*/ 123 h 157"/>
                  <a:gd name="T10" fmla="*/ 135 w 159"/>
                  <a:gd name="T11" fmla="*/ 135 h 157"/>
                  <a:gd name="T12" fmla="*/ 124 w 159"/>
                  <a:gd name="T13" fmla="*/ 143 h 157"/>
                  <a:gd name="T14" fmla="*/ 111 w 159"/>
                  <a:gd name="T15" fmla="*/ 152 h 157"/>
                  <a:gd name="T16" fmla="*/ 95 w 159"/>
                  <a:gd name="T17" fmla="*/ 155 h 157"/>
                  <a:gd name="T18" fmla="*/ 79 w 159"/>
                  <a:gd name="T19" fmla="*/ 157 h 157"/>
                  <a:gd name="T20" fmla="*/ 79 w 159"/>
                  <a:gd name="T21" fmla="*/ 157 h 157"/>
                  <a:gd name="T22" fmla="*/ 64 w 159"/>
                  <a:gd name="T23" fmla="*/ 155 h 157"/>
                  <a:gd name="T24" fmla="*/ 48 w 159"/>
                  <a:gd name="T25" fmla="*/ 152 h 157"/>
                  <a:gd name="T26" fmla="*/ 34 w 159"/>
                  <a:gd name="T27" fmla="*/ 143 h 157"/>
                  <a:gd name="T28" fmla="*/ 24 w 159"/>
                  <a:gd name="T29" fmla="*/ 135 h 157"/>
                  <a:gd name="T30" fmla="*/ 14 w 159"/>
                  <a:gd name="T31" fmla="*/ 123 h 157"/>
                  <a:gd name="T32" fmla="*/ 7 w 159"/>
                  <a:gd name="T33" fmla="*/ 109 h 157"/>
                  <a:gd name="T34" fmla="*/ 2 w 159"/>
                  <a:gd name="T35" fmla="*/ 95 h 157"/>
                  <a:gd name="T36" fmla="*/ 0 w 159"/>
                  <a:gd name="T37" fmla="*/ 78 h 157"/>
                  <a:gd name="T38" fmla="*/ 0 w 159"/>
                  <a:gd name="T39" fmla="*/ 78 h 157"/>
                  <a:gd name="T40" fmla="*/ 2 w 159"/>
                  <a:gd name="T41" fmla="*/ 62 h 157"/>
                  <a:gd name="T42" fmla="*/ 7 w 159"/>
                  <a:gd name="T43" fmla="*/ 48 h 157"/>
                  <a:gd name="T44" fmla="*/ 14 w 159"/>
                  <a:gd name="T45" fmla="*/ 34 h 157"/>
                  <a:gd name="T46" fmla="*/ 24 w 159"/>
                  <a:gd name="T47" fmla="*/ 22 h 157"/>
                  <a:gd name="T48" fmla="*/ 34 w 159"/>
                  <a:gd name="T49" fmla="*/ 12 h 157"/>
                  <a:gd name="T50" fmla="*/ 48 w 159"/>
                  <a:gd name="T51" fmla="*/ 5 h 157"/>
                  <a:gd name="T52" fmla="*/ 64 w 159"/>
                  <a:gd name="T53" fmla="*/ 1 h 157"/>
                  <a:gd name="T54" fmla="*/ 79 w 159"/>
                  <a:gd name="T55" fmla="*/ 0 h 157"/>
                  <a:gd name="T56" fmla="*/ 79 w 159"/>
                  <a:gd name="T57" fmla="*/ 0 h 157"/>
                  <a:gd name="T58" fmla="*/ 95 w 159"/>
                  <a:gd name="T59" fmla="*/ 1 h 157"/>
                  <a:gd name="T60" fmla="*/ 111 w 159"/>
                  <a:gd name="T61" fmla="*/ 5 h 157"/>
                  <a:gd name="T62" fmla="*/ 124 w 159"/>
                  <a:gd name="T63" fmla="*/ 12 h 157"/>
                  <a:gd name="T64" fmla="*/ 135 w 159"/>
                  <a:gd name="T65" fmla="*/ 22 h 157"/>
                  <a:gd name="T66" fmla="*/ 145 w 159"/>
                  <a:gd name="T67" fmla="*/ 34 h 157"/>
                  <a:gd name="T68" fmla="*/ 152 w 159"/>
                  <a:gd name="T69" fmla="*/ 48 h 157"/>
                  <a:gd name="T70" fmla="*/ 157 w 159"/>
                  <a:gd name="T71" fmla="*/ 62 h 157"/>
                  <a:gd name="T72" fmla="*/ 159 w 159"/>
                  <a:gd name="T73" fmla="*/ 78 h 157"/>
                  <a:gd name="T74" fmla="*/ 159 w 159"/>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9" h="157">
                    <a:moveTo>
                      <a:pt x="159" y="78"/>
                    </a:moveTo>
                    <a:lnTo>
                      <a:pt x="159" y="78"/>
                    </a:lnTo>
                    <a:lnTo>
                      <a:pt x="157" y="95"/>
                    </a:lnTo>
                    <a:lnTo>
                      <a:pt x="152" y="109"/>
                    </a:lnTo>
                    <a:lnTo>
                      <a:pt x="145" y="123"/>
                    </a:lnTo>
                    <a:lnTo>
                      <a:pt x="135" y="135"/>
                    </a:lnTo>
                    <a:lnTo>
                      <a:pt x="124" y="143"/>
                    </a:lnTo>
                    <a:lnTo>
                      <a:pt x="111" y="152"/>
                    </a:lnTo>
                    <a:lnTo>
                      <a:pt x="95" y="155"/>
                    </a:lnTo>
                    <a:lnTo>
                      <a:pt x="79" y="157"/>
                    </a:lnTo>
                    <a:lnTo>
                      <a:pt x="79" y="157"/>
                    </a:lnTo>
                    <a:lnTo>
                      <a:pt x="64" y="155"/>
                    </a:lnTo>
                    <a:lnTo>
                      <a:pt x="48" y="152"/>
                    </a:lnTo>
                    <a:lnTo>
                      <a:pt x="34" y="143"/>
                    </a:lnTo>
                    <a:lnTo>
                      <a:pt x="24" y="135"/>
                    </a:lnTo>
                    <a:lnTo>
                      <a:pt x="14" y="123"/>
                    </a:lnTo>
                    <a:lnTo>
                      <a:pt x="7" y="109"/>
                    </a:lnTo>
                    <a:lnTo>
                      <a:pt x="2" y="95"/>
                    </a:lnTo>
                    <a:lnTo>
                      <a:pt x="0" y="78"/>
                    </a:lnTo>
                    <a:lnTo>
                      <a:pt x="0" y="78"/>
                    </a:lnTo>
                    <a:lnTo>
                      <a:pt x="2" y="62"/>
                    </a:lnTo>
                    <a:lnTo>
                      <a:pt x="7" y="48"/>
                    </a:lnTo>
                    <a:lnTo>
                      <a:pt x="14" y="34"/>
                    </a:lnTo>
                    <a:lnTo>
                      <a:pt x="24" y="22"/>
                    </a:lnTo>
                    <a:lnTo>
                      <a:pt x="34" y="12"/>
                    </a:lnTo>
                    <a:lnTo>
                      <a:pt x="48" y="5"/>
                    </a:lnTo>
                    <a:lnTo>
                      <a:pt x="64" y="1"/>
                    </a:lnTo>
                    <a:lnTo>
                      <a:pt x="79" y="0"/>
                    </a:lnTo>
                    <a:lnTo>
                      <a:pt x="79" y="0"/>
                    </a:lnTo>
                    <a:lnTo>
                      <a:pt x="95" y="1"/>
                    </a:lnTo>
                    <a:lnTo>
                      <a:pt x="111" y="5"/>
                    </a:lnTo>
                    <a:lnTo>
                      <a:pt x="124" y="12"/>
                    </a:lnTo>
                    <a:lnTo>
                      <a:pt x="135" y="22"/>
                    </a:lnTo>
                    <a:lnTo>
                      <a:pt x="145" y="34"/>
                    </a:lnTo>
                    <a:lnTo>
                      <a:pt x="152" y="48"/>
                    </a:lnTo>
                    <a:lnTo>
                      <a:pt x="157" y="62"/>
                    </a:lnTo>
                    <a:lnTo>
                      <a:pt x="159" y="78"/>
                    </a:lnTo>
                    <a:lnTo>
                      <a:pt x="159" y="78"/>
                    </a:lnTo>
                    <a:close/>
                  </a:path>
                </a:pathLst>
              </a:custGeom>
              <a:grpFill/>
              <a:ln w="9525">
                <a:noFill/>
                <a:round/>
                <a:headEnd/>
                <a:tailEnd/>
              </a:ln>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74" name="Freeform 85"/>
              <p:cNvSpPr>
                <a:spLocks/>
              </p:cNvSpPr>
              <p:nvPr/>
            </p:nvSpPr>
            <p:spPr bwMode="auto">
              <a:xfrm>
                <a:off x="2491777" y="4679452"/>
                <a:ext cx="146514" cy="144671"/>
              </a:xfrm>
              <a:custGeom>
                <a:avLst/>
                <a:gdLst>
                  <a:gd name="T0" fmla="*/ 0 w 159"/>
                  <a:gd name="T1" fmla="*/ 78 h 157"/>
                  <a:gd name="T2" fmla="*/ 0 w 159"/>
                  <a:gd name="T3" fmla="*/ 78 h 157"/>
                  <a:gd name="T4" fmla="*/ 2 w 159"/>
                  <a:gd name="T5" fmla="*/ 95 h 157"/>
                  <a:gd name="T6" fmla="*/ 7 w 159"/>
                  <a:gd name="T7" fmla="*/ 109 h 157"/>
                  <a:gd name="T8" fmla="*/ 14 w 159"/>
                  <a:gd name="T9" fmla="*/ 123 h 157"/>
                  <a:gd name="T10" fmla="*/ 24 w 159"/>
                  <a:gd name="T11" fmla="*/ 135 h 157"/>
                  <a:gd name="T12" fmla="*/ 35 w 159"/>
                  <a:gd name="T13" fmla="*/ 143 h 157"/>
                  <a:gd name="T14" fmla="*/ 48 w 159"/>
                  <a:gd name="T15" fmla="*/ 152 h 157"/>
                  <a:gd name="T16" fmla="*/ 64 w 159"/>
                  <a:gd name="T17" fmla="*/ 155 h 157"/>
                  <a:gd name="T18" fmla="*/ 80 w 159"/>
                  <a:gd name="T19" fmla="*/ 157 h 157"/>
                  <a:gd name="T20" fmla="*/ 80 w 159"/>
                  <a:gd name="T21" fmla="*/ 157 h 157"/>
                  <a:gd name="T22" fmla="*/ 95 w 159"/>
                  <a:gd name="T23" fmla="*/ 155 h 157"/>
                  <a:gd name="T24" fmla="*/ 111 w 159"/>
                  <a:gd name="T25" fmla="*/ 152 h 157"/>
                  <a:gd name="T26" fmla="*/ 125 w 159"/>
                  <a:gd name="T27" fmla="*/ 143 h 157"/>
                  <a:gd name="T28" fmla="*/ 135 w 159"/>
                  <a:gd name="T29" fmla="*/ 135 h 157"/>
                  <a:gd name="T30" fmla="*/ 145 w 159"/>
                  <a:gd name="T31" fmla="*/ 123 h 157"/>
                  <a:gd name="T32" fmla="*/ 152 w 159"/>
                  <a:gd name="T33" fmla="*/ 109 h 157"/>
                  <a:gd name="T34" fmla="*/ 157 w 159"/>
                  <a:gd name="T35" fmla="*/ 95 h 157"/>
                  <a:gd name="T36" fmla="*/ 159 w 159"/>
                  <a:gd name="T37" fmla="*/ 78 h 157"/>
                  <a:gd name="T38" fmla="*/ 159 w 159"/>
                  <a:gd name="T39" fmla="*/ 78 h 157"/>
                  <a:gd name="T40" fmla="*/ 157 w 159"/>
                  <a:gd name="T41" fmla="*/ 62 h 157"/>
                  <a:gd name="T42" fmla="*/ 152 w 159"/>
                  <a:gd name="T43" fmla="*/ 48 h 157"/>
                  <a:gd name="T44" fmla="*/ 145 w 159"/>
                  <a:gd name="T45" fmla="*/ 34 h 157"/>
                  <a:gd name="T46" fmla="*/ 135 w 159"/>
                  <a:gd name="T47" fmla="*/ 22 h 157"/>
                  <a:gd name="T48" fmla="*/ 125 w 159"/>
                  <a:gd name="T49" fmla="*/ 12 h 157"/>
                  <a:gd name="T50" fmla="*/ 111 w 159"/>
                  <a:gd name="T51" fmla="*/ 5 h 157"/>
                  <a:gd name="T52" fmla="*/ 95 w 159"/>
                  <a:gd name="T53" fmla="*/ 1 h 157"/>
                  <a:gd name="T54" fmla="*/ 80 w 159"/>
                  <a:gd name="T55" fmla="*/ 0 h 157"/>
                  <a:gd name="T56" fmla="*/ 80 w 159"/>
                  <a:gd name="T57" fmla="*/ 0 h 157"/>
                  <a:gd name="T58" fmla="*/ 64 w 159"/>
                  <a:gd name="T59" fmla="*/ 1 h 157"/>
                  <a:gd name="T60" fmla="*/ 48 w 159"/>
                  <a:gd name="T61" fmla="*/ 5 h 157"/>
                  <a:gd name="T62" fmla="*/ 35 w 159"/>
                  <a:gd name="T63" fmla="*/ 12 h 157"/>
                  <a:gd name="T64" fmla="*/ 24 w 159"/>
                  <a:gd name="T65" fmla="*/ 22 h 157"/>
                  <a:gd name="T66" fmla="*/ 14 w 159"/>
                  <a:gd name="T67" fmla="*/ 34 h 157"/>
                  <a:gd name="T68" fmla="*/ 7 w 159"/>
                  <a:gd name="T69" fmla="*/ 48 h 157"/>
                  <a:gd name="T70" fmla="*/ 2 w 159"/>
                  <a:gd name="T71" fmla="*/ 62 h 157"/>
                  <a:gd name="T72" fmla="*/ 0 w 159"/>
                  <a:gd name="T73" fmla="*/ 78 h 157"/>
                  <a:gd name="T74" fmla="*/ 0 w 159"/>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9" h="157">
                    <a:moveTo>
                      <a:pt x="0" y="78"/>
                    </a:moveTo>
                    <a:lnTo>
                      <a:pt x="0" y="78"/>
                    </a:lnTo>
                    <a:lnTo>
                      <a:pt x="2" y="95"/>
                    </a:lnTo>
                    <a:lnTo>
                      <a:pt x="7" y="109"/>
                    </a:lnTo>
                    <a:lnTo>
                      <a:pt x="14" y="123"/>
                    </a:lnTo>
                    <a:lnTo>
                      <a:pt x="24" y="135"/>
                    </a:lnTo>
                    <a:lnTo>
                      <a:pt x="35" y="143"/>
                    </a:lnTo>
                    <a:lnTo>
                      <a:pt x="48" y="152"/>
                    </a:lnTo>
                    <a:lnTo>
                      <a:pt x="64" y="155"/>
                    </a:lnTo>
                    <a:lnTo>
                      <a:pt x="80" y="157"/>
                    </a:lnTo>
                    <a:lnTo>
                      <a:pt x="80" y="157"/>
                    </a:lnTo>
                    <a:lnTo>
                      <a:pt x="95" y="155"/>
                    </a:lnTo>
                    <a:lnTo>
                      <a:pt x="111" y="152"/>
                    </a:lnTo>
                    <a:lnTo>
                      <a:pt x="125" y="143"/>
                    </a:lnTo>
                    <a:lnTo>
                      <a:pt x="135" y="135"/>
                    </a:lnTo>
                    <a:lnTo>
                      <a:pt x="145" y="123"/>
                    </a:lnTo>
                    <a:lnTo>
                      <a:pt x="152" y="109"/>
                    </a:lnTo>
                    <a:lnTo>
                      <a:pt x="157" y="95"/>
                    </a:lnTo>
                    <a:lnTo>
                      <a:pt x="159" y="78"/>
                    </a:lnTo>
                    <a:lnTo>
                      <a:pt x="159" y="78"/>
                    </a:lnTo>
                    <a:lnTo>
                      <a:pt x="157" y="62"/>
                    </a:lnTo>
                    <a:lnTo>
                      <a:pt x="152" y="48"/>
                    </a:lnTo>
                    <a:lnTo>
                      <a:pt x="145" y="34"/>
                    </a:lnTo>
                    <a:lnTo>
                      <a:pt x="135" y="22"/>
                    </a:lnTo>
                    <a:lnTo>
                      <a:pt x="125" y="12"/>
                    </a:lnTo>
                    <a:lnTo>
                      <a:pt x="111" y="5"/>
                    </a:lnTo>
                    <a:lnTo>
                      <a:pt x="95" y="1"/>
                    </a:lnTo>
                    <a:lnTo>
                      <a:pt x="80" y="0"/>
                    </a:lnTo>
                    <a:lnTo>
                      <a:pt x="80" y="0"/>
                    </a:lnTo>
                    <a:lnTo>
                      <a:pt x="64" y="1"/>
                    </a:lnTo>
                    <a:lnTo>
                      <a:pt x="48" y="5"/>
                    </a:lnTo>
                    <a:lnTo>
                      <a:pt x="35" y="12"/>
                    </a:lnTo>
                    <a:lnTo>
                      <a:pt x="24" y="22"/>
                    </a:lnTo>
                    <a:lnTo>
                      <a:pt x="14" y="34"/>
                    </a:lnTo>
                    <a:lnTo>
                      <a:pt x="7" y="48"/>
                    </a:lnTo>
                    <a:lnTo>
                      <a:pt x="2" y="62"/>
                    </a:lnTo>
                    <a:lnTo>
                      <a:pt x="0" y="78"/>
                    </a:lnTo>
                    <a:lnTo>
                      <a:pt x="0" y="78"/>
                    </a:lnTo>
                    <a:close/>
                  </a:path>
                </a:pathLst>
              </a:custGeom>
              <a:grpFill/>
              <a:ln w="9525">
                <a:noFill/>
                <a:round/>
                <a:headEnd/>
                <a:tailEnd/>
              </a:ln>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75" name="Freeform 86"/>
              <p:cNvSpPr>
                <a:spLocks/>
              </p:cNvSpPr>
              <p:nvPr/>
            </p:nvSpPr>
            <p:spPr bwMode="auto">
              <a:xfrm>
                <a:off x="2013533" y="4841632"/>
                <a:ext cx="293027" cy="250638"/>
              </a:xfrm>
              <a:custGeom>
                <a:avLst/>
                <a:gdLst>
                  <a:gd name="T0" fmla="*/ 303 w 318"/>
                  <a:gd name="T1" fmla="*/ 175 h 272"/>
                  <a:gd name="T2" fmla="*/ 303 w 318"/>
                  <a:gd name="T3" fmla="*/ 175 h 272"/>
                  <a:gd name="T4" fmla="*/ 303 w 318"/>
                  <a:gd name="T5" fmla="*/ 163 h 272"/>
                  <a:gd name="T6" fmla="*/ 304 w 318"/>
                  <a:gd name="T7" fmla="*/ 151 h 272"/>
                  <a:gd name="T8" fmla="*/ 311 w 318"/>
                  <a:gd name="T9" fmla="*/ 140 h 272"/>
                  <a:gd name="T10" fmla="*/ 318 w 318"/>
                  <a:gd name="T11" fmla="*/ 130 h 272"/>
                  <a:gd name="T12" fmla="*/ 318 w 318"/>
                  <a:gd name="T13" fmla="*/ 130 h 272"/>
                  <a:gd name="T14" fmla="*/ 294 w 318"/>
                  <a:gd name="T15" fmla="*/ 125 h 272"/>
                  <a:gd name="T16" fmla="*/ 275 w 318"/>
                  <a:gd name="T17" fmla="*/ 118 h 272"/>
                  <a:gd name="T18" fmla="*/ 258 w 318"/>
                  <a:gd name="T19" fmla="*/ 109 h 272"/>
                  <a:gd name="T20" fmla="*/ 242 w 318"/>
                  <a:gd name="T21" fmla="*/ 99 h 272"/>
                  <a:gd name="T22" fmla="*/ 230 w 318"/>
                  <a:gd name="T23" fmla="*/ 89 h 272"/>
                  <a:gd name="T24" fmla="*/ 218 w 318"/>
                  <a:gd name="T25" fmla="*/ 78 h 272"/>
                  <a:gd name="T26" fmla="*/ 199 w 318"/>
                  <a:gd name="T27" fmla="*/ 56 h 272"/>
                  <a:gd name="T28" fmla="*/ 199 w 318"/>
                  <a:gd name="T29" fmla="*/ 56 h 272"/>
                  <a:gd name="T30" fmla="*/ 182 w 318"/>
                  <a:gd name="T31" fmla="*/ 35 h 272"/>
                  <a:gd name="T32" fmla="*/ 173 w 318"/>
                  <a:gd name="T33" fmla="*/ 26 h 272"/>
                  <a:gd name="T34" fmla="*/ 163 w 318"/>
                  <a:gd name="T35" fmla="*/ 18 h 272"/>
                  <a:gd name="T36" fmla="*/ 163 w 318"/>
                  <a:gd name="T37" fmla="*/ 18 h 272"/>
                  <a:gd name="T38" fmla="*/ 161 w 318"/>
                  <a:gd name="T39" fmla="*/ 18 h 272"/>
                  <a:gd name="T40" fmla="*/ 161 w 318"/>
                  <a:gd name="T41" fmla="*/ 18 h 272"/>
                  <a:gd name="T42" fmla="*/ 151 w 318"/>
                  <a:gd name="T43" fmla="*/ 11 h 272"/>
                  <a:gd name="T44" fmla="*/ 140 w 318"/>
                  <a:gd name="T45" fmla="*/ 5 h 272"/>
                  <a:gd name="T46" fmla="*/ 128 w 318"/>
                  <a:gd name="T47" fmla="*/ 2 h 272"/>
                  <a:gd name="T48" fmla="*/ 114 w 318"/>
                  <a:gd name="T49" fmla="*/ 0 h 272"/>
                  <a:gd name="T50" fmla="*/ 73 w 318"/>
                  <a:gd name="T51" fmla="*/ 0 h 272"/>
                  <a:gd name="T52" fmla="*/ 73 w 318"/>
                  <a:gd name="T53" fmla="*/ 0 h 272"/>
                  <a:gd name="T54" fmla="*/ 57 w 318"/>
                  <a:gd name="T55" fmla="*/ 2 h 272"/>
                  <a:gd name="T56" fmla="*/ 43 w 318"/>
                  <a:gd name="T57" fmla="*/ 5 h 272"/>
                  <a:gd name="T58" fmla="*/ 31 w 318"/>
                  <a:gd name="T59" fmla="*/ 12 h 272"/>
                  <a:gd name="T60" fmla="*/ 21 w 318"/>
                  <a:gd name="T61" fmla="*/ 21 h 272"/>
                  <a:gd name="T62" fmla="*/ 12 w 318"/>
                  <a:gd name="T63" fmla="*/ 31 h 272"/>
                  <a:gd name="T64" fmla="*/ 5 w 318"/>
                  <a:gd name="T65" fmla="*/ 44 h 272"/>
                  <a:gd name="T66" fmla="*/ 2 w 318"/>
                  <a:gd name="T67" fmla="*/ 57 h 272"/>
                  <a:gd name="T68" fmla="*/ 0 w 318"/>
                  <a:gd name="T69" fmla="*/ 73 h 272"/>
                  <a:gd name="T70" fmla="*/ 0 w 318"/>
                  <a:gd name="T71" fmla="*/ 272 h 272"/>
                  <a:gd name="T72" fmla="*/ 187 w 318"/>
                  <a:gd name="T73" fmla="*/ 272 h 272"/>
                  <a:gd name="T74" fmla="*/ 187 w 318"/>
                  <a:gd name="T75" fmla="*/ 142 h 272"/>
                  <a:gd name="T76" fmla="*/ 187 w 318"/>
                  <a:gd name="T77" fmla="*/ 142 h 272"/>
                  <a:gd name="T78" fmla="*/ 209 w 318"/>
                  <a:gd name="T79" fmla="*/ 159 h 272"/>
                  <a:gd name="T80" fmla="*/ 223 w 318"/>
                  <a:gd name="T81" fmla="*/ 168 h 272"/>
                  <a:gd name="T82" fmla="*/ 237 w 318"/>
                  <a:gd name="T83" fmla="*/ 177 h 272"/>
                  <a:gd name="T84" fmla="*/ 254 w 318"/>
                  <a:gd name="T85" fmla="*/ 184 h 272"/>
                  <a:gd name="T86" fmla="*/ 272 w 318"/>
                  <a:gd name="T87" fmla="*/ 189 h 272"/>
                  <a:gd name="T88" fmla="*/ 291 w 318"/>
                  <a:gd name="T89" fmla="*/ 196 h 272"/>
                  <a:gd name="T90" fmla="*/ 311 w 318"/>
                  <a:gd name="T91" fmla="*/ 199 h 272"/>
                  <a:gd name="T92" fmla="*/ 311 w 318"/>
                  <a:gd name="T93" fmla="*/ 199 h 272"/>
                  <a:gd name="T94" fmla="*/ 306 w 318"/>
                  <a:gd name="T95" fmla="*/ 187 h 272"/>
                  <a:gd name="T96" fmla="*/ 303 w 318"/>
                  <a:gd name="T97" fmla="*/ 175 h 272"/>
                  <a:gd name="T98" fmla="*/ 303 w 318"/>
                  <a:gd name="T99" fmla="*/ 17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8" h="272">
                    <a:moveTo>
                      <a:pt x="303" y="175"/>
                    </a:moveTo>
                    <a:lnTo>
                      <a:pt x="303" y="175"/>
                    </a:lnTo>
                    <a:lnTo>
                      <a:pt x="303" y="163"/>
                    </a:lnTo>
                    <a:lnTo>
                      <a:pt x="304" y="151"/>
                    </a:lnTo>
                    <a:lnTo>
                      <a:pt x="311" y="140"/>
                    </a:lnTo>
                    <a:lnTo>
                      <a:pt x="318" y="130"/>
                    </a:lnTo>
                    <a:lnTo>
                      <a:pt x="318" y="130"/>
                    </a:lnTo>
                    <a:lnTo>
                      <a:pt x="294" y="125"/>
                    </a:lnTo>
                    <a:lnTo>
                      <a:pt x="275" y="118"/>
                    </a:lnTo>
                    <a:lnTo>
                      <a:pt x="258" y="109"/>
                    </a:lnTo>
                    <a:lnTo>
                      <a:pt x="242" y="99"/>
                    </a:lnTo>
                    <a:lnTo>
                      <a:pt x="230" y="89"/>
                    </a:lnTo>
                    <a:lnTo>
                      <a:pt x="218" y="78"/>
                    </a:lnTo>
                    <a:lnTo>
                      <a:pt x="199" y="56"/>
                    </a:lnTo>
                    <a:lnTo>
                      <a:pt x="199" y="56"/>
                    </a:lnTo>
                    <a:lnTo>
                      <a:pt x="182" y="35"/>
                    </a:lnTo>
                    <a:lnTo>
                      <a:pt x="173" y="26"/>
                    </a:lnTo>
                    <a:lnTo>
                      <a:pt x="163" y="18"/>
                    </a:lnTo>
                    <a:lnTo>
                      <a:pt x="163" y="18"/>
                    </a:lnTo>
                    <a:lnTo>
                      <a:pt x="161" y="18"/>
                    </a:lnTo>
                    <a:lnTo>
                      <a:pt x="161" y="18"/>
                    </a:lnTo>
                    <a:lnTo>
                      <a:pt x="151" y="11"/>
                    </a:lnTo>
                    <a:lnTo>
                      <a:pt x="140" y="5"/>
                    </a:lnTo>
                    <a:lnTo>
                      <a:pt x="128" y="2"/>
                    </a:lnTo>
                    <a:lnTo>
                      <a:pt x="114" y="0"/>
                    </a:lnTo>
                    <a:lnTo>
                      <a:pt x="73" y="0"/>
                    </a:lnTo>
                    <a:lnTo>
                      <a:pt x="73" y="0"/>
                    </a:lnTo>
                    <a:lnTo>
                      <a:pt x="57" y="2"/>
                    </a:lnTo>
                    <a:lnTo>
                      <a:pt x="43" y="5"/>
                    </a:lnTo>
                    <a:lnTo>
                      <a:pt x="31" y="12"/>
                    </a:lnTo>
                    <a:lnTo>
                      <a:pt x="21" y="21"/>
                    </a:lnTo>
                    <a:lnTo>
                      <a:pt x="12" y="31"/>
                    </a:lnTo>
                    <a:lnTo>
                      <a:pt x="5" y="44"/>
                    </a:lnTo>
                    <a:lnTo>
                      <a:pt x="2" y="57"/>
                    </a:lnTo>
                    <a:lnTo>
                      <a:pt x="0" y="73"/>
                    </a:lnTo>
                    <a:lnTo>
                      <a:pt x="0" y="272"/>
                    </a:lnTo>
                    <a:lnTo>
                      <a:pt x="187" y="272"/>
                    </a:lnTo>
                    <a:lnTo>
                      <a:pt x="187" y="142"/>
                    </a:lnTo>
                    <a:lnTo>
                      <a:pt x="187" y="142"/>
                    </a:lnTo>
                    <a:lnTo>
                      <a:pt x="209" y="159"/>
                    </a:lnTo>
                    <a:lnTo>
                      <a:pt x="223" y="168"/>
                    </a:lnTo>
                    <a:lnTo>
                      <a:pt x="237" y="177"/>
                    </a:lnTo>
                    <a:lnTo>
                      <a:pt x="254" y="184"/>
                    </a:lnTo>
                    <a:lnTo>
                      <a:pt x="272" y="189"/>
                    </a:lnTo>
                    <a:lnTo>
                      <a:pt x="291" y="196"/>
                    </a:lnTo>
                    <a:lnTo>
                      <a:pt x="311" y="199"/>
                    </a:lnTo>
                    <a:lnTo>
                      <a:pt x="311" y="199"/>
                    </a:lnTo>
                    <a:lnTo>
                      <a:pt x="306" y="187"/>
                    </a:lnTo>
                    <a:lnTo>
                      <a:pt x="303" y="175"/>
                    </a:lnTo>
                    <a:lnTo>
                      <a:pt x="303" y="175"/>
                    </a:lnTo>
                    <a:close/>
                  </a:path>
                </a:pathLst>
              </a:custGeom>
              <a:grpFill/>
              <a:ln w="9525">
                <a:noFill/>
                <a:round/>
                <a:headEnd/>
                <a:tailEnd/>
              </a:ln>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76" name="Freeform 87"/>
              <p:cNvSpPr>
                <a:spLocks/>
              </p:cNvSpPr>
              <p:nvPr/>
            </p:nvSpPr>
            <p:spPr bwMode="auto">
              <a:xfrm>
                <a:off x="2312090" y="4841632"/>
                <a:ext cx="339101" cy="250638"/>
              </a:xfrm>
              <a:custGeom>
                <a:avLst/>
                <a:gdLst>
                  <a:gd name="T0" fmla="*/ 295 w 368"/>
                  <a:gd name="T1" fmla="*/ 0 h 272"/>
                  <a:gd name="T2" fmla="*/ 254 w 368"/>
                  <a:gd name="T3" fmla="*/ 0 h 272"/>
                  <a:gd name="T4" fmla="*/ 254 w 368"/>
                  <a:gd name="T5" fmla="*/ 0 h 272"/>
                  <a:gd name="T6" fmla="*/ 240 w 368"/>
                  <a:gd name="T7" fmla="*/ 2 h 272"/>
                  <a:gd name="T8" fmla="*/ 228 w 368"/>
                  <a:gd name="T9" fmla="*/ 5 h 272"/>
                  <a:gd name="T10" fmla="*/ 217 w 368"/>
                  <a:gd name="T11" fmla="*/ 11 h 272"/>
                  <a:gd name="T12" fmla="*/ 207 w 368"/>
                  <a:gd name="T13" fmla="*/ 18 h 272"/>
                  <a:gd name="T14" fmla="*/ 207 w 368"/>
                  <a:gd name="T15" fmla="*/ 18 h 272"/>
                  <a:gd name="T16" fmla="*/ 205 w 368"/>
                  <a:gd name="T17" fmla="*/ 18 h 272"/>
                  <a:gd name="T18" fmla="*/ 205 w 368"/>
                  <a:gd name="T19" fmla="*/ 18 h 272"/>
                  <a:gd name="T20" fmla="*/ 195 w 368"/>
                  <a:gd name="T21" fmla="*/ 26 h 272"/>
                  <a:gd name="T22" fmla="*/ 186 w 368"/>
                  <a:gd name="T23" fmla="*/ 35 h 272"/>
                  <a:gd name="T24" fmla="*/ 169 w 368"/>
                  <a:gd name="T25" fmla="*/ 56 h 272"/>
                  <a:gd name="T26" fmla="*/ 169 w 368"/>
                  <a:gd name="T27" fmla="*/ 56 h 272"/>
                  <a:gd name="T28" fmla="*/ 147 w 368"/>
                  <a:gd name="T29" fmla="*/ 80 h 272"/>
                  <a:gd name="T30" fmla="*/ 134 w 368"/>
                  <a:gd name="T31" fmla="*/ 92 h 272"/>
                  <a:gd name="T32" fmla="*/ 121 w 368"/>
                  <a:gd name="T33" fmla="*/ 104 h 272"/>
                  <a:gd name="T34" fmla="*/ 103 w 368"/>
                  <a:gd name="T35" fmla="*/ 114 h 272"/>
                  <a:gd name="T36" fmla="*/ 83 w 368"/>
                  <a:gd name="T37" fmla="*/ 123 h 272"/>
                  <a:gd name="T38" fmla="*/ 58 w 368"/>
                  <a:gd name="T39" fmla="*/ 130 h 272"/>
                  <a:gd name="T40" fmla="*/ 29 w 368"/>
                  <a:gd name="T41" fmla="*/ 135 h 272"/>
                  <a:gd name="T42" fmla="*/ 29 w 368"/>
                  <a:gd name="T43" fmla="*/ 135 h 272"/>
                  <a:gd name="T44" fmla="*/ 22 w 368"/>
                  <a:gd name="T45" fmla="*/ 135 h 272"/>
                  <a:gd name="T46" fmla="*/ 17 w 368"/>
                  <a:gd name="T47" fmla="*/ 139 h 272"/>
                  <a:gd name="T48" fmla="*/ 12 w 368"/>
                  <a:gd name="T49" fmla="*/ 142 h 272"/>
                  <a:gd name="T50" fmla="*/ 6 w 368"/>
                  <a:gd name="T51" fmla="*/ 147 h 272"/>
                  <a:gd name="T52" fmla="*/ 3 w 368"/>
                  <a:gd name="T53" fmla="*/ 153 h 272"/>
                  <a:gd name="T54" fmla="*/ 0 w 368"/>
                  <a:gd name="T55" fmla="*/ 159 h 272"/>
                  <a:gd name="T56" fmla="*/ 0 w 368"/>
                  <a:gd name="T57" fmla="*/ 165 h 272"/>
                  <a:gd name="T58" fmla="*/ 0 w 368"/>
                  <a:gd name="T59" fmla="*/ 172 h 272"/>
                  <a:gd name="T60" fmla="*/ 0 w 368"/>
                  <a:gd name="T61" fmla="*/ 172 h 272"/>
                  <a:gd name="T62" fmla="*/ 1 w 368"/>
                  <a:gd name="T63" fmla="*/ 179 h 272"/>
                  <a:gd name="T64" fmla="*/ 3 w 368"/>
                  <a:gd name="T65" fmla="*/ 184 h 272"/>
                  <a:gd name="T66" fmla="*/ 6 w 368"/>
                  <a:gd name="T67" fmla="*/ 189 h 272"/>
                  <a:gd name="T68" fmla="*/ 10 w 368"/>
                  <a:gd name="T69" fmla="*/ 194 h 272"/>
                  <a:gd name="T70" fmla="*/ 15 w 368"/>
                  <a:gd name="T71" fmla="*/ 198 h 272"/>
                  <a:gd name="T72" fmla="*/ 20 w 368"/>
                  <a:gd name="T73" fmla="*/ 201 h 272"/>
                  <a:gd name="T74" fmla="*/ 27 w 368"/>
                  <a:gd name="T75" fmla="*/ 203 h 272"/>
                  <a:gd name="T76" fmla="*/ 32 w 368"/>
                  <a:gd name="T77" fmla="*/ 203 h 272"/>
                  <a:gd name="T78" fmla="*/ 32 w 368"/>
                  <a:gd name="T79" fmla="*/ 203 h 272"/>
                  <a:gd name="T80" fmla="*/ 38 w 368"/>
                  <a:gd name="T81" fmla="*/ 203 h 272"/>
                  <a:gd name="T82" fmla="*/ 38 w 368"/>
                  <a:gd name="T83" fmla="*/ 203 h 272"/>
                  <a:gd name="T84" fmla="*/ 62 w 368"/>
                  <a:gd name="T85" fmla="*/ 199 h 272"/>
                  <a:gd name="T86" fmla="*/ 84 w 368"/>
                  <a:gd name="T87" fmla="*/ 194 h 272"/>
                  <a:gd name="T88" fmla="*/ 105 w 368"/>
                  <a:gd name="T89" fmla="*/ 187 h 272"/>
                  <a:gd name="T90" fmla="*/ 124 w 368"/>
                  <a:gd name="T91" fmla="*/ 180 h 272"/>
                  <a:gd name="T92" fmla="*/ 141 w 368"/>
                  <a:gd name="T93" fmla="*/ 172 h 272"/>
                  <a:gd name="T94" fmla="*/ 155 w 368"/>
                  <a:gd name="T95" fmla="*/ 163 h 272"/>
                  <a:gd name="T96" fmla="*/ 169 w 368"/>
                  <a:gd name="T97" fmla="*/ 153 h 272"/>
                  <a:gd name="T98" fmla="*/ 181 w 368"/>
                  <a:gd name="T99" fmla="*/ 144 h 272"/>
                  <a:gd name="T100" fmla="*/ 181 w 368"/>
                  <a:gd name="T101" fmla="*/ 272 h 272"/>
                  <a:gd name="T102" fmla="*/ 368 w 368"/>
                  <a:gd name="T103" fmla="*/ 272 h 272"/>
                  <a:gd name="T104" fmla="*/ 368 w 368"/>
                  <a:gd name="T105" fmla="*/ 73 h 272"/>
                  <a:gd name="T106" fmla="*/ 368 w 368"/>
                  <a:gd name="T107" fmla="*/ 73 h 272"/>
                  <a:gd name="T108" fmla="*/ 366 w 368"/>
                  <a:gd name="T109" fmla="*/ 57 h 272"/>
                  <a:gd name="T110" fmla="*/ 363 w 368"/>
                  <a:gd name="T111" fmla="*/ 44 h 272"/>
                  <a:gd name="T112" fmla="*/ 356 w 368"/>
                  <a:gd name="T113" fmla="*/ 31 h 272"/>
                  <a:gd name="T114" fmla="*/ 347 w 368"/>
                  <a:gd name="T115" fmla="*/ 21 h 272"/>
                  <a:gd name="T116" fmla="*/ 337 w 368"/>
                  <a:gd name="T117" fmla="*/ 12 h 272"/>
                  <a:gd name="T118" fmla="*/ 325 w 368"/>
                  <a:gd name="T119" fmla="*/ 5 h 272"/>
                  <a:gd name="T120" fmla="*/ 311 w 368"/>
                  <a:gd name="T121" fmla="*/ 2 h 272"/>
                  <a:gd name="T122" fmla="*/ 295 w 368"/>
                  <a:gd name="T123" fmla="*/ 0 h 272"/>
                  <a:gd name="T124" fmla="*/ 295 w 368"/>
                  <a:gd name="T1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8" h="272">
                    <a:moveTo>
                      <a:pt x="295" y="0"/>
                    </a:moveTo>
                    <a:lnTo>
                      <a:pt x="254" y="0"/>
                    </a:lnTo>
                    <a:lnTo>
                      <a:pt x="254" y="0"/>
                    </a:lnTo>
                    <a:lnTo>
                      <a:pt x="240" y="2"/>
                    </a:lnTo>
                    <a:lnTo>
                      <a:pt x="228" y="5"/>
                    </a:lnTo>
                    <a:lnTo>
                      <a:pt x="217" y="11"/>
                    </a:lnTo>
                    <a:lnTo>
                      <a:pt x="207" y="18"/>
                    </a:lnTo>
                    <a:lnTo>
                      <a:pt x="207" y="18"/>
                    </a:lnTo>
                    <a:lnTo>
                      <a:pt x="205" y="18"/>
                    </a:lnTo>
                    <a:lnTo>
                      <a:pt x="205" y="18"/>
                    </a:lnTo>
                    <a:lnTo>
                      <a:pt x="195" y="26"/>
                    </a:lnTo>
                    <a:lnTo>
                      <a:pt x="186" y="35"/>
                    </a:lnTo>
                    <a:lnTo>
                      <a:pt x="169" y="56"/>
                    </a:lnTo>
                    <a:lnTo>
                      <a:pt x="169" y="56"/>
                    </a:lnTo>
                    <a:lnTo>
                      <a:pt x="147" y="80"/>
                    </a:lnTo>
                    <a:lnTo>
                      <a:pt x="134" y="92"/>
                    </a:lnTo>
                    <a:lnTo>
                      <a:pt x="121" y="104"/>
                    </a:lnTo>
                    <a:lnTo>
                      <a:pt x="103" y="114"/>
                    </a:lnTo>
                    <a:lnTo>
                      <a:pt x="83" y="123"/>
                    </a:lnTo>
                    <a:lnTo>
                      <a:pt x="58" y="130"/>
                    </a:lnTo>
                    <a:lnTo>
                      <a:pt x="29" y="135"/>
                    </a:lnTo>
                    <a:lnTo>
                      <a:pt x="29" y="135"/>
                    </a:lnTo>
                    <a:lnTo>
                      <a:pt x="22" y="135"/>
                    </a:lnTo>
                    <a:lnTo>
                      <a:pt x="17" y="139"/>
                    </a:lnTo>
                    <a:lnTo>
                      <a:pt x="12" y="142"/>
                    </a:lnTo>
                    <a:lnTo>
                      <a:pt x="6" y="147"/>
                    </a:lnTo>
                    <a:lnTo>
                      <a:pt x="3" y="153"/>
                    </a:lnTo>
                    <a:lnTo>
                      <a:pt x="0" y="159"/>
                    </a:lnTo>
                    <a:lnTo>
                      <a:pt x="0" y="165"/>
                    </a:lnTo>
                    <a:lnTo>
                      <a:pt x="0" y="172"/>
                    </a:lnTo>
                    <a:lnTo>
                      <a:pt x="0" y="172"/>
                    </a:lnTo>
                    <a:lnTo>
                      <a:pt x="1" y="179"/>
                    </a:lnTo>
                    <a:lnTo>
                      <a:pt x="3" y="184"/>
                    </a:lnTo>
                    <a:lnTo>
                      <a:pt x="6" y="189"/>
                    </a:lnTo>
                    <a:lnTo>
                      <a:pt x="10" y="194"/>
                    </a:lnTo>
                    <a:lnTo>
                      <a:pt x="15" y="198"/>
                    </a:lnTo>
                    <a:lnTo>
                      <a:pt x="20" y="201"/>
                    </a:lnTo>
                    <a:lnTo>
                      <a:pt x="27" y="203"/>
                    </a:lnTo>
                    <a:lnTo>
                      <a:pt x="32" y="203"/>
                    </a:lnTo>
                    <a:lnTo>
                      <a:pt x="32" y="203"/>
                    </a:lnTo>
                    <a:lnTo>
                      <a:pt x="38" y="203"/>
                    </a:lnTo>
                    <a:lnTo>
                      <a:pt x="38" y="203"/>
                    </a:lnTo>
                    <a:lnTo>
                      <a:pt x="62" y="199"/>
                    </a:lnTo>
                    <a:lnTo>
                      <a:pt x="84" y="194"/>
                    </a:lnTo>
                    <a:lnTo>
                      <a:pt x="105" y="187"/>
                    </a:lnTo>
                    <a:lnTo>
                      <a:pt x="124" y="180"/>
                    </a:lnTo>
                    <a:lnTo>
                      <a:pt x="141" y="172"/>
                    </a:lnTo>
                    <a:lnTo>
                      <a:pt x="155" y="163"/>
                    </a:lnTo>
                    <a:lnTo>
                      <a:pt x="169" y="153"/>
                    </a:lnTo>
                    <a:lnTo>
                      <a:pt x="181" y="144"/>
                    </a:lnTo>
                    <a:lnTo>
                      <a:pt x="181" y="272"/>
                    </a:lnTo>
                    <a:lnTo>
                      <a:pt x="368" y="272"/>
                    </a:lnTo>
                    <a:lnTo>
                      <a:pt x="368" y="73"/>
                    </a:lnTo>
                    <a:lnTo>
                      <a:pt x="368" y="73"/>
                    </a:lnTo>
                    <a:lnTo>
                      <a:pt x="366" y="57"/>
                    </a:lnTo>
                    <a:lnTo>
                      <a:pt x="363" y="44"/>
                    </a:lnTo>
                    <a:lnTo>
                      <a:pt x="356" y="31"/>
                    </a:lnTo>
                    <a:lnTo>
                      <a:pt x="347" y="21"/>
                    </a:lnTo>
                    <a:lnTo>
                      <a:pt x="337" y="12"/>
                    </a:lnTo>
                    <a:lnTo>
                      <a:pt x="325" y="5"/>
                    </a:lnTo>
                    <a:lnTo>
                      <a:pt x="311" y="2"/>
                    </a:lnTo>
                    <a:lnTo>
                      <a:pt x="295" y="0"/>
                    </a:lnTo>
                    <a:lnTo>
                      <a:pt x="295" y="0"/>
                    </a:lnTo>
                    <a:close/>
                  </a:path>
                </a:pathLst>
              </a:custGeom>
              <a:grpFill/>
              <a:ln w="9525">
                <a:noFill/>
                <a:round/>
                <a:headEnd/>
                <a:tailEnd/>
              </a:ln>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77" name="Freeform 88"/>
              <p:cNvSpPr>
                <a:spLocks/>
              </p:cNvSpPr>
              <p:nvPr/>
            </p:nvSpPr>
            <p:spPr bwMode="auto">
              <a:xfrm>
                <a:off x="2122267" y="4463830"/>
                <a:ext cx="267226" cy="228524"/>
              </a:xfrm>
              <a:custGeom>
                <a:avLst/>
                <a:gdLst>
                  <a:gd name="T0" fmla="*/ 178 w 290"/>
                  <a:gd name="T1" fmla="*/ 182 h 248"/>
                  <a:gd name="T2" fmla="*/ 178 w 290"/>
                  <a:gd name="T3" fmla="*/ 102 h 248"/>
                  <a:gd name="T4" fmla="*/ 178 w 290"/>
                  <a:gd name="T5" fmla="*/ 102 h 248"/>
                  <a:gd name="T6" fmla="*/ 178 w 290"/>
                  <a:gd name="T7" fmla="*/ 95 h 248"/>
                  <a:gd name="T8" fmla="*/ 181 w 290"/>
                  <a:gd name="T9" fmla="*/ 88 h 248"/>
                  <a:gd name="T10" fmla="*/ 183 w 290"/>
                  <a:gd name="T11" fmla="*/ 81 h 248"/>
                  <a:gd name="T12" fmla="*/ 188 w 290"/>
                  <a:gd name="T13" fmla="*/ 76 h 248"/>
                  <a:gd name="T14" fmla="*/ 193 w 290"/>
                  <a:gd name="T15" fmla="*/ 71 h 248"/>
                  <a:gd name="T16" fmla="*/ 199 w 290"/>
                  <a:gd name="T17" fmla="*/ 68 h 248"/>
                  <a:gd name="T18" fmla="*/ 206 w 290"/>
                  <a:gd name="T19" fmla="*/ 66 h 248"/>
                  <a:gd name="T20" fmla="*/ 212 w 290"/>
                  <a:gd name="T21" fmla="*/ 64 h 248"/>
                  <a:gd name="T22" fmla="*/ 290 w 290"/>
                  <a:gd name="T23" fmla="*/ 64 h 248"/>
                  <a:gd name="T24" fmla="*/ 290 w 290"/>
                  <a:gd name="T25" fmla="*/ 47 h 248"/>
                  <a:gd name="T26" fmla="*/ 290 w 290"/>
                  <a:gd name="T27" fmla="*/ 47 h 248"/>
                  <a:gd name="T28" fmla="*/ 290 w 290"/>
                  <a:gd name="T29" fmla="*/ 36 h 248"/>
                  <a:gd name="T30" fmla="*/ 287 w 290"/>
                  <a:gd name="T31" fmla="*/ 28 h 248"/>
                  <a:gd name="T32" fmla="*/ 283 w 290"/>
                  <a:gd name="T33" fmla="*/ 21 h 248"/>
                  <a:gd name="T34" fmla="*/ 278 w 290"/>
                  <a:gd name="T35" fmla="*/ 14 h 248"/>
                  <a:gd name="T36" fmla="*/ 271 w 290"/>
                  <a:gd name="T37" fmla="*/ 9 h 248"/>
                  <a:gd name="T38" fmla="*/ 264 w 290"/>
                  <a:gd name="T39" fmla="*/ 3 h 248"/>
                  <a:gd name="T40" fmla="*/ 256 w 290"/>
                  <a:gd name="T41" fmla="*/ 2 h 248"/>
                  <a:gd name="T42" fmla="*/ 247 w 290"/>
                  <a:gd name="T43" fmla="*/ 0 h 248"/>
                  <a:gd name="T44" fmla="*/ 43 w 290"/>
                  <a:gd name="T45" fmla="*/ 0 h 248"/>
                  <a:gd name="T46" fmla="*/ 43 w 290"/>
                  <a:gd name="T47" fmla="*/ 0 h 248"/>
                  <a:gd name="T48" fmla="*/ 34 w 290"/>
                  <a:gd name="T49" fmla="*/ 2 h 248"/>
                  <a:gd name="T50" fmla="*/ 26 w 290"/>
                  <a:gd name="T51" fmla="*/ 3 h 248"/>
                  <a:gd name="T52" fmla="*/ 19 w 290"/>
                  <a:gd name="T53" fmla="*/ 9 h 248"/>
                  <a:gd name="T54" fmla="*/ 12 w 290"/>
                  <a:gd name="T55" fmla="*/ 14 h 248"/>
                  <a:gd name="T56" fmla="*/ 7 w 290"/>
                  <a:gd name="T57" fmla="*/ 21 h 248"/>
                  <a:gd name="T58" fmla="*/ 3 w 290"/>
                  <a:gd name="T59" fmla="*/ 28 h 248"/>
                  <a:gd name="T60" fmla="*/ 1 w 290"/>
                  <a:gd name="T61" fmla="*/ 36 h 248"/>
                  <a:gd name="T62" fmla="*/ 0 w 290"/>
                  <a:gd name="T63" fmla="*/ 47 h 248"/>
                  <a:gd name="T64" fmla="*/ 0 w 290"/>
                  <a:gd name="T65" fmla="*/ 144 h 248"/>
                  <a:gd name="T66" fmla="*/ 0 w 290"/>
                  <a:gd name="T67" fmla="*/ 144 h 248"/>
                  <a:gd name="T68" fmla="*/ 1 w 290"/>
                  <a:gd name="T69" fmla="*/ 154 h 248"/>
                  <a:gd name="T70" fmla="*/ 3 w 290"/>
                  <a:gd name="T71" fmla="*/ 163 h 248"/>
                  <a:gd name="T72" fmla="*/ 7 w 290"/>
                  <a:gd name="T73" fmla="*/ 170 h 248"/>
                  <a:gd name="T74" fmla="*/ 12 w 290"/>
                  <a:gd name="T75" fmla="*/ 177 h 248"/>
                  <a:gd name="T76" fmla="*/ 19 w 290"/>
                  <a:gd name="T77" fmla="*/ 182 h 248"/>
                  <a:gd name="T78" fmla="*/ 26 w 290"/>
                  <a:gd name="T79" fmla="*/ 187 h 248"/>
                  <a:gd name="T80" fmla="*/ 34 w 290"/>
                  <a:gd name="T81" fmla="*/ 189 h 248"/>
                  <a:gd name="T82" fmla="*/ 43 w 290"/>
                  <a:gd name="T83" fmla="*/ 190 h 248"/>
                  <a:gd name="T84" fmla="*/ 77 w 290"/>
                  <a:gd name="T85" fmla="*/ 190 h 248"/>
                  <a:gd name="T86" fmla="*/ 77 w 290"/>
                  <a:gd name="T87" fmla="*/ 190 h 248"/>
                  <a:gd name="T88" fmla="*/ 77 w 290"/>
                  <a:gd name="T89" fmla="*/ 244 h 248"/>
                  <a:gd name="T90" fmla="*/ 77 w 290"/>
                  <a:gd name="T91" fmla="*/ 244 h 248"/>
                  <a:gd name="T92" fmla="*/ 77 w 290"/>
                  <a:gd name="T93" fmla="*/ 246 h 248"/>
                  <a:gd name="T94" fmla="*/ 79 w 290"/>
                  <a:gd name="T95" fmla="*/ 248 h 248"/>
                  <a:gd name="T96" fmla="*/ 81 w 290"/>
                  <a:gd name="T97" fmla="*/ 248 h 248"/>
                  <a:gd name="T98" fmla="*/ 83 w 290"/>
                  <a:gd name="T99" fmla="*/ 248 h 248"/>
                  <a:gd name="T100" fmla="*/ 83 w 290"/>
                  <a:gd name="T101" fmla="*/ 248 h 248"/>
                  <a:gd name="T102" fmla="*/ 131 w 290"/>
                  <a:gd name="T103" fmla="*/ 190 h 248"/>
                  <a:gd name="T104" fmla="*/ 180 w 290"/>
                  <a:gd name="T105" fmla="*/ 190 h 248"/>
                  <a:gd name="T106" fmla="*/ 180 w 290"/>
                  <a:gd name="T107" fmla="*/ 190 h 248"/>
                  <a:gd name="T108" fmla="*/ 178 w 290"/>
                  <a:gd name="T109" fmla="*/ 182 h 248"/>
                  <a:gd name="T110" fmla="*/ 178 w 290"/>
                  <a:gd name="T111" fmla="*/ 18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0" h="248">
                    <a:moveTo>
                      <a:pt x="178" y="182"/>
                    </a:moveTo>
                    <a:lnTo>
                      <a:pt x="178" y="102"/>
                    </a:lnTo>
                    <a:lnTo>
                      <a:pt x="178" y="102"/>
                    </a:lnTo>
                    <a:lnTo>
                      <a:pt x="178" y="95"/>
                    </a:lnTo>
                    <a:lnTo>
                      <a:pt x="181" y="88"/>
                    </a:lnTo>
                    <a:lnTo>
                      <a:pt x="183" y="81"/>
                    </a:lnTo>
                    <a:lnTo>
                      <a:pt x="188" y="76"/>
                    </a:lnTo>
                    <a:lnTo>
                      <a:pt x="193" y="71"/>
                    </a:lnTo>
                    <a:lnTo>
                      <a:pt x="199" y="68"/>
                    </a:lnTo>
                    <a:lnTo>
                      <a:pt x="206" y="66"/>
                    </a:lnTo>
                    <a:lnTo>
                      <a:pt x="212" y="64"/>
                    </a:lnTo>
                    <a:lnTo>
                      <a:pt x="290" y="64"/>
                    </a:lnTo>
                    <a:lnTo>
                      <a:pt x="290" y="47"/>
                    </a:lnTo>
                    <a:lnTo>
                      <a:pt x="290" y="47"/>
                    </a:lnTo>
                    <a:lnTo>
                      <a:pt x="290" y="36"/>
                    </a:lnTo>
                    <a:lnTo>
                      <a:pt x="287" y="28"/>
                    </a:lnTo>
                    <a:lnTo>
                      <a:pt x="283" y="21"/>
                    </a:lnTo>
                    <a:lnTo>
                      <a:pt x="278" y="14"/>
                    </a:lnTo>
                    <a:lnTo>
                      <a:pt x="271" y="9"/>
                    </a:lnTo>
                    <a:lnTo>
                      <a:pt x="264" y="3"/>
                    </a:lnTo>
                    <a:lnTo>
                      <a:pt x="256" y="2"/>
                    </a:lnTo>
                    <a:lnTo>
                      <a:pt x="247" y="0"/>
                    </a:lnTo>
                    <a:lnTo>
                      <a:pt x="43" y="0"/>
                    </a:lnTo>
                    <a:lnTo>
                      <a:pt x="43" y="0"/>
                    </a:lnTo>
                    <a:lnTo>
                      <a:pt x="34" y="2"/>
                    </a:lnTo>
                    <a:lnTo>
                      <a:pt x="26" y="3"/>
                    </a:lnTo>
                    <a:lnTo>
                      <a:pt x="19" y="9"/>
                    </a:lnTo>
                    <a:lnTo>
                      <a:pt x="12" y="14"/>
                    </a:lnTo>
                    <a:lnTo>
                      <a:pt x="7" y="21"/>
                    </a:lnTo>
                    <a:lnTo>
                      <a:pt x="3" y="28"/>
                    </a:lnTo>
                    <a:lnTo>
                      <a:pt x="1" y="36"/>
                    </a:lnTo>
                    <a:lnTo>
                      <a:pt x="0" y="47"/>
                    </a:lnTo>
                    <a:lnTo>
                      <a:pt x="0" y="144"/>
                    </a:lnTo>
                    <a:lnTo>
                      <a:pt x="0" y="144"/>
                    </a:lnTo>
                    <a:lnTo>
                      <a:pt x="1" y="154"/>
                    </a:lnTo>
                    <a:lnTo>
                      <a:pt x="3" y="163"/>
                    </a:lnTo>
                    <a:lnTo>
                      <a:pt x="7" y="170"/>
                    </a:lnTo>
                    <a:lnTo>
                      <a:pt x="12" y="177"/>
                    </a:lnTo>
                    <a:lnTo>
                      <a:pt x="19" y="182"/>
                    </a:lnTo>
                    <a:lnTo>
                      <a:pt x="26" y="187"/>
                    </a:lnTo>
                    <a:lnTo>
                      <a:pt x="34" y="189"/>
                    </a:lnTo>
                    <a:lnTo>
                      <a:pt x="43" y="190"/>
                    </a:lnTo>
                    <a:lnTo>
                      <a:pt x="77" y="190"/>
                    </a:lnTo>
                    <a:lnTo>
                      <a:pt x="77" y="190"/>
                    </a:lnTo>
                    <a:lnTo>
                      <a:pt x="77" y="244"/>
                    </a:lnTo>
                    <a:lnTo>
                      <a:pt x="77" y="244"/>
                    </a:lnTo>
                    <a:lnTo>
                      <a:pt x="77" y="246"/>
                    </a:lnTo>
                    <a:lnTo>
                      <a:pt x="79" y="248"/>
                    </a:lnTo>
                    <a:lnTo>
                      <a:pt x="81" y="248"/>
                    </a:lnTo>
                    <a:lnTo>
                      <a:pt x="83" y="248"/>
                    </a:lnTo>
                    <a:lnTo>
                      <a:pt x="83" y="248"/>
                    </a:lnTo>
                    <a:lnTo>
                      <a:pt x="131" y="190"/>
                    </a:lnTo>
                    <a:lnTo>
                      <a:pt x="180" y="190"/>
                    </a:lnTo>
                    <a:lnTo>
                      <a:pt x="180" y="190"/>
                    </a:lnTo>
                    <a:lnTo>
                      <a:pt x="178" y="182"/>
                    </a:lnTo>
                    <a:lnTo>
                      <a:pt x="178" y="182"/>
                    </a:lnTo>
                    <a:close/>
                  </a:path>
                </a:pathLst>
              </a:custGeom>
              <a:grpFill/>
              <a:ln w="9525">
                <a:noFill/>
                <a:round/>
                <a:headEnd/>
                <a:tailEnd/>
              </a:ln>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78" name="Freeform 89"/>
              <p:cNvSpPr>
                <a:spLocks/>
              </p:cNvSpPr>
              <p:nvPr/>
            </p:nvSpPr>
            <p:spPr bwMode="auto">
              <a:xfrm>
                <a:off x="2305639" y="4538469"/>
                <a:ext cx="221152" cy="182451"/>
              </a:xfrm>
              <a:custGeom>
                <a:avLst/>
                <a:gdLst>
                  <a:gd name="T0" fmla="*/ 0 w 240"/>
                  <a:gd name="T1" fmla="*/ 33 h 198"/>
                  <a:gd name="T2" fmla="*/ 0 w 240"/>
                  <a:gd name="T3" fmla="*/ 123 h 198"/>
                  <a:gd name="T4" fmla="*/ 0 w 240"/>
                  <a:gd name="T5" fmla="*/ 123 h 198"/>
                  <a:gd name="T6" fmla="*/ 0 w 240"/>
                  <a:gd name="T7" fmla="*/ 128 h 198"/>
                  <a:gd name="T8" fmla="*/ 1 w 240"/>
                  <a:gd name="T9" fmla="*/ 135 h 198"/>
                  <a:gd name="T10" fmla="*/ 5 w 240"/>
                  <a:gd name="T11" fmla="*/ 141 h 198"/>
                  <a:gd name="T12" fmla="*/ 8 w 240"/>
                  <a:gd name="T13" fmla="*/ 146 h 198"/>
                  <a:gd name="T14" fmla="*/ 13 w 240"/>
                  <a:gd name="T15" fmla="*/ 151 h 198"/>
                  <a:gd name="T16" fmla="*/ 19 w 240"/>
                  <a:gd name="T17" fmla="*/ 153 h 198"/>
                  <a:gd name="T18" fmla="*/ 24 w 240"/>
                  <a:gd name="T19" fmla="*/ 156 h 198"/>
                  <a:gd name="T20" fmla="*/ 31 w 240"/>
                  <a:gd name="T21" fmla="*/ 156 h 198"/>
                  <a:gd name="T22" fmla="*/ 116 w 240"/>
                  <a:gd name="T23" fmla="*/ 156 h 198"/>
                  <a:gd name="T24" fmla="*/ 116 w 240"/>
                  <a:gd name="T25" fmla="*/ 156 h 198"/>
                  <a:gd name="T26" fmla="*/ 150 w 240"/>
                  <a:gd name="T27" fmla="*/ 198 h 198"/>
                  <a:gd name="T28" fmla="*/ 150 w 240"/>
                  <a:gd name="T29" fmla="*/ 198 h 198"/>
                  <a:gd name="T30" fmla="*/ 152 w 240"/>
                  <a:gd name="T31" fmla="*/ 198 h 198"/>
                  <a:gd name="T32" fmla="*/ 154 w 240"/>
                  <a:gd name="T33" fmla="*/ 198 h 198"/>
                  <a:gd name="T34" fmla="*/ 155 w 240"/>
                  <a:gd name="T35" fmla="*/ 196 h 198"/>
                  <a:gd name="T36" fmla="*/ 155 w 240"/>
                  <a:gd name="T37" fmla="*/ 196 h 198"/>
                  <a:gd name="T38" fmla="*/ 155 w 240"/>
                  <a:gd name="T39" fmla="*/ 156 h 198"/>
                  <a:gd name="T40" fmla="*/ 207 w 240"/>
                  <a:gd name="T41" fmla="*/ 156 h 198"/>
                  <a:gd name="T42" fmla="*/ 207 w 240"/>
                  <a:gd name="T43" fmla="*/ 156 h 198"/>
                  <a:gd name="T44" fmla="*/ 214 w 240"/>
                  <a:gd name="T45" fmla="*/ 156 h 198"/>
                  <a:gd name="T46" fmla="*/ 219 w 240"/>
                  <a:gd name="T47" fmla="*/ 153 h 198"/>
                  <a:gd name="T48" fmla="*/ 224 w 240"/>
                  <a:gd name="T49" fmla="*/ 151 h 198"/>
                  <a:gd name="T50" fmla="*/ 230 w 240"/>
                  <a:gd name="T51" fmla="*/ 146 h 198"/>
                  <a:gd name="T52" fmla="*/ 233 w 240"/>
                  <a:gd name="T53" fmla="*/ 141 h 198"/>
                  <a:gd name="T54" fmla="*/ 237 w 240"/>
                  <a:gd name="T55" fmla="*/ 135 h 198"/>
                  <a:gd name="T56" fmla="*/ 238 w 240"/>
                  <a:gd name="T57" fmla="*/ 128 h 198"/>
                  <a:gd name="T58" fmla="*/ 240 w 240"/>
                  <a:gd name="T59" fmla="*/ 123 h 198"/>
                  <a:gd name="T60" fmla="*/ 240 w 240"/>
                  <a:gd name="T61" fmla="*/ 33 h 198"/>
                  <a:gd name="T62" fmla="*/ 240 w 240"/>
                  <a:gd name="T63" fmla="*/ 33 h 198"/>
                  <a:gd name="T64" fmla="*/ 238 w 240"/>
                  <a:gd name="T65" fmla="*/ 28 h 198"/>
                  <a:gd name="T66" fmla="*/ 237 w 240"/>
                  <a:gd name="T67" fmla="*/ 21 h 198"/>
                  <a:gd name="T68" fmla="*/ 233 w 240"/>
                  <a:gd name="T69" fmla="*/ 16 h 198"/>
                  <a:gd name="T70" fmla="*/ 230 w 240"/>
                  <a:gd name="T71" fmla="*/ 11 h 198"/>
                  <a:gd name="T72" fmla="*/ 224 w 240"/>
                  <a:gd name="T73" fmla="*/ 6 h 198"/>
                  <a:gd name="T74" fmla="*/ 219 w 240"/>
                  <a:gd name="T75" fmla="*/ 4 h 198"/>
                  <a:gd name="T76" fmla="*/ 214 w 240"/>
                  <a:gd name="T77" fmla="*/ 0 h 198"/>
                  <a:gd name="T78" fmla="*/ 207 w 240"/>
                  <a:gd name="T79" fmla="*/ 0 h 198"/>
                  <a:gd name="T80" fmla="*/ 31 w 240"/>
                  <a:gd name="T81" fmla="*/ 0 h 198"/>
                  <a:gd name="T82" fmla="*/ 31 w 240"/>
                  <a:gd name="T83" fmla="*/ 0 h 198"/>
                  <a:gd name="T84" fmla="*/ 24 w 240"/>
                  <a:gd name="T85" fmla="*/ 0 h 198"/>
                  <a:gd name="T86" fmla="*/ 19 w 240"/>
                  <a:gd name="T87" fmla="*/ 4 h 198"/>
                  <a:gd name="T88" fmla="*/ 13 w 240"/>
                  <a:gd name="T89" fmla="*/ 6 h 198"/>
                  <a:gd name="T90" fmla="*/ 8 w 240"/>
                  <a:gd name="T91" fmla="*/ 11 h 198"/>
                  <a:gd name="T92" fmla="*/ 5 w 240"/>
                  <a:gd name="T93" fmla="*/ 16 h 198"/>
                  <a:gd name="T94" fmla="*/ 1 w 240"/>
                  <a:gd name="T95" fmla="*/ 21 h 198"/>
                  <a:gd name="T96" fmla="*/ 0 w 240"/>
                  <a:gd name="T97" fmla="*/ 28 h 198"/>
                  <a:gd name="T98" fmla="*/ 0 w 240"/>
                  <a:gd name="T99" fmla="*/ 33 h 198"/>
                  <a:gd name="T100" fmla="*/ 0 w 240"/>
                  <a:gd name="T101" fmla="*/ 3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198">
                    <a:moveTo>
                      <a:pt x="0" y="33"/>
                    </a:moveTo>
                    <a:lnTo>
                      <a:pt x="0" y="123"/>
                    </a:lnTo>
                    <a:lnTo>
                      <a:pt x="0" y="123"/>
                    </a:lnTo>
                    <a:lnTo>
                      <a:pt x="0" y="128"/>
                    </a:lnTo>
                    <a:lnTo>
                      <a:pt x="1" y="135"/>
                    </a:lnTo>
                    <a:lnTo>
                      <a:pt x="5" y="141"/>
                    </a:lnTo>
                    <a:lnTo>
                      <a:pt x="8" y="146"/>
                    </a:lnTo>
                    <a:lnTo>
                      <a:pt x="13" y="151"/>
                    </a:lnTo>
                    <a:lnTo>
                      <a:pt x="19" y="153"/>
                    </a:lnTo>
                    <a:lnTo>
                      <a:pt x="24" y="156"/>
                    </a:lnTo>
                    <a:lnTo>
                      <a:pt x="31" y="156"/>
                    </a:lnTo>
                    <a:lnTo>
                      <a:pt x="116" y="156"/>
                    </a:lnTo>
                    <a:lnTo>
                      <a:pt x="116" y="156"/>
                    </a:lnTo>
                    <a:lnTo>
                      <a:pt x="150" y="198"/>
                    </a:lnTo>
                    <a:lnTo>
                      <a:pt x="150" y="198"/>
                    </a:lnTo>
                    <a:lnTo>
                      <a:pt x="152" y="198"/>
                    </a:lnTo>
                    <a:lnTo>
                      <a:pt x="154" y="198"/>
                    </a:lnTo>
                    <a:lnTo>
                      <a:pt x="155" y="196"/>
                    </a:lnTo>
                    <a:lnTo>
                      <a:pt x="155" y="196"/>
                    </a:lnTo>
                    <a:lnTo>
                      <a:pt x="155" y="156"/>
                    </a:lnTo>
                    <a:lnTo>
                      <a:pt x="207" y="156"/>
                    </a:lnTo>
                    <a:lnTo>
                      <a:pt x="207" y="156"/>
                    </a:lnTo>
                    <a:lnTo>
                      <a:pt x="214" y="156"/>
                    </a:lnTo>
                    <a:lnTo>
                      <a:pt x="219" y="153"/>
                    </a:lnTo>
                    <a:lnTo>
                      <a:pt x="224" y="151"/>
                    </a:lnTo>
                    <a:lnTo>
                      <a:pt x="230" y="146"/>
                    </a:lnTo>
                    <a:lnTo>
                      <a:pt x="233" y="141"/>
                    </a:lnTo>
                    <a:lnTo>
                      <a:pt x="237" y="135"/>
                    </a:lnTo>
                    <a:lnTo>
                      <a:pt x="238" y="128"/>
                    </a:lnTo>
                    <a:lnTo>
                      <a:pt x="240" y="123"/>
                    </a:lnTo>
                    <a:lnTo>
                      <a:pt x="240" y="33"/>
                    </a:lnTo>
                    <a:lnTo>
                      <a:pt x="240" y="33"/>
                    </a:lnTo>
                    <a:lnTo>
                      <a:pt x="238" y="28"/>
                    </a:lnTo>
                    <a:lnTo>
                      <a:pt x="237" y="21"/>
                    </a:lnTo>
                    <a:lnTo>
                      <a:pt x="233" y="16"/>
                    </a:lnTo>
                    <a:lnTo>
                      <a:pt x="230" y="11"/>
                    </a:lnTo>
                    <a:lnTo>
                      <a:pt x="224" y="6"/>
                    </a:lnTo>
                    <a:lnTo>
                      <a:pt x="219" y="4"/>
                    </a:lnTo>
                    <a:lnTo>
                      <a:pt x="214" y="0"/>
                    </a:lnTo>
                    <a:lnTo>
                      <a:pt x="207" y="0"/>
                    </a:lnTo>
                    <a:lnTo>
                      <a:pt x="31" y="0"/>
                    </a:lnTo>
                    <a:lnTo>
                      <a:pt x="31" y="0"/>
                    </a:lnTo>
                    <a:lnTo>
                      <a:pt x="24" y="0"/>
                    </a:lnTo>
                    <a:lnTo>
                      <a:pt x="19" y="4"/>
                    </a:lnTo>
                    <a:lnTo>
                      <a:pt x="13" y="6"/>
                    </a:lnTo>
                    <a:lnTo>
                      <a:pt x="8" y="11"/>
                    </a:lnTo>
                    <a:lnTo>
                      <a:pt x="5" y="16"/>
                    </a:lnTo>
                    <a:lnTo>
                      <a:pt x="1" y="21"/>
                    </a:lnTo>
                    <a:lnTo>
                      <a:pt x="0" y="28"/>
                    </a:lnTo>
                    <a:lnTo>
                      <a:pt x="0" y="33"/>
                    </a:lnTo>
                    <a:lnTo>
                      <a:pt x="0" y="33"/>
                    </a:lnTo>
                    <a:close/>
                  </a:path>
                </a:pathLst>
              </a:custGeom>
              <a:grpFill/>
              <a:ln w="9525">
                <a:noFill/>
                <a:round/>
                <a:headEnd/>
                <a:tailEnd/>
              </a:ln>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grpSp>
      </p:grpSp>
      <p:grpSp>
        <p:nvGrpSpPr>
          <p:cNvPr id="179" name="Group 178"/>
          <p:cNvGrpSpPr/>
          <p:nvPr/>
        </p:nvGrpSpPr>
        <p:grpSpPr>
          <a:xfrm>
            <a:off x="7314900" y="1300748"/>
            <a:ext cx="2400172" cy="964746"/>
            <a:chOff x="38229" y="4055651"/>
            <a:chExt cx="2400172" cy="964746"/>
          </a:xfrm>
        </p:grpSpPr>
        <p:sp>
          <p:nvSpPr>
            <p:cNvPr id="180" name="Rectangle 179"/>
            <p:cNvSpPr>
              <a:spLocks/>
            </p:cNvSpPr>
            <p:nvPr/>
          </p:nvSpPr>
          <p:spPr>
            <a:xfrm>
              <a:off x="38229" y="4055651"/>
              <a:ext cx="2400172" cy="964746"/>
            </a:xfrm>
            <a:prstGeom prst="rect">
              <a:avLst/>
            </a:prstGeom>
            <a:solidFill>
              <a:schemeClr val="bg1">
                <a:lumMod val="85000"/>
              </a:schemeClr>
            </a:solidFill>
            <a:ln w="9525" cap="flat" cmpd="sng" algn="ctr">
              <a:noFill/>
              <a:prstDash val="solid"/>
            </a:ln>
            <a:effectLst/>
          </p:spPr>
          <p:txBody>
            <a:bodyPr lIns="91430" tIns="45716" rIns="91430" bIns="4571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81" name="TextBox 180"/>
            <p:cNvSpPr txBox="1">
              <a:spLocks/>
            </p:cNvSpPr>
            <p:nvPr/>
          </p:nvSpPr>
          <p:spPr>
            <a:xfrm>
              <a:off x="105860" y="4207624"/>
              <a:ext cx="1392833" cy="659458"/>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rgbClr val="000000"/>
                </a:buClr>
                <a:defRPr sz="1400" b="1" baseline="0">
                  <a:solidFill>
                    <a:srgbClr val="FFFFFF"/>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pPr>
              <a:r>
                <a:rPr lang="en-US" dirty="0">
                  <a:solidFill>
                    <a:schemeClr val="bg1">
                      <a:lumMod val="65000"/>
                    </a:schemeClr>
                  </a:solidFill>
                  <a:latin typeface="Arial"/>
                </a:rPr>
                <a:t>Management, teamwork and leadership</a:t>
              </a:r>
            </a:p>
          </p:txBody>
        </p:sp>
        <p:grpSp>
          <p:nvGrpSpPr>
            <p:cNvPr id="182" name="Group 181"/>
            <p:cNvGrpSpPr/>
            <p:nvPr/>
          </p:nvGrpSpPr>
          <p:grpSpPr>
            <a:xfrm>
              <a:off x="1425068" y="4274105"/>
              <a:ext cx="896996" cy="529745"/>
              <a:chOff x="1692379" y="5444857"/>
              <a:chExt cx="1006403" cy="594360"/>
            </a:xfrm>
            <a:solidFill>
              <a:srgbClr val="002960"/>
            </a:solidFill>
          </p:grpSpPr>
          <p:sp>
            <p:nvSpPr>
              <p:cNvPr id="183" name="Freeform 70"/>
              <p:cNvSpPr>
                <a:spLocks noEditPoints="1"/>
              </p:cNvSpPr>
              <p:nvPr/>
            </p:nvSpPr>
            <p:spPr bwMode="auto">
              <a:xfrm>
                <a:off x="2528074" y="5871423"/>
                <a:ext cx="101567" cy="152863"/>
              </a:xfrm>
              <a:custGeom>
                <a:avLst/>
                <a:gdLst>
                  <a:gd name="T0" fmla="*/ 35 w 99"/>
                  <a:gd name="T1" fmla="*/ 13 h 149"/>
                  <a:gd name="T2" fmla="*/ 33 w 99"/>
                  <a:gd name="T3" fmla="*/ 31 h 149"/>
                  <a:gd name="T4" fmla="*/ 28 w 99"/>
                  <a:gd name="T5" fmla="*/ 45 h 149"/>
                  <a:gd name="T6" fmla="*/ 22 w 99"/>
                  <a:gd name="T7" fmla="*/ 55 h 149"/>
                  <a:gd name="T8" fmla="*/ 15 w 99"/>
                  <a:gd name="T9" fmla="*/ 64 h 149"/>
                  <a:gd name="T10" fmla="*/ 9 w 99"/>
                  <a:gd name="T11" fmla="*/ 73 h 149"/>
                  <a:gd name="T12" fmla="*/ 4 w 99"/>
                  <a:gd name="T13" fmla="*/ 82 h 149"/>
                  <a:gd name="T14" fmla="*/ 4 w 99"/>
                  <a:gd name="T15" fmla="*/ 82 h 149"/>
                  <a:gd name="T16" fmla="*/ 0 w 99"/>
                  <a:gd name="T17" fmla="*/ 100 h 149"/>
                  <a:gd name="T18" fmla="*/ 3 w 99"/>
                  <a:gd name="T19" fmla="*/ 115 h 149"/>
                  <a:gd name="T20" fmla="*/ 12 w 99"/>
                  <a:gd name="T21" fmla="*/ 130 h 149"/>
                  <a:gd name="T22" fmla="*/ 23 w 99"/>
                  <a:gd name="T23" fmla="*/ 141 h 149"/>
                  <a:gd name="T24" fmla="*/ 37 w 99"/>
                  <a:gd name="T25" fmla="*/ 147 h 149"/>
                  <a:gd name="T26" fmla="*/ 54 w 99"/>
                  <a:gd name="T27" fmla="*/ 149 h 149"/>
                  <a:gd name="T28" fmla="*/ 69 w 99"/>
                  <a:gd name="T29" fmla="*/ 145 h 149"/>
                  <a:gd name="T30" fmla="*/ 85 w 99"/>
                  <a:gd name="T31" fmla="*/ 135 h 149"/>
                  <a:gd name="T32" fmla="*/ 85 w 99"/>
                  <a:gd name="T33" fmla="*/ 135 h 149"/>
                  <a:gd name="T34" fmla="*/ 94 w 99"/>
                  <a:gd name="T35" fmla="*/ 121 h 149"/>
                  <a:gd name="T36" fmla="*/ 99 w 99"/>
                  <a:gd name="T37" fmla="*/ 105 h 149"/>
                  <a:gd name="T38" fmla="*/ 98 w 99"/>
                  <a:gd name="T39" fmla="*/ 88 h 149"/>
                  <a:gd name="T40" fmla="*/ 91 w 99"/>
                  <a:gd name="T41" fmla="*/ 73 h 149"/>
                  <a:gd name="T42" fmla="*/ 91 w 99"/>
                  <a:gd name="T43" fmla="*/ 73 h 149"/>
                  <a:gd name="T44" fmla="*/ 85 w 99"/>
                  <a:gd name="T45" fmla="*/ 64 h 149"/>
                  <a:gd name="T46" fmla="*/ 78 w 99"/>
                  <a:gd name="T47" fmla="*/ 55 h 149"/>
                  <a:gd name="T48" fmla="*/ 72 w 99"/>
                  <a:gd name="T49" fmla="*/ 45 h 149"/>
                  <a:gd name="T50" fmla="*/ 67 w 99"/>
                  <a:gd name="T51" fmla="*/ 31 h 149"/>
                  <a:gd name="T52" fmla="*/ 64 w 99"/>
                  <a:gd name="T53" fmla="*/ 13 h 149"/>
                  <a:gd name="T54" fmla="*/ 63 w 99"/>
                  <a:gd name="T55" fmla="*/ 5 h 149"/>
                  <a:gd name="T56" fmla="*/ 56 w 99"/>
                  <a:gd name="T57" fmla="*/ 1 h 149"/>
                  <a:gd name="T58" fmla="*/ 50 w 99"/>
                  <a:gd name="T59" fmla="*/ 0 h 149"/>
                  <a:gd name="T60" fmla="*/ 42 w 99"/>
                  <a:gd name="T61" fmla="*/ 1 h 149"/>
                  <a:gd name="T62" fmla="*/ 37 w 99"/>
                  <a:gd name="T63" fmla="*/ 5 h 149"/>
                  <a:gd name="T64" fmla="*/ 35 w 99"/>
                  <a:gd name="T65" fmla="*/ 13 h 149"/>
                  <a:gd name="T66" fmla="*/ 31 w 99"/>
                  <a:gd name="T67" fmla="*/ 79 h 149"/>
                  <a:gd name="T68" fmla="*/ 35 w 99"/>
                  <a:gd name="T69" fmla="*/ 81 h 149"/>
                  <a:gd name="T70" fmla="*/ 38 w 99"/>
                  <a:gd name="T71" fmla="*/ 82 h 149"/>
                  <a:gd name="T72" fmla="*/ 42 w 99"/>
                  <a:gd name="T73" fmla="*/ 86 h 149"/>
                  <a:gd name="T74" fmla="*/ 44 w 99"/>
                  <a:gd name="T75" fmla="*/ 90 h 149"/>
                  <a:gd name="T76" fmla="*/ 45 w 99"/>
                  <a:gd name="T77" fmla="*/ 94 h 149"/>
                  <a:gd name="T78" fmla="*/ 44 w 99"/>
                  <a:gd name="T79" fmla="*/ 97 h 149"/>
                  <a:gd name="T80" fmla="*/ 42 w 99"/>
                  <a:gd name="T81" fmla="*/ 101 h 149"/>
                  <a:gd name="T82" fmla="*/ 38 w 99"/>
                  <a:gd name="T83" fmla="*/ 105 h 149"/>
                  <a:gd name="T84" fmla="*/ 35 w 99"/>
                  <a:gd name="T85" fmla="*/ 106 h 149"/>
                  <a:gd name="T86" fmla="*/ 31 w 99"/>
                  <a:gd name="T87" fmla="*/ 108 h 149"/>
                  <a:gd name="T88" fmla="*/ 26 w 99"/>
                  <a:gd name="T89" fmla="*/ 106 h 149"/>
                  <a:gd name="T90" fmla="*/ 23 w 99"/>
                  <a:gd name="T91" fmla="*/ 105 h 149"/>
                  <a:gd name="T92" fmla="*/ 19 w 99"/>
                  <a:gd name="T93" fmla="*/ 101 h 149"/>
                  <a:gd name="T94" fmla="*/ 18 w 99"/>
                  <a:gd name="T95" fmla="*/ 97 h 149"/>
                  <a:gd name="T96" fmla="*/ 17 w 99"/>
                  <a:gd name="T97" fmla="*/ 94 h 149"/>
                  <a:gd name="T98" fmla="*/ 18 w 99"/>
                  <a:gd name="T99" fmla="*/ 90 h 149"/>
                  <a:gd name="T100" fmla="*/ 19 w 99"/>
                  <a:gd name="T101" fmla="*/ 86 h 149"/>
                  <a:gd name="T102" fmla="*/ 23 w 99"/>
                  <a:gd name="T103" fmla="*/ 82 h 149"/>
                  <a:gd name="T104" fmla="*/ 26 w 99"/>
                  <a:gd name="T105" fmla="*/ 81 h 149"/>
                  <a:gd name="T106" fmla="*/ 31 w 99"/>
                  <a:gd name="T107" fmla="*/ 7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49">
                    <a:moveTo>
                      <a:pt x="35" y="13"/>
                    </a:moveTo>
                    <a:lnTo>
                      <a:pt x="33" y="31"/>
                    </a:lnTo>
                    <a:lnTo>
                      <a:pt x="28" y="45"/>
                    </a:lnTo>
                    <a:lnTo>
                      <a:pt x="22" y="55"/>
                    </a:lnTo>
                    <a:lnTo>
                      <a:pt x="15" y="64"/>
                    </a:lnTo>
                    <a:lnTo>
                      <a:pt x="9" y="73"/>
                    </a:lnTo>
                    <a:lnTo>
                      <a:pt x="4" y="82"/>
                    </a:lnTo>
                    <a:lnTo>
                      <a:pt x="4" y="82"/>
                    </a:lnTo>
                    <a:lnTo>
                      <a:pt x="0" y="100"/>
                    </a:lnTo>
                    <a:lnTo>
                      <a:pt x="3" y="115"/>
                    </a:lnTo>
                    <a:lnTo>
                      <a:pt x="12" y="130"/>
                    </a:lnTo>
                    <a:lnTo>
                      <a:pt x="23" y="141"/>
                    </a:lnTo>
                    <a:lnTo>
                      <a:pt x="37" y="147"/>
                    </a:lnTo>
                    <a:lnTo>
                      <a:pt x="54" y="149"/>
                    </a:lnTo>
                    <a:lnTo>
                      <a:pt x="69" y="145"/>
                    </a:lnTo>
                    <a:lnTo>
                      <a:pt x="85" y="135"/>
                    </a:lnTo>
                    <a:lnTo>
                      <a:pt x="85" y="135"/>
                    </a:lnTo>
                    <a:lnTo>
                      <a:pt x="94" y="121"/>
                    </a:lnTo>
                    <a:lnTo>
                      <a:pt x="99" y="105"/>
                    </a:lnTo>
                    <a:lnTo>
                      <a:pt x="98" y="88"/>
                    </a:lnTo>
                    <a:lnTo>
                      <a:pt x="91" y="73"/>
                    </a:lnTo>
                    <a:lnTo>
                      <a:pt x="91" y="73"/>
                    </a:lnTo>
                    <a:lnTo>
                      <a:pt x="85" y="64"/>
                    </a:lnTo>
                    <a:lnTo>
                      <a:pt x="78" y="55"/>
                    </a:lnTo>
                    <a:lnTo>
                      <a:pt x="72" y="45"/>
                    </a:lnTo>
                    <a:lnTo>
                      <a:pt x="67" y="31"/>
                    </a:lnTo>
                    <a:lnTo>
                      <a:pt x="64" y="13"/>
                    </a:lnTo>
                    <a:lnTo>
                      <a:pt x="63" y="5"/>
                    </a:lnTo>
                    <a:lnTo>
                      <a:pt x="56" y="1"/>
                    </a:lnTo>
                    <a:lnTo>
                      <a:pt x="50" y="0"/>
                    </a:lnTo>
                    <a:lnTo>
                      <a:pt x="42" y="1"/>
                    </a:lnTo>
                    <a:lnTo>
                      <a:pt x="37" y="5"/>
                    </a:lnTo>
                    <a:lnTo>
                      <a:pt x="35" y="13"/>
                    </a:lnTo>
                    <a:close/>
                    <a:moveTo>
                      <a:pt x="31" y="79"/>
                    </a:moveTo>
                    <a:lnTo>
                      <a:pt x="35" y="81"/>
                    </a:lnTo>
                    <a:lnTo>
                      <a:pt x="38" y="82"/>
                    </a:lnTo>
                    <a:lnTo>
                      <a:pt x="42" y="86"/>
                    </a:lnTo>
                    <a:lnTo>
                      <a:pt x="44" y="90"/>
                    </a:lnTo>
                    <a:lnTo>
                      <a:pt x="45" y="94"/>
                    </a:lnTo>
                    <a:lnTo>
                      <a:pt x="44" y="97"/>
                    </a:lnTo>
                    <a:lnTo>
                      <a:pt x="42" y="101"/>
                    </a:lnTo>
                    <a:lnTo>
                      <a:pt x="38" y="105"/>
                    </a:lnTo>
                    <a:lnTo>
                      <a:pt x="35" y="106"/>
                    </a:lnTo>
                    <a:lnTo>
                      <a:pt x="31" y="108"/>
                    </a:lnTo>
                    <a:lnTo>
                      <a:pt x="26" y="106"/>
                    </a:lnTo>
                    <a:lnTo>
                      <a:pt x="23" y="105"/>
                    </a:lnTo>
                    <a:lnTo>
                      <a:pt x="19" y="101"/>
                    </a:lnTo>
                    <a:lnTo>
                      <a:pt x="18" y="97"/>
                    </a:lnTo>
                    <a:lnTo>
                      <a:pt x="17" y="94"/>
                    </a:lnTo>
                    <a:lnTo>
                      <a:pt x="18" y="90"/>
                    </a:lnTo>
                    <a:lnTo>
                      <a:pt x="19" y="86"/>
                    </a:lnTo>
                    <a:lnTo>
                      <a:pt x="23" y="82"/>
                    </a:lnTo>
                    <a:lnTo>
                      <a:pt x="26" y="81"/>
                    </a:lnTo>
                    <a:lnTo>
                      <a:pt x="31" y="79"/>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84" name="Oval 124"/>
              <p:cNvSpPr>
                <a:spLocks noChangeArrowheads="1"/>
              </p:cNvSpPr>
              <p:nvPr/>
            </p:nvSpPr>
            <p:spPr bwMode="auto">
              <a:xfrm>
                <a:off x="2108067" y="5444857"/>
                <a:ext cx="175027" cy="182319"/>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85" name="Freeform 125"/>
              <p:cNvSpPr>
                <a:spLocks/>
              </p:cNvSpPr>
              <p:nvPr/>
            </p:nvSpPr>
            <p:spPr bwMode="auto">
              <a:xfrm>
                <a:off x="2476353" y="5561541"/>
                <a:ext cx="178674" cy="200550"/>
              </a:xfrm>
              <a:custGeom>
                <a:avLst/>
                <a:gdLst>
                  <a:gd name="T0" fmla="*/ 10 w 33"/>
                  <a:gd name="T1" fmla="*/ 35 h 37"/>
                  <a:gd name="T2" fmla="*/ 33 w 33"/>
                  <a:gd name="T3" fmla="*/ 17 h 37"/>
                  <a:gd name="T4" fmla="*/ 23 w 33"/>
                  <a:gd name="T5" fmla="*/ 1 h 37"/>
                  <a:gd name="T6" fmla="*/ 17 w 33"/>
                  <a:gd name="T7" fmla="*/ 0 h 37"/>
                  <a:gd name="T8" fmla="*/ 0 w 33"/>
                  <a:gd name="T9" fmla="*/ 16 h 37"/>
                  <a:gd name="T10" fmla="*/ 10 w 33"/>
                  <a:gd name="T11" fmla="*/ 35 h 37"/>
                </a:gdLst>
                <a:ahLst/>
                <a:cxnLst>
                  <a:cxn ang="0">
                    <a:pos x="T0" y="T1"/>
                  </a:cxn>
                  <a:cxn ang="0">
                    <a:pos x="T2" y="T3"/>
                  </a:cxn>
                  <a:cxn ang="0">
                    <a:pos x="T4" y="T5"/>
                  </a:cxn>
                  <a:cxn ang="0">
                    <a:pos x="T6" y="T7"/>
                  </a:cxn>
                  <a:cxn ang="0">
                    <a:pos x="T8" y="T9"/>
                  </a:cxn>
                  <a:cxn ang="0">
                    <a:pos x="T10" y="T11"/>
                  </a:cxn>
                </a:cxnLst>
                <a:rect l="0" t="0" r="r" b="b"/>
                <a:pathLst>
                  <a:path w="33" h="37">
                    <a:moveTo>
                      <a:pt x="10" y="35"/>
                    </a:moveTo>
                    <a:cubicBezTo>
                      <a:pt x="18" y="37"/>
                      <a:pt x="33" y="26"/>
                      <a:pt x="33" y="17"/>
                    </a:cubicBezTo>
                    <a:cubicBezTo>
                      <a:pt x="33" y="10"/>
                      <a:pt x="29" y="3"/>
                      <a:pt x="23" y="1"/>
                    </a:cubicBezTo>
                    <a:cubicBezTo>
                      <a:pt x="21" y="0"/>
                      <a:pt x="19" y="0"/>
                      <a:pt x="17" y="0"/>
                    </a:cubicBezTo>
                    <a:cubicBezTo>
                      <a:pt x="8" y="0"/>
                      <a:pt x="1" y="7"/>
                      <a:pt x="0" y="16"/>
                    </a:cubicBezTo>
                    <a:cubicBezTo>
                      <a:pt x="0" y="23"/>
                      <a:pt x="3" y="33"/>
                      <a:pt x="10" y="3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86" name="Freeform 126"/>
              <p:cNvSpPr>
                <a:spLocks/>
              </p:cNvSpPr>
              <p:nvPr/>
            </p:nvSpPr>
            <p:spPr bwMode="auto">
              <a:xfrm>
                <a:off x="2024201" y="5649055"/>
                <a:ext cx="342760" cy="182319"/>
              </a:xfrm>
              <a:custGeom>
                <a:avLst/>
                <a:gdLst>
                  <a:gd name="T0" fmla="*/ 32 w 64"/>
                  <a:gd name="T1" fmla="*/ 34 h 34"/>
                  <a:gd name="T2" fmla="*/ 62 w 64"/>
                  <a:gd name="T3" fmla="*/ 34 h 34"/>
                  <a:gd name="T4" fmla="*/ 64 w 64"/>
                  <a:gd name="T5" fmla="*/ 18 h 34"/>
                  <a:gd name="T6" fmla="*/ 55 w 64"/>
                  <a:gd name="T7" fmla="*/ 4 h 34"/>
                  <a:gd name="T8" fmla="*/ 41 w 64"/>
                  <a:gd name="T9" fmla="*/ 0 h 34"/>
                  <a:gd name="T10" fmla="*/ 32 w 64"/>
                  <a:gd name="T11" fmla="*/ 26 h 34"/>
                  <a:gd name="T12" fmla="*/ 23 w 64"/>
                  <a:gd name="T13" fmla="*/ 0 h 34"/>
                  <a:gd name="T14" fmla="*/ 9 w 64"/>
                  <a:gd name="T15" fmla="*/ 4 h 34"/>
                  <a:gd name="T16" fmla="*/ 0 w 64"/>
                  <a:gd name="T17" fmla="*/ 18 h 34"/>
                  <a:gd name="T18" fmla="*/ 2 w 64"/>
                  <a:gd name="T19" fmla="*/ 34 h 34"/>
                  <a:gd name="T20" fmla="*/ 32 w 64"/>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34">
                    <a:moveTo>
                      <a:pt x="32" y="34"/>
                    </a:moveTo>
                    <a:cubicBezTo>
                      <a:pt x="62" y="34"/>
                      <a:pt x="62" y="34"/>
                      <a:pt x="62" y="34"/>
                    </a:cubicBezTo>
                    <a:cubicBezTo>
                      <a:pt x="63" y="28"/>
                      <a:pt x="64" y="24"/>
                      <a:pt x="64" y="18"/>
                    </a:cubicBezTo>
                    <a:cubicBezTo>
                      <a:pt x="64" y="7"/>
                      <a:pt x="55" y="4"/>
                      <a:pt x="55" y="4"/>
                    </a:cubicBezTo>
                    <a:cubicBezTo>
                      <a:pt x="41" y="0"/>
                      <a:pt x="41" y="0"/>
                      <a:pt x="41" y="0"/>
                    </a:cubicBezTo>
                    <a:cubicBezTo>
                      <a:pt x="32" y="26"/>
                      <a:pt x="32" y="26"/>
                      <a:pt x="32" y="26"/>
                    </a:cubicBezTo>
                    <a:cubicBezTo>
                      <a:pt x="23" y="0"/>
                      <a:pt x="23" y="0"/>
                      <a:pt x="23" y="0"/>
                    </a:cubicBezTo>
                    <a:cubicBezTo>
                      <a:pt x="9" y="4"/>
                      <a:pt x="9" y="4"/>
                      <a:pt x="9" y="4"/>
                    </a:cubicBezTo>
                    <a:cubicBezTo>
                      <a:pt x="9" y="4"/>
                      <a:pt x="0" y="7"/>
                      <a:pt x="0" y="18"/>
                    </a:cubicBezTo>
                    <a:cubicBezTo>
                      <a:pt x="0" y="24"/>
                      <a:pt x="1" y="28"/>
                      <a:pt x="2" y="34"/>
                    </a:cubicBezTo>
                    <a:lnTo>
                      <a:pt x="32" y="3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87" name="Freeform 127"/>
              <p:cNvSpPr>
                <a:spLocks/>
              </p:cNvSpPr>
              <p:nvPr/>
            </p:nvSpPr>
            <p:spPr bwMode="auto">
              <a:xfrm>
                <a:off x="1736136" y="5561541"/>
                <a:ext cx="178674" cy="200550"/>
              </a:xfrm>
              <a:custGeom>
                <a:avLst/>
                <a:gdLst>
                  <a:gd name="T0" fmla="*/ 23 w 33"/>
                  <a:gd name="T1" fmla="*/ 35 h 37"/>
                  <a:gd name="T2" fmla="*/ 33 w 33"/>
                  <a:gd name="T3" fmla="*/ 16 h 37"/>
                  <a:gd name="T4" fmla="*/ 16 w 33"/>
                  <a:gd name="T5" fmla="*/ 0 h 37"/>
                  <a:gd name="T6" fmla="*/ 10 w 33"/>
                  <a:gd name="T7" fmla="*/ 1 h 37"/>
                  <a:gd name="T8" fmla="*/ 0 w 33"/>
                  <a:gd name="T9" fmla="*/ 17 h 37"/>
                  <a:gd name="T10" fmla="*/ 23 w 33"/>
                  <a:gd name="T11" fmla="*/ 35 h 37"/>
                </a:gdLst>
                <a:ahLst/>
                <a:cxnLst>
                  <a:cxn ang="0">
                    <a:pos x="T0" y="T1"/>
                  </a:cxn>
                  <a:cxn ang="0">
                    <a:pos x="T2" y="T3"/>
                  </a:cxn>
                  <a:cxn ang="0">
                    <a:pos x="T4" y="T5"/>
                  </a:cxn>
                  <a:cxn ang="0">
                    <a:pos x="T6" y="T7"/>
                  </a:cxn>
                  <a:cxn ang="0">
                    <a:pos x="T8" y="T9"/>
                  </a:cxn>
                  <a:cxn ang="0">
                    <a:pos x="T10" y="T11"/>
                  </a:cxn>
                </a:cxnLst>
                <a:rect l="0" t="0" r="r" b="b"/>
                <a:pathLst>
                  <a:path w="33" h="37">
                    <a:moveTo>
                      <a:pt x="23" y="35"/>
                    </a:moveTo>
                    <a:cubicBezTo>
                      <a:pt x="30" y="33"/>
                      <a:pt x="33" y="23"/>
                      <a:pt x="33" y="16"/>
                    </a:cubicBezTo>
                    <a:cubicBezTo>
                      <a:pt x="32" y="7"/>
                      <a:pt x="25" y="0"/>
                      <a:pt x="16" y="0"/>
                    </a:cubicBezTo>
                    <a:cubicBezTo>
                      <a:pt x="14" y="0"/>
                      <a:pt x="12" y="0"/>
                      <a:pt x="10" y="1"/>
                    </a:cubicBezTo>
                    <a:cubicBezTo>
                      <a:pt x="4" y="3"/>
                      <a:pt x="0" y="10"/>
                      <a:pt x="0" y="17"/>
                    </a:cubicBezTo>
                    <a:cubicBezTo>
                      <a:pt x="0" y="26"/>
                      <a:pt x="15" y="37"/>
                      <a:pt x="23" y="3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188" name="Freeform 128"/>
              <p:cNvSpPr>
                <a:spLocks/>
              </p:cNvSpPr>
              <p:nvPr/>
            </p:nvSpPr>
            <p:spPr bwMode="auto">
              <a:xfrm>
                <a:off x="1692379" y="5758446"/>
                <a:ext cx="1006403" cy="280771"/>
              </a:xfrm>
              <a:custGeom>
                <a:avLst/>
                <a:gdLst>
                  <a:gd name="T0" fmla="*/ 183 w 186"/>
                  <a:gd name="T1" fmla="*/ 21 h 52"/>
                  <a:gd name="T2" fmla="*/ 167 w 186"/>
                  <a:gd name="T3" fmla="*/ 3 h 52"/>
                  <a:gd name="T4" fmla="*/ 150 w 186"/>
                  <a:gd name="T5" fmla="*/ 18 h 52"/>
                  <a:gd name="T6" fmla="*/ 148 w 186"/>
                  <a:gd name="T7" fmla="*/ 0 h 52"/>
                  <a:gd name="T8" fmla="*/ 135 w 186"/>
                  <a:gd name="T9" fmla="*/ 18 h 52"/>
                  <a:gd name="T10" fmla="*/ 147 w 186"/>
                  <a:gd name="T11" fmla="*/ 36 h 52"/>
                  <a:gd name="T12" fmla="*/ 135 w 186"/>
                  <a:gd name="T13" fmla="*/ 39 h 52"/>
                  <a:gd name="T14" fmla="*/ 126 w 186"/>
                  <a:gd name="T15" fmla="*/ 25 h 52"/>
                  <a:gd name="T16" fmla="*/ 93 w 186"/>
                  <a:gd name="T17" fmla="*/ 25 h 52"/>
                  <a:gd name="T18" fmla="*/ 60 w 186"/>
                  <a:gd name="T19" fmla="*/ 25 h 52"/>
                  <a:gd name="T20" fmla="*/ 51 w 186"/>
                  <a:gd name="T21" fmla="*/ 39 h 52"/>
                  <a:gd name="T22" fmla="*/ 39 w 186"/>
                  <a:gd name="T23" fmla="*/ 36 h 52"/>
                  <a:gd name="T24" fmla="*/ 51 w 186"/>
                  <a:gd name="T25" fmla="*/ 18 h 52"/>
                  <a:gd name="T26" fmla="*/ 38 w 186"/>
                  <a:gd name="T27" fmla="*/ 0 h 52"/>
                  <a:gd name="T28" fmla="*/ 36 w 186"/>
                  <a:gd name="T29" fmla="*/ 18 h 52"/>
                  <a:gd name="T30" fmla="*/ 19 w 186"/>
                  <a:gd name="T31" fmla="*/ 3 h 52"/>
                  <a:gd name="T32" fmla="*/ 3 w 186"/>
                  <a:gd name="T33" fmla="*/ 21 h 52"/>
                  <a:gd name="T34" fmla="*/ 3 w 186"/>
                  <a:gd name="T35" fmla="*/ 52 h 52"/>
                  <a:gd name="T36" fmla="*/ 93 w 186"/>
                  <a:gd name="T37" fmla="*/ 52 h 52"/>
                  <a:gd name="T38" fmla="*/ 183 w 186"/>
                  <a:gd name="T39" fmla="*/ 52 h 52"/>
                  <a:gd name="T40" fmla="*/ 183 w 186"/>
                  <a:gd name="T4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52">
                    <a:moveTo>
                      <a:pt x="183" y="21"/>
                    </a:moveTo>
                    <a:cubicBezTo>
                      <a:pt x="180" y="5"/>
                      <a:pt x="167" y="3"/>
                      <a:pt x="167" y="3"/>
                    </a:cubicBezTo>
                    <a:cubicBezTo>
                      <a:pt x="150" y="18"/>
                      <a:pt x="150" y="18"/>
                      <a:pt x="150" y="18"/>
                    </a:cubicBezTo>
                    <a:cubicBezTo>
                      <a:pt x="148" y="0"/>
                      <a:pt x="148" y="0"/>
                      <a:pt x="148" y="0"/>
                    </a:cubicBezTo>
                    <a:cubicBezTo>
                      <a:pt x="132" y="6"/>
                      <a:pt x="135" y="18"/>
                      <a:pt x="135" y="18"/>
                    </a:cubicBezTo>
                    <a:cubicBezTo>
                      <a:pt x="147" y="36"/>
                      <a:pt x="147" y="36"/>
                      <a:pt x="147" y="36"/>
                    </a:cubicBezTo>
                    <a:cubicBezTo>
                      <a:pt x="135" y="39"/>
                      <a:pt x="135" y="39"/>
                      <a:pt x="135" y="39"/>
                    </a:cubicBezTo>
                    <a:cubicBezTo>
                      <a:pt x="126" y="25"/>
                      <a:pt x="126" y="25"/>
                      <a:pt x="126" y="25"/>
                    </a:cubicBezTo>
                    <a:cubicBezTo>
                      <a:pt x="93" y="25"/>
                      <a:pt x="93" y="25"/>
                      <a:pt x="93" y="25"/>
                    </a:cubicBezTo>
                    <a:cubicBezTo>
                      <a:pt x="60" y="25"/>
                      <a:pt x="60" y="25"/>
                      <a:pt x="60" y="25"/>
                    </a:cubicBezTo>
                    <a:cubicBezTo>
                      <a:pt x="51" y="39"/>
                      <a:pt x="51" y="39"/>
                      <a:pt x="51" y="39"/>
                    </a:cubicBezTo>
                    <a:cubicBezTo>
                      <a:pt x="39" y="36"/>
                      <a:pt x="39" y="36"/>
                      <a:pt x="39" y="36"/>
                    </a:cubicBezTo>
                    <a:cubicBezTo>
                      <a:pt x="51" y="18"/>
                      <a:pt x="51" y="18"/>
                      <a:pt x="51" y="18"/>
                    </a:cubicBezTo>
                    <a:cubicBezTo>
                      <a:pt x="51" y="18"/>
                      <a:pt x="54" y="6"/>
                      <a:pt x="38" y="0"/>
                    </a:cubicBezTo>
                    <a:cubicBezTo>
                      <a:pt x="36" y="18"/>
                      <a:pt x="36" y="18"/>
                      <a:pt x="36" y="18"/>
                    </a:cubicBezTo>
                    <a:cubicBezTo>
                      <a:pt x="19" y="3"/>
                      <a:pt x="19" y="3"/>
                      <a:pt x="19" y="3"/>
                    </a:cubicBezTo>
                    <a:cubicBezTo>
                      <a:pt x="19" y="3"/>
                      <a:pt x="6" y="5"/>
                      <a:pt x="3" y="21"/>
                    </a:cubicBezTo>
                    <a:cubicBezTo>
                      <a:pt x="0" y="37"/>
                      <a:pt x="3" y="52"/>
                      <a:pt x="3" y="52"/>
                    </a:cubicBezTo>
                    <a:cubicBezTo>
                      <a:pt x="93" y="52"/>
                      <a:pt x="93" y="52"/>
                      <a:pt x="93" y="52"/>
                    </a:cubicBezTo>
                    <a:cubicBezTo>
                      <a:pt x="183" y="52"/>
                      <a:pt x="183" y="52"/>
                      <a:pt x="183" y="52"/>
                    </a:cubicBezTo>
                    <a:cubicBezTo>
                      <a:pt x="183" y="52"/>
                      <a:pt x="186" y="37"/>
                      <a:pt x="183" y="21"/>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grpSp>
      </p:grpSp>
      <p:grpSp>
        <p:nvGrpSpPr>
          <p:cNvPr id="189" name="Group 188"/>
          <p:cNvGrpSpPr/>
          <p:nvPr/>
        </p:nvGrpSpPr>
        <p:grpSpPr>
          <a:xfrm>
            <a:off x="9740258" y="1303346"/>
            <a:ext cx="2400172" cy="964746"/>
            <a:chOff x="38229" y="5131949"/>
            <a:chExt cx="2400172" cy="964746"/>
          </a:xfrm>
        </p:grpSpPr>
        <p:sp>
          <p:nvSpPr>
            <p:cNvPr id="190" name="Rectangle 189"/>
            <p:cNvSpPr>
              <a:spLocks/>
            </p:cNvSpPr>
            <p:nvPr/>
          </p:nvSpPr>
          <p:spPr>
            <a:xfrm>
              <a:off x="38229" y="5131949"/>
              <a:ext cx="2400172" cy="964746"/>
            </a:xfrm>
            <a:prstGeom prst="rect">
              <a:avLst/>
            </a:prstGeom>
            <a:solidFill>
              <a:schemeClr val="bg1">
                <a:lumMod val="85000"/>
              </a:schemeClr>
            </a:solidFill>
            <a:ln w="9525" cap="flat" cmpd="sng" algn="ctr">
              <a:noFill/>
              <a:prstDash val="solid"/>
            </a:ln>
            <a:effectLst/>
          </p:spPr>
          <p:txBody>
            <a:bodyPr lIns="91430" tIns="45716" rIns="91430" bIns="4571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91" name="TextBox 190"/>
            <p:cNvSpPr txBox="1">
              <a:spLocks/>
            </p:cNvSpPr>
            <p:nvPr/>
          </p:nvSpPr>
          <p:spPr>
            <a:xfrm>
              <a:off x="107378" y="5260701"/>
              <a:ext cx="1392833" cy="669234"/>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pPr>
              <a:r>
                <a:rPr lang="en-US" sz="1400" b="1" dirty="0">
                  <a:solidFill>
                    <a:schemeClr val="bg1">
                      <a:lumMod val="65000"/>
                    </a:schemeClr>
                  </a:solidFill>
                  <a:latin typeface="Arial"/>
                </a:rPr>
                <a:t>Integration of science and technology</a:t>
              </a:r>
            </a:p>
          </p:txBody>
        </p:sp>
        <p:grpSp>
          <p:nvGrpSpPr>
            <p:cNvPr id="192" name="Group 191"/>
            <p:cNvGrpSpPr/>
            <p:nvPr/>
          </p:nvGrpSpPr>
          <p:grpSpPr>
            <a:xfrm>
              <a:off x="1476538" y="5241683"/>
              <a:ext cx="761958" cy="760136"/>
              <a:chOff x="-6361113" y="1500188"/>
              <a:chExt cx="663575" cy="661988"/>
            </a:xfrm>
            <a:solidFill>
              <a:srgbClr val="002960"/>
            </a:solidFill>
          </p:grpSpPr>
          <p:sp>
            <p:nvSpPr>
              <p:cNvPr id="193" name="Freeform 254"/>
              <p:cNvSpPr>
                <a:spLocks noEditPoints="1"/>
              </p:cNvSpPr>
              <p:nvPr/>
            </p:nvSpPr>
            <p:spPr bwMode="auto">
              <a:xfrm>
                <a:off x="-6361113" y="1633538"/>
                <a:ext cx="531812" cy="528638"/>
              </a:xfrm>
              <a:custGeom>
                <a:avLst/>
                <a:gdLst>
                  <a:gd name="T0" fmla="*/ 166 w 335"/>
                  <a:gd name="T1" fmla="*/ 315 h 333"/>
                  <a:gd name="T2" fmla="*/ 249 w 335"/>
                  <a:gd name="T3" fmla="*/ 251 h 333"/>
                  <a:gd name="T4" fmla="*/ 203 w 335"/>
                  <a:gd name="T5" fmla="*/ 310 h 333"/>
                  <a:gd name="T6" fmla="*/ 252 w 335"/>
                  <a:gd name="T7" fmla="*/ 251 h 333"/>
                  <a:gd name="T8" fmla="*/ 299 w 335"/>
                  <a:gd name="T9" fmla="*/ 236 h 333"/>
                  <a:gd name="T10" fmla="*/ 98 w 335"/>
                  <a:gd name="T11" fmla="*/ 297 h 333"/>
                  <a:gd name="T12" fmla="*/ 108 w 335"/>
                  <a:gd name="T13" fmla="*/ 187 h 333"/>
                  <a:gd name="T14" fmla="*/ 166 w 335"/>
                  <a:gd name="T15" fmla="*/ 233 h 333"/>
                  <a:gd name="T16" fmla="*/ 149 w 335"/>
                  <a:gd name="T17" fmla="*/ 168 h 333"/>
                  <a:gd name="T18" fmla="*/ 85 w 335"/>
                  <a:gd name="T19" fmla="*/ 249 h 333"/>
                  <a:gd name="T20" fmla="*/ 141 w 335"/>
                  <a:gd name="T21" fmla="*/ 245 h 333"/>
                  <a:gd name="T22" fmla="*/ 82 w 335"/>
                  <a:gd name="T23" fmla="*/ 168 h 333"/>
                  <a:gd name="T24" fmla="*/ 35 w 335"/>
                  <a:gd name="T25" fmla="*/ 233 h 333"/>
                  <a:gd name="T26" fmla="*/ 19 w 335"/>
                  <a:gd name="T27" fmla="*/ 168 h 333"/>
                  <a:gd name="T28" fmla="*/ 23 w 335"/>
                  <a:gd name="T29" fmla="*/ 131 h 333"/>
                  <a:gd name="T30" fmla="*/ 75 w 335"/>
                  <a:gd name="T31" fmla="*/ 129 h 333"/>
                  <a:gd name="T32" fmla="*/ 73 w 335"/>
                  <a:gd name="T33" fmla="*/ 51 h 333"/>
                  <a:gd name="T34" fmla="*/ 98 w 335"/>
                  <a:gd name="T35" fmla="*/ 36 h 333"/>
                  <a:gd name="T36" fmla="*/ 166 w 335"/>
                  <a:gd name="T37" fmla="*/ 5 h 333"/>
                  <a:gd name="T38" fmla="*/ 168 w 335"/>
                  <a:gd name="T39" fmla="*/ 9 h 333"/>
                  <a:gd name="T40" fmla="*/ 168 w 335"/>
                  <a:gd name="T41" fmla="*/ 18 h 333"/>
                  <a:gd name="T42" fmla="*/ 132 w 335"/>
                  <a:gd name="T43" fmla="*/ 22 h 333"/>
                  <a:gd name="T44" fmla="*/ 149 w 335"/>
                  <a:gd name="T45" fmla="*/ 73 h 333"/>
                  <a:gd name="T46" fmla="*/ 78 w 335"/>
                  <a:gd name="T47" fmla="*/ 124 h 333"/>
                  <a:gd name="T48" fmla="*/ 80 w 335"/>
                  <a:gd name="T49" fmla="*/ 147 h 333"/>
                  <a:gd name="T50" fmla="*/ 89 w 335"/>
                  <a:gd name="T51" fmla="*/ 137 h 333"/>
                  <a:gd name="T52" fmla="*/ 99 w 335"/>
                  <a:gd name="T53" fmla="*/ 146 h 333"/>
                  <a:gd name="T54" fmla="*/ 100 w 335"/>
                  <a:gd name="T55" fmla="*/ 165 h 333"/>
                  <a:gd name="T56" fmla="*/ 132 w 335"/>
                  <a:gd name="T57" fmla="*/ 116 h 333"/>
                  <a:gd name="T58" fmla="*/ 141 w 335"/>
                  <a:gd name="T59" fmla="*/ 106 h 333"/>
                  <a:gd name="T60" fmla="*/ 152 w 335"/>
                  <a:gd name="T61" fmla="*/ 115 h 333"/>
                  <a:gd name="T62" fmla="*/ 166 w 335"/>
                  <a:gd name="T63" fmla="*/ 91 h 333"/>
                  <a:gd name="T64" fmla="*/ 241 w 335"/>
                  <a:gd name="T65" fmla="*/ 165 h 333"/>
                  <a:gd name="T66" fmla="*/ 202 w 335"/>
                  <a:gd name="T67" fmla="*/ 181 h 333"/>
                  <a:gd name="T68" fmla="*/ 227 w 335"/>
                  <a:gd name="T69" fmla="*/ 188 h 333"/>
                  <a:gd name="T70" fmla="*/ 222 w 335"/>
                  <a:gd name="T71" fmla="*/ 201 h 333"/>
                  <a:gd name="T72" fmla="*/ 168 w 335"/>
                  <a:gd name="T73" fmla="*/ 187 h 333"/>
                  <a:gd name="T74" fmla="*/ 188 w 335"/>
                  <a:gd name="T75" fmla="*/ 236 h 333"/>
                  <a:gd name="T76" fmla="*/ 197 w 335"/>
                  <a:gd name="T77" fmla="*/ 245 h 333"/>
                  <a:gd name="T78" fmla="*/ 188 w 335"/>
                  <a:gd name="T79" fmla="*/ 254 h 333"/>
                  <a:gd name="T80" fmla="*/ 168 w 335"/>
                  <a:gd name="T81" fmla="*/ 252 h 333"/>
                  <a:gd name="T82" fmla="*/ 256 w 335"/>
                  <a:gd name="T83" fmla="*/ 217 h 333"/>
                  <a:gd name="T84" fmla="*/ 253 w 335"/>
                  <a:gd name="T85" fmla="*/ 249 h 333"/>
                  <a:gd name="T86" fmla="*/ 280 w 335"/>
                  <a:gd name="T87" fmla="*/ 168 h 333"/>
                  <a:gd name="T88" fmla="*/ 282 w 335"/>
                  <a:gd name="T89" fmla="*/ 165 h 333"/>
                  <a:gd name="T90" fmla="*/ 317 w 335"/>
                  <a:gd name="T91" fmla="*/ 159 h 333"/>
                  <a:gd name="T92" fmla="*/ 330 w 335"/>
                  <a:gd name="T93" fmla="*/ 170 h 333"/>
                  <a:gd name="T94" fmla="*/ 320 w 335"/>
                  <a:gd name="T95" fmla="*/ 237 h 333"/>
                  <a:gd name="T96" fmla="*/ 231 w 335"/>
                  <a:gd name="T97" fmla="*/ 322 h 333"/>
                  <a:gd name="T98" fmla="*/ 103 w 335"/>
                  <a:gd name="T99" fmla="*/ 320 h 333"/>
                  <a:gd name="T100" fmla="*/ 13 w 335"/>
                  <a:gd name="T101" fmla="*/ 232 h 333"/>
                  <a:gd name="T102" fmla="*/ 12 w 335"/>
                  <a:gd name="T103" fmla="*/ 105 h 333"/>
                  <a:gd name="T104" fmla="*/ 95 w 335"/>
                  <a:gd name="T105" fmla="*/ 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5" h="333">
                    <a:moveTo>
                      <a:pt x="86" y="251"/>
                    </a:moveTo>
                    <a:lnTo>
                      <a:pt x="102" y="299"/>
                    </a:lnTo>
                    <a:lnTo>
                      <a:pt x="132" y="310"/>
                    </a:lnTo>
                    <a:lnTo>
                      <a:pt x="166" y="315"/>
                    </a:lnTo>
                    <a:lnTo>
                      <a:pt x="166" y="261"/>
                    </a:lnTo>
                    <a:lnTo>
                      <a:pt x="126" y="259"/>
                    </a:lnTo>
                    <a:lnTo>
                      <a:pt x="86" y="251"/>
                    </a:lnTo>
                    <a:close/>
                    <a:moveTo>
                      <a:pt x="249" y="251"/>
                    </a:moveTo>
                    <a:lnTo>
                      <a:pt x="209" y="259"/>
                    </a:lnTo>
                    <a:lnTo>
                      <a:pt x="168" y="261"/>
                    </a:lnTo>
                    <a:lnTo>
                      <a:pt x="168" y="315"/>
                    </a:lnTo>
                    <a:lnTo>
                      <a:pt x="203" y="310"/>
                    </a:lnTo>
                    <a:lnTo>
                      <a:pt x="234" y="299"/>
                    </a:lnTo>
                    <a:lnTo>
                      <a:pt x="249" y="251"/>
                    </a:lnTo>
                    <a:close/>
                    <a:moveTo>
                      <a:pt x="299" y="236"/>
                    </a:moveTo>
                    <a:lnTo>
                      <a:pt x="252" y="251"/>
                    </a:lnTo>
                    <a:lnTo>
                      <a:pt x="238" y="297"/>
                    </a:lnTo>
                    <a:lnTo>
                      <a:pt x="262" y="281"/>
                    </a:lnTo>
                    <a:lnTo>
                      <a:pt x="282" y="260"/>
                    </a:lnTo>
                    <a:lnTo>
                      <a:pt x="299" y="236"/>
                    </a:lnTo>
                    <a:close/>
                    <a:moveTo>
                      <a:pt x="36" y="236"/>
                    </a:moveTo>
                    <a:lnTo>
                      <a:pt x="53" y="260"/>
                    </a:lnTo>
                    <a:lnTo>
                      <a:pt x="73" y="281"/>
                    </a:lnTo>
                    <a:lnTo>
                      <a:pt x="98" y="297"/>
                    </a:lnTo>
                    <a:lnTo>
                      <a:pt x="82" y="251"/>
                    </a:lnTo>
                    <a:lnTo>
                      <a:pt x="36" y="236"/>
                    </a:lnTo>
                    <a:close/>
                    <a:moveTo>
                      <a:pt x="102" y="168"/>
                    </a:moveTo>
                    <a:lnTo>
                      <a:pt x="108" y="187"/>
                    </a:lnTo>
                    <a:lnTo>
                      <a:pt x="117" y="204"/>
                    </a:lnTo>
                    <a:lnTo>
                      <a:pt x="131" y="217"/>
                    </a:lnTo>
                    <a:lnTo>
                      <a:pt x="148" y="227"/>
                    </a:lnTo>
                    <a:lnTo>
                      <a:pt x="166" y="233"/>
                    </a:lnTo>
                    <a:lnTo>
                      <a:pt x="166" y="186"/>
                    </a:lnTo>
                    <a:lnTo>
                      <a:pt x="159" y="179"/>
                    </a:lnTo>
                    <a:lnTo>
                      <a:pt x="154" y="174"/>
                    </a:lnTo>
                    <a:lnTo>
                      <a:pt x="149" y="168"/>
                    </a:lnTo>
                    <a:lnTo>
                      <a:pt x="102" y="168"/>
                    </a:lnTo>
                    <a:close/>
                    <a:moveTo>
                      <a:pt x="76" y="168"/>
                    </a:moveTo>
                    <a:lnTo>
                      <a:pt x="78" y="209"/>
                    </a:lnTo>
                    <a:lnTo>
                      <a:pt x="85" y="249"/>
                    </a:lnTo>
                    <a:lnTo>
                      <a:pt x="126" y="256"/>
                    </a:lnTo>
                    <a:lnTo>
                      <a:pt x="166" y="259"/>
                    </a:lnTo>
                    <a:lnTo>
                      <a:pt x="166" y="252"/>
                    </a:lnTo>
                    <a:lnTo>
                      <a:pt x="141" y="245"/>
                    </a:lnTo>
                    <a:lnTo>
                      <a:pt x="121" y="232"/>
                    </a:lnTo>
                    <a:lnTo>
                      <a:pt x="103" y="215"/>
                    </a:lnTo>
                    <a:lnTo>
                      <a:pt x="90" y="193"/>
                    </a:lnTo>
                    <a:lnTo>
                      <a:pt x="82" y="168"/>
                    </a:lnTo>
                    <a:lnTo>
                      <a:pt x="76" y="168"/>
                    </a:lnTo>
                    <a:close/>
                    <a:moveTo>
                      <a:pt x="19" y="168"/>
                    </a:moveTo>
                    <a:lnTo>
                      <a:pt x="23" y="201"/>
                    </a:lnTo>
                    <a:lnTo>
                      <a:pt x="35" y="233"/>
                    </a:lnTo>
                    <a:lnTo>
                      <a:pt x="82" y="249"/>
                    </a:lnTo>
                    <a:lnTo>
                      <a:pt x="76" y="208"/>
                    </a:lnTo>
                    <a:lnTo>
                      <a:pt x="73" y="168"/>
                    </a:lnTo>
                    <a:lnTo>
                      <a:pt x="19" y="168"/>
                    </a:lnTo>
                    <a:close/>
                    <a:moveTo>
                      <a:pt x="82" y="84"/>
                    </a:moveTo>
                    <a:lnTo>
                      <a:pt x="35" y="100"/>
                    </a:lnTo>
                    <a:lnTo>
                      <a:pt x="35" y="100"/>
                    </a:lnTo>
                    <a:lnTo>
                      <a:pt x="23" y="131"/>
                    </a:lnTo>
                    <a:lnTo>
                      <a:pt x="19" y="165"/>
                    </a:lnTo>
                    <a:lnTo>
                      <a:pt x="73" y="165"/>
                    </a:lnTo>
                    <a:lnTo>
                      <a:pt x="73" y="149"/>
                    </a:lnTo>
                    <a:lnTo>
                      <a:pt x="75" y="129"/>
                    </a:lnTo>
                    <a:lnTo>
                      <a:pt x="78" y="107"/>
                    </a:lnTo>
                    <a:lnTo>
                      <a:pt x="82" y="84"/>
                    </a:lnTo>
                    <a:close/>
                    <a:moveTo>
                      <a:pt x="98" y="36"/>
                    </a:moveTo>
                    <a:lnTo>
                      <a:pt x="73" y="51"/>
                    </a:lnTo>
                    <a:lnTo>
                      <a:pt x="53" y="73"/>
                    </a:lnTo>
                    <a:lnTo>
                      <a:pt x="36" y="97"/>
                    </a:lnTo>
                    <a:lnTo>
                      <a:pt x="82" y="82"/>
                    </a:lnTo>
                    <a:lnTo>
                      <a:pt x="98" y="36"/>
                    </a:lnTo>
                    <a:close/>
                    <a:moveTo>
                      <a:pt x="159" y="0"/>
                    </a:moveTo>
                    <a:lnTo>
                      <a:pt x="162" y="2"/>
                    </a:lnTo>
                    <a:lnTo>
                      <a:pt x="164" y="4"/>
                    </a:lnTo>
                    <a:lnTo>
                      <a:pt x="166" y="5"/>
                    </a:lnTo>
                    <a:lnTo>
                      <a:pt x="166" y="6"/>
                    </a:lnTo>
                    <a:lnTo>
                      <a:pt x="167" y="7"/>
                    </a:lnTo>
                    <a:lnTo>
                      <a:pt x="167" y="7"/>
                    </a:lnTo>
                    <a:lnTo>
                      <a:pt x="168" y="9"/>
                    </a:lnTo>
                    <a:lnTo>
                      <a:pt x="168" y="9"/>
                    </a:lnTo>
                    <a:lnTo>
                      <a:pt x="168" y="9"/>
                    </a:lnTo>
                    <a:lnTo>
                      <a:pt x="179" y="18"/>
                    </a:lnTo>
                    <a:lnTo>
                      <a:pt x="168" y="18"/>
                    </a:lnTo>
                    <a:lnTo>
                      <a:pt x="168" y="52"/>
                    </a:lnTo>
                    <a:lnTo>
                      <a:pt x="166" y="54"/>
                    </a:lnTo>
                    <a:lnTo>
                      <a:pt x="166" y="18"/>
                    </a:lnTo>
                    <a:lnTo>
                      <a:pt x="132" y="22"/>
                    </a:lnTo>
                    <a:lnTo>
                      <a:pt x="102" y="33"/>
                    </a:lnTo>
                    <a:lnTo>
                      <a:pt x="86" y="82"/>
                    </a:lnTo>
                    <a:lnTo>
                      <a:pt x="117" y="75"/>
                    </a:lnTo>
                    <a:lnTo>
                      <a:pt x="149" y="73"/>
                    </a:lnTo>
                    <a:lnTo>
                      <a:pt x="150" y="74"/>
                    </a:lnTo>
                    <a:lnTo>
                      <a:pt x="118" y="78"/>
                    </a:lnTo>
                    <a:lnTo>
                      <a:pt x="85" y="84"/>
                    </a:lnTo>
                    <a:lnTo>
                      <a:pt x="78" y="124"/>
                    </a:lnTo>
                    <a:lnTo>
                      <a:pt x="76" y="165"/>
                    </a:lnTo>
                    <a:lnTo>
                      <a:pt x="81" y="165"/>
                    </a:lnTo>
                    <a:lnTo>
                      <a:pt x="80" y="156"/>
                    </a:lnTo>
                    <a:lnTo>
                      <a:pt x="80" y="147"/>
                    </a:lnTo>
                    <a:lnTo>
                      <a:pt x="80" y="143"/>
                    </a:lnTo>
                    <a:lnTo>
                      <a:pt x="82" y="141"/>
                    </a:lnTo>
                    <a:lnTo>
                      <a:pt x="85" y="138"/>
                    </a:lnTo>
                    <a:lnTo>
                      <a:pt x="89" y="137"/>
                    </a:lnTo>
                    <a:lnTo>
                      <a:pt x="93" y="138"/>
                    </a:lnTo>
                    <a:lnTo>
                      <a:pt x="95" y="140"/>
                    </a:lnTo>
                    <a:lnTo>
                      <a:pt x="98" y="143"/>
                    </a:lnTo>
                    <a:lnTo>
                      <a:pt x="99" y="146"/>
                    </a:lnTo>
                    <a:lnTo>
                      <a:pt x="99" y="152"/>
                    </a:lnTo>
                    <a:lnTo>
                      <a:pt x="99" y="158"/>
                    </a:lnTo>
                    <a:lnTo>
                      <a:pt x="100" y="163"/>
                    </a:lnTo>
                    <a:lnTo>
                      <a:pt x="100" y="165"/>
                    </a:lnTo>
                    <a:lnTo>
                      <a:pt x="146" y="165"/>
                    </a:lnTo>
                    <a:lnTo>
                      <a:pt x="139" y="151"/>
                    </a:lnTo>
                    <a:lnTo>
                      <a:pt x="135" y="134"/>
                    </a:lnTo>
                    <a:lnTo>
                      <a:pt x="132" y="116"/>
                    </a:lnTo>
                    <a:lnTo>
                      <a:pt x="132" y="113"/>
                    </a:lnTo>
                    <a:lnTo>
                      <a:pt x="135" y="109"/>
                    </a:lnTo>
                    <a:lnTo>
                      <a:pt x="137" y="107"/>
                    </a:lnTo>
                    <a:lnTo>
                      <a:pt x="141" y="106"/>
                    </a:lnTo>
                    <a:lnTo>
                      <a:pt x="145" y="106"/>
                    </a:lnTo>
                    <a:lnTo>
                      <a:pt x="148" y="109"/>
                    </a:lnTo>
                    <a:lnTo>
                      <a:pt x="150" y="111"/>
                    </a:lnTo>
                    <a:lnTo>
                      <a:pt x="152" y="115"/>
                    </a:lnTo>
                    <a:lnTo>
                      <a:pt x="153" y="132"/>
                    </a:lnTo>
                    <a:lnTo>
                      <a:pt x="158" y="147"/>
                    </a:lnTo>
                    <a:lnTo>
                      <a:pt x="166" y="159"/>
                    </a:lnTo>
                    <a:lnTo>
                      <a:pt x="166" y="91"/>
                    </a:lnTo>
                    <a:lnTo>
                      <a:pt x="168" y="92"/>
                    </a:lnTo>
                    <a:lnTo>
                      <a:pt x="168" y="163"/>
                    </a:lnTo>
                    <a:lnTo>
                      <a:pt x="172" y="165"/>
                    </a:lnTo>
                    <a:lnTo>
                      <a:pt x="241" y="165"/>
                    </a:lnTo>
                    <a:lnTo>
                      <a:pt x="243" y="168"/>
                    </a:lnTo>
                    <a:lnTo>
                      <a:pt x="175" y="168"/>
                    </a:lnTo>
                    <a:lnTo>
                      <a:pt x="188" y="175"/>
                    </a:lnTo>
                    <a:lnTo>
                      <a:pt x="202" y="181"/>
                    </a:lnTo>
                    <a:lnTo>
                      <a:pt x="218" y="183"/>
                    </a:lnTo>
                    <a:lnTo>
                      <a:pt x="222" y="183"/>
                    </a:lnTo>
                    <a:lnTo>
                      <a:pt x="225" y="186"/>
                    </a:lnTo>
                    <a:lnTo>
                      <a:pt x="227" y="188"/>
                    </a:lnTo>
                    <a:lnTo>
                      <a:pt x="227" y="192"/>
                    </a:lnTo>
                    <a:lnTo>
                      <a:pt x="227" y="196"/>
                    </a:lnTo>
                    <a:lnTo>
                      <a:pt x="225" y="199"/>
                    </a:lnTo>
                    <a:lnTo>
                      <a:pt x="222" y="201"/>
                    </a:lnTo>
                    <a:lnTo>
                      <a:pt x="218" y="201"/>
                    </a:lnTo>
                    <a:lnTo>
                      <a:pt x="202" y="200"/>
                    </a:lnTo>
                    <a:lnTo>
                      <a:pt x="185" y="195"/>
                    </a:lnTo>
                    <a:lnTo>
                      <a:pt x="168" y="187"/>
                    </a:lnTo>
                    <a:lnTo>
                      <a:pt x="168" y="233"/>
                    </a:lnTo>
                    <a:lnTo>
                      <a:pt x="170" y="233"/>
                    </a:lnTo>
                    <a:lnTo>
                      <a:pt x="179" y="234"/>
                    </a:lnTo>
                    <a:lnTo>
                      <a:pt x="188" y="236"/>
                    </a:lnTo>
                    <a:lnTo>
                      <a:pt x="191" y="236"/>
                    </a:lnTo>
                    <a:lnTo>
                      <a:pt x="194" y="238"/>
                    </a:lnTo>
                    <a:lnTo>
                      <a:pt x="195" y="241"/>
                    </a:lnTo>
                    <a:lnTo>
                      <a:pt x="197" y="245"/>
                    </a:lnTo>
                    <a:lnTo>
                      <a:pt x="195" y="249"/>
                    </a:lnTo>
                    <a:lnTo>
                      <a:pt x="194" y="251"/>
                    </a:lnTo>
                    <a:lnTo>
                      <a:pt x="190" y="254"/>
                    </a:lnTo>
                    <a:lnTo>
                      <a:pt x="188" y="254"/>
                    </a:lnTo>
                    <a:lnTo>
                      <a:pt x="185" y="254"/>
                    </a:lnTo>
                    <a:lnTo>
                      <a:pt x="180" y="254"/>
                    </a:lnTo>
                    <a:lnTo>
                      <a:pt x="175" y="254"/>
                    </a:lnTo>
                    <a:lnTo>
                      <a:pt x="168" y="252"/>
                    </a:lnTo>
                    <a:lnTo>
                      <a:pt x="168" y="259"/>
                    </a:lnTo>
                    <a:lnTo>
                      <a:pt x="209" y="256"/>
                    </a:lnTo>
                    <a:lnTo>
                      <a:pt x="250" y="249"/>
                    </a:lnTo>
                    <a:lnTo>
                      <a:pt x="256" y="217"/>
                    </a:lnTo>
                    <a:lnTo>
                      <a:pt x="259" y="183"/>
                    </a:lnTo>
                    <a:lnTo>
                      <a:pt x="262" y="186"/>
                    </a:lnTo>
                    <a:lnTo>
                      <a:pt x="258" y="218"/>
                    </a:lnTo>
                    <a:lnTo>
                      <a:pt x="253" y="249"/>
                    </a:lnTo>
                    <a:lnTo>
                      <a:pt x="300" y="233"/>
                    </a:lnTo>
                    <a:lnTo>
                      <a:pt x="312" y="201"/>
                    </a:lnTo>
                    <a:lnTo>
                      <a:pt x="316" y="168"/>
                    </a:lnTo>
                    <a:lnTo>
                      <a:pt x="280" y="168"/>
                    </a:lnTo>
                    <a:lnTo>
                      <a:pt x="281" y="166"/>
                    </a:lnTo>
                    <a:lnTo>
                      <a:pt x="281" y="165"/>
                    </a:lnTo>
                    <a:lnTo>
                      <a:pt x="281" y="165"/>
                    </a:lnTo>
                    <a:lnTo>
                      <a:pt x="282" y="165"/>
                    </a:lnTo>
                    <a:lnTo>
                      <a:pt x="282" y="165"/>
                    </a:lnTo>
                    <a:lnTo>
                      <a:pt x="316" y="165"/>
                    </a:lnTo>
                    <a:lnTo>
                      <a:pt x="316" y="156"/>
                    </a:lnTo>
                    <a:lnTo>
                      <a:pt x="317" y="159"/>
                    </a:lnTo>
                    <a:lnTo>
                      <a:pt x="321" y="161"/>
                    </a:lnTo>
                    <a:lnTo>
                      <a:pt x="324" y="164"/>
                    </a:lnTo>
                    <a:lnTo>
                      <a:pt x="327" y="168"/>
                    </a:lnTo>
                    <a:lnTo>
                      <a:pt x="330" y="170"/>
                    </a:lnTo>
                    <a:lnTo>
                      <a:pt x="333" y="173"/>
                    </a:lnTo>
                    <a:lnTo>
                      <a:pt x="335" y="175"/>
                    </a:lnTo>
                    <a:lnTo>
                      <a:pt x="330" y="208"/>
                    </a:lnTo>
                    <a:lnTo>
                      <a:pt x="320" y="237"/>
                    </a:lnTo>
                    <a:lnTo>
                      <a:pt x="303" y="264"/>
                    </a:lnTo>
                    <a:lnTo>
                      <a:pt x="282" y="287"/>
                    </a:lnTo>
                    <a:lnTo>
                      <a:pt x="258" y="306"/>
                    </a:lnTo>
                    <a:lnTo>
                      <a:pt x="231" y="322"/>
                    </a:lnTo>
                    <a:lnTo>
                      <a:pt x="200" y="331"/>
                    </a:lnTo>
                    <a:lnTo>
                      <a:pt x="167" y="333"/>
                    </a:lnTo>
                    <a:lnTo>
                      <a:pt x="135" y="331"/>
                    </a:lnTo>
                    <a:lnTo>
                      <a:pt x="103" y="320"/>
                    </a:lnTo>
                    <a:lnTo>
                      <a:pt x="75" y="305"/>
                    </a:lnTo>
                    <a:lnTo>
                      <a:pt x="49" y="285"/>
                    </a:lnTo>
                    <a:lnTo>
                      <a:pt x="28" y="260"/>
                    </a:lnTo>
                    <a:lnTo>
                      <a:pt x="13" y="232"/>
                    </a:lnTo>
                    <a:lnTo>
                      <a:pt x="3" y="200"/>
                    </a:lnTo>
                    <a:lnTo>
                      <a:pt x="0" y="166"/>
                    </a:lnTo>
                    <a:lnTo>
                      <a:pt x="3" y="136"/>
                    </a:lnTo>
                    <a:lnTo>
                      <a:pt x="12" y="105"/>
                    </a:lnTo>
                    <a:lnTo>
                      <a:pt x="26" y="78"/>
                    </a:lnTo>
                    <a:lnTo>
                      <a:pt x="45" y="52"/>
                    </a:lnTo>
                    <a:lnTo>
                      <a:pt x="68" y="32"/>
                    </a:lnTo>
                    <a:lnTo>
                      <a:pt x="95" y="15"/>
                    </a:lnTo>
                    <a:lnTo>
                      <a:pt x="126" y="4"/>
                    </a:lnTo>
                    <a:lnTo>
                      <a:pt x="159" y="0"/>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94" name="Freeform 255"/>
              <p:cNvSpPr>
                <a:spLocks/>
              </p:cNvSpPr>
              <p:nvPr/>
            </p:nvSpPr>
            <p:spPr bwMode="auto">
              <a:xfrm>
                <a:off x="-5867400" y="1738313"/>
                <a:ext cx="79375" cy="77788"/>
              </a:xfrm>
              <a:custGeom>
                <a:avLst/>
                <a:gdLst>
                  <a:gd name="T0" fmla="*/ 23 w 50"/>
                  <a:gd name="T1" fmla="*/ 0 h 49"/>
                  <a:gd name="T2" fmla="*/ 50 w 50"/>
                  <a:gd name="T3" fmla="*/ 27 h 49"/>
                  <a:gd name="T4" fmla="*/ 46 w 50"/>
                  <a:gd name="T5" fmla="*/ 31 h 49"/>
                  <a:gd name="T6" fmla="*/ 43 w 50"/>
                  <a:gd name="T7" fmla="*/ 34 h 49"/>
                  <a:gd name="T8" fmla="*/ 41 w 50"/>
                  <a:gd name="T9" fmla="*/ 36 h 49"/>
                  <a:gd name="T10" fmla="*/ 36 w 50"/>
                  <a:gd name="T11" fmla="*/ 41 h 49"/>
                  <a:gd name="T12" fmla="*/ 28 w 50"/>
                  <a:gd name="T13" fmla="*/ 49 h 49"/>
                  <a:gd name="T14" fmla="*/ 24 w 50"/>
                  <a:gd name="T15" fmla="*/ 45 h 49"/>
                  <a:gd name="T16" fmla="*/ 20 w 50"/>
                  <a:gd name="T17" fmla="*/ 43 h 49"/>
                  <a:gd name="T18" fmla="*/ 19 w 50"/>
                  <a:gd name="T19" fmla="*/ 40 h 49"/>
                  <a:gd name="T20" fmla="*/ 18 w 50"/>
                  <a:gd name="T21" fmla="*/ 39 h 49"/>
                  <a:gd name="T22" fmla="*/ 16 w 50"/>
                  <a:gd name="T23" fmla="*/ 38 h 49"/>
                  <a:gd name="T24" fmla="*/ 15 w 50"/>
                  <a:gd name="T25" fmla="*/ 36 h 49"/>
                  <a:gd name="T26" fmla="*/ 14 w 50"/>
                  <a:gd name="T27" fmla="*/ 35 h 49"/>
                  <a:gd name="T28" fmla="*/ 13 w 50"/>
                  <a:gd name="T29" fmla="*/ 34 h 49"/>
                  <a:gd name="T30" fmla="*/ 11 w 50"/>
                  <a:gd name="T31" fmla="*/ 32 h 49"/>
                  <a:gd name="T32" fmla="*/ 9 w 50"/>
                  <a:gd name="T33" fmla="*/ 31 h 49"/>
                  <a:gd name="T34" fmla="*/ 9 w 50"/>
                  <a:gd name="T35" fmla="*/ 31 h 49"/>
                  <a:gd name="T36" fmla="*/ 7 w 50"/>
                  <a:gd name="T37" fmla="*/ 29 h 49"/>
                  <a:gd name="T38" fmla="*/ 6 w 50"/>
                  <a:gd name="T39" fmla="*/ 29 h 49"/>
                  <a:gd name="T40" fmla="*/ 6 w 50"/>
                  <a:gd name="T41" fmla="*/ 27 h 49"/>
                  <a:gd name="T42" fmla="*/ 6 w 50"/>
                  <a:gd name="T43" fmla="*/ 27 h 49"/>
                  <a:gd name="T44" fmla="*/ 5 w 50"/>
                  <a:gd name="T45" fmla="*/ 27 h 49"/>
                  <a:gd name="T46" fmla="*/ 4 w 50"/>
                  <a:gd name="T47" fmla="*/ 26 h 49"/>
                  <a:gd name="T48" fmla="*/ 2 w 50"/>
                  <a:gd name="T49" fmla="*/ 25 h 49"/>
                  <a:gd name="T50" fmla="*/ 0 w 50"/>
                  <a:gd name="T51" fmla="*/ 22 h 49"/>
                  <a:gd name="T52" fmla="*/ 0 w 50"/>
                  <a:gd name="T53" fmla="*/ 22 h 49"/>
                  <a:gd name="T54" fmla="*/ 4 w 50"/>
                  <a:gd name="T55" fmla="*/ 20 h 49"/>
                  <a:gd name="T56" fmla="*/ 4 w 50"/>
                  <a:gd name="T57" fmla="*/ 20 h 49"/>
                  <a:gd name="T58" fmla="*/ 23 w 50"/>
                  <a:gd name="T5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49">
                    <a:moveTo>
                      <a:pt x="23" y="0"/>
                    </a:moveTo>
                    <a:lnTo>
                      <a:pt x="50" y="27"/>
                    </a:lnTo>
                    <a:lnTo>
                      <a:pt x="46" y="31"/>
                    </a:lnTo>
                    <a:lnTo>
                      <a:pt x="43" y="34"/>
                    </a:lnTo>
                    <a:lnTo>
                      <a:pt x="41" y="36"/>
                    </a:lnTo>
                    <a:lnTo>
                      <a:pt x="36" y="41"/>
                    </a:lnTo>
                    <a:lnTo>
                      <a:pt x="28" y="49"/>
                    </a:lnTo>
                    <a:lnTo>
                      <a:pt x="24" y="45"/>
                    </a:lnTo>
                    <a:lnTo>
                      <a:pt x="20" y="43"/>
                    </a:lnTo>
                    <a:lnTo>
                      <a:pt x="19" y="40"/>
                    </a:lnTo>
                    <a:lnTo>
                      <a:pt x="18" y="39"/>
                    </a:lnTo>
                    <a:lnTo>
                      <a:pt x="16" y="38"/>
                    </a:lnTo>
                    <a:lnTo>
                      <a:pt x="15" y="36"/>
                    </a:lnTo>
                    <a:lnTo>
                      <a:pt x="14" y="35"/>
                    </a:lnTo>
                    <a:lnTo>
                      <a:pt x="13" y="34"/>
                    </a:lnTo>
                    <a:lnTo>
                      <a:pt x="11" y="32"/>
                    </a:lnTo>
                    <a:lnTo>
                      <a:pt x="9" y="31"/>
                    </a:lnTo>
                    <a:lnTo>
                      <a:pt x="9" y="31"/>
                    </a:lnTo>
                    <a:lnTo>
                      <a:pt x="7" y="29"/>
                    </a:lnTo>
                    <a:lnTo>
                      <a:pt x="6" y="29"/>
                    </a:lnTo>
                    <a:lnTo>
                      <a:pt x="6" y="27"/>
                    </a:lnTo>
                    <a:lnTo>
                      <a:pt x="6" y="27"/>
                    </a:lnTo>
                    <a:lnTo>
                      <a:pt x="5" y="27"/>
                    </a:lnTo>
                    <a:lnTo>
                      <a:pt x="4" y="26"/>
                    </a:lnTo>
                    <a:lnTo>
                      <a:pt x="2" y="25"/>
                    </a:lnTo>
                    <a:lnTo>
                      <a:pt x="0" y="22"/>
                    </a:lnTo>
                    <a:lnTo>
                      <a:pt x="0" y="22"/>
                    </a:lnTo>
                    <a:lnTo>
                      <a:pt x="4" y="20"/>
                    </a:lnTo>
                    <a:lnTo>
                      <a:pt x="4" y="20"/>
                    </a:lnTo>
                    <a:lnTo>
                      <a:pt x="23" y="0"/>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95" name="Freeform 256"/>
              <p:cNvSpPr>
                <a:spLocks/>
              </p:cNvSpPr>
              <p:nvPr/>
            </p:nvSpPr>
            <p:spPr bwMode="auto">
              <a:xfrm>
                <a:off x="-6096000" y="1582738"/>
                <a:ext cx="77787" cy="76200"/>
              </a:xfrm>
              <a:custGeom>
                <a:avLst/>
                <a:gdLst>
                  <a:gd name="T0" fmla="*/ 22 w 49"/>
                  <a:gd name="T1" fmla="*/ 0 h 48"/>
                  <a:gd name="T2" fmla="*/ 49 w 49"/>
                  <a:gd name="T3" fmla="*/ 27 h 48"/>
                  <a:gd name="T4" fmla="*/ 45 w 49"/>
                  <a:gd name="T5" fmla="*/ 32 h 48"/>
                  <a:gd name="T6" fmla="*/ 39 w 49"/>
                  <a:gd name="T7" fmla="*/ 37 h 48"/>
                  <a:gd name="T8" fmla="*/ 33 w 49"/>
                  <a:gd name="T9" fmla="*/ 42 h 48"/>
                  <a:gd name="T10" fmla="*/ 28 w 49"/>
                  <a:gd name="T11" fmla="*/ 47 h 48"/>
                  <a:gd name="T12" fmla="*/ 27 w 49"/>
                  <a:gd name="T13" fmla="*/ 48 h 48"/>
                  <a:gd name="T14" fmla="*/ 23 w 49"/>
                  <a:gd name="T15" fmla="*/ 46 h 48"/>
                  <a:gd name="T16" fmla="*/ 21 w 49"/>
                  <a:gd name="T17" fmla="*/ 43 h 48"/>
                  <a:gd name="T18" fmla="*/ 19 w 49"/>
                  <a:gd name="T19" fmla="*/ 42 h 48"/>
                  <a:gd name="T20" fmla="*/ 17 w 49"/>
                  <a:gd name="T21" fmla="*/ 39 h 48"/>
                  <a:gd name="T22" fmla="*/ 14 w 49"/>
                  <a:gd name="T23" fmla="*/ 36 h 48"/>
                  <a:gd name="T24" fmla="*/ 8 w 49"/>
                  <a:gd name="T25" fmla="*/ 30 h 48"/>
                  <a:gd name="T26" fmla="*/ 0 w 49"/>
                  <a:gd name="T27" fmla="*/ 21 h 48"/>
                  <a:gd name="T28" fmla="*/ 5 w 49"/>
                  <a:gd name="T29" fmla="*/ 16 h 48"/>
                  <a:gd name="T30" fmla="*/ 12 w 49"/>
                  <a:gd name="T31" fmla="*/ 10 h 48"/>
                  <a:gd name="T32" fmla="*/ 18 w 49"/>
                  <a:gd name="T33" fmla="*/ 3 h 48"/>
                  <a:gd name="T34" fmla="*/ 22 w 49"/>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8">
                    <a:moveTo>
                      <a:pt x="22" y="0"/>
                    </a:moveTo>
                    <a:lnTo>
                      <a:pt x="49" y="27"/>
                    </a:lnTo>
                    <a:lnTo>
                      <a:pt x="45" y="32"/>
                    </a:lnTo>
                    <a:lnTo>
                      <a:pt x="39" y="37"/>
                    </a:lnTo>
                    <a:lnTo>
                      <a:pt x="33" y="42"/>
                    </a:lnTo>
                    <a:lnTo>
                      <a:pt x="28" y="47"/>
                    </a:lnTo>
                    <a:lnTo>
                      <a:pt x="27" y="48"/>
                    </a:lnTo>
                    <a:lnTo>
                      <a:pt x="23" y="46"/>
                    </a:lnTo>
                    <a:lnTo>
                      <a:pt x="21" y="43"/>
                    </a:lnTo>
                    <a:lnTo>
                      <a:pt x="19" y="42"/>
                    </a:lnTo>
                    <a:lnTo>
                      <a:pt x="17" y="39"/>
                    </a:lnTo>
                    <a:lnTo>
                      <a:pt x="14" y="36"/>
                    </a:lnTo>
                    <a:lnTo>
                      <a:pt x="8" y="30"/>
                    </a:lnTo>
                    <a:lnTo>
                      <a:pt x="0" y="21"/>
                    </a:lnTo>
                    <a:lnTo>
                      <a:pt x="5" y="16"/>
                    </a:lnTo>
                    <a:lnTo>
                      <a:pt x="12" y="10"/>
                    </a:lnTo>
                    <a:lnTo>
                      <a:pt x="18" y="3"/>
                    </a:lnTo>
                    <a:lnTo>
                      <a:pt x="22" y="0"/>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96" name="Freeform 257"/>
              <p:cNvSpPr>
                <a:spLocks/>
              </p:cNvSpPr>
              <p:nvPr/>
            </p:nvSpPr>
            <p:spPr bwMode="auto">
              <a:xfrm>
                <a:off x="-6051550" y="1628775"/>
                <a:ext cx="77787" cy="65088"/>
              </a:xfrm>
              <a:custGeom>
                <a:avLst/>
                <a:gdLst>
                  <a:gd name="T0" fmla="*/ 22 w 49"/>
                  <a:gd name="T1" fmla="*/ 0 h 41"/>
                  <a:gd name="T2" fmla="*/ 26 w 49"/>
                  <a:gd name="T3" fmla="*/ 4 h 41"/>
                  <a:gd name="T4" fmla="*/ 32 w 49"/>
                  <a:gd name="T5" fmla="*/ 10 h 41"/>
                  <a:gd name="T6" fmla="*/ 40 w 49"/>
                  <a:gd name="T7" fmla="*/ 18 h 41"/>
                  <a:gd name="T8" fmla="*/ 46 w 49"/>
                  <a:gd name="T9" fmla="*/ 25 h 41"/>
                  <a:gd name="T10" fmla="*/ 49 w 49"/>
                  <a:gd name="T11" fmla="*/ 27 h 41"/>
                  <a:gd name="T12" fmla="*/ 48 w 49"/>
                  <a:gd name="T13" fmla="*/ 28 h 41"/>
                  <a:gd name="T14" fmla="*/ 45 w 49"/>
                  <a:gd name="T15" fmla="*/ 31 h 41"/>
                  <a:gd name="T16" fmla="*/ 44 w 49"/>
                  <a:gd name="T17" fmla="*/ 33 h 41"/>
                  <a:gd name="T18" fmla="*/ 40 w 49"/>
                  <a:gd name="T19" fmla="*/ 36 h 41"/>
                  <a:gd name="T20" fmla="*/ 37 w 49"/>
                  <a:gd name="T21" fmla="*/ 39 h 41"/>
                  <a:gd name="T22" fmla="*/ 36 w 49"/>
                  <a:gd name="T23" fmla="*/ 41 h 41"/>
                  <a:gd name="T24" fmla="*/ 27 w 49"/>
                  <a:gd name="T25" fmla="*/ 40 h 41"/>
                  <a:gd name="T26" fmla="*/ 18 w 49"/>
                  <a:gd name="T27" fmla="*/ 40 h 41"/>
                  <a:gd name="T28" fmla="*/ 13 w 49"/>
                  <a:gd name="T29" fmla="*/ 35 h 41"/>
                  <a:gd name="T30" fmla="*/ 9 w 49"/>
                  <a:gd name="T31" fmla="*/ 31 h 41"/>
                  <a:gd name="T32" fmla="*/ 7 w 49"/>
                  <a:gd name="T33" fmla="*/ 28 h 41"/>
                  <a:gd name="T34" fmla="*/ 5 w 49"/>
                  <a:gd name="T35" fmla="*/ 26 h 41"/>
                  <a:gd name="T36" fmla="*/ 4 w 49"/>
                  <a:gd name="T37" fmla="*/ 25 h 41"/>
                  <a:gd name="T38" fmla="*/ 3 w 49"/>
                  <a:gd name="T39" fmla="*/ 25 h 41"/>
                  <a:gd name="T40" fmla="*/ 2 w 49"/>
                  <a:gd name="T41" fmla="*/ 23 h 41"/>
                  <a:gd name="T42" fmla="*/ 2 w 49"/>
                  <a:gd name="T43" fmla="*/ 23 h 41"/>
                  <a:gd name="T44" fmla="*/ 2 w 49"/>
                  <a:gd name="T45" fmla="*/ 22 h 41"/>
                  <a:gd name="T46" fmla="*/ 0 w 49"/>
                  <a:gd name="T47" fmla="*/ 22 h 41"/>
                  <a:gd name="T48" fmla="*/ 5 w 49"/>
                  <a:gd name="T49" fmla="*/ 16 h 41"/>
                  <a:gd name="T50" fmla="*/ 13 w 49"/>
                  <a:gd name="T51" fmla="*/ 9 h 41"/>
                  <a:gd name="T52" fmla="*/ 19 w 49"/>
                  <a:gd name="T53" fmla="*/ 3 h 41"/>
                  <a:gd name="T54" fmla="*/ 22 w 49"/>
                  <a:gd name="T5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41">
                    <a:moveTo>
                      <a:pt x="22" y="0"/>
                    </a:moveTo>
                    <a:lnTo>
                      <a:pt x="26" y="4"/>
                    </a:lnTo>
                    <a:lnTo>
                      <a:pt x="32" y="10"/>
                    </a:lnTo>
                    <a:lnTo>
                      <a:pt x="40" y="18"/>
                    </a:lnTo>
                    <a:lnTo>
                      <a:pt x="46" y="25"/>
                    </a:lnTo>
                    <a:lnTo>
                      <a:pt x="49" y="27"/>
                    </a:lnTo>
                    <a:lnTo>
                      <a:pt x="48" y="28"/>
                    </a:lnTo>
                    <a:lnTo>
                      <a:pt x="45" y="31"/>
                    </a:lnTo>
                    <a:lnTo>
                      <a:pt x="44" y="33"/>
                    </a:lnTo>
                    <a:lnTo>
                      <a:pt x="40" y="36"/>
                    </a:lnTo>
                    <a:lnTo>
                      <a:pt x="37" y="39"/>
                    </a:lnTo>
                    <a:lnTo>
                      <a:pt x="36" y="41"/>
                    </a:lnTo>
                    <a:lnTo>
                      <a:pt x="27" y="40"/>
                    </a:lnTo>
                    <a:lnTo>
                      <a:pt x="18" y="40"/>
                    </a:lnTo>
                    <a:lnTo>
                      <a:pt x="13" y="35"/>
                    </a:lnTo>
                    <a:lnTo>
                      <a:pt x="9" y="31"/>
                    </a:lnTo>
                    <a:lnTo>
                      <a:pt x="7" y="28"/>
                    </a:lnTo>
                    <a:lnTo>
                      <a:pt x="5" y="26"/>
                    </a:lnTo>
                    <a:lnTo>
                      <a:pt x="4" y="25"/>
                    </a:lnTo>
                    <a:lnTo>
                      <a:pt x="3" y="25"/>
                    </a:lnTo>
                    <a:lnTo>
                      <a:pt x="2" y="23"/>
                    </a:lnTo>
                    <a:lnTo>
                      <a:pt x="2" y="23"/>
                    </a:lnTo>
                    <a:lnTo>
                      <a:pt x="2" y="22"/>
                    </a:lnTo>
                    <a:lnTo>
                      <a:pt x="0" y="22"/>
                    </a:lnTo>
                    <a:lnTo>
                      <a:pt x="5" y="16"/>
                    </a:lnTo>
                    <a:lnTo>
                      <a:pt x="13" y="9"/>
                    </a:lnTo>
                    <a:lnTo>
                      <a:pt x="19" y="3"/>
                    </a:lnTo>
                    <a:lnTo>
                      <a:pt x="22" y="0"/>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97" name="Freeform 258"/>
              <p:cNvSpPr>
                <a:spLocks/>
              </p:cNvSpPr>
              <p:nvPr/>
            </p:nvSpPr>
            <p:spPr bwMode="auto">
              <a:xfrm>
                <a:off x="-6143625" y="1536700"/>
                <a:ext cx="77787" cy="77788"/>
              </a:xfrm>
              <a:custGeom>
                <a:avLst/>
                <a:gdLst>
                  <a:gd name="T0" fmla="*/ 22 w 49"/>
                  <a:gd name="T1" fmla="*/ 0 h 49"/>
                  <a:gd name="T2" fmla="*/ 27 w 49"/>
                  <a:gd name="T3" fmla="*/ 4 h 49"/>
                  <a:gd name="T4" fmla="*/ 34 w 49"/>
                  <a:gd name="T5" fmla="*/ 11 h 49"/>
                  <a:gd name="T6" fmla="*/ 40 w 49"/>
                  <a:gd name="T7" fmla="*/ 18 h 49"/>
                  <a:gd name="T8" fmla="*/ 47 w 49"/>
                  <a:gd name="T9" fmla="*/ 25 h 49"/>
                  <a:gd name="T10" fmla="*/ 49 w 49"/>
                  <a:gd name="T11" fmla="*/ 27 h 49"/>
                  <a:gd name="T12" fmla="*/ 43 w 49"/>
                  <a:gd name="T13" fmla="*/ 34 h 49"/>
                  <a:gd name="T14" fmla="*/ 40 w 49"/>
                  <a:gd name="T15" fmla="*/ 38 h 49"/>
                  <a:gd name="T16" fmla="*/ 39 w 49"/>
                  <a:gd name="T17" fmla="*/ 39 h 49"/>
                  <a:gd name="T18" fmla="*/ 38 w 49"/>
                  <a:gd name="T19" fmla="*/ 40 h 49"/>
                  <a:gd name="T20" fmla="*/ 34 w 49"/>
                  <a:gd name="T21" fmla="*/ 43 h 49"/>
                  <a:gd name="T22" fmla="*/ 27 w 49"/>
                  <a:gd name="T23" fmla="*/ 49 h 49"/>
                  <a:gd name="T24" fmla="*/ 0 w 49"/>
                  <a:gd name="T25" fmla="*/ 22 h 49"/>
                  <a:gd name="T26" fmla="*/ 22 w 49"/>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9">
                    <a:moveTo>
                      <a:pt x="22" y="0"/>
                    </a:moveTo>
                    <a:lnTo>
                      <a:pt x="27" y="4"/>
                    </a:lnTo>
                    <a:lnTo>
                      <a:pt x="34" y="11"/>
                    </a:lnTo>
                    <a:lnTo>
                      <a:pt x="40" y="18"/>
                    </a:lnTo>
                    <a:lnTo>
                      <a:pt x="47" y="25"/>
                    </a:lnTo>
                    <a:lnTo>
                      <a:pt x="49" y="27"/>
                    </a:lnTo>
                    <a:lnTo>
                      <a:pt x="43" y="34"/>
                    </a:lnTo>
                    <a:lnTo>
                      <a:pt x="40" y="38"/>
                    </a:lnTo>
                    <a:lnTo>
                      <a:pt x="39" y="39"/>
                    </a:lnTo>
                    <a:lnTo>
                      <a:pt x="38" y="40"/>
                    </a:lnTo>
                    <a:lnTo>
                      <a:pt x="34" y="43"/>
                    </a:lnTo>
                    <a:lnTo>
                      <a:pt x="27" y="49"/>
                    </a:lnTo>
                    <a:lnTo>
                      <a:pt x="0" y="22"/>
                    </a:lnTo>
                    <a:lnTo>
                      <a:pt x="22" y="0"/>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98" name="Freeform 259"/>
              <p:cNvSpPr>
                <a:spLocks/>
              </p:cNvSpPr>
              <p:nvPr/>
            </p:nvSpPr>
            <p:spPr bwMode="auto">
              <a:xfrm>
                <a:off x="-6103938" y="1500188"/>
                <a:ext cx="77787" cy="77788"/>
              </a:xfrm>
              <a:custGeom>
                <a:avLst/>
                <a:gdLst>
                  <a:gd name="T0" fmla="*/ 22 w 49"/>
                  <a:gd name="T1" fmla="*/ 0 h 49"/>
                  <a:gd name="T2" fmla="*/ 49 w 49"/>
                  <a:gd name="T3" fmla="*/ 27 h 49"/>
                  <a:gd name="T4" fmla="*/ 44 w 49"/>
                  <a:gd name="T5" fmla="*/ 32 h 49"/>
                  <a:gd name="T6" fmla="*/ 37 w 49"/>
                  <a:gd name="T7" fmla="*/ 39 h 49"/>
                  <a:gd name="T8" fmla="*/ 31 w 49"/>
                  <a:gd name="T9" fmla="*/ 45 h 49"/>
                  <a:gd name="T10" fmla="*/ 27 w 49"/>
                  <a:gd name="T11" fmla="*/ 49 h 49"/>
                  <a:gd name="T12" fmla="*/ 20 w 49"/>
                  <a:gd name="T13" fmla="*/ 43 h 49"/>
                  <a:gd name="T14" fmla="*/ 14 w 49"/>
                  <a:gd name="T15" fmla="*/ 36 h 49"/>
                  <a:gd name="T16" fmla="*/ 6 w 49"/>
                  <a:gd name="T17" fmla="*/ 29 h 49"/>
                  <a:gd name="T18" fmla="*/ 1 w 49"/>
                  <a:gd name="T19" fmla="*/ 23 h 49"/>
                  <a:gd name="T20" fmla="*/ 0 w 49"/>
                  <a:gd name="T21" fmla="*/ 21 h 49"/>
                  <a:gd name="T22" fmla="*/ 22 w 49"/>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49">
                    <a:moveTo>
                      <a:pt x="22" y="0"/>
                    </a:moveTo>
                    <a:lnTo>
                      <a:pt x="49" y="27"/>
                    </a:lnTo>
                    <a:lnTo>
                      <a:pt x="44" y="32"/>
                    </a:lnTo>
                    <a:lnTo>
                      <a:pt x="37" y="39"/>
                    </a:lnTo>
                    <a:lnTo>
                      <a:pt x="31" y="45"/>
                    </a:lnTo>
                    <a:lnTo>
                      <a:pt x="27" y="49"/>
                    </a:lnTo>
                    <a:lnTo>
                      <a:pt x="20" y="43"/>
                    </a:lnTo>
                    <a:lnTo>
                      <a:pt x="14" y="36"/>
                    </a:lnTo>
                    <a:lnTo>
                      <a:pt x="6" y="29"/>
                    </a:lnTo>
                    <a:lnTo>
                      <a:pt x="1" y="23"/>
                    </a:lnTo>
                    <a:lnTo>
                      <a:pt x="0" y="21"/>
                    </a:lnTo>
                    <a:lnTo>
                      <a:pt x="22" y="0"/>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199" name="Freeform 260"/>
              <p:cNvSpPr>
                <a:spLocks/>
              </p:cNvSpPr>
              <p:nvPr/>
            </p:nvSpPr>
            <p:spPr bwMode="auto">
              <a:xfrm>
                <a:off x="-6059488" y="1546225"/>
                <a:ext cx="77787" cy="76200"/>
              </a:xfrm>
              <a:custGeom>
                <a:avLst/>
                <a:gdLst>
                  <a:gd name="T0" fmla="*/ 22 w 49"/>
                  <a:gd name="T1" fmla="*/ 0 h 48"/>
                  <a:gd name="T2" fmla="*/ 49 w 49"/>
                  <a:gd name="T3" fmla="*/ 26 h 48"/>
                  <a:gd name="T4" fmla="*/ 48 w 49"/>
                  <a:gd name="T5" fmla="*/ 28 h 48"/>
                  <a:gd name="T6" fmla="*/ 42 w 49"/>
                  <a:gd name="T7" fmla="*/ 33 h 48"/>
                  <a:gd name="T8" fmla="*/ 36 w 49"/>
                  <a:gd name="T9" fmla="*/ 39 h 48"/>
                  <a:gd name="T10" fmla="*/ 27 w 49"/>
                  <a:gd name="T11" fmla="*/ 48 h 48"/>
                  <a:gd name="T12" fmla="*/ 0 w 49"/>
                  <a:gd name="T13" fmla="*/ 21 h 48"/>
                  <a:gd name="T14" fmla="*/ 13 w 49"/>
                  <a:gd name="T15" fmla="*/ 10 h 48"/>
                  <a:gd name="T16" fmla="*/ 19 w 49"/>
                  <a:gd name="T17" fmla="*/ 2 h 48"/>
                  <a:gd name="T18" fmla="*/ 22 w 49"/>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22" y="0"/>
                    </a:moveTo>
                    <a:lnTo>
                      <a:pt x="49" y="26"/>
                    </a:lnTo>
                    <a:lnTo>
                      <a:pt x="48" y="28"/>
                    </a:lnTo>
                    <a:lnTo>
                      <a:pt x="42" y="33"/>
                    </a:lnTo>
                    <a:lnTo>
                      <a:pt x="36" y="39"/>
                    </a:lnTo>
                    <a:lnTo>
                      <a:pt x="27" y="48"/>
                    </a:lnTo>
                    <a:lnTo>
                      <a:pt x="0" y="21"/>
                    </a:lnTo>
                    <a:lnTo>
                      <a:pt x="13" y="10"/>
                    </a:lnTo>
                    <a:lnTo>
                      <a:pt x="19" y="2"/>
                    </a:lnTo>
                    <a:lnTo>
                      <a:pt x="22" y="0"/>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00" name="Freeform 261"/>
              <p:cNvSpPr>
                <a:spLocks/>
              </p:cNvSpPr>
              <p:nvPr/>
            </p:nvSpPr>
            <p:spPr bwMode="auto">
              <a:xfrm>
                <a:off x="-6015038" y="1590675"/>
                <a:ext cx="79375" cy="79375"/>
              </a:xfrm>
              <a:custGeom>
                <a:avLst/>
                <a:gdLst>
                  <a:gd name="T0" fmla="*/ 22 w 50"/>
                  <a:gd name="T1" fmla="*/ 0 h 50"/>
                  <a:gd name="T2" fmla="*/ 50 w 50"/>
                  <a:gd name="T3" fmla="*/ 28 h 50"/>
                  <a:gd name="T4" fmla="*/ 41 w 50"/>
                  <a:gd name="T5" fmla="*/ 37 h 50"/>
                  <a:gd name="T6" fmla="*/ 35 w 50"/>
                  <a:gd name="T7" fmla="*/ 42 h 50"/>
                  <a:gd name="T8" fmla="*/ 32 w 50"/>
                  <a:gd name="T9" fmla="*/ 46 h 50"/>
                  <a:gd name="T10" fmla="*/ 30 w 50"/>
                  <a:gd name="T11" fmla="*/ 47 h 50"/>
                  <a:gd name="T12" fmla="*/ 30 w 50"/>
                  <a:gd name="T13" fmla="*/ 49 h 50"/>
                  <a:gd name="T14" fmla="*/ 29 w 50"/>
                  <a:gd name="T15" fmla="*/ 50 h 50"/>
                  <a:gd name="T16" fmla="*/ 26 w 50"/>
                  <a:gd name="T17" fmla="*/ 47 h 50"/>
                  <a:gd name="T18" fmla="*/ 23 w 50"/>
                  <a:gd name="T19" fmla="*/ 46 h 50"/>
                  <a:gd name="T20" fmla="*/ 23 w 50"/>
                  <a:gd name="T21" fmla="*/ 45 h 50"/>
                  <a:gd name="T22" fmla="*/ 22 w 50"/>
                  <a:gd name="T23" fmla="*/ 43 h 50"/>
                  <a:gd name="T24" fmla="*/ 22 w 50"/>
                  <a:gd name="T25" fmla="*/ 43 h 50"/>
                  <a:gd name="T26" fmla="*/ 21 w 50"/>
                  <a:gd name="T27" fmla="*/ 42 h 50"/>
                  <a:gd name="T28" fmla="*/ 20 w 50"/>
                  <a:gd name="T29" fmla="*/ 41 h 50"/>
                  <a:gd name="T30" fmla="*/ 20 w 50"/>
                  <a:gd name="T31" fmla="*/ 41 h 50"/>
                  <a:gd name="T32" fmla="*/ 17 w 50"/>
                  <a:gd name="T33" fmla="*/ 40 h 50"/>
                  <a:gd name="T34" fmla="*/ 16 w 50"/>
                  <a:gd name="T35" fmla="*/ 37 h 50"/>
                  <a:gd name="T36" fmla="*/ 14 w 50"/>
                  <a:gd name="T37" fmla="*/ 36 h 50"/>
                  <a:gd name="T38" fmla="*/ 13 w 50"/>
                  <a:gd name="T39" fmla="*/ 36 h 50"/>
                  <a:gd name="T40" fmla="*/ 13 w 50"/>
                  <a:gd name="T41" fmla="*/ 34 h 50"/>
                  <a:gd name="T42" fmla="*/ 12 w 50"/>
                  <a:gd name="T43" fmla="*/ 33 h 50"/>
                  <a:gd name="T44" fmla="*/ 9 w 50"/>
                  <a:gd name="T45" fmla="*/ 31 h 50"/>
                  <a:gd name="T46" fmla="*/ 8 w 50"/>
                  <a:gd name="T47" fmla="*/ 29 h 50"/>
                  <a:gd name="T48" fmla="*/ 4 w 50"/>
                  <a:gd name="T49" fmla="*/ 25 h 50"/>
                  <a:gd name="T50" fmla="*/ 0 w 50"/>
                  <a:gd name="T51" fmla="*/ 22 h 50"/>
                  <a:gd name="T52" fmla="*/ 8 w 50"/>
                  <a:gd name="T53" fmla="*/ 15 h 50"/>
                  <a:gd name="T54" fmla="*/ 16 w 50"/>
                  <a:gd name="T55" fmla="*/ 7 h 50"/>
                  <a:gd name="T56" fmla="*/ 22 w 50"/>
                  <a:gd name="T5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50">
                    <a:moveTo>
                      <a:pt x="22" y="0"/>
                    </a:moveTo>
                    <a:lnTo>
                      <a:pt x="50" y="28"/>
                    </a:lnTo>
                    <a:lnTo>
                      <a:pt x="41" y="37"/>
                    </a:lnTo>
                    <a:lnTo>
                      <a:pt x="35" y="42"/>
                    </a:lnTo>
                    <a:lnTo>
                      <a:pt x="32" y="46"/>
                    </a:lnTo>
                    <a:lnTo>
                      <a:pt x="30" y="47"/>
                    </a:lnTo>
                    <a:lnTo>
                      <a:pt x="30" y="49"/>
                    </a:lnTo>
                    <a:lnTo>
                      <a:pt x="29" y="50"/>
                    </a:lnTo>
                    <a:lnTo>
                      <a:pt x="26" y="47"/>
                    </a:lnTo>
                    <a:lnTo>
                      <a:pt x="23" y="46"/>
                    </a:lnTo>
                    <a:lnTo>
                      <a:pt x="23" y="45"/>
                    </a:lnTo>
                    <a:lnTo>
                      <a:pt x="22" y="43"/>
                    </a:lnTo>
                    <a:lnTo>
                      <a:pt x="22" y="43"/>
                    </a:lnTo>
                    <a:lnTo>
                      <a:pt x="21" y="42"/>
                    </a:lnTo>
                    <a:lnTo>
                      <a:pt x="20" y="41"/>
                    </a:lnTo>
                    <a:lnTo>
                      <a:pt x="20" y="41"/>
                    </a:lnTo>
                    <a:lnTo>
                      <a:pt x="17" y="40"/>
                    </a:lnTo>
                    <a:lnTo>
                      <a:pt x="16" y="37"/>
                    </a:lnTo>
                    <a:lnTo>
                      <a:pt x="14" y="36"/>
                    </a:lnTo>
                    <a:lnTo>
                      <a:pt x="13" y="36"/>
                    </a:lnTo>
                    <a:lnTo>
                      <a:pt x="13" y="34"/>
                    </a:lnTo>
                    <a:lnTo>
                      <a:pt x="12" y="33"/>
                    </a:lnTo>
                    <a:lnTo>
                      <a:pt x="9" y="31"/>
                    </a:lnTo>
                    <a:lnTo>
                      <a:pt x="8" y="29"/>
                    </a:lnTo>
                    <a:lnTo>
                      <a:pt x="4" y="25"/>
                    </a:lnTo>
                    <a:lnTo>
                      <a:pt x="0" y="22"/>
                    </a:lnTo>
                    <a:lnTo>
                      <a:pt x="8" y="15"/>
                    </a:lnTo>
                    <a:lnTo>
                      <a:pt x="16" y="7"/>
                    </a:lnTo>
                    <a:lnTo>
                      <a:pt x="22" y="0"/>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01" name="Freeform 262"/>
              <p:cNvSpPr>
                <a:spLocks/>
              </p:cNvSpPr>
              <p:nvPr/>
            </p:nvSpPr>
            <p:spPr bwMode="auto">
              <a:xfrm>
                <a:off x="-5776913" y="1830388"/>
                <a:ext cx="79375" cy="77788"/>
              </a:xfrm>
              <a:custGeom>
                <a:avLst/>
                <a:gdLst>
                  <a:gd name="T0" fmla="*/ 22 w 50"/>
                  <a:gd name="T1" fmla="*/ 0 h 49"/>
                  <a:gd name="T2" fmla="*/ 50 w 50"/>
                  <a:gd name="T3" fmla="*/ 27 h 49"/>
                  <a:gd name="T4" fmla="*/ 27 w 50"/>
                  <a:gd name="T5" fmla="*/ 49 h 49"/>
                  <a:gd name="T6" fmla="*/ 18 w 50"/>
                  <a:gd name="T7" fmla="*/ 40 h 49"/>
                  <a:gd name="T8" fmla="*/ 11 w 50"/>
                  <a:gd name="T9" fmla="*/ 31 h 49"/>
                  <a:gd name="T10" fmla="*/ 0 w 50"/>
                  <a:gd name="T11" fmla="*/ 22 h 49"/>
                  <a:gd name="T12" fmla="*/ 7 w 50"/>
                  <a:gd name="T13" fmla="*/ 16 h 49"/>
                  <a:gd name="T14" fmla="*/ 11 w 50"/>
                  <a:gd name="T15" fmla="*/ 13 h 49"/>
                  <a:gd name="T16" fmla="*/ 12 w 50"/>
                  <a:gd name="T17" fmla="*/ 10 h 49"/>
                  <a:gd name="T18" fmla="*/ 13 w 50"/>
                  <a:gd name="T19" fmla="*/ 9 h 49"/>
                  <a:gd name="T20" fmla="*/ 17 w 50"/>
                  <a:gd name="T21" fmla="*/ 7 h 49"/>
                  <a:gd name="T22" fmla="*/ 22 w 50"/>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9">
                    <a:moveTo>
                      <a:pt x="22" y="0"/>
                    </a:moveTo>
                    <a:lnTo>
                      <a:pt x="50" y="27"/>
                    </a:lnTo>
                    <a:lnTo>
                      <a:pt x="27" y="49"/>
                    </a:lnTo>
                    <a:lnTo>
                      <a:pt x="18" y="40"/>
                    </a:lnTo>
                    <a:lnTo>
                      <a:pt x="11" y="31"/>
                    </a:lnTo>
                    <a:lnTo>
                      <a:pt x="0" y="22"/>
                    </a:lnTo>
                    <a:lnTo>
                      <a:pt x="7" y="16"/>
                    </a:lnTo>
                    <a:lnTo>
                      <a:pt x="11" y="13"/>
                    </a:lnTo>
                    <a:lnTo>
                      <a:pt x="12" y="10"/>
                    </a:lnTo>
                    <a:lnTo>
                      <a:pt x="13" y="9"/>
                    </a:lnTo>
                    <a:lnTo>
                      <a:pt x="17" y="7"/>
                    </a:lnTo>
                    <a:lnTo>
                      <a:pt x="22" y="0"/>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02" name="Freeform 263"/>
              <p:cNvSpPr>
                <a:spLocks/>
              </p:cNvSpPr>
              <p:nvPr/>
            </p:nvSpPr>
            <p:spPr bwMode="auto">
              <a:xfrm>
                <a:off x="-5889625" y="1776413"/>
                <a:ext cx="61912" cy="76200"/>
              </a:xfrm>
              <a:custGeom>
                <a:avLst/>
                <a:gdLst>
                  <a:gd name="T0" fmla="*/ 12 w 39"/>
                  <a:gd name="T1" fmla="*/ 0 h 48"/>
                  <a:gd name="T2" fmla="*/ 18 w 39"/>
                  <a:gd name="T3" fmla="*/ 5 h 48"/>
                  <a:gd name="T4" fmla="*/ 20 w 39"/>
                  <a:gd name="T5" fmla="*/ 7 h 48"/>
                  <a:gd name="T6" fmla="*/ 21 w 39"/>
                  <a:gd name="T7" fmla="*/ 8 h 48"/>
                  <a:gd name="T8" fmla="*/ 21 w 39"/>
                  <a:gd name="T9" fmla="*/ 8 h 48"/>
                  <a:gd name="T10" fmla="*/ 23 w 39"/>
                  <a:gd name="T11" fmla="*/ 10 h 48"/>
                  <a:gd name="T12" fmla="*/ 25 w 39"/>
                  <a:gd name="T13" fmla="*/ 14 h 48"/>
                  <a:gd name="T14" fmla="*/ 32 w 39"/>
                  <a:gd name="T15" fmla="*/ 19 h 48"/>
                  <a:gd name="T16" fmla="*/ 39 w 39"/>
                  <a:gd name="T17" fmla="*/ 26 h 48"/>
                  <a:gd name="T18" fmla="*/ 33 w 39"/>
                  <a:gd name="T19" fmla="*/ 34 h 48"/>
                  <a:gd name="T20" fmla="*/ 28 w 39"/>
                  <a:gd name="T21" fmla="*/ 39 h 48"/>
                  <a:gd name="T22" fmla="*/ 24 w 39"/>
                  <a:gd name="T23" fmla="*/ 42 h 48"/>
                  <a:gd name="T24" fmla="*/ 21 w 39"/>
                  <a:gd name="T25" fmla="*/ 46 h 48"/>
                  <a:gd name="T26" fmla="*/ 18 w 39"/>
                  <a:gd name="T27" fmla="*/ 48 h 48"/>
                  <a:gd name="T28" fmla="*/ 18 w 39"/>
                  <a:gd name="T29" fmla="*/ 48 h 48"/>
                  <a:gd name="T30" fmla="*/ 16 w 39"/>
                  <a:gd name="T31" fmla="*/ 48 h 48"/>
                  <a:gd name="T32" fmla="*/ 16 w 39"/>
                  <a:gd name="T33" fmla="*/ 47 h 48"/>
                  <a:gd name="T34" fmla="*/ 16 w 39"/>
                  <a:gd name="T35" fmla="*/ 47 h 48"/>
                  <a:gd name="T36" fmla="*/ 15 w 39"/>
                  <a:gd name="T37" fmla="*/ 46 h 48"/>
                  <a:gd name="T38" fmla="*/ 14 w 39"/>
                  <a:gd name="T39" fmla="*/ 44 h 48"/>
                  <a:gd name="T40" fmla="*/ 11 w 39"/>
                  <a:gd name="T41" fmla="*/ 42 h 48"/>
                  <a:gd name="T42" fmla="*/ 9 w 39"/>
                  <a:gd name="T43" fmla="*/ 39 h 48"/>
                  <a:gd name="T44" fmla="*/ 5 w 39"/>
                  <a:gd name="T45" fmla="*/ 35 h 48"/>
                  <a:gd name="T46" fmla="*/ 1 w 39"/>
                  <a:gd name="T47" fmla="*/ 32 h 48"/>
                  <a:gd name="T48" fmla="*/ 0 w 39"/>
                  <a:gd name="T49" fmla="*/ 23 h 48"/>
                  <a:gd name="T50" fmla="*/ 0 w 39"/>
                  <a:gd name="T51" fmla="*/ 14 h 48"/>
                  <a:gd name="T52" fmla="*/ 2 w 39"/>
                  <a:gd name="T53" fmla="*/ 10 h 48"/>
                  <a:gd name="T54" fmla="*/ 2 w 39"/>
                  <a:gd name="T55" fmla="*/ 10 h 48"/>
                  <a:gd name="T56" fmla="*/ 3 w 39"/>
                  <a:gd name="T57" fmla="*/ 10 h 48"/>
                  <a:gd name="T58" fmla="*/ 3 w 39"/>
                  <a:gd name="T59" fmla="*/ 10 h 48"/>
                  <a:gd name="T60" fmla="*/ 3 w 39"/>
                  <a:gd name="T61" fmla="*/ 8 h 48"/>
                  <a:gd name="T62" fmla="*/ 5 w 39"/>
                  <a:gd name="T63" fmla="*/ 7 h 48"/>
                  <a:gd name="T64" fmla="*/ 5 w 39"/>
                  <a:gd name="T65" fmla="*/ 7 h 48"/>
                  <a:gd name="T66" fmla="*/ 7 w 39"/>
                  <a:gd name="T67" fmla="*/ 6 h 48"/>
                  <a:gd name="T68" fmla="*/ 9 w 39"/>
                  <a:gd name="T69" fmla="*/ 3 h 48"/>
                  <a:gd name="T70" fmla="*/ 10 w 39"/>
                  <a:gd name="T71" fmla="*/ 3 h 48"/>
                  <a:gd name="T72" fmla="*/ 10 w 39"/>
                  <a:gd name="T73" fmla="*/ 2 h 48"/>
                  <a:gd name="T74" fmla="*/ 11 w 39"/>
                  <a:gd name="T75" fmla="*/ 2 h 48"/>
                  <a:gd name="T76" fmla="*/ 11 w 39"/>
                  <a:gd name="T77" fmla="*/ 1 h 48"/>
                  <a:gd name="T78" fmla="*/ 12 w 39"/>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48">
                    <a:moveTo>
                      <a:pt x="12" y="0"/>
                    </a:moveTo>
                    <a:lnTo>
                      <a:pt x="18" y="5"/>
                    </a:lnTo>
                    <a:lnTo>
                      <a:pt x="20" y="7"/>
                    </a:lnTo>
                    <a:lnTo>
                      <a:pt x="21" y="8"/>
                    </a:lnTo>
                    <a:lnTo>
                      <a:pt x="21" y="8"/>
                    </a:lnTo>
                    <a:lnTo>
                      <a:pt x="23" y="10"/>
                    </a:lnTo>
                    <a:lnTo>
                      <a:pt x="25" y="14"/>
                    </a:lnTo>
                    <a:lnTo>
                      <a:pt x="32" y="19"/>
                    </a:lnTo>
                    <a:lnTo>
                      <a:pt x="39" y="26"/>
                    </a:lnTo>
                    <a:lnTo>
                      <a:pt x="33" y="34"/>
                    </a:lnTo>
                    <a:lnTo>
                      <a:pt x="28" y="39"/>
                    </a:lnTo>
                    <a:lnTo>
                      <a:pt x="24" y="42"/>
                    </a:lnTo>
                    <a:lnTo>
                      <a:pt x="21" y="46"/>
                    </a:lnTo>
                    <a:lnTo>
                      <a:pt x="18" y="48"/>
                    </a:lnTo>
                    <a:lnTo>
                      <a:pt x="18" y="48"/>
                    </a:lnTo>
                    <a:lnTo>
                      <a:pt x="16" y="48"/>
                    </a:lnTo>
                    <a:lnTo>
                      <a:pt x="16" y="47"/>
                    </a:lnTo>
                    <a:lnTo>
                      <a:pt x="16" y="47"/>
                    </a:lnTo>
                    <a:lnTo>
                      <a:pt x="15" y="46"/>
                    </a:lnTo>
                    <a:lnTo>
                      <a:pt x="14" y="44"/>
                    </a:lnTo>
                    <a:lnTo>
                      <a:pt x="11" y="42"/>
                    </a:lnTo>
                    <a:lnTo>
                      <a:pt x="9" y="39"/>
                    </a:lnTo>
                    <a:lnTo>
                      <a:pt x="5" y="35"/>
                    </a:lnTo>
                    <a:lnTo>
                      <a:pt x="1" y="32"/>
                    </a:lnTo>
                    <a:lnTo>
                      <a:pt x="0" y="23"/>
                    </a:lnTo>
                    <a:lnTo>
                      <a:pt x="0" y="14"/>
                    </a:lnTo>
                    <a:lnTo>
                      <a:pt x="2" y="10"/>
                    </a:lnTo>
                    <a:lnTo>
                      <a:pt x="2" y="10"/>
                    </a:lnTo>
                    <a:lnTo>
                      <a:pt x="3" y="10"/>
                    </a:lnTo>
                    <a:lnTo>
                      <a:pt x="3" y="10"/>
                    </a:lnTo>
                    <a:lnTo>
                      <a:pt x="3" y="8"/>
                    </a:lnTo>
                    <a:lnTo>
                      <a:pt x="5" y="7"/>
                    </a:lnTo>
                    <a:lnTo>
                      <a:pt x="5" y="7"/>
                    </a:lnTo>
                    <a:lnTo>
                      <a:pt x="7" y="6"/>
                    </a:lnTo>
                    <a:lnTo>
                      <a:pt x="9" y="3"/>
                    </a:lnTo>
                    <a:lnTo>
                      <a:pt x="10" y="3"/>
                    </a:lnTo>
                    <a:lnTo>
                      <a:pt x="10" y="2"/>
                    </a:lnTo>
                    <a:lnTo>
                      <a:pt x="11" y="2"/>
                    </a:lnTo>
                    <a:lnTo>
                      <a:pt x="11" y="1"/>
                    </a:lnTo>
                    <a:lnTo>
                      <a:pt x="12" y="0"/>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03" name="Freeform 264"/>
              <p:cNvSpPr>
                <a:spLocks/>
              </p:cNvSpPr>
              <p:nvPr/>
            </p:nvSpPr>
            <p:spPr bwMode="auto">
              <a:xfrm>
                <a:off x="-5821363" y="1785938"/>
                <a:ext cx="77787" cy="77788"/>
              </a:xfrm>
              <a:custGeom>
                <a:avLst/>
                <a:gdLst>
                  <a:gd name="T0" fmla="*/ 22 w 49"/>
                  <a:gd name="T1" fmla="*/ 0 h 49"/>
                  <a:gd name="T2" fmla="*/ 49 w 49"/>
                  <a:gd name="T3" fmla="*/ 27 h 49"/>
                  <a:gd name="T4" fmla="*/ 46 w 49"/>
                  <a:gd name="T5" fmla="*/ 28 h 49"/>
                  <a:gd name="T6" fmla="*/ 45 w 49"/>
                  <a:gd name="T7" fmla="*/ 29 h 49"/>
                  <a:gd name="T8" fmla="*/ 45 w 49"/>
                  <a:gd name="T9" fmla="*/ 31 h 49"/>
                  <a:gd name="T10" fmla="*/ 44 w 49"/>
                  <a:gd name="T11" fmla="*/ 32 h 49"/>
                  <a:gd name="T12" fmla="*/ 41 w 49"/>
                  <a:gd name="T13" fmla="*/ 35 h 49"/>
                  <a:gd name="T14" fmla="*/ 36 w 49"/>
                  <a:gd name="T15" fmla="*/ 40 h 49"/>
                  <a:gd name="T16" fmla="*/ 27 w 49"/>
                  <a:gd name="T17" fmla="*/ 49 h 49"/>
                  <a:gd name="T18" fmla="*/ 0 w 49"/>
                  <a:gd name="T19" fmla="*/ 20 h 49"/>
                  <a:gd name="T20" fmla="*/ 5 w 49"/>
                  <a:gd name="T21" fmla="*/ 17 h 49"/>
                  <a:gd name="T22" fmla="*/ 10 w 49"/>
                  <a:gd name="T23" fmla="*/ 10 h 49"/>
                  <a:gd name="T24" fmla="*/ 16 w 49"/>
                  <a:gd name="T25" fmla="*/ 5 h 49"/>
                  <a:gd name="T26" fmla="*/ 21 w 49"/>
                  <a:gd name="T27" fmla="*/ 1 h 49"/>
                  <a:gd name="T28" fmla="*/ 22 w 49"/>
                  <a:gd name="T2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9">
                    <a:moveTo>
                      <a:pt x="22" y="0"/>
                    </a:moveTo>
                    <a:lnTo>
                      <a:pt x="49" y="27"/>
                    </a:lnTo>
                    <a:lnTo>
                      <a:pt x="46" y="28"/>
                    </a:lnTo>
                    <a:lnTo>
                      <a:pt x="45" y="29"/>
                    </a:lnTo>
                    <a:lnTo>
                      <a:pt x="45" y="31"/>
                    </a:lnTo>
                    <a:lnTo>
                      <a:pt x="44" y="32"/>
                    </a:lnTo>
                    <a:lnTo>
                      <a:pt x="41" y="35"/>
                    </a:lnTo>
                    <a:lnTo>
                      <a:pt x="36" y="40"/>
                    </a:lnTo>
                    <a:lnTo>
                      <a:pt x="27" y="49"/>
                    </a:lnTo>
                    <a:lnTo>
                      <a:pt x="0" y="20"/>
                    </a:lnTo>
                    <a:lnTo>
                      <a:pt x="5" y="17"/>
                    </a:lnTo>
                    <a:lnTo>
                      <a:pt x="10" y="10"/>
                    </a:lnTo>
                    <a:lnTo>
                      <a:pt x="16" y="5"/>
                    </a:lnTo>
                    <a:lnTo>
                      <a:pt x="21" y="1"/>
                    </a:lnTo>
                    <a:lnTo>
                      <a:pt x="22" y="0"/>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04" name="Freeform 265"/>
              <p:cNvSpPr>
                <a:spLocks/>
              </p:cNvSpPr>
              <p:nvPr/>
            </p:nvSpPr>
            <p:spPr bwMode="auto">
              <a:xfrm>
                <a:off x="-5857875" y="1822450"/>
                <a:ext cx="77787" cy="77788"/>
              </a:xfrm>
              <a:custGeom>
                <a:avLst/>
                <a:gdLst>
                  <a:gd name="T0" fmla="*/ 22 w 49"/>
                  <a:gd name="T1" fmla="*/ 0 h 49"/>
                  <a:gd name="T2" fmla="*/ 49 w 49"/>
                  <a:gd name="T3" fmla="*/ 27 h 49"/>
                  <a:gd name="T4" fmla="*/ 44 w 49"/>
                  <a:gd name="T5" fmla="*/ 31 h 49"/>
                  <a:gd name="T6" fmla="*/ 41 w 49"/>
                  <a:gd name="T7" fmla="*/ 33 h 49"/>
                  <a:gd name="T8" fmla="*/ 40 w 49"/>
                  <a:gd name="T9" fmla="*/ 35 h 49"/>
                  <a:gd name="T10" fmla="*/ 37 w 49"/>
                  <a:gd name="T11" fmla="*/ 37 h 49"/>
                  <a:gd name="T12" fmla="*/ 33 w 49"/>
                  <a:gd name="T13" fmla="*/ 41 h 49"/>
                  <a:gd name="T14" fmla="*/ 27 w 49"/>
                  <a:gd name="T15" fmla="*/ 49 h 49"/>
                  <a:gd name="T16" fmla="*/ 19 w 49"/>
                  <a:gd name="T17" fmla="*/ 41 h 49"/>
                  <a:gd name="T18" fmla="*/ 16 w 49"/>
                  <a:gd name="T19" fmla="*/ 37 h 49"/>
                  <a:gd name="T20" fmla="*/ 13 w 49"/>
                  <a:gd name="T21" fmla="*/ 35 h 49"/>
                  <a:gd name="T22" fmla="*/ 12 w 49"/>
                  <a:gd name="T23" fmla="*/ 33 h 49"/>
                  <a:gd name="T24" fmla="*/ 9 w 49"/>
                  <a:gd name="T25" fmla="*/ 31 h 49"/>
                  <a:gd name="T26" fmla="*/ 7 w 49"/>
                  <a:gd name="T27" fmla="*/ 28 h 49"/>
                  <a:gd name="T28" fmla="*/ 0 w 49"/>
                  <a:gd name="T29" fmla="*/ 22 h 49"/>
                  <a:gd name="T30" fmla="*/ 1 w 49"/>
                  <a:gd name="T31" fmla="*/ 19 h 49"/>
                  <a:gd name="T32" fmla="*/ 3 w 49"/>
                  <a:gd name="T33" fmla="*/ 19 h 49"/>
                  <a:gd name="T34" fmla="*/ 3 w 49"/>
                  <a:gd name="T35" fmla="*/ 18 h 49"/>
                  <a:gd name="T36" fmla="*/ 4 w 49"/>
                  <a:gd name="T37" fmla="*/ 18 h 49"/>
                  <a:gd name="T38" fmla="*/ 4 w 49"/>
                  <a:gd name="T39" fmla="*/ 18 h 49"/>
                  <a:gd name="T40" fmla="*/ 4 w 49"/>
                  <a:gd name="T41" fmla="*/ 17 h 49"/>
                  <a:gd name="T42" fmla="*/ 4 w 49"/>
                  <a:gd name="T43" fmla="*/ 17 h 49"/>
                  <a:gd name="T44" fmla="*/ 5 w 49"/>
                  <a:gd name="T45" fmla="*/ 15 h 49"/>
                  <a:gd name="T46" fmla="*/ 7 w 49"/>
                  <a:gd name="T47" fmla="*/ 14 h 49"/>
                  <a:gd name="T48" fmla="*/ 9 w 49"/>
                  <a:gd name="T49" fmla="*/ 12 h 49"/>
                  <a:gd name="T50" fmla="*/ 13 w 49"/>
                  <a:gd name="T51" fmla="*/ 8 h 49"/>
                  <a:gd name="T52" fmla="*/ 13 w 49"/>
                  <a:gd name="T53" fmla="*/ 8 h 49"/>
                  <a:gd name="T54" fmla="*/ 14 w 49"/>
                  <a:gd name="T55" fmla="*/ 8 h 49"/>
                  <a:gd name="T56" fmla="*/ 14 w 49"/>
                  <a:gd name="T57" fmla="*/ 6 h 49"/>
                  <a:gd name="T58" fmla="*/ 14 w 49"/>
                  <a:gd name="T59" fmla="*/ 6 h 49"/>
                  <a:gd name="T60" fmla="*/ 16 w 49"/>
                  <a:gd name="T61" fmla="*/ 5 h 49"/>
                  <a:gd name="T62" fmla="*/ 17 w 49"/>
                  <a:gd name="T63" fmla="*/ 4 h 49"/>
                  <a:gd name="T64" fmla="*/ 18 w 49"/>
                  <a:gd name="T65" fmla="*/ 3 h 49"/>
                  <a:gd name="T66" fmla="*/ 22 w 49"/>
                  <a:gd name="T6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49">
                    <a:moveTo>
                      <a:pt x="22" y="0"/>
                    </a:moveTo>
                    <a:lnTo>
                      <a:pt x="49" y="27"/>
                    </a:lnTo>
                    <a:lnTo>
                      <a:pt x="44" y="31"/>
                    </a:lnTo>
                    <a:lnTo>
                      <a:pt x="41" y="33"/>
                    </a:lnTo>
                    <a:lnTo>
                      <a:pt x="40" y="35"/>
                    </a:lnTo>
                    <a:lnTo>
                      <a:pt x="37" y="37"/>
                    </a:lnTo>
                    <a:lnTo>
                      <a:pt x="33" y="41"/>
                    </a:lnTo>
                    <a:lnTo>
                      <a:pt x="27" y="49"/>
                    </a:lnTo>
                    <a:lnTo>
                      <a:pt x="19" y="41"/>
                    </a:lnTo>
                    <a:lnTo>
                      <a:pt x="16" y="37"/>
                    </a:lnTo>
                    <a:lnTo>
                      <a:pt x="13" y="35"/>
                    </a:lnTo>
                    <a:lnTo>
                      <a:pt x="12" y="33"/>
                    </a:lnTo>
                    <a:lnTo>
                      <a:pt x="9" y="31"/>
                    </a:lnTo>
                    <a:lnTo>
                      <a:pt x="7" y="28"/>
                    </a:lnTo>
                    <a:lnTo>
                      <a:pt x="0" y="22"/>
                    </a:lnTo>
                    <a:lnTo>
                      <a:pt x="1" y="19"/>
                    </a:lnTo>
                    <a:lnTo>
                      <a:pt x="3" y="19"/>
                    </a:lnTo>
                    <a:lnTo>
                      <a:pt x="3" y="18"/>
                    </a:lnTo>
                    <a:lnTo>
                      <a:pt x="4" y="18"/>
                    </a:lnTo>
                    <a:lnTo>
                      <a:pt x="4" y="18"/>
                    </a:lnTo>
                    <a:lnTo>
                      <a:pt x="4" y="17"/>
                    </a:lnTo>
                    <a:lnTo>
                      <a:pt x="4" y="17"/>
                    </a:lnTo>
                    <a:lnTo>
                      <a:pt x="5" y="15"/>
                    </a:lnTo>
                    <a:lnTo>
                      <a:pt x="7" y="14"/>
                    </a:lnTo>
                    <a:lnTo>
                      <a:pt x="9" y="12"/>
                    </a:lnTo>
                    <a:lnTo>
                      <a:pt x="13" y="8"/>
                    </a:lnTo>
                    <a:lnTo>
                      <a:pt x="13" y="8"/>
                    </a:lnTo>
                    <a:lnTo>
                      <a:pt x="14" y="8"/>
                    </a:lnTo>
                    <a:lnTo>
                      <a:pt x="14" y="6"/>
                    </a:lnTo>
                    <a:lnTo>
                      <a:pt x="14" y="6"/>
                    </a:lnTo>
                    <a:lnTo>
                      <a:pt x="16" y="5"/>
                    </a:lnTo>
                    <a:lnTo>
                      <a:pt x="17" y="4"/>
                    </a:lnTo>
                    <a:lnTo>
                      <a:pt x="18" y="3"/>
                    </a:lnTo>
                    <a:lnTo>
                      <a:pt x="22" y="0"/>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05" name="Freeform 266"/>
              <p:cNvSpPr>
                <a:spLocks/>
              </p:cNvSpPr>
              <p:nvPr/>
            </p:nvSpPr>
            <p:spPr bwMode="auto">
              <a:xfrm>
                <a:off x="-5813425" y="1866900"/>
                <a:ext cx="77787" cy="77788"/>
              </a:xfrm>
              <a:custGeom>
                <a:avLst/>
                <a:gdLst>
                  <a:gd name="T0" fmla="*/ 22 w 49"/>
                  <a:gd name="T1" fmla="*/ 0 h 49"/>
                  <a:gd name="T2" fmla="*/ 29 w 49"/>
                  <a:gd name="T3" fmla="*/ 7 h 49"/>
                  <a:gd name="T4" fmla="*/ 36 w 49"/>
                  <a:gd name="T5" fmla="*/ 14 h 49"/>
                  <a:gd name="T6" fmla="*/ 44 w 49"/>
                  <a:gd name="T7" fmla="*/ 22 h 49"/>
                  <a:gd name="T8" fmla="*/ 49 w 49"/>
                  <a:gd name="T9" fmla="*/ 27 h 49"/>
                  <a:gd name="T10" fmla="*/ 27 w 49"/>
                  <a:gd name="T11" fmla="*/ 49 h 49"/>
                  <a:gd name="T12" fmla="*/ 0 w 49"/>
                  <a:gd name="T13" fmla="*/ 22 h 49"/>
                  <a:gd name="T14" fmla="*/ 3 w 49"/>
                  <a:gd name="T15" fmla="*/ 19 h 49"/>
                  <a:gd name="T16" fmla="*/ 4 w 49"/>
                  <a:gd name="T17" fmla="*/ 19 h 49"/>
                  <a:gd name="T18" fmla="*/ 4 w 49"/>
                  <a:gd name="T19" fmla="*/ 18 h 49"/>
                  <a:gd name="T20" fmla="*/ 5 w 49"/>
                  <a:gd name="T21" fmla="*/ 17 h 49"/>
                  <a:gd name="T22" fmla="*/ 8 w 49"/>
                  <a:gd name="T23" fmla="*/ 14 h 49"/>
                  <a:gd name="T24" fmla="*/ 13 w 49"/>
                  <a:gd name="T25" fmla="*/ 9 h 49"/>
                  <a:gd name="T26" fmla="*/ 22 w 49"/>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9">
                    <a:moveTo>
                      <a:pt x="22" y="0"/>
                    </a:moveTo>
                    <a:lnTo>
                      <a:pt x="29" y="7"/>
                    </a:lnTo>
                    <a:lnTo>
                      <a:pt x="36" y="14"/>
                    </a:lnTo>
                    <a:lnTo>
                      <a:pt x="44" y="22"/>
                    </a:lnTo>
                    <a:lnTo>
                      <a:pt x="49" y="27"/>
                    </a:lnTo>
                    <a:lnTo>
                      <a:pt x="27" y="49"/>
                    </a:lnTo>
                    <a:lnTo>
                      <a:pt x="0" y="22"/>
                    </a:lnTo>
                    <a:lnTo>
                      <a:pt x="3" y="19"/>
                    </a:lnTo>
                    <a:lnTo>
                      <a:pt x="4" y="19"/>
                    </a:lnTo>
                    <a:lnTo>
                      <a:pt x="4" y="18"/>
                    </a:lnTo>
                    <a:lnTo>
                      <a:pt x="5" y="17"/>
                    </a:lnTo>
                    <a:lnTo>
                      <a:pt x="8" y="14"/>
                    </a:lnTo>
                    <a:lnTo>
                      <a:pt x="13" y="9"/>
                    </a:lnTo>
                    <a:lnTo>
                      <a:pt x="22" y="0"/>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06" name="Freeform 267"/>
              <p:cNvSpPr>
                <a:spLocks/>
              </p:cNvSpPr>
              <p:nvPr/>
            </p:nvSpPr>
            <p:spPr bwMode="auto">
              <a:xfrm>
                <a:off x="-5986463" y="1770063"/>
                <a:ext cx="77787" cy="131763"/>
              </a:xfrm>
              <a:custGeom>
                <a:avLst/>
                <a:gdLst>
                  <a:gd name="T0" fmla="*/ 30 w 49"/>
                  <a:gd name="T1" fmla="*/ 0 h 83"/>
                  <a:gd name="T2" fmla="*/ 31 w 49"/>
                  <a:gd name="T3" fmla="*/ 1 h 83"/>
                  <a:gd name="T4" fmla="*/ 31 w 49"/>
                  <a:gd name="T5" fmla="*/ 2 h 83"/>
                  <a:gd name="T6" fmla="*/ 32 w 49"/>
                  <a:gd name="T7" fmla="*/ 2 h 83"/>
                  <a:gd name="T8" fmla="*/ 32 w 49"/>
                  <a:gd name="T9" fmla="*/ 4 h 83"/>
                  <a:gd name="T10" fmla="*/ 34 w 49"/>
                  <a:gd name="T11" fmla="*/ 5 h 83"/>
                  <a:gd name="T12" fmla="*/ 34 w 49"/>
                  <a:gd name="T13" fmla="*/ 5 h 83"/>
                  <a:gd name="T14" fmla="*/ 38 w 49"/>
                  <a:gd name="T15" fmla="*/ 7 h 83"/>
                  <a:gd name="T16" fmla="*/ 40 w 49"/>
                  <a:gd name="T17" fmla="*/ 10 h 83"/>
                  <a:gd name="T18" fmla="*/ 41 w 49"/>
                  <a:gd name="T19" fmla="*/ 12 h 83"/>
                  <a:gd name="T20" fmla="*/ 43 w 49"/>
                  <a:gd name="T21" fmla="*/ 14 h 83"/>
                  <a:gd name="T22" fmla="*/ 44 w 49"/>
                  <a:gd name="T23" fmla="*/ 14 h 83"/>
                  <a:gd name="T24" fmla="*/ 44 w 49"/>
                  <a:gd name="T25" fmla="*/ 15 h 83"/>
                  <a:gd name="T26" fmla="*/ 44 w 49"/>
                  <a:gd name="T27" fmla="*/ 15 h 83"/>
                  <a:gd name="T28" fmla="*/ 44 w 49"/>
                  <a:gd name="T29" fmla="*/ 15 h 83"/>
                  <a:gd name="T30" fmla="*/ 45 w 49"/>
                  <a:gd name="T31" fmla="*/ 15 h 83"/>
                  <a:gd name="T32" fmla="*/ 45 w 49"/>
                  <a:gd name="T33" fmla="*/ 16 h 83"/>
                  <a:gd name="T34" fmla="*/ 46 w 49"/>
                  <a:gd name="T35" fmla="*/ 18 h 83"/>
                  <a:gd name="T36" fmla="*/ 49 w 49"/>
                  <a:gd name="T37" fmla="*/ 19 h 83"/>
                  <a:gd name="T38" fmla="*/ 49 w 49"/>
                  <a:gd name="T39" fmla="*/ 36 h 83"/>
                  <a:gd name="T40" fmla="*/ 46 w 49"/>
                  <a:gd name="T41" fmla="*/ 51 h 83"/>
                  <a:gd name="T42" fmla="*/ 40 w 49"/>
                  <a:gd name="T43" fmla="*/ 66 h 83"/>
                  <a:gd name="T44" fmla="*/ 30 w 49"/>
                  <a:gd name="T45" fmla="*/ 79 h 83"/>
                  <a:gd name="T46" fmla="*/ 29 w 49"/>
                  <a:gd name="T47" fmla="*/ 80 h 83"/>
                  <a:gd name="T48" fmla="*/ 27 w 49"/>
                  <a:gd name="T49" fmla="*/ 82 h 83"/>
                  <a:gd name="T50" fmla="*/ 26 w 49"/>
                  <a:gd name="T51" fmla="*/ 83 h 83"/>
                  <a:gd name="T52" fmla="*/ 23 w 49"/>
                  <a:gd name="T53" fmla="*/ 82 h 83"/>
                  <a:gd name="T54" fmla="*/ 23 w 49"/>
                  <a:gd name="T55" fmla="*/ 82 h 83"/>
                  <a:gd name="T56" fmla="*/ 23 w 49"/>
                  <a:gd name="T57" fmla="*/ 80 h 83"/>
                  <a:gd name="T58" fmla="*/ 22 w 49"/>
                  <a:gd name="T59" fmla="*/ 80 h 83"/>
                  <a:gd name="T60" fmla="*/ 22 w 49"/>
                  <a:gd name="T61" fmla="*/ 79 h 83"/>
                  <a:gd name="T62" fmla="*/ 20 w 49"/>
                  <a:gd name="T63" fmla="*/ 77 h 83"/>
                  <a:gd name="T64" fmla="*/ 16 w 49"/>
                  <a:gd name="T65" fmla="*/ 74 h 83"/>
                  <a:gd name="T66" fmla="*/ 9 w 49"/>
                  <a:gd name="T67" fmla="*/ 68 h 83"/>
                  <a:gd name="T68" fmla="*/ 0 w 49"/>
                  <a:gd name="T69" fmla="*/ 57 h 83"/>
                  <a:gd name="T70" fmla="*/ 12 w 49"/>
                  <a:gd name="T71" fmla="*/ 45 h 83"/>
                  <a:gd name="T72" fmla="*/ 21 w 49"/>
                  <a:gd name="T73" fmla="*/ 33 h 83"/>
                  <a:gd name="T74" fmla="*/ 21 w 49"/>
                  <a:gd name="T75" fmla="*/ 33 h 83"/>
                  <a:gd name="T76" fmla="*/ 26 w 49"/>
                  <a:gd name="T77" fmla="*/ 19 h 83"/>
                  <a:gd name="T78" fmla="*/ 30 w 49"/>
                  <a:gd name="T79" fmla="*/ 9 h 83"/>
                  <a:gd name="T80" fmla="*/ 30 w 49"/>
                  <a:gd name="T8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 h="83">
                    <a:moveTo>
                      <a:pt x="30" y="0"/>
                    </a:moveTo>
                    <a:lnTo>
                      <a:pt x="31" y="1"/>
                    </a:lnTo>
                    <a:lnTo>
                      <a:pt x="31" y="2"/>
                    </a:lnTo>
                    <a:lnTo>
                      <a:pt x="32" y="2"/>
                    </a:lnTo>
                    <a:lnTo>
                      <a:pt x="32" y="4"/>
                    </a:lnTo>
                    <a:lnTo>
                      <a:pt x="34" y="5"/>
                    </a:lnTo>
                    <a:lnTo>
                      <a:pt x="34" y="5"/>
                    </a:lnTo>
                    <a:lnTo>
                      <a:pt x="38" y="7"/>
                    </a:lnTo>
                    <a:lnTo>
                      <a:pt x="40" y="10"/>
                    </a:lnTo>
                    <a:lnTo>
                      <a:pt x="41" y="12"/>
                    </a:lnTo>
                    <a:lnTo>
                      <a:pt x="43" y="14"/>
                    </a:lnTo>
                    <a:lnTo>
                      <a:pt x="44" y="14"/>
                    </a:lnTo>
                    <a:lnTo>
                      <a:pt x="44" y="15"/>
                    </a:lnTo>
                    <a:lnTo>
                      <a:pt x="44" y="15"/>
                    </a:lnTo>
                    <a:lnTo>
                      <a:pt x="44" y="15"/>
                    </a:lnTo>
                    <a:lnTo>
                      <a:pt x="45" y="15"/>
                    </a:lnTo>
                    <a:lnTo>
                      <a:pt x="45" y="16"/>
                    </a:lnTo>
                    <a:lnTo>
                      <a:pt x="46" y="18"/>
                    </a:lnTo>
                    <a:lnTo>
                      <a:pt x="49" y="19"/>
                    </a:lnTo>
                    <a:lnTo>
                      <a:pt x="49" y="36"/>
                    </a:lnTo>
                    <a:lnTo>
                      <a:pt x="46" y="51"/>
                    </a:lnTo>
                    <a:lnTo>
                      <a:pt x="40" y="66"/>
                    </a:lnTo>
                    <a:lnTo>
                      <a:pt x="30" y="79"/>
                    </a:lnTo>
                    <a:lnTo>
                      <a:pt x="29" y="80"/>
                    </a:lnTo>
                    <a:lnTo>
                      <a:pt x="27" y="82"/>
                    </a:lnTo>
                    <a:lnTo>
                      <a:pt x="26" y="83"/>
                    </a:lnTo>
                    <a:lnTo>
                      <a:pt x="23" y="82"/>
                    </a:lnTo>
                    <a:lnTo>
                      <a:pt x="23" y="82"/>
                    </a:lnTo>
                    <a:lnTo>
                      <a:pt x="23" y="80"/>
                    </a:lnTo>
                    <a:lnTo>
                      <a:pt x="22" y="80"/>
                    </a:lnTo>
                    <a:lnTo>
                      <a:pt x="22" y="79"/>
                    </a:lnTo>
                    <a:lnTo>
                      <a:pt x="20" y="77"/>
                    </a:lnTo>
                    <a:lnTo>
                      <a:pt x="16" y="74"/>
                    </a:lnTo>
                    <a:lnTo>
                      <a:pt x="9" y="68"/>
                    </a:lnTo>
                    <a:lnTo>
                      <a:pt x="0" y="57"/>
                    </a:lnTo>
                    <a:lnTo>
                      <a:pt x="12" y="45"/>
                    </a:lnTo>
                    <a:lnTo>
                      <a:pt x="21" y="33"/>
                    </a:lnTo>
                    <a:lnTo>
                      <a:pt x="21" y="33"/>
                    </a:lnTo>
                    <a:lnTo>
                      <a:pt x="26" y="19"/>
                    </a:lnTo>
                    <a:lnTo>
                      <a:pt x="30" y="9"/>
                    </a:lnTo>
                    <a:lnTo>
                      <a:pt x="30" y="0"/>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07" name="Freeform 268"/>
              <p:cNvSpPr>
                <a:spLocks/>
              </p:cNvSpPr>
              <p:nvPr/>
            </p:nvSpPr>
            <p:spPr bwMode="auto">
              <a:xfrm>
                <a:off x="-5983288" y="1647825"/>
                <a:ext cx="138112" cy="139700"/>
              </a:xfrm>
              <a:custGeom>
                <a:avLst/>
                <a:gdLst>
                  <a:gd name="T0" fmla="*/ 38 w 87"/>
                  <a:gd name="T1" fmla="*/ 0 h 88"/>
                  <a:gd name="T2" fmla="*/ 87 w 87"/>
                  <a:gd name="T3" fmla="*/ 48 h 88"/>
                  <a:gd name="T4" fmla="*/ 84 w 87"/>
                  <a:gd name="T5" fmla="*/ 51 h 88"/>
                  <a:gd name="T6" fmla="*/ 79 w 87"/>
                  <a:gd name="T7" fmla="*/ 57 h 88"/>
                  <a:gd name="T8" fmla="*/ 71 w 87"/>
                  <a:gd name="T9" fmla="*/ 64 h 88"/>
                  <a:gd name="T10" fmla="*/ 64 w 87"/>
                  <a:gd name="T11" fmla="*/ 73 h 88"/>
                  <a:gd name="T12" fmla="*/ 56 w 87"/>
                  <a:gd name="T13" fmla="*/ 81 h 88"/>
                  <a:gd name="T14" fmla="*/ 50 w 87"/>
                  <a:gd name="T15" fmla="*/ 86 h 88"/>
                  <a:gd name="T16" fmla="*/ 48 w 87"/>
                  <a:gd name="T17" fmla="*/ 88 h 88"/>
                  <a:gd name="T18" fmla="*/ 46 w 87"/>
                  <a:gd name="T19" fmla="*/ 86 h 88"/>
                  <a:gd name="T20" fmla="*/ 46 w 87"/>
                  <a:gd name="T21" fmla="*/ 86 h 88"/>
                  <a:gd name="T22" fmla="*/ 44 w 87"/>
                  <a:gd name="T23" fmla="*/ 84 h 88"/>
                  <a:gd name="T24" fmla="*/ 44 w 87"/>
                  <a:gd name="T25" fmla="*/ 84 h 88"/>
                  <a:gd name="T26" fmla="*/ 43 w 87"/>
                  <a:gd name="T27" fmla="*/ 83 h 88"/>
                  <a:gd name="T28" fmla="*/ 42 w 87"/>
                  <a:gd name="T29" fmla="*/ 82 h 88"/>
                  <a:gd name="T30" fmla="*/ 42 w 87"/>
                  <a:gd name="T31" fmla="*/ 82 h 88"/>
                  <a:gd name="T32" fmla="*/ 39 w 87"/>
                  <a:gd name="T33" fmla="*/ 79 h 88"/>
                  <a:gd name="T34" fmla="*/ 34 w 87"/>
                  <a:gd name="T35" fmla="*/ 74 h 88"/>
                  <a:gd name="T36" fmla="*/ 27 w 87"/>
                  <a:gd name="T37" fmla="*/ 66 h 88"/>
                  <a:gd name="T38" fmla="*/ 19 w 87"/>
                  <a:gd name="T39" fmla="*/ 59 h 88"/>
                  <a:gd name="T40" fmla="*/ 12 w 87"/>
                  <a:gd name="T41" fmla="*/ 52 h 88"/>
                  <a:gd name="T42" fmla="*/ 7 w 87"/>
                  <a:gd name="T43" fmla="*/ 47 h 88"/>
                  <a:gd name="T44" fmla="*/ 5 w 87"/>
                  <a:gd name="T45" fmla="*/ 45 h 88"/>
                  <a:gd name="T46" fmla="*/ 5 w 87"/>
                  <a:gd name="T47" fmla="*/ 45 h 88"/>
                  <a:gd name="T48" fmla="*/ 2 w 87"/>
                  <a:gd name="T49" fmla="*/ 42 h 88"/>
                  <a:gd name="T50" fmla="*/ 2 w 87"/>
                  <a:gd name="T51" fmla="*/ 42 h 88"/>
                  <a:gd name="T52" fmla="*/ 2 w 87"/>
                  <a:gd name="T53" fmla="*/ 42 h 88"/>
                  <a:gd name="T54" fmla="*/ 0 w 87"/>
                  <a:gd name="T55" fmla="*/ 38 h 88"/>
                  <a:gd name="T56" fmla="*/ 1 w 87"/>
                  <a:gd name="T57" fmla="*/ 37 h 88"/>
                  <a:gd name="T58" fmla="*/ 1 w 87"/>
                  <a:gd name="T59" fmla="*/ 37 h 88"/>
                  <a:gd name="T60" fmla="*/ 3 w 87"/>
                  <a:gd name="T61" fmla="*/ 36 h 88"/>
                  <a:gd name="T62" fmla="*/ 9 w 87"/>
                  <a:gd name="T63" fmla="*/ 29 h 88"/>
                  <a:gd name="T64" fmla="*/ 15 w 87"/>
                  <a:gd name="T65" fmla="*/ 23 h 88"/>
                  <a:gd name="T66" fmla="*/ 23 w 87"/>
                  <a:gd name="T67" fmla="*/ 15 h 88"/>
                  <a:gd name="T68" fmla="*/ 30 w 87"/>
                  <a:gd name="T69" fmla="*/ 7 h 88"/>
                  <a:gd name="T70" fmla="*/ 36 w 87"/>
                  <a:gd name="T71" fmla="*/ 2 h 88"/>
                  <a:gd name="T72" fmla="*/ 38 w 87"/>
                  <a:gd name="T7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88">
                    <a:moveTo>
                      <a:pt x="38" y="0"/>
                    </a:moveTo>
                    <a:lnTo>
                      <a:pt x="87" y="48"/>
                    </a:lnTo>
                    <a:lnTo>
                      <a:pt x="84" y="51"/>
                    </a:lnTo>
                    <a:lnTo>
                      <a:pt x="79" y="57"/>
                    </a:lnTo>
                    <a:lnTo>
                      <a:pt x="71" y="64"/>
                    </a:lnTo>
                    <a:lnTo>
                      <a:pt x="64" y="73"/>
                    </a:lnTo>
                    <a:lnTo>
                      <a:pt x="56" y="81"/>
                    </a:lnTo>
                    <a:lnTo>
                      <a:pt x="50" y="86"/>
                    </a:lnTo>
                    <a:lnTo>
                      <a:pt x="48" y="88"/>
                    </a:lnTo>
                    <a:lnTo>
                      <a:pt x="46" y="86"/>
                    </a:lnTo>
                    <a:lnTo>
                      <a:pt x="46" y="86"/>
                    </a:lnTo>
                    <a:lnTo>
                      <a:pt x="44" y="84"/>
                    </a:lnTo>
                    <a:lnTo>
                      <a:pt x="44" y="84"/>
                    </a:lnTo>
                    <a:lnTo>
                      <a:pt x="43" y="83"/>
                    </a:lnTo>
                    <a:lnTo>
                      <a:pt x="42" y="82"/>
                    </a:lnTo>
                    <a:lnTo>
                      <a:pt x="42" y="82"/>
                    </a:lnTo>
                    <a:lnTo>
                      <a:pt x="39" y="79"/>
                    </a:lnTo>
                    <a:lnTo>
                      <a:pt x="34" y="74"/>
                    </a:lnTo>
                    <a:lnTo>
                      <a:pt x="27" y="66"/>
                    </a:lnTo>
                    <a:lnTo>
                      <a:pt x="19" y="59"/>
                    </a:lnTo>
                    <a:lnTo>
                      <a:pt x="12" y="52"/>
                    </a:lnTo>
                    <a:lnTo>
                      <a:pt x="7" y="47"/>
                    </a:lnTo>
                    <a:lnTo>
                      <a:pt x="5" y="45"/>
                    </a:lnTo>
                    <a:lnTo>
                      <a:pt x="5" y="45"/>
                    </a:lnTo>
                    <a:lnTo>
                      <a:pt x="2" y="42"/>
                    </a:lnTo>
                    <a:lnTo>
                      <a:pt x="2" y="42"/>
                    </a:lnTo>
                    <a:lnTo>
                      <a:pt x="2" y="42"/>
                    </a:lnTo>
                    <a:lnTo>
                      <a:pt x="0" y="38"/>
                    </a:lnTo>
                    <a:lnTo>
                      <a:pt x="1" y="37"/>
                    </a:lnTo>
                    <a:lnTo>
                      <a:pt x="1" y="37"/>
                    </a:lnTo>
                    <a:lnTo>
                      <a:pt x="3" y="36"/>
                    </a:lnTo>
                    <a:lnTo>
                      <a:pt x="9" y="29"/>
                    </a:lnTo>
                    <a:lnTo>
                      <a:pt x="15" y="23"/>
                    </a:lnTo>
                    <a:lnTo>
                      <a:pt x="23" y="15"/>
                    </a:lnTo>
                    <a:lnTo>
                      <a:pt x="30" y="7"/>
                    </a:lnTo>
                    <a:lnTo>
                      <a:pt x="36" y="2"/>
                    </a:lnTo>
                    <a:lnTo>
                      <a:pt x="38" y="0"/>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08" name="Freeform 269"/>
              <p:cNvSpPr>
                <a:spLocks/>
              </p:cNvSpPr>
              <p:nvPr/>
            </p:nvSpPr>
            <p:spPr bwMode="auto">
              <a:xfrm>
                <a:off x="-6057900" y="1747838"/>
                <a:ext cx="103187" cy="76200"/>
              </a:xfrm>
              <a:custGeom>
                <a:avLst/>
                <a:gdLst>
                  <a:gd name="T0" fmla="*/ 47 w 65"/>
                  <a:gd name="T1" fmla="*/ 0 h 48"/>
                  <a:gd name="T2" fmla="*/ 59 w 65"/>
                  <a:gd name="T3" fmla="*/ 0 h 48"/>
                  <a:gd name="T4" fmla="*/ 59 w 65"/>
                  <a:gd name="T5" fmla="*/ 0 h 48"/>
                  <a:gd name="T6" fmla="*/ 65 w 65"/>
                  <a:gd name="T7" fmla="*/ 5 h 48"/>
                  <a:gd name="T8" fmla="*/ 65 w 65"/>
                  <a:gd name="T9" fmla="*/ 5 h 48"/>
                  <a:gd name="T10" fmla="*/ 63 w 65"/>
                  <a:gd name="T11" fmla="*/ 6 h 48"/>
                  <a:gd name="T12" fmla="*/ 63 w 65"/>
                  <a:gd name="T13" fmla="*/ 6 h 48"/>
                  <a:gd name="T14" fmla="*/ 62 w 65"/>
                  <a:gd name="T15" fmla="*/ 7 h 48"/>
                  <a:gd name="T16" fmla="*/ 61 w 65"/>
                  <a:gd name="T17" fmla="*/ 9 h 48"/>
                  <a:gd name="T18" fmla="*/ 61 w 65"/>
                  <a:gd name="T19" fmla="*/ 9 h 48"/>
                  <a:gd name="T20" fmla="*/ 58 w 65"/>
                  <a:gd name="T21" fmla="*/ 11 h 48"/>
                  <a:gd name="T22" fmla="*/ 53 w 65"/>
                  <a:gd name="T23" fmla="*/ 16 h 48"/>
                  <a:gd name="T24" fmla="*/ 45 w 65"/>
                  <a:gd name="T25" fmla="*/ 24 h 48"/>
                  <a:gd name="T26" fmla="*/ 38 w 65"/>
                  <a:gd name="T27" fmla="*/ 32 h 48"/>
                  <a:gd name="T28" fmla="*/ 30 w 65"/>
                  <a:gd name="T29" fmla="*/ 39 h 48"/>
                  <a:gd name="T30" fmla="*/ 25 w 65"/>
                  <a:gd name="T31" fmla="*/ 44 h 48"/>
                  <a:gd name="T32" fmla="*/ 21 w 65"/>
                  <a:gd name="T33" fmla="*/ 48 h 48"/>
                  <a:gd name="T34" fmla="*/ 0 w 65"/>
                  <a:gd name="T35" fmla="*/ 28 h 48"/>
                  <a:gd name="T36" fmla="*/ 16 w 65"/>
                  <a:gd name="T37" fmla="*/ 14 h 48"/>
                  <a:gd name="T38" fmla="*/ 32 w 65"/>
                  <a:gd name="T39" fmla="*/ 3 h 48"/>
                  <a:gd name="T40" fmla="*/ 47 w 65"/>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48">
                    <a:moveTo>
                      <a:pt x="47" y="0"/>
                    </a:moveTo>
                    <a:lnTo>
                      <a:pt x="59" y="0"/>
                    </a:lnTo>
                    <a:lnTo>
                      <a:pt x="59" y="0"/>
                    </a:lnTo>
                    <a:lnTo>
                      <a:pt x="65" y="5"/>
                    </a:lnTo>
                    <a:lnTo>
                      <a:pt x="65" y="5"/>
                    </a:lnTo>
                    <a:lnTo>
                      <a:pt x="63" y="6"/>
                    </a:lnTo>
                    <a:lnTo>
                      <a:pt x="63" y="6"/>
                    </a:lnTo>
                    <a:lnTo>
                      <a:pt x="62" y="7"/>
                    </a:lnTo>
                    <a:lnTo>
                      <a:pt x="61" y="9"/>
                    </a:lnTo>
                    <a:lnTo>
                      <a:pt x="61" y="9"/>
                    </a:lnTo>
                    <a:lnTo>
                      <a:pt x="58" y="11"/>
                    </a:lnTo>
                    <a:lnTo>
                      <a:pt x="53" y="16"/>
                    </a:lnTo>
                    <a:lnTo>
                      <a:pt x="45" y="24"/>
                    </a:lnTo>
                    <a:lnTo>
                      <a:pt x="38" y="32"/>
                    </a:lnTo>
                    <a:lnTo>
                      <a:pt x="30" y="39"/>
                    </a:lnTo>
                    <a:lnTo>
                      <a:pt x="25" y="44"/>
                    </a:lnTo>
                    <a:lnTo>
                      <a:pt x="21" y="48"/>
                    </a:lnTo>
                    <a:lnTo>
                      <a:pt x="0" y="28"/>
                    </a:lnTo>
                    <a:lnTo>
                      <a:pt x="16" y="14"/>
                    </a:lnTo>
                    <a:lnTo>
                      <a:pt x="32" y="3"/>
                    </a:lnTo>
                    <a:lnTo>
                      <a:pt x="47" y="0"/>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09" name="Freeform 270"/>
              <p:cNvSpPr>
                <a:spLocks/>
              </p:cNvSpPr>
              <p:nvPr/>
            </p:nvSpPr>
            <p:spPr bwMode="auto">
              <a:xfrm>
                <a:off x="-6021388" y="1757363"/>
                <a:ext cx="77787" cy="101600"/>
              </a:xfrm>
              <a:custGeom>
                <a:avLst/>
                <a:gdLst>
                  <a:gd name="T0" fmla="*/ 43 w 49"/>
                  <a:gd name="T1" fmla="*/ 0 h 64"/>
                  <a:gd name="T2" fmla="*/ 48 w 49"/>
                  <a:gd name="T3" fmla="*/ 5 h 64"/>
                  <a:gd name="T4" fmla="*/ 48 w 49"/>
                  <a:gd name="T5" fmla="*/ 5 h 64"/>
                  <a:gd name="T6" fmla="*/ 49 w 49"/>
                  <a:gd name="T7" fmla="*/ 8 h 64"/>
                  <a:gd name="T8" fmla="*/ 49 w 49"/>
                  <a:gd name="T9" fmla="*/ 9 h 64"/>
                  <a:gd name="T10" fmla="*/ 49 w 49"/>
                  <a:gd name="T11" fmla="*/ 9 h 64"/>
                  <a:gd name="T12" fmla="*/ 48 w 49"/>
                  <a:gd name="T13" fmla="*/ 23 h 64"/>
                  <a:gd name="T14" fmla="*/ 42 w 49"/>
                  <a:gd name="T15" fmla="*/ 37 h 64"/>
                  <a:gd name="T16" fmla="*/ 31 w 49"/>
                  <a:gd name="T17" fmla="*/ 51 h 64"/>
                  <a:gd name="T18" fmla="*/ 20 w 49"/>
                  <a:gd name="T19" fmla="*/ 64 h 64"/>
                  <a:gd name="T20" fmla="*/ 0 w 49"/>
                  <a:gd name="T21" fmla="*/ 44 h 64"/>
                  <a:gd name="T22" fmla="*/ 3 w 49"/>
                  <a:gd name="T23" fmla="*/ 40 h 64"/>
                  <a:gd name="T24" fmla="*/ 9 w 49"/>
                  <a:gd name="T25" fmla="*/ 35 h 64"/>
                  <a:gd name="T26" fmla="*/ 16 w 49"/>
                  <a:gd name="T27" fmla="*/ 27 h 64"/>
                  <a:gd name="T28" fmla="*/ 24 w 49"/>
                  <a:gd name="T29" fmla="*/ 19 h 64"/>
                  <a:gd name="T30" fmla="*/ 31 w 49"/>
                  <a:gd name="T31" fmla="*/ 13 h 64"/>
                  <a:gd name="T32" fmla="*/ 36 w 49"/>
                  <a:gd name="T33" fmla="*/ 8 h 64"/>
                  <a:gd name="T34" fmla="*/ 38 w 49"/>
                  <a:gd name="T35" fmla="*/ 5 h 64"/>
                  <a:gd name="T36" fmla="*/ 38 w 49"/>
                  <a:gd name="T37" fmla="*/ 5 h 64"/>
                  <a:gd name="T38" fmla="*/ 39 w 49"/>
                  <a:gd name="T39" fmla="*/ 5 h 64"/>
                  <a:gd name="T40" fmla="*/ 39 w 49"/>
                  <a:gd name="T41" fmla="*/ 4 h 64"/>
                  <a:gd name="T42" fmla="*/ 39 w 49"/>
                  <a:gd name="T43" fmla="*/ 4 h 64"/>
                  <a:gd name="T44" fmla="*/ 40 w 49"/>
                  <a:gd name="T45" fmla="*/ 4 h 64"/>
                  <a:gd name="T46" fmla="*/ 42 w 49"/>
                  <a:gd name="T47" fmla="*/ 3 h 64"/>
                  <a:gd name="T48" fmla="*/ 43 w 49"/>
                  <a:gd name="T4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64">
                    <a:moveTo>
                      <a:pt x="43" y="0"/>
                    </a:moveTo>
                    <a:lnTo>
                      <a:pt x="48" y="5"/>
                    </a:lnTo>
                    <a:lnTo>
                      <a:pt x="48" y="5"/>
                    </a:lnTo>
                    <a:lnTo>
                      <a:pt x="49" y="8"/>
                    </a:lnTo>
                    <a:lnTo>
                      <a:pt x="49" y="9"/>
                    </a:lnTo>
                    <a:lnTo>
                      <a:pt x="49" y="9"/>
                    </a:lnTo>
                    <a:lnTo>
                      <a:pt x="48" y="23"/>
                    </a:lnTo>
                    <a:lnTo>
                      <a:pt x="42" y="37"/>
                    </a:lnTo>
                    <a:lnTo>
                      <a:pt x="31" y="51"/>
                    </a:lnTo>
                    <a:lnTo>
                      <a:pt x="20" y="64"/>
                    </a:lnTo>
                    <a:lnTo>
                      <a:pt x="0" y="44"/>
                    </a:lnTo>
                    <a:lnTo>
                      <a:pt x="3" y="40"/>
                    </a:lnTo>
                    <a:lnTo>
                      <a:pt x="9" y="35"/>
                    </a:lnTo>
                    <a:lnTo>
                      <a:pt x="16" y="27"/>
                    </a:lnTo>
                    <a:lnTo>
                      <a:pt x="24" y="19"/>
                    </a:lnTo>
                    <a:lnTo>
                      <a:pt x="31" y="13"/>
                    </a:lnTo>
                    <a:lnTo>
                      <a:pt x="36" y="8"/>
                    </a:lnTo>
                    <a:lnTo>
                      <a:pt x="38" y="5"/>
                    </a:lnTo>
                    <a:lnTo>
                      <a:pt x="38" y="5"/>
                    </a:lnTo>
                    <a:lnTo>
                      <a:pt x="39" y="5"/>
                    </a:lnTo>
                    <a:lnTo>
                      <a:pt x="39" y="4"/>
                    </a:lnTo>
                    <a:lnTo>
                      <a:pt x="39" y="4"/>
                    </a:lnTo>
                    <a:lnTo>
                      <a:pt x="40" y="4"/>
                    </a:lnTo>
                    <a:lnTo>
                      <a:pt x="42" y="3"/>
                    </a:lnTo>
                    <a:lnTo>
                      <a:pt x="43" y="0"/>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sp>
            <p:nvSpPr>
              <p:cNvPr id="210" name="Freeform 271"/>
              <p:cNvSpPr>
                <a:spLocks/>
              </p:cNvSpPr>
              <p:nvPr/>
            </p:nvSpPr>
            <p:spPr bwMode="auto">
              <a:xfrm>
                <a:off x="-6100763" y="1709738"/>
                <a:ext cx="133350" cy="77788"/>
              </a:xfrm>
              <a:custGeom>
                <a:avLst/>
                <a:gdLst>
                  <a:gd name="T0" fmla="*/ 49 w 84"/>
                  <a:gd name="T1" fmla="*/ 0 h 49"/>
                  <a:gd name="T2" fmla="*/ 65 w 84"/>
                  <a:gd name="T3" fmla="*/ 2 h 49"/>
                  <a:gd name="T4" fmla="*/ 67 w 84"/>
                  <a:gd name="T5" fmla="*/ 3 h 49"/>
                  <a:gd name="T6" fmla="*/ 68 w 84"/>
                  <a:gd name="T7" fmla="*/ 6 h 49"/>
                  <a:gd name="T8" fmla="*/ 70 w 84"/>
                  <a:gd name="T9" fmla="*/ 6 h 49"/>
                  <a:gd name="T10" fmla="*/ 70 w 84"/>
                  <a:gd name="T11" fmla="*/ 7 h 49"/>
                  <a:gd name="T12" fmla="*/ 71 w 84"/>
                  <a:gd name="T13" fmla="*/ 7 h 49"/>
                  <a:gd name="T14" fmla="*/ 71 w 84"/>
                  <a:gd name="T15" fmla="*/ 8 h 49"/>
                  <a:gd name="T16" fmla="*/ 72 w 84"/>
                  <a:gd name="T17" fmla="*/ 8 h 49"/>
                  <a:gd name="T18" fmla="*/ 72 w 84"/>
                  <a:gd name="T19" fmla="*/ 9 h 49"/>
                  <a:gd name="T20" fmla="*/ 74 w 84"/>
                  <a:gd name="T21" fmla="*/ 11 h 49"/>
                  <a:gd name="T22" fmla="*/ 76 w 84"/>
                  <a:gd name="T23" fmla="*/ 13 h 49"/>
                  <a:gd name="T24" fmla="*/ 79 w 84"/>
                  <a:gd name="T25" fmla="*/ 16 h 49"/>
                  <a:gd name="T26" fmla="*/ 79 w 84"/>
                  <a:gd name="T27" fmla="*/ 16 h 49"/>
                  <a:gd name="T28" fmla="*/ 81 w 84"/>
                  <a:gd name="T29" fmla="*/ 17 h 49"/>
                  <a:gd name="T30" fmla="*/ 81 w 84"/>
                  <a:gd name="T31" fmla="*/ 17 h 49"/>
                  <a:gd name="T32" fmla="*/ 84 w 84"/>
                  <a:gd name="T33" fmla="*/ 21 h 49"/>
                  <a:gd name="T34" fmla="*/ 70 w 84"/>
                  <a:gd name="T35" fmla="*/ 22 h 49"/>
                  <a:gd name="T36" fmla="*/ 54 w 84"/>
                  <a:gd name="T37" fmla="*/ 27 h 49"/>
                  <a:gd name="T38" fmla="*/ 39 w 84"/>
                  <a:gd name="T39" fmla="*/ 38 h 49"/>
                  <a:gd name="T40" fmla="*/ 26 w 84"/>
                  <a:gd name="T41" fmla="*/ 49 h 49"/>
                  <a:gd name="T42" fmla="*/ 25 w 84"/>
                  <a:gd name="T43" fmla="*/ 48 h 49"/>
                  <a:gd name="T44" fmla="*/ 20 w 84"/>
                  <a:gd name="T45" fmla="*/ 43 h 49"/>
                  <a:gd name="T46" fmla="*/ 13 w 84"/>
                  <a:gd name="T47" fmla="*/ 36 h 49"/>
                  <a:gd name="T48" fmla="*/ 7 w 84"/>
                  <a:gd name="T49" fmla="*/ 30 h 49"/>
                  <a:gd name="T50" fmla="*/ 3 w 84"/>
                  <a:gd name="T51" fmla="*/ 26 h 49"/>
                  <a:gd name="T52" fmla="*/ 0 w 84"/>
                  <a:gd name="T53" fmla="*/ 24 h 49"/>
                  <a:gd name="T54" fmla="*/ 2 w 84"/>
                  <a:gd name="T55" fmla="*/ 22 h 49"/>
                  <a:gd name="T56" fmla="*/ 3 w 84"/>
                  <a:gd name="T57" fmla="*/ 21 h 49"/>
                  <a:gd name="T58" fmla="*/ 4 w 84"/>
                  <a:gd name="T59" fmla="*/ 20 h 49"/>
                  <a:gd name="T60" fmla="*/ 4 w 84"/>
                  <a:gd name="T61" fmla="*/ 20 h 49"/>
                  <a:gd name="T62" fmla="*/ 4 w 84"/>
                  <a:gd name="T63" fmla="*/ 20 h 49"/>
                  <a:gd name="T64" fmla="*/ 18 w 84"/>
                  <a:gd name="T65" fmla="*/ 9 h 49"/>
                  <a:gd name="T66" fmla="*/ 34 w 84"/>
                  <a:gd name="T67" fmla="*/ 3 h 49"/>
                  <a:gd name="T68" fmla="*/ 49 w 84"/>
                  <a:gd name="T6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49">
                    <a:moveTo>
                      <a:pt x="49" y="0"/>
                    </a:moveTo>
                    <a:lnTo>
                      <a:pt x="65" y="2"/>
                    </a:lnTo>
                    <a:lnTo>
                      <a:pt x="67" y="3"/>
                    </a:lnTo>
                    <a:lnTo>
                      <a:pt x="68" y="6"/>
                    </a:lnTo>
                    <a:lnTo>
                      <a:pt x="70" y="6"/>
                    </a:lnTo>
                    <a:lnTo>
                      <a:pt x="70" y="7"/>
                    </a:lnTo>
                    <a:lnTo>
                      <a:pt x="71" y="7"/>
                    </a:lnTo>
                    <a:lnTo>
                      <a:pt x="71" y="8"/>
                    </a:lnTo>
                    <a:lnTo>
                      <a:pt x="72" y="8"/>
                    </a:lnTo>
                    <a:lnTo>
                      <a:pt x="72" y="9"/>
                    </a:lnTo>
                    <a:lnTo>
                      <a:pt x="74" y="11"/>
                    </a:lnTo>
                    <a:lnTo>
                      <a:pt x="76" y="13"/>
                    </a:lnTo>
                    <a:lnTo>
                      <a:pt x="79" y="16"/>
                    </a:lnTo>
                    <a:lnTo>
                      <a:pt x="79" y="16"/>
                    </a:lnTo>
                    <a:lnTo>
                      <a:pt x="81" y="17"/>
                    </a:lnTo>
                    <a:lnTo>
                      <a:pt x="81" y="17"/>
                    </a:lnTo>
                    <a:lnTo>
                      <a:pt x="84" y="21"/>
                    </a:lnTo>
                    <a:lnTo>
                      <a:pt x="70" y="22"/>
                    </a:lnTo>
                    <a:lnTo>
                      <a:pt x="54" y="27"/>
                    </a:lnTo>
                    <a:lnTo>
                      <a:pt x="39" y="38"/>
                    </a:lnTo>
                    <a:lnTo>
                      <a:pt x="26" y="49"/>
                    </a:lnTo>
                    <a:lnTo>
                      <a:pt x="25" y="48"/>
                    </a:lnTo>
                    <a:lnTo>
                      <a:pt x="20" y="43"/>
                    </a:lnTo>
                    <a:lnTo>
                      <a:pt x="13" y="36"/>
                    </a:lnTo>
                    <a:lnTo>
                      <a:pt x="7" y="30"/>
                    </a:lnTo>
                    <a:lnTo>
                      <a:pt x="3" y="26"/>
                    </a:lnTo>
                    <a:lnTo>
                      <a:pt x="0" y="24"/>
                    </a:lnTo>
                    <a:lnTo>
                      <a:pt x="2" y="22"/>
                    </a:lnTo>
                    <a:lnTo>
                      <a:pt x="3" y="21"/>
                    </a:lnTo>
                    <a:lnTo>
                      <a:pt x="4" y="20"/>
                    </a:lnTo>
                    <a:lnTo>
                      <a:pt x="4" y="20"/>
                    </a:lnTo>
                    <a:lnTo>
                      <a:pt x="4" y="20"/>
                    </a:lnTo>
                    <a:lnTo>
                      <a:pt x="18" y="9"/>
                    </a:lnTo>
                    <a:lnTo>
                      <a:pt x="34" y="3"/>
                    </a:lnTo>
                    <a:lnTo>
                      <a:pt x="49" y="0"/>
                    </a:lnTo>
                    <a:close/>
                  </a:path>
                </a:pathLst>
              </a:custGeom>
              <a:solidFill>
                <a:schemeClr val="bg1">
                  <a:lumMod val="65000"/>
                </a:schemeClr>
              </a:solidFill>
              <a:ln w="0">
                <a:noFill/>
                <a:prstDash val="solid"/>
                <a:round/>
                <a:headEnd/>
                <a:tailEnd/>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808080">
                      <a:lumMod val="60000"/>
                      <a:lumOff val="40000"/>
                    </a:srgbClr>
                  </a:solidFill>
                  <a:effectLst/>
                  <a:uLnTx/>
                  <a:uFillTx/>
                  <a:latin typeface="Arial"/>
                </a:endParaRPr>
              </a:p>
            </p:txBody>
          </p:sp>
        </p:grpSp>
      </p:grpSp>
      <p:sp>
        <p:nvSpPr>
          <p:cNvPr id="211" name="TextBox 210"/>
          <p:cNvSpPr txBox="1">
            <a:spLocks/>
          </p:cNvSpPr>
          <p:nvPr/>
        </p:nvSpPr>
        <p:spPr>
          <a:xfrm>
            <a:off x="38832" y="1090689"/>
            <a:ext cx="2377412" cy="215165"/>
          </a:xfrm>
          <a:prstGeom prst="rect">
            <a:avLst/>
          </a:prstGeom>
          <a:solidFill>
            <a:schemeClr val="bg1">
              <a:lumMod val="85000"/>
            </a:schemeClr>
          </a:solidFill>
          <a:ln w="9525">
            <a:noFill/>
            <a:miter lim="800000"/>
            <a:headEnd/>
            <a:tailEnd/>
          </a:ln>
          <a:effec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895350" eaLnBrk="1" fontAlgn="base" latinLnBrk="0" hangingPunct="1">
              <a:lnSpc>
                <a:spcPct val="100000"/>
              </a:lnSpc>
              <a:spcBef>
                <a:spcPct val="0"/>
              </a:spcBef>
              <a:spcAft>
                <a:spcPct val="0"/>
              </a:spcAft>
              <a:buClr>
                <a:srgbClr val="000000"/>
              </a:buClr>
              <a:buSzTx/>
              <a:buFontTx/>
              <a:buNone/>
              <a:tabLst/>
              <a:defRPr/>
            </a:pPr>
            <a:r>
              <a:rPr kumimoji="0" lang="en-US" sz="1800" b="1" i="0" u="none" strike="noStrike" kern="0" cap="none" spc="0" normalizeH="0" baseline="0" noProof="0" dirty="0">
                <a:ln>
                  <a:noFill/>
                </a:ln>
                <a:solidFill>
                  <a:schemeClr val="bg1">
                    <a:lumMod val="65000"/>
                  </a:schemeClr>
                </a:solidFill>
                <a:effectLst/>
                <a:uLnTx/>
                <a:uFillTx/>
                <a:latin typeface="Arial"/>
              </a:rPr>
              <a:t>1</a:t>
            </a:r>
          </a:p>
        </p:txBody>
      </p:sp>
      <p:sp>
        <p:nvSpPr>
          <p:cNvPr id="212" name="TextBox 211"/>
          <p:cNvSpPr txBox="1">
            <a:spLocks/>
          </p:cNvSpPr>
          <p:nvPr/>
        </p:nvSpPr>
        <p:spPr>
          <a:xfrm>
            <a:off x="2455243" y="1093197"/>
            <a:ext cx="2400172" cy="210983"/>
          </a:xfrm>
          <a:prstGeom prst="rect">
            <a:avLst/>
          </a:prstGeom>
          <a:solidFill>
            <a:schemeClr val="bg1">
              <a:lumMod val="85000"/>
            </a:schemeClr>
          </a:solidFill>
          <a:ln w="9525">
            <a:noFill/>
            <a:miter lim="800000"/>
            <a:headEnd/>
            <a:tailEnd/>
          </a:ln>
          <a:effec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895350" eaLnBrk="1" fontAlgn="base" latinLnBrk="0" hangingPunct="1">
              <a:lnSpc>
                <a:spcPct val="100000"/>
              </a:lnSpc>
              <a:spcBef>
                <a:spcPct val="0"/>
              </a:spcBef>
              <a:spcAft>
                <a:spcPct val="0"/>
              </a:spcAft>
              <a:buClr>
                <a:srgbClr val="000000"/>
              </a:buClr>
              <a:buSzTx/>
              <a:buFontTx/>
              <a:buNone/>
              <a:tabLst/>
              <a:defRPr/>
            </a:pPr>
            <a:r>
              <a:rPr kumimoji="0" lang="en-US" sz="1800" b="1" i="0" u="none" strike="noStrike" kern="0" cap="none" spc="0" normalizeH="0" baseline="0" noProof="0" dirty="0" smtClean="0">
                <a:ln>
                  <a:noFill/>
                </a:ln>
                <a:solidFill>
                  <a:schemeClr val="bg1">
                    <a:lumMod val="65000"/>
                  </a:schemeClr>
                </a:solidFill>
                <a:effectLst/>
                <a:uLnTx/>
                <a:uFillTx/>
                <a:latin typeface="Arial"/>
              </a:rPr>
              <a:t>2</a:t>
            </a:r>
            <a:endParaRPr kumimoji="0" lang="en-US" sz="1800" b="1" i="0" u="none" strike="noStrike" kern="0" cap="none" spc="0" normalizeH="0" baseline="0" noProof="0" dirty="0">
              <a:ln>
                <a:noFill/>
              </a:ln>
              <a:solidFill>
                <a:schemeClr val="bg1">
                  <a:lumMod val="65000"/>
                </a:schemeClr>
              </a:solidFill>
              <a:effectLst/>
              <a:uLnTx/>
              <a:uFillTx/>
              <a:latin typeface="Arial"/>
            </a:endParaRPr>
          </a:p>
        </p:txBody>
      </p:sp>
      <p:sp>
        <p:nvSpPr>
          <p:cNvPr id="213" name="TextBox 212"/>
          <p:cNvSpPr txBox="1">
            <a:spLocks/>
          </p:cNvSpPr>
          <p:nvPr/>
        </p:nvSpPr>
        <p:spPr>
          <a:xfrm>
            <a:off x="4889542" y="1090689"/>
            <a:ext cx="2400172" cy="210983"/>
          </a:xfrm>
          <a:prstGeom prst="rect">
            <a:avLst/>
          </a:prstGeom>
          <a:solidFill>
            <a:srgbClr val="002960"/>
          </a:solidFill>
          <a:ln w="9525">
            <a:noFill/>
            <a:miter lim="800000"/>
            <a:headEnd/>
            <a:tailEnd/>
          </a:ln>
          <a:effec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895350" eaLnBrk="1" fontAlgn="base" latinLnBrk="0" hangingPunct="1">
              <a:lnSpc>
                <a:spcPct val="100000"/>
              </a:lnSpc>
              <a:spcBef>
                <a:spcPct val="0"/>
              </a:spcBef>
              <a:spcAft>
                <a:spcPct val="0"/>
              </a:spcAft>
              <a:buClr>
                <a:srgbClr val="000000"/>
              </a:buClr>
              <a:buSzTx/>
              <a:buFontTx/>
              <a:buNone/>
              <a:tabLst/>
              <a:defRPr/>
            </a:pPr>
            <a:r>
              <a:rPr kumimoji="0" lang="en-US" sz="1800" b="1" i="0" u="none" strike="noStrike" kern="0" cap="none" spc="0" normalizeH="0" baseline="0" noProof="0" dirty="0" smtClean="0">
                <a:ln>
                  <a:noFill/>
                </a:ln>
                <a:solidFill>
                  <a:srgbClr val="FFFFFF"/>
                </a:solidFill>
                <a:effectLst/>
                <a:uLnTx/>
                <a:uFillTx/>
                <a:latin typeface="Arial"/>
              </a:rPr>
              <a:t>3</a:t>
            </a:r>
            <a:endParaRPr kumimoji="0" lang="en-US" sz="1800" b="1" i="0" u="none" strike="noStrike" kern="0" cap="none" spc="0" normalizeH="0" baseline="0" noProof="0" dirty="0">
              <a:ln>
                <a:noFill/>
              </a:ln>
              <a:solidFill>
                <a:srgbClr val="FFFFFF"/>
              </a:solidFill>
              <a:effectLst/>
              <a:uLnTx/>
              <a:uFillTx/>
              <a:latin typeface="Arial"/>
            </a:endParaRPr>
          </a:p>
        </p:txBody>
      </p:sp>
      <p:sp>
        <p:nvSpPr>
          <p:cNvPr id="214" name="TextBox 213"/>
          <p:cNvSpPr txBox="1">
            <a:spLocks/>
          </p:cNvSpPr>
          <p:nvPr/>
        </p:nvSpPr>
        <p:spPr>
          <a:xfrm>
            <a:off x="7314896" y="1090672"/>
            <a:ext cx="2400172" cy="210983"/>
          </a:xfrm>
          <a:prstGeom prst="rect">
            <a:avLst/>
          </a:prstGeom>
          <a:solidFill>
            <a:schemeClr val="bg1">
              <a:lumMod val="85000"/>
            </a:schemeClr>
          </a:solidFill>
          <a:ln w="9525">
            <a:noFill/>
            <a:miter lim="800000"/>
            <a:headEnd/>
            <a:tailEnd/>
          </a:ln>
          <a:effec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895350" eaLnBrk="1" fontAlgn="base" latinLnBrk="0" hangingPunct="1">
              <a:lnSpc>
                <a:spcPct val="100000"/>
              </a:lnSpc>
              <a:spcBef>
                <a:spcPct val="0"/>
              </a:spcBef>
              <a:spcAft>
                <a:spcPct val="0"/>
              </a:spcAft>
              <a:buClr>
                <a:srgbClr val="000000"/>
              </a:buClr>
              <a:buSzTx/>
              <a:buFontTx/>
              <a:buNone/>
              <a:tabLst/>
              <a:defRPr/>
            </a:pPr>
            <a:r>
              <a:rPr kumimoji="0" lang="en-US" sz="1800" b="1" i="0" u="none" strike="noStrike" kern="0" cap="none" spc="0" normalizeH="0" baseline="0" noProof="0" dirty="0" smtClean="0">
                <a:ln>
                  <a:noFill/>
                </a:ln>
                <a:solidFill>
                  <a:schemeClr val="bg1">
                    <a:lumMod val="65000"/>
                  </a:schemeClr>
                </a:solidFill>
                <a:effectLst/>
                <a:uLnTx/>
                <a:uFillTx/>
                <a:latin typeface="Arial"/>
              </a:rPr>
              <a:t>4</a:t>
            </a:r>
            <a:endParaRPr kumimoji="0" lang="en-US" sz="1800" b="1" i="0" u="none" strike="noStrike" kern="0" cap="none" spc="0" normalizeH="0" baseline="0" noProof="0" dirty="0">
              <a:ln>
                <a:noFill/>
              </a:ln>
              <a:solidFill>
                <a:schemeClr val="bg1">
                  <a:lumMod val="65000"/>
                </a:schemeClr>
              </a:solidFill>
              <a:effectLst/>
              <a:uLnTx/>
              <a:uFillTx/>
              <a:latin typeface="Arial"/>
            </a:endParaRPr>
          </a:p>
        </p:txBody>
      </p:sp>
      <p:sp>
        <p:nvSpPr>
          <p:cNvPr id="215" name="TextBox 214"/>
          <p:cNvSpPr txBox="1">
            <a:spLocks/>
          </p:cNvSpPr>
          <p:nvPr/>
        </p:nvSpPr>
        <p:spPr>
          <a:xfrm>
            <a:off x="9740258" y="1090450"/>
            <a:ext cx="2400172" cy="210983"/>
          </a:xfrm>
          <a:prstGeom prst="rect">
            <a:avLst/>
          </a:prstGeom>
          <a:solidFill>
            <a:schemeClr val="bg1">
              <a:lumMod val="85000"/>
            </a:schemeClr>
          </a:solidFill>
          <a:ln w="9525">
            <a:noFill/>
            <a:miter lim="800000"/>
            <a:headEnd/>
            <a:tailEnd/>
          </a:ln>
          <a:effec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895350" eaLnBrk="1" fontAlgn="base" latinLnBrk="0" hangingPunct="1">
              <a:lnSpc>
                <a:spcPct val="100000"/>
              </a:lnSpc>
              <a:spcBef>
                <a:spcPct val="0"/>
              </a:spcBef>
              <a:spcAft>
                <a:spcPct val="0"/>
              </a:spcAft>
              <a:buClr>
                <a:srgbClr val="000000"/>
              </a:buClr>
              <a:buSzTx/>
              <a:buFontTx/>
              <a:buNone/>
              <a:tabLst/>
              <a:defRPr/>
            </a:pPr>
            <a:r>
              <a:rPr kumimoji="0" lang="en-US" sz="1800" b="1" i="0" u="none" strike="noStrike" kern="0" cap="none" spc="0" normalizeH="0" baseline="0" noProof="0" dirty="0" smtClean="0">
                <a:ln>
                  <a:noFill/>
                </a:ln>
                <a:solidFill>
                  <a:schemeClr val="bg1">
                    <a:lumMod val="65000"/>
                  </a:schemeClr>
                </a:solidFill>
                <a:effectLst/>
                <a:uLnTx/>
                <a:uFillTx/>
                <a:latin typeface="Arial"/>
              </a:rPr>
              <a:t>5</a:t>
            </a:r>
            <a:endParaRPr kumimoji="0" lang="en-US" sz="1800" b="1" i="0" u="none" strike="noStrike" kern="0" cap="none" spc="0" normalizeH="0" baseline="0" noProof="0" dirty="0">
              <a:ln>
                <a:noFill/>
              </a:ln>
              <a:solidFill>
                <a:schemeClr val="bg1">
                  <a:lumMod val="65000"/>
                </a:schemeClr>
              </a:solidFill>
              <a:effectLst/>
              <a:uLnTx/>
              <a:uFillTx/>
              <a:latin typeface="Arial"/>
            </a:endParaRPr>
          </a:p>
        </p:txBody>
      </p:sp>
      <p:sp>
        <p:nvSpPr>
          <p:cNvPr id="216" name="TextBox 215"/>
          <p:cNvSpPr txBox="1">
            <a:spLocks/>
          </p:cNvSpPr>
          <p:nvPr/>
        </p:nvSpPr>
        <p:spPr>
          <a:xfrm>
            <a:off x="38832" y="2295743"/>
            <a:ext cx="12101598" cy="481866"/>
          </a:xfrm>
          <a:prstGeom prst="rect">
            <a:avLst/>
          </a:prstGeom>
          <a:solidFill>
            <a:schemeClr val="bg1">
              <a:lumMod val="95000"/>
            </a:schemeClr>
          </a:solidFill>
          <a:ln w="9525">
            <a:solidFill>
              <a:schemeClr val="tx2"/>
            </a:solidFill>
            <a:miter lim="800000"/>
            <a:headEnd/>
            <a:tailEnd/>
          </a:ln>
          <a:effectLst/>
        </p:spPr>
        <p:txBody>
          <a:bodyPr vert="horz" wrap="square" lIns="73471" tIns="73471" rIns="73471" bIns="73471"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0" lvl="1" indent="0" defTabSz="895350" eaLnBrk="1" hangingPunct="1">
              <a:buClr>
                <a:srgbClr val="000000"/>
              </a:buClr>
              <a:buSzTx/>
              <a:buFont typeface="Arial" charset="0"/>
              <a:buNone/>
              <a:defRPr sz="1050" b="1" baseline="0">
                <a:solidFill>
                  <a:srgbClr val="002960"/>
                </a:solidFill>
                <a:latin typeface="+mn-lt"/>
                <a:cs typeface="Arial" panose="020B0604020202020204" pitchFamily="34" charset="0"/>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sz="1800" dirty="0"/>
              <a:t>Competency:</a:t>
            </a:r>
            <a:r>
              <a:rPr lang="en-US" sz="1600" dirty="0"/>
              <a:t> </a:t>
            </a:r>
            <a:r>
              <a:rPr lang="en-US" sz="1600" i="1" dirty="0">
                <a:solidFill>
                  <a:schemeClr val="tx1"/>
                </a:solidFill>
              </a:rPr>
              <a:t>Understanding partner impacts and </a:t>
            </a:r>
            <a:r>
              <a:rPr lang="en-US" sz="1600" i="1" dirty="0" smtClean="0">
                <a:solidFill>
                  <a:schemeClr val="tx1"/>
                </a:solidFill>
              </a:rPr>
              <a:t>needs.</a:t>
            </a:r>
            <a:r>
              <a:rPr lang="en-US" sz="1600" dirty="0" smtClean="0">
                <a:solidFill>
                  <a:srgbClr val="000000"/>
                </a:solidFill>
              </a:rPr>
              <a:t> </a:t>
            </a:r>
            <a:r>
              <a:rPr lang="en-US" sz="1600" b="0" dirty="0">
                <a:solidFill>
                  <a:srgbClr val="000000"/>
                </a:solidFill>
              </a:rPr>
              <a:t>Assess and evaluate partner impact thresholds and tailor decision support services accordingly to provide optimal support to partners</a:t>
            </a:r>
          </a:p>
        </p:txBody>
      </p:sp>
      <p:sp>
        <p:nvSpPr>
          <p:cNvPr id="230" name="Right Arrow 229"/>
          <p:cNvSpPr>
            <a:spLocks/>
          </p:cNvSpPr>
          <p:nvPr/>
        </p:nvSpPr>
        <p:spPr>
          <a:xfrm>
            <a:off x="38834" y="2792768"/>
            <a:ext cx="2377410" cy="597383"/>
          </a:xfrm>
          <a:prstGeom prst="rightArrow">
            <a:avLst>
              <a:gd name="adj1" fmla="val 70000"/>
              <a:gd name="adj2" fmla="val 37678"/>
            </a:avLst>
          </a:prstGeom>
          <a:solidFill>
            <a:schemeClr val="tx2"/>
          </a:solidFill>
          <a:ln w="9525" cap="flat" cmpd="sng" algn="ctr">
            <a:noFill/>
            <a:prstDash val="solid"/>
          </a:ln>
          <a:effectLst/>
        </p:spPr>
        <p:txBody>
          <a:bodyPr lIns="93296" tIns="46648" rIns="93296" bIns="46648"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GS5</a:t>
            </a:r>
          </a:p>
        </p:txBody>
      </p:sp>
      <p:sp>
        <p:nvSpPr>
          <p:cNvPr id="232" name="TextBox 231"/>
          <p:cNvSpPr txBox="1"/>
          <p:nvPr/>
        </p:nvSpPr>
        <p:spPr>
          <a:xfrm>
            <a:off x="74304" y="3481322"/>
            <a:ext cx="2186460" cy="12926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buClr>
                <a:srgbClr val="000000"/>
              </a:buClr>
            </a:pPr>
            <a:r>
              <a:rPr lang="en-US" sz="1200" dirty="0">
                <a:solidFill>
                  <a:srgbClr val="000000"/>
                </a:solidFill>
                <a:latin typeface="Arial"/>
              </a:rPr>
              <a:t>Becomes familiar with existing partner impact thresholds and decision support best practices </a:t>
            </a:r>
          </a:p>
          <a:p>
            <a:pPr lvl="1">
              <a:buClr>
                <a:srgbClr val="000000"/>
              </a:buClr>
            </a:pPr>
            <a:r>
              <a:rPr lang="en-US" sz="1200" dirty="0">
                <a:solidFill>
                  <a:srgbClr val="000000"/>
                </a:solidFill>
                <a:latin typeface="Arial"/>
              </a:rPr>
              <a:t>Under direct supervision, collects information on partner impacts for the office</a:t>
            </a:r>
          </a:p>
        </p:txBody>
      </p:sp>
      <p:sp>
        <p:nvSpPr>
          <p:cNvPr id="233" name="TextBox 232"/>
          <p:cNvSpPr txBox="1"/>
          <p:nvPr/>
        </p:nvSpPr>
        <p:spPr>
          <a:xfrm>
            <a:off x="4850837" y="3486930"/>
            <a:ext cx="2222110" cy="166199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buClr>
                <a:srgbClr val="000000"/>
              </a:buClr>
            </a:pPr>
            <a:r>
              <a:rPr lang="en-US" sz="1200" dirty="0">
                <a:solidFill>
                  <a:srgbClr val="000000"/>
                </a:solidFill>
                <a:latin typeface="Arial"/>
              </a:rPr>
              <a:t>Under close supervision, regularly applies intermediate-level skill to evaluate and understand partner impact thresholds and decision support needs</a:t>
            </a:r>
          </a:p>
          <a:p>
            <a:pPr lvl="1">
              <a:buClr>
                <a:srgbClr val="000000"/>
              </a:buClr>
            </a:pPr>
            <a:r>
              <a:rPr lang="en-US" sz="1200" dirty="0">
                <a:solidFill>
                  <a:srgbClr val="000000"/>
                </a:solidFill>
                <a:latin typeface="Arial"/>
              </a:rPr>
              <a:t>With regular assistance, participates in post-event impacts analyses</a:t>
            </a:r>
          </a:p>
        </p:txBody>
      </p:sp>
      <p:sp>
        <p:nvSpPr>
          <p:cNvPr id="234" name="TextBox 233"/>
          <p:cNvSpPr txBox="1"/>
          <p:nvPr/>
        </p:nvSpPr>
        <p:spPr>
          <a:xfrm>
            <a:off x="9686964" y="3476308"/>
            <a:ext cx="2253561" cy="240065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buClr>
                <a:srgbClr val="000000"/>
              </a:buClr>
            </a:pPr>
            <a:r>
              <a:rPr lang="en-US" sz="1200" dirty="0">
                <a:solidFill>
                  <a:srgbClr val="000000"/>
                </a:solidFill>
                <a:latin typeface="Arial"/>
              </a:rPr>
              <a:t>With little to no supervision, assists in evaluating partner impact thresholds and needs working closely with partners</a:t>
            </a:r>
          </a:p>
          <a:p>
            <a:pPr lvl="1">
              <a:buClr>
                <a:srgbClr val="000000"/>
              </a:buClr>
            </a:pPr>
            <a:r>
              <a:rPr lang="en-US" sz="1200" dirty="0">
                <a:solidFill>
                  <a:srgbClr val="000000"/>
                </a:solidFill>
                <a:latin typeface="Arial"/>
              </a:rPr>
              <a:t>Under supervision, fosters opportunities to develop new decision support methodologies, services, and delivery mechanisms based on partner needs</a:t>
            </a:r>
          </a:p>
          <a:p>
            <a:pPr lvl="1">
              <a:buClr>
                <a:srgbClr val="000000"/>
              </a:buClr>
            </a:pPr>
            <a:r>
              <a:rPr lang="en-US" sz="1200" dirty="0">
                <a:solidFill>
                  <a:srgbClr val="000000"/>
                </a:solidFill>
                <a:latin typeface="Arial"/>
              </a:rPr>
              <a:t>Serves as a key resource to others with coaching, mentoring and training</a:t>
            </a:r>
          </a:p>
        </p:txBody>
      </p:sp>
      <p:sp>
        <p:nvSpPr>
          <p:cNvPr id="235" name="TextBox 234"/>
          <p:cNvSpPr txBox="1"/>
          <p:nvPr/>
        </p:nvSpPr>
        <p:spPr>
          <a:xfrm>
            <a:off x="2422441" y="3486930"/>
            <a:ext cx="2266719" cy="184665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buClr>
                <a:srgbClr val="000000"/>
              </a:buClr>
            </a:pPr>
            <a:r>
              <a:rPr lang="en-US" sz="1200" dirty="0">
                <a:solidFill>
                  <a:srgbClr val="000000"/>
                </a:solidFill>
                <a:latin typeface="Arial"/>
              </a:rPr>
              <a:t>Under direct supervision, applies entry-level skill to evaluate and understand partner impact thresholds and decision support needs</a:t>
            </a:r>
          </a:p>
          <a:p>
            <a:pPr lvl="1">
              <a:buClr>
                <a:srgbClr val="000000"/>
              </a:buClr>
            </a:pPr>
            <a:r>
              <a:rPr lang="en-US" sz="1200" dirty="0">
                <a:solidFill>
                  <a:srgbClr val="000000"/>
                </a:solidFill>
                <a:latin typeface="Arial"/>
              </a:rPr>
              <a:t>Becomes familiar with post-event impacts analysis process</a:t>
            </a:r>
            <a:endParaRPr lang="en-US" sz="1200" dirty="0">
              <a:solidFill>
                <a:srgbClr val="000000"/>
              </a:solidFill>
              <a:latin typeface="Arial"/>
              <a:cs typeface="Arial" panose="020B0604020202020204" pitchFamily="34" charset="0"/>
            </a:endParaRPr>
          </a:p>
          <a:p>
            <a:pPr>
              <a:buClr>
                <a:srgbClr val="000000"/>
              </a:buClr>
            </a:pPr>
            <a:endParaRPr lang="en-US" sz="2000" dirty="0">
              <a:solidFill>
                <a:srgbClr val="000000"/>
              </a:solidFill>
              <a:latin typeface="Arial"/>
            </a:endParaRPr>
          </a:p>
        </p:txBody>
      </p:sp>
      <p:sp>
        <p:nvSpPr>
          <p:cNvPr id="236" name="TextBox 235"/>
          <p:cNvSpPr txBox="1"/>
          <p:nvPr/>
        </p:nvSpPr>
        <p:spPr>
          <a:xfrm>
            <a:off x="7289714" y="3489662"/>
            <a:ext cx="2270022" cy="276998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buClr>
                <a:srgbClr val="000000"/>
              </a:buClr>
            </a:pPr>
            <a:r>
              <a:rPr lang="en-US" sz="1200" dirty="0">
                <a:solidFill>
                  <a:srgbClr val="000000"/>
                </a:solidFill>
                <a:latin typeface="Arial"/>
              </a:rPr>
              <a:t>With assistance, assists in evaluating partner impact thresholds and needs working closely with partners</a:t>
            </a:r>
          </a:p>
          <a:p>
            <a:pPr lvl="1">
              <a:buClr>
                <a:srgbClr val="000000"/>
              </a:buClr>
            </a:pPr>
            <a:r>
              <a:rPr lang="en-US" sz="1200" dirty="0">
                <a:solidFill>
                  <a:srgbClr val="000000"/>
                </a:solidFill>
                <a:latin typeface="Arial"/>
              </a:rPr>
              <a:t>Regularly applies intermediate-level skill to evaluate and understand partner impact thresholds and decision support needs</a:t>
            </a:r>
          </a:p>
          <a:p>
            <a:pPr lvl="1">
              <a:buClr>
                <a:srgbClr val="000000"/>
              </a:buClr>
            </a:pPr>
            <a:r>
              <a:rPr lang="en-US" sz="1200" dirty="0">
                <a:solidFill>
                  <a:srgbClr val="000000"/>
                </a:solidFill>
                <a:latin typeface="Arial"/>
              </a:rPr>
              <a:t>Independently conducts post-event impacts analyses - Developing ability to serve as a key resource to others with coaching, mentoring and training </a:t>
            </a:r>
            <a:endParaRPr lang="en-US" sz="1200" b="1" dirty="0">
              <a:solidFill>
                <a:srgbClr val="002960"/>
              </a:solidFill>
              <a:latin typeface="Arial"/>
              <a:cs typeface="Arial" panose="020B0604020202020204" pitchFamily="34" charset="0"/>
            </a:endParaRPr>
          </a:p>
        </p:txBody>
      </p:sp>
      <p:sp>
        <p:nvSpPr>
          <p:cNvPr id="237" name="Right Arrow 236"/>
          <p:cNvSpPr>
            <a:spLocks/>
          </p:cNvSpPr>
          <p:nvPr/>
        </p:nvSpPr>
        <p:spPr>
          <a:xfrm>
            <a:off x="2450223" y="2787160"/>
            <a:ext cx="2377410" cy="597383"/>
          </a:xfrm>
          <a:prstGeom prst="rightArrow">
            <a:avLst>
              <a:gd name="adj1" fmla="val 70000"/>
              <a:gd name="adj2" fmla="val 37678"/>
            </a:avLst>
          </a:prstGeom>
          <a:solidFill>
            <a:schemeClr val="tx2"/>
          </a:solidFill>
          <a:ln w="9525" cap="flat" cmpd="sng" algn="ctr">
            <a:noFill/>
            <a:prstDash val="solid"/>
          </a:ln>
          <a:effectLst/>
        </p:spPr>
        <p:txBody>
          <a:bodyPr lIns="93296" tIns="46648" rIns="93296" bIns="46648"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Arial"/>
                <a:ea typeface="+mn-ea"/>
                <a:cs typeface="Arial" panose="020B0604020202020204" pitchFamily="34" charset="0"/>
              </a:rPr>
              <a:t>GS7</a:t>
            </a:r>
            <a:endParaRPr kumimoji="0" lang="en-US" sz="1600" b="1" i="0" u="none" strike="noStrike" kern="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238" name="Right Arrow 237"/>
          <p:cNvSpPr>
            <a:spLocks/>
          </p:cNvSpPr>
          <p:nvPr/>
        </p:nvSpPr>
        <p:spPr>
          <a:xfrm>
            <a:off x="4858914" y="2787160"/>
            <a:ext cx="2377410" cy="597383"/>
          </a:xfrm>
          <a:prstGeom prst="rightArrow">
            <a:avLst>
              <a:gd name="adj1" fmla="val 70000"/>
              <a:gd name="adj2" fmla="val 37678"/>
            </a:avLst>
          </a:prstGeom>
          <a:solidFill>
            <a:schemeClr val="tx2"/>
          </a:solidFill>
          <a:ln w="9525" cap="flat" cmpd="sng" algn="ctr">
            <a:noFill/>
            <a:prstDash val="solid"/>
          </a:ln>
          <a:effectLst/>
        </p:spPr>
        <p:txBody>
          <a:bodyPr lIns="93296" tIns="46648" rIns="93296" bIns="46648"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Arial"/>
                <a:ea typeface="+mn-ea"/>
                <a:cs typeface="Arial" panose="020B0604020202020204" pitchFamily="34" charset="0"/>
              </a:rPr>
              <a:t>GS9</a:t>
            </a:r>
            <a:endParaRPr kumimoji="0" lang="en-US" sz="1600" b="1" i="0" u="none" strike="noStrike" kern="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239" name="Right Arrow 238"/>
          <p:cNvSpPr>
            <a:spLocks/>
          </p:cNvSpPr>
          <p:nvPr/>
        </p:nvSpPr>
        <p:spPr>
          <a:xfrm>
            <a:off x="7309554" y="2784642"/>
            <a:ext cx="2377410" cy="597383"/>
          </a:xfrm>
          <a:prstGeom prst="rightArrow">
            <a:avLst>
              <a:gd name="adj1" fmla="val 70000"/>
              <a:gd name="adj2" fmla="val 37678"/>
            </a:avLst>
          </a:prstGeom>
          <a:solidFill>
            <a:schemeClr val="tx2"/>
          </a:solidFill>
          <a:ln w="9525" cap="flat" cmpd="sng" algn="ctr">
            <a:noFill/>
            <a:prstDash val="solid"/>
          </a:ln>
          <a:effectLst/>
        </p:spPr>
        <p:txBody>
          <a:bodyPr lIns="93296" tIns="46648" rIns="93296" bIns="46648"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Arial"/>
                <a:ea typeface="+mn-ea"/>
                <a:cs typeface="Arial" panose="020B0604020202020204" pitchFamily="34" charset="0"/>
              </a:rPr>
              <a:t>GS11</a:t>
            </a:r>
            <a:endParaRPr kumimoji="0" lang="en-US" sz="1600" b="1" i="0" u="none" strike="noStrike" kern="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240" name="Right Arrow 239"/>
          <p:cNvSpPr>
            <a:spLocks/>
          </p:cNvSpPr>
          <p:nvPr/>
        </p:nvSpPr>
        <p:spPr>
          <a:xfrm>
            <a:off x="9742293" y="2798566"/>
            <a:ext cx="2377410" cy="597383"/>
          </a:xfrm>
          <a:prstGeom prst="rightArrow">
            <a:avLst>
              <a:gd name="adj1" fmla="val 70000"/>
              <a:gd name="adj2" fmla="val 37678"/>
            </a:avLst>
          </a:prstGeom>
          <a:solidFill>
            <a:schemeClr val="tx2"/>
          </a:solidFill>
          <a:ln w="9525" cap="flat" cmpd="sng" algn="ctr">
            <a:noFill/>
            <a:prstDash val="solid"/>
          </a:ln>
          <a:effectLst/>
        </p:spPr>
        <p:txBody>
          <a:bodyPr lIns="93296" tIns="46648" rIns="93296" bIns="46648"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Arial"/>
                <a:ea typeface="+mn-ea"/>
                <a:cs typeface="Arial" panose="020B0604020202020204" pitchFamily="34" charset="0"/>
              </a:rPr>
              <a:t>GS12</a:t>
            </a:r>
            <a:endParaRPr kumimoji="0" lang="en-US" sz="1600" b="1" i="0" u="none" strike="noStrike" kern="0" cap="none" spc="0" normalizeH="0" baseline="0" noProof="0" dirty="0">
              <a:ln>
                <a:noFill/>
              </a:ln>
              <a:solidFill>
                <a:srgbClr val="FFFFFF"/>
              </a:solidFill>
              <a:effectLst/>
              <a:uLnTx/>
              <a:uFillTx/>
              <a:latin typeface="Arial"/>
              <a:ea typeface="+mn-ea"/>
              <a:cs typeface="Arial" panose="020B0604020202020204" pitchFamily="34" charset="0"/>
            </a:endParaRPr>
          </a:p>
        </p:txBody>
      </p:sp>
    </p:spTree>
    <p:custDataLst>
      <p:tags r:id="rId2"/>
    </p:custDataLst>
    <p:extLst>
      <p:ext uri="{BB962C8B-B14F-4D97-AF65-F5344CB8AC3E}">
        <p14:creationId xmlns:p14="http://schemas.microsoft.com/office/powerpoint/2010/main" val="37927387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FAVORITESLIDE" val="1"/>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FAVORITESLIDE" val="1"/>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WSTCbusines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WSTCbusiness" id="{CAD454B6-6D50-4A85-B4C1-96C58182B2C8}" vid="{0983A241-349E-4271-979B-043A4BDA44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NWSTCbusiness</Template>
  <TotalTime>1314</TotalTime>
  <Words>2640</Words>
  <Application>Microsoft Macintosh PowerPoint</Application>
  <PresentationFormat>Widescreen</PresentationFormat>
  <Paragraphs>323</Paragraphs>
  <Slides>18</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 Narrow</vt:lpstr>
      <vt:lpstr>Calibri</vt:lpstr>
      <vt:lpstr>Corbel</vt:lpstr>
      <vt:lpstr>Garamond</vt:lpstr>
      <vt:lpstr>Wingdings</vt:lpstr>
      <vt:lpstr>Arial</vt:lpstr>
      <vt:lpstr>NWSTCbusiness</vt:lpstr>
      <vt:lpstr>think-cell Slide</vt:lpstr>
      <vt:lpstr>The Evolution of Training in the   National Weather Service</vt:lpstr>
      <vt:lpstr>Agenda</vt:lpstr>
      <vt:lpstr>Headquarters Structure</vt:lpstr>
      <vt:lpstr>Headquarters Structure</vt:lpstr>
      <vt:lpstr>Office of the Learning Officer</vt:lpstr>
      <vt:lpstr>3 Key Drivers</vt:lpstr>
      <vt:lpstr>1. Competency Model: Dimensions</vt:lpstr>
      <vt:lpstr>1. Competency Model: Competencies for Each Dimension</vt:lpstr>
      <vt:lpstr>1. Competency Model: Dimension 3 - IDSS</vt:lpstr>
      <vt:lpstr>1. Competency Model: Training Considerations</vt:lpstr>
      <vt:lpstr>2. IDSS PDS Information</vt:lpstr>
      <vt:lpstr>2. IDSS PDS: Professional Competency Units 1-3</vt:lpstr>
      <vt:lpstr>2. IDSS PDS: Professional Competency Units 4-7</vt:lpstr>
      <vt:lpstr>2. IDSS PDS: Deployment-Ready Process</vt:lpstr>
      <vt:lpstr>3. Changing Workforce</vt:lpstr>
      <vt:lpstr>3. Changing Workforce: New Learning Style Solutions</vt:lpstr>
      <vt:lpstr>3. Changing Workforce: Reduce Resources Solutions</vt:lpstr>
      <vt:lpstr>Concluding Remarks</vt:lpstr>
    </vt:vector>
  </TitlesOfParts>
  <Company>NWS Training Center</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Taylor</dc:creator>
  <cp:lastModifiedBy>Patrick Parrish</cp:lastModifiedBy>
  <cp:revision>66</cp:revision>
  <dcterms:created xsi:type="dcterms:W3CDTF">2017-10-18T18:53:07Z</dcterms:created>
  <dcterms:modified xsi:type="dcterms:W3CDTF">2017-10-22T12:08:37Z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A2A95739-8179-430A-8855-EE810D3D2A71</vt:lpwstr>
  </property>
  <property fmtid="{D5CDD505-2E9C-101B-9397-08002B2CF9AE}" pid="3" name="ArticulatePath">
    <vt:lpwstr>Presentation1</vt:lpwstr>
  </property>
</Properties>
</file>