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62" r:id="rId2"/>
    <p:sldId id="292" r:id="rId3"/>
    <p:sldId id="293" r:id="rId4"/>
    <p:sldId id="294" r:id="rId5"/>
    <p:sldId id="296" r:id="rId6"/>
    <p:sldId id="301" r:id="rId7"/>
    <p:sldId id="297" r:id="rId8"/>
    <p:sldId id="298" r:id="rId9"/>
    <p:sldId id="299" r:id="rId10"/>
    <p:sldId id="300" r:id="rId11"/>
    <p:sldId id="310" r:id="rId12"/>
    <p:sldId id="311" r:id="rId13"/>
    <p:sldId id="312" r:id="rId14"/>
    <p:sldId id="313" r:id="rId15"/>
    <p:sldId id="317" r:id="rId16"/>
    <p:sldId id="316" r:id="rId17"/>
    <p:sldId id="318" r:id="rId18"/>
    <p:sldId id="319" r:id="rId19"/>
    <p:sldId id="320"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extLst/>
  </p:cmAuthor>
  <p:cmAuthor id="1" name="Arnout Drenthel" initials="AD" lastIdx="1" clrIdx="0">
    <p:extLst/>
  </p:cmAuthor>
  <p:cmAuthor id="8" name="Arnout Drenthel" initials="AD [8]" lastIdx="1" clrIdx="7">
    <p:extLst/>
  </p:cmAuthor>
  <p:cmAuthor id="2" name="Arnout Drenthel" initials="AD [2]" lastIdx="1" clrIdx="1">
    <p:extLst/>
  </p:cmAuthor>
  <p:cmAuthor id="9" name="Arnout Drenthel" initials="AD [9]" lastIdx="1" clrIdx="8">
    <p:extLst/>
  </p:cmAuthor>
  <p:cmAuthor id="3" name="Arnout Drenthel" initials="AD [3]" lastIdx="1" clrIdx="2">
    <p:extLst/>
  </p:cmAuthor>
  <p:cmAuthor id="4" name="Arnout Drenthel" initials="AD [4]" lastIdx="1" clrIdx="3">
    <p:extLst/>
  </p:cmAuthor>
  <p:cmAuthor id="5" name="Arnout Drenthel" initials="AD [5]" lastIdx="1" clrIdx="4">
    <p:extLst/>
  </p:cmAuthor>
  <p:cmAuthor id="6" name="Arnout Drenthel" initials="AD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54273"/>
    <a:srgbClr val="900073"/>
    <a:srgbClr val="F2D9E7"/>
    <a:srgbClr val="E5B2CF"/>
    <a:srgbClr val="D52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42" autoAdjust="0"/>
    <p:restoredTop sz="60510" autoAdjust="0"/>
  </p:normalViewPr>
  <p:slideViewPr>
    <p:cSldViewPr snapToGrid="0">
      <p:cViewPr varScale="1">
        <p:scale>
          <a:sx n="62" d="100"/>
          <a:sy n="62" d="100"/>
        </p:scale>
        <p:origin x="1664" y="200"/>
      </p:cViewPr>
      <p:guideLst>
        <p:guide pos="518"/>
        <p:guide orient="horz" pos="2160"/>
        <p:guide orient="horz" pos="10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224"/>
    </p:cViewPr>
  </p:sorterViewPr>
  <p:notesViewPr>
    <p:cSldViewPr snapToGrid="0">
      <p:cViewPr varScale="1">
        <p:scale>
          <a:sx n="81" d="100"/>
          <a:sy n="81" d="100"/>
        </p:scale>
        <p:origin x="23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30-11-18</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30-11-18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This presentation is about Eumetcal.</a:t>
            </a:r>
          </a:p>
          <a:p>
            <a:r>
              <a:rPr lang="en-GB" noProof="0" dirty="0"/>
              <a:t>The first few slides I borrowed from our friend Alessandro </a:t>
            </a:r>
            <a:r>
              <a:rPr lang="en-GB" noProof="0" dirty="0" err="1"/>
              <a:t>Chiarello</a:t>
            </a:r>
            <a:r>
              <a:rPr lang="en-GB" noProof="0" dirty="0"/>
              <a:t> &amp; Lisa </a:t>
            </a:r>
            <a:r>
              <a:rPr lang="en-GB" noProof="0" dirty="0" err="1"/>
              <a:t>Haga</a:t>
            </a:r>
            <a:r>
              <a:rPr lang="en-GB" noProof="0" dirty="0"/>
              <a:t>. Programme management of Eumetcal.</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a:t>
            </a:fld>
            <a:endParaRPr lang="nl-NL"/>
          </a:p>
        </p:txBody>
      </p:sp>
    </p:spTree>
    <p:extLst>
      <p:ext uri="{BB962C8B-B14F-4D97-AF65-F5344CB8AC3E}">
        <p14:creationId xmlns:p14="http://schemas.microsoft.com/office/powerpoint/2010/main" val="237291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As programme management of Eumetcal 2 we are going use our spider in the web place to actively stimulate the community </a:t>
            </a:r>
            <a:r>
              <a:rPr lang="en-US" sz="1200" kern="1200" dirty="0">
                <a:solidFill>
                  <a:schemeClr val="tx1"/>
                </a:solidFill>
                <a:effectLst/>
                <a:latin typeface="+mn-lt"/>
                <a:ea typeface="+mn-ea"/>
                <a:cs typeface="+mn-cs"/>
              </a:rPr>
              <a:t>to</a:t>
            </a:r>
            <a:r>
              <a:rPr lang="en-GB" dirty="0"/>
              <a:t> cooperate, to share information and material and to collaborate to answer the E&amp;T questions asked by the community.</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a:t>
            </a:fld>
            <a:endParaRPr lang="nl-NL"/>
          </a:p>
        </p:txBody>
      </p:sp>
    </p:spTree>
    <p:extLst>
      <p:ext uri="{BB962C8B-B14F-4D97-AF65-F5344CB8AC3E}">
        <p14:creationId xmlns:p14="http://schemas.microsoft.com/office/powerpoint/2010/main" val="4224908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dirty="0">
                <a:solidFill>
                  <a:schemeClr val="tx1"/>
                </a:solidFill>
                <a:effectLst/>
                <a:latin typeface="+mn-lt"/>
                <a:ea typeface="+mn-ea"/>
                <a:cs typeface="+mn-cs"/>
              </a:rPr>
              <a:t>Through using the information gained during the training and infrastructure needs assessment to match the institutes with the same training needs and possible providers right from the start. Next to that we will do our best to find tools that will give a better insight in the activities and the available material within our community. </a:t>
            </a:r>
            <a:r>
              <a:rPr lang="en-US" sz="1200" b="1" kern="1200" dirty="0">
                <a:solidFill>
                  <a:schemeClr val="tx1"/>
                </a:solidFill>
                <a:effectLst/>
                <a:latin typeface="+mn-lt"/>
                <a:ea typeface="+mn-ea"/>
                <a:cs typeface="+mn-cs"/>
              </a:rPr>
              <a:t>That will help to make the communication among Members easier enabling them to learn from each other and to be aware of what is happening within the community. It will be up to them to get in contact and to see whether cooperation is possible.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to that we will do our best to build and support an active community of practice where the Member community can exchange information on training methods, infrastructure support on the tools, failures and successes and ask all education and training related questions regarding matters of their concern.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Personally I think that the advantages of this all goes well beyond the European borders!</a:t>
            </a:r>
            <a:endParaRPr lang="nl-NL" sz="1200" b="1" kern="1200" dirty="0">
              <a:solidFill>
                <a:schemeClr val="tx1"/>
              </a:solidFill>
              <a:effectLst/>
              <a:latin typeface="+mn-lt"/>
              <a:ea typeface="+mn-ea"/>
              <a:cs typeface="+mn-cs"/>
            </a:endParaRPr>
          </a:p>
          <a:p>
            <a:pPr marL="0" indent="0">
              <a:buNone/>
            </a:pPr>
            <a:endParaRPr lang="en-GB" baseline="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16</a:t>
            </a:fld>
            <a:endParaRPr lang="nl-NL"/>
          </a:p>
        </p:txBody>
      </p:sp>
    </p:spTree>
    <p:extLst>
      <p:ext uri="{BB962C8B-B14F-4D97-AF65-F5344CB8AC3E}">
        <p14:creationId xmlns:p14="http://schemas.microsoft.com/office/powerpoint/2010/main" val="371975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 do have  a warning! If you want to take advantage of these types of network then you also need to put your effort into it to make it happen. </a:t>
            </a:r>
            <a:r>
              <a:rPr lang="en-GB" dirty="0"/>
              <a:t>Because </a:t>
            </a:r>
            <a:r>
              <a:rPr lang="en-US" sz="1200" kern="1200" dirty="0">
                <a:solidFill>
                  <a:schemeClr val="tx1"/>
                </a:solidFill>
                <a:effectLst/>
                <a:latin typeface="+mn-lt"/>
                <a:ea typeface="+mn-ea"/>
                <a:cs typeface="+mn-cs"/>
              </a:rPr>
              <a:t>an one way stream will dry and therefore will not work on the longer term.</a:t>
            </a:r>
            <a:endParaRPr lang="nl-NL" sz="1200" kern="1200" dirty="0">
              <a:solidFill>
                <a:schemeClr val="tx1"/>
              </a:solidFill>
              <a:effectLst/>
              <a:latin typeface="+mn-lt"/>
              <a:ea typeface="+mn-ea"/>
              <a:cs typeface="+mn-cs"/>
            </a:endParaRPr>
          </a:p>
          <a:p>
            <a:pPr marL="0" indent="0">
              <a:buNone/>
            </a:pPr>
            <a:endParaRPr lang="en-GB" baseline="0"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17</a:t>
            </a:fld>
            <a:endParaRPr lang="nl-NL"/>
          </a:p>
        </p:txBody>
      </p:sp>
    </p:spTree>
    <p:extLst>
      <p:ext uri="{BB962C8B-B14F-4D97-AF65-F5344CB8AC3E}">
        <p14:creationId xmlns:p14="http://schemas.microsoft.com/office/powerpoint/2010/main" val="2642294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By working very closely together with WMO Global Campus in realising our plans I really hope that the E&amp;T web worldwide will be more populated with communities that will supplement and help each other and that we will come to a situation where 1 + 1 = 3!</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18</a:t>
            </a:fld>
            <a:endParaRPr lang="nl-NL"/>
          </a:p>
        </p:txBody>
      </p:sp>
    </p:spTree>
    <p:extLst>
      <p:ext uri="{BB962C8B-B14F-4D97-AF65-F5344CB8AC3E}">
        <p14:creationId xmlns:p14="http://schemas.microsoft.com/office/powerpoint/2010/main" val="227537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Last but not least: please join us for </a:t>
            </a:r>
            <a:r>
              <a:rPr lang="en-GB" dirty="0" err="1"/>
              <a:t>CALMet</a:t>
            </a:r>
            <a:r>
              <a:rPr lang="en-GB" dirty="0"/>
              <a:t> next summer.</a:t>
            </a:r>
          </a:p>
          <a:p>
            <a:endParaRPr lang="en-GB" dirty="0"/>
          </a:p>
          <a:p>
            <a:r>
              <a:rPr lang="en-GB" dirty="0" err="1"/>
              <a:t>CALMet</a:t>
            </a:r>
            <a:r>
              <a:rPr lang="en-GB" dirty="0"/>
              <a:t> is a worldwide community of practice where we share our knowledge, best practices and learn from each other in education and training for the meteorological, hydrological and climate workforce.</a:t>
            </a:r>
          </a:p>
          <a:p>
            <a:r>
              <a:rPr lang="en-GB" dirty="0"/>
              <a:t>Every two years we meet each other somewhere on this planet and please don’t worry when you don’t have the budget to come. In the in between years have online activities available in which you can take part in or contribute to.</a:t>
            </a:r>
          </a:p>
          <a:p>
            <a:endParaRPr lang="en-GB" dirty="0"/>
          </a:p>
          <a:p>
            <a:r>
              <a:rPr lang="en-GB" dirty="0"/>
              <a:t>I really look forward to see and work with you all again somewhere in (nearby) future.</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19</a:t>
            </a:fld>
            <a:endParaRPr lang="nl-NL"/>
          </a:p>
        </p:txBody>
      </p:sp>
    </p:spTree>
    <p:extLst>
      <p:ext uri="{BB962C8B-B14F-4D97-AF65-F5344CB8AC3E}">
        <p14:creationId xmlns:p14="http://schemas.microsoft.com/office/powerpoint/2010/main" val="99362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situation in Europe is that we have</a:t>
            </a:r>
          </a:p>
          <a:p>
            <a:r>
              <a:rPr lang="en-GB" dirty="0"/>
              <a:t>1)</a:t>
            </a:r>
          </a:p>
          <a:p>
            <a:r>
              <a:rPr lang="en-GB" dirty="0"/>
              <a:t>2)</a:t>
            </a:r>
          </a:p>
          <a:p>
            <a:r>
              <a:rPr lang="en-GB" dirty="0"/>
              <a:t>3)</a:t>
            </a:r>
          </a:p>
          <a:p>
            <a:r>
              <a:rPr lang="en-GB" dirty="0"/>
              <a:t>These all work together in the area of E&amp;T under the umbrella of EUMETNET</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a:t>
            </a:fld>
            <a:endParaRPr lang="nl-NL"/>
          </a:p>
        </p:txBody>
      </p:sp>
    </p:spTree>
    <p:extLst>
      <p:ext uri="{BB962C8B-B14F-4D97-AF65-F5344CB8AC3E}">
        <p14:creationId xmlns:p14="http://schemas.microsoft.com/office/powerpoint/2010/main" val="130828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As this is an old slide Russia is missing on the list of official collaborations we have.</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4</a:t>
            </a:fld>
            <a:endParaRPr lang="nl-NL"/>
          </a:p>
        </p:txBody>
      </p:sp>
    </p:spTree>
    <p:extLst>
      <p:ext uri="{BB962C8B-B14F-4D97-AF65-F5344CB8AC3E}">
        <p14:creationId xmlns:p14="http://schemas.microsoft.com/office/powerpoint/2010/main" val="320176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programme now focusses on operational forecasters</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6</a:t>
            </a:fld>
            <a:endParaRPr lang="nl-NL"/>
          </a:p>
        </p:txBody>
      </p:sp>
    </p:spTree>
    <p:extLst>
      <p:ext uri="{BB962C8B-B14F-4D97-AF65-F5344CB8AC3E}">
        <p14:creationId xmlns:p14="http://schemas.microsoft.com/office/powerpoint/2010/main" val="2764215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Example are:</a:t>
            </a:r>
          </a:p>
          <a:p>
            <a:r>
              <a:rPr lang="en-GB" dirty="0"/>
              <a:t>Training how to train people with the help of simulators</a:t>
            </a:r>
          </a:p>
          <a:p>
            <a:r>
              <a:rPr lang="en-GB" dirty="0"/>
              <a:t>Training to train the assessors</a:t>
            </a:r>
          </a:p>
          <a:p>
            <a:r>
              <a:rPr lang="en-GB" dirty="0"/>
              <a:t>Online course on Convection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9</a:t>
            </a:fld>
            <a:endParaRPr lang="nl-NL"/>
          </a:p>
        </p:txBody>
      </p:sp>
    </p:spTree>
    <p:extLst>
      <p:ext uri="{BB962C8B-B14F-4D97-AF65-F5344CB8AC3E}">
        <p14:creationId xmlns:p14="http://schemas.microsoft.com/office/powerpoint/2010/main" val="1975292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At the 1</a:t>
            </a:r>
            <a:r>
              <a:rPr lang="en-GB" baseline="30000" noProof="0" dirty="0"/>
              <a:t>st</a:t>
            </a:r>
            <a:r>
              <a:rPr lang="en-GB" noProof="0" dirty="0"/>
              <a:t> of January 2019 a new EUMETNET phase will start with a Eumetcal 2 programme that will build further on the great work FMI has done with the Eumetcal work so far.</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11</a:t>
            </a:fld>
            <a:endParaRPr lang="nl-NL"/>
          </a:p>
        </p:txBody>
      </p:sp>
    </p:spTree>
    <p:extLst>
      <p:ext uri="{BB962C8B-B14F-4D97-AF65-F5344CB8AC3E}">
        <p14:creationId xmlns:p14="http://schemas.microsoft.com/office/powerpoint/2010/main" val="90373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GB" baseline="0" dirty="0"/>
              <a:t>The Eumetcal 2 programme will be lead by a consortium consisting of KNMI and me as a programme manager and the Croatian Meteorological and Hydrological Service who will deliver a TSO.</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12</a:t>
            </a:fld>
            <a:endParaRPr lang="nl-NL"/>
          </a:p>
        </p:txBody>
      </p:sp>
    </p:spTree>
    <p:extLst>
      <p:ext uri="{BB962C8B-B14F-4D97-AF65-F5344CB8AC3E}">
        <p14:creationId xmlns:p14="http://schemas.microsoft.com/office/powerpoint/2010/main" val="3292736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GB" baseline="0" dirty="0"/>
              <a:t>During the first two years we will focus on:</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13</a:t>
            </a:fld>
            <a:endParaRPr lang="nl-NL"/>
          </a:p>
        </p:txBody>
      </p:sp>
    </p:spTree>
    <p:extLst>
      <p:ext uri="{BB962C8B-B14F-4D97-AF65-F5344CB8AC3E}">
        <p14:creationId xmlns:p14="http://schemas.microsoft.com/office/powerpoint/2010/main" val="1126124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GB" baseline="0" dirty="0"/>
              <a:t>And the ultimate goal is </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t>14</a:t>
            </a:fld>
            <a:endParaRPr lang="nl-NL"/>
          </a:p>
        </p:txBody>
      </p:sp>
    </p:spTree>
    <p:extLst>
      <p:ext uri="{BB962C8B-B14F-4D97-AF65-F5344CB8AC3E}">
        <p14:creationId xmlns:p14="http://schemas.microsoft.com/office/powerpoint/2010/main" val="1198634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Tree>
    <p:extLst>
      <p:ext uri="{BB962C8B-B14F-4D97-AF65-F5344CB8AC3E}">
        <p14:creationId xmlns:p14="http://schemas.microsoft.com/office/powerpoint/2010/main" val="106597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fld id="{41D0C915-D119-4D36-8C90-5BE70C2CD637}" type="datetime4">
              <a:rPr lang="en-US" smtClean="0"/>
              <a:t>November 30, 2018</a:t>
            </a:fld>
            <a:endParaRPr lang="nl-NL" dirty="0"/>
          </a:p>
        </p:txBody>
      </p:sp>
      <p:sp>
        <p:nvSpPr>
          <p:cNvPr id="17" name="Tijdelijke aanduiding voor voettekst 16"/>
          <p:cNvSpPr>
            <a:spLocks noGrp="1"/>
          </p:cNvSpPr>
          <p:nvPr>
            <p:ph type="ftr" sz="quarter" idx="11"/>
          </p:nvPr>
        </p:nvSpPr>
        <p:spPr/>
        <p:txBody>
          <a:bodyPr/>
          <a:lstStyle/>
          <a:p>
            <a:r>
              <a:rPr lang="nl-NL"/>
              <a:t>Royal Netherlands Meteorological Institute</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90576183"/>
      </p:ext>
    </p:extLst>
  </p:cSld>
  <p:clrMapOvr>
    <a:masterClrMapping/>
  </p:clrMapOvr>
  <p:extLst mod="1">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fld id="{00161CE7-B84D-44F8-A6B4-8E83F7708D38}" type="datetime4">
              <a:rPr lang="en-US" smtClean="0"/>
              <a:t>November 30, 2018</a:t>
            </a:fld>
            <a:endParaRPr lang="nl-NL" dirty="0"/>
          </a:p>
        </p:txBody>
      </p:sp>
      <p:sp>
        <p:nvSpPr>
          <p:cNvPr id="13" name="Tijdelijke aanduiding voor voettekst 12"/>
          <p:cNvSpPr>
            <a:spLocks noGrp="1"/>
          </p:cNvSpPr>
          <p:nvPr>
            <p:ph type="ftr" sz="quarter" idx="11"/>
          </p:nvPr>
        </p:nvSpPr>
        <p:spPr/>
        <p:txBody>
          <a:bodyPr/>
          <a:lstStyle/>
          <a:p>
            <a:r>
              <a:rPr lang="nl-NL"/>
              <a:t>Royal Netherlands Meteorological Institute</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fld id="{4B44630C-D730-4D32-AA0A-15EAB4906FD5}" type="datetime4">
              <a:rPr lang="en-US" smtClean="0"/>
              <a:t>November 30, 2018</a:t>
            </a:fld>
            <a:endParaRPr lang="nl-NL" dirty="0"/>
          </a:p>
        </p:txBody>
      </p:sp>
      <p:sp>
        <p:nvSpPr>
          <p:cNvPr id="12" name="Tijdelijke aanduiding voor voettekst 11"/>
          <p:cNvSpPr>
            <a:spLocks noGrp="1"/>
          </p:cNvSpPr>
          <p:nvPr>
            <p:ph type="ftr" sz="quarter" idx="11"/>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fld id="{4D9470E2-5DE2-4459-9354-5A262278ADC9}" type="datetime4">
              <a:rPr lang="en-US" smtClean="0"/>
              <a:t>November 30, 2018</a:t>
            </a:fld>
            <a:endParaRPr lang="nl-NL" dirty="0"/>
          </a:p>
        </p:txBody>
      </p:sp>
      <p:sp>
        <p:nvSpPr>
          <p:cNvPr id="18" name="Tijdelijke aanduiding voor voettekst 17"/>
          <p:cNvSpPr>
            <a:spLocks noGrp="1"/>
          </p:cNvSpPr>
          <p:nvPr>
            <p:ph type="ftr" sz="quarter" idx="15"/>
          </p:nvPr>
        </p:nvSpPr>
        <p:spPr/>
        <p:txBody>
          <a:bodyPr/>
          <a:lstStyle/>
          <a:p>
            <a:r>
              <a:rPr lang="nl-NL"/>
              <a:t>Royal Netherlands Meteorological Institute</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bg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bg1"/>
                </a:solidFill>
              </a:defRPr>
            </a:lvl1pPr>
          </a:lstStyle>
          <a:p>
            <a:fld id="{D33AE1BA-D5F6-4B36-B092-81A5F1AA15B6}" type="datetime4">
              <a:rPr lang="en-US" smtClean="0"/>
              <a:t>November 30, 2018</a:t>
            </a:fld>
            <a:endParaRPr lang="nl-NL" dirty="0"/>
          </a:p>
        </p:txBody>
      </p:sp>
      <p:sp>
        <p:nvSpPr>
          <p:cNvPr id="10" name="Tijdelijke aanduiding voor voettekst 9"/>
          <p:cNvSpPr>
            <a:spLocks noGrp="1"/>
          </p:cNvSpPr>
          <p:nvPr>
            <p:ph type="ftr" sz="quarter" idx="11"/>
          </p:nvPr>
        </p:nvSpPr>
        <p:spPr/>
        <p:txBody>
          <a:bodyPr/>
          <a:lstStyle>
            <a:lvl1pPr>
              <a:defRPr>
                <a:solidFill>
                  <a:schemeClr val="bg1"/>
                </a:solidFill>
              </a:defRPr>
            </a:lvl1pPr>
          </a:lstStyle>
          <a:p>
            <a:r>
              <a:rPr lang="nl-NL"/>
              <a:t>Royal Netherlands Meteorological Institute</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2" orient="horz" pos="265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accent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fld id="{E51FC0BC-BC75-42F6-BEBC-C145C46141C8}" type="datetime4">
              <a:rPr lang="en-US" smtClean="0"/>
              <a:t>November 30, 2018</a:t>
            </a:fld>
            <a:endParaRPr lang="nl-NL" dirty="0"/>
          </a:p>
        </p:txBody>
      </p:sp>
      <p:sp>
        <p:nvSpPr>
          <p:cNvPr id="7" name="Tijdelijke aanduiding voor voettekst 6"/>
          <p:cNvSpPr>
            <a:spLocks noGrp="1"/>
          </p:cNvSpPr>
          <p:nvPr>
            <p:ph type="ftr" sz="quarter" idx="11"/>
          </p:nvPr>
        </p:nvSpPr>
        <p:spPr/>
        <p:txBody>
          <a:bodyPr/>
          <a:lstStyle/>
          <a:p>
            <a:r>
              <a:rPr lang="nl-NL"/>
              <a:t>Royal Netherlands Meteorological Institute</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accent1"/>
                </a:solidFill>
              </a:defRPr>
            </a:lvl1pPr>
          </a:lstStyle>
          <a:p>
            <a:r>
              <a:rPr lang="nl-NL"/>
              <a:t>Klik om de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fld id="{31674A81-D841-4966-854D-F011E9FAE8B4}" type="datetime4">
              <a:rPr lang="en-US" smtClean="0"/>
              <a:t>November 30, 2018</a:t>
            </a:fld>
            <a:endParaRPr lang="nl-NL" dirty="0"/>
          </a:p>
        </p:txBody>
      </p:sp>
      <p:sp>
        <p:nvSpPr>
          <p:cNvPr id="12" name="Tijdelijke aanduiding voor voettekst 11"/>
          <p:cNvSpPr>
            <a:spLocks noGrp="1"/>
          </p:cNvSpPr>
          <p:nvPr>
            <p:ph type="ftr" sz="quarter" idx="12"/>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8418143"/>
      </p:ext>
    </p:extLst>
  </p:cSld>
  <p:clrMapOvr>
    <a:masterClrMapping/>
  </p:clrMapOvr>
  <p:extLst mod="1">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tx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datum 12"/>
          <p:cNvSpPr>
            <a:spLocks noGrp="1"/>
          </p:cNvSpPr>
          <p:nvPr>
            <p:ph type="dt" sz="half" idx="11"/>
          </p:nvPr>
        </p:nvSpPr>
        <p:spPr/>
        <p:txBody>
          <a:bodyPr/>
          <a:lstStyle/>
          <a:p>
            <a:fld id="{7B003B9C-D5ED-4E48-A4B0-AA8FA56B4D58}" type="datetime4">
              <a:rPr lang="en-US" smtClean="0"/>
              <a:t>November 30, 2018</a:t>
            </a:fld>
            <a:endParaRPr lang="nl-NL" dirty="0"/>
          </a:p>
        </p:txBody>
      </p:sp>
      <p:sp>
        <p:nvSpPr>
          <p:cNvPr id="14" name="Tijdelijke aanduiding voor voettekst 13"/>
          <p:cNvSpPr>
            <a:spLocks noGrp="1"/>
          </p:cNvSpPr>
          <p:nvPr>
            <p:ph type="ftr" sz="quarter" idx="12"/>
          </p:nvPr>
        </p:nvSpPr>
        <p:spPr/>
        <p:txBody>
          <a:bodyPr/>
          <a:lstStyle/>
          <a:p>
            <a:r>
              <a:rPr lang="nl-NL"/>
              <a:t>Royal Netherlands Meteorological Institute</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48099553"/>
      </p:ext>
    </p:extLst>
  </p:cSld>
  <p:clrMapOvr>
    <a:masterClrMapping/>
  </p:clrMapOvr>
  <p:extLst mod="1">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847 w 6096000"/>
              <a:gd name="connsiteY8" fmla="*/ 6858753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20" fmla="*/ 229238 w 6096000"/>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847" y="6858753"/>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fld id="{BE53D5EB-14A6-4420-BB2E-A55BAB90A012}" type="datetime4">
              <a:rPr lang="en-US" smtClean="0"/>
              <a:t>November 30, 2018</a:t>
            </a:fld>
            <a:endParaRPr lang="nl-NL" dirty="0"/>
          </a:p>
        </p:txBody>
      </p:sp>
      <p:sp>
        <p:nvSpPr>
          <p:cNvPr id="12" name="Tijdelijke aanduiding voor voettekst 11"/>
          <p:cNvSpPr>
            <a:spLocks noGrp="1"/>
          </p:cNvSpPr>
          <p:nvPr>
            <p:ph type="ftr" sz="quarter" idx="26"/>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34206" y="1051200"/>
            <a:ext cx="5004594" cy="948047"/>
          </a:xfrm>
        </p:spPr>
        <p:txBody>
          <a:bodyPr/>
          <a:lstStyle>
            <a:lvl1pPr>
              <a:defRPr>
                <a:solidFill>
                  <a:schemeClr val="tx1"/>
                </a:solidFill>
              </a:defRPr>
            </a:lvl1pPr>
          </a:lstStyle>
          <a:p>
            <a:r>
              <a:rPr lang="nl-NL"/>
              <a:t>Klik om de stijl te bewerken</a:t>
            </a:r>
            <a:endParaRPr lang="nl-NL" dirty="0"/>
          </a:p>
        </p:txBody>
      </p:sp>
      <p:sp>
        <p:nvSpPr>
          <p:cNvPr id="11" name="Tijdelijke aanduiding voor afbeelding 9"/>
          <p:cNvSpPr>
            <a:spLocks noGrp="1"/>
          </p:cNvSpPr>
          <p:nvPr>
            <p:ph type="pic" sz="quarter" idx="24"/>
          </p:nvPr>
        </p:nvSpPr>
        <p:spPr>
          <a:xfrm>
            <a:off x="6096000" y="-2381"/>
            <a:ext cx="6096000" cy="686177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238 w 6096000"/>
              <a:gd name="connsiteY0" fmla="*/ 0 h 6861771"/>
              <a:gd name="connsiteX1" fmla="*/ 6091238 w 6096000"/>
              <a:gd name="connsiteY1" fmla="*/ 0 h 6861771"/>
              <a:gd name="connsiteX2" fmla="*/ 6091238 w 6096000"/>
              <a:gd name="connsiteY2" fmla="*/ 2381 h 6861771"/>
              <a:gd name="connsiteX3" fmla="*/ 6096000 w 6096000"/>
              <a:gd name="connsiteY3" fmla="*/ 2381 h 6861771"/>
              <a:gd name="connsiteX4" fmla="*/ 6096000 w 6096000"/>
              <a:gd name="connsiteY4" fmla="*/ 6860381 h 6861771"/>
              <a:gd name="connsiteX5" fmla="*/ 6095999 w 6096000"/>
              <a:gd name="connsiteY5" fmla="*/ 6860381 h 6861771"/>
              <a:gd name="connsiteX6" fmla="*/ 3832225 w 6096000"/>
              <a:gd name="connsiteY6" fmla="*/ 6860381 h 6861771"/>
              <a:gd name="connsiteX7" fmla="*/ 232201 w 6096000"/>
              <a:gd name="connsiteY7" fmla="*/ 6860381 h 6861771"/>
              <a:gd name="connsiteX8" fmla="*/ 2846 w 6096000"/>
              <a:gd name="connsiteY8" fmla="*/ 6861771 h 6861771"/>
              <a:gd name="connsiteX9" fmla="*/ 0 w 6096000"/>
              <a:gd name="connsiteY9" fmla="*/ 6626381 h 6861771"/>
              <a:gd name="connsiteX10" fmla="*/ 0 w 6096000"/>
              <a:gd name="connsiteY10" fmla="*/ 5488781 h 6861771"/>
              <a:gd name="connsiteX11" fmla="*/ 1 w 6096000"/>
              <a:gd name="connsiteY11" fmla="*/ 5488781 h 6861771"/>
              <a:gd name="connsiteX12" fmla="*/ 1 w 6096000"/>
              <a:gd name="connsiteY12" fmla="*/ 948531 h 6861771"/>
              <a:gd name="connsiteX13" fmla="*/ 1 w 6096000"/>
              <a:gd name="connsiteY13" fmla="*/ 711200 h 6861771"/>
              <a:gd name="connsiteX14" fmla="*/ 1 w 6096000"/>
              <a:gd name="connsiteY14" fmla="*/ 2381 h 6861771"/>
              <a:gd name="connsiteX15" fmla="*/ 2 w 6096000"/>
              <a:gd name="connsiteY15" fmla="*/ 2381 h 6861771"/>
              <a:gd name="connsiteX16" fmla="*/ 2 w 6096000"/>
              <a:gd name="connsiteY16" fmla="*/ 711994 h 6861771"/>
              <a:gd name="connsiteX17" fmla="*/ 233366 w 6096000"/>
              <a:gd name="connsiteY17" fmla="*/ 711994 h 6861771"/>
              <a:gd name="connsiteX18" fmla="*/ 233366 w 6096000"/>
              <a:gd name="connsiteY18" fmla="*/ 2381 h 6861771"/>
              <a:gd name="connsiteX19" fmla="*/ 229238 w 6096000"/>
              <a:gd name="connsiteY19" fmla="*/ 2381 h 6861771"/>
              <a:gd name="connsiteX20" fmla="*/ 229238 w 6096000"/>
              <a:gd name="connsiteY20" fmla="*/ 0 h 68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000" h="6861771">
                <a:moveTo>
                  <a:pt x="229238" y="0"/>
                </a:moveTo>
                <a:lnTo>
                  <a:pt x="6091238" y="0"/>
                </a:lnTo>
                <a:lnTo>
                  <a:pt x="6091238" y="2381"/>
                </a:lnTo>
                <a:lnTo>
                  <a:pt x="6096000" y="2381"/>
                </a:lnTo>
                <a:lnTo>
                  <a:pt x="6096000" y="6860381"/>
                </a:lnTo>
                <a:lnTo>
                  <a:pt x="6095999" y="6860381"/>
                </a:lnTo>
                <a:lnTo>
                  <a:pt x="3832225" y="6860381"/>
                </a:lnTo>
                <a:lnTo>
                  <a:pt x="232201" y="6860381"/>
                </a:lnTo>
                <a:lnTo>
                  <a:pt x="2846" y="6861771"/>
                </a:lnTo>
                <a:cubicBezTo>
                  <a:pt x="1897" y="6783308"/>
                  <a:pt x="949" y="6704844"/>
                  <a:pt x="0" y="6626381"/>
                </a:cubicBez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lnTo>
                  <a:pt x="229238"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20" name="Tijdelijke aanduiding voor datum 19"/>
          <p:cNvSpPr>
            <a:spLocks noGrp="1"/>
          </p:cNvSpPr>
          <p:nvPr>
            <p:ph type="dt" sz="half" idx="25"/>
          </p:nvPr>
        </p:nvSpPr>
        <p:spPr/>
        <p:txBody>
          <a:bodyPr/>
          <a:lstStyle/>
          <a:p>
            <a:fld id="{9CF0ECC8-52E6-4A54-86E7-65DD8173FE3B}" type="datetime4">
              <a:rPr lang="en-US" smtClean="0"/>
              <a:t>November 30, 2018</a:t>
            </a:fld>
            <a:endParaRPr lang="nl-NL" dirty="0"/>
          </a:p>
        </p:txBody>
      </p:sp>
      <p:sp>
        <p:nvSpPr>
          <p:cNvPr id="21" name="Tijdelijke aanduiding voor voettekst 20"/>
          <p:cNvSpPr>
            <a:spLocks noGrp="1"/>
          </p:cNvSpPr>
          <p:nvPr>
            <p:ph type="ftr" sz="quarter" idx="26"/>
          </p:nvPr>
        </p:nvSpPr>
        <p:spPr/>
        <p:txBody>
          <a:bodyPr/>
          <a:lstStyle/>
          <a:p>
            <a:r>
              <a:rPr lang="nl-NL"/>
              <a:t>Royal Netherlands Meteorological Institute</a:t>
            </a:r>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11097885"/>
      </p:ext>
    </p:extLst>
  </p:cSld>
  <p:clrMapOvr>
    <a:masterClrMapping/>
  </p:clrMapOvr>
  <p:extLst mod="1">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verticaal">
    <p:bg>
      <p:bgPr>
        <a:blipFill dpi="0" rotWithShape="1">
          <a:blip r:embed="rId2">
            <a:lum/>
          </a:blip>
          <a:srcRect/>
          <a:stretch>
            <a:fillRect t="-50000" b="-48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07" y="0"/>
            <a:ext cx="6166307" cy="6858000"/>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3455570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10" name="Tijdelijke aanduiding voor afbeelding 9"/>
          <p:cNvSpPr>
            <a:spLocks noGrp="1"/>
          </p:cNvSpPr>
          <p:nvPr>
            <p:ph type="pic" sz="quarter" idx="24"/>
          </p:nvPr>
        </p:nvSpPr>
        <p:spPr>
          <a:xfrm>
            <a:off x="6095828" y="-2381"/>
            <a:ext cx="6096171"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409 w 6096171"/>
              <a:gd name="connsiteY0" fmla="*/ 0 h 6860381"/>
              <a:gd name="connsiteX1" fmla="*/ 6091409 w 6096171"/>
              <a:gd name="connsiteY1" fmla="*/ 0 h 6860381"/>
              <a:gd name="connsiteX2" fmla="*/ 6091409 w 6096171"/>
              <a:gd name="connsiteY2" fmla="*/ 2381 h 6860381"/>
              <a:gd name="connsiteX3" fmla="*/ 6096171 w 6096171"/>
              <a:gd name="connsiteY3" fmla="*/ 2381 h 6860381"/>
              <a:gd name="connsiteX4" fmla="*/ 6096171 w 6096171"/>
              <a:gd name="connsiteY4" fmla="*/ 6860381 h 6860381"/>
              <a:gd name="connsiteX5" fmla="*/ 6096170 w 6096171"/>
              <a:gd name="connsiteY5" fmla="*/ 6860381 h 6860381"/>
              <a:gd name="connsiteX6" fmla="*/ 3832396 w 6096171"/>
              <a:gd name="connsiteY6" fmla="*/ 6860381 h 6860381"/>
              <a:gd name="connsiteX7" fmla="*/ 232372 w 6096171"/>
              <a:gd name="connsiteY7" fmla="*/ 6860381 h 6860381"/>
              <a:gd name="connsiteX8" fmla="*/ 0 w 6096171"/>
              <a:gd name="connsiteY8" fmla="*/ 6858753 h 6860381"/>
              <a:gd name="connsiteX9" fmla="*/ 171 w 6096171"/>
              <a:gd name="connsiteY9" fmla="*/ 6626381 h 6860381"/>
              <a:gd name="connsiteX10" fmla="*/ 171 w 6096171"/>
              <a:gd name="connsiteY10" fmla="*/ 5488781 h 6860381"/>
              <a:gd name="connsiteX11" fmla="*/ 172 w 6096171"/>
              <a:gd name="connsiteY11" fmla="*/ 5488781 h 6860381"/>
              <a:gd name="connsiteX12" fmla="*/ 172 w 6096171"/>
              <a:gd name="connsiteY12" fmla="*/ 948531 h 6860381"/>
              <a:gd name="connsiteX13" fmla="*/ 172 w 6096171"/>
              <a:gd name="connsiteY13" fmla="*/ 711200 h 6860381"/>
              <a:gd name="connsiteX14" fmla="*/ 172 w 6096171"/>
              <a:gd name="connsiteY14" fmla="*/ 2381 h 6860381"/>
              <a:gd name="connsiteX15" fmla="*/ 173 w 6096171"/>
              <a:gd name="connsiteY15" fmla="*/ 2381 h 6860381"/>
              <a:gd name="connsiteX16" fmla="*/ 173 w 6096171"/>
              <a:gd name="connsiteY16" fmla="*/ 711994 h 6860381"/>
              <a:gd name="connsiteX17" fmla="*/ 233537 w 6096171"/>
              <a:gd name="connsiteY17" fmla="*/ 711994 h 6860381"/>
              <a:gd name="connsiteX18" fmla="*/ 233537 w 6096171"/>
              <a:gd name="connsiteY18" fmla="*/ 2381 h 6860381"/>
              <a:gd name="connsiteX19" fmla="*/ 229409 w 6096171"/>
              <a:gd name="connsiteY19" fmla="*/ 2381 h 6860381"/>
              <a:gd name="connsiteX20" fmla="*/ 229409 w 6096171"/>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171" h="6860381">
                <a:moveTo>
                  <a:pt x="229409" y="0"/>
                </a:moveTo>
                <a:lnTo>
                  <a:pt x="6091409" y="0"/>
                </a:lnTo>
                <a:lnTo>
                  <a:pt x="6091409" y="2381"/>
                </a:lnTo>
                <a:lnTo>
                  <a:pt x="6096171" y="2381"/>
                </a:lnTo>
                <a:lnTo>
                  <a:pt x="6096171" y="6860381"/>
                </a:lnTo>
                <a:lnTo>
                  <a:pt x="6096170" y="6860381"/>
                </a:lnTo>
                <a:lnTo>
                  <a:pt x="3832396" y="6860381"/>
                </a:lnTo>
                <a:lnTo>
                  <a:pt x="232372" y="6860381"/>
                </a:lnTo>
                <a:lnTo>
                  <a:pt x="0" y="6858753"/>
                </a:lnTo>
                <a:lnTo>
                  <a:pt x="171" y="6626381"/>
                </a:lnTo>
                <a:lnTo>
                  <a:pt x="171" y="5488781"/>
                </a:lnTo>
                <a:lnTo>
                  <a:pt x="172" y="5488781"/>
                </a:lnTo>
                <a:lnTo>
                  <a:pt x="172" y="948531"/>
                </a:lnTo>
                <a:lnTo>
                  <a:pt x="172" y="711200"/>
                </a:lnTo>
                <a:lnTo>
                  <a:pt x="172" y="2381"/>
                </a:lnTo>
                <a:lnTo>
                  <a:pt x="173" y="2381"/>
                </a:lnTo>
                <a:lnTo>
                  <a:pt x="173" y="711994"/>
                </a:lnTo>
                <a:lnTo>
                  <a:pt x="233537" y="711994"/>
                </a:lnTo>
                <a:lnTo>
                  <a:pt x="233537" y="2381"/>
                </a:lnTo>
                <a:lnTo>
                  <a:pt x="229409" y="2381"/>
                </a:lnTo>
                <a:lnTo>
                  <a:pt x="229409"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6" name="Tijdelijke aanduiding voor datum 5"/>
          <p:cNvSpPr>
            <a:spLocks noGrp="1"/>
          </p:cNvSpPr>
          <p:nvPr>
            <p:ph type="dt" sz="half" idx="25"/>
          </p:nvPr>
        </p:nvSpPr>
        <p:spPr/>
        <p:txBody>
          <a:bodyPr/>
          <a:lstStyle/>
          <a:p>
            <a:fld id="{AD35BCAF-3769-45D5-975F-106F650309CC}" type="datetime4">
              <a:rPr lang="en-US" smtClean="0"/>
              <a:t>November 30, 2018</a:t>
            </a:fld>
            <a:endParaRPr lang="nl-NL" dirty="0"/>
          </a:p>
        </p:txBody>
      </p:sp>
      <p:sp>
        <p:nvSpPr>
          <p:cNvPr id="12" name="Tijdelijke aanduiding voor voettekst 11"/>
          <p:cNvSpPr>
            <a:spLocks noGrp="1"/>
          </p:cNvSpPr>
          <p:nvPr>
            <p:ph type="ftr" sz="quarter" idx="26"/>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2983865"/>
      </p:ext>
    </p:extLst>
  </p:cSld>
  <p:clrMapOvr>
    <a:masterClrMapping/>
  </p:clrMapOvr>
  <p:extLst mod="1">
    <p:ext uri="{DCECCB84-F9BA-43D5-87BE-67443E8EF086}">
      <p15:sldGuideLst xmlns:p15="http://schemas.microsoft.com/office/powerpoint/2012/main">
        <p15:guide id="1" pos="39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fld id="{57945328-71FE-4E02-A8A8-9B44522BF7B1}" type="datetime4">
              <a:rPr lang="en-US" smtClean="0"/>
              <a:t>November 30, 2018</a:t>
            </a:fld>
            <a:endParaRPr lang="nl-NL" dirty="0"/>
          </a:p>
        </p:txBody>
      </p:sp>
      <p:sp>
        <p:nvSpPr>
          <p:cNvPr id="10" name="Tijdelijke aanduiding voor voettekst 9"/>
          <p:cNvSpPr>
            <a:spLocks noGrp="1"/>
          </p:cNvSpPr>
          <p:nvPr>
            <p:ph type="ftr" sz="quarter" idx="15"/>
          </p:nvPr>
        </p:nvSpPr>
        <p:spPr/>
        <p:txBody>
          <a:bodyPr/>
          <a:lstStyle/>
          <a:p>
            <a:r>
              <a:rPr lang="nl-NL"/>
              <a:t>Royal Netherlands Meteorological Institute</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0264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accent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fld id="{99442EC8-5EB5-458D-AFD4-1907819E204C}" type="datetime4">
              <a:rPr lang="en-US" smtClean="0"/>
              <a:t>November 30, 2018</a:t>
            </a:fld>
            <a:endParaRPr lang="nl-NL" dirty="0"/>
          </a:p>
        </p:txBody>
      </p:sp>
      <p:sp>
        <p:nvSpPr>
          <p:cNvPr id="10" name="Tijdelijke aanduiding voor voettekst 9"/>
          <p:cNvSpPr>
            <a:spLocks noGrp="1"/>
          </p:cNvSpPr>
          <p:nvPr>
            <p:ph type="ftr" sz="quarter" idx="15"/>
          </p:nvPr>
        </p:nvSpPr>
        <p:spPr/>
        <p:txBody>
          <a:bodyPr/>
          <a:lstStyle/>
          <a:p>
            <a:r>
              <a:rPr lang="nl-NL"/>
              <a:t>Royal Netherlands Meteorological Institute</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50157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bg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fld id="{FB24A10B-CE75-4793-B2FB-12DAE648DAE5}" type="datetime4">
              <a:rPr lang="en-US" smtClean="0"/>
              <a:t>November 30, 2018</a:t>
            </a:fld>
            <a:endParaRPr lang="nl-NL" dirty="0"/>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fld id="{16488BFB-7F36-4FD6-9000-E6E99C6A55B4}" type="datetime4">
              <a:rPr lang="en-US" smtClean="0"/>
              <a:t>November 30, 2018</a:t>
            </a:fld>
            <a:endParaRPr lang="nl-NL" dirty="0"/>
          </a:p>
        </p:txBody>
      </p:sp>
      <p:sp>
        <p:nvSpPr>
          <p:cNvPr id="10" name="Tijdelijke aanduiding voor voettekst 9"/>
          <p:cNvSpPr>
            <a:spLocks noGrp="1"/>
          </p:cNvSpPr>
          <p:nvPr>
            <p:ph type="ftr" sz="quarter" idx="16"/>
          </p:nvPr>
        </p:nvSpPr>
        <p:spPr/>
        <p:txBody>
          <a:bodyPr/>
          <a:lstStyle/>
          <a:p>
            <a:r>
              <a:rPr lang="nl-NL"/>
              <a:t>Royal Netherlands Meteorological Institute</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40390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fld id="{BE7A6251-4FC3-4EFA-8B01-EC48CF78141F}" type="datetime4">
              <a:rPr lang="en-US" smtClean="0"/>
              <a:t>November 30, 2018</a:t>
            </a:fld>
            <a:endParaRPr lang="nl-NL" dirty="0"/>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fld id="{B5C12A33-2859-4B51-AD8C-E6B102F43A3B}" type="datetime4">
              <a:rPr lang="en-US" smtClean="0"/>
              <a:t>November 30, 2018</a:t>
            </a:fld>
            <a:endParaRPr lang="nl-NL" dirty="0"/>
          </a:p>
        </p:txBody>
      </p:sp>
      <p:sp>
        <p:nvSpPr>
          <p:cNvPr id="9" name="Tijdelijke aanduiding voor voettekst 8"/>
          <p:cNvSpPr>
            <a:spLocks noGrp="1"/>
          </p:cNvSpPr>
          <p:nvPr>
            <p:ph type="ftr" sz="quarter" idx="16"/>
          </p:nvPr>
        </p:nvSpPr>
        <p:spPr/>
        <p:txBody>
          <a:bodyPr/>
          <a:lstStyle/>
          <a:p>
            <a:r>
              <a:rPr lang="nl-NL"/>
              <a:t>Royal Netherlands Meteorological Institute</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6104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330000 w 12192000"/>
              <a:gd name="connsiteY4" fmla="*/ 3192987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61420 w 12192000"/>
              <a:gd name="connsiteY4" fmla="*/ 3428118 h 3431384"/>
              <a:gd name="connsiteX5" fmla="*/ 6182040 w 12192000"/>
              <a:gd name="connsiteY5" fmla="*/ 3431384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61420" y="3428118"/>
                </a:lnTo>
                <a:lnTo>
                  <a:pt x="6182040" y="3431384"/>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bg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lvl1pPr>
              <a:defRPr>
                <a:solidFill>
                  <a:schemeClr val="bg1">
                    <a:lumMod val="65000"/>
                    <a:lumOff val="35000"/>
                  </a:schemeClr>
                </a:solidFill>
              </a:defRPr>
            </a:lvl1pPr>
          </a:lstStyle>
          <a:p>
            <a:fld id="{39704AFD-521F-42D1-B749-C4E81CDB67F6}" type="datetime4">
              <a:rPr lang="en-US" smtClean="0"/>
              <a:t>November 30, 2018</a:t>
            </a:fld>
            <a:endParaRPr lang="nl-NL" dirty="0"/>
          </a:p>
        </p:txBody>
      </p:sp>
      <p:sp>
        <p:nvSpPr>
          <p:cNvPr id="14" name="Tijdelijke aanduiding voor voettekst 13"/>
          <p:cNvSpPr>
            <a:spLocks noGrp="1"/>
          </p:cNvSpPr>
          <p:nvPr>
            <p:ph type="ftr" sz="quarter" idx="16"/>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15" name="Tijdelijke aanduiding voor dianummer 1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4"/>
            <a:ext cx="12192000" cy="3431384"/>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6041615 w 12192000"/>
              <a:gd name="connsiteY5" fmla="*/ 3424852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1615 w 12192000"/>
              <a:gd name="connsiteY5" fmla="*/ 3424852 h 3431384"/>
              <a:gd name="connsiteX6" fmla="*/ 5862000 w 12192000"/>
              <a:gd name="connsiteY6" fmla="*/ 3430587 h 3431384"/>
              <a:gd name="connsiteX7" fmla="*/ 0 w 12192000"/>
              <a:gd name="connsiteY7" fmla="*/ 3430587 h 3431384"/>
              <a:gd name="connsiteX8" fmla="*/ 0 w 12192000"/>
              <a:gd name="connsiteY8" fmla="*/ 0 h 3431384"/>
              <a:gd name="connsiteX0" fmla="*/ 0 w 12192000"/>
              <a:gd name="connsiteY0" fmla="*/ 0 h 3431384"/>
              <a:gd name="connsiteX1" fmla="*/ 12192000 w 12192000"/>
              <a:gd name="connsiteY1" fmla="*/ 0 h 3431384"/>
              <a:gd name="connsiteX2" fmla="*/ 12192000 w 12192000"/>
              <a:gd name="connsiteY2" fmla="*/ 3430587 h 3431384"/>
              <a:gd name="connsiteX3" fmla="*/ 6330000 w 12192000"/>
              <a:gd name="connsiteY3" fmla="*/ 3430587 h 3431384"/>
              <a:gd name="connsiteX4" fmla="*/ 6235295 w 12192000"/>
              <a:gd name="connsiteY4" fmla="*/ 3431384 h 3431384"/>
              <a:gd name="connsiteX5" fmla="*/ 6048147 w 12192000"/>
              <a:gd name="connsiteY5" fmla="*/ 3428118 h 3431384"/>
              <a:gd name="connsiteX6" fmla="*/ 5862000 w 12192000"/>
              <a:gd name="connsiteY6" fmla="*/ 3430587 h 3431384"/>
              <a:gd name="connsiteX7" fmla="*/ 0 w 12192000"/>
              <a:gd name="connsiteY7" fmla="*/ 3430587 h 3431384"/>
              <a:gd name="connsiteX8" fmla="*/ 0 w 12192000"/>
              <a:gd name="connsiteY8" fmla="*/ 0 h 343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1384">
                <a:moveTo>
                  <a:pt x="0" y="0"/>
                </a:moveTo>
                <a:lnTo>
                  <a:pt x="12192000" y="0"/>
                </a:lnTo>
                <a:lnTo>
                  <a:pt x="12192000" y="3430587"/>
                </a:lnTo>
                <a:lnTo>
                  <a:pt x="6330000" y="3430587"/>
                </a:lnTo>
                <a:lnTo>
                  <a:pt x="6235295" y="3431384"/>
                </a:lnTo>
                <a:lnTo>
                  <a:pt x="6048147" y="3428118"/>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fld id="{739FDE43-FA56-480E-BF76-8C44FBBAFDE2}" type="datetime4">
              <a:rPr lang="en-US" smtClean="0"/>
              <a:t>November 30, 2018</a:t>
            </a:fld>
            <a:endParaRPr lang="nl-NL" dirty="0"/>
          </a:p>
        </p:txBody>
      </p:sp>
      <p:sp>
        <p:nvSpPr>
          <p:cNvPr id="6" name="Tijdelijke aanduiding voor voettekst 5"/>
          <p:cNvSpPr>
            <a:spLocks noGrp="1"/>
          </p:cNvSpPr>
          <p:nvPr>
            <p:ph type="ftr" sz="quarter" idx="16"/>
          </p:nvPr>
        </p:nvSpPr>
        <p:spPr/>
        <p:txBody>
          <a:bodyPr/>
          <a:lstStyle/>
          <a:p>
            <a:r>
              <a:rPr lang="nl-NL"/>
              <a:t>Royal Netherlands Meteorological Institute</a:t>
            </a:r>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dia verticaal">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1"/>
            <a:ext cx="6099173" cy="6873086"/>
          </a:xfrm>
          <a:prstGeom prst="rect">
            <a:avLst/>
          </a:prstGeom>
        </p:spPr>
      </p:pic>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229744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Afbeelding met titel">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tx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525210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937F6F2-5D6E-45B1-89F6-B1969D0CEABF}" type="datetime4">
              <a:rPr lang="en-US" smtClean="0"/>
              <a:t>November 30, 2018</a:t>
            </a:fld>
            <a:endParaRPr lang="nl-NL" dirty="0"/>
          </a:p>
        </p:txBody>
      </p:sp>
      <p:sp>
        <p:nvSpPr>
          <p:cNvPr id="4" name="Tijdelijke aanduiding voor voettekst 3"/>
          <p:cNvSpPr>
            <a:spLocks noGrp="1"/>
          </p:cNvSpPr>
          <p:nvPr>
            <p:ph type="ftr" sz="quarter" idx="11"/>
          </p:nvPr>
        </p:nvSpPr>
        <p:spPr/>
        <p:txBody>
          <a:bodyPr/>
          <a:lstStyle/>
          <a:p>
            <a:r>
              <a:rPr lang="nl-NL"/>
              <a:t>Royal Netherlands Meteorological Institute</a:t>
            </a:r>
            <a:endParaRPr lang="nl-NL" dirty="0"/>
          </a:p>
        </p:txBody>
      </p:sp>
      <p:sp>
        <p:nvSpPr>
          <p:cNvPr id="5" name="Tijdelijke aanduiding voor dianummer 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57121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fld id="{24DD5870-647E-47C9-9DBE-56F672B81189}" type="datetime4">
              <a:rPr lang="en-US" smtClean="0"/>
              <a:t>November 30, 2018</a:t>
            </a:fld>
            <a:endParaRPr lang="nl-NL" dirty="0"/>
          </a:p>
        </p:txBody>
      </p:sp>
      <p:sp>
        <p:nvSpPr>
          <p:cNvPr id="11" name="Tijdelijke aanduiding voor voettekst 10"/>
          <p:cNvSpPr>
            <a:spLocks noGrp="1"/>
          </p:cNvSpPr>
          <p:nvPr>
            <p:ph type="ftr" sz="quarter" idx="15"/>
          </p:nvPr>
        </p:nvSpPr>
        <p:spPr/>
        <p:txBody>
          <a:bodyPr/>
          <a:lstStyle/>
          <a:p>
            <a:r>
              <a:rPr lang="nl-NL"/>
              <a:t>Royal Netherlands Meteorological Institute</a:t>
            </a:r>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fld id="{6C7C14F7-C22B-4AA9-96BD-5968BBFC4054}" type="datetime4">
              <a:rPr lang="en-US" smtClean="0"/>
              <a:t>November 30, 2018</a:t>
            </a:fld>
            <a:endParaRPr lang="nl-NL" dirty="0"/>
          </a:p>
        </p:txBody>
      </p:sp>
      <p:sp>
        <p:nvSpPr>
          <p:cNvPr id="12" name="Tijdelijke aanduiding voor voettekst 11"/>
          <p:cNvSpPr>
            <a:spLocks noGrp="1"/>
          </p:cNvSpPr>
          <p:nvPr>
            <p:ph type="ftr" sz="quarter" idx="17"/>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 name="Titel 1"/>
          <p:cNvSpPr>
            <a:spLocks noGrp="1"/>
          </p:cNvSpPr>
          <p:nvPr>
            <p:ph type="title"/>
          </p:nvPr>
        </p:nvSpPr>
        <p:spPr>
          <a:xfrm>
            <a:off x="6550024" y="1051200"/>
            <a:ext cx="5004000" cy="948047"/>
          </a:xfrm>
        </p:spPr>
        <p:txBody>
          <a:bodyPr/>
          <a:lstStyle>
            <a:lvl1pPr>
              <a:defRPr>
                <a:solidFill>
                  <a:schemeClr val="tx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fld id="{9581BF40-1B78-4060-A915-9DD66E7EC131}" type="datetime4">
              <a:rPr lang="en-US" smtClean="0"/>
              <a:t>November 30, 2018</a:t>
            </a:fld>
            <a:endParaRPr lang="nl-NL" dirty="0"/>
          </a:p>
        </p:txBody>
      </p:sp>
      <p:sp>
        <p:nvSpPr>
          <p:cNvPr id="15" name="Tijdelijke aanduiding voor voettekst 14"/>
          <p:cNvSpPr>
            <a:spLocks noGrp="1"/>
          </p:cNvSpPr>
          <p:nvPr>
            <p:ph type="ftr" sz="quarter" idx="21"/>
          </p:nvPr>
        </p:nvSpPr>
        <p:spPr/>
        <p:txBody>
          <a:bodyPr/>
          <a:lstStyle/>
          <a:p>
            <a:r>
              <a:rPr lang="nl-NL"/>
              <a:t>Royal Netherlands Meteorological Institute</a:t>
            </a:r>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04443803"/>
      </p:ext>
    </p:extLst>
  </p:cSld>
  <p:clrMapOvr>
    <a:masterClrMapping/>
  </p:clrMapOvr>
  <p:extLst mod="1">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3344C301-6A6E-4EE1-B710-F8D6CB0416D4}" type="datetime4">
              <a:rPr lang="en-US" smtClean="0"/>
              <a:t>November 30, 2018</a:t>
            </a:fld>
            <a:endParaRPr lang="nl-NL" dirty="0"/>
          </a:p>
        </p:txBody>
      </p:sp>
      <p:sp>
        <p:nvSpPr>
          <p:cNvPr id="8" name="Tijdelijke aanduiding voor voettekst 7"/>
          <p:cNvSpPr>
            <a:spLocks noGrp="1"/>
          </p:cNvSpPr>
          <p:nvPr>
            <p:ph type="ftr" sz="quarter" idx="23"/>
          </p:nvPr>
        </p:nvSpPr>
        <p:spPr/>
        <p:txBody>
          <a:bodyPr/>
          <a:lstStyle/>
          <a:p>
            <a:r>
              <a:rPr lang="nl-NL"/>
              <a:t>Royal Netherlands Meteorological Institute</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28009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accent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pic>
        <p:nvPicPr>
          <p:cNvPr id="12" name="Afbeelding 1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7" name="Tijdelijke aanduiding voor datum 6"/>
          <p:cNvSpPr>
            <a:spLocks noGrp="1"/>
          </p:cNvSpPr>
          <p:nvPr>
            <p:ph type="dt" sz="half" idx="22"/>
          </p:nvPr>
        </p:nvSpPr>
        <p:spPr/>
        <p:txBody>
          <a:bodyPr/>
          <a:lstStyle/>
          <a:p>
            <a:fld id="{8FA12E51-B6DB-4AC6-A092-281B87AC912D}" type="datetime4">
              <a:rPr lang="en-US" smtClean="0"/>
              <a:t>November 30, 2018</a:t>
            </a:fld>
            <a:endParaRPr lang="nl-NL" dirty="0"/>
          </a:p>
        </p:txBody>
      </p:sp>
      <p:sp>
        <p:nvSpPr>
          <p:cNvPr id="8" name="Tijdelijke aanduiding voor voettekst 7"/>
          <p:cNvSpPr>
            <a:spLocks noGrp="1"/>
          </p:cNvSpPr>
          <p:nvPr>
            <p:ph type="ftr" sz="quarter" idx="23"/>
          </p:nvPr>
        </p:nvSpPr>
        <p:spPr/>
        <p:txBody>
          <a:bodyPr/>
          <a:lstStyle/>
          <a:p>
            <a:r>
              <a:rPr lang="nl-NL"/>
              <a:t>Royal Netherlands Meteorological Institute</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51332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bg1"/>
                </a:solidFill>
              </a:defRPr>
            </a:lvl1pPr>
          </a:lstStyle>
          <a:p>
            <a:pPr lvl="0"/>
            <a:r>
              <a:rPr lang="nl-NL" dirty="0"/>
              <a:t>Klik om de tekststijl van het model te bewerken</a:t>
            </a:r>
          </a:p>
        </p:txBody>
      </p:sp>
      <p:pic>
        <p:nvPicPr>
          <p:cNvPr id="11" name="Afbeelding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14" name="Tijdelijke aanduiding voor afbeelding 3"/>
          <p:cNvSpPr>
            <a:spLocks noGrp="1" noChangeAspect="1"/>
          </p:cNvSpPr>
          <p:nvPr>
            <p:ph type="pic" sz="quarter" idx="19"/>
          </p:nvPr>
        </p:nvSpPr>
        <p:spPr>
          <a:xfrm>
            <a:off x="3421851" y="3926077"/>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5" name="Tijdelijke aanduiding voor afbeelding 3"/>
          <p:cNvSpPr>
            <a:spLocks noGrp="1" noChangeAspect="1"/>
          </p:cNvSpPr>
          <p:nvPr>
            <p:ph type="pic" sz="quarter" idx="20"/>
          </p:nvPr>
        </p:nvSpPr>
        <p:spPr>
          <a:xfrm>
            <a:off x="3421851" y="4712093"/>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16" name="Tijdelijke aanduiding voor afbeelding 3"/>
          <p:cNvSpPr>
            <a:spLocks noGrp="1" noChangeAspect="1"/>
          </p:cNvSpPr>
          <p:nvPr>
            <p:ph type="pic" sz="quarter" idx="21"/>
          </p:nvPr>
        </p:nvSpPr>
        <p:spPr>
          <a:xfrm>
            <a:off x="3421851" y="5485583"/>
            <a:ext cx="541203" cy="540000"/>
          </a:xfrm>
          <a:blipFill>
            <a:blip r:embed="rId5"/>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3" name="Tijdelijke aanduiding voor datum 2"/>
          <p:cNvSpPr>
            <a:spLocks noGrp="1"/>
          </p:cNvSpPr>
          <p:nvPr>
            <p:ph type="dt" sz="half" idx="22"/>
          </p:nvPr>
        </p:nvSpPr>
        <p:spPr/>
        <p:txBody>
          <a:bodyPr/>
          <a:lstStyle>
            <a:lvl1pPr>
              <a:defRPr>
                <a:solidFill>
                  <a:schemeClr val="bg1">
                    <a:lumMod val="65000"/>
                    <a:lumOff val="35000"/>
                  </a:schemeClr>
                </a:solidFill>
              </a:defRPr>
            </a:lvl1pPr>
          </a:lstStyle>
          <a:p>
            <a:fld id="{B0BE65DE-DAB1-4E03-B98E-84186CC0796D}" type="datetime4">
              <a:rPr lang="en-US" smtClean="0"/>
              <a:t>November 30, 2018</a:t>
            </a:fld>
            <a:endParaRPr lang="nl-NL" dirty="0"/>
          </a:p>
        </p:txBody>
      </p:sp>
      <p:sp>
        <p:nvSpPr>
          <p:cNvPr id="4" name="Tijdelijke aanduiding voor voettekst 3"/>
          <p:cNvSpPr>
            <a:spLocks noGrp="1"/>
          </p:cNvSpPr>
          <p:nvPr>
            <p:ph type="ftr" sz="quarter" idx="23"/>
          </p:nvPr>
        </p:nvSpPr>
        <p:spPr/>
        <p:txBody>
          <a:bodyPr/>
          <a:lstStyle>
            <a:lvl1pPr>
              <a:defRPr>
                <a:solidFill>
                  <a:schemeClr val="bg1">
                    <a:lumMod val="65000"/>
                    <a:lumOff val="35000"/>
                  </a:schemeClr>
                </a:solidFill>
              </a:defRPr>
            </a:lvl1pPr>
          </a:lstStyle>
          <a:p>
            <a:r>
              <a:rPr lang="nl-NL"/>
              <a:t>Royal Netherlands Meteorological Institute</a:t>
            </a:r>
            <a:endParaRPr lang="nl-NL" dirty="0"/>
          </a:p>
        </p:txBody>
      </p:sp>
      <p:sp>
        <p:nvSpPr>
          <p:cNvPr id="5" name="Tijdelijke aanduiding voor dianummer 4"/>
          <p:cNvSpPr>
            <a:spLocks noGrp="1"/>
          </p:cNvSpPr>
          <p:nvPr>
            <p:ph type="sldNum" sz="quarter" idx="24"/>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afbeelding 21"/>
          <p:cNvSpPr>
            <a:spLocks noGrp="1"/>
          </p:cNvSpPr>
          <p:nvPr>
            <p:ph type="pic" sz="quarter" idx="10"/>
          </p:nvPr>
        </p:nvSpPr>
        <p:spPr>
          <a:xfrm>
            <a:off x="0" y="0"/>
            <a:ext cx="6098424"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098242"/>
              <a:gd name="connsiteY0" fmla="*/ 0 h 6864004"/>
              <a:gd name="connsiteX1" fmla="*/ 5862000 w 6098242"/>
              <a:gd name="connsiteY1" fmla="*/ 0 h 6864004"/>
              <a:gd name="connsiteX2" fmla="*/ 5557200 w 6098242"/>
              <a:gd name="connsiteY2" fmla="*/ 122999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 name="connsiteX0" fmla="*/ 0 w 6102052"/>
              <a:gd name="connsiteY0" fmla="*/ 0 h 6864004"/>
              <a:gd name="connsiteX1" fmla="*/ 5862000 w 6102052"/>
              <a:gd name="connsiteY1" fmla="*/ 0 h 6864004"/>
              <a:gd name="connsiteX2" fmla="*/ 5557200 w 6102052"/>
              <a:gd name="connsiteY2" fmla="*/ 1229995 h 6864004"/>
              <a:gd name="connsiteX3" fmla="*/ 6102052 w 6102052"/>
              <a:gd name="connsiteY3" fmla="*/ 997585 h 6864004"/>
              <a:gd name="connsiteX4" fmla="*/ 6098242 w 6102052"/>
              <a:gd name="connsiteY4" fmla="*/ 6620400 h 6864004"/>
              <a:gd name="connsiteX5" fmla="*/ 6091482 w 6102052"/>
              <a:gd name="connsiteY5" fmla="*/ 6864004 h 6864004"/>
              <a:gd name="connsiteX6" fmla="*/ 5862000 w 6102052"/>
              <a:gd name="connsiteY6" fmla="*/ 6858000 h 6864004"/>
              <a:gd name="connsiteX7" fmla="*/ 0 w 6102052"/>
              <a:gd name="connsiteY7" fmla="*/ 6858000 h 6864004"/>
              <a:gd name="connsiteX8" fmla="*/ 0 w 6102052"/>
              <a:gd name="connsiteY8" fmla="*/ 0 h 6864004"/>
              <a:gd name="connsiteX0" fmla="*/ 0 w 6098424"/>
              <a:gd name="connsiteY0" fmla="*/ 0 h 6864004"/>
              <a:gd name="connsiteX1" fmla="*/ 5862000 w 6098424"/>
              <a:gd name="connsiteY1" fmla="*/ 0 h 6864004"/>
              <a:gd name="connsiteX2" fmla="*/ 5557200 w 6098424"/>
              <a:gd name="connsiteY2" fmla="*/ 1229995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862000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 name="connsiteX0" fmla="*/ 0 w 6098424"/>
              <a:gd name="connsiteY0" fmla="*/ 0 h 6864004"/>
              <a:gd name="connsiteX1" fmla="*/ 5767658 w 6098424"/>
              <a:gd name="connsiteY1" fmla="*/ 0 h 6864004"/>
              <a:gd name="connsiteX2" fmla="*/ 5764029 w 6098424"/>
              <a:gd name="connsiteY2" fmla="*/ 1266281 h 6864004"/>
              <a:gd name="connsiteX3" fmla="*/ 6098424 w 6098424"/>
              <a:gd name="connsiteY3" fmla="*/ 1262471 h 6864004"/>
              <a:gd name="connsiteX4" fmla="*/ 6098242 w 6098424"/>
              <a:gd name="connsiteY4" fmla="*/ 6620400 h 6864004"/>
              <a:gd name="connsiteX5" fmla="*/ 6091482 w 6098424"/>
              <a:gd name="connsiteY5" fmla="*/ 6864004 h 6864004"/>
              <a:gd name="connsiteX6" fmla="*/ 5862000 w 6098424"/>
              <a:gd name="connsiteY6" fmla="*/ 6858000 h 6864004"/>
              <a:gd name="connsiteX7" fmla="*/ 0 w 6098424"/>
              <a:gd name="connsiteY7" fmla="*/ 6858000 h 6864004"/>
              <a:gd name="connsiteX8" fmla="*/ 0 w 6098424"/>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424" h="6864004">
                <a:moveTo>
                  <a:pt x="0" y="0"/>
                </a:moveTo>
                <a:lnTo>
                  <a:pt x="5767658" y="0"/>
                </a:lnTo>
                <a:cubicBezTo>
                  <a:pt x="5766448" y="422094"/>
                  <a:pt x="5765239" y="844187"/>
                  <a:pt x="5764029" y="1266281"/>
                </a:cubicBezTo>
                <a:lnTo>
                  <a:pt x="6098424" y="1262471"/>
                </a:lnTo>
                <a:cubicBezTo>
                  <a:pt x="6098363" y="3048447"/>
                  <a:pt x="6098303" y="4834424"/>
                  <a:pt x="6098242" y="6620400"/>
                </a:cubicBez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1110" y="0"/>
            <a:ext cx="9509780" cy="1702250"/>
          </a:xfrm>
          <a:prstGeom prst="rect">
            <a:avLst/>
          </a:prstGeom>
        </p:spPr>
      </p:pic>
      <p:sp>
        <p:nvSpPr>
          <p:cNvPr id="12"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1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Tree>
    <p:extLst>
      <p:ext uri="{BB962C8B-B14F-4D97-AF65-F5344CB8AC3E}">
        <p14:creationId xmlns:p14="http://schemas.microsoft.com/office/powerpoint/2010/main" val="4223936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tx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5" name="Tijdelijke aanduiding voor datum 4"/>
          <p:cNvSpPr>
            <a:spLocks noGrp="1"/>
          </p:cNvSpPr>
          <p:nvPr>
            <p:ph type="dt" sz="half" idx="20"/>
          </p:nvPr>
        </p:nvSpPr>
        <p:spPr/>
        <p:txBody>
          <a:bodyPr/>
          <a:lstStyle/>
          <a:p>
            <a:fld id="{499931C4-E250-4D16-A2E6-F4BAEB73F44D}" type="datetime4">
              <a:rPr lang="en-US" smtClean="0"/>
              <a:t>November 30, 2018</a:t>
            </a:fld>
            <a:endParaRPr lang="nl-NL" dirty="0"/>
          </a:p>
        </p:txBody>
      </p:sp>
      <p:sp>
        <p:nvSpPr>
          <p:cNvPr id="9" name="Tijdelijke aanduiding voor voettekst 8"/>
          <p:cNvSpPr>
            <a:spLocks noGrp="1"/>
          </p:cNvSpPr>
          <p:nvPr>
            <p:ph type="ftr" sz="quarter" idx="21"/>
          </p:nvPr>
        </p:nvSpPr>
        <p:spPr/>
        <p:txBody>
          <a:bodyPr/>
          <a:lstStyle/>
          <a:p>
            <a:r>
              <a:rPr lang="nl-NL"/>
              <a:t>Royal Netherlands Meteorological Institute</a:t>
            </a:r>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accent1"/>
                </a:solidFill>
              </a:defRPr>
            </a:lvl1pPr>
          </a:lstStyle>
          <a:p>
            <a:pPr lvl="0"/>
            <a:r>
              <a:rPr lang="nl-NL" dirty="0"/>
              <a:t>#</a:t>
            </a:r>
          </a:p>
        </p:txBody>
      </p:sp>
    </p:spTree>
    <p:extLst>
      <p:ext uri="{BB962C8B-B14F-4D97-AF65-F5344CB8AC3E}">
        <p14:creationId xmlns:p14="http://schemas.microsoft.com/office/powerpoint/2010/main" val="3481552297"/>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tx1"/>
              </a:buClr>
              <a:buFont typeface="+mj-lt"/>
              <a:buAutoNum type="arabicPeriod"/>
              <a:defRPr>
                <a:solidFill>
                  <a:schemeClr val="tx1"/>
                </a:solidFill>
              </a:defRPr>
            </a:lvl1pPr>
            <a:lvl2pPr marL="684000" indent="-2160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6" name="Titel 5"/>
          <p:cNvSpPr>
            <a:spLocks noGrp="1"/>
          </p:cNvSpPr>
          <p:nvPr>
            <p:ph type="title"/>
          </p:nvPr>
        </p:nvSpPr>
        <p:spPr>
          <a:xfrm>
            <a:off x="6553200" y="1051200"/>
            <a:ext cx="5004000" cy="948047"/>
          </a:xfrm>
        </p:spPr>
        <p:txBody>
          <a:bodyPr/>
          <a:lstStyle>
            <a:lvl1pPr>
              <a:defRPr>
                <a:solidFill>
                  <a:schemeClr val="tx1"/>
                </a:solidFill>
              </a:defRPr>
            </a:lvl1pPr>
          </a:lstStyle>
          <a:p>
            <a:r>
              <a:rPr lang="nl-NL"/>
              <a:t>Klik om de stijl te bewerken</a:t>
            </a:r>
            <a:endParaRPr lang="nl-NL" dirty="0"/>
          </a:p>
        </p:txBody>
      </p:sp>
      <p:sp>
        <p:nvSpPr>
          <p:cNvPr id="14" name="Tijdelijke aanduiding voor afbeelding 21"/>
          <p:cNvSpPr>
            <a:spLocks noGrp="1"/>
          </p:cNvSpPr>
          <p:nvPr>
            <p:ph type="pic" sz="quarter" idx="10"/>
          </p:nvPr>
        </p:nvSpPr>
        <p:spPr>
          <a:xfrm>
            <a:off x="0" y="0"/>
            <a:ext cx="6098242" cy="6864004"/>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6087952 w 6098242"/>
              <a:gd name="connsiteY5" fmla="*/ 6839291 h 6858000"/>
              <a:gd name="connsiteX6" fmla="*/ 5862000 w 6098242"/>
              <a:gd name="connsiteY6" fmla="*/ 6858000 h 6858000"/>
              <a:gd name="connsiteX7" fmla="*/ 0 w 6098242"/>
              <a:gd name="connsiteY7" fmla="*/ 6858000 h 6858000"/>
              <a:gd name="connsiteX8" fmla="*/ 0 w 6098242"/>
              <a:gd name="connsiteY8" fmla="*/ 0 h 6858000"/>
              <a:gd name="connsiteX0" fmla="*/ 0 w 6098242"/>
              <a:gd name="connsiteY0" fmla="*/ 0 h 6864004"/>
              <a:gd name="connsiteX1" fmla="*/ 5862000 w 6098242"/>
              <a:gd name="connsiteY1" fmla="*/ 0 h 6864004"/>
              <a:gd name="connsiteX2" fmla="*/ 5862000 w 6098242"/>
              <a:gd name="connsiteY2" fmla="*/ 708025 h 6864004"/>
              <a:gd name="connsiteX3" fmla="*/ 6098242 w 6098242"/>
              <a:gd name="connsiteY3" fmla="*/ 708025 h 6864004"/>
              <a:gd name="connsiteX4" fmla="*/ 6098242 w 6098242"/>
              <a:gd name="connsiteY4" fmla="*/ 6620400 h 6864004"/>
              <a:gd name="connsiteX5" fmla="*/ 6091482 w 6098242"/>
              <a:gd name="connsiteY5" fmla="*/ 6864004 h 6864004"/>
              <a:gd name="connsiteX6" fmla="*/ 5862000 w 6098242"/>
              <a:gd name="connsiteY6" fmla="*/ 6858000 h 6864004"/>
              <a:gd name="connsiteX7" fmla="*/ 0 w 6098242"/>
              <a:gd name="connsiteY7" fmla="*/ 6858000 h 6864004"/>
              <a:gd name="connsiteX8" fmla="*/ 0 w 6098242"/>
              <a:gd name="connsiteY8" fmla="*/ 0 h 686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8242" h="6864004">
                <a:moveTo>
                  <a:pt x="0" y="0"/>
                </a:moveTo>
                <a:lnTo>
                  <a:pt x="5862000" y="0"/>
                </a:lnTo>
                <a:lnTo>
                  <a:pt x="5862000" y="708025"/>
                </a:lnTo>
                <a:lnTo>
                  <a:pt x="6098242" y="708025"/>
                </a:lnTo>
                <a:lnTo>
                  <a:pt x="6098242" y="6620400"/>
                </a:lnTo>
                <a:lnTo>
                  <a:pt x="6091482" y="6864004"/>
                </a:lnTo>
                <a:lnTo>
                  <a:pt x="5862000" y="6858000"/>
                </a:lnTo>
                <a:lnTo>
                  <a:pt x="0" y="6858000"/>
                </a:lnTo>
                <a:lnTo>
                  <a:pt x="0" y="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fld id="{3C9D6F32-5E3F-47C7-AEF7-A5B1DBE8A5FE}" type="datetime4">
              <a:rPr lang="en-US" smtClean="0"/>
              <a:t>November 30, 2018</a:t>
            </a:fld>
            <a:endParaRPr lang="nl-NL" dirty="0"/>
          </a:p>
        </p:txBody>
      </p:sp>
      <p:sp>
        <p:nvSpPr>
          <p:cNvPr id="18" name="Tijdelijke aanduiding voor voettekst 17"/>
          <p:cNvSpPr>
            <a:spLocks noGrp="1"/>
          </p:cNvSpPr>
          <p:nvPr>
            <p:ph type="ftr" sz="quarter" idx="15"/>
          </p:nvPr>
        </p:nvSpPr>
        <p:spPr/>
        <p:txBody>
          <a:bodyPr/>
          <a:lstStyle/>
          <a:p>
            <a:r>
              <a:rPr lang="nl-NL"/>
              <a:t>Royal Netherlands Meteorological Institute</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369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tx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tx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Tijdelijke aanduiding voor datum 9"/>
          <p:cNvSpPr>
            <a:spLocks noGrp="1"/>
          </p:cNvSpPr>
          <p:nvPr>
            <p:ph type="dt" sz="half" idx="14"/>
          </p:nvPr>
        </p:nvSpPr>
        <p:spPr/>
        <p:txBody>
          <a:bodyPr/>
          <a:lstStyle/>
          <a:p>
            <a:fld id="{D5FA9A16-9D98-4DBE-9332-7750BC4C48C9}" type="datetime4">
              <a:rPr lang="en-US" smtClean="0"/>
              <a:t>November 30, 2018</a:t>
            </a:fld>
            <a:endParaRPr lang="nl-NL" dirty="0"/>
          </a:p>
        </p:txBody>
      </p:sp>
      <p:sp>
        <p:nvSpPr>
          <p:cNvPr id="12" name="Tijdelijke aanduiding voor voettekst 11"/>
          <p:cNvSpPr>
            <a:spLocks noGrp="1"/>
          </p:cNvSpPr>
          <p:nvPr>
            <p:ph type="ftr" sz="quarter" idx="15"/>
          </p:nvPr>
        </p:nvSpPr>
        <p:spPr/>
        <p:txBody>
          <a:bodyPr/>
          <a:lstStyle/>
          <a:p>
            <a:r>
              <a:rPr lang="nl-NL"/>
              <a:t>Royal Netherlands Meteorological Institute</a:t>
            </a:r>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05688301"/>
      </p:ext>
    </p:extLst>
  </p:cSld>
  <p:clrMapOvr>
    <a:masterClrMapping/>
  </p:clrMapOvr>
  <p:extLst mod="1">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fld id="{BCC2F95C-FF1E-4227-8C32-15E663AE5591}" type="datetime4">
              <a:rPr lang="en-US" smtClean="0"/>
              <a:t>November 30, 2018</a:t>
            </a:fld>
            <a:endParaRPr lang="nl-NL" dirty="0"/>
          </a:p>
        </p:txBody>
      </p:sp>
      <p:sp>
        <p:nvSpPr>
          <p:cNvPr id="15" name="Tijdelijke aanduiding voor voettekst 14"/>
          <p:cNvSpPr>
            <a:spLocks noGrp="1"/>
          </p:cNvSpPr>
          <p:nvPr>
            <p:ph type="ftr" sz="quarter" idx="11"/>
          </p:nvPr>
        </p:nvSpPr>
        <p:spPr/>
        <p:txBody>
          <a:bodyPr/>
          <a:lstStyle/>
          <a:p>
            <a:r>
              <a:rPr lang="nl-NL"/>
              <a:t>Royal Netherlands Meteorological Institute</a:t>
            </a:r>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8001744"/>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tx1">
                    <a:lumMod val="65000"/>
                    <a:lumOff val="35000"/>
                  </a:schemeClr>
                </a:solidFill>
              </a:defRPr>
            </a:lvl1pPr>
          </a:lstStyle>
          <a:p>
            <a:fld id="{C937F6F2-5D6E-45B1-89F6-B1969D0CEABF}" type="datetime4">
              <a:rPr lang="en-US" smtClean="0"/>
              <a:t>November 30, 2018</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r>
              <a:rPr lang="nl-NL" dirty="0"/>
              <a:t>Royal Netherlands Meteorological </a:t>
            </a:r>
            <a:r>
              <a:rPr lang="nl-NL" dirty="0" err="1"/>
              <a:t>Institute</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26" r:id="rId1"/>
    <p:sldLayoutId id="2147483744" r:id="rId2"/>
    <p:sldLayoutId id="2147483743" r:id="rId3"/>
    <p:sldLayoutId id="2147483738" r:id="rId4"/>
    <p:sldLayoutId id="2147483749" r:id="rId5"/>
    <p:sldLayoutId id="2147483690" r:id="rId6"/>
    <p:sldLayoutId id="2147483728" r:id="rId7"/>
    <p:sldLayoutId id="2147483651" r:id="rId8"/>
    <p:sldLayoutId id="2147483652" r:id="rId9"/>
    <p:sldLayoutId id="2147483653" r:id="rId10"/>
    <p:sldLayoutId id="2147483654" r:id="rId11"/>
    <p:sldLayoutId id="2147483655" r:id="rId12"/>
    <p:sldLayoutId id="2147483656" r:id="rId13"/>
    <p:sldLayoutId id="2147483689" r:id="rId14"/>
    <p:sldLayoutId id="2147483712" r:id="rId15"/>
    <p:sldLayoutId id="2147483711" r:id="rId16"/>
    <p:sldLayoutId id="2147483675" r:id="rId17"/>
    <p:sldLayoutId id="2147483657" r:id="rId18"/>
    <p:sldLayoutId id="2147483691" r:id="rId19"/>
    <p:sldLayoutId id="2147483729" r:id="rId20"/>
    <p:sldLayoutId id="2147483739" r:id="rId21"/>
    <p:sldLayoutId id="2147483740" r:id="rId22"/>
    <p:sldLayoutId id="2147483718" r:id="rId23"/>
    <p:sldLayoutId id="2147483717" r:id="rId24"/>
    <p:sldLayoutId id="2147483714" r:id="rId25"/>
    <p:sldLayoutId id="2147483713" r:id="rId26"/>
    <p:sldLayoutId id="2147483716" r:id="rId27"/>
    <p:sldLayoutId id="2147483715" r:id="rId28"/>
    <p:sldLayoutId id="2147483707" r:id="rId29"/>
    <p:sldLayoutId id="2147483667" r:id="rId30"/>
    <p:sldLayoutId id="2147483748" r:id="rId31"/>
    <p:sldLayoutId id="2147483747" r:id="rId32"/>
    <p:sldLayoutId id="2147483702" r:id="rId33"/>
    <p:sldLayoutId id="2147483721" r:id="rId34"/>
    <p:sldLayoutId id="2147483700" r:id="rId35"/>
    <p:sldLayoutId id="2147483692" r:id="rId36"/>
    <p:sldLayoutId id="2147483722" r:id="rId37"/>
    <p:sldLayoutId id="2147483723" r:id="rId38"/>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r>
              <a:rPr lang="nl-NL" dirty="0"/>
              <a:t>The European E&amp;T Programma</a:t>
            </a:r>
          </a:p>
          <a:p>
            <a:r>
              <a:rPr lang="nl-NL" dirty="0" err="1"/>
              <a:t>Since</a:t>
            </a:r>
            <a:r>
              <a:rPr lang="nl-NL" dirty="0"/>
              <a:t> 1998</a:t>
            </a:r>
          </a:p>
        </p:txBody>
      </p:sp>
      <p:sp>
        <p:nvSpPr>
          <p:cNvPr id="3" name="Tijdelijke aanduiding voor tekst 2"/>
          <p:cNvSpPr>
            <a:spLocks noGrp="1"/>
          </p:cNvSpPr>
          <p:nvPr>
            <p:ph type="body" sz="quarter" idx="21"/>
          </p:nvPr>
        </p:nvSpPr>
        <p:spPr/>
        <p:txBody>
          <a:bodyPr/>
          <a:lstStyle/>
          <a:p>
            <a:r>
              <a:rPr lang="nl-NL" dirty="0" err="1"/>
              <a:t>Heleen.ter.pelkwijk@knmi.nl</a:t>
            </a:r>
            <a:endParaRPr lang="nl-NL" dirty="0"/>
          </a:p>
        </p:txBody>
      </p:sp>
      <p:sp>
        <p:nvSpPr>
          <p:cNvPr id="4" name="Titel 3"/>
          <p:cNvSpPr>
            <a:spLocks noGrp="1"/>
          </p:cNvSpPr>
          <p:nvPr>
            <p:ph type="ctrTitle"/>
          </p:nvPr>
        </p:nvSpPr>
        <p:spPr/>
        <p:txBody>
          <a:bodyPr/>
          <a:lstStyle/>
          <a:p>
            <a:r>
              <a:rPr lang="nl-NL" dirty="0"/>
              <a:t>Eumetcal</a:t>
            </a:r>
            <a:br>
              <a:rPr lang="nl-NL" dirty="0"/>
            </a:br>
            <a:endParaRPr lang="nl-NL" dirty="0"/>
          </a:p>
        </p:txBody>
      </p:sp>
    </p:spTree>
    <p:extLst>
      <p:ext uri="{BB962C8B-B14F-4D97-AF65-F5344CB8AC3E}">
        <p14:creationId xmlns:p14="http://schemas.microsoft.com/office/powerpoint/2010/main" val="2798709998"/>
      </p:ext>
    </p:extLst>
  </p:cSld>
  <p:clrMapOvr>
    <a:masterClrMapping/>
  </p:clrMapOvr>
  <mc:AlternateContent xmlns:mc="http://schemas.openxmlformats.org/markup-compatibility/2006" xmlns:p14="http://schemas.microsoft.com/office/powerpoint/2010/main">
    <mc:Choice Requires="p14">
      <p:transition spd="slow" p14:dur="2000" advTm="15285"/>
    </mc:Choice>
    <mc:Fallback xmlns="">
      <p:transition spd="slow" advTm="152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7C03C75-67F7-0045-B227-2408321DFFB4}"/>
              </a:ext>
            </a:extLst>
          </p:cNvPr>
          <p:cNvPicPr>
            <a:picLocks noChangeAspect="1"/>
          </p:cNvPicPr>
          <p:nvPr/>
        </p:nvPicPr>
        <p:blipFill>
          <a:blip r:embed="rId2"/>
          <a:stretch>
            <a:fillRect/>
          </a:stretch>
        </p:blipFill>
        <p:spPr>
          <a:xfrm>
            <a:off x="1080655" y="-62271"/>
            <a:ext cx="9941235" cy="6920271"/>
          </a:xfrm>
          <a:prstGeom prst="rect">
            <a:avLst/>
          </a:prstGeom>
        </p:spPr>
      </p:pic>
    </p:spTree>
    <p:extLst>
      <p:ext uri="{BB962C8B-B14F-4D97-AF65-F5344CB8AC3E}">
        <p14:creationId xmlns:p14="http://schemas.microsoft.com/office/powerpoint/2010/main" val="167646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lstStyle/>
          <a:p>
            <a:r>
              <a:rPr lang="nl-NL" dirty="0"/>
              <a:t>The European E&amp;T Programma</a:t>
            </a:r>
          </a:p>
          <a:p>
            <a:r>
              <a:rPr lang="nl-NL" dirty="0"/>
              <a:t>2019 - 2023</a:t>
            </a:r>
          </a:p>
        </p:txBody>
      </p:sp>
      <p:sp>
        <p:nvSpPr>
          <p:cNvPr id="3" name="Tijdelijke aanduiding voor tekst 2"/>
          <p:cNvSpPr>
            <a:spLocks noGrp="1"/>
          </p:cNvSpPr>
          <p:nvPr>
            <p:ph type="body" sz="quarter" idx="21"/>
          </p:nvPr>
        </p:nvSpPr>
        <p:spPr/>
        <p:txBody>
          <a:bodyPr/>
          <a:lstStyle/>
          <a:p>
            <a:endParaRPr lang="nl-NL"/>
          </a:p>
        </p:txBody>
      </p:sp>
      <p:sp>
        <p:nvSpPr>
          <p:cNvPr id="4" name="Titel 3"/>
          <p:cNvSpPr>
            <a:spLocks noGrp="1"/>
          </p:cNvSpPr>
          <p:nvPr>
            <p:ph type="ctrTitle"/>
          </p:nvPr>
        </p:nvSpPr>
        <p:spPr/>
        <p:txBody>
          <a:bodyPr/>
          <a:lstStyle/>
          <a:p>
            <a:r>
              <a:rPr lang="nl-NL" dirty="0"/>
              <a:t>Eumetcal 2</a:t>
            </a:r>
          </a:p>
        </p:txBody>
      </p:sp>
    </p:spTree>
    <p:extLst>
      <p:ext uri="{BB962C8B-B14F-4D97-AF65-F5344CB8AC3E}">
        <p14:creationId xmlns:p14="http://schemas.microsoft.com/office/powerpoint/2010/main" val="2244015968"/>
      </p:ext>
    </p:extLst>
  </p:cSld>
  <p:clrMapOvr>
    <a:masterClrMapping/>
  </p:clrMapOvr>
  <mc:AlternateContent xmlns:mc="http://schemas.openxmlformats.org/markup-compatibility/2006" xmlns:p14="http://schemas.microsoft.com/office/powerpoint/2010/main">
    <mc:Choice Requires="p14">
      <p:transition spd="slow" p14:dur="2000" advTm="15285"/>
    </mc:Choice>
    <mc:Fallback xmlns="">
      <p:transition spd="slow" advTm="1528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Eumetcal 2: Partnership between</a:t>
            </a:r>
          </a:p>
        </p:txBody>
      </p:sp>
      <p:sp>
        <p:nvSpPr>
          <p:cNvPr id="7" name="Tijdelijke aanduiding voor tekst 1"/>
          <p:cNvSpPr txBox="1">
            <a:spLocks/>
          </p:cNvSpPr>
          <p:nvPr/>
        </p:nvSpPr>
        <p:spPr>
          <a:xfrm>
            <a:off x="634999" y="2289600"/>
            <a:ext cx="10943638" cy="4258125"/>
          </a:xfrm>
          <a:prstGeom prst="rect">
            <a:avLst/>
          </a:prstGeom>
        </p:spPr>
        <p:txBody>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lgn="ctr">
              <a:buNone/>
            </a:pPr>
            <a:r>
              <a:rPr lang="en-GB" sz="8800" b="1" dirty="0"/>
              <a:t>&amp;</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pic>
        <p:nvPicPr>
          <p:cNvPr id="3" name="Afbeelding 2">
            <a:extLst>
              <a:ext uri="{FF2B5EF4-FFF2-40B4-BE49-F238E27FC236}">
                <a16:creationId xmlns:a16="http://schemas.microsoft.com/office/drawing/2014/main" id="{892ACC7F-8960-2844-9B1E-1853955C5570}"/>
              </a:ext>
            </a:extLst>
          </p:cNvPr>
          <p:cNvPicPr>
            <a:picLocks noChangeAspect="1"/>
          </p:cNvPicPr>
          <p:nvPr/>
        </p:nvPicPr>
        <p:blipFill>
          <a:blip r:embed="rId4"/>
          <a:stretch>
            <a:fillRect/>
          </a:stretch>
        </p:blipFill>
        <p:spPr>
          <a:xfrm>
            <a:off x="1060450" y="5528586"/>
            <a:ext cx="10071100" cy="850900"/>
          </a:xfrm>
          <a:prstGeom prst="rect">
            <a:avLst/>
          </a:prstGeom>
        </p:spPr>
      </p:pic>
      <p:pic>
        <p:nvPicPr>
          <p:cNvPr id="5" name="Afbeelding 4">
            <a:extLst>
              <a:ext uri="{FF2B5EF4-FFF2-40B4-BE49-F238E27FC236}">
                <a16:creationId xmlns:a16="http://schemas.microsoft.com/office/drawing/2014/main" id="{23E2C7D0-2E6E-D34F-9AA6-102CFFBBC8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473617"/>
            <a:ext cx="9144000" cy="1993900"/>
          </a:xfrm>
          <a:prstGeom prst="rect">
            <a:avLst/>
          </a:prstGeom>
        </p:spPr>
      </p:pic>
    </p:spTree>
    <p:custDataLst>
      <p:tags r:id="rId1"/>
    </p:custDataLst>
    <p:extLst>
      <p:ext uri="{BB962C8B-B14F-4D97-AF65-F5344CB8AC3E}">
        <p14:creationId xmlns:p14="http://schemas.microsoft.com/office/powerpoint/2010/main" val="1561758960"/>
      </p:ext>
    </p:extLst>
  </p:cSld>
  <p:clrMapOvr>
    <a:masterClrMapping/>
  </p:clrMapOvr>
  <mc:AlternateContent xmlns:mc="http://schemas.openxmlformats.org/markup-compatibility/2006" xmlns:p14="http://schemas.microsoft.com/office/powerpoint/2010/main">
    <mc:Choice Requires="p14">
      <p:transition spd="slow" p14:dur="2000" advTm="73916"/>
    </mc:Choice>
    <mc:Fallback xmlns="">
      <p:transition xmlns:p14="http://schemas.microsoft.com/office/powerpoint/2010/main" spd="slow" advTm="7391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Eumetcal 2 in EUMETNET Phase 2019 - 2023</a:t>
            </a:r>
          </a:p>
        </p:txBody>
      </p:sp>
      <p:sp>
        <p:nvSpPr>
          <p:cNvPr id="7" name="Tijdelijke aanduiding voor tekst 1"/>
          <p:cNvSpPr txBox="1">
            <a:spLocks/>
          </p:cNvSpPr>
          <p:nvPr/>
        </p:nvSpPr>
        <p:spPr>
          <a:xfrm>
            <a:off x="634999" y="2289600"/>
            <a:ext cx="10943638" cy="4258125"/>
          </a:xfrm>
          <a:prstGeom prst="rect">
            <a:avLst/>
          </a:prstGeom>
        </p:spPr>
        <p:txBody>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457200" lvl="0" indent="-457200">
              <a:buFont typeface="+mj-lt"/>
              <a:buAutoNum type="arabicPeriod"/>
            </a:pPr>
            <a:r>
              <a:rPr lang="en-GB" sz="2000" dirty="0"/>
              <a:t>Continuation of most important the Eumetcal features </a:t>
            </a:r>
          </a:p>
          <a:p>
            <a:pPr lvl="1">
              <a:buFont typeface="Wingdings" pitchFamily="2" charset="2"/>
              <a:buChar char="ü"/>
            </a:pPr>
            <a:r>
              <a:rPr lang="en-GB" sz="1600" dirty="0"/>
              <a:t>Training infrastructure</a:t>
            </a:r>
          </a:p>
          <a:p>
            <a:pPr lvl="1">
              <a:buFont typeface="Wingdings" pitchFamily="2" charset="2"/>
              <a:buChar char="ü"/>
            </a:pPr>
            <a:r>
              <a:rPr lang="en-GB" sz="1600" dirty="0"/>
              <a:t>Communication of training activities</a:t>
            </a:r>
          </a:p>
          <a:p>
            <a:pPr lvl="1">
              <a:buFont typeface="Wingdings" pitchFamily="2" charset="2"/>
              <a:buChar char="ü"/>
            </a:pPr>
            <a:r>
              <a:rPr lang="en-GB" sz="1600" dirty="0"/>
              <a:t>Eumetcal Workshop</a:t>
            </a:r>
          </a:p>
          <a:p>
            <a:pPr lvl="1">
              <a:buFont typeface="Wingdings" pitchFamily="2" charset="2"/>
              <a:buChar char="ü"/>
            </a:pPr>
            <a:r>
              <a:rPr lang="en-GB" sz="1600" dirty="0"/>
              <a:t>WMO Train the Trainer</a:t>
            </a:r>
          </a:p>
          <a:p>
            <a:pPr marL="457200" lvl="0" indent="-457200">
              <a:buFont typeface="+mj-lt"/>
              <a:buAutoNum type="arabicPeriod"/>
            </a:pPr>
            <a:r>
              <a:rPr lang="en-GB" sz="2000" dirty="0"/>
              <a:t>Perform an extensive training and infrastructure needs assessment under all Members and partnering institutes involved with EUMETNET </a:t>
            </a:r>
          </a:p>
          <a:p>
            <a:pPr marL="457200" lvl="0" indent="-457200">
              <a:buFont typeface="+mj-lt"/>
              <a:buAutoNum type="arabicPeriod"/>
            </a:pPr>
            <a:r>
              <a:rPr lang="en-GB" sz="2000" dirty="0"/>
              <a:t>Reconsider all the objectives of the EUMETNET E&amp;T Programme</a:t>
            </a:r>
          </a:p>
          <a:p>
            <a:pPr marL="457200" lvl="0" indent="-457200">
              <a:buFont typeface="+mj-lt"/>
              <a:buAutoNum type="arabicPeriod"/>
            </a:pPr>
            <a:r>
              <a:rPr lang="en-GB" sz="2000" dirty="0"/>
              <a:t>Make a plan for the continuation of the Eumetcal 2 Programme for the rest of the period</a:t>
            </a:r>
          </a:p>
          <a:p>
            <a:pPr marL="457200" indent="-457200">
              <a:buFont typeface="+mj-lt"/>
              <a:buAutoNum type="arabicPeriod"/>
            </a:pPr>
            <a:r>
              <a:rPr lang="en-GB" sz="2000" dirty="0"/>
              <a:t>Create different packages for subscription by Members when growth is needed</a:t>
            </a:r>
          </a:p>
          <a:p>
            <a:pPr marL="457200" indent="-457200">
              <a:buFont typeface="+mj-lt"/>
              <a:buAutoNum type="arabicPeriod"/>
            </a:pPr>
            <a:endParaRPr lang="en-GB" sz="2000" dirty="0"/>
          </a:p>
        </p:txBody>
      </p:sp>
    </p:spTree>
    <p:custDataLst>
      <p:tags r:id="rId1"/>
    </p:custDataLst>
    <p:extLst>
      <p:ext uri="{BB962C8B-B14F-4D97-AF65-F5344CB8AC3E}">
        <p14:creationId xmlns:p14="http://schemas.microsoft.com/office/powerpoint/2010/main" val="1608471447"/>
      </p:ext>
    </p:extLst>
  </p:cSld>
  <p:clrMapOvr>
    <a:masterClrMapping/>
  </p:clrMapOvr>
  <mc:AlternateContent xmlns:mc="http://schemas.openxmlformats.org/markup-compatibility/2006" xmlns:p14="http://schemas.microsoft.com/office/powerpoint/2010/main">
    <mc:Choice Requires="p14">
      <p:transition spd="slow" p14:dur="2000" advTm="73916"/>
    </mc:Choice>
    <mc:Fallback xmlns="">
      <p:transition xmlns:p14="http://schemas.microsoft.com/office/powerpoint/2010/main" spd="slow" advTm="73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Ultimate goal Eumetcal 2</a:t>
            </a:r>
          </a:p>
        </p:txBody>
      </p:sp>
      <p:sp>
        <p:nvSpPr>
          <p:cNvPr id="7" name="Tijdelijke aanduiding voor tekst 1"/>
          <p:cNvSpPr txBox="1">
            <a:spLocks/>
          </p:cNvSpPr>
          <p:nvPr/>
        </p:nvSpPr>
        <p:spPr>
          <a:xfrm>
            <a:off x="634999" y="2289600"/>
            <a:ext cx="10943638" cy="4258125"/>
          </a:xfrm>
          <a:prstGeom prst="rect">
            <a:avLst/>
          </a:prstGeom>
        </p:spPr>
        <p:txBody>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lvl="0">
              <a:buFont typeface="Wingdings" pitchFamily="2" charset="2"/>
              <a:buChar char="Ø"/>
            </a:pPr>
            <a:endParaRPr lang="en-GB" sz="2000" dirty="0"/>
          </a:p>
          <a:p>
            <a:pPr lvl="0">
              <a:buFont typeface="Wingdings" pitchFamily="2" charset="2"/>
              <a:buChar char="Ø"/>
            </a:pPr>
            <a:endParaRPr lang="en-GB" sz="2000" dirty="0"/>
          </a:p>
          <a:p>
            <a:pPr lvl="0">
              <a:buFont typeface="Wingdings" pitchFamily="2" charset="2"/>
              <a:buChar char="Ø"/>
            </a:pPr>
            <a:r>
              <a:rPr lang="en-GB" sz="2000" dirty="0"/>
              <a:t>Increase the education and training opportunities for our members in the EUMETNET domain</a:t>
            </a:r>
          </a:p>
          <a:p>
            <a:pPr lvl="0">
              <a:buFont typeface="Wingdings" pitchFamily="2" charset="2"/>
              <a:buChar char="Ø"/>
            </a:pPr>
            <a:endParaRPr lang="en-GB" sz="2000" dirty="0"/>
          </a:p>
          <a:p>
            <a:pPr marL="0" lvl="0" indent="0" algn="ctr">
              <a:buNone/>
            </a:pPr>
            <a:r>
              <a:rPr lang="en-GB" sz="2000" b="1" dirty="0"/>
              <a:t>AND</a:t>
            </a:r>
          </a:p>
          <a:p>
            <a:pPr marL="0" lvl="0" indent="0">
              <a:buNone/>
            </a:pPr>
            <a:endParaRPr lang="en-GB" sz="2000" dirty="0"/>
          </a:p>
          <a:p>
            <a:pPr>
              <a:buFont typeface="Wingdings" pitchFamily="2" charset="2"/>
              <a:buChar char="Ø"/>
            </a:pPr>
            <a:r>
              <a:rPr lang="en-GB" sz="2000" dirty="0"/>
              <a:t>Prevent that we double work</a:t>
            </a:r>
          </a:p>
          <a:p>
            <a:endParaRPr lang="en-GB" sz="2000" dirty="0"/>
          </a:p>
        </p:txBody>
      </p:sp>
    </p:spTree>
    <p:custDataLst>
      <p:tags r:id="rId1"/>
    </p:custDataLst>
    <p:extLst>
      <p:ext uri="{BB962C8B-B14F-4D97-AF65-F5344CB8AC3E}">
        <p14:creationId xmlns:p14="http://schemas.microsoft.com/office/powerpoint/2010/main" val="2501774866"/>
      </p:ext>
    </p:extLst>
  </p:cSld>
  <p:clrMapOvr>
    <a:masterClrMapping/>
  </p:clrMapOvr>
  <mc:AlternateContent xmlns:mc="http://schemas.openxmlformats.org/markup-compatibility/2006" xmlns:p14="http://schemas.microsoft.com/office/powerpoint/2010/main">
    <mc:Choice Requires="p14">
      <p:transition spd="slow" p14:dur="2000" advTm="73916"/>
    </mc:Choice>
    <mc:Fallback xmlns="">
      <p:transition xmlns:p14="http://schemas.microsoft.com/office/powerpoint/2010/main" spd="slow" advTm="73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E7BC1-4AB5-FD4E-A0BE-E0027E89E0F0}"/>
              </a:ext>
            </a:extLst>
          </p:cNvPr>
          <p:cNvSpPr>
            <a:spLocks noGrp="1"/>
          </p:cNvSpPr>
          <p:nvPr>
            <p:ph type="title"/>
          </p:nvPr>
        </p:nvSpPr>
        <p:spPr/>
        <p:txBody>
          <a:bodyPr/>
          <a:lstStyle/>
          <a:p>
            <a:r>
              <a:rPr lang="en-GB" dirty="0"/>
              <a:t>How</a:t>
            </a:r>
          </a:p>
        </p:txBody>
      </p:sp>
      <p:pic>
        <p:nvPicPr>
          <p:cNvPr id="7" name="Afbeelding 6" descr="Afbeelding met vogel&#10;&#10;&#10;&#10;Automatisch gegenereerde beschrijving">
            <a:extLst>
              <a:ext uri="{FF2B5EF4-FFF2-40B4-BE49-F238E27FC236}">
                <a16:creationId xmlns:a16="http://schemas.microsoft.com/office/drawing/2014/main" id="{30813F82-7755-0B46-A82D-3EC411235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2210953"/>
            <a:ext cx="5973041" cy="3982027"/>
          </a:xfrm>
          <a:prstGeom prst="rect">
            <a:avLst/>
          </a:prstGeom>
        </p:spPr>
      </p:pic>
      <p:sp>
        <p:nvSpPr>
          <p:cNvPr id="8" name="Tijdelijke aanduiding voor tekst 1">
            <a:extLst>
              <a:ext uri="{FF2B5EF4-FFF2-40B4-BE49-F238E27FC236}">
                <a16:creationId xmlns:a16="http://schemas.microsoft.com/office/drawing/2014/main" id="{8939648D-435A-D840-BBB3-E75C31B3A3BA}"/>
              </a:ext>
            </a:extLst>
          </p:cNvPr>
          <p:cNvSpPr txBox="1">
            <a:spLocks/>
          </p:cNvSpPr>
          <p:nvPr/>
        </p:nvSpPr>
        <p:spPr>
          <a:xfrm>
            <a:off x="6941127" y="2289600"/>
            <a:ext cx="4637510" cy="4258125"/>
          </a:xfrm>
          <a:prstGeom prst="rect">
            <a:avLst/>
          </a:prstGeom>
        </p:spPr>
        <p:txBody>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lvl="0" indent="0">
              <a:buNone/>
            </a:pPr>
            <a:r>
              <a:rPr lang="en-GB" sz="2000" dirty="0"/>
              <a:t>Spider Functionality!</a:t>
            </a:r>
            <a:endParaRPr lang="en-GB" sz="1600" dirty="0"/>
          </a:p>
          <a:p>
            <a:endParaRPr lang="en-GB" sz="2000" dirty="0"/>
          </a:p>
        </p:txBody>
      </p:sp>
    </p:spTree>
    <p:extLst>
      <p:ext uri="{BB962C8B-B14F-4D97-AF65-F5344CB8AC3E}">
        <p14:creationId xmlns:p14="http://schemas.microsoft.com/office/powerpoint/2010/main" val="2832616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How</a:t>
            </a:r>
          </a:p>
        </p:txBody>
      </p:sp>
      <p:sp>
        <p:nvSpPr>
          <p:cNvPr id="7" name="Tijdelijke aanduiding voor tekst 1"/>
          <p:cNvSpPr txBox="1">
            <a:spLocks/>
          </p:cNvSpPr>
          <p:nvPr/>
        </p:nvSpPr>
        <p:spPr>
          <a:xfrm>
            <a:off x="634999" y="2289600"/>
            <a:ext cx="10943638" cy="4258125"/>
          </a:xfrm>
          <a:prstGeom prst="rect">
            <a:avLst/>
          </a:prstGeom>
        </p:spPr>
        <p:txBody>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lvl="0">
              <a:buFont typeface="Wingdings" pitchFamily="2" charset="2"/>
              <a:buChar char="Ø"/>
            </a:pPr>
            <a:r>
              <a:rPr lang="en-GB" sz="2000" dirty="0"/>
              <a:t>To facilitate collaboration</a:t>
            </a:r>
          </a:p>
          <a:p>
            <a:pPr lvl="1">
              <a:buFont typeface="Wingdings" pitchFamily="2" charset="2"/>
              <a:buChar char="ü"/>
            </a:pPr>
            <a:r>
              <a:rPr lang="en-GB" sz="1600" dirty="0"/>
              <a:t>Use gained information to match the institutes with same training needs and possible providers</a:t>
            </a:r>
          </a:p>
          <a:p>
            <a:pPr lvl="1">
              <a:buFont typeface="Wingdings" pitchFamily="2" charset="2"/>
              <a:buChar char="ü"/>
            </a:pPr>
            <a:r>
              <a:rPr lang="en-GB" sz="1600" dirty="0"/>
              <a:t>Use tools that give better insight in what is available within the community </a:t>
            </a:r>
          </a:p>
          <a:p>
            <a:pPr marL="0" lvl="0" indent="0">
              <a:buNone/>
            </a:pPr>
            <a:endParaRPr lang="en-GB" sz="2000" dirty="0"/>
          </a:p>
          <a:p>
            <a:pPr>
              <a:buFont typeface="Wingdings" pitchFamily="2" charset="2"/>
              <a:buChar char="Ø"/>
            </a:pPr>
            <a:r>
              <a:rPr lang="en-GB" sz="2000" dirty="0"/>
              <a:t>Build and support an active community of practice</a:t>
            </a:r>
          </a:p>
          <a:p>
            <a:pPr marL="313200" lvl="1" indent="0">
              <a:buNone/>
            </a:pPr>
            <a:r>
              <a:rPr lang="en-GB" sz="1600" dirty="0"/>
              <a:t>Exchange information </a:t>
            </a:r>
          </a:p>
          <a:p>
            <a:pPr lvl="1">
              <a:buFont typeface="Wingdings" pitchFamily="2" charset="2"/>
              <a:buChar char="ü"/>
            </a:pPr>
            <a:r>
              <a:rPr lang="en-GB" sz="1600" dirty="0"/>
              <a:t>on training methods</a:t>
            </a:r>
          </a:p>
          <a:p>
            <a:pPr lvl="1">
              <a:buFont typeface="Wingdings" pitchFamily="2" charset="2"/>
              <a:buChar char="ü"/>
            </a:pPr>
            <a:r>
              <a:rPr lang="en-GB" sz="1600" dirty="0"/>
              <a:t>Infrastructure support on the tools</a:t>
            </a:r>
          </a:p>
          <a:p>
            <a:pPr lvl="1">
              <a:buFont typeface="Wingdings" pitchFamily="2" charset="2"/>
              <a:buChar char="ü"/>
            </a:pPr>
            <a:r>
              <a:rPr lang="en-GB" sz="1600" dirty="0"/>
              <a:t>Story telling to inspire each other</a:t>
            </a:r>
          </a:p>
          <a:p>
            <a:pPr marL="313200" lvl="1" indent="0">
              <a:buNone/>
            </a:pPr>
            <a:r>
              <a:rPr lang="en-GB" sz="1600" dirty="0"/>
              <a:t>Just a place were you can ask questions and find answers to all meteorological education and training related matters of your concern.</a:t>
            </a:r>
          </a:p>
          <a:p>
            <a:endParaRPr lang="en-GB" sz="2000" dirty="0"/>
          </a:p>
        </p:txBody>
      </p:sp>
    </p:spTree>
    <p:custDataLst>
      <p:tags r:id="rId1"/>
    </p:custDataLst>
    <p:extLst>
      <p:ext uri="{BB962C8B-B14F-4D97-AF65-F5344CB8AC3E}">
        <p14:creationId xmlns:p14="http://schemas.microsoft.com/office/powerpoint/2010/main" val="2990937440"/>
      </p:ext>
    </p:extLst>
  </p:cSld>
  <p:clrMapOvr>
    <a:masterClrMapping/>
  </p:clrMapOvr>
  <mc:AlternateContent xmlns:mc="http://schemas.openxmlformats.org/markup-compatibility/2006" xmlns:p14="http://schemas.microsoft.com/office/powerpoint/2010/main">
    <mc:Choice Requires="p14">
      <p:transition spd="slow" p14:dur="2000" advTm="73916"/>
    </mc:Choice>
    <mc:Fallback xmlns="">
      <p:transition xmlns:p14="http://schemas.microsoft.com/office/powerpoint/2010/main" spd="slow" advTm="73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Warning!</a:t>
            </a:r>
          </a:p>
        </p:txBody>
      </p:sp>
      <p:sp>
        <p:nvSpPr>
          <p:cNvPr id="7" name="Tijdelijke aanduiding voor tekst 1"/>
          <p:cNvSpPr txBox="1">
            <a:spLocks/>
          </p:cNvSpPr>
          <p:nvPr/>
        </p:nvSpPr>
        <p:spPr>
          <a:xfrm>
            <a:off x="634999" y="2289600"/>
            <a:ext cx="10943638" cy="4258125"/>
          </a:xfrm>
          <a:prstGeom prst="rect">
            <a:avLst/>
          </a:prstGeom>
        </p:spPr>
        <p:txBody>
          <a:bodyPr/>
          <a:lst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lvl="0" indent="0">
              <a:buNone/>
            </a:pPr>
            <a:endParaRPr lang="en-GB" sz="2000" dirty="0"/>
          </a:p>
          <a:p>
            <a:pPr marL="0" lvl="0" indent="0">
              <a:buNone/>
            </a:pPr>
            <a:endParaRPr lang="en-GB" sz="2000" dirty="0"/>
          </a:p>
          <a:p>
            <a:pPr marL="0" lvl="0" indent="0">
              <a:buNone/>
            </a:pPr>
            <a:r>
              <a:rPr lang="en-GB" sz="2000" b="1" dirty="0"/>
              <a:t>If you want to take advantage of these types of network</a:t>
            </a:r>
          </a:p>
          <a:p>
            <a:pPr marL="0" lvl="0" indent="0">
              <a:buNone/>
            </a:pPr>
            <a:endParaRPr lang="en-GB" sz="2000" dirty="0"/>
          </a:p>
          <a:p>
            <a:pPr marL="0" lvl="0" indent="0">
              <a:buNone/>
            </a:pPr>
            <a:r>
              <a:rPr lang="en-GB" sz="4000" b="1" dirty="0">
                <a:solidFill>
                  <a:srgbClr val="FF0000"/>
                </a:solidFill>
              </a:rPr>
              <a:t>Then you also need to put your effort into it to make it happen!</a:t>
            </a:r>
          </a:p>
          <a:p>
            <a:endParaRPr lang="en-GB" sz="2000" dirty="0"/>
          </a:p>
        </p:txBody>
      </p:sp>
    </p:spTree>
    <p:custDataLst>
      <p:tags r:id="rId1"/>
    </p:custDataLst>
    <p:extLst>
      <p:ext uri="{BB962C8B-B14F-4D97-AF65-F5344CB8AC3E}">
        <p14:creationId xmlns:p14="http://schemas.microsoft.com/office/powerpoint/2010/main" val="1536348506"/>
      </p:ext>
    </p:extLst>
  </p:cSld>
  <p:clrMapOvr>
    <a:masterClrMapping/>
  </p:clrMapOvr>
  <mc:AlternateContent xmlns:mc="http://schemas.openxmlformats.org/markup-compatibility/2006" xmlns:p14="http://schemas.microsoft.com/office/powerpoint/2010/main">
    <mc:Choice Requires="p14">
      <p:transition spd="slow" p14:dur="2000" advTm="73916"/>
    </mc:Choice>
    <mc:Fallback xmlns="">
      <p:transition xmlns:p14="http://schemas.microsoft.com/office/powerpoint/2010/main" spd="slow" advTm="73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skiën, sneeuw, buiten, mensen&#10;&#10;&#10;&#10;Automatisch gegenereerde beschrijving">
            <a:extLst>
              <a:ext uri="{FF2B5EF4-FFF2-40B4-BE49-F238E27FC236}">
                <a16:creationId xmlns:a16="http://schemas.microsoft.com/office/drawing/2014/main" id="{D848CCF6-4B51-FD43-A0DB-3C361240C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45" y="1254990"/>
            <a:ext cx="10119709" cy="5395191"/>
          </a:xfrm>
          <a:prstGeom prst="rect">
            <a:avLst/>
          </a:prstGeom>
        </p:spPr>
      </p:pic>
      <p:sp>
        <p:nvSpPr>
          <p:cNvPr id="7" name="Tekstvak 6">
            <a:extLst>
              <a:ext uri="{FF2B5EF4-FFF2-40B4-BE49-F238E27FC236}">
                <a16:creationId xmlns:a16="http://schemas.microsoft.com/office/drawing/2014/main" id="{7871F364-9111-5B44-BCB8-AE4D829C0395}"/>
              </a:ext>
            </a:extLst>
          </p:cNvPr>
          <p:cNvSpPr txBox="1"/>
          <p:nvPr/>
        </p:nvSpPr>
        <p:spPr>
          <a:xfrm>
            <a:off x="4547754" y="1018310"/>
            <a:ext cx="3096490" cy="830997"/>
          </a:xfrm>
          <a:prstGeom prst="rect">
            <a:avLst/>
          </a:prstGeom>
          <a:solidFill>
            <a:schemeClr val="bg1"/>
          </a:solidFill>
        </p:spPr>
        <p:txBody>
          <a:bodyPr wrap="square" rtlCol="0">
            <a:spAutoFit/>
          </a:bodyPr>
          <a:lstStyle/>
          <a:p>
            <a:r>
              <a:rPr lang="en-GB" sz="4800" b="1" dirty="0">
                <a:solidFill>
                  <a:srgbClr val="FF0000"/>
                </a:solidFill>
              </a:rPr>
              <a:t>1+1 = 3</a:t>
            </a:r>
          </a:p>
        </p:txBody>
      </p:sp>
    </p:spTree>
    <p:extLst>
      <p:ext uri="{BB962C8B-B14F-4D97-AF65-F5344CB8AC3E}">
        <p14:creationId xmlns:p14="http://schemas.microsoft.com/office/powerpoint/2010/main" val="10897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DB33DB-C967-CE4A-A136-66A292E71188}"/>
              </a:ext>
            </a:extLst>
          </p:cNvPr>
          <p:cNvSpPr>
            <a:spLocks noGrp="1"/>
          </p:cNvSpPr>
          <p:nvPr>
            <p:ph type="title"/>
          </p:nvPr>
        </p:nvSpPr>
        <p:spPr/>
        <p:txBody>
          <a:bodyPr/>
          <a:lstStyle/>
          <a:p>
            <a:r>
              <a:rPr lang="en-GB" dirty="0"/>
              <a:t>Last but not least!!</a:t>
            </a:r>
          </a:p>
        </p:txBody>
      </p:sp>
      <p:pic>
        <p:nvPicPr>
          <p:cNvPr id="6" name="Afbeelding 5">
            <a:extLst>
              <a:ext uri="{FF2B5EF4-FFF2-40B4-BE49-F238E27FC236}">
                <a16:creationId xmlns:a16="http://schemas.microsoft.com/office/drawing/2014/main" id="{8842FA78-86FE-FC4B-82FF-541929C47886}"/>
              </a:ext>
            </a:extLst>
          </p:cNvPr>
          <p:cNvPicPr>
            <a:picLocks noChangeAspect="1"/>
          </p:cNvPicPr>
          <p:nvPr/>
        </p:nvPicPr>
        <p:blipFill>
          <a:blip r:embed="rId3"/>
          <a:stretch>
            <a:fillRect/>
          </a:stretch>
        </p:blipFill>
        <p:spPr>
          <a:xfrm>
            <a:off x="1644650" y="2326416"/>
            <a:ext cx="8902700" cy="3784600"/>
          </a:xfrm>
          <a:prstGeom prst="rect">
            <a:avLst/>
          </a:prstGeom>
        </p:spPr>
      </p:pic>
      <p:sp>
        <p:nvSpPr>
          <p:cNvPr id="7" name="Tekstvak 6">
            <a:extLst>
              <a:ext uri="{FF2B5EF4-FFF2-40B4-BE49-F238E27FC236}">
                <a16:creationId xmlns:a16="http://schemas.microsoft.com/office/drawing/2014/main" id="{6F6EE28E-E0E1-DE48-98C3-2EA22793AD35}"/>
              </a:ext>
            </a:extLst>
          </p:cNvPr>
          <p:cNvSpPr txBox="1"/>
          <p:nvPr/>
        </p:nvSpPr>
        <p:spPr>
          <a:xfrm>
            <a:off x="2161309" y="6194144"/>
            <a:ext cx="5839691" cy="461665"/>
          </a:xfrm>
          <a:prstGeom prst="rect">
            <a:avLst/>
          </a:prstGeom>
          <a:noFill/>
        </p:spPr>
        <p:txBody>
          <a:bodyPr wrap="square" rtlCol="0">
            <a:spAutoFit/>
          </a:bodyPr>
          <a:lstStyle/>
          <a:p>
            <a:r>
              <a:rPr lang="en-GB" sz="2400" dirty="0">
                <a:solidFill>
                  <a:srgbClr val="154273"/>
                </a:solidFill>
              </a:rPr>
              <a:t>Please visit the site: </a:t>
            </a:r>
            <a:r>
              <a:rPr lang="en-GB" sz="2400" b="1" dirty="0" err="1">
                <a:solidFill>
                  <a:srgbClr val="154273"/>
                </a:solidFill>
              </a:rPr>
              <a:t>calmet.org</a:t>
            </a:r>
            <a:endParaRPr lang="en-GB" sz="2400" b="1" dirty="0">
              <a:solidFill>
                <a:srgbClr val="154273"/>
              </a:solidFill>
            </a:endParaRPr>
          </a:p>
        </p:txBody>
      </p:sp>
    </p:spTree>
    <p:extLst>
      <p:ext uri="{BB962C8B-B14F-4D97-AF65-F5344CB8AC3E}">
        <p14:creationId xmlns:p14="http://schemas.microsoft.com/office/powerpoint/2010/main" val="22897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C47625E-B379-094A-952E-099466DE419B}"/>
              </a:ext>
            </a:extLst>
          </p:cNvPr>
          <p:cNvPicPr>
            <a:picLocks noChangeAspect="1"/>
          </p:cNvPicPr>
          <p:nvPr/>
        </p:nvPicPr>
        <p:blipFill>
          <a:blip r:embed="rId3"/>
          <a:stretch>
            <a:fillRect/>
          </a:stretch>
        </p:blipFill>
        <p:spPr>
          <a:xfrm>
            <a:off x="1154950" y="0"/>
            <a:ext cx="9882100" cy="6858000"/>
          </a:xfrm>
          <a:prstGeom prst="rect">
            <a:avLst/>
          </a:prstGeom>
        </p:spPr>
      </p:pic>
    </p:spTree>
    <p:extLst>
      <p:ext uri="{BB962C8B-B14F-4D97-AF65-F5344CB8AC3E}">
        <p14:creationId xmlns:p14="http://schemas.microsoft.com/office/powerpoint/2010/main" val="324515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8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AA35BCE-D036-6842-A154-CEF54412C6E2}"/>
              </a:ext>
            </a:extLst>
          </p:cNvPr>
          <p:cNvPicPr>
            <a:picLocks noChangeAspect="1"/>
          </p:cNvPicPr>
          <p:nvPr/>
        </p:nvPicPr>
        <p:blipFill>
          <a:blip r:embed="rId2"/>
          <a:stretch>
            <a:fillRect/>
          </a:stretch>
        </p:blipFill>
        <p:spPr>
          <a:xfrm>
            <a:off x="1142297" y="0"/>
            <a:ext cx="9907406" cy="6858000"/>
          </a:xfrm>
          <a:prstGeom prst="rect">
            <a:avLst/>
          </a:prstGeom>
        </p:spPr>
      </p:pic>
    </p:spTree>
    <p:extLst>
      <p:ext uri="{BB962C8B-B14F-4D97-AF65-F5344CB8AC3E}">
        <p14:creationId xmlns:p14="http://schemas.microsoft.com/office/powerpoint/2010/main" val="186158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B74B865-1642-8644-9891-85C77F55C179}"/>
              </a:ext>
            </a:extLst>
          </p:cNvPr>
          <p:cNvPicPr>
            <a:picLocks noChangeAspect="1"/>
          </p:cNvPicPr>
          <p:nvPr/>
        </p:nvPicPr>
        <p:blipFill>
          <a:blip r:embed="rId3"/>
          <a:stretch>
            <a:fillRect/>
          </a:stretch>
        </p:blipFill>
        <p:spPr>
          <a:xfrm>
            <a:off x="1148623" y="0"/>
            <a:ext cx="9894753" cy="6858000"/>
          </a:xfrm>
          <a:prstGeom prst="rect">
            <a:avLst/>
          </a:prstGeom>
        </p:spPr>
      </p:pic>
    </p:spTree>
    <p:extLst>
      <p:ext uri="{BB962C8B-B14F-4D97-AF65-F5344CB8AC3E}">
        <p14:creationId xmlns:p14="http://schemas.microsoft.com/office/powerpoint/2010/main" val="442943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B0738A3-EED3-C342-BCEE-CA2E434F5845}"/>
              </a:ext>
            </a:extLst>
          </p:cNvPr>
          <p:cNvPicPr>
            <a:picLocks noChangeAspect="1"/>
          </p:cNvPicPr>
          <p:nvPr/>
        </p:nvPicPr>
        <p:blipFill>
          <a:blip r:embed="rId2"/>
          <a:stretch>
            <a:fillRect/>
          </a:stretch>
        </p:blipFill>
        <p:spPr>
          <a:xfrm>
            <a:off x="1156921" y="0"/>
            <a:ext cx="9878158" cy="6858000"/>
          </a:xfrm>
          <a:prstGeom prst="rect">
            <a:avLst/>
          </a:prstGeom>
        </p:spPr>
      </p:pic>
    </p:spTree>
    <p:extLst>
      <p:ext uri="{BB962C8B-B14F-4D97-AF65-F5344CB8AC3E}">
        <p14:creationId xmlns:p14="http://schemas.microsoft.com/office/powerpoint/2010/main" val="2007860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F313EA5-A3D8-1545-826A-584A69E7E304}"/>
              </a:ext>
            </a:extLst>
          </p:cNvPr>
          <p:cNvPicPr>
            <a:picLocks noChangeAspect="1"/>
          </p:cNvPicPr>
          <p:nvPr/>
        </p:nvPicPr>
        <p:blipFill>
          <a:blip r:embed="rId3"/>
          <a:stretch>
            <a:fillRect/>
          </a:stretch>
        </p:blipFill>
        <p:spPr>
          <a:xfrm>
            <a:off x="1139478" y="0"/>
            <a:ext cx="9913043" cy="6858000"/>
          </a:xfrm>
          <a:prstGeom prst="rect">
            <a:avLst/>
          </a:prstGeom>
        </p:spPr>
      </p:pic>
    </p:spTree>
    <p:extLst>
      <p:ext uri="{BB962C8B-B14F-4D97-AF65-F5344CB8AC3E}">
        <p14:creationId xmlns:p14="http://schemas.microsoft.com/office/powerpoint/2010/main" val="86931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6FF8617-A833-F648-AFC2-4809F373569F}"/>
              </a:ext>
            </a:extLst>
          </p:cNvPr>
          <p:cNvPicPr>
            <a:picLocks noChangeAspect="1"/>
          </p:cNvPicPr>
          <p:nvPr/>
        </p:nvPicPr>
        <p:blipFill>
          <a:blip r:embed="rId2"/>
          <a:stretch>
            <a:fillRect/>
          </a:stretch>
        </p:blipFill>
        <p:spPr>
          <a:xfrm>
            <a:off x="1101436" y="-27238"/>
            <a:ext cx="9949766" cy="6885238"/>
          </a:xfrm>
          <a:prstGeom prst="rect">
            <a:avLst/>
          </a:prstGeom>
        </p:spPr>
      </p:pic>
    </p:spTree>
    <p:extLst>
      <p:ext uri="{BB962C8B-B14F-4D97-AF65-F5344CB8AC3E}">
        <p14:creationId xmlns:p14="http://schemas.microsoft.com/office/powerpoint/2010/main" val="969153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8426660-4A39-8940-B747-8ABD2F989874}"/>
              </a:ext>
            </a:extLst>
          </p:cNvPr>
          <p:cNvPicPr>
            <a:picLocks noChangeAspect="1"/>
          </p:cNvPicPr>
          <p:nvPr/>
        </p:nvPicPr>
        <p:blipFill>
          <a:blip r:embed="rId2"/>
          <a:stretch>
            <a:fillRect/>
          </a:stretch>
        </p:blipFill>
        <p:spPr>
          <a:xfrm>
            <a:off x="1131232" y="0"/>
            <a:ext cx="9929536" cy="6858000"/>
          </a:xfrm>
          <a:prstGeom prst="rect">
            <a:avLst/>
          </a:prstGeom>
        </p:spPr>
      </p:pic>
    </p:spTree>
    <p:extLst>
      <p:ext uri="{BB962C8B-B14F-4D97-AF65-F5344CB8AC3E}">
        <p14:creationId xmlns:p14="http://schemas.microsoft.com/office/powerpoint/2010/main" val="3968536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02E5964-A35E-944D-9D41-942657AE9865}"/>
              </a:ext>
            </a:extLst>
          </p:cNvPr>
          <p:cNvPicPr>
            <a:picLocks noChangeAspect="1"/>
          </p:cNvPicPr>
          <p:nvPr/>
        </p:nvPicPr>
        <p:blipFill>
          <a:blip r:embed="rId3"/>
          <a:stretch>
            <a:fillRect/>
          </a:stretch>
        </p:blipFill>
        <p:spPr>
          <a:xfrm>
            <a:off x="1143000" y="0"/>
            <a:ext cx="9906000" cy="6858000"/>
          </a:xfrm>
          <a:prstGeom prst="rect">
            <a:avLst/>
          </a:prstGeom>
        </p:spPr>
      </p:pic>
    </p:spTree>
    <p:extLst>
      <p:ext uri="{BB962C8B-B14F-4D97-AF65-F5344CB8AC3E}">
        <p14:creationId xmlns:p14="http://schemas.microsoft.com/office/powerpoint/2010/main" val="41565851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2|7.2|11.2|9.5|13.3|8.8"/>
</p:tagLst>
</file>

<file path=ppt/tags/tag2.xml><?xml version="1.0" encoding="utf-8"?>
<p:tagLst xmlns:a="http://schemas.openxmlformats.org/drawingml/2006/main" xmlns:r="http://schemas.openxmlformats.org/officeDocument/2006/relationships" xmlns:p="http://schemas.openxmlformats.org/presentationml/2006/main">
  <p:tag name="TIMING" val="|14.2|7.2|11.2|9.5|13.3|8.8"/>
</p:tagLst>
</file>

<file path=ppt/tags/tag3.xml><?xml version="1.0" encoding="utf-8"?>
<p:tagLst xmlns:a="http://schemas.openxmlformats.org/drawingml/2006/main" xmlns:r="http://schemas.openxmlformats.org/officeDocument/2006/relationships" xmlns:p="http://schemas.openxmlformats.org/presentationml/2006/main">
  <p:tag name="TIMING" val="|14.2|7.2|11.2|9.5|13.3|8.8"/>
</p:tagLst>
</file>

<file path=ppt/tags/tag4.xml><?xml version="1.0" encoding="utf-8"?>
<p:tagLst xmlns:a="http://schemas.openxmlformats.org/drawingml/2006/main" xmlns:r="http://schemas.openxmlformats.org/officeDocument/2006/relationships" xmlns:p="http://schemas.openxmlformats.org/presentationml/2006/main">
  <p:tag name="TIMING" val="|14.2|7.2|11.2|9.5|13.3|8.8"/>
</p:tagLst>
</file>

<file path=ppt/tags/tag5.xml><?xml version="1.0" encoding="utf-8"?>
<p:tagLst xmlns:a="http://schemas.openxmlformats.org/drawingml/2006/main" xmlns:r="http://schemas.openxmlformats.org/officeDocument/2006/relationships" xmlns:p="http://schemas.openxmlformats.org/presentationml/2006/main">
  <p:tag name="TIMING" val="|14.2|7.2|11.2|9.5|13.3|8.8"/>
</p:tagLst>
</file>

<file path=ppt/theme/theme1.xml><?xml version="1.0" encoding="utf-8"?>
<a:theme xmlns:a="http://schemas.openxmlformats.org/drawingml/2006/main" name="KNMI sjabloon voor Powerpoint ENG breedbeeld">
  <a:themeElements>
    <a:clrScheme name="Rijks Licht Blauw">
      <a:dk1>
        <a:srgbClr val="000000"/>
      </a:dk1>
      <a:lt1>
        <a:srgbClr val="FFFFFF"/>
      </a:lt1>
      <a:dk2>
        <a:srgbClr val="8EC9E7"/>
      </a:dk2>
      <a:lt2>
        <a:srgbClr val="EDF7FB"/>
      </a:lt2>
      <a:accent1>
        <a:srgbClr val="017BC6"/>
      </a:accent1>
      <a:accent2>
        <a:srgbClr val="FFB612"/>
      </a:accent2>
      <a:accent3>
        <a:srgbClr val="42145F"/>
      </a:accent3>
      <a:accent4>
        <a:srgbClr val="00689A"/>
      </a:accent4>
      <a:accent5>
        <a:srgbClr val="663227"/>
      </a:accent5>
      <a:accent6>
        <a:srgbClr val="38870D"/>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9" id="{679BD963-B7F7-014D-8604-DB591A414DAF}" vid="{E42E6A84-805E-FD4D-BC33-FB7D3DCAE149}"/>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KNMI sjabloon voor Powerpoint ENG breedbeeld</Template>
  <TotalTime>10325</TotalTime>
  <Words>683</Words>
  <Application>Microsoft Macintosh PowerPoint</Application>
  <PresentationFormat>Breedbeeld</PresentationFormat>
  <Paragraphs>105</Paragraphs>
  <Slides>19</Slides>
  <Notes>14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Arial</vt:lpstr>
      <vt:lpstr>Calibri</vt:lpstr>
      <vt:lpstr>Verdana</vt:lpstr>
      <vt:lpstr>Wingdings</vt:lpstr>
      <vt:lpstr>KNMI sjabloon voor Powerpoint ENG breedbeeld</vt:lpstr>
      <vt:lpstr>Eumetcal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Eumetcal 2</vt:lpstr>
      <vt:lpstr>Eumetcal 2: Partnership between</vt:lpstr>
      <vt:lpstr>Eumetcal 2 in EUMETNET Phase 2019 - 2023</vt:lpstr>
      <vt:lpstr>Ultimate goal Eumetcal 2</vt:lpstr>
      <vt:lpstr>How</vt:lpstr>
      <vt:lpstr>How</vt:lpstr>
      <vt:lpstr>Warning!</vt:lpstr>
      <vt:lpstr>PowerPoint-presentatie</vt:lpstr>
      <vt:lpstr>Last but not least!!</vt:lpstr>
    </vt:vector>
  </TitlesOfParts>
  <Company>SSC-Campus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Pelkwijk ter, Heleen (KNMI)</dc:creator>
  <cp:lastModifiedBy>Test_Heleen Ter Pelkwijk</cp:lastModifiedBy>
  <cp:revision>188</cp:revision>
  <dcterms:created xsi:type="dcterms:W3CDTF">2017-11-12T09:09:41Z</dcterms:created>
  <dcterms:modified xsi:type="dcterms:W3CDTF">2018-11-30T09:02:49Z</dcterms:modified>
</cp:coreProperties>
</file>