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jpg" ContentType="image/jp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906000" cy="6858000" type="A4"/>
  <p:notesSz cx="9906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18"/>
  </p:normalViewPr>
  <p:slideViewPr>
    <p:cSldViewPr>
      <p:cViewPr varScale="1">
        <p:scale>
          <a:sx n="89" d="100"/>
          <a:sy n="89" d="100"/>
        </p:scale>
        <p:origin x="1440" y="1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42950" y="2125980"/>
            <a:ext cx="84201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85900" y="3840480"/>
            <a:ext cx="69342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88888"/>
                </a:solidFill>
                <a:latin typeface="Arial Narrow"/>
                <a:cs typeface="Arial Narrow"/>
              </a:defRPr>
            </a:lvl1pPr>
          </a:lstStyle>
          <a:p>
            <a:pPr marL="12700">
              <a:lnSpc>
                <a:spcPts val="1110"/>
              </a:lnSpc>
            </a:pPr>
            <a:r>
              <a:rPr spc="-5" dirty="0"/>
              <a:t>Ian Bell</a:t>
            </a:r>
            <a:r>
              <a:rPr spc="-5" dirty="0">
                <a:solidFill>
                  <a:srgbClr val="000000"/>
                </a:solidFill>
              </a:rPr>
              <a:t>: </a:t>
            </a:r>
            <a:r>
              <a:rPr spc="-5" dirty="0"/>
              <a:t>Design Presentations that</a:t>
            </a:r>
            <a:r>
              <a:rPr spc="-50" dirty="0"/>
              <a:t> </a:t>
            </a:r>
            <a:r>
              <a:rPr spc="-5" dirty="0"/>
              <a:t>Communicate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88888"/>
                </a:solidFill>
                <a:latin typeface="Arial Narrow"/>
                <a:cs typeface="Arial Narrow"/>
              </a:defRPr>
            </a:lvl1pPr>
          </a:lstStyle>
          <a:p>
            <a:pPr marL="12700">
              <a:lnSpc>
                <a:spcPts val="1110"/>
              </a:lnSpc>
            </a:pPr>
            <a:r>
              <a:rPr spc="-5" dirty="0"/>
              <a:t>May 6,</a:t>
            </a:r>
            <a:r>
              <a:rPr spc="-95" dirty="0"/>
              <a:t> </a:t>
            </a:r>
            <a:r>
              <a:rPr spc="-5" dirty="0"/>
              <a:t>2015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88888"/>
                </a:solidFill>
                <a:latin typeface="Arial Narrow"/>
                <a:cs typeface="Arial Narrow"/>
              </a:defRPr>
            </a:lvl1pPr>
          </a:lstStyle>
          <a:p>
            <a:pPr marL="12700">
              <a:lnSpc>
                <a:spcPts val="1110"/>
              </a:lnSpc>
            </a:pPr>
            <a:r>
              <a:rPr spc="-5" dirty="0"/>
              <a:t>Ian Bell</a:t>
            </a:r>
            <a:r>
              <a:rPr spc="-5" dirty="0">
                <a:solidFill>
                  <a:srgbClr val="000000"/>
                </a:solidFill>
              </a:rPr>
              <a:t>: </a:t>
            </a:r>
            <a:r>
              <a:rPr spc="-5" dirty="0"/>
              <a:t>Design Presentations that</a:t>
            </a:r>
            <a:r>
              <a:rPr spc="-50" dirty="0"/>
              <a:t> </a:t>
            </a:r>
            <a:r>
              <a:rPr spc="-5" dirty="0"/>
              <a:t>Communicate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88888"/>
                </a:solidFill>
                <a:latin typeface="Arial Narrow"/>
                <a:cs typeface="Arial Narrow"/>
              </a:defRPr>
            </a:lvl1pPr>
          </a:lstStyle>
          <a:p>
            <a:pPr marL="12700">
              <a:lnSpc>
                <a:spcPts val="1110"/>
              </a:lnSpc>
            </a:pPr>
            <a:r>
              <a:rPr spc="-5" dirty="0"/>
              <a:t>May 6,</a:t>
            </a:r>
            <a:r>
              <a:rPr spc="-95" dirty="0"/>
              <a:t> </a:t>
            </a:r>
            <a:r>
              <a:rPr spc="-5" dirty="0"/>
              <a:t>2015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95300" y="1577340"/>
            <a:ext cx="430911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01590" y="1577340"/>
            <a:ext cx="430911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88888"/>
                </a:solidFill>
                <a:latin typeface="Arial Narrow"/>
                <a:cs typeface="Arial Narrow"/>
              </a:defRPr>
            </a:lvl1pPr>
          </a:lstStyle>
          <a:p>
            <a:pPr marL="12700">
              <a:lnSpc>
                <a:spcPts val="1110"/>
              </a:lnSpc>
            </a:pPr>
            <a:r>
              <a:rPr spc="-5" dirty="0"/>
              <a:t>Ian Bell</a:t>
            </a:r>
            <a:r>
              <a:rPr spc="-5" dirty="0">
                <a:solidFill>
                  <a:srgbClr val="000000"/>
                </a:solidFill>
              </a:rPr>
              <a:t>: </a:t>
            </a:r>
            <a:r>
              <a:rPr spc="-5" dirty="0"/>
              <a:t>Design Presentations that</a:t>
            </a:r>
            <a:r>
              <a:rPr spc="-50" dirty="0"/>
              <a:t> </a:t>
            </a:r>
            <a:r>
              <a:rPr spc="-5" dirty="0"/>
              <a:t>Communicate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88888"/>
                </a:solidFill>
                <a:latin typeface="Arial Narrow"/>
                <a:cs typeface="Arial Narrow"/>
              </a:defRPr>
            </a:lvl1pPr>
          </a:lstStyle>
          <a:p>
            <a:pPr marL="12700">
              <a:lnSpc>
                <a:spcPts val="1110"/>
              </a:lnSpc>
            </a:pPr>
            <a:r>
              <a:rPr spc="-5" dirty="0"/>
              <a:t>May 6,</a:t>
            </a:r>
            <a:r>
              <a:rPr spc="-95" dirty="0"/>
              <a:t> </a:t>
            </a:r>
            <a:r>
              <a:rPr spc="-5" dirty="0"/>
              <a:t>2015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88888"/>
                </a:solidFill>
                <a:latin typeface="Arial Narrow"/>
                <a:cs typeface="Arial Narrow"/>
              </a:defRPr>
            </a:lvl1pPr>
          </a:lstStyle>
          <a:p>
            <a:pPr marL="12700">
              <a:lnSpc>
                <a:spcPts val="1110"/>
              </a:lnSpc>
            </a:pPr>
            <a:r>
              <a:rPr spc="-5" dirty="0"/>
              <a:t>Ian Bell</a:t>
            </a:r>
            <a:r>
              <a:rPr spc="-5" dirty="0">
                <a:solidFill>
                  <a:srgbClr val="000000"/>
                </a:solidFill>
              </a:rPr>
              <a:t>: </a:t>
            </a:r>
            <a:r>
              <a:rPr spc="-5" dirty="0"/>
              <a:t>Design Presentations that</a:t>
            </a:r>
            <a:r>
              <a:rPr spc="-50" dirty="0"/>
              <a:t> </a:t>
            </a:r>
            <a:r>
              <a:rPr spc="-5" dirty="0"/>
              <a:t>Communicate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88888"/>
                </a:solidFill>
                <a:latin typeface="Arial Narrow"/>
                <a:cs typeface="Arial Narrow"/>
              </a:defRPr>
            </a:lvl1pPr>
          </a:lstStyle>
          <a:p>
            <a:pPr marL="12700">
              <a:lnSpc>
                <a:spcPts val="1110"/>
              </a:lnSpc>
            </a:pPr>
            <a:r>
              <a:rPr spc="-5" dirty="0"/>
              <a:t>May 6,</a:t>
            </a:r>
            <a:r>
              <a:rPr spc="-95" dirty="0"/>
              <a:t> </a:t>
            </a:r>
            <a:r>
              <a:rPr spc="-5" dirty="0"/>
              <a:t>2015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88888"/>
                </a:solidFill>
                <a:latin typeface="Arial Narrow"/>
                <a:cs typeface="Arial Narrow"/>
              </a:defRPr>
            </a:lvl1pPr>
          </a:lstStyle>
          <a:p>
            <a:pPr marL="12700">
              <a:lnSpc>
                <a:spcPts val="1110"/>
              </a:lnSpc>
            </a:pPr>
            <a:r>
              <a:rPr spc="-5" dirty="0"/>
              <a:t>Ian Bell</a:t>
            </a:r>
            <a:r>
              <a:rPr spc="-5" dirty="0">
                <a:solidFill>
                  <a:srgbClr val="000000"/>
                </a:solidFill>
              </a:rPr>
              <a:t>: </a:t>
            </a:r>
            <a:r>
              <a:rPr spc="-5" dirty="0"/>
              <a:t>Design Presentations that</a:t>
            </a:r>
            <a:r>
              <a:rPr spc="-50" dirty="0"/>
              <a:t> </a:t>
            </a:r>
            <a:r>
              <a:rPr spc="-5" dirty="0"/>
              <a:t>Communicate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88888"/>
                </a:solidFill>
                <a:latin typeface="Arial Narrow"/>
                <a:cs typeface="Arial Narrow"/>
              </a:defRPr>
            </a:lvl1pPr>
          </a:lstStyle>
          <a:p>
            <a:pPr marL="12700">
              <a:lnSpc>
                <a:spcPts val="1110"/>
              </a:lnSpc>
            </a:pPr>
            <a:r>
              <a:rPr spc="-5" dirty="0"/>
              <a:t>May 6,</a:t>
            </a:r>
            <a:r>
              <a:rPr spc="-95" dirty="0"/>
              <a:t> </a:t>
            </a:r>
            <a:r>
              <a:rPr spc="-5" dirty="0"/>
              <a:t>2015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58902" y="295656"/>
            <a:ext cx="9204325" cy="44450"/>
          </a:xfrm>
          <a:custGeom>
            <a:avLst/>
            <a:gdLst/>
            <a:ahLst/>
            <a:cxnLst/>
            <a:rect l="l" t="t" r="r" b="b"/>
            <a:pathLst>
              <a:path w="9204325" h="44450">
                <a:moveTo>
                  <a:pt x="0" y="44196"/>
                </a:moveTo>
                <a:lnTo>
                  <a:pt x="9203944" y="44196"/>
                </a:lnTo>
                <a:lnTo>
                  <a:pt x="9203944" y="0"/>
                </a:lnTo>
                <a:lnTo>
                  <a:pt x="0" y="0"/>
                </a:lnTo>
                <a:lnTo>
                  <a:pt x="0" y="44196"/>
                </a:lnTo>
                <a:close/>
              </a:path>
            </a:pathLst>
          </a:custGeom>
          <a:solidFill>
            <a:srgbClr val="9917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900" y="346202"/>
            <a:ext cx="9220200" cy="3746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5300" y="1577340"/>
            <a:ext cx="89154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7995" y="6611714"/>
            <a:ext cx="2281555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888888"/>
                </a:solidFill>
                <a:latin typeface="Arial Narrow"/>
                <a:cs typeface="Arial Narrow"/>
              </a:defRPr>
            </a:lvl1pPr>
          </a:lstStyle>
          <a:p>
            <a:pPr marL="12700">
              <a:lnSpc>
                <a:spcPts val="1110"/>
              </a:lnSpc>
            </a:pPr>
            <a:r>
              <a:rPr spc="-5" dirty="0"/>
              <a:t>Ian Bell</a:t>
            </a:r>
            <a:r>
              <a:rPr spc="-5" dirty="0">
                <a:solidFill>
                  <a:srgbClr val="000000"/>
                </a:solidFill>
              </a:rPr>
              <a:t>: </a:t>
            </a:r>
            <a:r>
              <a:rPr spc="-5" dirty="0"/>
              <a:t>Design Presentations that</a:t>
            </a:r>
            <a:r>
              <a:rPr spc="-50" dirty="0"/>
              <a:t> </a:t>
            </a:r>
            <a:r>
              <a:rPr spc="-5" dirty="0"/>
              <a:t>Communicate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044431" y="6653166"/>
            <a:ext cx="596265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888888"/>
                </a:solidFill>
                <a:latin typeface="Arial Narrow"/>
                <a:cs typeface="Arial Narrow"/>
              </a:defRPr>
            </a:lvl1pPr>
          </a:lstStyle>
          <a:p>
            <a:pPr marL="12700">
              <a:lnSpc>
                <a:spcPts val="1110"/>
              </a:lnSpc>
            </a:pPr>
            <a:r>
              <a:rPr spc="-5" dirty="0"/>
              <a:t>May 6,</a:t>
            </a:r>
            <a:r>
              <a:rPr spc="-95" dirty="0"/>
              <a:t> </a:t>
            </a:r>
            <a:r>
              <a:rPr spc="-5" dirty="0"/>
              <a:t>2015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132320" y="6377940"/>
            <a:ext cx="22783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4" Type="http://schemas.openxmlformats.org/officeDocument/2006/relationships/image" Target="../media/image34.png"/><Relationship Id="rId5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6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16.jpg"/><Relationship Id="rId5" Type="http://schemas.openxmlformats.org/officeDocument/2006/relationships/image" Target="../media/image17.jpg"/><Relationship Id="rId6" Type="http://schemas.openxmlformats.org/officeDocument/2006/relationships/image" Target="../media/image18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4" Type="http://schemas.openxmlformats.org/officeDocument/2006/relationships/image" Target="../media/image21.png"/><Relationship Id="rId5" Type="http://schemas.openxmlformats.org/officeDocument/2006/relationships/image" Target="../media/image22.png"/><Relationship Id="rId6" Type="http://schemas.openxmlformats.org/officeDocument/2006/relationships/hyperlink" Target="http://www.treklens.com/gallery/Asia/East_Timor/photo170200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g"/><Relationship Id="rId4" Type="http://schemas.openxmlformats.org/officeDocument/2006/relationships/image" Target="../media/image26.jpg"/><Relationship Id="rId5" Type="http://schemas.openxmlformats.org/officeDocument/2006/relationships/hyperlink" Target="https://blog.kissmetrics.com/eye-tracking-studies/" TargetMode="External"/><Relationship Id="rId6" Type="http://schemas.openxmlformats.org/officeDocument/2006/relationships/image" Target="../media/image27.jpg"/><Relationship Id="rId7" Type="http://schemas.openxmlformats.org/officeDocument/2006/relationships/image" Target="../media/image28.png"/><Relationship Id="rId8" Type="http://schemas.openxmlformats.org/officeDocument/2006/relationships/image" Target="../media/image29.png"/><Relationship Id="rId9" Type="http://schemas.openxmlformats.org/officeDocument/2006/relationships/image" Target="../media/image30.png"/><Relationship Id="rId10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953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4953000" cy="6858000"/>
          </a:xfrm>
          <a:custGeom>
            <a:avLst/>
            <a:gdLst/>
            <a:ahLst/>
            <a:cxnLst/>
            <a:rect l="l" t="t" r="r" b="b"/>
            <a:pathLst>
              <a:path w="4953000" h="6858000">
                <a:moveTo>
                  <a:pt x="0" y="6858000"/>
                </a:moveTo>
                <a:lnTo>
                  <a:pt x="4953000" y="6858000"/>
                </a:lnTo>
                <a:lnTo>
                  <a:pt x="4953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6096">
            <a:solidFill>
              <a:srgbClr val="CC661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656332" y="1034288"/>
            <a:ext cx="1786255" cy="554990"/>
          </a:xfrm>
          <a:custGeom>
            <a:avLst/>
            <a:gdLst/>
            <a:ahLst/>
            <a:cxnLst/>
            <a:rect l="l" t="t" r="r" b="b"/>
            <a:pathLst>
              <a:path w="1786254" h="554990">
                <a:moveTo>
                  <a:pt x="1609745" y="220979"/>
                </a:moveTo>
                <a:lnTo>
                  <a:pt x="1474343" y="220979"/>
                </a:lnTo>
                <a:lnTo>
                  <a:pt x="1485034" y="221384"/>
                </a:lnTo>
                <a:lnTo>
                  <a:pt x="1494440" y="222599"/>
                </a:lnTo>
                <a:lnTo>
                  <a:pt x="1526540" y="244348"/>
                </a:lnTo>
                <a:lnTo>
                  <a:pt x="1531239" y="287527"/>
                </a:lnTo>
                <a:lnTo>
                  <a:pt x="1517261" y="293627"/>
                </a:lnTo>
                <a:lnTo>
                  <a:pt x="1498758" y="299942"/>
                </a:lnTo>
                <a:lnTo>
                  <a:pt x="1475732" y="306494"/>
                </a:lnTo>
                <a:lnTo>
                  <a:pt x="1448181" y="313309"/>
                </a:lnTo>
                <a:lnTo>
                  <a:pt x="1425348" y="319258"/>
                </a:lnTo>
                <a:lnTo>
                  <a:pt x="1376807" y="339725"/>
                </a:lnTo>
                <a:lnTo>
                  <a:pt x="1348946" y="367746"/>
                </a:lnTo>
                <a:lnTo>
                  <a:pt x="1332992" y="406669"/>
                </a:lnTo>
                <a:lnTo>
                  <a:pt x="1329944" y="438023"/>
                </a:lnTo>
                <a:lnTo>
                  <a:pt x="1331825" y="463190"/>
                </a:lnTo>
                <a:lnTo>
                  <a:pt x="1346874" y="505620"/>
                </a:lnTo>
                <a:lnTo>
                  <a:pt x="1376164" y="536787"/>
                </a:lnTo>
                <a:lnTo>
                  <a:pt x="1414835" y="552737"/>
                </a:lnTo>
                <a:lnTo>
                  <a:pt x="1437385" y="554736"/>
                </a:lnTo>
                <a:lnTo>
                  <a:pt x="1451365" y="553904"/>
                </a:lnTo>
                <a:lnTo>
                  <a:pt x="1490853" y="541527"/>
                </a:lnTo>
                <a:lnTo>
                  <a:pt x="1526696" y="514453"/>
                </a:lnTo>
                <a:lnTo>
                  <a:pt x="1537843" y="502285"/>
                </a:lnTo>
                <a:lnTo>
                  <a:pt x="1620649" y="502285"/>
                </a:lnTo>
                <a:lnTo>
                  <a:pt x="1618615" y="491998"/>
                </a:lnTo>
                <a:lnTo>
                  <a:pt x="1617262" y="481075"/>
                </a:lnTo>
                <a:lnTo>
                  <a:pt x="1463547" y="481075"/>
                </a:lnTo>
                <a:lnTo>
                  <a:pt x="1423477" y="457338"/>
                </a:lnTo>
                <a:lnTo>
                  <a:pt x="1415922" y="427227"/>
                </a:lnTo>
                <a:lnTo>
                  <a:pt x="1416684" y="417661"/>
                </a:lnTo>
                <a:lnTo>
                  <a:pt x="1447292" y="382333"/>
                </a:lnTo>
                <a:lnTo>
                  <a:pt x="1496377" y="367012"/>
                </a:lnTo>
                <a:lnTo>
                  <a:pt x="1510283" y="362950"/>
                </a:lnTo>
                <a:lnTo>
                  <a:pt x="1521904" y="359150"/>
                </a:lnTo>
                <a:lnTo>
                  <a:pt x="1531239" y="355600"/>
                </a:lnTo>
                <a:lnTo>
                  <a:pt x="1614924" y="355600"/>
                </a:lnTo>
                <a:lnTo>
                  <a:pt x="1615313" y="293242"/>
                </a:lnTo>
                <a:lnTo>
                  <a:pt x="1614549" y="261336"/>
                </a:lnTo>
                <a:lnTo>
                  <a:pt x="1612249" y="234775"/>
                </a:lnTo>
                <a:lnTo>
                  <a:pt x="1609745" y="220979"/>
                </a:lnTo>
                <a:close/>
              </a:path>
              <a:path w="1786254" h="554990">
                <a:moveTo>
                  <a:pt x="1620649" y="502285"/>
                </a:moveTo>
                <a:lnTo>
                  <a:pt x="1537843" y="502285"/>
                </a:lnTo>
                <a:lnTo>
                  <a:pt x="1549019" y="545338"/>
                </a:lnTo>
                <a:lnTo>
                  <a:pt x="1633855" y="545338"/>
                </a:lnTo>
                <a:lnTo>
                  <a:pt x="1628759" y="531431"/>
                </a:lnTo>
                <a:lnTo>
                  <a:pt x="1624520" y="517905"/>
                </a:lnTo>
                <a:lnTo>
                  <a:pt x="1621139" y="504761"/>
                </a:lnTo>
                <a:lnTo>
                  <a:pt x="1620649" y="502285"/>
                </a:lnTo>
                <a:close/>
              </a:path>
              <a:path w="1786254" h="554990">
                <a:moveTo>
                  <a:pt x="1614924" y="355600"/>
                </a:moveTo>
                <a:lnTo>
                  <a:pt x="1531239" y="355600"/>
                </a:lnTo>
                <a:lnTo>
                  <a:pt x="1531120" y="382333"/>
                </a:lnTo>
                <a:lnTo>
                  <a:pt x="1530810" y="397371"/>
                </a:lnTo>
                <a:lnTo>
                  <a:pt x="1524381" y="438912"/>
                </a:lnTo>
                <a:lnTo>
                  <a:pt x="1499616" y="468502"/>
                </a:lnTo>
                <a:lnTo>
                  <a:pt x="1463547" y="481075"/>
                </a:lnTo>
                <a:lnTo>
                  <a:pt x="1617262" y="481075"/>
                </a:lnTo>
                <a:lnTo>
                  <a:pt x="1616873" y="477932"/>
                </a:lnTo>
                <a:lnTo>
                  <a:pt x="1615582" y="460279"/>
                </a:lnTo>
                <a:lnTo>
                  <a:pt x="1614810" y="439491"/>
                </a:lnTo>
                <a:lnTo>
                  <a:pt x="1614575" y="417661"/>
                </a:lnTo>
                <a:lnTo>
                  <a:pt x="1614693" y="392606"/>
                </a:lnTo>
                <a:lnTo>
                  <a:pt x="1614924" y="355600"/>
                </a:lnTo>
                <a:close/>
              </a:path>
              <a:path w="1786254" h="554990">
                <a:moveTo>
                  <a:pt x="1479169" y="140970"/>
                </a:moveTo>
                <a:lnTo>
                  <a:pt x="1425225" y="147526"/>
                </a:lnTo>
                <a:lnTo>
                  <a:pt x="1385570" y="167132"/>
                </a:lnTo>
                <a:lnTo>
                  <a:pt x="1357582" y="201818"/>
                </a:lnTo>
                <a:lnTo>
                  <a:pt x="1338833" y="253364"/>
                </a:lnTo>
                <a:lnTo>
                  <a:pt x="1416558" y="270383"/>
                </a:lnTo>
                <a:lnTo>
                  <a:pt x="1420983" y="257218"/>
                </a:lnTo>
                <a:lnTo>
                  <a:pt x="1426051" y="246316"/>
                </a:lnTo>
                <a:lnTo>
                  <a:pt x="1463363" y="221624"/>
                </a:lnTo>
                <a:lnTo>
                  <a:pt x="1474343" y="220979"/>
                </a:lnTo>
                <a:lnTo>
                  <a:pt x="1609745" y="220979"/>
                </a:lnTo>
                <a:lnTo>
                  <a:pt x="1608401" y="213572"/>
                </a:lnTo>
                <a:lnTo>
                  <a:pt x="1586642" y="174212"/>
                </a:lnTo>
                <a:lnTo>
                  <a:pt x="1546195" y="149542"/>
                </a:lnTo>
                <a:lnTo>
                  <a:pt x="1504717" y="141922"/>
                </a:lnTo>
                <a:lnTo>
                  <a:pt x="1479169" y="140970"/>
                </a:lnTo>
                <a:close/>
              </a:path>
              <a:path w="1786254" h="554990">
                <a:moveTo>
                  <a:pt x="1055370" y="150240"/>
                </a:moveTo>
                <a:lnTo>
                  <a:pt x="969391" y="150240"/>
                </a:lnTo>
                <a:lnTo>
                  <a:pt x="969391" y="400558"/>
                </a:lnTo>
                <a:lnTo>
                  <a:pt x="972518" y="452389"/>
                </a:lnTo>
                <a:lnTo>
                  <a:pt x="981837" y="490220"/>
                </a:lnTo>
                <a:lnTo>
                  <a:pt x="1007697" y="528706"/>
                </a:lnTo>
                <a:lnTo>
                  <a:pt x="1046416" y="550545"/>
                </a:lnTo>
                <a:lnTo>
                  <a:pt x="1076706" y="554736"/>
                </a:lnTo>
                <a:lnTo>
                  <a:pt x="1092350" y="553594"/>
                </a:lnTo>
                <a:lnTo>
                  <a:pt x="1137284" y="536575"/>
                </a:lnTo>
                <a:lnTo>
                  <a:pt x="1174450" y="501499"/>
                </a:lnTo>
                <a:lnTo>
                  <a:pt x="1184020" y="486283"/>
                </a:lnTo>
                <a:lnTo>
                  <a:pt x="1264031" y="486283"/>
                </a:lnTo>
                <a:lnTo>
                  <a:pt x="1264031" y="474725"/>
                </a:lnTo>
                <a:lnTo>
                  <a:pt x="1108709" y="474725"/>
                </a:lnTo>
                <a:lnTo>
                  <a:pt x="1099615" y="474009"/>
                </a:lnTo>
                <a:lnTo>
                  <a:pt x="1065482" y="449246"/>
                </a:lnTo>
                <a:lnTo>
                  <a:pt x="1056322" y="395398"/>
                </a:lnTo>
                <a:lnTo>
                  <a:pt x="1055370" y="331850"/>
                </a:lnTo>
                <a:lnTo>
                  <a:pt x="1055370" y="150240"/>
                </a:lnTo>
                <a:close/>
              </a:path>
              <a:path w="1786254" h="554990">
                <a:moveTo>
                  <a:pt x="1264031" y="486283"/>
                </a:moveTo>
                <a:lnTo>
                  <a:pt x="1184020" y="486283"/>
                </a:lnTo>
                <a:lnTo>
                  <a:pt x="1184020" y="545338"/>
                </a:lnTo>
                <a:lnTo>
                  <a:pt x="1264031" y="545338"/>
                </a:lnTo>
                <a:lnTo>
                  <a:pt x="1264031" y="486283"/>
                </a:lnTo>
                <a:close/>
              </a:path>
              <a:path w="1786254" h="554990">
                <a:moveTo>
                  <a:pt x="1264031" y="150240"/>
                </a:moveTo>
                <a:lnTo>
                  <a:pt x="1178052" y="150240"/>
                </a:lnTo>
                <a:lnTo>
                  <a:pt x="1178052" y="316991"/>
                </a:lnTo>
                <a:lnTo>
                  <a:pt x="1177694" y="353566"/>
                </a:lnTo>
                <a:lnTo>
                  <a:pt x="1174837" y="405520"/>
                </a:lnTo>
                <a:lnTo>
                  <a:pt x="1163494" y="442388"/>
                </a:lnTo>
                <a:lnTo>
                  <a:pt x="1129395" y="470931"/>
                </a:lnTo>
                <a:lnTo>
                  <a:pt x="1108709" y="474725"/>
                </a:lnTo>
                <a:lnTo>
                  <a:pt x="1264031" y="474725"/>
                </a:lnTo>
                <a:lnTo>
                  <a:pt x="1264031" y="150240"/>
                </a:lnTo>
                <a:close/>
              </a:path>
              <a:path w="1786254" h="554990">
                <a:moveTo>
                  <a:pt x="536320" y="150240"/>
                </a:moveTo>
                <a:lnTo>
                  <a:pt x="450342" y="150240"/>
                </a:lnTo>
                <a:lnTo>
                  <a:pt x="450342" y="545338"/>
                </a:lnTo>
                <a:lnTo>
                  <a:pt x="536320" y="545338"/>
                </a:lnTo>
                <a:lnTo>
                  <a:pt x="536320" y="150240"/>
                </a:lnTo>
                <a:close/>
              </a:path>
              <a:path w="1786254" h="554990">
                <a:moveTo>
                  <a:pt x="679957" y="417067"/>
                </a:moveTo>
                <a:lnTo>
                  <a:pt x="593979" y="433070"/>
                </a:lnTo>
                <a:lnTo>
                  <a:pt x="602031" y="461023"/>
                </a:lnTo>
                <a:lnTo>
                  <a:pt x="613441" y="485441"/>
                </a:lnTo>
                <a:lnTo>
                  <a:pt x="646430" y="523621"/>
                </a:lnTo>
                <a:lnTo>
                  <a:pt x="692038" y="546941"/>
                </a:lnTo>
                <a:lnTo>
                  <a:pt x="749172" y="554736"/>
                </a:lnTo>
                <a:lnTo>
                  <a:pt x="781889" y="552404"/>
                </a:lnTo>
                <a:lnTo>
                  <a:pt x="836130" y="533786"/>
                </a:lnTo>
                <a:lnTo>
                  <a:pt x="874799" y="497615"/>
                </a:lnTo>
                <a:lnTo>
                  <a:pt x="884898" y="479171"/>
                </a:lnTo>
                <a:lnTo>
                  <a:pt x="749172" y="479171"/>
                </a:lnTo>
                <a:lnTo>
                  <a:pt x="723070" y="475289"/>
                </a:lnTo>
                <a:lnTo>
                  <a:pt x="702849" y="463645"/>
                </a:lnTo>
                <a:lnTo>
                  <a:pt x="688486" y="444238"/>
                </a:lnTo>
                <a:lnTo>
                  <a:pt x="679957" y="417067"/>
                </a:lnTo>
                <a:close/>
              </a:path>
              <a:path w="1786254" h="554990">
                <a:moveTo>
                  <a:pt x="742442" y="140970"/>
                </a:moveTo>
                <a:lnTo>
                  <a:pt x="683783" y="149256"/>
                </a:lnTo>
                <a:lnTo>
                  <a:pt x="640842" y="174116"/>
                </a:lnTo>
                <a:lnTo>
                  <a:pt x="614664" y="212788"/>
                </a:lnTo>
                <a:lnTo>
                  <a:pt x="605917" y="262509"/>
                </a:lnTo>
                <a:lnTo>
                  <a:pt x="608153" y="288655"/>
                </a:lnTo>
                <a:lnTo>
                  <a:pt x="626008" y="332089"/>
                </a:lnTo>
                <a:lnTo>
                  <a:pt x="660775" y="362231"/>
                </a:lnTo>
                <a:lnTo>
                  <a:pt x="727882" y="388989"/>
                </a:lnTo>
                <a:lnTo>
                  <a:pt x="775843" y="402844"/>
                </a:lnTo>
                <a:lnTo>
                  <a:pt x="785443" y="405745"/>
                </a:lnTo>
                <a:lnTo>
                  <a:pt x="810514" y="427609"/>
                </a:lnTo>
                <a:lnTo>
                  <a:pt x="810514" y="436372"/>
                </a:lnTo>
                <a:lnTo>
                  <a:pt x="786677" y="472473"/>
                </a:lnTo>
                <a:lnTo>
                  <a:pt x="749172" y="479171"/>
                </a:lnTo>
                <a:lnTo>
                  <a:pt x="884898" y="479171"/>
                </a:lnTo>
                <a:lnTo>
                  <a:pt x="887063" y="475218"/>
                </a:lnTo>
                <a:lnTo>
                  <a:pt x="894421" y="450320"/>
                </a:lnTo>
                <a:lnTo>
                  <a:pt x="896873" y="422910"/>
                </a:lnTo>
                <a:lnTo>
                  <a:pt x="895280" y="400268"/>
                </a:lnTo>
                <a:lnTo>
                  <a:pt x="882568" y="362080"/>
                </a:lnTo>
                <a:lnTo>
                  <a:pt x="855735" y="332797"/>
                </a:lnTo>
                <a:lnTo>
                  <a:pt x="807019" y="308274"/>
                </a:lnTo>
                <a:lnTo>
                  <a:pt x="745299" y="289083"/>
                </a:lnTo>
                <a:lnTo>
                  <a:pt x="723011" y="281749"/>
                </a:lnTo>
                <a:lnTo>
                  <a:pt x="707199" y="275558"/>
                </a:lnTo>
                <a:lnTo>
                  <a:pt x="697865" y="270510"/>
                </a:lnTo>
                <a:lnTo>
                  <a:pt x="689609" y="264795"/>
                </a:lnTo>
                <a:lnTo>
                  <a:pt x="685545" y="257683"/>
                </a:lnTo>
                <a:lnTo>
                  <a:pt x="685545" y="248920"/>
                </a:lnTo>
                <a:lnTo>
                  <a:pt x="716899" y="218439"/>
                </a:lnTo>
                <a:lnTo>
                  <a:pt x="743966" y="216153"/>
                </a:lnTo>
                <a:lnTo>
                  <a:pt x="876026" y="216153"/>
                </a:lnTo>
                <a:lnTo>
                  <a:pt x="867409" y="198040"/>
                </a:lnTo>
                <a:lnTo>
                  <a:pt x="839216" y="165735"/>
                </a:lnTo>
                <a:lnTo>
                  <a:pt x="798448" y="147161"/>
                </a:lnTo>
                <a:lnTo>
                  <a:pt x="772350" y="142517"/>
                </a:lnTo>
                <a:lnTo>
                  <a:pt x="742442" y="140970"/>
                </a:lnTo>
                <a:close/>
              </a:path>
              <a:path w="1786254" h="554990">
                <a:moveTo>
                  <a:pt x="876026" y="216153"/>
                </a:moveTo>
                <a:lnTo>
                  <a:pt x="743966" y="216153"/>
                </a:lnTo>
                <a:lnTo>
                  <a:pt x="766635" y="219130"/>
                </a:lnTo>
                <a:lnTo>
                  <a:pt x="784352" y="228060"/>
                </a:lnTo>
                <a:lnTo>
                  <a:pt x="797115" y="242943"/>
                </a:lnTo>
                <a:lnTo>
                  <a:pt x="804926" y="263778"/>
                </a:lnTo>
                <a:lnTo>
                  <a:pt x="885697" y="245490"/>
                </a:lnTo>
                <a:lnTo>
                  <a:pt x="877792" y="219866"/>
                </a:lnTo>
                <a:lnTo>
                  <a:pt x="876026" y="216153"/>
                </a:lnTo>
                <a:close/>
              </a:path>
              <a:path w="1786254" h="554990">
                <a:moveTo>
                  <a:pt x="1786001" y="0"/>
                </a:moveTo>
                <a:lnTo>
                  <a:pt x="1700021" y="0"/>
                </a:lnTo>
                <a:lnTo>
                  <a:pt x="1700021" y="545338"/>
                </a:lnTo>
                <a:lnTo>
                  <a:pt x="1786001" y="545338"/>
                </a:lnTo>
                <a:lnTo>
                  <a:pt x="1786001" y="0"/>
                </a:lnTo>
                <a:close/>
              </a:path>
              <a:path w="1786254" h="554990">
                <a:moveTo>
                  <a:pt x="536320" y="0"/>
                </a:moveTo>
                <a:lnTo>
                  <a:pt x="450342" y="0"/>
                </a:lnTo>
                <a:lnTo>
                  <a:pt x="450342" y="96647"/>
                </a:lnTo>
                <a:lnTo>
                  <a:pt x="536320" y="96647"/>
                </a:lnTo>
                <a:lnTo>
                  <a:pt x="536320" y="0"/>
                </a:lnTo>
                <a:close/>
              </a:path>
              <a:path w="1786254" h="554990">
                <a:moveTo>
                  <a:pt x="97917" y="0"/>
                </a:moveTo>
                <a:lnTo>
                  <a:pt x="0" y="0"/>
                </a:lnTo>
                <a:lnTo>
                  <a:pt x="160019" y="545338"/>
                </a:lnTo>
                <a:lnTo>
                  <a:pt x="256286" y="545338"/>
                </a:lnTo>
                <a:lnTo>
                  <a:pt x="297973" y="403606"/>
                </a:lnTo>
                <a:lnTo>
                  <a:pt x="211200" y="403606"/>
                </a:lnTo>
                <a:lnTo>
                  <a:pt x="97917" y="0"/>
                </a:lnTo>
                <a:close/>
              </a:path>
              <a:path w="1786254" h="554990">
                <a:moveTo>
                  <a:pt x="416687" y="0"/>
                </a:moveTo>
                <a:lnTo>
                  <a:pt x="320675" y="0"/>
                </a:lnTo>
                <a:lnTo>
                  <a:pt x="211200" y="403606"/>
                </a:lnTo>
                <a:lnTo>
                  <a:pt x="297973" y="403606"/>
                </a:lnTo>
                <a:lnTo>
                  <a:pt x="41668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072254" y="1389888"/>
            <a:ext cx="115570" cy="125730"/>
          </a:xfrm>
          <a:custGeom>
            <a:avLst/>
            <a:gdLst/>
            <a:ahLst/>
            <a:cxnLst/>
            <a:rect l="l" t="t" r="r" b="b"/>
            <a:pathLst>
              <a:path w="115570" h="125730">
                <a:moveTo>
                  <a:pt x="115316" y="0"/>
                </a:moveTo>
                <a:lnTo>
                  <a:pt x="105981" y="3550"/>
                </a:lnTo>
                <a:lnTo>
                  <a:pt x="94361" y="7350"/>
                </a:lnTo>
                <a:lnTo>
                  <a:pt x="80454" y="11412"/>
                </a:lnTo>
                <a:lnTo>
                  <a:pt x="64262" y="15748"/>
                </a:lnTo>
                <a:lnTo>
                  <a:pt x="46089" y="21109"/>
                </a:lnTo>
                <a:lnTo>
                  <a:pt x="12192" y="38862"/>
                </a:lnTo>
                <a:lnTo>
                  <a:pt x="0" y="71627"/>
                </a:lnTo>
                <a:lnTo>
                  <a:pt x="835" y="82585"/>
                </a:lnTo>
                <a:lnTo>
                  <a:pt x="20728" y="116742"/>
                </a:lnTo>
                <a:lnTo>
                  <a:pt x="47625" y="125475"/>
                </a:lnTo>
                <a:lnTo>
                  <a:pt x="56671" y="124690"/>
                </a:lnTo>
                <a:lnTo>
                  <a:pt x="91884" y="106404"/>
                </a:lnTo>
                <a:lnTo>
                  <a:pt x="111458" y="72925"/>
                </a:lnTo>
                <a:lnTo>
                  <a:pt x="115316" y="20954"/>
                </a:lnTo>
                <a:lnTo>
                  <a:pt x="115316" y="0"/>
                </a:lnTo>
                <a:close/>
              </a:path>
            </a:pathLst>
          </a:custGeom>
          <a:ln w="914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625722" y="1184528"/>
            <a:ext cx="294640" cy="404495"/>
          </a:xfrm>
          <a:custGeom>
            <a:avLst/>
            <a:gdLst/>
            <a:ahLst/>
            <a:cxnLst/>
            <a:rect l="l" t="t" r="r" b="b"/>
            <a:pathLst>
              <a:path w="294639" h="404494">
                <a:moveTo>
                  <a:pt x="0" y="0"/>
                </a:moveTo>
                <a:lnTo>
                  <a:pt x="85978" y="0"/>
                </a:lnTo>
                <a:lnTo>
                  <a:pt x="85978" y="181610"/>
                </a:lnTo>
                <a:lnTo>
                  <a:pt x="86217" y="216925"/>
                </a:lnTo>
                <a:lnTo>
                  <a:pt x="88122" y="266317"/>
                </a:lnTo>
                <a:lnTo>
                  <a:pt x="100986" y="306544"/>
                </a:lnTo>
                <a:lnTo>
                  <a:pt x="139318" y="324485"/>
                </a:lnTo>
                <a:lnTo>
                  <a:pt x="149869" y="323534"/>
                </a:lnTo>
                <a:lnTo>
                  <a:pt x="187354" y="301301"/>
                </a:lnTo>
                <a:lnTo>
                  <a:pt x="205446" y="255279"/>
                </a:lnTo>
                <a:lnTo>
                  <a:pt x="208303" y="203325"/>
                </a:lnTo>
                <a:lnTo>
                  <a:pt x="208661" y="166750"/>
                </a:lnTo>
                <a:lnTo>
                  <a:pt x="208661" y="0"/>
                </a:lnTo>
                <a:lnTo>
                  <a:pt x="294639" y="0"/>
                </a:lnTo>
                <a:lnTo>
                  <a:pt x="294639" y="395097"/>
                </a:lnTo>
                <a:lnTo>
                  <a:pt x="214629" y="395097"/>
                </a:lnTo>
                <a:lnTo>
                  <a:pt x="214629" y="336042"/>
                </a:lnTo>
                <a:lnTo>
                  <a:pt x="205059" y="351258"/>
                </a:lnTo>
                <a:lnTo>
                  <a:pt x="167893" y="386334"/>
                </a:lnTo>
                <a:lnTo>
                  <a:pt x="122959" y="403353"/>
                </a:lnTo>
                <a:lnTo>
                  <a:pt x="107314" y="404495"/>
                </a:lnTo>
                <a:lnTo>
                  <a:pt x="91741" y="403447"/>
                </a:lnTo>
                <a:lnTo>
                  <a:pt x="50164" y="387731"/>
                </a:lnTo>
                <a:lnTo>
                  <a:pt x="19446" y="354601"/>
                </a:lnTo>
                <a:lnTo>
                  <a:pt x="3127" y="302148"/>
                </a:lnTo>
                <a:lnTo>
                  <a:pt x="0" y="250317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106673" y="1184528"/>
            <a:ext cx="86360" cy="395605"/>
          </a:xfrm>
          <a:custGeom>
            <a:avLst/>
            <a:gdLst/>
            <a:ahLst/>
            <a:cxnLst/>
            <a:rect l="l" t="t" r="r" b="b"/>
            <a:pathLst>
              <a:path w="86360" h="395605">
                <a:moveTo>
                  <a:pt x="0" y="0"/>
                </a:moveTo>
                <a:lnTo>
                  <a:pt x="85978" y="0"/>
                </a:lnTo>
                <a:lnTo>
                  <a:pt x="85978" y="395097"/>
                </a:lnTo>
                <a:lnTo>
                  <a:pt x="0" y="395097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986276" y="1175258"/>
            <a:ext cx="304165" cy="414020"/>
          </a:xfrm>
          <a:custGeom>
            <a:avLst/>
            <a:gdLst/>
            <a:ahLst/>
            <a:cxnLst/>
            <a:rect l="l" t="t" r="r" b="b"/>
            <a:pathLst>
              <a:path w="304164" h="414019">
                <a:moveTo>
                  <a:pt x="149225" y="0"/>
                </a:moveTo>
                <a:lnTo>
                  <a:pt x="197119" y="3809"/>
                </a:lnTo>
                <a:lnTo>
                  <a:pt x="245439" y="23550"/>
                </a:lnTo>
                <a:lnTo>
                  <a:pt x="273050" y="56768"/>
                </a:lnTo>
                <a:lnTo>
                  <a:pt x="282305" y="93805"/>
                </a:lnTo>
                <a:lnTo>
                  <a:pt x="285369" y="152272"/>
                </a:lnTo>
                <a:lnTo>
                  <a:pt x="284607" y="274446"/>
                </a:lnTo>
                <a:lnTo>
                  <a:pt x="284866" y="298521"/>
                </a:lnTo>
                <a:lnTo>
                  <a:pt x="286910" y="336811"/>
                </a:lnTo>
                <a:lnTo>
                  <a:pt x="294576" y="376935"/>
                </a:lnTo>
                <a:lnTo>
                  <a:pt x="303911" y="404367"/>
                </a:lnTo>
                <a:lnTo>
                  <a:pt x="219075" y="404367"/>
                </a:lnTo>
                <a:lnTo>
                  <a:pt x="207899" y="361314"/>
                </a:lnTo>
                <a:lnTo>
                  <a:pt x="196752" y="373483"/>
                </a:lnTo>
                <a:lnTo>
                  <a:pt x="185213" y="384079"/>
                </a:lnTo>
                <a:lnTo>
                  <a:pt x="148143" y="406318"/>
                </a:lnTo>
                <a:lnTo>
                  <a:pt x="107441" y="413765"/>
                </a:lnTo>
                <a:lnTo>
                  <a:pt x="84891" y="411767"/>
                </a:lnTo>
                <a:lnTo>
                  <a:pt x="46220" y="395817"/>
                </a:lnTo>
                <a:lnTo>
                  <a:pt x="16930" y="364650"/>
                </a:lnTo>
                <a:lnTo>
                  <a:pt x="1881" y="322220"/>
                </a:lnTo>
                <a:lnTo>
                  <a:pt x="0" y="297052"/>
                </a:lnTo>
                <a:lnTo>
                  <a:pt x="762" y="280834"/>
                </a:lnTo>
                <a:lnTo>
                  <a:pt x="12191" y="238632"/>
                </a:lnTo>
                <a:lnTo>
                  <a:pt x="36337" y="206825"/>
                </a:lnTo>
                <a:lnTo>
                  <a:pt x="75882" y="184689"/>
                </a:lnTo>
                <a:lnTo>
                  <a:pt x="118237" y="172338"/>
                </a:lnTo>
                <a:lnTo>
                  <a:pt x="145788" y="165524"/>
                </a:lnTo>
                <a:lnTo>
                  <a:pt x="168814" y="158972"/>
                </a:lnTo>
                <a:lnTo>
                  <a:pt x="187317" y="152657"/>
                </a:lnTo>
                <a:lnTo>
                  <a:pt x="201295" y="146557"/>
                </a:lnTo>
                <a:lnTo>
                  <a:pt x="201007" y="131506"/>
                </a:lnTo>
                <a:lnTo>
                  <a:pt x="187833" y="90931"/>
                </a:lnTo>
                <a:lnTo>
                  <a:pt x="144399" y="80009"/>
                </a:lnTo>
                <a:lnTo>
                  <a:pt x="133419" y="80654"/>
                </a:lnTo>
                <a:lnTo>
                  <a:pt x="96107" y="105346"/>
                </a:lnTo>
                <a:lnTo>
                  <a:pt x="86613" y="129412"/>
                </a:lnTo>
                <a:lnTo>
                  <a:pt x="8889" y="112394"/>
                </a:lnTo>
                <a:lnTo>
                  <a:pt x="27638" y="60848"/>
                </a:lnTo>
                <a:lnTo>
                  <a:pt x="55625" y="26162"/>
                </a:lnTo>
                <a:lnTo>
                  <a:pt x="95281" y="6556"/>
                </a:lnTo>
                <a:lnTo>
                  <a:pt x="120455" y="1641"/>
                </a:lnTo>
                <a:lnTo>
                  <a:pt x="149225" y="0"/>
                </a:lnTo>
                <a:close/>
              </a:path>
            </a:pathLst>
          </a:custGeom>
          <a:ln w="914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250310" y="1175258"/>
            <a:ext cx="302895" cy="414020"/>
          </a:xfrm>
          <a:custGeom>
            <a:avLst/>
            <a:gdLst/>
            <a:ahLst/>
            <a:cxnLst/>
            <a:rect l="l" t="t" r="r" b="b"/>
            <a:pathLst>
              <a:path w="302895" h="414019">
                <a:moveTo>
                  <a:pt x="148462" y="0"/>
                </a:moveTo>
                <a:lnTo>
                  <a:pt x="204469" y="6191"/>
                </a:lnTo>
                <a:lnTo>
                  <a:pt x="245237" y="24764"/>
                </a:lnTo>
                <a:lnTo>
                  <a:pt x="273430" y="57070"/>
                </a:lnTo>
                <a:lnTo>
                  <a:pt x="291718" y="104520"/>
                </a:lnTo>
                <a:lnTo>
                  <a:pt x="210947" y="122808"/>
                </a:lnTo>
                <a:lnTo>
                  <a:pt x="203136" y="101973"/>
                </a:lnTo>
                <a:lnTo>
                  <a:pt x="190373" y="87090"/>
                </a:lnTo>
                <a:lnTo>
                  <a:pt x="172656" y="78160"/>
                </a:lnTo>
                <a:lnTo>
                  <a:pt x="149987" y="75183"/>
                </a:lnTo>
                <a:lnTo>
                  <a:pt x="135316" y="75755"/>
                </a:lnTo>
                <a:lnTo>
                  <a:pt x="99067" y="89233"/>
                </a:lnTo>
                <a:lnTo>
                  <a:pt x="91566" y="107950"/>
                </a:lnTo>
                <a:lnTo>
                  <a:pt x="91566" y="116712"/>
                </a:lnTo>
                <a:lnTo>
                  <a:pt x="129032" y="140779"/>
                </a:lnTo>
                <a:lnTo>
                  <a:pt x="180086" y="156590"/>
                </a:lnTo>
                <a:lnTo>
                  <a:pt x="213040" y="167304"/>
                </a:lnTo>
                <a:lnTo>
                  <a:pt x="261756" y="191827"/>
                </a:lnTo>
                <a:lnTo>
                  <a:pt x="288589" y="221110"/>
                </a:lnTo>
                <a:lnTo>
                  <a:pt x="301301" y="259298"/>
                </a:lnTo>
                <a:lnTo>
                  <a:pt x="302894" y="281939"/>
                </a:lnTo>
                <a:lnTo>
                  <a:pt x="300442" y="309350"/>
                </a:lnTo>
                <a:lnTo>
                  <a:pt x="280820" y="356645"/>
                </a:lnTo>
                <a:lnTo>
                  <a:pt x="242151" y="392816"/>
                </a:lnTo>
                <a:lnTo>
                  <a:pt x="187910" y="411434"/>
                </a:lnTo>
                <a:lnTo>
                  <a:pt x="155193" y="413765"/>
                </a:lnTo>
                <a:lnTo>
                  <a:pt x="125192" y="411815"/>
                </a:lnTo>
                <a:lnTo>
                  <a:pt x="73808" y="396245"/>
                </a:lnTo>
                <a:lnTo>
                  <a:pt x="34254" y="365341"/>
                </a:lnTo>
                <a:lnTo>
                  <a:pt x="8052" y="320053"/>
                </a:lnTo>
                <a:lnTo>
                  <a:pt x="0" y="292100"/>
                </a:lnTo>
                <a:lnTo>
                  <a:pt x="85978" y="276097"/>
                </a:lnTo>
                <a:lnTo>
                  <a:pt x="94507" y="303268"/>
                </a:lnTo>
                <a:lnTo>
                  <a:pt x="108870" y="322675"/>
                </a:lnTo>
                <a:lnTo>
                  <a:pt x="129091" y="334319"/>
                </a:lnTo>
                <a:lnTo>
                  <a:pt x="155193" y="338200"/>
                </a:lnTo>
                <a:lnTo>
                  <a:pt x="169648" y="337460"/>
                </a:lnTo>
                <a:lnTo>
                  <a:pt x="207962" y="319905"/>
                </a:lnTo>
                <a:lnTo>
                  <a:pt x="216535" y="295401"/>
                </a:lnTo>
                <a:lnTo>
                  <a:pt x="216535" y="286638"/>
                </a:lnTo>
                <a:lnTo>
                  <a:pt x="181863" y="261874"/>
                </a:lnTo>
                <a:lnTo>
                  <a:pt x="133903" y="248019"/>
                </a:lnTo>
                <a:lnTo>
                  <a:pt x="95551" y="234473"/>
                </a:lnTo>
                <a:lnTo>
                  <a:pt x="47625" y="208406"/>
                </a:lnTo>
                <a:lnTo>
                  <a:pt x="20875" y="170878"/>
                </a:lnTo>
                <a:lnTo>
                  <a:pt x="11937" y="121538"/>
                </a:lnTo>
                <a:lnTo>
                  <a:pt x="14126" y="95297"/>
                </a:lnTo>
                <a:lnTo>
                  <a:pt x="31601" y="51101"/>
                </a:lnTo>
                <a:lnTo>
                  <a:pt x="66363" y="18645"/>
                </a:lnTo>
                <a:lnTo>
                  <a:pt x="117175" y="2071"/>
                </a:lnTo>
                <a:lnTo>
                  <a:pt x="148462" y="0"/>
                </a:lnTo>
                <a:close/>
              </a:path>
            </a:pathLst>
          </a:custGeom>
          <a:ln w="914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356353" y="1034288"/>
            <a:ext cx="86360" cy="545465"/>
          </a:xfrm>
          <a:custGeom>
            <a:avLst/>
            <a:gdLst/>
            <a:ahLst/>
            <a:cxnLst/>
            <a:rect l="l" t="t" r="r" b="b"/>
            <a:pathLst>
              <a:path w="86360" h="545465">
                <a:moveTo>
                  <a:pt x="0" y="0"/>
                </a:moveTo>
                <a:lnTo>
                  <a:pt x="85979" y="0"/>
                </a:lnTo>
                <a:lnTo>
                  <a:pt x="85979" y="545338"/>
                </a:lnTo>
                <a:lnTo>
                  <a:pt x="0" y="545338"/>
                </a:lnTo>
                <a:lnTo>
                  <a:pt x="0" y="0"/>
                </a:lnTo>
                <a:close/>
              </a:path>
            </a:pathLst>
          </a:custGeom>
          <a:ln w="9143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106673" y="1034288"/>
            <a:ext cx="86360" cy="97155"/>
          </a:xfrm>
          <a:custGeom>
            <a:avLst/>
            <a:gdLst/>
            <a:ahLst/>
            <a:cxnLst/>
            <a:rect l="l" t="t" r="r" b="b"/>
            <a:pathLst>
              <a:path w="86360" h="97155">
                <a:moveTo>
                  <a:pt x="0" y="0"/>
                </a:moveTo>
                <a:lnTo>
                  <a:pt x="85978" y="0"/>
                </a:lnTo>
                <a:lnTo>
                  <a:pt x="85978" y="96647"/>
                </a:lnTo>
                <a:lnTo>
                  <a:pt x="0" y="96647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656332" y="1034288"/>
            <a:ext cx="417195" cy="545465"/>
          </a:xfrm>
          <a:custGeom>
            <a:avLst/>
            <a:gdLst/>
            <a:ahLst/>
            <a:cxnLst/>
            <a:rect l="l" t="t" r="r" b="b"/>
            <a:pathLst>
              <a:path w="417194" h="545465">
                <a:moveTo>
                  <a:pt x="0" y="0"/>
                </a:moveTo>
                <a:lnTo>
                  <a:pt x="97917" y="0"/>
                </a:lnTo>
                <a:lnTo>
                  <a:pt x="211200" y="403606"/>
                </a:lnTo>
                <a:lnTo>
                  <a:pt x="320675" y="0"/>
                </a:lnTo>
                <a:lnTo>
                  <a:pt x="416687" y="0"/>
                </a:lnTo>
                <a:lnTo>
                  <a:pt x="256286" y="545338"/>
                </a:lnTo>
                <a:lnTo>
                  <a:pt x="160019" y="545338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443733" y="1943989"/>
            <a:ext cx="2004695" cy="7150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541907" y="2858389"/>
            <a:ext cx="2918079" cy="70497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5608701" y="1081404"/>
            <a:ext cx="2462530" cy="4838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810"/>
              </a:lnSpc>
            </a:pPr>
            <a:r>
              <a:rPr sz="3300" b="1" spc="-10" dirty="0">
                <a:solidFill>
                  <a:srgbClr val="991704"/>
                </a:solidFill>
                <a:latin typeface="Arial Narrow"/>
                <a:cs typeface="Arial Narrow"/>
              </a:rPr>
              <a:t>S</a:t>
            </a:r>
            <a:r>
              <a:rPr sz="2600" b="1" dirty="0">
                <a:latin typeface="Georgia"/>
                <a:cs typeface="Georgia"/>
              </a:rPr>
              <a:t>implifi</a:t>
            </a:r>
            <a:r>
              <a:rPr sz="2600" b="1" spc="-15" dirty="0">
                <a:latin typeface="Georgia"/>
                <a:cs typeface="Georgia"/>
              </a:rPr>
              <a:t>c</a:t>
            </a:r>
            <a:r>
              <a:rPr sz="2600" b="1" dirty="0">
                <a:latin typeface="Georgia"/>
                <a:cs typeface="Georgia"/>
              </a:rPr>
              <a:t>a</a:t>
            </a:r>
            <a:r>
              <a:rPr sz="2600" b="1" spc="-10" dirty="0">
                <a:latin typeface="Georgia"/>
                <a:cs typeface="Georgia"/>
              </a:rPr>
              <a:t>t</a:t>
            </a:r>
            <a:r>
              <a:rPr sz="2600" b="1" dirty="0">
                <a:latin typeface="Georgia"/>
                <a:cs typeface="Georgia"/>
              </a:rPr>
              <a:t>ion</a:t>
            </a:r>
            <a:endParaRPr sz="2600">
              <a:latin typeface="Georgia"/>
              <a:cs typeface="Georgi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608701" y="1564957"/>
            <a:ext cx="3702685" cy="37947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7495">
              <a:lnSpc>
                <a:spcPts val="2250"/>
              </a:lnSpc>
            </a:pPr>
            <a:r>
              <a:rPr sz="2000" spc="-5" dirty="0">
                <a:latin typeface="Arial Narrow"/>
                <a:cs typeface="Arial Narrow"/>
              </a:rPr>
              <a:t>Reduce your message </a:t>
            </a:r>
            <a:r>
              <a:rPr sz="2000" dirty="0">
                <a:latin typeface="Arial Narrow"/>
                <a:cs typeface="Arial Narrow"/>
              </a:rPr>
              <a:t>to </a:t>
            </a:r>
            <a:r>
              <a:rPr sz="2000" spc="-5" dirty="0">
                <a:latin typeface="Arial Narrow"/>
                <a:cs typeface="Arial Narrow"/>
              </a:rPr>
              <a:t>its</a:t>
            </a:r>
            <a:r>
              <a:rPr sz="2000" spc="-60" dirty="0">
                <a:latin typeface="Arial Narrow"/>
                <a:cs typeface="Arial Narrow"/>
              </a:rPr>
              <a:t> </a:t>
            </a:r>
            <a:r>
              <a:rPr sz="2000" spc="-5" dirty="0">
                <a:latin typeface="Arial Narrow"/>
                <a:cs typeface="Arial Narrow"/>
              </a:rPr>
              <a:t>essence</a:t>
            </a:r>
            <a:endParaRPr sz="2000">
              <a:latin typeface="Arial Narrow"/>
              <a:cs typeface="Arial Narrow"/>
            </a:endParaRPr>
          </a:p>
          <a:p>
            <a:pPr marL="12700">
              <a:lnSpc>
                <a:spcPts val="4170"/>
              </a:lnSpc>
              <a:spcBef>
                <a:spcPts val="484"/>
              </a:spcBef>
            </a:pPr>
            <a:r>
              <a:rPr sz="3600" b="1" dirty="0">
                <a:solidFill>
                  <a:srgbClr val="991704"/>
                </a:solidFill>
                <a:latin typeface="Arial Narrow"/>
                <a:cs typeface="Arial Narrow"/>
              </a:rPr>
              <a:t>C</a:t>
            </a:r>
            <a:r>
              <a:rPr sz="2600" b="1" dirty="0">
                <a:latin typeface="Georgia"/>
                <a:cs typeface="Georgia"/>
              </a:rPr>
              <a:t>ontrast</a:t>
            </a:r>
            <a:endParaRPr sz="2600">
              <a:latin typeface="Georgia"/>
              <a:cs typeface="Georgia"/>
            </a:endParaRPr>
          </a:p>
          <a:p>
            <a:pPr marL="277495">
              <a:lnSpc>
                <a:spcPts val="2250"/>
              </a:lnSpc>
            </a:pPr>
            <a:r>
              <a:rPr sz="2000" dirty="0">
                <a:latin typeface="Arial Narrow"/>
                <a:cs typeface="Arial Narrow"/>
              </a:rPr>
              <a:t>Focus </a:t>
            </a:r>
            <a:r>
              <a:rPr sz="2000" spc="-5" dirty="0">
                <a:latin typeface="Arial Narrow"/>
                <a:cs typeface="Arial Narrow"/>
              </a:rPr>
              <a:t>attention on </a:t>
            </a:r>
            <a:r>
              <a:rPr sz="2000" dirty="0">
                <a:latin typeface="Arial Narrow"/>
                <a:cs typeface="Arial Narrow"/>
              </a:rPr>
              <a:t>what </a:t>
            </a:r>
            <a:r>
              <a:rPr sz="2000" spc="-5" dirty="0">
                <a:latin typeface="Arial Narrow"/>
                <a:cs typeface="Arial Narrow"/>
              </a:rPr>
              <a:t>is</a:t>
            </a:r>
            <a:r>
              <a:rPr sz="2000" spc="-120" dirty="0">
                <a:latin typeface="Arial Narrow"/>
                <a:cs typeface="Arial Narrow"/>
              </a:rPr>
              <a:t> </a:t>
            </a:r>
            <a:r>
              <a:rPr sz="2000" spc="-5" dirty="0">
                <a:latin typeface="Arial Narrow"/>
                <a:cs typeface="Arial Narrow"/>
              </a:rPr>
              <a:t>important</a:t>
            </a:r>
            <a:endParaRPr sz="2000">
              <a:latin typeface="Arial Narrow"/>
              <a:cs typeface="Arial Narrow"/>
            </a:endParaRPr>
          </a:p>
          <a:p>
            <a:pPr marL="12700">
              <a:lnSpc>
                <a:spcPts val="4165"/>
              </a:lnSpc>
              <a:spcBef>
                <a:spcPts val="489"/>
              </a:spcBef>
            </a:pPr>
            <a:r>
              <a:rPr sz="3600" b="1" dirty="0">
                <a:solidFill>
                  <a:srgbClr val="991704"/>
                </a:solidFill>
                <a:latin typeface="Arial Narrow"/>
                <a:cs typeface="Arial Narrow"/>
              </a:rPr>
              <a:t>R</a:t>
            </a:r>
            <a:r>
              <a:rPr sz="2600" b="1" dirty="0">
                <a:latin typeface="Georgia"/>
                <a:cs typeface="Georgia"/>
              </a:rPr>
              <a:t>epetition</a:t>
            </a:r>
            <a:endParaRPr sz="2600">
              <a:latin typeface="Georgia"/>
              <a:cs typeface="Georgia"/>
            </a:endParaRPr>
          </a:p>
          <a:p>
            <a:pPr marL="277495">
              <a:lnSpc>
                <a:spcPts val="2245"/>
              </a:lnSpc>
            </a:pPr>
            <a:r>
              <a:rPr sz="2000" spc="-5" dirty="0">
                <a:latin typeface="Arial Narrow"/>
                <a:cs typeface="Arial Narrow"/>
              </a:rPr>
              <a:t>Create consistency and</a:t>
            </a:r>
            <a:r>
              <a:rPr sz="2000" spc="-35" dirty="0">
                <a:latin typeface="Arial Narrow"/>
                <a:cs typeface="Arial Narrow"/>
              </a:rPr>
              <a:t> </a:t>
            </a:r>
            <a:r>
              <a:rPr sz="2000" spc="-5" dirty="0">
                <a:latin typeface="Arial Narrow"/>
                <a:cs typeface="Arial Narrow"/>
              </a:rPr>
              <a:t>expectations</a:t>
            </a:r>
            <a:endParaRPr sz="2000">
              <a:latin typeface="Arial Narrow"/>
              <a:cs typeface="Arial Narrow"/>
            </a:endParaRPr>
          </a:p>
          <a:p>
            <a:pPr marL="12700">
              <a:lnSpc>
                <a:spcPts val="4165"/>
              </a:lnSpc>
              <a:spcBef>
                <a:spcPts val="484"/>
              </a:spcBef>
            </a:pPr>
            <a:r>
              <a:rPr sz="3600" b="1" spc="-5" dirty="0">
                <a:solidFill>
                  <a:srgbClr val="991704"/>
                </a:solidFill>
                <a:latin typeface="Arial Narrow"/>
                <a:cs typeface="Arial Narrow"/>
              </a:rPr>
              <a:t>A</a:t>
            </a:r>
            <a:r>
              <a:rPr sz="2600" b="1" spc="-5" dirty="0">
                <a:latin typeface="Georgia"/>
                <a:cs typeface="Georgia"/>
              </a:rPr>
              <a:t>lignment</a:t>
            </a:r>
            <a:endParaRPr sz="2600">
              <a:latin typeface="Georgia"/>
              <a:cs typeface="Georgia"/>
            </a:endParaRPr>
          </a:p>
          <a:p>
            <a:pPr marL="277495">
              <a:lnSpc>
                <a:spcPts val="2245"/>
              </a:lnSpc>
            </a:pPr>
            <a:r>
              <a:rPr sz="2000" spc="-5" dirty="0">
                <a:latin typeface="Arial Narrow"/>
                <a:cs typeface="Arial Narrow"/>
              </a:rPr>
              <a:t>Place everything </a:t>
            </a:r>
            <a:r>
              <a:rPr sz="2000" dirty="0">
                <a:latin typeface="Arial Narrow"/>
                <a:cs typeface="Arial Narrow"/>
              </a:rPr>
              <a:t>with a</a:t>
            </a:r>
            <a:r>
              <a:rPr sz="2000" spc="-75" dirty="0">
                <a:latin typeface="Arial Narrow"/>
                <a:cs typeface="Arial Narrow"/>
              </a:rPr>
              <a:t> </a:t>
            </a:r>
            <a:r>
              <a:rPr sz="2000" spc="-5" dirty="0">
                <a:latin typeface="Arial Narrow"/>
                <a:cs typeface="Arial Narrow"/>
              </a:rPr>
              <a:t>purpose</a:t>
            </a:r>
            <a:endParaRPr sz="2000">
              <a:latin typeface="Arial Narrow"/>
              <a:cs typeface="Arial Narrow"/>
            </a:endParaRPr>
          </a:p>
          <a:p>
            <a:pPr marL="12700">
              <a:lnSpc>
                <a:spcPts val="4170"/>
              </a:lnSpc>
              <a:spcBef>
                <a:spcPts val="490"/>
              </a:spcBef>
            </a:pPr>
            <a:r>
              <a:rPr sz="3600" b="1" spc="-10" dirty="0">
                <a:solidFill>
                  <a:srgbClr val="991704"/>
                </a:solidFill>
                <a:latin typeface="Arial Narrow"/>
                <a:cs typeface="Arial Narrow"/>
              </a:rPr>
              <a:t>P</a:t>
            </a:r>
            <a:r>
              <a:rPr sz="2600" b="1" spc="-10" dirty="0">
                <a:latin typeface="Georgia"/>
                <a:cs typeface="Georgia"/>
              </a:rPr>
              <a:t>roximity</a:t>
            </a:r>
            <a:endParaRPr sz="2600">
              <a:latin typeface="Georgia"/>
              <a:cs typeface="Georgia"/>
            </a:endParaRPr>
          </a:p>
          <a:p>
            <a:pPr marL="277495">
              <a:lnSpc>
                <a:spcPts val="2250"/>
              </a:lnSpc>
            </a:pPr>
            <a:r>
              <a:rPr sz="2000" spc="-5" dirty="0">
                <a:latin typeface="Arial Narrow"/>
                <a:cs typeface="Arial Narrow"/>
              </a:rPr>
              <a:t>Group </a:t>
            </a:r>
            <a:r>
              <a:rPr sz="2000" dirty="0">
                <a:latin typeface="Arial Narrow"/>
                <a:cs typeface="Arial Narrow"/>
              </a:rPr>
              <a:t>related</a:t>
            </a:r>
            <a:r>
              <a:rPr sz="2000" spc="-95" dirty="0">
                <a:latin typeface="Arial Narrow"/>
                <a:cs typeface="Arial Narrow"/>
              </a:rPr>
              <a:t> </a:t>
            </a:r>
            <a:r>
              <a:rPr sz="2000" spc="-5" dirty="0">
                <a:latin typeface="Arial Narrow"/>
                <a:cs typeface="Arial Narrow"/>
              </a:rPr>
              <a:t>elements</a:t>
            </a:r>
            <a:endParaRPr sz="2000">
              <a:latin typeface="Arial Narrow"/>
              <a:cs typeface="Arial Narrow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610225" y="6424980"/>
            <a:ext cx="3623945" cy="3155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000" spc="-5" dirty="0">
                <a:latin typeface="Arial Narrow"/>
                <a:cs typeface="Arial Narrow"/>
              </a:rPr>
              <a:t>Robin Williams, The Non-Designer’s Design Book (1994), introduced Contrast,  Alignment, Repetition and Proximity as fundamental design</a:t>
            </a:r>
            <a:r>
              <a:rPr sz="1000" spc="-60" dirty="0">
                <a:latin typeface="Arial Narrow"/>
                <a:cs typeface="Arial Narrow"/>
              </a:rPr>
              <a:t> </a:t>
            </a:r>
            <a:r>
              <a:rPr sz="1000" spc="-5" dirty="0">
                <a:latin typeface="Arial Narrow"/>
                <a:cs typeface="Arial Narrow"/>
              </a:rPr>
              <a:t>principles.</a:t>
            </a:r>
            <a:endParaRPr sz="1000">
              <a:latin typeface="Arial Narrow"/>
              <a:cs typeface="Arial Narrow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3158489" y="5391403"/>
            <a:ext cx="1291971" cy="34194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2900" y="324611"/>
            <a:ext cx="9212580" cy="396240"/>
          </a:xfrm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R="94615" algn="r">
              <a:lnSpc>
                <a:spcPct val="100000"/>
              </a:lnSpc>
              <a:spcBef>
                <a:spcPts val="630"/>
              </a:spcBef>
            </a:pPr>
            <a:r>
              <a:rPr sz="1800" baseline="2314" dirty="0">
                <a:solidFill>
                  <a:srgbClr val="991704"/>
                </a:solidFill>
                <a:latin typeface="Arial Narrow"/>
                <a:cs typeface="Arial Narrow"/>
              </a:rPr>
              <a:t>1</a:t>
            </a:r>
            <a:r>
              <a:rPr sz="1800" spc="-1589" baseline="2314" dirty="0">
                <a:solidFill>
                  <a:srgbClr val="991704"/>
                </a:solidFill>
                <a:latin typeface="Arial Narrow"/>
                <a:cs typeface="Arial Narrow"/>
              </a:rPr>
              <a:t>0</a:t>
            </a:r>
            <a:r>
              <a:rPr sz="1200" dirty="0">
                <a:solidFill>
                  <a:srgbClr val="991704"/>
                </a:solidFill>
                <a:latin typeface="Arial Narrow"/>
                <a:cs typeface="Arial Narrow"/>
              </a:rPr>
              <a:t>10</a:t>
            </a:r>
            <a:endParaRPr sz="1200">
              <a:latin typeface="Arial Narrow"/>
              <a:cs typeface="Arial Narrow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52806" y="291845"/>
            <a:ext cx="9204325" cy="44450"/>
          </a:xfrm>
          <a:custGeom>
            <a:avLst/>
            <a:gdLst/>
            <a:ahLst/>
            <a:cxnLst/>
            <a:rect l="l" t="t" r="r" b="b"/>
            <a:pathLst>
              <a:path w="9204325" h="44450">
                <a:moveTo>
                  <a:pt x="0" y="44196"/>
                </a:moveTo>
                <a:lnTo>
                  <a:pt x="9203944" y="44196"/>
                </a:lnTo>
                <a:lnTo>
                  <a:pt x="9203944" y="0"/>
                </a:lnTo>
                <a:lnTo>
                  <a:pt x="0" y="0"/>
                </a:lnTo>
                <a:lnTo>
                  <a:pt x="0" y="44196"/>
                </a:lnTo>
                <a:close/>
              </a:path>
            </a:pathLst>
          </a:custGeom>
          <a:solidFill>
            <a:srgbClr val="9917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52806" y="6526530"/>
            <a:ext cx="9204325" cy="0"/>
          </a:xfrm>
          <a:custGeom>
            <a:avLst/>
            <a:gdLst/>
            <a:ahLst/>
            <a:cxnLst/>
            <a:rect l="l" t="t" r="r" b="b"/>
            <a:pathLst>
              <a:path w="9204325">
                <a:moveTo>
                  <a:pt x="0" y="0"/>
                </a:moveTo>
                <a:lnTo>
                  <a:pt x="9203944" y="0"/>
                </a:lnTo>
              </a:path>
            </a:pathLst>
          </a:custGeom>
          <a:ln w="44196">
            <a:solidFill>
              <a:srgbClr val="99170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31088" y="740917"/>
            <a:ext cx="3311525" cy="223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5" dirty="0">
                <a:latin typeface="Arial Narrow"/>
                <a:cs typeface="Arial Narrow"/>
              </a:rPr>
              <a:t>Things </a:t>
            </a:r>
            <a:r>
              <a:rPr sz="1400" dirty="0">
                <a:latin typeface="Arial Narrow"/>
                <a:cs typeface="Arial Narrow"/>
              </a:rPr>
              <a:t>that are </a:t>
            </a:r>
            <a:r>
              <a:rPr sz="1400" spc="-5" dirty="0">
                <a:latin typeface="Arial Narrow"/>
                <a:cs typeface="Arial Narrow"/>
              </a:rPr>
              <a:t>related should be grouped</a:t>
            </a:r>
            <a:r>
              <a:rPr sz="1400" spc="75" dirty="0">
                <a:latin typeface="Arial Narrow"/>
                <a:cs typeface="Arial Narrow"/>
              </a:rPr>
              <a:t> </a:t>
            </a:r>
            <a:r>
              <a:rPr sz="1400" spc="-5" dirty="0">
                <a:latin typeface="Arial Narrow"/>
                <a:cs typeface="Arial Narrow"/>
              </a:rPr>
              <a:t>together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62603" y="1313433"/>
            <a:ext cx="2673985" cy="9080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6515">
              <a:lnSpc>
                <a:spcPts val="1080"/>
              </a:lnSpc>
            </a:pPr>
            <a:r>
              <a:rPr sz="1000" spc="-5" dirty="0">
                <a:latin typeface="Arial Narrow"/>
                <a:cs typeface="Arial Narrow"/>
              </a:rPr>
              <a:t>The default line spacing in PowerPoint is </a:t>
            </a:r>
            <a:r>
              <a:rPr sz="1000" spc="-10" dirty="0">
                <a:latin typeface="Arial Narrow"/>
                <a:cs typeface="Arial Narrow"/>
              </a:rPr>
              <a:t>single </a:t>
            </a:r>
            <a:r>
              <a:rPr sz="1000" spc="-5" dirty="0">
                <a:latin typeface="Arial Narrow"/>
                <a:cs typeface="Arial Narrow"/>
              </a:rPr>
              <a:t>or 1.15x.  For headings that run to more than one line a better </a:t>
            </a:r>
            <a:r>
              <a:rPr sz="1000" spc="-10" dirty="0">
                <a:latin typeface="Arial Narrow"/>
                <a:cs typeface="Arial Narrow"/>
              </a:rPr>
              <a:t>line  spacing </a:t>
            </a:r>
            <a:r>
              <a:rPr sz="1000" spc="-5" dirty="0">
                <a:latin typeface="Arial Narrow"/>
                <a:cs typeface="Arial Narrow"/>
              </a:rPr>
              <a:t>is</a:t>
            </a:r>
            <a:r>
              <a:rPr sz="1000" spc="-45" dirty="0">
                <a:latin typeface="Arial Narrow"/>
                <a:cs typeface="Arial Narrow"/>
              </a:rPr>
              <a:t> </a:t>
            </a:r>
            <a:r>
              <a:rPr sz="1000" spc="-5" dirty="0">
                <a:latin typeface="Arial Narrow"/>
                <a:cs typeface="Arial Narrow"/>
              </a:rPr>
              <a:t>0.9.</a:t>
            </a:r>
            <a:endParaRPr sz="1000">
              <a:latin typeface="Arial Narrow"/>
              <a:cs typeface="Arial Narrow"/>
            </a:endParaRPr>
          </a:p>
          <a:p>
            <a:pPr marL="12700" marR="5080" algn="just">
              <a:lnSpc>
                <a:spcPts val="1080"/>
              </a:lnSpc>
              <a:spcBef>
                <a:spcPts val="600"/>
              </a:spcBef>
            </a:pPr>
            <a:r>
              <a:rPr sz="1000" spc="-5" dirty="0">
                <a:latin typeface="Arial Narrow"/>
                <a:cs typeface="Arial Narrow"/>
              </a:rPr>
              <a:t>Never use 2 carriage returns for the end of a paragraph. It  </a:t>
            </a:r>
            <a:r>
              <a:rPr sz="1000" spc="-10" dirty="0">
                <a:latin typeface="Arial Narrow"/>
                <a:cs typeface="Arial Narrow"/>
              </a:rPr>
              <a:t>looks </a:t>
            </a:r>
            <a:r>
              <a:rPr sz="1000" spc="-5" dirty="0">
                <a:latin typeface="Arial Narrow"/>
                <a:cs typeface="Arial Narrow"/>
              </a:rPr>
              <a:t>unprofessional and unplanned. </a:t>
            </a:r>
            <a:r>
              <a:rPr sz="1000" spc="-10" dirty="0">
                <a:latin typeface="Arial Narrow"/>
                <a:cs typeface="Arial Narrow"/>
              </a:rPr>
              <a:t>Explicitly select </a:t>
            </a:r>
            <a:r>
              <a:rPr sz="1000" spc="-5" dirty="0">
                <a:latin typeface="Arial Narrow"/>
                <a:cs typeface="Arial Narrow"/>
              </a:rPr>
              <a:t>your  paragraph </a:t>
            </a:r>
            <a:r>
              <a:rPr sz="1000" spc="-10" dirty="0">
                <a:latin typeface="Arial Narrow"/>
                <a:cs typeface="Arial Narrow"/>
              </a:rPr>
              <a:t>spacing </a:t>
            </a:r>
            <a:r>
              <a:rPr sz="1000" spc="-5" dirty="0">
                <a:latin typeface="Arial Narrow"/>
                <a:cs typeface="Arial Narrow"/>
              </a:rPr>
              <a:t>in your</a:t>
            </a:r>
            <a:r>
              <a:rPr sz="1000" spc="-55" dirty="0">
                <a:latin typeface="Arial Narrow"/>
                <a:cs typeface="Arial Narrow"/>
              </a:rPr>
              <a:t> </a:t>
            </a:r>
            <a:r>
              <a:rPr sz="1000" spc="-5" dirty="0">
                <a:latin typeface="Arial Narrow"/>
                <a:cs typeface="Arial Narrow"/>
              </a:rPr>
              <a:t>template.</a:t>
            </a:r>
            <a:endParaRPr sz="1000">
              <a:latin typeface="Arial Narrow"/>
              <a:cs typeface="Arial Narro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62603" y="2411984"/>
            <a:ext cx="2736850" cy="1309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10" dirty="0">
                <a:solidFill>
                  <a:srgbClr val="C00000"/>
                </a:solidFill>
                <a:latin typeface="Georgia"/>
                <a:cs typeface="Georgia"/>
              </a:rPr>
              <a:t>Bullets</a:t>
            </a:r>
            <a:endParaRPr sz="1600">
              <a:latin typeface="Georgia"/>
              <a:cs typeface="Georgia"/>
            </a:endParaRPr>
          </a:p>
          <a:p>
            <a:pPr marL="12700" marR="42545">
              <a:lnSpc>
                <a:spcPts val="1080"/>
              </a:lnSpc>
              <a:spcBef>
                <a:spcPts val="640"/>
              </a:spcBef>
            </a:pPr>
            <a:r>
              <a:rPr sz="1000" spc="-5" dirty="0">
                <a:latin typeface="Arial Narrow"/>
                <a:cs typeface="Arial Narrow"/>
              </a:rPr>
              <a:t>Ensure that bullets </a:t>
            </a:r>
            <a:r>
              <a:rPr sz="1000" dirty="0">
                <a:latin typeface="Arial Narrow"/>
                <a:cs typeface="Arial Narrow"/>
              </a:rPr>
              <a:t>are </a:t>
            </a:r>
            <a:r>
              <a:rPr sz="1000" spc="-10" dirty="0">
                <a:latin typeface="Arial Narrow"/>
                <a:cs typeface="Arial Narrow"/>
              </a:rPr>
              <a:t>close </a:t>
            </a:r>
            <a:r>
              <a:rPr sz="1000" spc="-5" dirty="0">
                <a:latin typeface="Arial Narrow"/>
                <a:cs typeface="Arial Narrow"/>
              </a:rPr>
              <a:t>to their text. Some defaults </a:t>
            </a:r>
            <a:r>
              <a:rPr sz="1000" spc="-10" dirty="0">
                <a:latin typeface="Arial Narrow"/>
                <a:cs typeface="Arial Narrow"/>
              </a:rPr>
              <a:t>in  PPT </a:t>
            </a:r>
            <a:r>
              <a:rPr sz="1000" spc="-5" dirty="0">
                <a:latin typeface="Arial Narrow"/>
                <a:cs typeface="Arial Narrow"/>
              </a:rPr>
              <a:t>have them a </a:t>
            </a:r>
            <a:r>
              <a:rPr sz="1000" spc="-10" dirty="0">
                <a:latin typeface="Arial Narrow"/>
                <a:cs typeface="Arial Narrow"/>
              </a:rPr>
              <a:t>little </a:t>
            </a:r>
            <a:r>
              <a:rPr sz="1000" spc="-5" dirty="0">
                <a:latin typeface="Arial Narrow"/>
                <a:cs typeface="Arial Narrow"/>
              </a:rPr>
              <a:t>far</a:t>
            </a:r>
            <a:r>
              <a:rPr sz="1000" spc="-15" dirty="0">
                <a:latin typeface="Arial Narrow"/>
                <a:cs typeface="Arial Narrow"/>
              </a:rPr>
              <a:t> </a:t>
            </a:r>
            <a:r>
              <a:rPr sz="1000" spc="-5" dirty="0">
                <a:latin typeface="Arial Narrow"/>
                <a:cs typeface="Arial Narrow"/>
              </a:rPr>
              <a:t>away.</a:t>
            </a:r>
            <a:endParaRPr sz="1000">
              <a:latin typeface="Arial Narrow"/>
              <a:cs typeface="Arial Narrow"/>
            </a:endParaRPr>
          </a:p>
          <a:p>
            <a:pPr marL="12700" marR="5080">
              <a:lnSpc>
                <a:spcPts val="1080"/>
              </a:lnSpc>
              <a:spcBef>
                <a:spcPts val="600"/>
              </a:spcBef>
            </a:pPr>
            <a:r>
              <a:rPr sz="1000" spc="-5" dirty="0">
                <a:latin typeface="Arial Narrow"/>
                <a:cs typeface="Arial Narrow"/>
              </a:rPr>
              <a:t>Connect the bullets to their heading or lead-in text </a:t>
            </a:r>
            <a:r>
              <a:rPr sz="1000" spc="-10" dirty="0">
                <a:latin typeface="Arial Narrow"/>
                <a:cs typeface="Arial Narrow"/>
              </a:rPr>
              <a:t>by  </a:t>
            </a:r>
            <a:r>
              <a:rPr sz="1000" spc="-5" dirty="0">
                <a:latin typeface="Arial Narrow"/>
                <a:cs typeface="Arial Narrow"/>
              </a:rPr>
              <a:t>having a </a:t>
            </a:r>
            <a:r>
              <a:rPr sz="1000" spc="-10" dirty="0">
                <a:latin typeface="Arial Narrow"/>
                <a:cs typeface="Arial Narrow"/>
              </a:rPr>
              <a:t>closer spacing </a:t>
            </a:r>
            <a:r>
              <a:rPr sz="1000" spc="-5" dirty="0">
                <a:latin typeface="Arial Narrow"/>
                <a:cs typeface="Arial Narrow"/>
              </a:rPr>
              <a:t>above the bullet group and a larger  </a:t>
            </a:r>
            <a:r>
              <a:rPr sz="1000" spc="-10" dirty="0">
                <a:latin typeface="Arial Narrow"/>
                <a:cs typeface="Arial Narrow"/>
              </a:rPr>
              <a:t>spacing</a:t>
            </a:r>
            <a:r>
              <a:rPr sz="1000" spc="-80" dirty="0">
                <a:latin typeface="Arial Narrow"/>
                <a:cs typeface="Arial Narrow"/>
              </a:rPr>
              <a:t> </a:t>
            </a:r>
            <a:r>
              <a:rPr sz="1000" spc="-5" dirty="0">
                <a:latin typeface="Arial Narrow"/>
                <a:cs typeface="Arial Narrow"/>
              </a:rPr>
              <a:t>below.</a:t>
            </a:r>
            <a:endParaRPr sz="10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sz="1000" spc="-5" dirty="0">
                <a:latin typeface="Arial Narrow"/>
                <a:cs typeface="Arial Narrow"/>
              </a:rPr>
              <a:t>Don’t make the indents too</a:t>
            </a:r>
            <a:r>
              <a:rPr sz="1000" spc="-50" dirty="0">
                <a:latin typeface="Arial Narrow"/>
                <a:cs typeface="Arial Narrow"/>
              </a:rPr>
              <a:t> </a:t>
            </a:r>
            <a:r>
              <a:rPr sz="1000" spc="-5" dirty="0">
                <a:latin typeface="Arial Narrow"/>
                <a:cs typeface="Arial Narrow"/>
              </a:rPr>
              <a:t>large.</a:t>
            </a:r>
            <a:endParaRPr sz="1000">
              <a:latin typeface="Arial Narrow"/>
              <a:cs typeface="Arial Narro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562603" y="3911854"/>
            <a:ext cx="2188845" cy="471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10" dirty="0">
                <a:solidFill>
                  <a:srgbClr val="C00000"/>
                </a:solidFill>
                <a:latin typeface="Georgia"/>
                <a:cs typeface="Georgia"/>
              </a:rPr>
              <a:t>Charts </a:t>
            </a: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and </a:t>
            </a:r>
            <a:r>
              <a:rPr sz="1600" spc="-10" dirty="0">
                <a:solidFill>
                  <a:srgbClr val="C00000"/>
                </a:solidFill>
                <a:latin typeface="Georgia"/>
                <a:cs typeface="Georgia"/>
              </a:rPr>
              <a:t>graphs</a:t>
            </a:r>
            <a:endParaRPr sz="16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1000" spc="-5" dirty="0">
                <a:latin typeface="Arial Narrow"/>
                <a:cs typeface="Arial Narrow"/>
              </a:rPr>
              <a:t>Keep captions with graphics and </a:t>
            </a:r>
            <a:r>
              <a:rPr sz="1000" spc="-10" dirty="0">
                <a:latin typeface="Arial Narrow"/>
                <a:cs typeface="Arial Narrow"/>
              </a:rPr>
              <a:t>close </a:t>
            </a:r>
            <a:r>
              <a:rPr sz="1000" spc="-5" dirty="0">
                <a:latin typeface="Arial Narrow"/>
                <a:cs typeface="Arial Narrow"/>
              </a:rPr>
              <a:t>to</a:t>
            </a:r>
            <a:r>
              <a:rPr sz="1000" spc="-35" dirty="0">
                <a:latin typeface="Arial Narrow"/>
                <a:cs typeface="Arial Narrow"/>
              </a:rPr>
              <a:t> </a:t>
            </a:r>
            <a:r>
              <a:rPr sz="1000" spc="-5" dirty="0">
                <a:latin typeface="Arial Narrow"/>
                <a:cs typeface="Arial Narrow"/>
              </a:rPr>
              <a:t>them.</a:t>
            </a:r>
            <a:endParaRPr sz="1000" dirty="0">
              <a:latin typeface="Arial Narrow"/>
              <a:cs typeface="Arial Narro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21030" y="1313433"/>
            <a:ext cx="2599690" cy="420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1080"/>
              </a:lnSpc>
            </a:pPr>
            <a:r>
              <a:rPr sz="1000" spc="-10" dirty="0">
                <a:latin typeface="Arial Narrow"/>
                <a:cs typeface="Arial Narrow"/>
              </a:rPr>
              <a:t>Objects </a:t>
            </a:r>
            <a:r>
              <a:rPr sz="1000" spc="-5" dirty="0">
                <a:latin typeface="Arial Narrow"/>
                <a:cs typeface="Arial Narrow"/>
              </a:rPr>
              <a:t>that </a:t>
            </a:r>
            <a:r>
              <a:rPr sz="1000" dirty="0">
                <a:latin typeface="Arial Narrow"/>
                <a:cs typeface="Arial Narrow"/>
              </a:rPr>
              <a:t>are </a:t>
            </a:r>
            <a:r>
              <a:rPr sz="1000" spc="-10" dirty="0">
                <a:latin typeface="Arial Narrow"/>
                <a:cs typeface="Arial Narrow"/>
              </a:rPr>
              <a:t>visually close </a:t>
            </a:r>
            <a:r>
              <a:rPr sz="1000" spc="-5" dirty="0">
                <a:latin typeface="Arial Narrow"/>
                <a:cs typeface="Arial Narrow"/>
              </a:rPr>
              <a:t>together </a:t>
            </a:r>
            <a:r>
              <a:rPr sz="1000" dirty="0">
                <a:latin typeface="Arial Narrow"/>
                <a:cs typeface="Arial Narrow"/>
              </a:rPr>
              <a:t>are </a:t>
            </a:r>
            <a:r>
              <a:rPr sz="1000" spc="-5" dirty="0">
                <a:latin typeface="Arial Narrow"/>
                <a:cs typeface="Arial Narrow"/>
              </a:rPr>
              <a:t>seen </a:t>
            </a:r>
            <a:r>
              <a:rPr sz="1000" spc="-10" dirty="0">
                <a:latin typeface="Arial Narrow"/>
                <a:cs typeface="Arial Narrow"/>
              </a:rPr>
              <a:t>as  </a:t>
            </a:r>
            <a:r>
              <a:rPr sz="1000" spc="-5" dirty="0">
                <a:latin typeface="Arial Narrow"/>
                <a:cs typeface="Arial Narrow"/>
              </a:rPr>
              <a:t>related. Those that </a:t>
            </a:r>
            <a:r>
              <a:rPr sz="1000" dirty="0">
                <a:latin typeface="Arial Narrow"/>
                <a:cs typeface="Arial Narrow"/>
              </a:rPr>
              <a:t>are </a:t>
            </a:r>
            <a:r>
              <a:rPr sz="1000" spc="-5" dirty="0">
                <a:latin typeface="Arial Narrow"/>
                <a:cs typeface="Arial Narrow"/>
              </a:rPr>
              <a:t>physically separated </a:t>
            </a:r>
            <a:r>
              <a:rPr sz="1000" dirty="0">
                <a:latin typeface="Arial Narrow"/>
                <a:cs typeface="Arial Narrow"/>
              </a:rPr>
              <a:t>are </a:t>
            </a:r>
            <a:r>
              <a:rPr sz="1000" spc="-5" dirty="0">
                <a:latin typeface="Arial Narrow"/>
                <a:cs typeface="Arial Narrow"/>
              </a:rPr>
              <a:t>seen</a:t>
            </a:r>
            <a:r>
              <a:rPr sz="1000" spc="-120" dirty="0">
                <a:latin typeface="Arial Narrow"/>
                <a:cs typeface="Arial Narrow"/>
              </a:rPr>
              <a:t> </a:t>
            </a:r>
            <a:r>
              <a:rPr sz="1000" spc="-10" dirty="0">
                <a:latin typeface="Arial Narrow"/>
                <a:cs typeface="Arial Narrow"/>
              </a:rPr>
              <a:t>as  </a:t>
            </a:r>
            <a:r>
              <a:rPr sz="1000" spc="-5" dirty="0">
                <a:latin typeface="Arial Narrow"/>
                <a:cs typeface="Arial Narrow"/>
              </a:rPr>
              <a:t>unrelated.</a:t>
            </a:r>
            <a:endParaRPr sz="1000">
              <a:latin typeface="Arial Narrow"/>
              <a:cs typeface="Arial Narro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21030" y="2350770"/>
            <a:ext cx="2611755" cy="882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75"/>
              </a:lnSpc>
            </a:pP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Layout on</a:t>
            </a:r>
            <a:r>
              <a:rPr sz="1600" spc="-4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1600" spc="-10" dirty="0">
                <a:solidFill>
                  <a:srgbClr val="C00000"/>
                </a:solidFill>
                <a:latin typeface="Georgia"/>
                <a:cs typeface="Georgia"/>
              </a:rPr>
              <a:t>screen</a:t>
            </a:r>
            <a:endParaRPr sz="1600">
              <a:latin typeface="Georgia"/>
              <a:cs typeface="Georgia"/>
            </a:endParaRPr>
          </a:p>
          <a:p>
            <a:pPr marL="12700" marR="5080">
              <a:lnSpc>
                <a:spcPts val="1080"/>
              </a:lnSpc>
              <a:spcBef>
                <a:spcPts val="85"/>
              </a:spcBef>
            </a:pPr>
            <a:r>
              <a:rPr sz="1000" spc="-5" dirty="0">
                <a:latin typeface="Arial Narrow"/>
                <a:cs typeface="Arial Narrow"/>
              </a:rPr>
              <a:t>Limit the number of different objects by grouping them to  form </a:t>
            </a:r>
            <a:r>
              <a:rPr sz="1000" spc="-10" dirty="0">
                <a:latin typeface="Arial Narrow"/>
                <a:cs typeface="Arial Narrow"/>
              </a:rPr>
              <a:t>less </a:t>
            </a:r>
            <a:r>
              <a:rPr sz="1000" spc="-5" dirty="0">
                <a:latin typeface="Arial Narrow"/>
                <a:cs typeface="Arial Narrow"/>
              </a:rPr>
              <a:t>items. A group is seen as one</a:t>
            </a:r>
            <a:r>
              <a:rPr sz="1000" spc="-60" dirty="0">
                <a:latin typeface="Arial Narrow"/>
                <a:cs typeface="Arial Narrow"/>
              </a:rPr>
              <a:t> </a:t>
            </a:r>
            <a:r>
              <a:rPr sz="1000" spc="-5" dirty="0">
                <a:latin typeface="Arial Narrow"/>
                <a:cs typeface="Arial Narrow"/>
              </a:rPr>
              <a:t>item.</a:t>
            </a:r>
            <a:endParaRPr sz="1000">
              <a:latin typeface="Arial Narrow"/>
              <a:cs typeface="Arial Narrow"/>
            </a:endParaRPr>
          </a:p>
          <a:p>
            <a:pPr marL="12700" marR="328295">
              <a:lnSpc>
                <a:spcPts val="1080"/>
              </a:lnSpc>
              <a:spcBef>
                <a:spcPts val="600"/>
              </a:spcBef>
            </a:pPr>
            <a:r>
              <a:rPr sz="1000" spc="-5" dirty="0">
                <a:latin typeface="Arial Narrow"/>
                <a:cs typeface="Arial Narrow"/>
              </a:rPr>
              <a:t>They can be grouped through their spacing, </a:t>
            </a:r>
            <a:r>
              <a:rPr sz="1000" spc="-10" dirty="0">
                <a:latin typeface="Arial Narrow"/>
                <a:cs typeface="Arial Narrow"/>
              </a:rPr>
              <a:t>links,  </a:t>
            </a:r>
            <a:r>
              <a:rPr sz="1000" spc="-5" dirty="0">
                <a:latin typeface="Arial Narrow"/>
                <a:cs typeface="Arial Narrow"/>
              </a:rPr>
              <a:t>enclosure or organisation, for</a:t>
            </a:r>
            <a:r>
              <a:rPr sz="1000" spc="-50" dirty="0">
                <a:latin typeface="Arial Narrow"/>
                <a:cs typeface="Arial Narrow"/>
              </a:rPr>
              <a:t> </a:t>
            </a:r>
            <a:r>
              <a:rPr sz="1000" spc="-5" dirty="0">
                <a:latin typeface="Arial Narrow"/>
                <a:cs typeface="Arial Narrow"/>
              </a:rPr>
              <a:t>example,</a:t>
            </a:r>
            <a:endParaRPr sz="1000">
              <a:latin typeface="Arial Narrow"/>
              <a:cs typeface="Arial Narrow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21030" y="4765294"/>
            <a:ext cx="420370" cy="2552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Te</a:t>
            </a:r>
            <a:r>
              <a:rPr sz="1600" spc="-15" dirty="0">
                <a:solidFill>
                  <a:srgbClr val="C00000"/>
                </a:solidFill>
                <a:latin typeface="Georgia"/>
                <a:cs typeface="Georgia"/>
              </a:rPr>
              <a:t>x</a:t>
            </a: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t</a:t>
            </a:r>
            <a:endParaRPr sz="1600">
              <a:latin typeface="Georgia"/>
              <a:cs typeface="Georgi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731254" y="2962656"/>
            <a:ext cx="2734945" cy="420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1080"/>
              </a:lnSpc>
            </a:pPr>
            <a:r>
              <a:rPr sz="1000" spc="-5" dirty="0">
                <a:latin typeface="Arial Narrow"/>
                <a:cs typeface="Arial Narrow"/>
              </a:rPr>
              <a:t>Direct label charts and </a:t>
            </a:r>
            <a:r>
              <a:rPr sz="1000" dirty="0">
                <a:latin typeface="Arial Narrow"/>
                <a:cs typeface="Arial Narrow"/>
              </a:rPr>
              <a:t>graphs. </a:t>
            </a:r>
            <a:r>
              <a:rPr sz="1000" spc="-5" dirty="0">
                <a:latin typeface="Arial Narrow"/>
                <a:cs typeface="Arial Narrow"/>
              </a:rPr>
              <a:t>This minimises the distance  eyes need to move to read labels and values and requires  no processing to make the</a:t>
            </a:r>
            <a:r>
              <a:rPr sz="1000" spc="-25" dirty="0">
                <a:latin typeface="Arial Narrow"/>
                <a:cs typeface="Arial Narrow"/>
              </a:rPr>
              <a:t> </a:t>
            </a:r>
            <a:r>
              <a:rPr sz="1000" spc="-10" dirty="0">
                <a:latin typeface="Arial Narrow"/>
                <a:cs typeface="Arial Narrow"/>
              </a:rPr>
              <a:t>connection.</a:t>
            </a:r>
            <a:endParaRPr sz="1000">
              <a:latin typeface="Arial Narrow"/>
              <a:cs typeface="Arial Narrow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42900" y="324611"/>
            <a:ext cx="9212580" cy="396240"/>
          </a:xfrm>
          <a:custGeom>
            <a:avLst/>
            <a:gdLst/>
            <a:ahLst/>
            <a:cxnLst/>
            <a:rect l="l" t="t" r="r" b="b"/>
            <a:pathLst>
              <a:path w="9212580" h="396240">
                <a:moveTo>
                  <a:pt x="0" y="396240"/>
                </a:moveTo>
                <a:lnTo>
                  <a:pt x="9212580" y="396240"/>
                </a:lnTo>
                <a:lnTo>
                  <a:pt x="9212580" y="0"/>
                </a:lnTo>
                <a:lnTo>
                  <a:pt x="0" y="0"/>
                </a:lnTo>
                <a:lnTo>
                  <a:pt x="0" y="396240"/>
                </a:lnTo>
                <a:close/>
              </a:path>
            </a:pathLst>
          </a:custGeom>
          <a:solidFill>
            <a:srgbClr val="9D17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ct val="100000"/>
              </a:lnSpc>
            </a:pPr>
            <a:r>
              <a:rPr spc="-5" dirty="0"/>
              <a:t>Use </a:t>
            </a:r>
            <a:r>
              <a:rPr dirty="0">
                <a:solidFill>
                  <a:srgbClr val="C00000"/>
                </a:solidFill>
              </a:rPr>
              <a:t>PROXIMITY </a:t>
            </a:r>
            <a:r>
              <a:rPr spc="-5" dirty="0"/>
              <a:t>to show relationships </a:t>
            </a:r>
            <a:r>
              <a:rPr dirty="0"/>
              <a:t>and</a:t>
            </a:r>
            <a:r>
              <a:rPr spc="25" dirty="0"/>
              <a:t> </a:t>
            </a:r>
            <a:r>
              <a:rPr spc="-5" dirty="0"/>
              <a:t>organisation</a:t>
            </a:r>
          </a:p>
        </p:txBody>
      </p:sp>
      <p:sp>
        <p:nvSpPr>
          <p:cNvPr id="15" name="object 15"/>
          <p:cNvSpPr/>
          <p:nvPr/>
        </p:nvSpPr>
        <p:spPr>
          <a:xfrm>
            <a:off x="6662928" y="1264919"/>
            <a:ext cx="2893060" cy="1228725"/>
          </a:xfrm>
          <a:custGeom>
            <a:avLst/>
            <a:gdLst/>
            <a:ahLst/>
            <a:cxnLst/>
            <a:rect l="l" t="t" r="r" b="b"/>
            <a:pathLst>
              <a:path w="2893059" h="1228725">
                <a:moveTo>
                  <a:pt x="2687828" y="0"/>
                </a:moveTo>
                <a:lnTo>
                  <a:pt x="204724" y="0"/>
                </a:lnTo>
                <a:lnTo>
                  <a:pt x="157793" y="5408"/>
                </a:lnTo>
                <a:lnTo>
                  <a:pt x="114707" y="20814"/>
                </a:lnTo>
                <a:lnTo>
                  <a:pt x="76694" y="44986"/>
                </a:lnTo>
                <a:lnTo>
                  <a:pt x="44986" y="76694"/>
                </a:lnTo>
                <a:lnTo>
                  <a:pt x="20814" y="114707"/>
                </a:lnTo>
                <a:lnTo>
                  <a:pt x="5408" y="157793"/>
                </a:lnTo>
                <a:lnTo>
                  <a:pt x="0" y="204724"/>
                </a:lnTo>
                <a:lnTo>
                  <a:pt x="0" y="1023619"/>
                </a:lnTo>
                <a:lnTo>
                  <a:pt x="5408" y="1070550"/>
                </a:lnTo>
                <a:lnTo>
                  <a:pt x="20814" y="1113636"/>
                </a:lnTo>
                <a:lnTo>
                  <a:pt x="44986" y="1151649"/>
                </a:lnTo>
                <a:lnTo>
                  <a:pt x="76694" y="1183357"/>
                </a:lnTo>
                <a:lnTo>
                  <a:pt x="114707" y="1207529"/>
                </a:lnTo>
                <a:lnTo>
                  <a:pt x="157793" y="1222935"/>
                </a:lnTo>
                <a:lnTo>
                  <a:pt x="204724" y="1228343"/>
                </a:lnTo>
                <a:lnTo>
                  <a:pt x="2687828" y="1228343"/>
                </a:lnTo>
                <a:lnTo>
                  <a:pt x="2734758" y="1222935"/>
                </a:lnTo>
                <a:lnTo>
                  <a:pt x="2777844" y="1207529"/>
                </a:lnTo>
                <a:lnTo>
                  <a:pt x="2815857" y="1183357"/>
                </a:lnTo>
                <a:lnTo>
                  <a:pt x="2847565" y="1151649"/>
                </a:lnTo>
                <a:lnTo>
                  <a:pt x="2871737" y="1113636"/>
                </a:lnTo>
                <a:lnTo>
                  <a:pt x="2887143" y="1070550"/>
                </a:lnTo>
                <a:lnTo>
                  <a:pt x="2892552" y="1023619"/>
                </a:lnTo>
                <a:lnTo>
                  <a:pt x="2892552" y="204724"/>
                </a:lnTo>
                <a:lnTo>
                  <a:pt x="2887143" y="157793"/>
                </a:lnTo>
                <a:lnTo>
                  <a:pt x="2871737" y="114707"/>
                </a:lnTo>
                <a:lnTo>
                  <a:pt x="2847565" y="76694"/>
                </a:lnTo>
                <a:lnTo>
                  <a:pt x="2815857" y="44986"/>
                </a:lnTo>
                <a:lnTo>
                  <a:pt x="2777844" y="20814"/>
                </a:lnTo>
                <a:lnTo>
                  <a:pt x="2734758" y="5408"/>
                </a:lnTo>
                <a:lnTo>
                  <a:pt x="2687828" y="0"/>
                </a:lnTo>
                <a:close/>
              </a:path>
            </a:pathLst>
          </a:custGeom>
          <a:solidFill>
            <a:srgbClr val="9917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6802881" y="1363726"/>
            <a:ext cx="2442845" cy="9620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Cognitive</a:t>
            </a:r>
            <a:r>
              <a:rPr sz="1600" spc="-5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explanation</a:t>
            </a:r>
            <a:endParaRPr sz="16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050" spc="-5" dirty="0">
                <a:latin typeface="Arial Narrow"/>
                <a:cs typeface="Arial Narrow"/>
              </a:rPr>
              <a:t>Grouped items means less items </a:t>
            </a:r>
            <a:r>
              <a:rPr sz="1050" dirty="0">
                <a:latin typeface="Arial Narrow"/>
                <a:cs typeface="Arial Narrow"/>
              </a:rPr>
              <a:t>to</a:t>
            </a:r>
            <a:r>
              <a:rPr sz="1050" spc="-130" dirty="0">
                <a:latin typeface="Arial Narrow"/>
                <a:cs typeface="Arial Narrow"/>
              </a:rPr>
              <a:t> </a:t>
            </a:r>
            <a:r>
              <a:rPr sz="1050" spc="-5" dirty="0">
                <a:latin typeface="Arial Narrow"/>
                <a:cs typeface="Arial Narrow"/>
              </a:rPr>
              <a:t>process.</a:t>
            </a:r>
            <a:endParaRPr sz="1050" dirty="0">
              <a:latin typeface="Arial Narrow"/>
              <a:cs typeface="Arial Narrow"/>
            </a:endParaRPr>
          </a:p>
          <a:p>
            <a:pPr marL="12700" marR="5080">
              <a:lnSpc>
                <a:spcPct val="100000"/>
              </a:lnSpc>
              <a:spcBef>
                <a:spcPts val="490"/>
              </a:spcBef>
            </a:pPr>
            <a:r>
              <a:rPr sz="1050" spc="-5" dirty="0">
                <a:latin typeface="Arial Narrow"/>
                <a:cs typeface="Arial Narrow"/>
              </a:rPr>
              <a:t>Working memory is limited. Grouping via proximity  displays relationships </a:t>
            </a:r>
            <a:r>
              <a:rPr sz="1050" dirty="0">
                <a:latin typeface="Arial Narrow"/>
                <a:cs typeface="Arial Narrow"/>
              </a:rPr>
              <a:t>and </a:t>
            </a:r>
            <a:r>
              <a:rPr sz="1050" spc="-5" dirty="0">
                <a:latin typeface="Arial Narrow"/>
                <a:cs typeface="Arial Narrow"/>
              </a:rPr>
              <a:t>creates less separate  items.</a:t>
            </a:r>
            <a:endParaRPr sz="1050" dirty="0">
              <a:latin typeface="Arial Narrow"/>
              <a:cs typeface="Arial Narrow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917447" y="3357371"/>
            <a:ext cx="106680" cy="108585"/>
          </a:xfrm>
          <a:custGeom>
            <a:avLst/>
            <a:gdLst/>
            <a:ahLst/>
            <a:cxnLst/>
            <a:rect l="l" t="t" r="r" b="b"/>
            <a:pathLst>
              <a:path w="106680" h="108585">
                <a:moveTo>
                  <a:pt x="0" y="108203"/>
                </a:moveTo>
                <a:lnTo>
                  <a:pt x="106680" y="108203"/>
                </a:lnTo>
                <a:lnTo>
                  <a:pt x="106680" y="0"/>
                </a:lnTo>
                <a:lnTo>
                  <a:pt x="0" y="0"/>
                </a:lnTo>
                <a:lnTo>
                  <a:pt x="0" y="108203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117091" y="3357371"/>
            <a:ext cx="108585" cy="108585"/>
          </a:xfrm>
          <a:custGeom>
            <a:avLst/>
            <a:gdLst/>
            <a:ahLst/>
            <a:cxnLst/>
            <a:rect l="l" t="t" r="r" b="b"/>
            <a:pathLst>
              <a:path w="108584" h="108585">
                <a:moveTo>
                  <a:pt x="0" y="108203"/>
                </a:moveTo>
                <a:lnTo>
                  <a:pt x="108203" y="108203"/>
                </a:lnTo>
                <a:lnTo>
                  <a:pt x="108203" y="0"/>
                </a:lnTo>
                <a:lnTo>
                  <a:pt x="0" y="0"/>
                </a:lnTo>
                <a:lnTo>
                  <a:pt x="0" y="108203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516380" y="3357371"/>
            <a:ext cx="106680" cy="108585"/>
          </a:xfrm>
          <a:custGeom>
            <a:avLst/>
            <a:gdLst/>
            <a:ahLst/>
            <a:cxnLst/>
            <a:rect l="l" t="t" r="r" b="b"/>
            <a:pathLst>
              <a:path w="106680" h="108585">
                <a:moveTo>
                  <a:pt x="0" y="108203"/>
                </a:moveTo>
                <a:lnTo>
                  <a:pt x="106680" y="108203"/>
                </a:lnTo>
                <a:lnTo>
                  <a:pt x="106680" y="0"/>
                </a:lnTo>
                <a:lnTo>
                  <a:pt x="0" y="0"/>
                </a:lnTo>
                <a:lnTo>
                  <a:pt x="0" y="108203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716023" y="3357371"/>
            <a:ext cx="108585" cy="108585"/>
          </a:xfrm>
          <a:custGeom>
            <a:avLst/>
            <a:gdLst/>
            <a:ahLst/>
            <a:cxnLst/>
            <a:rect l="l" t="t" r="r" b="b"/>
            <a:pathLst>
              <a:path w="108585" h="108585">
                <a:moveTo>
                  <a:pt x="0" y="108203"/>
                </a:moveTo>
                <a:lnTo>
                  <a:pt x="108204" y="108203"/>
                </a:lnTo>
                <a:lnTo>
                  <a:pt x="108204" y="0"/>
                </a:lnTo>
                <a:lnTo>
                  <a:pt x="0" y="0"/>
                </a:lnTo>
                <a:lnTo>
                  <a:pt x="0" y="108203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121407" y="3357371"/>
            <a:ext cx="108585" cy="108585"/>
          </a:xfrm>
          <a:custGeom>
            <a:avLst/>
            <a:gdLst/>
            <a:ahLst/>
            <a:cxnLst/>
            <a:rect l="l" t="t" r="r" b="b"/>
            <a:pathLst>
              <a:path w="108585" h="108585">
                <a:moveTo>
                  <a:pt x="0" y="108203"/>
                </a:moveTo>
                <a:lnTo>
                  <a:pt x="108204" y="108203"/>
                </a:lnTo>
                <a:lnTo>
                  <a:pt x="108204" y="0"/>
                </a:lnTo>
                <a:lnTo>
                  <a:pt x="0" y="0"/>
                </a:lnTo>
                <a:lnTo>
                  <a:pt x="0" y="108203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321051" y="3357371"/>
            <a:ext cx="108585" cy="108585"/>
          </a:xfrm>
          <a:custGeom>
            <a:avLst/>
            <a:gdLst/>
            <a:ahLst/>
            <a:cxnLst/>
            <a:rect l="l" t="t" r="r" b="b"/>
            <a:pathLst>
              <a:path w="108585" h="108585">
                <a:moveTo>
                  <a:pt x="0" y="108203"/>
                </a:moveTo>
                <a:lnTo>
                  <a:pt x="108204" y="108203"/>
                </a:lnTo>
                <a:lnTo>
                  <a:pt x="108204" y="0"/>
                </a:lnTo>
                <a:lnTo>
                  <a:pt x="0" y="0"/>
                </a:lnTo>
                <a:lnTo>
                  <a:pt x="0" y="108203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178052" y="4197096"/>
            <a:ext cx="108585" cy="108585"/>
          </a:xfrm>
          <a:custGeom>
            <a:avLst/>
            <a:gdLst/>
            <a:ahLst/>
            <a:cxnLst/>
            <a:rect l="l" t="t" r="r" b="b"/>
            <a:pathLst>
              <a:path w="108584" h="108585">
                <a:moveTo>
                  <a:pt x="0" y="108203"/>
                </a:moveTo>
                <a:lnTo>
                  <a:pt x="108203" y="108203"/>
                </a:lnTo>
                <a:lnTo>
                  <a:pt x="108203" y="0"/>
                </a:lnTo>
                <a:lnTo>
                  <a:pt x="0" y="0"/>
                </a:lnTo>
                <a:lnTo>
                  <a:pt x="0" y="108203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178052" y="4197096"/>
            <a:ext cx="108585" cy="108585"/>
          </a:xfrm>
          <a:custGeom>
            <a:avLst/>
            <a:gdLst/>
            <a:ahLst/>
            <a:cxnLst/>
            <a:rect l="l" t="t" r="r" b="b"/>
            <a:pathLst>
              <a:path w="108584" h="108585">
                <a:moveTo>
                  <a:pt x="0" y="108203"/>
                </a:moveTo>
                <a:lnTo>
                  <a:pt x="108203" y="108203"/>
                </a:lnTo>
                <a:lnTo>
                  <a:pt x="108203" y="0"/>
                </a:lnTo>
                <a:lnTo>
                  <a:pt x="0" y="0"/>
                </a:lnTo>
                <a:lnTo>
                  <a:pt x="0" y="108203"/>
                </a:lnTo>
                <a:close/>
              </a:path>
            </a:pathLst>
          </a:custGeom>
          <a:ln w="12192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415796" y="4197096"/>
            <a:ext cx="108585" cy="108585"/>
          </a:xfrm>
          <a:custGeom>
            <a:avLst/>
            <a:gdLst/>
            <a:ahLst/>
            <a:cxnLst/>
            <a:rect l="l" t="t" r="r" b="b"/>
            <a:pathLst>
              <a:path w="108584" h="108585">
                <a:moveTo>
                  <a:pt x="0" y="108203"/>
                </a:moveTo>
                <a:lnTo>
                  <a:pt x="108203" y="108203"/>
                </a:lnTo>
                <a:lnTo>
                  <a:pt x="108203" y="0"/>
                </a:lnTo>
                <a:lnTo>
                  <a:pt x="0" y="0"/>
                </a:lnTo>
                <a:lnTo>
                  <a:pt x="0" y="108203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415796" y="4197096"/>
            <a:ext cx="108585" cy="108585"/>
          </a:xfrm>
          <a:custGeom>
            <a:avLst/>
            <a:gdLst/>
            <a:ahLst/>
            <a:cxnLst/>
            <a:rect l="l" t="t" r="r" b="b"/>
            <a:pathLst>
              <a:path w="108584" h="108585">
                <a:moveTo>
                  <a:pt x="0" y="108203"/>
                </a:moveTo>
                <a:lnTo>
                  <a:pt x="108203" y="108203"/>
                </a:lnTo>
                <a:lnTo>
                  <a:pt x="108203" y="0"/>
                </a:lnTo>
                <a:lnTo>
                  <a:pt x="0" y="0"/>
                </a:lnTo>
                <a:lnTo>
                  <a:pt x="0" y="108203"/>
                </a:lnTo>
                <a:close/>
              </a:path>
            </a:pathLst>
          </a:custGeom>
          <a:ln w="12192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653539" y="4197096"/>
            <a:ext cx="108585" cy="108585"/>
          </a:xfrm>
          <a:custGeom>
            <a:avLst/>
            <a:gdLst/>
            <a:ahLst/>
            <a:cxnLst/>
            <a:rect l="l" t="t" r="r" b="b"/>
            <a:pathLst>
              <a:path w="108585" h="108585">
                <a:moveTo>
                  <a:pt x="0" y="108203"/>
                </a:moveTo>
                <a:lnTo>
                  <a:pt x="108204" y="108203"/>
                </a:lnTo>
                <a:lnTo>
                  <a:pt x="108204" y="0"/>
                </a:lnTo>
                <a:lnTo>
                  <a:pt x="0" y="0"/>
                </a:lnTo>
                <a:lnTo>
                  <a:pt x="0" y="108203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653539" y="4197096"/>
            <a:ext cx="108585" cy="108585"/>
          </a:xfrm>
          <a:custGeom>
            <a:avLst/>
            <a:gdLst/>
            <a:ahLst/>
            <a:cxnLst/>
            <a:rect l="l" t="t" r="r" b="b"/>
            <a:pathLst>
              <a:path w="108585" h="108585">
                <a:moveTo>
                  <a:pt x="0" y="108203"/>
                </a:moveTo>
                <a:lnTo>
                  <a:pt x="108204" y="108203"/>
                </a:lnTo>
                <a:lnTo>
                  <a:pt x="108204" y="0"/>
                </a:lnTo>
                <a:lnTo>
                  <a:pt x="0" y="0"/>
                </a:lnTo>
                <a:lnTo>
                  <a:pt x="0" y="108203"/>
                </a:lnTo>
                <a:close/>
              </a:path>
            </a:pathLst>
          </a:custGeom>
          <a:ln w="12192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926335" y="4197096"/>
            <a:ext cx="108585" cy="108585"/>
          </a:xfrm>
          <a:custGeom>
            <a:avLst/>
            <a:gdLst/>
            <a:ahLst/>
            <a:cxnLst/>
            <a:rect l="l" t="t" r="r" b="b"/>
            <a:pathLst>
              <a:path w="108585" h="108585">
                <a:moveTo>
                  <a:pt x="0" y="108203"/>
                </a:moveTo>
                <a:lnTo>
                  <a:pt x="108204" y="108203"/>
                </a:lnTo>
                <a:lnTo>
                  <a:pt x="108204" y="0"/>
                </a:lnTo>
                <a:lnTo>
                  <a:pt x="0" y="0"/>
                </a:lnTo>
                <a:lnTo>
                  <a:pt x="0" y="108203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926335" y="4197096"/>
            <a:ext cx="108585" cy="108585"/>
          </a:xfrm>
          <a:custGeom>
            <a:avLst/>
            <a:gdLst/>
            <a:ahLst/>
            <a:cxnLst/>
            <a:rect l="l" t="t" r="r" b="b"/>
            <a:pathLst>
              <a:path w="108585" h="108585">
                <a:moveTo>
                  <a:pt x="0" y="108203"/>
                </a:moveTo>
                <a:lnTo>
                  <a:pt x="108204" y="108203"/>
                </a:lnTo>
                <a:lnTo>
                  <a:pt x="108204" y="0"/>
                </a:lnTo>
                <a:lnTo>
                  <a:pt x="0" y="0"/>
                </a:lnTo>
                <a:lnTo>
                  <a:pt x="0" y="108203"/>
                </a:lnTo>
                <a:close/>
              </a:path>
            </a:pathLst>
          </a:custGeom>
          <a:ln w="12192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164079" y="4197096"/>
            <a:ext cx="108585" cy="108585"/>
          </a:xfrm>
          <a:custGeom>
            <a:avLst/>
            <a:gdLst/>
            <a:ahLst/>
            <a:cxnLst/>
            <a:rect l="l" t="t" r="r" b="b"/>
            <a:pathLst>
              <a:path w="108585" h="108585">
                <a:moveTo>
                  <a:pt x="0" y="108203"/>
                </a:moveTo>
                <a:lnTo>
                  <a:pt x="108204" y="108203"/>
                </a:lnTo>
                <a:lnTo>
                  <a:pt x="108204" y="0"/>
                </a:lnTo>
                <a:lnTo>
                  <a:pt x="0" y="0"/>
                </a:lnTo>
                <a:lnTo>
                  <a:pt x="0" y="108203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164079" y="4197096"/>
            <a:ext cx="108585" cy="108585"/>
          </a:xfrm>
          <a:custGeom>
            <a:avLst/>
            <a:gdLst/>
            <a:ahLst/>
            <a:cxnLst/>
            <a:rect l="l" t="t" r="r" b="b"/>
            <a:pathLst>
              <a:path w="108585" h="108585">
                <a:moveTo>
                  <a:pt x="0" y="108203"/>
                </a:moveTo>
                <a:lnTo>
                  <a:pt x="108204" y="108203"/>
                </a:lnTo>
                <a:lnTo>
                  <a:pt x="108204" y="0"/>
                </a:lnTo>
                <a:lnTo>
                  <a:pt x="0" y="0"/>
                </a:lnTo>
                <a:lnTo>
                  <a:pt x="0" y="108203"/>
                </a:lnTo>
                <a:close/>
              </a:path>
            </a:pathLst>
          </a:custGeom>
          <a:ln w="12192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926335" y="4372355"/>
            <a:ext cx="108585" cy="108585"/>
          </a:xfrm>
          <a:custGeom>
            <a:avLst/>
            <a:gdLst/>
            <a:ahLst/>
            <a:cxnLst/>
            <a:rect l="l" t="t" r="r" b="b"/>
            <a:pathLst>
              <a:path w="108585" h="108585">
                <a:moveTo>
                  <a:pt x="0" y="108204"/>
                </a:moveTo>
                <a:lnTo>
                  <a:pt x="108204" y="108204"/>
                </a:lnTo>
                <a:lnTo>
                  <a:pt x="108204" y="0"/>
                </a:lnTo>
                <a:lnTo>
                  <a:pt x="0" y="0"/>
                </a:lnTo>
                <a:lnTo>
                  <a:pt x="0" y="108204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926335" y="4372355"/>
            <a:ext cx="108585" cy="108585"/>
          </a:xfrm>
          <a:custGeom>
            <a:avLst/>
            <a:gdLst/>
            <a:ahLst/>
            <a:cxnLst/>
            <a:rect l="l" t="t" r="r" b="b"/>
            <a:pathLst>
              <a:path w="108585" h="108585">
                <a:moveTo>
                  <a:pt x="0" y="108204"/>
                </a:moveTo>
                <a:lnTo>
                  <a:pt x="108204" y="108204"/>
                </a:lnTo>
                <a:lnTo>
                  <a:pt x="108204" y="0"/>
                </a:lnTo>
                <a:lnTo>
                  <a:pt x="0" y="0"/>
                </a:lnTo>
                <a:lnTo>
                  <a:pt x="0" y="108204"/>
                </a:lnTo>
                <a:close/>
              </a:path>
            </a:pathLst>
          </a:custGeom>
          <a:ln w="12192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164079" y="4372355"/>
            <a:ext cx="108585" cy="108585"/>
          </a:xfrm>
          <a:custGeom>
            <a:avLst/>
            <a:gdLst/>
            <a:ahLst/>
            <a:cxnLst/>
            <a:rect l="l" t="t" r="r" b="b"/>
            <a:pathLst>
              <a:path w="108585" h="108585">
                <a:moveTo>
                  <a:pt x="0" y="108204"/>
                </a:moveTo>
                <a:lnTo>
                  <a:pt x="108204" y="108204"/>
                </a:lnTo>
                <a:lnTo>
                  <a:pt x="108204" y="0"/>
                </a:lnTo>
                <a:lnTo>
                  <a:pt x="0" y="0"/>
                </a:lnTo>
                <a:lnTo>
                  <a:pt x="0" y="108204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164079" y="4372355"/>
            <a:ext cx="108585" cy="108585"/>
          </a:xfrm>
          <a:custGeom>
            <a:avLst/>
            <a:gdLst/>
            <a:ahLst/>
            <a:cxnLst/>
            <a:rect l="l" t="t" r="r" b="b"/>
            <a:pathLst>
              <a:path w="108585" h="108585">
                <a:moveTo>
                  <a:pt x="0" y="108204"/>
                </a:moveTo>
                <a:lnTo>
                  <a:pt x="108204" y="108204"/>
                </a:lnTo>
                <a:lnTo>
                  <a:pt x="108204" y="0"/>
                </a:lnTo>
                <a:lnTo>
                  <a:pt x="0" y="0"/>
                </a:lnTo>
                <a:lnTo>
                  <a:pt x="0" y="108204"/>
                </a:lnTo>
                <a:close/>
              </a:path>
            </a:pathLst>
          </a:custGeom>
          <a:ln w="12192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178052" y="4588764"/>
            <a:ext cx="108585" cy="108585"/>
          </a:xfrm>
          <a:custGeom>
            <a:avLst/>
            <a:gdLst/>
            <a:ahLst/>
            <a:cxnLst/>
            <a:rect l="l" t="t" r="r" b="b"/>
            <a:pathLst>
              <a:path w="108584" h="108585">
                <a:moveTo>
                  <a:pt x="0" y="108204"/>
                </a:moveTo>
                <a:lnTo>
                  <a:pt x="108203" y="108204"/>
                </a:lnTo>
                <a:lnTo>
                  <a:pt x="108203" y="0"/>
                </a:lnTo>
                <a:lnTo>
                  <a:pt x="0" y="0"/>
                </a:lnTo>
                <a:lnTo>
                  <a:pt x="0" y="108204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178052" y="4588764"/>
            <a:ext cx="108585" cy="108585"/>
          </a:xfrm>
          <a:custGeom>
            <a:avLst/>
            <a:gdLst/>
            <a:ahLst/>
            <a:cxnLst/>
            <a:rect l="l" t="t" r="r" b="b"/>
            <a:pathLst>
              <a:path w="108584" h="108585">
                <a:moveTo>
                  <a:pt x="0" y="108204"/>
                </a:moveTo>
                <a:lnTo>
                  <a:pt x="108203" y="108204"/>
                </a:lnTo>
                <a:lnTo>
                  <a:pt x="108203" y="0"/>
                </a:lnTo>
                <a:lnTo>
                  <a:pt x="0" y="0"/>
                </a:lnTo>
                <a:lnTo>
                  <a:pt x="0" y="108204"/>
                </a:lnTo>
                <a:close/>
              </a:path>
            </a:pathLst>
          </a:custGeom>
          <a:ln w="12192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415796" y="4588764"/>
            <a:ext cx="108585" cy="108585"/>
          </a:xfrm>
          <a:custGeom>
            <a:avLst/>
            <a:gdLst/>
            <a:ahLst/>
            <a:cxnLst/>
            <a:rect l="l" t="t" r="r" b="b"/>
            <a:pathLst>
              <a:path w="108584" h="108585">
                <a:moveTo>
                  <a:pt x="0" y="108204"/>
                </a:moveTo>
                <a:lnTo>
                  <a:pt x="108203" y="108204"/>
                </a:lnTo>
                <a:lnTo>
                  <a:pt x="108203" y="0"/>
                </a:lnTo>
                <a:lnTo>
                  <a:pt x="0" y="0"/>
                </a:lnTo>
                <a:lnTo>
                  <a:pt x="0" y="108204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415796" y="4588764"/>
            <a:ext cx="108585" cy="108585"/>
          </a:xfrm>
          <a:custGeom>
            <a:avLst/>
            <a:gdLst/>
            <a:ahLst/>
            <a:cxnLst/>
            <a:rect l="l" t="t" r="r" b="b"/>
            <a:pathLst>
              <a:path w="108584" h="108585">
                <a:moveTo>
                  <a:pt x="0" y="108204"/>
                </a:moveTo>
                <a:lnTo>
                  <a:pt x="108203" y="108204"/>
                </a:lnTo>
                <a:lnTo>
                  <a:pt x="108203" y="0"/>
                </a:lnTo>
                <a:lnTo>
                  <a:pt x="0" y="0"/>
                </a:lnTo>
                <a:lnTo>
                  <a:pt x="0" y="108204"/>
                </a:lnTo>
                <a:close/>
              </a:path>
            </a:pathLst>
          </a:custGeom>
          <a:ln w="12192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653539" y="4588764"/>
            <a:ext cx="108585" cy="108585"/>
          </a:xfrm>
          <a:custGeom>
            <a:avLst/>
            <a:gdLst/>
            <a:ahLst/>
            <a:cxnLst/>
            <a:rect l="l" t="t" r="r" b="b"/>
            <a:pathLst>
              <a:path w="108585" h="108585">
                <a:moveTo>
                  <a:pt x="0" y="108204"/>
                </a:moveTo>
                <a:lnTo>
                  <a:pt x="108204" y="108204"/>
                </a:lnTo>
                <a:lnTo>
                  <a:pt x="108204" y="0"/>
                </a:lnTo>
                <a:lnTo>
                  <a:pt x="0" y="0"/>
                </a:lnTo>
                <a:lnTo>
                  <a:pt x="0" y="108204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653539" y="4588764"/>
            <a:ext cx="108585" cy="108585"/>
          </a:xfrm>
          <a:custGeom>
            <a:avLst/>
            <a:gdLst/>
            <a:ahLst/>
            <a:cxnLst/>
            <a:rect l="l" t="t" r="r" b="b"/>
            <a:pathLst>
              <a:path w="108585" h="108585">
                <a:moveTo>
                  <a:pt x="0" y="108204"/>
                </a:moveTo>
                <a:lnTo>
                  <a:pt x="108204" y="108204"/>
                </a:lnTo>
                <a:lnTo>
                  <a:pt x="108204" y="0"/>
                </a:lnTo>
                <a:lnTo>
                  <a:pt x="0" y="0"/>
                </a:lnTo>
                <a:lnTo>
                  <a:pt x="0" y="108204"/>
                </a:lnTo>
                <a:close/>
              </a:path>
            </a:pathLst>
          </a:custGeom>
          <a:ln w="12192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926335" y="4588764"/>
            <a:ext cx="108585" cy="108585"/>
          </a:xfrm>
          <a:custGeom>
            <a:avLst/>
            <a:gdLst/>
            <a:ahLst/>
            <a:cxnLst/>
            <a:rect l="l" t="t" r="r" b="b"/>
            <a:pathLst>
              <a:path w="108585" h="108585">
                <a:moveTo>
                  <a:pt x="0" y="108204"/>
                </a:moveTo>
                <a:lnTo>
                  <a:pt x="108204" y="108204"/>
                </a:lnTo>
                <a:lnTo>
                  <a:pt x="108204" y="0"/>
                </a:lnTo>
                <a:lnTo>
                  <a:pt x="0" y="0"/>
                </a:lnTo>
                <a:lnTo>
                  <a:pt x="0" y="108204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926335" y="4588764"/>
            <a:ext cx="108585" cy="108585"/>
          </a:xfrm>
          <a:custGeom>
            <a:avLst/>
            <a:gdLst/>
            <a:ahLst/>
            <a:cxnLst/>
            <a:rect l="l" t="t" r="r" b="b"/>
            <a:pathLst>
              <a:path w="108585" h="108585">
                <a:moveTo>
                  <a:pt x="0" y="108204"/>
                </a:moveTo>
                <a:lnTo>
                  <a:pt x="108204" y="108204"/>
                </a:lnTo>
                <a:lnTo>
                  <a:pt x="108204" y="0"/>
                </a:lnTo>
                <a:lnTo>
                  <a:pt x="0" y="0"/>
                </a:lnTo>
                <a:lnTo>
                  <a:pt x="0" y="108204"/>
                </a:lnTo>
                <a:close/>
              </a:path>
            </a:pathLst>
          </a:custGeom>
          <a:ln w="12192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164079" y="4588764"/>
            <a:ext cx="108585" cy="108585"/>
          </a:xfrm>
          <a:custGeom>
            <a:avLst/>
            <a:gdLst/>
            <a:ahLst/>
            <a:cxnLst/>
            <a:rect l="l" t="t" r="r" b="b"/>
            <a:pathLst>
              <a:path w="108585" h="108585">
                <a:moveTo>
                  <a:pt x="0" y="108204"/>
                </a:moveTo>
                <a:lnTo>
                  <a:pt x="108204" y="108204"/>
                </a:lnTo>
                <a:lnTo>
                  <a:pt x="108204" y="0"/>
                </a:lnTo>
                <a:lnTo>
                  <a:pt x="0" y="0"/>
                </a:lnTo>
                <a:lnTo>
                  <a:pt x="0" y="108204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164079" y="4588764"/>
            <a:ext cx="108585" cy="108585"/>
          </a:xfrm>
          <a:custGeom>
            <a:avLst/>
            <a:gdLst/>
            <a:ahLst/>
            <a:cxnLst/>
            <a:rect l="l" t="t" r="r" b="b"/>
            <a:pathLst>
              <a:path w="108585" h="108585">
                <a:moveTo>
                  <a:pt x="0" y="108204"/>
                </a:moveTo>
                <a:lnTo>
                  <a:pt x="108204" y="108204"/>
                </a:lnTo>
                <a:lnTo>
                  <a:pt x="108204" y="0"/>
                </a:lnTo>
                <a:lnTo>
                  <a:pt x="0" y="0"/>
                </a:lnTo>
                <a:lnTo>
                  <a:pt x="0" y="108204"/>
                </a:lnTo>
                <a:close/>
              </a:path>
            </a:pathLst>
          </a:custGeom>
          <a:ln w="12192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7" name="object 47"/>
          <p:cNvGraphicFramePr>
            <a:graphicFrameLocks noGrp="1"/>
          </p:cNvGraphicFramePr>
          <p:nvPr/>
        </p:nvGraphicFramePr>
        <p:xfrm>
          <a:off x="1109472" y="4145279"/>
          <a:ext cx="678940" cy="3779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436"/>
                <a:gridCol w="120396"/>
                <a:gridCol w="117347"/>
                <a:gridCol w="120396"/>
                <a:gridCol w="117347"/>
                <a:gridCol w="144018"/>
              </a:tblGrid>
              <a:tr h="217931">
                <a:tc gridSpan="6">
                  <a:txBody>
                    <a:bodyPr/>
                    <a:lstStyle/>
                    <a:p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096">
                      <a:solidFill>
                        <a:srgbClr val="C00000"/>
                      </a:solidFill>
                      <a:prstDash val="solid"/>
                    </a:lnL>
                    <a:lnR w="6096">
                      <a:solidFill>
                        <a:srgbClr val="C00000"/>
                      </a:solidFill>
                      <a:prstDash val="solid"/>
                    </a:lnR>
                    <a:lnT w="6096">
                      <a:solidFill>
                        <a:srgbClr val="C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34112">
                <a:tc>
                  <a:txBody>
                    <a:bodyPr/>
                    <a:lstStyle/>
                    <a:p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096">
                      <a:solidFill>
                        <a:srgbClr val="C00000"/>
                      </a:solidFill>
                      <a:prstDash val="solid"/>
                    </a:lnL>
                    <a:lnB w="6096">
                      <a:solidFill>
                        <a:srgbClr val="C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B w="6096">
                      <a:solidFill>
                        <a:srgbClr val="C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B w="6096">
                      <a:solidFill>
                        <a:srgbClr val="C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B w="6096">
                      <a:solidFill>
                        <a:srgbClr val="C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B w="6096">
                      <a:solidFill>
                        <a:srgbClr val="C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R w="6096">
                      <a:solidFill>
                        <a:srgbClr val="C00000"/>
                      </a:solidFill>
                      <a:prstDash val="solid"/>
                    </a:lnR>
                    <a:lnB w="6096">
                      <a:solidFill>
                        <a:srgbClr val="C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</a:tr>
            </a:tbl>
          </a:graphicData>
        </a:graphic>
      </p:graphicFrame>
      <p:sp>
        <p:nvSpPr>
          <p:cNvPr id="48" name="object 48"/>
          <p:cNvSpPr/>
          <p:nvPr/>
        </p:nvSpPr>
        <p:spPr>
          <a:xfrm>
            <a:off x="1860804" y="4148328"/>
            <a:ext cx="485140" cy="352425"/>
          </a:xfrm>
          <a:custGeom>
            <a:avLst/>
            <a:gdLst/>
            <a:ahLst/>
            <a:cxnLst/>
            <a:rect l="l" t="t" r="r" b="b"/>
            <a:pathLst>
              <a:path w="485139" h="352425">
                <a:moveTo>
                  <a:pt x="0" y="352044"/>
                </a:moveTo>
                <a:lnTo>
                  <a:pt x="484631" y="352044"/>
                </a:lnTo>
                <a:lnTo>
                  <a:pt x="484631" y="0"/>
                </a:lnTo>
                <a:lnTo>
                  <a:pt x="0" y="0"/>
                </a:lnTo>
                <a:lnTo>
                  <a:pt x="0" y="352044"/>
                </a:lnTo>
                <a:close/>
              </a:path>
            </a:pathLst>
          </a:custGeom>
          <a:ln w="6096">
            <a:solidFill>
              <a:srgbClr val="C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112519" y="4568952"/>
            <a:ext cx="1233170" cy="155575"/>
          </a:xfrm>
          <a:custGeom>
            <a:avLst/>
            <a:gdLst/>
            <a:ahLst/>
            <a:cxnLst/>
            <a:rect l="l" t="t" r="r" b="b"/>
            <a:pathLst>
              <a:path w="1233170" h="155575">
                <a:moveTo>
                  <a:pt x="0" y="155448"/>
                </a:moveTo>
                <a:lnTo>
                  <a:pt x="1232916" y="155448"/>
                </a:lnTo>
                <a:lnTo>
                  <a:pt x="1232916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ln w="6096">
            <a:solidFill>
              <a:srgbClr val="C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781555" y="3802379"/>
            <a:ext cx="129539" cy="0"/>
          </a:xfrm>
          <a:custGeom>
            <a:avLst/>
            <a:gdLst/>
            <a:ahLst/>
            <a:cxnLst/>
            <a:rect l="l" t="t" r="r" b="b"/>
            <a:pathLst>
              <a:path w="129539">
                <a:moveTo>
                  <a:pt x="0" y="0"/>
                </a:moveTo>
                <a:lnTo>
                  <a:pt x="129539" y="0"/>
                </a:lnTo>
              </a:path>
            </a:pathLst>
          </a:custGeom>
          <a:ln w="6096">
            <a:solidFill>
              <a:srgbClr val="99170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543811" y="3802379"/>
            <a:ext cx="129539" cy="0"/>
          </a:xfrm>
          <a:custGeom>
            <a:avLst/>
            <a:gdLst/>
            <a:ahLst/>
            <a:cxnLst/>
            <a:rect l="l" t="t" r="r" b="b"/>
            <a:pathLst>
              <a:path w="129539">
                <a:moveTo>
                  <a:pt x="0" y="0"/>
                </a:moveTo>
                <a:lnTo>
                  <a:pt x="129539" y="0"/>
                </a:lnTo>
              </a:path>
            </a:pathLst>
          </a:custGeom>
          <a:ln w="6096">
            <a:solidFill>
              <a:srgbClr val="99170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719072" y="3680459"/>
            <a:ext cx="0" cy="67310"/>
          </a:xfrm>
          <a:custGeom>
            <a:avLst/>
            <a:gdLst/>
            <a:ahLst/>
            <a:cxnLst/>
            <a:rect l="l" t="t" r="r" b="b"/>
            <a:pathLst>
              <a:path h="67310">
                <a:moveTo>
                  <a:pt x="0" y="0"/>
                </a:moveTo>
                <a:lnTo>
                  <a:pt x="0" y="67055"/>
                </a:lnTo>
              </a:path>
            </a:pathLst>
          </a:custGeom>
          <a:ln w="6096">
            <a:solidFill>
              <a:srgbClr val="99170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719072" y="3855720"/>
            <a:ext cx="0" cy="71755"/>
          </a:xfrm>
          <a:custGeom>
            <a:avLst/>
            <a:gdLst/>
            <a:ahLst/>
            <a:cxnLst/>
            <a:rect l="l" t="t" r="r" b="b"/>
            <a:pathLst>
              <a:path h="71754">
                <a:moveTo>
                  <a:pt x="0" y="0"/>
                </a:moveTo>
                <a:lnTo>
                  <a:pt x="0" y="71373"/>
                </a:lnTo>
              </a:path>
            </a:pathLst>
          </a:custGeom>
          <a:ln w="6096">
            <a:solidFill>
              <a:srgbClr val="99170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673351" y="3572255"/>
            <a:ext cx="108585" cy="108585"/>
          </a:xfrm>
          <a:custGeom>
            <a:avLst/>
            <a:gdLst/>
            <a:ahLst/>
            <a:cxnLst/>
            <a:rect l="l" t="t" r="r" b="b"/>
            <a:pathLst>
              <a:path w="108585" h="108585">
                <a:moveTo>
                  <a:pt x="0" y="108203"/>
                </a:moveTo>
                <a:lnTo>
                  <a:pt x="108204" y="108203"/>
                </a:lnTo>
                <a:lnTo>
                  <a:pt x="108204" y="0"/>
                </a:lnTo>
                <a:lnTo>
                  <a:pt x="0" y="0"/>
                </a:lnTo>
                <a:lnTo>
                  <a:pt x="0" y="108203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435608" y="3747515"/>
            <a:ext cx="108585" cy="108585"/>
          </a:xfrm>
          <a:custGeom>
            <a:avLst/>
            <a:gdLst/>
            <a:ahLst/>
            <a:cxnLst/>
            <a:rect l="l" t="t" r="r" b="b"/>
            <a:pathLst>
              <a:path w="108584" h="108585">
                <a:moveTo>
                  <a:pt x="0" y="108204"/>
                </a:moveTo>
                <a:lnTo>
                  <a:pt x="108203" y="108204"/>
                </a:lnTo>
                <a:lnTo>
                  <a:pt x="108203" y="0"/>
                </a:lnTo>
                <a:lnTo>
                  <a:pt x="0" y="0"/>
                </a:lnTo>
                <a:lnTo>
                  <a:pt x="0" y="108204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673351" y="3747515"/>
            <a:ext cx="108585" cy="108585"/>
          </a:xfrm>
          <a:custGeom>
            <a:avLst/>
            <a:gdLst/>
            <a:ahLst/>
            <a:cxnLst/>
            <a:rect l="l" t="t" r="r" b="b"/>
            <a:pathLst>
              <a:path w="108585" h="108585">
                <a:moveTo>
                  <a:pt x="0" y="108204"/>
                </a:moveTo>
                <a:lnTo>
                  <a:pt x="108204" y="108204"/>
                </a:lnTo>
                <a:lnTo>
                  <a:pt x="108204" y="0"/>
                </a:lnTo>
                <a:lnTo>
                  <a:pt x="0" y="0"/>
                </a:lnTo>
                <a:lnTo>
                  <a:pt x="0" y="108204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911095" y="3747515"/>
            <a:ext cx="108585" cy="108585"/>
          </a:xfrm>
          <a:custGeom>
            <a:avLst/>
            <a:gdLst/>
            <a:ahLst/>
            <a:cxnLst/>
            <a:rect l="l" t="t" r="r" b="b"/>
            <a:pathLst>
              <a:path w="108585" h="108585">
                <a:moveTo>
                  <a:pt x="0" y="108204"/>
                </a:moveTo>
                <a:lnTo>
                  <a:pt x="108204" y="108204"/>
                </a:lnTo>
                <a:lnTo>
                  <a:pt x="108204" y="0"/>
                </a:lnTo>
                <a:lnTo>
                  <a:pt x="0" y="0"/>
                </a:lnTo>
                <a:lnTo>
                  <a:pt x="0" y="108204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673351" y="3927347"/>
            <a:ext cx="108585" cy="108585"/>
          </a:xfrm>
          <a:custGeom>
            <a:avLst/>
            <a:gdLst/>
            <a:ahLst/>
            <a:cxnLst/>
            <a:rect l="l" t="t" r="r" b="b"/>
            <a:pathLst>
              <a:path w="108585" h="108585">
                <a:moveTo>
                  <a:pt x="0" y="108203"/>
                </a:moveTo>
                <a:lnTo>
                  <a:pt x="108204" y="108203"/>
                </a:lnTo>
                <a:lnTo>
                  <a:pt x="108204" y="0"/>
                </a:lnTo>
                <a:lnTo>
                  <a:pt x="0" y="0"/>
                </a:lnTo>
                <a:lnTo>
                  <a:pt x="0" y="108203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319783" y="1825751"/>
            <a:ext cx="108585" cy="106680"/>
          </a:xfrm>
          <a:custGeom>
            <a:avLst/>
            <a:gdLst/>
            <a:ahLst/>
            <a:cxnLst/>
            <a:rect l="l" t="t" r="r" b="b"/>
            <a:pathLst>
              <a:path w="108584" h="106680">
                <a:moveTo>
                  <a:pt x="0" y="106679"/>
                </a:moveTo>
                <a:lnTo>
                  <a:pt x="108203" y="106679"/>
                </a:lnTo>
                <a:lnTo>
                  <a:pt x="108203" y="0"/>
                </a:lnTo>
                <a:lnTo>
                  <a:pt x="0" y="0"/>
                </a:lnTo>
                <a:lnTo>
                  <a:pt x="0" y="106679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319783" y="1825751"/>
            <a:ext cx="108585" cy="106680"/>
          </a:xfrm>
          <a:custGeom>
            <a:avLst/>
            <a:gdLst/>
            <a:ahLst/>
            <a:cxnLst/>
            <a:rect l="l" t="t" r="r" b="b"/>
            <a:pathLst>
              <a:path w="108584" h="106680">
                <a:moveTo>
                  <a:pt x="0" y="106679"/>
                </a:moveTo>
                <a:lnTo>
                  <a:pt x="108203" y="106679"/>
                </a:lnTo>
                <a:lnTo>
                  <a:pt x="108203" y="0"/>
                </a:lnTo>
                <a:lnTo>
                  <a:pt x="0" y="0"/>
                </a:lnTo>
                <a:lnTo>
                  <a:pt x="0" y="106679"/>
                </a:lnTo>
                <a:close/>
              </a:path>
            </a:pathLst>
          </a:custGeom>
          <a:ln w="12192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467611" y="1825751"/>
            <a:ext cx="106680" cy="106680"/>
          </a:xfrm>
          <a:custGeom>
            <a:avLst/>
            <a:gdLst/>
            <a:ahLst/>
            <a:cxnLst/>
            <a:rect l="l" t="t" r="r" b="b"/>
            <a:pathLst>
              <a:path w="106680" h="106680">
                <a:moveTo>
                  <a:pt x="0" y="106679"/>
                </a:moveTo>
                <a:lnTo>
                  <a:pt x="106680" y="106679"/>
                </a:lnTo>
                <a:lnTo>
                  <a:pt x="106680" y="0"/>
                </a:lnTo>
                <a:lnTo>
                  <a:pt x="0" y="0"/>
                </a:lnTo>
                <a:lnTo>
                  <a:pt x="0" y="106679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467611" y="1825751"/>
            <a:ext cx="106680" cy="106680"/>
          </a:xfrm>
          <a:custGeom>
            <a:avLst/>
            <a:gdLst/>
            <a:ahLst/>
            <a:cxnLst/>
            <a:rect l="l" t="t" r="r" b="b"/>
            <a:pathLst>
              <a:path w="106680" h="106680">
                <a:moveTo>
                  <a:pt x="0" y="106679"/>
                </a:moveTo>
                <a:lnTo>
                  <a:pt x="106680" y="106679"/>
                </a:lnTo>
                <a:lnTo>
                  <a:pt x="106680" y="0"/>
                </a:lnTo>
                <a:lnTo>
                  <a:pt x="0" y="0"/>
                </a:lnTo>
                <a:lnTo>
                  <a:pt x="0" y="106679"/>
                </a:lnTo>
                <a:close/>
              </a:path>
            </a:pathLst>
          </a:custGeom>
          <a:ln w="12192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795272" y="1825751"/>
            <a:ext cx="108585" cy="106680"/>
          </a:xfrm>
          <a:custGeom>
            <a:avLst/>
            <a:gdLst/>
            <a:ahLst/>
            <a:cxnLst/>
            <a:rect l="l" t="t" r="r" b="b"/>
            <a:pathLst>
              <a:path w="108585" h="106680">
                <a:moveTo>
                  <a:pt x="0" y="106679"/>
                </a:moveTo>
                <a:lnTo>
                  <a:pt x="108204" y="106679"/>
                </a:lnTo>
                <a:lnTo>
                  <a:pt x="108204" y="0"/>
                </a:lnTo>
                <a:lnTo>
                  <a:pt x="0" y="0"/>
                </a:lnTo>
                <a:lnTo>
                  <a:pt x="0" y="106679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795272" y="1825751"/>
            <a:ext cx="108585" cy="106680"/>
          </a:xfrm>
          <a:custGeom>
            <a:avLst/>
            <a:gdLst/>
            <a:ahLst/>
            <a:cxnLst/>
            <a:rect l="l" t="t" r="r" b="b"/>
            <a:pathLst>
              <a:path w="108585" h="106680">
                <a:moveTo>
                  <a:pt x="0" y="106679"/>
                </a:moveTo>
                <a:lnTo>
                  <a:pt x="108204" y="106679"/>
                </a:lnTo>
                <a:lnTo>
                  <a:pt x="108204" y="0"/>
                </a:lnTo>
                <a:lnTo>
                  <a:pt x="0" y="0"/>
                </a:lnTo>
                <a:lnTo>
                  <a:pt x="0" y="106679"/>
                </a:lnTo>
                <a:close/>
              </a:path>
            </a:pathLst>
          </a:custGeom>
          <a:ln w="12192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940051" y="1825751"/>
            <a:ext cx="108585" cy="106680"/>
          </a:xfrm>
          <a:custGeom>
            <a:avLst/>
            <a:gdLst/>
            <a:ahLst/>
            <a:cxnLst/>
            <a:rect l="l" t="t" r="r" b="b"/>
            <a:pathLst>
              <a:path w="108585" h="106680">
                <a:moveTo>
                  <a:pt x="0" y="106679"/>
                </a:moveTo>
                <a:lnTo>
                  <a:pt x="108204" y="106679"/>
                </a:lnTo>
                <a:lnTo>
                  <a:pt x="108204" y="0"/>
                </a:lnTo>
                <a:lnTo>
                  <a:pt x="0" y="0"/>
                </a:lnTo>
                <a:lnTo>
                  <a:pt x="0" y="106679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1940051" y="1825751"/>
            <a:ext cx="108585" cy="106680"/>
          </a:xfrm>
          <a:custGeom>
            <a:avLst/>
            <a:gdLst/>
            <a:ahLst/>
            <a:cxnLst/>
            <a:rect l="l" t="t" r="r" b="b"/>
            <a:pathLst>
              <a:path w="108585" h="106680">
                <a:moveTo>
                  <a:pt x="0" y="106679"/>
                </a:moveTo>
                <a:lnTo>
                  <a:pt x="108204" y="106679"/>
                </a:lnTo>
                <a:lnTo>
                  <a:pt x="108204" y="0"/>
                </a:lnTo>
                <a:lnTo>
                  <a:pt x="0" y="0"/>
                </a:lnTo>
                <a:lnTo>
                  <a:pt x="0" y="106679"/>
                </a:lnTo>
                <a:close/>
              </a:path>
            </a:pathLst>
          </a:custGeom>
          <a:ln w="12192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319783" y="1964435"/>
            <a:ext cx="108585" cy="108585"/>
          </a:xfrm>
          <a:custGeom>
            <a:avLst/>
            <a:gdLst/>
            <a:ahLst/>
            <a:cxnLst/>
            <a:rect l="l" t="t" r="r" b="b"/>
            <a:pathLst>
              <a:path w="108584" h="108585">
                <a:moveTo>
                  <a:pt x="0" y="108203"/>
                </a:moveTo>
                <a:lnTo>
                  <a:pt x="108203" y="108203"/>
                </a:lnTo>
                <a:lnTo>
                  <a:pt x="108203" y="0"/>
                </a:lnTo>
                <a:lnTo>
                  <a:pt x="0" y="0"/>
                </a:lnTo>
                <a:lnTo>
                  <a:pt x="0" y="108203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1319783" y="1964435"/>
            <a:ext cx="108585" cy="108585"/>
          </a:xfrm>
          <a:custGeom>
            <a:avLst/>
            <a:gdLst/>
            <a:ahLst/>
            <a:cxnLst/>
            <a:rect l="l" t="t" r="r" b="b"/>
            <a:pathLst>
              <a:path w="108584" h="108585">
                <a:moveTo>
                  <a:pt x="0" y="108203"/>
                </a:moveTo>
                <a:lnTo>
                  <a:pt x="108203" y="108203"/>
                </a:lnTo>
                <a:lnTo>
                  <a:pt x="108203" y="0"/>
                </a:lnTo>
                <a:lnTo>
                  <a:pt x="0" y="0"/>
                </a:lnTo>
                <a:lnTo>
                  <a:pt x="0" y="108203"/>
                </a:lnTo>
                <a:close/>
              </a:path>
            </a:pathLst>
          </a:custGeom>
          <a:ln w="12191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1557527" y="2097023"/>
            <a:ext cx="108585" cy="108585"/>
          </a:xfrm>
          <a:custGeom>
            <a:avLst/>
            <a:gdLst/>
            <a:ahLst/>
            <a:cxnLst/>
            <a:rect l="l" t="t" r="r" b="b"/>
            <a:pathLst>
              <a:path w="108585" h="108585">
                <a:moveTo>
                  <a:pt x="0" y="108203"/>
                </a:moveTo>
                <a:lnTo>
                  <a:pt x="108203" y="108203"/>
                </a:lnTo>
                <a:lnTo>
                  <a:pt x="108203" y="0"/>
                </a:lnTo>
                <a:lnTo>
                  <a:pt x="0" y="0"/>
                </a:lnTo>
                <a:lnTo>
                  <a:pt x="0" y="108203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1557527" y="2097023"/>
            <a:ext cx="108585" cy="108585"/>
          </a:xfrm>
          <a:custGeom>
            <a:avLst/>
            <a:gdLst/>
            <a:ahLst/>
            <a:cxnLst/>
            <a:rect l="l" t="t" r="r" b="b"/>
            <a:pathLst>
              <a:path w="108585" h="108585">
                <a:moveTo>
                  <a:pt x="0" y="108203"/>
                </a:moveTo>
                <a:lnTo>
                  <a:pt x="108203" y="108203"/>
                </a:lnTo>
                <a:lnTo>
                  <a:pt x="108203" y="0"/>
                </a:lnTo>
                <a:lnTo>
                  <a:pt x="0" y="0"/>
                </a:lnTo>
                <a:lnTo>
                  <a:pt x="0" y="108203"/>
                </a:lnTo>
                <a:close/>
              </a:path>
            </a:pathLst>
          </a:custGeom>
          <a:ln w="12191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705355" y="2097023"/>
            <a:ext cx="108585" cy="108585"/>
          </a:xfrm>
          <a:custGeom>
            <a:avLst/>
            <a:gdLst/>
            <a:ahLst/>
            <a:cxnLst/>
            <a:rect l="l" t="t" r="r" b="b"/>
            <a:pathLst>
              <a:path w="108585" h="108585">
                <a:moveTo>
                  <a:pt x="0" y="108203"/>
                </a:moveTo>
                <a:lnTo>
                  <a:pt x="108204" y="108203"/>
                </a:lnTo>
                <a:lnTo>
                  <a:pt x="108204" y="0"/>
                </a:lnTo>
                <a:lnTo>
                  <a:pt x="0" y="0"/>
                </a:lnTo>
                <a:lnTo>
                  <a:pt x="0" y="108203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1705355" y="2097023"/>
            <a:ext cx="108585" cy="108585"/>
          </a:xfrm>
          <a:custGeom>
            <a:avLst/>
            <a:gdLst/>
            <a:ahLst/>
            <a:cxnLst/>
            <a:rect l="l" t="t" r="r" b="b"/>
            <a:pathLst>
              <a:path w="108585" h="108585">
                <a:moveTo>
                  <a:pt x="0" y="108203"/>
                </a:moveTo>
                <a:lnTo>
                  <a:pt x="108204" y="108203"/>
                </a:lnTo>
                <a:lnTo>
                  <a:pt x="108204" y="0"/>
                </a:lnTo>
                <a:lnTo>
                  <a:pt x="0" y="0"/>
                </a:lnTo>
                <a:lnTo>
                  <a:pt x="0" y="108203"/>
                </a:lnTo>
                <a:close/>
              </a:path>
            </a:pathLst>
          </a:custGeom>
          <a:ln w="12192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4325111" y="4686300"/>
            <a:ext cx="0" cy="644525"/>
          </a:xfrm>
          <a:custGeom>
            <a:avLst/>
            <a:gdLst/>
            <a:ahLst/>
            <a:cxnLst/>
            <a:rect l="l" t="t" r="r" b="b"/>
            <a:pathLst>
              <a:path h="644525">
                <a:moveTo>
                  <a:pt x="0" y="0"/>
                </a:moveTo>
                <a:lnTo>
                  <a:pt x="0" y="644397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4325111" y="5330952"/>
            <a:ext cx="1152525" cy="0"/>
          </a:xfrm>
          <a:custGeom>
            <a:avLst/>
            <a:gdLst/>
            <a:ahLst/>
            <a:cxnLst/>
            <a:rect l="l" t="t" r="r" b="b"/>
            <a:pathLst>
              <a:path w="1152525">
                <a:moveTo>
                  <a:pt x="0" y="0"/>
                </a:moveTo>
                <a:lnTo>
                  <a:pt x="1152143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 txBox="1"/>
          <p:nvPr/>
        </p:nvSpPr>
        <p:spPr>
          <a:xfrm>
            <a:off x="4024376" y="4664202"/>
            <a:ext cx="239395" cy="170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dirty="0">
                <a:latin typeface="Arial Narrow"/>
                <a:cs typeface="Arial Narrow"/>
              </a:rPr>
              <a:t>rig</a:t>
            </a:r>
            <a:r>
              <a:rPr sz="1050" spc="-5" dirty="0">
                <a:latin typeface="Arial Narrow"/>
                <a:cs typeface="Arial Narrow"/>
              </a:rPr>
              <a:t>h</a:t>
            </a:r>
            <a:r>
              <a:rPr sz="1050" dirty="0">
                <a:latin typeface="Arial Narrow"/>
                <a:cs typeface="Arial Narrow"/>
              </a:rPr>
              <a:t>t</a:t>
            </a:r>
            <a:endParaRPr sz="1050">
              <a:latin typeface="Arial Narrow"/>
              <a:cs typeface="Arial Narrow"/>
            </a:endParaRPr>
          </a:p>
        </p:txBody>
      </p:sp>
      <p:sp>
        <p:nvSpPr>
          <p:cNvPr id="76" name="object 76"/>
          <p:cNvSpPr/>
          <p:nvPr/>
        </p:nvSpPr>
        <p:spPr>
          <a:xfrm>
            <a:off x="4049267" y="4806696"/>
            <a:ext cx="216535" cy="76200"/>
          </a:xfrm>
          <a:custGeom>
            <a:avLst/>
            <a:gdLst/>
            <a:ahLst/>
            <a:cxnLst/>
            <a:rect l="l" t="t" r="r" b="b"/>
            <a:pathLst>
              <a:path w="216535" h="76200">
                <a:moveTo>
                  <a:pt x="139827" y="0"/>
                </a:moveTo>
                <a:lnTo>
                  <a:pt x="139827" y="76199"/>
                </a:lnTo>
                <a:lnTo>
                  <a:pt x="203327" y="44449"/>
                </a:lnTo>
                <a:lnTo>
                  <a:pt x="152527" y="44449"/>
                </a:lnTo>
                <a:lnTo>
                  <a:pt x="152527" y="31749"/>
                </a:lnTo>
                <a:lnTo>
                  <a:pt x="203327" y="31749"/>
                </a:lnTo>
                <a:lnTo>
                  <a:pt x="139827" y="0"/>
                </a:lnTo>
                <a:close/>
              </a:path>
              <a:path w="216535" h="76200">
                <a:moveTo>
                  <a:pt x="139827" y="31749"/>
                </a:moveTo>
                <a:lnTo>
                  <a:pt x="0" y="31749"/>
                </a:lnTo>
                <a:lnTo>
                  <a:pt x="0" y="44449"/>
                </a:lnTo>
                <a:lnTo>
                  <a:pt x="139827" y="44449"/>
                </a:lnTo>
                <a:lnTo>
                  <a:pt x="139827" y="31749"/>
                </a:lnTo>
                <a:close/>
              </a:path>
              <a:path w="216535" h="76200">
                <a:moveTo>
                  <a:pt x="203327" y="31749"/>
                </a:moveTo>
                <a:lnTo>
                  <a:pt x="152527" y="31749"/>
                </a:lnTo>
                <a:lnTo>
                  <a:pt x="152527" y="44449"/>
                </a:lnTo>
                <a:lnTo>
                  <a:pt x="203327" y="44449"/>
                </a:lnTo>
                <a:lnTo>
                  <a:pt x="216027" y="38099"/>
                </a:lnTo>
                <a:lnTo>
                  <a:pt x="203327" y="31749"/>
                </a:lnTo>
                <a:close/>
              </a:path>
            </a:pathLst>
          </a:custGeom>
          <a:solidFill>
            <a:srgbClr val="9917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4088891" y="5253228"/>
            <a:ext cx="216535" cy="76200"/>
          </a:xfrm>
          <a:custGeom>
            <a:avLst/>
            <a:gdLst/>
            <a:ahLst/>
            <a:cxnLst/>
            <a:rect l="l" t="t" r="r" b="b"/>
            <a:pathLst>
              <a:path w="216535" h="76200">
                <a:moveTo>
                  <a:pt x="139827" y="0"/>
                </a:moveTo>
                <a:lnTo>
                  <a:pt x="139827" y="76200"/>
                </a:lnTo>
                <a:lnTo>
                  <a:pt x="203327" y="44450"/>
                </a:lnTo>
                <a:lnTo>
                  <a:pt x="152527" y="44450"/>
                </a:lnTo>
                <a:lnTo>
                  <a:pt x="152527" y="31750"/>
                </a:lnTo>
                <a:lnTo>
                  <a:pt x="203327" y="31750"/>
                </a:lnTo>
                <a:lnTo>
                  <a:pt x="139827" y="0"/>
                </a:lnTo>
                <a:close/>
              </a:path>
              <a:path w="216535" h="76200">
                <a:moveTo>
                  <a:pt x="139827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139827" y="44450"/>
                </a:lnTo>
                <a:lnTo>
                  <a:pt x="139827" y="31750"/>
                </a:lnTo>
                <a:close/>
              </a:path>
              <a:path w="216535" h="76200">
                <a:moveTo>
                  <a:pt x="203327" y="31750"/>
                </a:moveTo>
                <a:lnTo>
                  <a:pt x="152527" y="31750"/>
                </a:lnTo>
                <a:lnTo>
                  <a:pt x="152527" y="44450"/>
                </a:lnTo>
                <a:lnTo>
                  <a:pt x="203327" y="44450"/>
                </a:lnTo>
                <a:lnTo>
                  <a:pt x="216027" y="38100"/>
                </a:lnTo>
                <a:lnTo>
                  <a:pt x="203327" y="31750"/>
                </a:lnTo>
                <a:close/>
              </a:path>
            </a:pathLst>
          </a:custGeom>
          <a:solidFill>
            <a:srgbClr val="9917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 txBox="1"/>
          <p:nvPr/>
        </p:nvSpPr>
        <p:spPr>
          <a:xfrm>
            <a:off x="4345051" y="5328920"/>
            <a:ext cx="1089660" cy="170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spc="-5" dirty="0">
                <a:latin typeface="Arial Narrow"/>
                <a:cs typeface="Arial Narrow"/>
              </a:rPr>
              <a:t>caption close to</a:t>
            </a:r>
            <a:r>
              <a:rPr sz="1050" spc="-120" dirty="0">
                <a:latin typeface="Arial Narrow"/>
                <a:cs typeface="Arial Narrow"/>
              </a:rPr>
              <a:t> </a:t>
            </a:r>
            <a:r>
              <a:rPr sz="1050" spc="-5" dirty="0">
                <a:latin typeface="Arial Narrow"/>
                <a:cs typeface="Arial Narrow"/>
              </a:rPr>
              <a:t>graph</a:t>
            </a:r>
            <a:endParaRPr sz="1050">
              <a:latin typeface="Arial Narrow"/>
              <a:cs typeface="Arial Narrow"/>
            </a:endParaRPr>
          </a:p>
        </p:txBody>
      </p:sp>
      <p:sp>
        <p:nvSpPr>
          <p:cNvPr id="79" name="object 79"/>
          <p:cNvSpPr/>
          <p:nvPr/>
        </p:nvSpPr>
        <p:spPr>
          <a:xfrm>
            <a:off x="4323588" y="5070347"/>
            <a:ext cx="345440" cy="259715"/>
          </a:xfrm>
          <a:custGeom>
            <a:avLst/>
            <a:gdLst/>
            <a:ahLst/>
            <a:cxnLst/>
            <a:rect l="l" t="t" r="r" b="b"/>
            <a:pathLst>
              <a:path w="345439" h="259714">
                <a:moveTo>
                  <a:pt x="0" y="259206"/>
                </a:moveTo>
                <a:lnTo>
                  <a:pt x="345059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4977384" y="4732020"/>
            <a:ext cx="326390" cy="261620"/>
          </a:xfrm>
          <a:custGeom>
            <a:avLst/>
            <a:gdLst/>
            <a:ahLst/>
            <a:cxnLst/>
            <a:rect l="l" t="t" r="r" b="b"/>
            <a:pathLst>
              <a:path w="326389" h="261620">
                <a:moveTo>
                  <a:pt x="0" y="261492"/>
                </a:moveTo>
                <a:lnTo>
                  <a:pt x="326136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4668011" y="5000244"/>
            <a:ext cx="309880" cy="69215"/>
          </a:xfrm>
          <a:custGeom>
            <a:avLst/>
            <a:gdLst/>
            <a:ahLst/>
            <a:cxnLst/>
            <a:rect l="l" t="t" r="r" b="b"/>
            <a:pathLst>
              <a:path w="309879" h="69214">
                <a:moveTo>
                  <a:pt x="0" y="68706"/>
                </a:moveTo>
                <a:lnTo>
                  <a:pt x="309752" y="0"/>
                </a:lnTo>
              </a:path>
            </a:pathLst>
          </a:custGeom>
          <a:ln w="6095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 txBox="1"/>
          <p:nvPr/>
        </p:nvSpPr>
        <p:spPr>
          <a:xfrm>
            <a:off x="1795272" y="5369052"/>
            <a:ext cx="1233170" cy="708660"/>
          </a:xfrm>
          <a:prstGeom prst="rect">
            <a:avLst/>
          </a:prstGeom>
          <a:ln w="6096">
            <a:solidFill>
              <a:srgbClr val="7E7E7E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215">
              <a:lnSpc>
                <a:spcPts val="1200"/>
              </a:lnSpc>
            </a:pPr>
            <a:r>
              <a:rPr sz="1100" spc="-5" dirty="0">
                <a:solidFill>
                  <a:srgbClr val="7E7E7E"/>
                </a:solidFill>
                <a:latin typeface="Calibri"/>
                <a:cs typeface="Calibri"/>
              </a:rPr>
              <a:t>Heading</a:t>
            </a:r>
            <a:r>
              <a:rPr sz="1100" spc="-70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7E7E7E"/>
                </a:solidFill>
                <a:latin typeface="Calibri"/>
                <a:cs typeface="Calibri"/>
              </a:rPr>
              <a:t>text</a:t>
            </a:r>
            <a:endParaRPr sz="1100">
              <a:latin typeface="Calibri"/>
              <a:cs typeface="Calibri"/>
            </a:endParaRPr>
          </a:p>
          <a:p>
            <a:pPr marL="69215" marR="109855">
              <a:lnSpc>
                <a:spcPts val="1080"/>
              </a:lnSpc>
              <a:spcBef>
                <a:spcPts val="530"/>
              </a:spcBef>
            </a:pPr>
            <a:r>
              <a:rPr sz="1000" spc="-5" dirty="0">
                <a:solidFill>
                  <a:srgbClr val="7E7E7E"/>
                </a:solidFill>
                <a:latin typeface="Calibri"/>
                <a:cs typeface="Calibri"/>
              </a:rPr>
              <a:t>Body text body text  body text  body</a:t>
            </a:r>
            <a:r>
              <a:rPr sz="1000" spc="-40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1000" spc="-5" dirty="0">
                <a:solidFill>
                  <a:srgbClr val="7E7E7E"/>
                </a:solidFill>
                <a:latin typeface="Calibri"/>
                <a:cs typeface="Calibri"/>
              </a:rPr>
              <a:t>text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420623" y="5369052"/>
            <a:ext cx="1233170" cy="708660"/>
          </a:xfrm>
          <a:prstGeom prst="rect">
            <a:avLst/>
          </a:prstGeom>
          <a:ln w="6096">
            <a:solidFill>
              <a:srgbClr val="7E7E7E"/>
            </a:solidFill>
          </a:ln>
        </p:spPr>
        <p:txBody>
          <a:bodyPr vert="horz" wrap="square" lIns="0" tIns="2540" rIns="0" bIns="0" rtlCol="0">
            <a:spAutoFit/>
          </a:bodyPr>
          <a:lstStyle/>
          <a:p>
            <a:pPr marL="62865">
              <a:lnSpc>
                <a:spcPct val="100000"/>
              </a:lnSpc>
              <a:spcBef>
                <a:spcPts val="20"/>
              </a:spcBef>
            </a:pPr>
            <a:r>
              <a:rPr sz="1100" spc="-5" dirty="0">
                <a:solidFill>
                  <a:srgbClr val="7E7E7E"/>
                </a:solidFill>
                <a:latin typeface="Calibri"/>
                <a:cs typeface="Calibri"/>
              </a:rPr>
              <a:t>Heading</a:t>
            </a:r>
            <a:r>
              <a:rPr sz="1100" spc="-70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7E7E7E"/>
                </a:solidFill>
                <a:latin typeface="Calibri"/>
                <a:cs typeface="Calibri"/>
              </a:rPr>
              <a:t>text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400">
              <a:latin typeface="Times New Roman"/>
              <a:cs typeface="Times New Roman"/>
            </a:endParaRPr>
          </a:p>
          <a:p>
            <a:pPr marL="62865">
              <a:lnSpc>
                <a:spcPts val="1140"/>
              </a:lnSpc>
            </a:pPr>
            <a:r>
              <a:rPr sz="1000" spc="-5" dirty="0">
                <a:solidFill>
                  <a:srgbClr val="7E7E7E"/>
                </a:solidFill>
                <a:latin typeface="Calibri"/>
                <a:cs typeface="Calibri"/>
              </a:rPr>
              <a:t>Body text body</a:t>
            </a:r>
            <a:r>
              <a:rPr sz="1000" spc="185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1000" spc="-5" dirty="0">
                <a:solidFill>
                  <a:srgbClr val="7E7E7E"/>
                </a:solidFill>
                <a:latin typeface="Calibri"/>
                <a:cs typeface="Calibri"/>
              </a:rPr>
              <a:t>text</a:t>
            </a:r>
            <a:endParaRPr sz="1000">
              <a:latin typeface="Calibri"/>
              <a:cs typeface="Calibri"/>
            </a:endParaRPr>
          </a:p>
          <a:p>
            <a:pPr marL="62865">
              <a:lnSpc>
                <a:spcPts val="1140"/>
              </a:lnSpc>
            </a:pPr>
            <a:r>
              <a:rPr sz="1000" spc="-5" dirty="0">
                <a:solidFill>
                  <a:srgbClr val="7E7E7E"/>
                </a:solidFill>
                <a:latin typeface="Calibri"/>
                <a:cs typeface="Calibri"/>
              </a:rPr>
              <a:t>body text  body</a:t>
            </a:r>
            <a:r>
              <a:rPr sz="1000" spc="-60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1000" spc="-5" dirty="0">
                <a:solidFill>
                  <a:srgbClr val="7E7E7E"/>
                </a:solidFill>
                <a:latin typeface="Calibri"/>
                <a:cs typeface="Calibri"/>
              </a:rPr>
              <a:t>text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421030" y="4996942"/>
            <a:ext cx="1550035" cy="355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 Narrow"/>
                <a:cs typeface="Arial Narrow"/>
              </a:rPr>
              <a:t>Keep body text </a:t>
            </a:r>
            <a:r>
              <a:rPr sz="1000" spc="-10" dirty="0">
                <a:latin typeface="Arial Narrow"/>
                <a:cs typeface="Arial Narrow"/>
              </a:rPr>
              <a:t>close </a:t>
            </a:r>
            <a:r>
              <a:rPr sz="1000" spc="-5" dirty="0">
                <a:latin typeface="Arial Narrow"/>
                <a:cs typeface="Arial Narrow"/>
              </a:rPr>
              <a:t>to</a:t>
            </a:r>
            <a:r>
              <a:rPr sz="1000" spc="-60" dirty="0">
                <a:latin typeface="Arial Narrow"/>
                <a:cs typeface="Arial Narrow"/>
              </a:rPr>
              <a:t> </a:t>
            </a:r>
            <a:r>
              <a:rPr sz="1000" spc="-5" dirty="0">
                <a:latin typeface="Arial Narrow"/>
                <a:cs typeface="Arial Narrow"/>
              </a:rPr>
              <a:t>headings</a:t>
            </a:r>
            <a:endParaRPr sz="1000">
              <a:latin typeface="Arial Narrow"/>
              <a:cs typeface="Arial Narrow"/>
            </a:endParaRPr>
          </a:p>
          <a:p>
            <a:pPr marL="449580">
              <a:lnSpc>
                <a:spcPct val="100000"/>
              </a:lnSpc>
              <a:spcBef>
                <a:spcPts val="245"/>
              </a:spcBef>
            </a:pPr>
            <a:r>
              <a:rPr sz="1000" i="1" spc="-5" dirty="0">
                <a:latin typeface="Calibri"/>
                <a:cs typeface="Calibri"/>
              </a:rPr>
              <a:t>poor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2237382" y="5180838"/>
            <a:ext cx="28702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i="1" dirty="0">
                <a:latin typeface="Calibri"/>
                <a:cs typeface="Calibri"/>
              </a:rPr>
              <a:t>g</a:t>
            </a:r>
            <a:r>
              <a:rPr sz="1000" i="1" spc="-5" dirty="0">
                <a:latin typeface="Calibri"/>
                <a:cs typeface="Calibri"/>
              </a:rPr>
              <a:t>ood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86" name="object 86"/>
          <p:cNvSpPr/>
          <p:nvPr/>
        </p:nvSpPr>
        <p:spPr>
          <a:xfrm>
            <a:off x="8010143" y="3849496"/>
            <a:ext cx="613410" cy="939165"/>
          </a:xfrm>
          <a:custGeom>
            <a:avLst/>
            <a:gdLst/>
            <a:ahLst/>
            <a:cxnLst/>
            <a:rect l="l" t="t" r="r" b="b"/>
            <a:pathLst>
              <a:path w="613409" h="939164">
                <a:moveTo>
                  <a:pt x="0" y="0"/>
                </a:moveTo>
                <a:lnTo>
                  <a:pt x="0" y="613409"/>
                </a:lnTo>
                <a:lnTo>
                  <a:pt x="520064" y="938783"/>
                </a:lnTo>
                <a:lnTo>
                  <a:pt x="543911" y="897155"/>
                </a:lnTo>
                <a:lnTo>
                  <a:pt x="564173" y="854474"/>
                </a:lnTo>
                <a:lnTo>
                  <a:pt x="580892" y="810929"/>
                </a:lnTo>
                <a:lnTo>
                  <a:pt x="594113" y="766706"/>
                </a:lnTo>
                <a:lnTo>
                  <a:pt x="603877" y="721993"/>
                </a:lnTo>
                <a:lnTo>
                  <a:pt x="610229" y="676980"/>
                </a:lnTo>
                <a:lnTo>
                  <a:pt x="613212" y="631853"/>
                </a:lnTo>
                <a:lnTo>
                  <a:pt x="612868" y="586800"/>
                </a:lnTo>
                <a:lnTo>
                  <a:pt x="609242" y="542009"/>
                </a:lnTo>
                <a:lnTo>
                  <a:pt x="602375" y="497669"/>
                </a:lnTo>
                <a:lnTo>
                  <a:pt x="592313" y="453966"/>
                </a:lnTo>
                <a:lnTo>
                  <a:pt x="579096" y="411089"/>
                </a:lnTo>
                <a:lnTo>
                  <a:pt x="562770" y="369225"/>
                </a:lnTo>
                <a:lnTo>
                  <a:pt x="543376" y="328563"/>
                </a:lnTo>
                <a:lnTo>
                  <a:pt x="520959" y="289290"/>
                </a:lnTo>
                <a:lnTo>
                  <a:pt x="495561" y="251594"/>
                </a:lnTo>
                <a:lnTo>
                  <a:pt x="467225" y="215663"/>
                </a:lnTo>
                <a:lnTo>
                  <a:pt x="435996" y="181684"/>
                </a:lnTo>
                <a:lnTo>
                  <a:pt x="401915" y="149847"/>
                </a:lnTo>
                <a:lnTo>
                  <a:pt x="365027" y="120337"/>
                </a:lnTo>
                <a:lnTo>
                  <a:pt x="325374" y="93344"/>
                </a:lnTo>
                <a:lnTo>
                  <a:pt x="282677" y="68979"/>
                </a:lnTo>
                <a:lnTo>
                  <a:pt x="238341" y="48180"/>
                </a:lnTo>
                <a:lnTo>
                  <a:pt x="192592" y="31013"/>
                </a:lnTo>
                <a:lnTo>
                  <a:pt x="145657" y="17544"/>
                </a:lnTo>
                <a:lnTo>
                  <a:pt x="97762" y="7842"/>
                </a:lnTo>
                <a:lnTo>
                  <a:pt x="49134" y="1971"/>
                </a:lnTo>
                <a:lnTo>
                  <a:pt x="0" y="0"/>
                </a:lnTo>
                <a:close/>
              </a:path>
            </a:pathLst>
          </a:custGeom>
          <a:solidFill>
            <a:srgbClr val="AC47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8010143" y="3849496"/>
            <a:ext cx="613410" cy="939165"/>
          </a:xfrm>
          <a:custGeom>
            <a:avLst/>
            <a:gdLst/>
            <a:ahLst/>
            <a:cxnLst/>
            <a:rect l="l" t="t" r="r" b="b"/>
            <a:pathLst>
              <a:path w="613409" h="939164">
                <a:moveTo>
                  <a:pt x="0" y="613409"/>
                </a:moveTo>
                <a:lnTo>
                  <a:pt x="520064" y="938783"/>
                </a:lnTo>
                <a:lnTo>
                  <a:pt x="543911" y="897155"/>
                </a:lnTo>
                <a:lnTo>
                  <a:pt x="564173" y="854474"/>
                </a:lnTo>
                <a:lnTo>
                  <a:pt x="580892" y="810929"/>
                </a:lnTo>
                <a:lnTo>
                  <a:pt x="594113" y="766706"/>
                </a:lnTo>
                <a:lnTo>
                  <a:pt x="603877" y="721993"/>
                </a:lnTo>
                <a:lnTo>
                  <a:pt x="610229" y="676980"/>
                </a:lnTo>
                <a:lnTo>
                  <a:pt x="613212" y="631853"/>
                </a:lnTo>
                <a:lnTo>
                  <a:pt x="612868" y="586800"/>
                </a:lnTo>
                <a:lnTo>
                  <a:pt x="609242" y="542009"/>
                </a:lnTo>
                <a:lnTo>
                  <a:pt x="602375" y="497669"/>
                </a:lnTo>
                <a:lnTo>
                  <a:pt x="592313" y="453966"/>
                </a:lnTo>
                <a:lnTo>
                  <a:pt x="579096" y="411089"/>
                </a:lnTo>
                <a:lnTo>
                  <a:pt x="562770" y="369225"/>
                </a:lnTo>
                <a:lnTo>
                  <a:pt x="543376" y="328563"/>
                </a:lnTo>
                <a:lnTo>
                  <a:pt x="520959" y="289290"/>
                </a:lnTo>
                <a:lnTo>
                  <a:pt x="495561" y="251594"/>
                </a:lnTo>
                <a:lnTo>
                  <a:pt x="467225" y="215663"/>
                </a:lnTo>
                <a:lnTo>
                  <a:pt x="435996" y="181684"/>
                </a:lnTo>
                <a:lnTo>
                  <a:pt x="401915" y="149847"/>
                </a:lnTo>
                <a:lnTo>
                  <a:pt x="365027" y="120337"/>
                </a:lnTo>
                <a:lnTo>
                  <a:pt x="325374" y="93344"/>
                </a:lnTo>
                <a:lnTo>
                  <a:pt x="282677" y="68979"/>
                </a:lnTo>
                <a:lnTo>
                  <a:pt x="238341" y="48180"/>
                </a:lnTo>
                <a:lnTo>
                  <a:pt x="192592" y="31013"/>
                </a:lnTo>
                <a:lnTo>
                  <a:pt x="145657" y="17544"/>
                </a:lnTo>
                <a:lnTo>
                  <a:pt x="97762" y="7842"/>
                </a:lnTo>
                <a:lnTo>
                  <a:pt x="49134" y="1971"/>
                </a:lnTo>
                <a:lnTo>
                  <a:pt x="0" y="0"/>
                </a:lnTo>
                <a:lnTo>
                  <a:pt x="0" y="613409"/>
                </a:lnTo>
                <a:close/>
              </a:path>
            </a:pathLst>
          </a:custGeom>
          <a:ln w="9143">
            <a:solidFill>
              <a:srgbClr val="360A0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7618730" y="4462907"/>
            <a:ext cx="911478" cy="61317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7618730" y="4462907"/>
            <a:ext cx="911860" cy="613410"/>
          </a:xfrm>
          <a:custGeom>
            <a:avLst/>
            <a:gdLst/>
            <a:ahLst/>
            <a:cxnLst/>
            <a:rect l="l" t="t" r="r" b="b"/>
            <a:pathLst>
              <a:path w="911859" h="613410">
                <a:moveTo>
                  <a:pt x="911478" y="325374"/>
                </a:moveTo>
                <a:lnTo>
                  <a:pt x="884486" y="365027"/>
                </a:lnTo>
                <a:lnTo>
                  <a:pt x="854976" y="401915"/>
                </a:lnTo>
                <a:lnTo>
                  <a:pt x="823139" y="435995"/>
                </a:lnTo>
                <a:lnTo>
                  <a:pt x="789160" y="467224"/>
                </a:lnTo>
                <a:lnTo>
                  <a:pt x="753229" y="495559"/>
                </a:lnTo>
                <a:lnTo>
                  <a:pt x="715533" y="520956"/>
                </a:lnTo>
                <a:lnTo>
                  <a:pt x="676260" y="543371"/>
                </a:lnTo>
                <a:lnTo>
                  <a:pt x="635598" y="562763"/>
                </a:lnTo>
                <a:lnTo>
                  <a:pt x="593734" y="579086"/>
                </a:lnTo>
                <a:lnTo>
                  <a:pt x="550857" y="592299"/>
                </a:lnTo>
                <a:lnTo>
                  <a:pt x="507154" y="602357"/>
                </a:lnTo>
                <a:lnTo>
                  <a:pt x="462814" y="609218"/>
                </a:lnTo>
                <a:lnTo>
                  <a:pt x="418023" y="612838"/>
                </a:lnTo>
                <a:lnTo>
                  <a:pt x="372970" y="613174"/>
                </a:lnTo>
                <a:lnTo>
                  <a:pt x="327843" y="610183"/>
                </a:lnTo>
                <a:lnTo>
                  <a:pt x="282830" y="603821"/>
                </a:lnTo>
                <a:lnTo>
                  <a:pt x="238117" y="594045"/>
                </a:lnTo>
                <a:lnTo>
                  <a:pt x="193894" y="580812"/>
                </a:lnTo>
                <a:lnTo>
                  <a:pt x="150349" y="564079"/>
                </a:lnTo>
                <a:lnTo>
                  <a:pt x="107668" y="543802"/>
                </a:lnTo>
                <a:lnTo>
                  <a:pt x="66040" y="519938"/>
                </a:lnTo>
                <a:lnTo>
                  <a:pt x="32257" y="497157"/>
                </a:lnTo>
                <a:lnTo>
                  <a:pt x="0" y="472186"/>
                </a:lnTo>
                <a:lnTo>
                  <a:pt x="391414" y="0"/>
                </a:lnTo>
                <a:lnTo>
                  <a:pt x="911478" y="325374"/>
                </a:lnTo>
                <a:close/>
              </a:path>
            </a:pathLst>
          </a:custGeom>
          <a:ln w="9144">
            <a:solidFill>
              <a:srgbClr val="410E0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7396854" y="4224401"/>
            <a:ext cx="613289" cy="71069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7396854" y="4224401"/>
            <a:ext cx="613410" cy="711200"/>
          </a:xfrm>
          <a:custGeom>
            <a:avLst/>
            <a:gdLst/>
            <a:ahLst/>
            <a:cxnLst/>
            <a:rect l="l" t="t" r="r" b="b"/>
            <a:pathLst>
              <a:path w="613409" h="711200">
                <a:moveTo>
                  <a:pt x="221875" y="710692"/>
                </a:moveTo>
                <a:lnTo>
                  <a:pt x="186557" y="679039"/>
                </a:lnTo>
                <a:lnTo>
                  <a:pt x="154143" y="645170"/>
                </a:lnTo>
                <a:lnTo>
                  <a:pt x="124680" y="609272"/>
                </a:lnTo>
                <a:lnTo>
                  <a:pt x="98215" y="571537"/>
                </a:lnTo>
                <a:lnTo>
                  <a:pt x="74795" y="532152"/>
                </a:lnTo>
                <a:lnTo>
                  <a:pt x="54465" y="491309"/>
                </a:lnTo>
                <a:lnTo>
                  <a:pt x="37273" y="449197"/>
                </a:lnTo>
                <a:lnTo>
                  <a:pt x="23264" y="406005"/>
                </a:lnTo>
                <a:lnTo>
                  <a:pt x="12486" y="361923"/>
                </a:lnTo>
                <a:lnTo>
                  <a:pt x="4985" y="317141"/>
                </a:lnTo>
                <a:lnTo>
                  <a:pt x="807" y="271849"/>
                </a:lnTo>
                <a:lnTo>
                  <a:pt x="0" y="226236"/>
                </a:lnTo>
                <a:lnTo>
                  <a:pt x="2608" y="180492"/>
                </a:lnTo>
                <a:lnTo>
                  <a:pt x="8680" y="134807"/>
                </a:lnTo>
                <a:lnTo>
                  <a:pt x="18261" y="89370"/>
                </a:lnTo>
                <a:lnTo>
                  <a:pt x="31399" y="44371"/>
                </a:lnTo>
                <a:lnTo>
                  <a:pt x="48139" y="0"/>
                </a:lnTo>
                <a:lnTo>
                  <a:pt x="613289" y="238506"/>
                </a:lnTo>
                <a:lnTo>
                  <a:pt x="221875" y="710692"/>
                </a:lnTo>
                <a:close/>
              </a:path>
            </a:pathLst>
          </a:custGeom>
          <a:ln w="9144">
            <a:solidFill>
              <a:srgbClr val="49120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7444993" y="3934459"/>
            <a:ext cx="565150" cy="52844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7444993" y="3934459"/>
            <a:ext cx="565150" cy="528955"/>
          </a:xfrm>
          <a:custGeom>
            <a:avLst/>
            <a:gdLst/>
            <a:ahLst/>
            <a:cxnLst/>
            <a:rect l="l" t="t" r="r" b="b"/>
            <a:pathLst>
              <a:path w="565150" h="528954">
                <a:moveTo>
                  <a:pt x="0" y="289940"/>
                </a:moveTo>
                <a:lnTo>
                  <a:pt x="20977" y="245363"/>
                </a:lnTo>
                <a:lnTo>
                  <a:pt x="45327" y="202811"/>
                </a:lnTo>
                <a:lnTo>
                  <a:pt x="72897" y="162460"/>
                </a:lnTo>
                <a:lnTo>
                  <a:pt x="103536" y="124491"/>
                </a:lnTo>
                <a:lnTo>
                  <a:pt x="137093" y="89082"/>
                </a:lnTo>
                <a:lnTo>
                  <a:pt x="173414" y="56411"/>
                </a:lnTo>
                <a:lnTo>
                  <a:pt x="212349" y="26658"/>
                </a:lnTo>
                <a:lnTo>
                  <a:pt x="253746" y="0"/>
                </a:lnTo>
                <a:lnTo>
                  <a:pt x="565150" y="528446"/>
                </a:lnTo>
                <a:lnTo>
                  <a:pt x="0" y="289940"/>
                </a:lnTo>
                <a:close/>
              </a:path>
            </a:pathLst>
          </a:custGeom>
          <a:ln w="9144">
            <a:solidFill>
              <a:srgbClr val="8E828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7698740" y="3849496"/>
            <a:ext cx="311403" cy="61340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7698740" y="3849496"/>
            <a:ext cx="311785" cy="613410"/>
          </a:xfrm>
          <a:custGeom>
            <a:avLst/>
            <a:gdLst/>
            <a:ahLst/>
            <a:cxnLst/>
            <a:rect l="l" t="t" r="r" b="b"/>
            <a:pathLst>
              <a:path w="311784" h="613410">
                <a:moveTo>
                  <a:pt x="0" y="84962"/>
                </a:moveTo>
                <a:lnTo>
                  <a:pt x="41216" y="62741"/>
                </a:lnTo>
                <a:lnTo>
                  <a:pt x="83851" y="43792"/>
                </a:lnTo>
                <a:lnTo>
                  <a:pt x="127709" y="28169"/>
                </a:lnTo>
                <a:lnTo>
                  <a:pt x="172591" y="15925"/>
                </a:lnTo>
                <a:lnTo>
                  <a:pt x="218299" y="7113"/>
                </a:lnTo>
                <a:lnTo>
                  <a:pt x="264636" y="1787"/>
                </a:lnTo>
                <a:lnTo>
                  <a:pt x="311403" y="0"/>
                </a:lnTo>
                <a:lnTo>
                  <a:pt x="311403" y="613409"/>
                </a:lnTo>
                <a:lnTo>
                  <a:pt x="0" y="84962"/>
                </a:lnTo>
                <a:close/>
              </a:path>
            </a:pathLst>
          </a:custGeom>
          <a:ln w="9144">
            <a:solidFill>
              <a:srgbClr val="B7B0B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 txBox="1"/>
          <p:nvPr/>
        </p:nvSpPr>
        <p:spPr>
          <a:xfrm>
            <a:off x="8561323" y="4030217"/>
            <a:ext cx="313055" cy="1631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 Narrow"/>
                <a:cs typeface="Arial Narrow"/>
              </a:rPr>
              <a:t>Item</a:t>
            </a:r>
            <a:r>
              <a:rPr sz="1000" spc="-95" dirty="0">
                <a:latin typeface="Arial Narrow"/>
                <a:cs typeface="Arial Narrow"/>
              </a:rPr>
              <a:t> </a:t>
            </a:r>
            <a:r>
              <a:rPr sz="1000" spc="-5" dirty="0">
                <a:latin typeface="Arial Narrow"/>
                <a:cs typeface="Arial Narrow"/>
              </a:rPr>
              <a:t>1</a:t>
            </a:r>
            <a:endParaRPr sz="1000">
              <a:latin typeface="Arial Narrow"/>
              <a:cs typeface="Arial Narrow"/>
            </a:endParaRPr>
          </a:p>
        </p:txBody>
      </p:sp>
      <p:sp>
        <p:nvSpPr>
          <p:cNvPr id="107" name="object 10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10"/>
              </a:lnSpc>
            </a:pPr>
            <a:r>
              <a:rPr spc="-5" dirty="0"/>
              <a:t>Ian Bell</a:t>
            </a:r>
            <a:r>
              <a:rPr spc="-5" dirty="0">
                <a:solidFill>
                  <a:srgbClr val="000000"/>
                </a:solidFill>
              </a:rPr>
              <a:t>: </a:t>
            </a:r>
            <a:r>
              <a:rPr spc="-5" dirty="0"/>
              <a:t>Design Presentations that</a:t>
            </a:r>
            <a:r>
              <a:rPr spc="-50" dirty="0"/>
              <a:t> </a:t>
            </a:r>
            <a:r>
              <a:rPr spc="-5" dirty="0"/>
              <a:t>Communicate</a:t>
            </a:r>
          </a:p>
        </p:txBody>
      </p:sp>
      <p:sp>
        <p:nvSpPr>
          <p:cNvPr id="108" name="object 10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10"/>
              </a:lnSpc>
            </a:pPr>
            <a:r>
              <a:rPr spc="-5" dirty="0"/>
              <a:t>May 6,</a:t>
            </a:r>
            <a:r>
              <a:rPr spc="-95" dirty="0"/>
              <a:t> </a:t>
            </a:r>
            <a:r>
              <a:rPr spc="-5" dirty="0"/>
              <a:t>2015</a:t>
            </a:r>
          </a:p>
        </p:txBody>
      </p:sp>
      <p:sp>
        <p:nvSpPr>
          <p:cNvPr id="97" name="object 97"/>
          <p:cNvSpPr txBox="1"/>
          <p:nvPr/>
        </p:nvSpPr>
        <p:spPr>
          <a:xfrm>
            <a:off x="8057133" y="5077459"/>
            <a:ext cx="313055" cy="1631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 Narrow"/>
                <a:cs typeface="Arial Narrow"/>
              </a:rPr>
              <a:t>Item</a:t>
            </a:r>
            <a:r>
              <a:rPr sz="1000" spc="-95" dirty="0">
                <a:latin typeface="Arial Narrow"/>
                <a:cs typeface="Arial Narrow"/>
              </a:rPr>
              <a:t> </a:t>
            </a:r>
            <a:r>
              <a:rPr sz="1000" spc="-5" dirty="0">
                <a:latin typeface="Arial Narrow"/>
                <a:cs typeface="Arial Narrow"/>
              </a:rPr>
              <a:t>2</a:t>
            </a:r>
            <a:endParaRPr sz="1000">
              <a:latin typeface="Arial Narrow"/>
              <a:cs typeface="Arial Narrow"/>
            </a:endParaRPr>
          </a:p>
        </p:txBody>
      </p:sp>
      <p:sp>
        <p:nvSpPr>
          <p:cNvPr id="98" name="object 98"/>
          <p:cNvSpPr txBox="1"/>
          <p:nvPr/>
        </p:nvSpPr>
        <p:spPr>
          <a:xfrm>
            <a:off x="7068439" y="4479797"/>
            <a:ext cx="313055" cy="1631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 Narrow"/>
                <a:cs typeface="Arial Narrow"/>
              </a:rPr>
              <a:t>Item</a:t>
            </a:r>
            <a:r>
              <a:rPr sz="1000" spc="-95" dirty="0">
                <a:latin typeface="Arial Narrow"/>
                <a:cs typeface="Arial Narrow"/>
              </a:rPr>
              <a:t> </a:t>
            </a:r>
            <a:r>
              <a:rPr sz="1000" spc="-5" dirty="0">
                <a:latin typeface="Arial Narrow"/>
                <a:cs typeface="Arial Narrow"/>
              </a:rPr>
              <a:t>3</a:t>
            </a:r>
            <a:endParaRPr sz="1000" dirty="0">
              <a:latin typeface="Arial Narrow"/>
              <a:cs typeface="Arial Narrow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7192518" y="3955160"/>
            <a:ext cx="313055" cy="1631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 Narrow"/>
                <a:cs typeface="Arial Narrow"/>
              </a:rPr>
              <a:t>Item</a:t>
            </a:r>
            <a:r>
              <a:rPr sz="1000" spc="-95" dirty="0">
                <a:latin typeface="Arial Narrow"/>
                <a:cs typeface="Arial Narrow"/>
              </a:rPr>
              <a:t> </a:t>
            </a:r>
            <a:r>
              <a:rPr sz="1000" spc="-5" dirty="0">
                <a:latin typeface="Arial Narrow"/>
                <a:cs typeface="Arial Narrow"/>
              </a:rPr>
              <a:t>4</a:t>
            </a:r>
            <a:endParaRPr sz="1000" dirty="0">
              <a:latin typeface="Arial Narrow"/>
              <a:cs typeface="Arial Narrow"/>
            </a:endParaRPr>
          </a:p>
        </p:txBody>
      </p:sp>
      <p:sp>
        <p:nvSpPr>
          <p:cNvPr id="100" name="object 100"/>
          <p:cNvSpPr txBox="1"/>
          <p:nvPr/>
        </p:nvSpPr>
        <p:spPr>
          <a:xfrm>
            <a:off x="7530210" y="3514217"/>
            <a:ext cx="619760" cy="3600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9070">
              <a:lnSpc>
                <a:spcPct val="100000"/>
              </a:lnSpc>
            </a:pPr>
            <a:r>
              <a:rPr sz="1100" spc="-10" dirty="0">
                <a:solidFill>
                  <a:srgbClr val="C00000"/>
                </a:solidFill>
                <a:latin typeface="Arial Narrow"/>
                <a:cs typeface="Arial Narrow"/>
              </a:rPr>
              <a:t>H</a:t>
            </a:r>
            <a:r>
              <a:rPr sz="1100" dirty="0">
                <a:solidFill>
                  <a:srgbClr val="C00000"/>
                </a:solidFill>
                <a:latin typeface="Arial Narrow"/>
                <a:cs typeface="Arial Narrow"/>
              </a:rPr>
              <a:t>eading</a:t>
            </a:r>
            <a:endParaRPr sz="11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sz="1000" spc="-5" dirty="0">
                <a:latin typeface="Arial Narrow"/>
                <a:cs typeface="Arial Narrow"/>
              </a:rPr>
              <a:t>Item</a:t>
            </a:r>
            <a:r>
              <a:rPr sz="1000" spc="-95" dirty="0">
                <a:latin typeface="Arial Narrow"/>
                <a:cs typeface="Arial Narrow"/>
              </a:rPr>
              <a:t> </a:t>
            </a:r>
            <a:r>
              <a:rPr sz="1000" spc="-5" dirty="0">
                <a:latin typeface="Arial Narrow"/>
                <a:cs typeface="Arial Narrow"/>
              </a:rPr>
              <a:t>5</a:t>
            </a:r>
            <a:endParaRPr sz="1000">
              <a:latin typeface="Arial Narrow"/>
              <a:cs typeface="Arial Narrow"/>
            </a:endParaRPr>
          </a:p>
        </p:txBody>
      </p:sp>
      <p:sp>
        <p:nvSpPr>
          <p:cNvPr id="101" name="object 101"/>
          <p:cNvSpPr txBox="1"/>
          <p:nvPr/>
        </p:nvSpPr>
        <p:spPr>
          <a:xfrm>
            <a:off x="8302879" y="4218813"/>
            <a:ext cx="141605" cy="1631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solidFill>
                  <a:srgbClr val="FFFFFF"/>
                </a:solidFill>
                <a:latin typeface="Arial Narrow"/>
                <a:cs typeface="Arial Narrow"/>
              </a:rPr>
              <a:t>20</a:t>
            </a:r>
            <a:endParaRPr sz="1000">
              <a:latin typeface="Arial Narrow"/>
              <a:cs typeface="Arial Narrow"/>
            </a:endParaRPr>
          </a:p>
        </p:txBody>
      </p:sp>
      <p:sp>
        <p:nvSpPr>
          <p:cNvPr id="102" name="object 102"/>
          <p:cNvSpPr txBox="1"/>
          <p:nvPr/>
        </p:nvSpPr>
        <p:spPr>
          <a:xfrm>
            <a:off x="7974330" y="4720844"/>
            <a:ext cx="141605" cy="1631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solidFill>
                  <a:srgbClr val="FFFFFF"/>
                </a:solidFill>
                <a:latin typeface="Arial Narrow"/>
                <a:cs typeface="Arial Narrow"/>
              </a:rPr>
              <a:t>16</a:t>
            </a:r>
            <a:endParaRPr sz="1000">
              <a:latin typeface="Arial Narrow"/>
              <a:cs typeface="Arial Narrow"/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7585709" y="4453508"/>
            <a:ext cx="141605" cy="1631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solidFill>
                  <a:srgbClr val="FFFFFF"/>
                </a:solidFill>
                <a:latin typeface="Arial Narrow"/>
                <a:cs typeface="Arial Narrow"/>
              </a:rPr>
              <a:t>13</a:t>
            </a:r>
            <a:endParaRPr sz="1000">
              <a:latin typeface="Arial Narrow"/>
              <a:cs typeface="Arial Narrow"/>
            </a:endParaRPr>
          </a:p>
        </p:txBody>
      </p:sp>
      <p:sp>
        <p:nvSpPr>
          <p:cNvPr id="104" name="object 104"/>
          <p:cNvSpPr txBox="1"/>
          <p:nvPr/>
        </p:nvSpPr>
        <p:spPr>
          <a:xfrm>
            <a:off x="7626857" y="4090796"/>
            <a:ext cx="83185" cy="1631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 Narrow"/>
                <a:cs typeface="Arial Narrow"/>
              </a:rPr>
              <a:t>7</a:t>
            </a:r>
            <a:endParaRPr sz="1000">
              <a:latin typeface="Arial Narrow"/>
              <a:cs typeface="Arial Narrow"/>
            </a:endParaRPr>
          </a:p>
        </p:txBody>
      </p:sp>
      <p:sp>
        <p:nvSpPr>
          <p:cNvPr id="105" name="object 105"/>
          <p:cNvSpPr txBox="1"/>
          <p:nvPr/>
        </p:nvSpPr>
        <p:spPr>
          <a:xfrm>
            <a:off x="7877047" y="3983228"/>
            <a:ext cx="83185" cy="1631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 Narrow"/>
                <a:cs typeface="Arial Narrow"/>
              </a:rPr>
              <a:t>4</a:t>
            </a:r>
            <a:endParaRPr sz="1000">
              <a:latin typeface="Arial Narrow"/>
              <a:cs typeface="Arial Narrow"/>
            </a:endParaRPr>
          </a:p>
        </p:txBody>
      </p:sp>
      <p:sp>
        <p:nvSpPr>
          <p:cNvPr id="106" name="object 106"/>
          <p:cNvSpPr txBox="1"/>
          <p:nvPr/>
        </p:nvSpPr>
        <p:spPr>
          <a:xfrm>
            <a:off x="7493889" y="5372227"/>
            <a:ext cx="1113790" cy="170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spc="-5" dirty="0">
                <a:latin typeface="Arial Narrow"/>
                <a:cs typeface="Arial Narrow"/>
              </a:rPr>
              <a:t>Caption close to</a:t>
            </a:r>
            <a:r>
              <a:rPr sz="1050" spc="-110" dirty="0">
                <a:latin typeface="Arial Narrow"/>
                <a:cs typeface="Arial Narrow"/>
              </a:rPr>
              <a:t> </a:t>
            </a:r>
            <a:r>
              <a:rPr sz="1050" spc="-5" dirty="0">
                <a:latin typeface="Arial Narrow"/>
                <a:cs typeface="Arial Narrow"/>
              </a:rPr>
              <a:t>graph</a:t>
            </a:r>
            <a:endParaRPr sz="105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2900" y="324611"/>
            <a:ext cx="9212580" cy="396240"/>
          </a:xfrm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R="95250" algn="r">
              <a:lnSpc>
                <a:spcPct val="100000"/>
              </a:lnSpc>
              <a:spcBef>
                <a:spcPts val="630"/>
              </a:spcBef>
            </a:pPr>
            <a:r>
              <a:rPr sz="1800" spc="-765" baseline="2314" dirty="0">
                <a:solidFill>
                  <a:srgbClr val="991704"/>
                </a:solidFill>
                <a:latin typeface="Arial Narrow"/>
                <a:cs typeface="Arial Narrow"/>
              </a:rPr>
              <a:t>2</a:t>
            </a:r>
            <a:r>
              <a:rPr sz="1200" dirty="0">
                <a:solidFill>
                  <a:srgbClr val="991704"/>
                </a:solidFill>
                <a:latin typeface="Arial Narrow"/>
                <a:cs typeface="Arial Narrow"/>
              </a:rPr>
              <a:t>2</a:t>
            </a:r>
            <a:endParaRPr sz="1200">
              <a:latin typeface="Arial Narrow"/>
              <a:cs typeface="Arial Narrow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52806" y="291845"/>
            <a:ext cx="9204325" cy="44450"/>
          </a:xfrm>
          <a:custGeom>
            <a:avLst/>
            <a:gdLst/>
            <a:ahLst/>
            <a:cxnLst/>
            <a:rect l="l" t="t" r="r" b="b"/>
            <a:pathLst>
              <a:path w="9204325" h="44450">
                <a:moveTo>
                  <a:pt x="0" y="44196"/>
                </a:moveTo>
                <a:lnTo>
                  <a:pt x="9203944" y="44196"/>
                </a:lnTo>
                <a:lnTo>
                  <a:pt x="9203944" y="0"/>
                </a:lnTo>
                <a:lnTo>
                  <a:pt x="0" y="0"/>
                </a:lnTo>
                <a:lnTo>
                  <a:pt x="0" y="44196"/>
                </a:lnTo>
                <a:close/>
              </a:path>
            </a:pathLst>
          </a:custGeom>
          <a:solidFill>
            <a:srgbClr val="9917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52806" y="6526530"/>
            <a:ext cx="9204325" cy="0"/>
          </a:xfrm>
          <a:custGeom>
            <a:avLst/>
            <a:gdLst/>
            <a:ahLst/>
            <a:cxnLst/>
            <a:rect l="l" t="t" r="r" b="b"/>
            <a:pathLst>
              <a:path w="9204325">
                <a:moveTo>
                  <a:pt x="0" y="0"/>
                </a:moveTo>
                <a:lnTo>
                  <a:pt x="9203944" y="0"/>
                </a:lnTo>
              </a:path>
            </a:pathLst>
          </a:custGeom>
          <a:ln w="44196">
            <a:solidFill>
              <a:srgbClr val="99170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31088" y="740917"/>
            <a:ext cx="2421255" cy="223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5" dirty="0">
                <a:latin typeface="Arial Narrow"/>
                <a:cs typeface="Arial Narrow"/>
              </a:rPr>
              <a:t>Reduce your message </a:t>
            </a:r>
            <a:r>
              <a:rPr sz="1400" dirty="0">
                <a:latin typeface="Arial Narrow"/>
                <a:cs typeface="Arial Narrow"/>
              </a:rPr>
              <a:t>to </a:t>
            </a:r>
            <a:r>
              <a:rPr sz="1400" spc="-5" dirty="0">
                <a:latin typeface="Arial Narrow"/>
                <a:cs typeface="Arial Narrow"/>
              </a:rPr>
              <a:t>its</a:t>
            </a:r>
            <a:r>
              <a:rPr sz="1400" spc="-10" dirty="0">
                <a:latin typeface="Arial Narrow"/>
                <a:cs typeface="Arial Narrow"/>
              </a:rPr>
              <a:t> </a:t>
            </a:r>
            <a:r>
              <a:rPr sz="1400" spc="-5" dirty="0">
                <a:latin typeface="Arial Narrow"/>
                <a:cs typeface="Arial Narrow"/>
              </a:rPr>
              <a:t>essence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62603" y="1314449"/>
            <a:ext cx="2484120" cy="3105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1190"/>
              </a:lnSpc>
            </a:pPr>
            <a:r>
              <a:rPr sz="1100" dirty="0">
                <a:latin typeface="Arial Narrow"/>
                <a:cs typeface="Arial Narrow"/>
              </a:rPr>
              <a:t>If you think everything </a:t>
            </a:r>
            <a:r>
              <a:rPr sz="1100" spc="-5" dirty="0">
                <a:latin typeface="Arial Narrow"/>
                <a:cs typeface="Arial Narrow"/>
              </a:rPr>
              <a:t>is important and </a:t>
            </a:r>
            <a:r>
              <a:rPr sz="1100" dirty="0">
                <a:latin typeface="Arial Narrow"/>
                <a:cs typeface="Arial Narrow"/>
              </a:rPr>
              <a:t>stuff</a:t>
            </a:r>
            <a:r>
              <a:rPr sz="1100" spc="-155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your  </a:t>
            </a:r>
            <a:r>
              <a:rPr sz="1100" dirty="0">
                <a:latin typeface="Arial Narrow"/>
                <a:cs typeface="Arial Narrow"/>
              </a:rPr>
              <a:t>session </a:t>
            </a:r>
            <a:r>
              <a:rPr sz="1100" spc="-5" dirty="0">
                <a:latin typeface="Arial Narrow"/>
                <a:cs typeface="Arial Narrow"/>
              </a:rPr>
              <a:t>with content, </a:t>
            </a:r>
            <a:r>
              <a:rPr sz="1100" dirty="0">
                <a:latin typeface="Arial Narrow"/>
                <a:cs typeface="Arial Narrow"/>
              </a:rPr>
              <a:t>people </a:t>
            </a:r>
            <a:r>
              <a:rPr sz="1100" spc="-5" dirty="0">
                <a:latin typeface="Arial Narrow"/>
                <a:cs typeface="Arial Narrow"/>
              </a:rPr>
              <a:t>will learn </a:t>
            </a:r>
            <a:r>
              <a:rPr sz="1100" dirty="0">
                <a:latin typeface="Arial Narrow"/>
                <a:cs typeface="Arial Narrow"/>
              </a:rPr>
              <a:t>less</a:t>
            </a:r>
            <a:r>
              <a:rPr sz="1100" spc="-15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.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829555" y="4797552"/>
            <a:ext cx="433070" cy="300355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5"/>
              </a:spcBef>
            </a:pPr>
            <a:r>
              <a:rPr sz="1000" spc="-5" dirty="0">
                <a:latin typeface="Arial Narrow"/>
                <a:cs typeface="Arial Narrow"/>
              </a:rPr>
              <a:t>.</a:t>
            </a:r>
            <a:endParaRPr sz="1000">
              <a:latin typeface="Arial Narrow"/>
              <a:cs typeface="Arial Narro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562603" y="5689193"/>
            <a:ext cx="2351405" cy="4616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1190"/>
              </a:lnSpc>
            </a:pPr>
            <a:r>
              <a:rPr sz="1100" spc="-5" dirty="0">
                <a:latin typeface="Arial Narrow"/>
                <a:cs typeface="Arial Narrow"/>
              </a:rPr>
              <a:t>Remember, </a:t>
            </a:r>
            <a:r>
              <a:rPr sz="1100" dirty="0">
                <a:latin typeface="Arial Narrow"/>
                <a:cs typeface="Arial Narrow"/>
              </a:rPr>
              <a:t>a </a:t>
            </a:r>
            <a:r>
              <a:rPr sz="1100" spc="-5" dirty="0">
                <a:latin typeface="Arial Narrow"/>
                <a:cs typeface="Arial Narrow"/>
              </a:rPr>
              <a:t>good </a:t>
            </a:r>
            <a:r>
              <a:rPr sz="1100" dirty="0">
                <a:latin typeface="Arial Narrow"/>
                <a:cs typeface="Arial Narrow"/>
              </a:rPr>
              <a:t>presentation makes a</a:t>
            </a:r>
            <a:r>
              <a:rPr sz="1100" spc="-140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bad  </a:t>
            </a:r>
            <a:r>
              <a:rPr sz="1100" dirty="0">
                <a:latin typeface="Arial Narrow"/>
                <a:cs typeface="Arial Narrow"/>
              </a:rPr>
              <a:t>handout, and a </a:t>
            </a:r>
            <a:r>
              <a:rPr sz="1100" spc="-5" dirty="0">
                <a:latin typeface="Arial Narrow"/>
                <a:cs typeface="Arial Narrow"/>
              </a:rPr>
              <a:t>good </a:t>
            </a:r>
            <a:r>
              <a:rPr sz="1100" dirty="0">
                <a:latin typeface="Arial Narrow"/>
                <a:cs typeface="Arial Narrow"/>
              </a:rPr>
              <a:t>handout makes a </a:t>
            </a:r>
            <a:r>
              <a:rPr sz="1100" spc="-5" dirty="0">
                <a:latin typeface="Arial Narrow"/>
                <a:cs typeface="Arial Narrow"/>
              </a:rPr>
              <a:t>bad  </a:t>
            </a:r>
            <a:r>
              <a:rPr sz="1100" dirty="0">
                <a:latin typeface="Arial Narrow"/>
                <a:cs typeface="Arial Narrow"/>
              </a:rPr>
              <a:t>presentation</a:t>
            </a:r>
            <a:r>
              <a:rPr sz="1000" dirty="0">
                <a:latin typeface="Arial Narrow"/>
                <a:cs typeface="Arial Narrow"/>
              </a:rPr>
              <a:t>.</a:t>
            </a:r>
            <a:endParaRPr sz="1000">
              <a:latin typeface="Arial Narrow"/>
              <a:cs typeface="Arial Narro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21030" y="1314449"/>
            <a:ext cx="2641600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1190"/>
              </a:lnSpc>
            </a:pPr>
            <a:r>
              <a:rPr sz="1100" dirty="0">
                <a:latin typeface="Arial Narrow"/>
                <a:cs typeface="Arial Narrow"/>
              </a:rPr>
              <a:t>The </a:t>
            </a:r>
            <a:r>
              <a:rPr sz="1100" spc="-5" dirty="0" smtClean="0">
                <a:latin typeface="Arial Narrow"/>
                <a:cs typeface="Arial Narrow"/>
              </a:rPr>
              <a:t>most </a:t>
            </a:r>
            <a:r>
              <a:rPr sz="1100" dirty="0">
                <a:latin typeface="Arial Narrow"/>
                <a:cs typeface="Arial Narrow"/>
              </a:rPr>
              <a:t>common complaint </a:t>
            </a:r>
            <a:r>
              <a:rPr sz="1100" spc="-5" dirty="0">
                <a:latin typeface="Arial Narrow"/>
                <a:cs typeface="Arial Narrow"/>
              </a:rPr>
              <a:t>about </a:t>
            </a:r>
            <a:r>
              <a:rPr sz="1100" dirty="0">
                <a:latin typeface="Arial Narrow"/>
                <a:cs typeface="Arial Narrow"/>
              </a:rPr>
              <a:t>presentations</a:t>
            </a:r>
            <a:r>
              <a:rPr sz="1100" spc="-180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is  </a:t>
            </a:r>
            <a:r>
              <a:rPr sz="1100" dirty="0">
                <a:latin typeface="Arial Narrow"/>
                <a:cs typeface="Arial Narrow"/>
              </a:rPr>
              <a:t>that there </a:t>
            </a:r>
            <a:r>
              <a:rPr sz="1100" spc="-5" dirty="0">
                <a:latin typeface="Arial Narrow"/>
                <a:cs typeface="Arial Narrow"/>
              </a:rPr>
              <a:t>is </a:t>
            </a:r>
            <a:r>
              <a:rPr sz="1100" dirty="0">
                <a:latin typeface="Arial Narrow"/>
                <a:cs typeface="Arial Narrow"/>
              </a:rPr>
              <a:t>too </a:t>
            </a:r>
            <a:r>
              <a:rPr sz="1100" spc="-5" dirty="0">
                <a:latin typeface="Arial Narrow"/>
                <a:cs typeface="Arial Narrow"/>
              </a:rPr>
              <a:t>much content </a:t>
            </a:r>
            <a:r>
              <a:rPr sz="1100" dirty="0">
                <a:latin typeface="Arial Narrow"/>
                <a:cs typeface="Arial Narrow"/>
              </a:rPr>
              <a:t>– too </a:t>
            </a:r>
            <a:r>
              <a:rPr sz="1100" spc="-5" dirty="0">
                <a:latin typeface="Arial Narrow"/>
                <a:cs typeface="Arial Narrow"/>
              </a:rPr>
              <a:t>much </a:t>
            </a:r>
            <a:r>
              <a:rPr sz="1100" dirty="0">
                <a:latin typeface="Arial Narrow"/>
                <a:cs typeface="Arial Narrow"/>
              </a:rPr>
              <a:t>text </a:t>
            </a:r>
            <a:r>
              <a:rPr sz="1100" spc="-5" dirty="0">
                <a:latin typeface="Arial Narrow"/>
                <a:cs typeface="Arial Narrow"/>
              </a:rPr>
              <a:t>and  </a:t>
            </a:r>
            <a:r>
              <a:rPr sz="1100" dirty="0">
                <a:latin typeface="Arial Narrow"/>
                <a:cs typeface="Arial Narrow"/>
              </a:rPr>
              <a:t>bullets, complex diagrams </a:t>
            </a:r>
            <a:r>
              <a:rPr sz="1100" spc="-5" dirty="0">
                <a:latin typeface="Arial Narrow"/>
                <a:cs typeface="Arial Narrow"/>
              </a:rPr>
              <a:t>and </a:t>
            </a:r>
            <a:r>
              <a:rPr sz="1100" dirty="0">
                <a:latin typeface="Arial Narrow"/>
                <a:cs typeface="Arial Narrow"/>
              </a:rPr>
              <a:t>extraneous</a:t>
            </a:r>
            <a:r>
              <a:rPr sz="1100" spc="-140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material.  Simplicity is not </a:t>
            </a:r>
            <a:r>
              <a:rPr sz="1100" dirty="0">
                <a:latin typeface="Arial Narrow"/>
                <a:cs typeface="Arial Narrow"/>
              </a:rPr>
              <a:t>easy, </a:t>
            </a:r>
            <a:r>
              <a:rPr sz="1100" spc="-5" dirty="0">
                <a:latin typeface="Arial Narrow"/>
                <a:cs typeface="Arial Narrow"/>
              </a:rPr>
              <a:t>but it </a:t>
            </a:r>
            <a:r>
              <a:rPr sz="1100" dirty="0">
                <a:latin typeface="Arial Narrow"/>
                <a:cs typeface="Arial Narrow"/>
              </a:rPr>
              <a:t>is</a:t>
            </a:r>
            <a:r>
              <a:rPr sz="1100" spc="-50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worthwhile.</a:t>
            </a:r>
            <a:endParaRPr sz="1100" dirty="0">
              <a:latin typeface="Arial Narrow"/>
              <a:cs typeface="Arial Narro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21030" y="2039873"/>
            <a:ext cx="2672715" cy="9385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Simplify your</a:t>
            </a:r>
            <a:r>
              <a:rPr sz="1600" spc="-2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message</a:t>
            </a:r>
            <a:endParaRPr sz="1600" dirty="0">
              <a:latin typeface="Georgia"/>
              <a:cs typeface="Georgia"/>
            </a:endParaRPr>
          </a:p>
          <a:p>
            <a:pPr marL="12700" marR="5080">
              <a:lnSpc>
                <a:spcPct val="90100"/>
              </a:lnSpc>
              <a:spcBef>
                <a:spcPts val="630"/>
              </a:spcBef>
            </a:pPr>
            <a:r>
              <a:rPr sz="1100" dirty="0">
                <a:latin typeface="Arial Narrow"/>
                <a:cs typeface="Arial Narrow"/>
              </a:rPr>
              <a:t>Focus </a:t>
            </a:r>
            <a:r>
              <a:rPr sz="1100" spc="-5" dirty="0">
                <a:latin typeface="Arial Narrow"/>
                <a:cs typeface="Arial Narrow"/>
              </a:rPr>
              <a:t>on your </a:t>
            </a:r>
            <a:r>
              <a:rPr sz="1100" dirty="0">
                <a:latin typeface="Arial Narrow"/>
                <a:cs typeface="Arial Narrow"/>
              </a:rPr>
              <a:t>goal. What </a:t>
            </a:r>
            <a:r>
              <a:rPr sz="1100" spc="-5" dirty="0">
                <a:latin typeface="Arial Narrow"/>
                <a:cs typeface="Arial Narrow"/>
              </a:rPr>
              <a:t>are </a:t>
            </a:r>
            <a:r>
              <a:rPr sz="1100" dirty="0">
                <a:latin typeface="Arial Narrow"/>
                <a:cs typeface="Arial Narrow"/>
              </a:rPr>
              <a:t>you trying to achieve  </a:t>
            </a:r>
            <a:r>
              <a:rPr sz="1100" spc="-5" dirty="0">
                <a:latin typeface="Arial Narrow"/>
                <a:cs typeface="Arial Narrow"/>
              </a:rPr>
              <a:t>with your </a:t>
            </a:r>
            <a:r>
              <a:rPr sz="1100" dirty="0">
                <a:latin typeface="Arial Narrow"/>
                <a:cs typeface="Arial Narrow"/>
              </a:rPr>
              <a:t>presentation? Remove </a:t>
            </a:r>
            <a:r>
              <a:rPr sz="1100" spc="-5" dirty="0">
                <a:latin typeface="Arial Narrow"/>
                <a:cs typeface="Arial Narrow"/>
              </a:rPr>
              <a:t>every </a:t>
            </a:r>
            <a:r>
              <a:rPr sz="1100" dirty="0">
                <a:latin typeface="Arial Narrow"/>
                <a:cs typeface="Arial Narrow"/>
              </a:rPr>
              <a:t>slide </a:t>
            </a:r>
            <a:r>
              <a:rPr sz="1100" spc="-5" dirty="0">
                <a:latin typeface="Arial Narrow"/>
                <a:cs typeface="Arial Narrow"/>
              </a:rPr>
              <a:t>and  </a:t>
            </a:r>
            <a:r>
              <a:rPr sz="1100" dirty="0">
                <a:latin typeface="Arial Narrow"/>
                <a:cs typeface="Arial Narrow"/>
              </a:rPr>
              <a:t>everything</a:t>
            </a:r>
            <a:r>
              <a:rPr sz="1100" spc="-4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on</a:t>
            </a:r>
            <a:r>
              <a:rPr sz="1100" spc="-2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them</a:t>
            </a:r>
            <a:r>
              <a:rPr sz="1100" spc="-2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that</a:t>
            </a:r>
            <a:r>
              <a:rPr sz="1100" spc="-1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doesn’t</a:t>
            </a:r>
            <a:r>
              <a:rPr sz="1100" spc="-3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contribute</a:t>
            </a:r>
            <a:r>
              <a:rPr sz="1100" spc="-4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directly</a:t>
            </a:r>
            <a:r>
              <a:rPr sz="1100" spc="-4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to  </a:t>
            </a:r>
            <a:r>
              <a:rPr sz="1100" spc="-5" dirty="0">
                <a:latin typeface="Arial Narrow"/>
                <a:cs typeface="Arial Narrow"/>
              </a:rPr>
              <a:t>your</a:t>
            </a:r>
            <a:r>
              <a:rPr sz="1100" spc="-9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goal.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421030" y="3091688"/>
            <a:ext cx="2722880" cy="3048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Simplify your</a:t>
            </a:r>
            <a:r>
              <a:rPr sz="1600" spc="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1600" spc="-10" dirty="0">
                <a:solidFill>
                  <a:srgbClr val="C00000"/>
                </a:solidFill>
                <a:latin typeface="Georgia"/>
                <a:cs typeface="Georgia"/>
              </a:rPr>
              <a:t>design</a:t>
            </a:r>
            <a:endParaRPr sz="1600" dirty="0">
              <a:latin typeface="Georgia"/>
              <a:cs typeface="Georgia"/>
            </a:endParaRPr>
          </a:p>
          <a:p>
            <a:pPr marL="12700" marR="48260">
              <a:lnSpc>
                <a:spcPts val="1190"/>
              </a:lnSpc>
              <a:spcBef>
                <a:spcPts val="645"/>
              </a:spcBef>
            </a:pPr>
            <a:r>
              <a:rPr sz="1100" dirty="0">
                <a:latin typeface="Arial Narrow"/>
                <a:cs typeface="Arial Narrow"/>
              </a:rPr>
              <a:t>Design</a:t>
            </a:r>
            <a:r>
              <a:rPr sz="1100" spc="-3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should</a:t>
            </a:r>
            <a:r>
              <a:rPr sz="1100" spc="-3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be</a:t>
            </a:r>
            <a:r>
              <a:rPr sz="1100" spc="-2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unobtrusive</a:t>
            </a:r>
            <a:r>
              <a:rPr sz="1100" spc="-5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and</a:t>
            </a:r>
            <a:r>
              <a:rPr sz="1100" spc="-1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pleasing.</a:t>
            </a:r>
            <a:r>
              <a:rPr sz="1100" spc="-40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Don’t</a:t>
            </a:r>
            <a:r>
              <a:rPr sz="1100" spc="-2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fill  </a:t>
            </a:r>
            <a:r>
              <a:rPr sz="1100" spc="-5" dirty="0">
                <a:latin typeface="Arial Narrow"/>
                <a:cs typeface="Arial Narrow"/>
              </a:rPr>
              <a:t>your </a:t>
            </a:r>
            <a:r>
              <a:rPr sz="1100" dirty="0">
                <a:latin typeface="Arial Narrow"/>
                <a:cs typeface="Arial Narrow"/>
              </a:rPr>
              <a:t>slides – </a:t>
            </a:r>
            <a:r>
              <a:rPr sz="1100" spc="-5" dirty="0">
                <a:latin typeface="Arial Narrow"/>
                <a:cs typeface="Arial Narrow"/>
              </a:rPr>
              <a:t>white </a:t>
            </a:r>
            <a:r>
              <a:rPr sz="1100" dirty="0">
                <a:latin typeface="Arial Narrow"/>
                <a:cs typeface="Arial Narrow"/>
              </a:rPr>
              <a:t>space </a:t>
            </a:r>
            <a:r>
              <a:rPr sz="1100" spc="-5" dirty="0">
                <a:latin typeface="Arial Narrow"/>
                <a:cs typeface="Arial Narrow"/>
              </a:rPr>
              <a:t>is your</a:t>
            </a:r>
            <a:r>
              <a:rPr sz="1100" spc="-11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friend.</a:t>
            </a:r>
          </a:p>
          <a:p>
            <a:pPr marL="12700" marR="111125">
              <a:lnSpc>
                <a:spcPct val="90100"/>
              </a:lnSpc>
              <a:spcBef>
                <a:spcPts val="580"/>
              </a:spcBef>
            </a:pPr>
            <a:r>
              <a:rPr sz="1100" dirty="0">
                <a:latin typeface="Arial Narrow"/>
                <a:cs typeface="Arial Narrow"/>
              </a:rPr>
              <a:t>Uncluttered </a:t>
            </a:r>
            <a:r>
              <a:rPr sz="1100" spc="-5" dirty="0">
                <a:latin typeface="Arial Narrow"/>
                <a:cs typeface="Arial Narrow"/>
              </a:rPr>
              <a:t>means </a:t>
            </a:r>
            <a:r>
              <a:rPr sz="1100" dirty="0">
                <a:latin typeface="Arial Narrow"/>
                <a:cs typeface="Arial Narrow"/>
              </a:rPr>
              <a:t>there </a:t>
            </a:r>
            <a:r>
              <a:rPr sz="1100" spc="-5" dirty="0">
                <a:latin typeface="Arial Narrow"/>
                <a:cs typeface="Arial Narrow"/>
              </a:rPr>
              <a:t>is no </a:t>
            </a:r>
            <a:r>
              <a:rPr sz="1100" dirty="0">
                <a:latin typeface="Arial Narrow"/>
                <a:cs typeface="Arial Narrow"/>
              </a:rPr>
              <a:t>competition for  attention. </a:t>
            </a:r>
            <a:r>
              <a:rPr sz="1100" spc="-5" dirty="0">
                <a:latin typeface="Arial Narrow"/>
                <a:cs typeface="Arial Narrow"/>
              </a:rPr>
              <a:t>So </a:t>
            </a:r>
            <a:r>
              <a:rPr sz="1100" dirty="0">
                <a:latin typeface="Arial Narrow"/>
                <a:cs typeface="Arial Narrow"/>
              </a:rPr>
              <a:t>remove unnecessary text, graphics,  logos, </a:t>
            </a:r>
            <a:r>
              <a:rPr sz="1100" spc="-5" dirty="0">
                <a:latin typeface="Arial Narrow"/>
                <a:cs typeface="Arial Narrow"/>
              </a:rPr>
              <a:t>animations, </a:t>
            </a:r>
            <a:r>
              <a:rPr sz="1100" dirty="0">
                <a:latin typeface="Arial Narrow"/>
                <a:cs typeface="Arial Narrow"/>
              </a:rPr>
              <a:t>decorations, </a:t>
            </a:r>
            <a:r>
              <a:rPr sz="1100" spc="-5" dirty="0">
                <a:latin typeface="Arial Narrow"/>
                <a:cs typeface="Arial Narrow"/>
              </a:rPr>
              <a:t>event </a:t>
            </a:r>
            <a:r>
              <a:rPr sz="1100" dirty="0">
                <a:latin typeface="Arial Narrow"/>
                <a:cs typeface="Arial Narrow"/>
              </a:rPr>
              <a:t>name, </a:t>
            </a:r>
            <a:r>
              <a:rPr sz="1100" spc="-5" dirty="0">
                <a:latin typeface="Arial Narrow"/>
                <a:cs typeface="Arial Narrow"/>
              </a:rPr>
              <a:t>date  and time, </a:t>
            </a:r>
            <a:r>
              <a:rPr sz="1100" dirty="0">
                <a:latin typeface="Arial Narrow"/>
                <a:cs typeface="Arial Narrow"/>
              </a:rPr>
              <a:t>slide number, </a:t>
            </a:r>
            <a:r>
              <a:rPr sz="1100" spc="-5" dirty="0">
                <a:latin typeface="Arial Narrow"/>
                <a:cs typeface="Arial Narrow"/>
              </a:rPr>
              <a:t>and </a:t>
            </a:r>
            <a:r>
              <a:rPr sz="1100" dirty="0">
                <a:latin typeface="Arial Narrow"/>
                <a:cs typeface="Arial Narrow"/>
              </a:rPr>
              <a:t>busy</a:t>
            </a:r>
            <a:r>
              <a:rPr sz="1100" spc="-14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backgrounds.</a:t>
            </a:r>
          </a:p>
          <a:p>
            <a:pPr marL="12700" marR="111125">
              <a:lnSpc>
                <a:spcPts val="1190"/>
              </a:lnSpc>
              <a:spcBef>
                <a:spcPts val="615"/>
              </a:spcBef>
            </a:pPr>
            <a:r>
              <a:rPr sz="1100" spc="-5" dirty="0">
                <a:latin typeface="Arial Narrow"/>
                <a:cs typeface="Arial Narrow"/>
              </a:rPr>
              <a:t>Your </a:t>
            </a:r>
            <a:r>
              <a:rPr sz="1100" dirty="0">
                <a:latin typeface="Arial Narrow"/>
                <a:cs typeface="Arial Narrow"/>
              </a:rPr>
              <a:t>slides </a:t>
            </a:r>
            <a:r>
              <a:rPr sz="1100" spc="-5" dirty="0">
                <a:latin typeface="Arial Narrow"/>
                <a:cs typeface="Arial Narrow"/>
              </a:rPr>
              <a:t>are </a:t>
            </a:r>
            <a:r>
              <a:rPr sz="1100" dirty="0">
                <a:latin typeface="Arial Narrow"/>
                <a:cs typeface="Arial Narrow"/>
              </a:rPr>
              <a:t>for </a:t>
            </a:r>
            <a:r>
              <a:rPr sz="1100" spc="-5" dirty="0">
                <a:latin typeface="Arial Narrow"/>
                <a:cs typeface="Arial Narrow"/>
              </a:rPr>
              <a:t>your </a:t>
            </a:r>
            <a:r>
              <a:rPr sz="1100" dirty="0">
                <a:latin typeface="Arial Narrow"/>
                <a:cs typeface="Arial Narrow"/>
              </a:rPr>
              <a:t>audience. If you </a:t>
            </a:r>
            <a:r>
              <a:rPr sz="1100" spc="-5" dirty="0">
                <a:latin typeface="Arial Narrow"/>
                <a:cs typeface="Arial Narrow"/>
              </a:rPr>
              <a:t>need </a:t>
            </a:r>
            <a:r>
              <a:rPr sz="1100" dirty="0">
                <a:latin typeface="Arial Narrow"/>
                <a:cs typeface="Arial Narrow"/>
              </a:rPr>
              <a:t>to</a:t>
            </a:r>
            <a:r>
              <a:rPr sz="1100" spc="-165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be  reminded of </a:t>
            </a:r>
            <a:r>
              <a:rPr sz="1100" dirty="0">
                <a:latin typeface="Arial Narrow"/>
                <a:cs typeface="Arial Narrow"/>
              </a:rPr>
              <a:t>details, </a:t>
            </a:r>
            <a:r>
              <a:rPr sz="1100" spc="-5" dirty="0">
                <a:latin typeface="Arial Narrow"/>
                <a:cs typeface="Arial Narrow"/>
              </a:rPr>
              <a:t>print </a:t>
            </a:r>
            <a:r>
              <a:rPr sz="1100" dirty="0">
                <a:latin typeface="Arial Narrow"/>
                <a:cs typeface="Arial Narrow"/>
              </a:rPr>
              <a:t>them</a:t>
            </a:r>
            <a:r>
              <a:rPr sz="1100" spc="-10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out.</a:t>
            </a:r>
          </a:p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How many</a:t>
            </a:r>
            <a:r>
              <a:rPr sz="1600" spc="-3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1600" spc="-10" dirty="0">
                <a:solidFill>
                  <a:srgbClr val="C00000"/>
                </a:solidFill>
                <a:latin typeface="Georgia"/>
                <a:cs typeface="Georgia"/>
              </a:rPr>
              <a:t>slides?</a:t>
            </a:r>
            <a:endParaRPr sz="1600" dirty="0">
              <a:latin typeface="Georgia"/>
              <a:cs typeface="Georgia"/>
            </a:endParaRPr>
          </a:p>
          <a:p>
            <a:pPr marL="12700" marR="5080">
              <a:lnSpc>
                <a:spcPts val="1190"/>
              </a:lnSpc>
              <a:spcBef>
                <a:spcPts val="645"/>
              </a:spcBef>
            </a:pPr>
            <a:r>
              <a:rPr sz="1100" dirty="0">
                <a:latin typeface="Arial Narrow"/>
                <a:cs typeface="Arial Narrow"/>
              </a:rPr>
              <a:t>If</a:t>
            </a:r>
            <a:r>
              <a:rPr sz="1100" spc="-2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you</a:t>
            </a:r>
            <a:r>
              <a:rPr sz="1100" spc="-2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have</a:t>
            </a:r>
            <a:r>
              <a:rPr sz="1100" spc="-3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too</a:t>
            </a:r>
            <a:r>
              <a:rPr sz="1100" spc="-15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much</a:t>
            </a:r>
            <a:r>
              <a:rPr sz="1100" spc="-2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information</a:t>
            </a:r>
            <a:r>
              <a:rPr sz="1100" spc="-5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for</a:t>
            </a:r>
            <a:r>
              <a:rPr sz="1100" spc="-5" dirty="0">
                <a:latin typeface="Arial Narrow"/>
                <a:cs typeface="Arial Narrow"/>
              </a:rPr>
              <a:t> one</a:t>
            </a:r>
            <a:r>
              <a:rPr sz="1100" spc="-15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slide,</a:t>
            </a:r>
            <a:r>
              <a:rPr sz="1100" spc="-4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split</a:t>
            </a:r>
            <a:r>
              <a:rPr sz="1100" spc="-15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it.  Use </a:t>
            </a:r>
            <a:r>
              <a:rPr sz="1100" dirty="0">
                <a:latin typeface="Arial Narrow"/>
                <a:cs typeface="Arial Narrow"/>
              </a:rPr>
              <a:t>as </a:t>
            </a:r>
            <a:r>
              <a:rPr sz="1100" spc="-5" dirty="0">
                <a:latin typeface="Arial Narrow"/>
                <a:cs typeface="Arial Narrow"/>
              </a:rPr>
              <a:t>many </a:t>
            </a:r>
            <a:r>
              <a:rPr sz="1100" dirty="0">
                <a:latin typeface="Arial Narrow"/>
                <a:cs typeface="Arial Narrow"/>
              </a:rPr>
              <a:t>slides as you </a:t>
            </a:r>
            <a:r>
              <a:rPr sz="1100" spc="-5" dirty="0">
                <a:latin typeface="Arial Narrow"/>
                <a:cs typeface="Arial Narrow"/>
              </a:rPr>
              <a:t>need. </a:t>
            </a:r>
            <a:r>
              <a:rPr sz="1100" dirty="0">
                <a:latin typeface="Arial Narrow"/>
                <a:cs typeface="Arial Narrow"/>
              </a:rPr>
              <a:t>They </a:t>
            </a:r>
            <a:r>
              <a:rPr sz="1100" spc="-5" dirty="0">
                <a:latin typeface="Arial Narrow"/>
                <a:cs typeface="Arial Narrow"/>
              </a:rPr>
              <a:t>are</a:t>
            </a:r>
            <a:r>
              <a:rPr sz="1100" spc="-14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free.</a:t>
            </a:r>
          </a:p>
          <a:p>
            <a:pPr marL="12700" marR="27940">
              <a:lnSpc>
                <a:spcPts val="1190"/>
              </a:lnSpc>
              <a:spcBef>
                <a:spcPts val="595"/>
              </a:spcBef>
            </a:pPr>
            <a:r>
              <a:rPr sz="1100" dirty="0">
                <a:latin typeface="Arial Narrow"/>
                <a:cs typeface="Arial Narrow"/>
              </a:rPr>
              <a:t>One </a:t>
            </a:r>
            <a:r>
              <a:rPr sz="1100" spc="-5" dirty="0">
                <a:latin typeface="Arial Narrow"/>
                <a:cs typeface="Arial Narrow"/>
              </a:rPr>
              <a:t>idea per </a:t>
            </a:r>
            <a:r>
              <a:rPr sz="1100" dirty="0">
                <a:latin typeface="Arial Narrow"/>
                <a:cs typeface="Arial Narrow"/>
              </a:rPr>
              <a:t>slide </a:t>
            </a:r>
            <a:r>
              <a:rPr sz="1100" spc="-5" dirty="0">
                <a:latin typeface="Arial Narrow"/>
                <a:cs typeface="Arial Narrow"/>
              </a:rPr>
              <a:t>is often recommended. </a:t>
            </a:r>
            <a:r>
              <a:rPr sz="1100" dirty="0">
                <a:latin typeface="Arial Narrow"/>
                <a:cs typeface="Arial Narrow"/>
              </a:rPr>
              <a:t>This leads  to a </a:t>
            </a:r>
            <a:r>
              <a:rPr sz="1100" spc="-5" dirty="0">
                <a:latin typeface="Arial Narrow"/>
                <a:cs typeface="Arial Narrow"/>
              </a:rPr>
              <a:t>clear </a:t>
            </a:r>
            <a:r>
              <a:rPr sz="1100" dirty="0">
                <a:latin typeface="Arial Narrow"/>
                <a:cs typeface="Arial Narrow"/>
              </a:rPr>
              <a:t>presentation. </a:t>
            </a:r>
            <a:r>
              <a:rPr sz="1100" spc="-5" dirty="0">
                <a:latin typeface="Arial Narrow"/>
                <a:cs typeface="Arial Narrow"/>
              </a:rPr>
              <a:t>However </a:t>
            </a:r>
            <a:r>
              <a:rPr sz="1100" dirty="0">
                <a:latin typeface="Arial Narrow"/>
                <a:cs typeface="Arial Narrow"/>
              </a:rPr>
              <a:t>there </a:t>
            </a:r>
            <a:r>
              <a:rPr sz="1100" spc="-5" dirty="0">
                <a:latin typeface="Arial Narrow"/>
                <a:cs typeface="Arial Narrow"/>
              </a:rPr>
              <a:t>are times  when </a:t>
            </a:r>
            <a:r>
              <a:rPr sz="1100" dirty="0">
                <a:latin typeface="Arial Narrow"/>
                <a:cs typeface="Arial Narrow"/>
              </a:rPr>
              <a:t>you </a:t>
            </a:r>
            <a:r>
              <a:rPr sz="1100" spc="-5" dirty="0">
                <a:latin typeface="Arial Narrow"/>
                <a:cs typeface="Arial Narrow"/>
              </a:rPr>
              <a:t>need </a:t>
            </a:r>
            <a:r>
              <a:rPr sz="1100" dirty="0">
                <a:latin typeface="Arial Narrow"/>
                <a:cs typeface="Arial Narrow"/>
              </a:rPr>
              <a:t>to show organisation, relationships  </a:t>
            </a:r>
            <a:r>
              <a:rPr sz="1100" spc="-5" dirty="0">
                <a:latin typeface="Arial Narrow"/>
                <a:cs typeface="Arial Narrow"/>
              </a:rPr>
              <a:t>and</a:t>
            </a:r>
            <a:r>
              <a:rPr sz="1100" spc="-9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details.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6731254" y="2964941"/>
            <a:ext cx="2704465" cy="19202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70"/>
              </a:lnSpc>
            </a:pP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Build</a:t>
            </a:r>
            <a:r>
              <a:rPr sz="1600" spc="-1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1600" spc="-10" dirty="0">
                <a:solidFill>
                  <a:srgbClr val="C00000"/>
                </a:solidFill>
                <a:latin typeface="Georgia"/>
                <a:cs typeface="Georgia"/>
              </a:rPr>
              <a:t>complexity</a:t>
            </a:r>
            <a:endParaRPr sz="1600">
              <a:latin typeface="Georgia"/>
              <a:cs typeface="Georgia"/>
            </a:endParaRPr>
          </a:p>
          <a:p>
            <a:pPr marL="12700" marR="5080">
              <a:lnSpc>
                <a:spcPts val="1190"/>
              </a:lnSpc>
              <a:spcBef>
                <a:spcPts val="95"/>
              </a:spcBef>
            </a:pPr>
            <a:r>
              <a:rPr sz="1100" spc="-5" dirty="0">
                <a:latin typeface="Arial Narrow"/>
                <a:cs typeface="Arial Narrow"/>
              </a:rPr>
              <a:t>Some </a:t>
            </a:r>
            <a:r>
              <a:rPr sz="1100" dirty="0">
                <a:latin typeface="Arial Narrow"/>
                <a:cs typeface="Arial Narrow"/>
              </a:rPr>
              <a:t>topics </a:t>
            </a:r>
            <a:r>
              <a:rPr sz="1100" spc="-5" dirty="0">
                <a:latin typeface="Arial Narrow"/>
                <a:cs typeface="Arial Narrow"/>
              </a:rPr>
              <a:t>are </a:t>
            </a:r>
            <a:r>
              <a:rPr sz="1100" dirty="0">
                <a:latin typeface="Arial Narrow"/>
                <a:cs typeface="Arial Narrow"/>
              </a:rPr>
              <a:t>inherently complex. If </a:t>
            </a:r>
            <a:r>
              <a:rPr sz="1100" spc="-5" dirty="0">
                <a:latin typeface="Arial Narrow"/>
                <a:cs typeface="Arial Narrow"/>
              </a:rPr>
              <a:t>your </a:t>
            </a:r>
            <a:r>
              <a:rPr sz="1100" dirty="0">
                <a:latin typeface="Arial Narrow"/>
                <a:cs typeface="Arial Narrow"/>
              </a:rPr>
              <a:t>slide </a:t>
            </a:r>
            <a:r>
              <a:rPr sz="1100" spc="-5" dirty="0">
                <a:latin typeface="Arial Narrow"/>
                <a:cs typeface="Arial Narrow"/>
              </a:rPr>
              <a:t>or  </a:t>
            </a:r>
            <a:r>
              <a:rPr sz="1100" dirty="0">
                <a:latin typeface="Arial Narrow"/>
                <a:cs typeface="Arial Narrow"/>
              </a:rPr>
              <a:t>topic</a:t>
            </a:r>
            <a:r>
              <a:rPr sz="1100" spc="-2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demands</a:t>
            </a:r>
            <a:r>
              <a:rPr sz="1100" spc="-4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complexity</a:t>
            </a:r>
            <a:r>
              <a:rPr sz="1100" spc="-5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don’t</a:t>
            </a:r>
            <a:r>
              <a:rPr sz="1100" spc="-2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throw</a:t>
            </a:r>
            <a:r>
              <a:rPr sz="1100" spc="-2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it</a:t>
            </a:r>
            <a:r>
              <a:rPr sz="1100" spc="-1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at</a:t>
            </a:r>
            <a:r>
              <a:rPr sz="1100" spc="-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them</a:t>
            </a:r>
            <a:r>
              <a:rPr sz="1100" spc="-2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all</a:t>
            </a:r>
            <a:r>
              <a:rPr sz="1100" spc="-1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at  once. Start </a:t>
            </a:r>
            <a:r>
              <a:rPr sz="1100" spc="-5" dirty="0">
                <a:latin typeface="Arial Narrow"/>
                <a:cs typeface="Arial Narrow"/>
              </a:rPr>
              <a:t>with </a:t>
            </a:r>
            <a:r>
              <a:rPr sz="1100" dirty="0">
                <a:latin typeface="Arial Narrow"/>
                <a:cs typeface="Arial Narrow"/>
              </a:rPr>
              <a:t>foundation </a:t>
            </a:r>
            <a:r>
              <a:rPr sz="1100" spc="-5" dirty="0">
                <a:latin typeface="Arial Narrow"/>
                <a:cs typeface="Arial Narrow"/>
              </a:rPr>
              <a:t>data and mental models  and </a:t>
            </a:r>
            <a:r>
              <a:rPr sz="1100" dirty="0">
                <a:latin typeface="Arial Narrow"/>
                <a:cs typeface="Arial Narrow"/>
              </a:rPr>
              <a:t>build from there by adding digestible amounts </a:t>
            </a:r>
            <a:r>
              <a:rPr sz="1100" spc="-5" dirty="0">
                <a:latin typeface="Arial Narrow"/>
                <a:cs typeface="Arial Narrow"/>
              </a:rPr>
              <a:t>of  information.</a:t>
            </a:r>
            <a:endParaRPr sz="1100">
              <a:latin typeface="Arial Narrow"/>
              <a:cs typeface="Arial Narrow"/>
            </a:endParaRPr>
          </a:p>
          <a:p>
            <a:pPr marL="12700" marR="248920" algn="just">
              <a:lnSpc>
                <a:spcPts val="1190"/>
              </a:lnSpc>
              <a:spcBef>
                <a:spcPts val="595"/>
              </a:spcBef>
            </a:pPr>
            <a:r>
              <a:rPr sz="1100" dirty="0">
                <a:latin typeface="Arial Narrow"/>
                <a:cs typeface="Arial Narrow"/>
              </a:rPr>
              <a:t>For example, </a:t>
            </a:r>
            <a:r>
              <a:rPr sz="1100" spc="-5" dirty="0">
                <a:latin typeface="Arial Narrow"/>
                <a:cs typeface="Arial Narrow"/>
              </a:rPr>
              <a:t>if </a:t>
            </a:r>
            <a:r>
              <a:rPr sz="1100" dirty="0">
                <a:latin typeface="Arial Narrow"/>
                <a:cs typeface="Arial Narrow"/>
              </a:rPr>
              <a:t>showing a </a:t>
            </a:r>
            <a:r>
              <a:rPr sz="1100" spc="-5" dirty="0">
                <a:latin typeface="Arial Narrow"/>
                <a:cs typeface="Arial Narrow"/>
              </a:rPr>
              <a:t>graph </a:t>
            </a:r>
            <a:r>
              <a:rPr sz="1100" dirty="0">
                <a:latin typeface="Arial Narrow"/>
                <a:cs typeface="Arial Narrow"/>
              </a:rPr>
              <a:t>you can</a:t>
            </a:r>
            <a:r>
              <a:rPr sz="1100" spc="-145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initially  </a:t>
            </a:r>
            <a:r>
              <a:rPr sz="1100" dirty="0">
                <a:latin typeface="Arial Narrow"/>
                <a:cs typeface="Arial Narrow"/>
              </a:rPr>
              <a:t>display just the axes </a:t>
            </a:r>
            <a:r>
              <a:rPr sz="1100" spc="-5" dirty="0">
                <a:latin typeface="Arial Narrow"/>
                <a:cs typeface="Arial Narrow"/>
              </a:rPr>
              <a:t>and </a:t>
            </a:r>
            <a:r>
              <a:rPr sz="1100" dirty="0">
                <a:latin typeface="Arial Narrow"/>
                <a:cs typeface="Arial Narrow"/>
              </a:rPr>
              <a:t>their labels, explaining  these before </a:t>
            </a:r>
            <a:r>
              <a:rPr sz="1100" spc="-5" dirty="0">
                <a:latin typeface="Arial Narrow"/>
                <a:cs typeface="Arial Narrow"/>
              </a:rPr>
              <a:t>adding </a:t>
            </a:r>
            <a:r>
              <a:rPr sz="1100" dirty="0">
                <a:latin typeface="Arial Narrow"/>
                <a:cs typeface="Arial Narrow"/>
              </a:rPr>
              <a:t>the graphs</a:t>
            </a:r>
            <a:r>
              <a:rPr sz="1100" spc="-13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themselves.</a:t>
            </a:r>
            <a:endParaRPr sz="1100">
              <a:latin typeface="Arial Narrow"/>
              <a:cs typeface="Arial Narrow"/>
            </a:endParaRPr>
          </a:p>
          <a:p>
            <a:pPr marL="12700" marR="16510">
              <a:lnSpc>
                <a:spcPts val="1190"/>
              </a:lnSpc>
              <a:spcBef>
                <a:spcPts val="600"/>
              </a:spcBef>
            </a:pPr>
            <a:r>
              <a:rPr sz="1100" dirty="0">
                <a:latin typeface="Arial Narrow"/>
                <a:cs typeface="Arial Narrow"/>
              </a:rPr>
              <a:t>In </a:t>
            </a:r>
            <a:r>
              <a:rPr sz="1100" spc="-5" dirty="0">
                <a:latin typeface="Arial Narrow"/>
                <a:cs typeface="Arial Narrow"/>
              </a:rPr>
              <a:t>PowerPoint </a:t>
            </a:r>
            <a:r>
              <a:rPr sz="1100" dirty="0">
                <a:latin typeface="Arial Narrow"/>
                <a:cs typeface="Arial Narrow"/>
              </a:rPr>
              <a:t>use fade </a:t>
            </a:r>
            <a:r>
              <a:rPr sz="1100" spc="-5" dirty="0">
                <a:latin typeface="Arial Narrow"/>
                <a:cs typeface="Arial Narrow"/>
              </a:rPr>
              <a:t>or wipe in </a:t>
            </a:r>
            <a:r>
              <a:rPr sz="1100" dirty="0">
                <a:latin typeface="Arial Narrow"/>
                <a:cs typeface="Arial Narrow"/>
              </a:rPr>
              <a:t>the animations</a:t>
            </a:r>
            <a:r>
              <a:rPr sz="1100" spc="-14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tab  to build </a:t>
            </a:r>
            <a:r>
              <a:rPr sz="1100" spc="-5" dirty="0">
                <a:latin typeface="Arial Narrow"/>
                <a:cs typeface="Arial Narrow"/>
              </a:rPr>
              <a:t>your</a:t>
            </a:r>
            <a:r>
              <a:rPr sz="1100" spc="-12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information.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731254" y="4998211"/>
            <a:ext cx="2677795" cy="1165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10" dirty="0">
                <a:solidFill>
                  <a:srgbClr val="C00000"/>
                </a:solidFill>
                <a:latin typeface="Georgia"/>
                <a:cs typeface="Georgia"/>
              </a:rPr>
              <a:t>Novices </a:t>
            </a: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and</a:t>
            </a:r>
            <a:r>
              <a:rPr sz="160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1600" spc="-10" dirty="0">
                <a:solidFill>
                  <a:srgbClr val="C00000"/>
                </a:solidFill>
                <a:latin typeface="Georgia"/>
                <a:cs typeface="Georgia"/>
              </a:rPr>
              <a:t>experts</a:t>
            </a:r>
            <a:endParaRPr sz="1600">
              <a:latin typeface="Georgia"/>
              <a:cs typeface="Georgia"/>
            </a:endParaRPr>
          </a:p>
          <a:p>
            <a:pPr marL="12700" marR="5080">
              <a:lnSpc>
                <a:spcPts val="1190"/>
              </a:lnSpc>
              <a:spcBef>
                <a:spcPts val="645"/>
              </a:spcBef>
            </a:pPr>
            <a:r>
              <a:rPr sz="1100" dirty="0">
                <a:latin typeface="Arial Narrow"/>
                <a:cs typeface="Arial Narrow"/>
              </a:rPr>
              <a:t>Experts can absorb a </a:t>
            </a:r>
            <a:r>
              <a:rPr sz="1100" spc="-5" dirty="0">
                <a:latin typeface="Arial Narrow"/>
                <a:cs typeface="Arial Narrow"/>
              </a:rPr>
              <a:t>lot more </a:t>
            </a:r>
            <a:r>
              <a:rPr sz="1100" dirty="0">
                <a:latin typeface="Arial Narrow"/>
                <a:cs typeface="Arial Narrow"/>
              </a:rPr>
              <a:t>detail</a:t>
            </a:r>
            <a:r>
              <a:rPr sz="1100" spc="-170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and </a:t>
            </a:r>
            <a:r>
              <a:rPr sz="1100" dirty="0">
                <a:latin typeface="Arial Narrow"/>
                <a:cs typeface="Arial Narrow"/>
              </a:rPr>
              <a:t>information  because they already have a </a:t>
            </a:r>
            <a:r>
              <a:rPr sz="1100" spc="-5" dirty="0">
                <a:latin typeface="Arial Narrow"/>
                <a:cs typeface="Arial Narrow"/>
              </a:rPr>
              <a:t>mental model  (framework).</a:t>
            </a:r>
            <a:endParaRPr sz="1100">
              <a:latin typeface="Arial Narrow"/>
              <a:cs typeface="Arial Narrow"/>
            </a:endParaRPr>
          </a:p>
          <a:p>
            <a:pPr marL="12700" marR="58419">
              <a:lnSpc>
                <a:spcPts val="1190"/>
              </a:lnSpc>
              <a:spcBef>
                <a:spcPts val="600"/>
              </a:spcBef>
            </a:pPr>
            <a:r>
              <a:rPr sz="1100" dirty="0">
                <a:latin typeface="Arial Narrow"/>
                <a:cs typeface="Arial Narrow"/>
              </a:rPr>
              <a:t>Novices can absorb far </a:t>
            </a:r>
            <a:r>
              <a:rPr sz="1100" spc="-5" dirty="0">
                <a:latin typeface="Arial Narrow"/>
                <a:cs typeface="Arial Narrow"/>
              </a:rPr>
              <a:t>fewer </a:t>
            </a:r>
            <a:r>
              <a:rPr sz="1100" dirty="0">
                <a:latin typeface="Arial Narrow"/>
                <a:cs typeface="Arial Narrow"/>
              </a:rPr>
              <a:t>concepts</a:t>
            </a:r>
            <a:r>
              <a:rPr sz="1100" spc="-175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and content  </a:t>
            </a:r>
            <a:r>
              <a:rPr sz="1100" dirty="0">
                <a:latin typeface="Arial Narrow"/>
                <a:cs typeface="Arial Narrow"/>
              </a:rPr>
              <a:t>so focus </a:t>
            </a:r>
            <a:r>
              <a:rPr sz="1100" spc="-5" dirty="0">
                <a:latin typeface="Arial Narrow"/>
                <a:cs typeface="Arial Narrow"/>
              </a:rPr>
              <a:t>on </a:t>
            </a:r>
            <a:r>
              <a:rPr sz="1100" dirty="0">
                <a:latin typeface="Arial Narrow"/>
                <a:cs typeface="Arial Narrow"/>
              </a:rPr>
              <a:t>the </a:t>
            </a:r>
            <a:r>
              <a:rPr sz="1100" spc="-5" dirty="0">
                <a:latin typeface="Arial Narrow"/>
                <a:cs typeface="Arial Narrow"/>
              </a:rPr>
              <a:t>mental</a:t>
            </a:r>
            <a:r>
              <a:rPr sz="1100" spc="-100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models.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342900" y="324611"/>
            <a:ext cx="9212580" cy="396240"/>
          </a:xfrm>
          <a:custGeom>
            <a:avLst/>
            <a:gdLst/>
            <a:ahLst/>
            <a:cxnLst/>
            <a:rect l="l" t="t" r="r" b="b"/>
            <a:pathLst>
              <a:path w="9212580" h="396240">
                <a:moveTo>
                  <a:pt x="0" y="396240"/>
                </a:moveTo>
                <a:lnTo>
                  <a:pt x="9212580" y="396240"/>
                </a:lnTo>
                <a:lnTo>
                  <a:pt x="9212580" y="0"/>
                </a:lnTo>
                <a:lnTo>
                  <a:pt x="0" y="0"/>
                </a:lnTo>
                <a:lnTo>
                  <a:pt x="0" y="396240"/>
                </a:lnTo>
                <a:close/>
              </a:path>
            </a:pathLst>
          </a:custGeom>
          <a:solidFill>
            <a:srgbClr val="9D17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ct val="100000"/>
              </a:lnSpc>
            </a:pPr>
            <a:r>
              <a:rPr dirty="0">
                <a:solidFill>
                  <a:srgbClr val="C00000"/>
                </a:solidFill>
              </a:rPr>
              <a:t>SIMPLIFY </a:t>
            </a:r>
            <a:r>
              <a:rPr spc="-5" dirty="0"/>
              <a:t>for</a:t>
            </a:r>
            <a:r>
              <a:rPr spc="-90" dirty="0"/>
              <a:t> </a:t>
            </a:r>
            <a:r>
              <a:rPr spc="-5" dirty="0"/>
              <a:t>clarity</a:t>
            </a:r>
          </a:p>
        </p:txBody>
      </p:sp>
      <p:sp>
        <p:nvSpPr>
          <p:cNvPr id="16" name="object 16"/>
          <p:cNvSpPr/>
          <p:nvPr/>
        </p:nvSpPr>
        <p:spPr>
          <a:xfrm>
            <a:off x="6662928" y="1264919"/>
            <a:ext cx="2893060" cy="1472565"/>
          </a:xfrm>
          <a:custGeom>
            <a:avLst/>
            <a:gdLst/>
            <a:ahLst/>
            <a:cxnLst/>
            <a:rect l="l" t="t" r="r" b="b"/>
            <a:pathLst>
              <a:path w="2893059" h="1472564">
                <a:moveTo>
                  <a:pt x="2647188" y="0"/>
                </a:moveTo>
                <a:lnTo>
                  <a:pt x="245364" y="0"/>
                </a:lnTo>
                <a:lnTo>
                  <a:pt x="195915" y="4984"/>
                </a:lnTo>
                <a:lnTo>
                  <a:pt x="149858" y="19282"/>
                </a:lnTo>
                <a:lnTo>
                  <a:pt x="108179" y="41904"/>
                </a:lnTo>
                <a:lnTo>
                  <a:pt x="71866" y="71866"/>
                </a:lnTo>
                <a:lnTo>
                  <a:pt x="41904" y="108179"/>
                </a:lnTo>
                <a:lnTo>
                  <a:pt x="19282" y="149858"/>
                </a:lnTo>
                <a:lnTo>
                  <a:pt x="4984" y="195915"/>
                </a:lnTo>
                <a:lnTo>
                  <a:pt x="0" y="245363"/>
                </a:lnTo>
                <a:lnTo>
                  <a:pt x="0" y="1226819"/>
                </a:lnTo>
                <a:lnTo>
                  <a:pt x="4984" y="1276268"/>
                </a:lnTo>
                <a:lnTo>
                  <a:pt x="19282" y="1322325"/>
                </a:lnTo>
                <a:lnTo>
                  <a:pt x="41904" y="1364004"/>
                </a:lnTo>
                <a:lnTo>
                  <a:pt x="71866" y="1400317"/>
                </a:lnTo>
                <a:lnTo>
                  <a:pt x="108179" y="1430279"/>
                </a:lnTo>
                <a:lnTo>
                  <a:pt x="149858" y="1452901"/>
                </a:lnTo>
                <a:lnTo>
                  <a:pt x="195915" y="1467199"/>
                </a:lnTo>
                <a:lnTo>
                  <a:pt x="245364" y="1472183"/>
                </a:lnTo>
                <a:lnTo>
                  <a:pt x="2647188" y="1472183"/>
                </a:lnTo>
                <a:lnTo>
                  <a:pt x="2696636" y="1467199"/>
                </a:lnTo>
                <a:lnTo>
                  <a:pt x="2742693" y="1452901"/>
                </a:lnTo>
                <a:lnTo>
                  <a:pt x="2784372" y="1430279"/>
                </a:lnTo>
                <a:lnTo>
                  <a:pt x="2820685" y="1400317"/>
                </a:lnTo>
                <a:lnTo>
                  <a:pt x="2850647" y="1364004"/>
                </a:lnTo>
                <a:lnTo>
                  <a:pt x="2873269" y="1322325"/>
                </a:lnTo>
                <a:lnTo>
                  <a:pt x="2887567" y="1276268"/>
                </a:lnTo>
                <a:lnTo>
                  <a:pt x="2892552" y="1226819"/>
                </a:lnTo>
                <a:lnTo>
                  <a:pt x="2892552" y="245363"/>
                </a:lnTo>
                <a:lnTo>
                  <a:pt x="2887567" y="195915"/>
                </a:lnTo>
                <a:lnTo>
                  <a:pt x="2873269" y="149858"/>
                </a:lnTo>
                <a:lnTo>
                  <a:pt x="2850647" y="108179"/>
                </a:lnTo>
                <a:lnTo>
                  <a:pt x="2820685" y="71866"/>
                </a:lnTo>
                <a:lnTo>
                  <a:pt x="2784372" y="41904"/>
                </a:lnTo>
                <a:lnTo>
                  <a:pt x="2742693" y="19282"/>
                </a:lnTo>
                <a:lnTo>
                  <a:pt x="2696636" y="4984"/>
                </a:lnTo>
                <a:lnTo>
                  <a:pt x="2647188" y="0"/>
                </a:lnTo>
                <a:close/>
              </a:path>
            </a:pathLst>
          </a:custGeom>
          <a:solidFill>
            <a:srgbClr val="9917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6814819" y="1375664"/>
            <a:ext cx="2509520" cy="13271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Cognitive</a:t>
            </a:r>
            <a:r>
              <a:rPr sz="1600" spc="-5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explanation</a:t>
            </a:r>
            <a:endParaRPr sz="1600">
              <a:latin typeface="Georgia"/>
              <a:cs typeface="Georgia"/>
            </a:endParaRPr>
          </a:p>
          <a:p>
            <a:pPr marL="12700" marR="5080">
              <a:lnSpc>
                <a:spcPct val="100000"/>
              </a:lnSpc>
              <a:spcBef>
                <a:spcPts val="30"/>
              </a:spcBef>
            </a:pPr>
            <a:r>
              <a:rPr sz="1100" dirty="0">
                <a:latin typeface="Arial Narrow"/>
                <a:cs typeface="Arial Narrow"/>
              </a:rPr>
              <a:t>We have </a:t>
            </a:r>
            <a:r>
              <a:rPr sz="1100" spc="-5" dirty="0">
                <a:latin typeface="Arial Narrow"/>
                <a:cs typeface="Arial Narrow"/>
              </a:rPr>
              <a:t>very </a:t>
            </a:r>
            <a:r>
              <a:rPr sz="1100" dirty="0">
                <a:latin typeface="Arial Narrow"/>
                <a:cs typeface="Arial Narrow"/>
              </a:rPr>
              <a:t>limited </a:t>
            </a:r>
            <a:r>
              <a:rPr sz="1100" spc="-5" dirty="0">
                <a:latin typeface="Arial Narrow"/>
                <a:cs typeface="Arial Narrow"/>
              </a:rPr>
              <a:t>working memory. All  </a:t>
            </a:r>
            <a:r>
              <a:rPr sz="1100" dirty="0">
                <a:latin typeface="Arial Narrow"/>
                <a:cs typeface="Arial Narrow"/>
              </a:rPr>
              <a:t>unnecessary details </a:t>
            </a:r>
            <a:r>
              <a:rPr sz="1100" spc="-5" dirty="0">
                <a:latin typeface="Arial Narrow"/>
                <a:cs typeface="Arial Narrow"/>
              </a:rPr>
              <a:t>will </a:t>
            </a:r>
            <a:r>
              <a:rPr sz="1100" dirty="0">
                <a:latin typeface="Arial Narrow"/>
                <a:cs typeface="Arial Narrow"/>
              </a:rPr>
              <a:t>increase </a:t>
            </a:r>
            <a:r>
              <a:rPr sz="1100" spc="-5" dirty="0">
                <a:latin typeface="Arial Narrow"/>
                <a:cs typeface="Arial Narrow"/>
              </a:rPr>
              <a:t>mental  </a:t>
            </a:r>
            <a:r>
              <a:rPr sz="1100" dirty="0">
                <a:latin typeface="Arial Narrow"/>
                <a:cs typeface="Arial Narrow"/>
              </a:rPr>
              <a:t>processing </a:t>
            </a:r>
            <a:r>
              <a:rPr sz="1100" spc="-5" dirty="0">
                <a:latin typeface="Arial Narrow"/>
                <a:cs typeface="Arial Narrow"/>
              </a:rPr>
              <a:t>and </a:t>
            </a:r>
            <a:r>
              <a:rPr sz="1100" dirty="0">
                <a:latin typeface="Arial Narrow"/>
                <a:cs typeface="Arial Narrow"/>
              </a:rPr>
              <a:t>so reduce learning</a:t>
            </a:r>
            <a:r>
              <a:rPr sz="1100" spc="-170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and </a:t>
            </a:r>
            <a:r>
              <a:rPr sz="1100" dirty="0">
                <a:latin typeface="Arial Narrow"/>
                <a:cs typeface="Arial Narrow"/>
              </a:rPr>
              <a:t>memory.</a:t>
            </a:r>
            <a:endParaRPr sz="1100">
              <a:latin typeface="Arial Narrow"/>
              <a:cs typeface="Arial Narrow"/>
            </a:endParaRPr>
          </a:p>
          <a:p>
            <a:pPr marL="12700" marR="5080" algn="just">
              <a:lnSpc>
                <a:spcPct val="100000"/>
              </a:lnSpc>
              <a:spcBef>
                <a:spcPts val="490"/>
              </a:spcBef>
            </a:pPr>
            <a:r>
              <a:rPr sz="1100" spc="-5" dirty="0">
                <a:latin typeface="Arial Narrow"/>
                <a:cs typeface="Arial Narrow"/>
              </a:rPr>
              <a:t>Most </a:t>
            </a:r>
            <a:r>
              <a:rPr sz="1100" dirty="0">
                <a:latin typeface="Arial Narrow"/>
                <a:cs typeface="Arial Narrow"/>
              </a:rPr>
              <a:t>learning </a:t>
            </a:r>
            <a:r>
              <a:rPr sz="1100" spc="-5" dirty="0">
                <a:latin typeface="Arial Narrow"/>
                <a:cs typeface="Arial Narrow"/>
              </a:rPr>
              <a:t>is </a:t>
            </a:r>
            <a:r>
              <a:rPr sz="1100" dirty="0">
                <a:latin typeface="Arial Narrow"/>
                <a:cs typeface="Arial Narrow"/>
              </a:rPr>
              <a:t>a combination </a:t>
            </a:r>
            <a:r>
              <a:rPr sz="1100" spc="-5" dirty="0">
                <a:latin typeface="Arial Narrow"/>
                <a:cs typeface="Arial Narrow"/>
              </a:rPr>
              <a:t>of </a:t>
            </a:r>
            <a:r>
              <a:rPr sz="1100" dirty="0">
                <a:latin typeface="Arial Narrow"/>
                <a:cs typeface="Arial Narrow"/>
              </a:rPr>
              <a:t>a </a:t>
            </a:r>
            <a:r>
              <a:rPr sz="1100" spc="-5" dirty="0">
                <a:latin typeface="Arial Narrow"/>
                <a:cs typeface="Arial Narrow"/>
              </a:rPr>
              <a:t>mental</a:t>
            </a:r>
            <a:r>
              <a:rPr sz="1100" spc="-140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model  </a:t>
            </a:r>
            <a:r>
              <a:rPr sz="1100" dirty="0">
                <a:latin typeface="Arial Narrow"/>
                <a:cs typeface="Arial Narrow"/>
              </a:rPr>
              <a:t>plus details. Experts already have the </a:t>
            </a:r>
            <a:r>
              <a:rPr sz="1100" spc="-5" dirty="0">
                <a:latin typeface="Arial Narrow"/>
                <a:cs typeface="Arial Narrow"/>
              </a:rPr>
              <a:t>model and  </a:t>
            </a:r>
            <a:r>
              <a:rPr sz="1100" dirty="0">
                <a:latin typeface="Arial Narrow"/>
                <a:cs typeface="Arial Narrow"/>
              </a:rPr>
              <a:t>so </a:t>
            </a:r>
            <a:r>
              <a:rPr sz="1100" spc="-5" dirty="0">
                <a:latin typeface="Arial Narrow"/>
                <a:cs typeface="Arial Narrow"/>
              </a:rPr>
              <a:t>can </a:t>
            </a:r>
            <a:r>
              <a:rPr sz="1100" dirty="0">
                <a:latin typeface="Arial Narrow"/>
                <a:cs typeface="Arial Narrow"/>
              </a:rPr>
              <a:t>take </a:t>
            </a:r>
            <a:r>
              <a:rPr sz="1100" spc="-5" dirty="0">
                <a:latin typeface="Arial Narrow"/>
                <a:cs typeface="Arial Narrow"/>
              </a:rPr>
              <a:t>in more</a:t>
            </a:r>
            <a:r>
              <a:rPr sz="1100" spc="-10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details.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4526279" y="4872228"/>
            <a:ext cx="125095" cy="167640"/>
          </a:xfrm>
          <a:custGeom>
            <a:avLst/>
            <a:gdLst/>
            <a:ahLst/>
            <a:cxnLst/>
            <a:rect l="l" t="t" r="r" b="b"/>
            <a:pathLst>
              <a:path w="125095" h="167639">
                <a:moveTo>
                  <a:pt x="62484" y="0"/>
                </a:moveTo>
                <a:lnTo>
                  <a:pt x="38147" y="6578"/>
                </a:lnTo>
                <a:lnTo>
                  <a:pt x="18288" y="24526"/>
                </a:lnTo>
                <a:lnTo>
                  <a:pt x="4905" y="51167"/>
                </a:lnTo>
                <a:lnTo>
                  <a:pt x="0" y="83820"/>
                </a:lnTo>
                <a:lnTo>
                  <a:pt x="4905" y="116472"/>
                </a:lnTo>
                <a:lnTo>
                  <a:pt x="18287" y="143113"/>
                </a:lnTo>
                <a:lnTo>
                  <a:pt x="38147" y="161061"/>
                </a:lnTo>
                <a:lnTo>
                  <a:pt x="62484" y="167640"/>
                </a:lnTo>
                <a:lnTo>
                  <a:pt x="86820" y="161061"/>
                </a:lnTo>
                <a:lnTo>
                  <a:pt x="106680" y="143113"/>
                </a:lnTo>
                <a:lnTo>
                  <a:pt x="120062" y="116472"/>
                </a:lnTo>
                <a:lnTo>
                  <a:pt x="124968" y="83820"/>
                </a:lnTo>
                <a:lnTo>
                  <a:pt x="120062" y="51167"/>
                </a:lnTo>
                <a:lnTo>
                  <a:pt x="106680" y="24526"/>
                </a:lnTo>
                <a:lnTo>
                  <a:pt x="86820" y="6578"/>
                </a:lnTo>
                <a:lnTo>
                  <a:pt x="62484" y="0"/>
                </a:lnTo>
                <a:close/>
              </a:path>
            </a:pathLst>
          </a:custGeom>
          <a:solidFill>
            <a:srgbClr val="9917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526279" y="4872228"/>
            <a:ext cx="125095" cy="167640"/>
          </a:xfrm>
          <a:custGeom>
            <a:avLst/>
            <a:gdLst/>
            <a:ahLst/>
            <a:cxnLst/>
            <a:rect l="l" t="t" r="r" b="b"/>
            <a:pathLst>
              <a:path w="125095" h="167639">
                <a:moveTo>
                  <a:pt x="0" y="83820"/>
                </a:moveTo>
                <a:lnTo>
                  <a:pt x="4905" y="51167"/>
                </a:lnTo>
                <a:lnTo>
                  <a:pt x="18288" y="24526"/>
                </a:lnTo>
                <a:lnTo>
                  <a:pt x="38147" y="6578"/>
                </a:lnTo>
                <a:lnTo>
                  <a:pt x="62484" y="0"/>
                </a:lnTo>
                <a:lnTo>
                  <a:pt x="86820" y="6578"/>
                </a:lnTo>
                <a:lnTo>
                  <a:pt x="106680" y="24526"/>
                </a:lnTo>
                <a:lnTo>
                  <a:pt x="120062" y="51167"/>
                </a:lnTo>
                <a:lnTo>
                  <a:pt x="124968" y="83820"/>
                </a:lnTo>
                <a:lnTo>
                  <a:pt x="120062" y="116472"/>
                </a:lnTo>
                <a:lnTo>
                  <a:pt x="106680" y="143113"/>
                </a:lnTo>
                <a:lnTo>
                  <a:pt x="86820" y="161061"/>
                </a:lnTo>
                <a:lnTo>
                  <a:pt x="62484" y="167640"/>
                </a:lnTo>
                <a:lnTo>
                  <a:pt x="38147" y="161061"/>
                </a:lnTo>
                <a:lnTo>
                  <a:pt x="18287" y="143113"/>
                </a:lnTo>
                <a:lnTo>
                  <a:pt x="4905" y="116472"/>
                </a:lnTo>
                <a:lnTo>
                  <a:pt x="0" y="83820"/>
                </a:lnTo>
                <a:close/>
              </a:path>
            </a:pathLst>
          </a:custGeom>
          <a:ln w="12192">
            <a:solidFill>
              <a:srgbClr val="6E0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588764" y="4969764"/>
            <a:ext cx="0" cy="251460"/>
          </a:xfrm>
          <a:custGeom>
            <a:avLst/>
            <a:gdLst/>
            <a:ahLst/>
            <a:cxnLst/>
            <a:rect l="l" t="t" r="r" b="b"/>
            <a:pathLst>
              <a:path h="251460">
                <a:moveTo>
                  <a:pt x="0" y="0"/>
                </a:moveTo>
                <a:lnTo>
                  <a:pt x="0" y="251206"/>
                </a:lnTo>
              </a:path>
            </a:pathLst>
          </a:custGeom>
          <a:ln w="6096">
            <a:solidFill>
              <a:srgbClr val="99170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523232" y="5228844"/>
            <a:ext cx="55244" cy="331470"/>
          </a:xfrm>
          <a:custGeom>
            <a:avLst/>
            <a:gdLst/>
            <a:ahLst/>
            <a:cxnLst/>
            <a:rect l="l" t="t" r="r" b="b"/>
            <a:pathLst>
              <a:path w="55245" h="331470">
                <a:moveTo>
                  <a:pt x="55117" y="0"/>
                </a:moveTo>
                <a:lnTo>
                  <a:pt x="0" y="331342"/>
                </a:lnTo>
              </a:path>
            </a:pathLst>
          </a:custGeom>
          <a:ln w="6096">
            <a:solidFill>
              <a:srgbClr val="99170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578096" y="5228844"/>
            <a:ext cx="147320" cy="323850"/>
          </a:xfrm>
          <a:custGeom>
            <a:avLst/>
            <a:gdLst/>
            <a:ahLst/>
            <a:cxnLst/>
            <a:rect l="l" t="t" r="r" b="b"/>
            <a:pathLst>
              <a:path w="147320" h="323850">
                <a:moveTo>
                  <a:pt x="0" y="0"/>
                </a:moveTo>
                <a:lnTo>
                  <a:pt x="146938" y="323468"/>
                </a:lnTo>
              </a:path>
            </a:pathLst>
          </a:custGeom>
          <a:ln w="6096">
            <a:solidFill>
              <a:srgbClr val="99170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514088" y="5135879"/>
            <a:ext cx="173990" cy="265430"/>
          </a:xfrm>
          <a:custGeom>
            <a:avLst/>
            <a:gdLst/>
            <a:ahLst/>
            <a:cxnLst/>
            <a:rect l="l" t="t" r="r" b="b"/>
            <a:pathLst>
              <a:path w="173989" h="265429">
                <a:moveTo>
                  <a:pt x="77992" y="9360"/>
                </a:moveTo>
                <a:lnTo>
                  <a:pt x="0" y="265176"/>
                </a:lnTo>
                <a:lnTo>
                  <a:pt x="173736" y="260350"/>
                </a:lnTo>
                <a:lnTo>
                  <a:pt x="77992" y="9360"/>
                </a:lnTo>
                <a:close/>
              </a:path>
              <a:path w="173989" h="265429">
                <a:moveTo>
                  <a:pt x="74422" y="0"/>
                </a:moveTo>
                <a:lnTo>
                  <a:pt x="77992" y="9360"/>
                </a:lnTo>
                <a:lnTo>
                  <a:pt x="79375" y="4826"/>
                </a:lnTo>
                <a:lnTo>
                  <a:pt x="74422" y="0"/>
                </a:lnTo>
                <a:close/>
              </a:path>
            </a:pathLst>
          </a:custGeom>
          <a:solidFill>
            <a:srgbClr val="9917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514088" y="5135879"/>
            <a:ext cx="173990" cy="265430"/>
          </a:xfrm>
          <a:custGeom>
            <a:avLst/>
            <a:gdLst/>
            <a:ahLst/>
            <a:cxnLst/>
            <a:rect l="l" t="t" r="r" b="b"/>
            <a:pathLst>
              <a:path w="173989" h="265429">
                <a:moveTo>
                  <a:pt x="79375" y="4826"/>
                </a:moveTo>
                <a:lnTo>
                  <a:pt x="0" y="265176"/>
                </a:lnTo>
                <a:lnTo>
                  <a:pt x="173736" y="260350"/>
                </a:lnTo>
                <a:lnTo>
                  <a:pt x="74422" y="0"/>
                </a:lnTo>
              </a:path>
            </a:pathLst>
          </a:custGeom>
          <a:ln w="12192">
            <a:solidFill>
              <a:srgbClr val="6E0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597908" y="4937759"/>
            <a:ext cx="22860" cy="21590"/>
          </a:xfrm>
          <a:custGeom>
            <a:avLst/>
            <a:gdLst/>
            <a:ahLst/>
            <a:cxnLst/>
            <a:rect l="l" t="t" r="r" b="b"/>
            <a:pathLst>
              <a:path w="22860" h="21589">
                <a:moveTo>
                  <a:pt x="17779" y="0"/>
                </a:moveTo>
                <a:lnTo>
                  <a:pt x="5079" y="0"/>
                </a:lnTo>
                <a:lnTo>
                  <a:pt x="0" y="4825"/>
                </a:lnTo>
                <a:lnTo>
                  <a:pt x="0" y="16509"/>
                </a:lnTo>
                <a:lnTo>
                  <a:pt x="5079" y="21335"/>
                </a:lnTo>
                <a:lnTo>
                  <a:pt x="17779" y="21335"/>
                </a:lnTo>
                <a:lnTo>
                  <a:pt x="22859" y="16509"/>
                </a:lnTo>
                <a:lnTo>
                  <a:pt x="22859" y="4825"/>
                </a:lnTo>
                <a:lnTo>
                  <a:pt x="177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597908" y="4937759"/>
            <a:ext cx="22860" cy="21590"/>
          </a:xfrm>
          <a:custGeom>
            <a:avLst/>
            <a:gdLst/>
            <a:ahLst/>
            <a:cxnLst/>
            <a:rect l="l" t="t" r="r" b="b"/>
            <a:pathLst>
              <a:path w="22860" h="21589">
                <a:moveTo>
                  <a:pt x="0" y="10667"/>
                </a:moveTo>
                <a:lnTo>
                  <a:pt x="0" y="4825"/>
                </a:lnTo>
                <a:lnTo>
                  <a:pt x="5079" y="0"/>
                </a:lnTo>
                <a:lnTo>
                  <a:pt x="11429" y="0"/>
                </a:lnTo>
                <a:lnTo>
                  <a:pt x="17779" y="0"/>
                </a:lnTo>
                <a:lnTo>
                  <a:pt x="22859" y="4825"/>
                </a:lnTo>
                <a:lnTo>
                  <a:pt x="22859" y="10667"/>
                </a:lnTo>
                <a:lnTo>
                  <a:pt x="22859" y="16509"/>
                </a:lnTo>
                <a:lnTo>
                  <a:pt x="17779" y="21335"/>
                </a:lnTo>
                <a:lnTo>
                  <a:pt x="11429" y="21335"/>
                </a:lnTo>
                <a:lnTo>
                  <a:pt x="5079" y="21335"/>
                </a:lnTo>
                <a:lnTo>
                  <a:pt x="0" y="16509"/>
                </a:lnTo>
                <a:lnTo>
                  <a:pt x="0" y="10667"/>
                </a:lnTo>
                <a:close/>
              </a:path>
            </a:pathLst>
          </a:custGeom>
          <a:ln w="1219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555235" y="4937759"/>
            <a:ext cx="22860" cy="21590"/>
          </a:xfrm>
          <a:custGeom>
            <a:avLst/>
            <a:gdLst/>
            <a:ahLst/>
            <a:cxnLst/>
            <a:rect l="l" t="t" r="r" b="b"/>
            <a:pathLst>
              <a:path w="22860" h="21589">
                <a:moveTo>
                  <a:pt x="17779" y="0"/>
                </a:moveTo>
                <a:lnTo>
                  <a:pt x="5079" y="0"/>
                </a:lnTo>
                <a:lnTo>
                  <a:pt x="0" y="4825"/>
                </a:lnTo>
                <a:lnTo>
                  <a:pt x="0" y="16509"/>
                </a:lnTo>
                <a:lnTo>
                  <a:pt x="5079" y="21335"/>
                </a:lnTo>
                <a:lnTo>
                  <a:pt x="17779" y="21335"/>
                </a:lnTo>
                <a:lnTo>
                  <a:pt x="22860" y="16509"/>
                </a:lnTo>
                <a:lnTo>
                  <a:pt x="22860" y="4825"/>
                </a:lnTo>
                <a:lnTo>
                  <a:pt x="177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555235" y="4937759"/>
            <a:ext cx="22860" cy="21590"/>
          </a:xfrm>
          <a:custGeom>
            <a:avLst/>
            <a:gdLst/>
            <a:ahLst/>
            <a:cxnLst/>
            <a:rect l="l" t="t" r="r" b="b"/>
            <a:pathLst>
              <a:path w="22860" h="21589">
                <a:moveTo>
                  <a:pt x="0" y="10667"/>
                </a:moveTo>
                <a:lnTo>
                  <a:pt x="0" y="4825"/>
                </a:lnTo>
                <a:lnTo>
                  <a:pt x="5079" y="0"/>
                </a:lnTo>
                <a:lnTo>
                  <a:pt x="11429" y="0"/>
                </a:lnTo>
                <a:lnTo>
                  <a:pt x="17779" y="0"/>
                </a:lnTo>
                <a:lnTo>
                  <a:pt x="22860" y="4825"/>
                </a:lnTo>
                <a:lnTo>
                  <a:pt x="22860" y="10667"/>
                </a:lnTo>
                <a:lnTo>
                  <a:pt x="22860" y="16509"/>
                </a:lnTo>
                <a:lnTo>
                  <a:pt x="17779" y="21335"/>
                </a:lnTo>
                <a:lnTo>
                  <a:pt x="11429" y="21335"/>
                </a:lnTo>
                <a:lnTo>
                  <a:pt x="5079" y="21335"/>
                </a:lnTo>
                <a:lnTo>
                  <a:pt x="0" y="16509"/>
                </a:lnTo>
                <a:lnTo>
                  <a:pt x="0" y="10667"/>
                </a:lnTo>
                <a:close/>
              </a:path>
            </a:pathLst>
          </a:custGeom>
          <a:ln w="1219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552188" y="4989576"/>
            <a:ext cx="76200" cy="22860"/>
          </a:xfrm>
          <a:custGeom>
            <a:avLst/>
            <a:gdLst/>
            <a:ahLst/>
            <a:cxnLst/>
            <a:rect l="l" t="t" r="r" b="b"/>
            <a:pathLst>
              <a:path w="76200" h="22860">
                <a:moveTo>
                  <a:pt x="0" y="0"/>
                </a:moveTo>
                <a:lnTo>
                  <a:pt x="6727" y="7782"/>
                </a:lnTo>
                <a:lnTo>
                  <a:pt x="13811" y="14732"/>
                </a:lnTo>
                <a:lnTo>
                  <a:pt x="21609" y="19966"/>
                </a:lnTo>
                <a:lnTo>
                  <a:pt x="30479" y="22606"/>
                </a:lnTo>
                <a:lnTo>
                  <a:pt x="40659" y="22197"/>
                </a:lnTo>
                <a:lnTo>
                  <a:pt x="51911" y="19240"/>
                </a:lnTo>
                <a:lnTo>
                  <a:pt x="63877" y="14569"/>
                </a:lnTo>
                <a:lnTo>
                  <a:pt x="76200" y="9017"/>
                </a:lnTo>
              </a:path>
            </a:pathLst>
          </a:custGeom>
          <a:ln w="1219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588764" y="4946903"/>
            <a:ext cx="187960" cy="120014"/>
          </a:xfrm>
          <a:custGeom>
            <a:avLst/>
            <a:gdLst/>
            <a:ahLst/>
            <a:cxnLst/>
            <a:rect l="l" t="t" r="r" b="b"/>
            <a:pathLst>
              <a:path w="187960" h="120014">
                <a:moveTo>
                  <a:pt x="0" y="119761"/>
                </a:moveTo>
                <a:lnTo>
                  <a:pt x="187451" y="0"/>
                </a:lnTo>
              </a:path>
            </a:pathLst>
          </a:custGeom>
          <a:ln w="6096">
            <a:solidFill>
              <a:srgbClr val="99170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578096" y="5070347"/>
            <a:ext cx="291465" cy="173355"/>
          </a:xfrm>
          <a:custGeom>
            <a:avLst/>
            <a:gdLst/>
            <a:ahLst/>
            <a:cxnLst/>
            <a:rect l="l" t="t" r="r" b="b"/>
            <a:pathLst>
              <a:path w="291464" h="173354">
                <a:moveTo>
                  <a:pt x="0" y="0"/>
                </a:moveTo>
                <a:lnTo>
                  <a:pt x="290956" y="173354"/>
                </a:lnTo>
              </a:path>
            </a:pathLst>
          </a:custGeom>
          <a:ln w="6096">
            <a:solidFill>
              <a:srgbClr val="99170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930902" y="5237734"/>
            <a:ext cx="263525" cy="287020"/>
          </a:xfrm>
          <a:custGeom>
            <a:avLst/>
            <a:gdLst/>
            <a:ahLst/>
            <a:cxnLst/>
            <a:rect l="l" t="t" r="r" b="b"/>
            <a:pathLst>
              <a:path w="263525" h="287020">
                <a:moveTo>
                  <a:pt x="138430" y="0"/>
                </a:moveTo>
                <a:lnTo>
                  <a:pt x="263017" y="85724"/>
                </a:lnTo>
                <a:lnTo>
                  <a:pt x="124460" y="287019"/>
                </a:lnTo>
                <a:lnTo>
                  <a:pt x="0" y="201294"/>
                </a:lnTo>
                <a:lnTo>
                  <a:pt x="138430" y="0"/>
                </a:lnTo>
              </a:path>
            </a:pathLst>
          </a:custGeom>
          <a:ln w="3175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910454" y="5241671"/>
            <a:ext cx="263525" cy="287020"/>
          </a:xfrm>
          <a:custGeom>
            <a:avLst/>
            <a:gdLst/>
            <a:ahLst/>
            <a:cxnLst/>
            <a:rect l="l" t="t" r="r" b="b"/>
            <a:pathLst>
              <a:path w="263525" h="287020">
                <a:moveTo>
                  <a:pt x="138557" y="0"/>
                </a:moveTo>
                <a:lnTo>
                  <a:pt x="0" y="201421"/>
                </a:lnTo>
                <a:lnTo>
                  <a:pt x="124587" y="287019"/>
                </a:lnTo>
                <a:lnTo>
                  <a:pt x="263017" y="85724"/>
                </a:lnTo>
                <a:lnTo>
                  <a:pt x="13855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910454" y="5241671"/>
            <a:ext cx="263525" cy="287020"/>
          </a:xfrm>
          <a:custGeom>
            <a:avLst/>
            <a:gdLst/>
            <a:ahLst/>
            <a:cxnLst/>
            <a:rect l="l" t="t" r="r" b="b"/>
            <a:pathLst>
              <a:path w="263525" h="287020">
                <a:moveTo>
                  <a:pt x="138557" y="0"/>
                </a:moveTo>
                <a:lnTo>
                  <a:pt x="263017" y="85724"/>
                </a:lnTo>
                <a:lnTo>
                  <a:pt x="124587" y="287019"/>
                </a:lnTo>
                <a:lnTo>
                  <a:pt x="0" y="201421"/>
                </a:lnTo>
                <a:lnTo>
                  <a:pt x="138557" y="0"/>
                </a:lnTo>
                <a:close/>
              </a:path>
            </a:pathLst>
          </a:custGeom>
          <a:ln w="3175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890134" y="5245734"/>
            <a:ext cx="263525" cy="287020"/>
          </a:xfrm>
          <a:custGeom>
            <a:avLst/>
            <a:gdLst/>
            <a:ahLst/>
            <a:cxnLst/>
            <a:rect l="l" t="t" r="r" b="b"/>
            <a:pathLst>
              <a:path w="263525" h="287020">
                <a:moveTo>
                  <a:pt x="138556" y="0"/>
                </a:moveTo>
                <a:lnTo>
                  <a:pt x="0" y="201294"/>
                </a:lnTo>
                <a:lnTo>
                  <a:pt x="124587" y="287019"/>
                </a:lnTo>
                <a:lnTo>
                  <a:pt x="263016" y="85597"/>
                </a:lnTo>
                <a:lnTo>
                  <a:pt x="1385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890134" y="5245734"/>
            <a:ext cx="263525" cy="287020"/>
          </a:xfrm>
          <a:custGeom>
            <a:avLst/>
            <a:gdLst/>
            <a:ahLst/>
            <a:cxnLst/>
            <a:rect l="l" t="t" r="r" b="b"/>
            <a:pathLst>
              <a:path w="263525" h="287020">
                <a:moveTo>
                  <a:pt x="138556" y="0"/>
                </a:moveTo>
                <a:lnTo>
                  <a:pt x="263016" y="85597"/>
                </a:lnTo>
                <a:lnTo>
                  <a:pt x="124587" y="287019"/>
                </a:lnTo>
                <a:lnTo>
                  <a:pt x="0" y="201294"/>
                </a:lnTo>
                <a:lnTo>
                  <a:pt x="138556" y="0"/>
                </a:lnTo>
              </a:path>
            </a:pathLst>
          </a:custGeom>
          <a:ln w="3175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869815" y="5249671"/>
            <a:ext cx="263525" cy="287020"/>
          </a:xfrm>
          <a:custGeom>
            <a:avLst/>
            <a:gdLst/>
            <a:ahLst/>
            <a:cxnLst/>
            <a:rect l="l" t="t" r="r" b="b"/>
            <a:pathLst>
              <a:path w="263525" h="287020">
                <a:moveTo>
                  <a:pt x="138557" y="0"/>
                </a:moveTo>
                <a:lnTo>
                  <a:pt x="0" y="201294"/>
                </a:lnTo>
                <a:lnTo>
                  <a:pt x="124460" y="287019"/>
                </a:lnTo>
                <a:lnTo>
                  <a:pt x="263017" y="85724"/>
                </a:lnTo>
                <a:lnTo>
                  <a:pt x="13855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869815" y="5249671"/>
            <a:ext cx="263525" cy="287020"/>
          </a:xfrm>
          <a:custGeom>
            <a:avLst/>
            <a:gdLst/>
            <a:ahLst/>
            <a:cxnLst/>
            <a:rect l="l" t="t" r="r" b="b"/>
            <a:pathLst>
              <a:path w="263525" h="287020">
                <a:moveTo>
                  <a:pt x="138557" y="0"/>
                </a:moveTo>
                <a:lnTo>
                  <a:pt x="263017" y="85724"/>
                </a:lnTo>
                <a:lnTo>
                  <a:pt x="124460" y="287019"/>
                </a:lnTo>
                <a:lnTo>
                  <a:pt x="0" y="201294"/>
                </a:lnTo>
                <a:lnTo>
                  <a:pt x="138557" y="0"/>
                </a:lnTo>
                <a:close/>
              </a:path>
            </a:pathLst>
          </a:custGeom>
          <a:ln w="3175">
            <a:solidFill>
              <a:srgbClr val="6E0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5009260" y="5294757"/>
            <a:ext cx="83185" cy="57150"/>
          </a:xfrm>
          <a:custGeom>
            <a:avLst/>
            <a:gdLst/>
            <a:ahLst/>
            <a:cxnLst/>
            <a:rect l="l" t="t" r="r" b="b"/>
            <a:pathLst>
              <a:path w="83185" h="57150">
                <a:moveTo>
                  <a:pt x="0" y="0"/>
                </a:moveTo>
                <a:lnTo>
                  <a:pt x="83058" y="5715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984750" y="5330444"/>
            <a:ext cx="83185" cy="57150"/>
          </a:xfrm>
          <a:custGeom>
            <a:avLst/>
            <a:gdLst/>
            <a:ahLst/>
            <a:cxnLst/>
            <a:rect l="l" t="t" r="r" b="b"/>
            <a:pathLst>
              <a:path w="83185" h="57150">
                <a:moveTo>
                  <a:pt x="0" y="0"/>
                </a:moveTo>
                <a:lnTo>
                  <a:pt x="83058" y="57149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960239" y="5366003"/>
            <a:ext cx="83185" cy="57150"/>
          </a:xfrm>
          <a:custGeom>
            <a:avLst/>
            <a:gdLst/>
            <a:ahLst/>
            <a:cxnLst/>
            <a:rect l="l" t="t" r="r" b="b"/>
            <a:pathLst>
              <a:path w="83185" h="57150">
                <a:moveTo>
                  <a:pt x="0" y="0"/>
                </a:moveTo>
                <a:lnTo>
                  <a:pt x="83058" y="5715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911216" y="5437251"/>
            <a:ext cx="83185" cy="57150"/>
          </a:xfrm>
          <a:custGeom>
            <a:avLst/>
            <a:gdLst/>
            <a:ahLst/>
            <a:cxnLst/>
            <a:rect l="l" t="t" r="r" b="b"/>
            <a:pathLst>
              <a:path w="83185" h="57150">
                <a:moveTo>
                  <a:pt x="0" y="0"/>
                </a:moveTo>
                <a:lnTo>
                  <a:pt x="83058" y="5715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886705" y="5472810"/>
            <a:ext cx="83185" cy="57150"/>
          </a:xfrm>
          <a:custGeom>
            <a:avLst/>
            <a:gdLst/>
            <a:ahLst/>
            <a:cxnLst/>
            <a:rect l="l" t="t" r="r" b="b"/>
            <a:pathLst>
              <a:path w="83185" h="57150">
                <a:moveTo>
                  <a:pt x="0" y="0"/>
                </a:moveTo>
                <a:lnTo>
                  <a:pt x="83058" y="5715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935728" y="5401690"/>
            <a:ext cx="83185" cy="57150"/>
          </a:xfrm>
          <a:custGeom>
            <a:avLst/>
            <a:gdLst/>
            <a:ahLst/>
            <a:cxnLst/>
            <a:rect l="l" t="t" r="r" b="b"/>
            <a:pathLst>
              <a:path w="83185" h="57150">
                <a:moveTo>
                  <a:pt x="0" y="0"/>
                </a:moveTo>
                <a:lnTo>
                  <a:pt x="83058" y="5715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838700" y="4797552"/>
            <a:ext cx="424180" cy="300355"/>
          </a:xfrm>
          <a:custGeom>
            <a:avLst/>
            <a:gdLst/>
            <a:ahLst/>
            <a:cxnLst/>
            <a:rect l="l" t="t" r="r" b="b"/>
            <a:pathLst>
              <a:path w="424179" h="300354">
                <a:moveTo>
                  <a:pt x="0" y="300228"/>
                </a:moveTo>
                <a:lnTo>
                  <a:pt x="423672" y="300228"/>
                </a:lnTo>
                <a:lnTo>
                  <a:pt x="423672" y="0"/>
                </a:lnTo>
                <a:lnTo>
                  <a:pt x="0" y="0"/>
                </a:lnTo>
                <a:lnTo>
                  <a:pt x="0" y="30022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838700" y="4797552"/>
            <a:ext cx="424180" cy="300355"/>
          </a:xfrm>
          <a:custGeom>
            <a:avLst/>
            <a:gdLst/>
            <a:ahLst/>
            <a:cxnLst/>
            <a:rect l="l" t="t" r="r" b="b"/>
            <a:pathLst>
              <a:path w="424179" h="300354">
                <a:moveTo>
                  <a:pt x="0" y="300228"/>
                </a:moveTo>
                <a:lnTo>
                  <a:pt x="423672" y="300228"/>
                </a:lnTo>
                <a:lnTo>
                  <a:pt x="423672" y="0"/>
                </a:lnTo>
                <a:lnTo>
                  <a:pt x="0" y="0"/>
                </a:lnTo>
                <a:lnTo>
                  <a:pt x="0" y="300228"/>
                </a:lnTo>
                <a:close/>
              </a:path>
            </a:pathLst>
          </a:custGeom>
          <a:ln w="12192">
            <a:solidFill>
              <a:srgbClr val="6E0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030723" y="4948428"/>
            <a:ext cx="116205" cy="111760"/>
          </a:xfrm>
          <a:custGeom>
            <a:avLst/>
            <a:gdLst/>
            <a:ahLst/>
            <a:cxnLst/>
            <a:rect l="l" t="t" r="r" b="b"/>
            <a:pathLst>
              <a:path w="116204" h="111760">
                <a:moveTo>
                  <a:pt x="115824" y="42545"/>
                </a:moveTo>
                <a:lnTo>
                  <a:pt x="0" y="42545"/>
                </a:lnTo>
                <a:lnTo>
                  <a:pt x="35813" y="68707"/>
                </a:lnTo>
                <a:lnTo>
                  <a:pt x="22098" y="111252"/>
                </a:lnTo>
                <a:lnTo>
                  <a:pt x="57912" y="84963"/>
                </a:lnTo>
                <a:lnTo>
                  <a:pt x="85250" y="84963"/>
                </a:lnTo>
                <a:lnTo>
                  <a:pt x="80010" y="68707"/>
                </a:lnTo>
                <a:lnTo>
                  <a:pt x="115824" y="42545"/>
                </a:lnTo>
                <a:close/>
              </a:path>
              <a:path w="116204" h="111760">
                <a:moveTo>
                  <a:pt x="85250" y="84963"/>
                </a:moveTo>
                <a:lnTo>
                  <a:pt x="57912" y="84963"/>
                </a:lnTo>
                <a:lnTo>
                  <a:pt x="93725" y="111252"/>
                </a:lnTo>
                <a:lnTo>
                  <a:pt x="85250" y="84963"/>
                </a:lnTo>
                <a:close/>
              </a:path>
              <a:path w="116204" h="111760">
                <a:moveTo>
                  <a:pt x="57912" y="0"/>
                </a:moveTo>
                <a:lnTo>
                  <a:pt x="44196" y="42545"/>
                </a:lnTo>
                <a:lnTo>
                  <a:pt x="71627" y="42545"/>
                </a:lnTo>
                <a:lnTo>
                  <a:pt x="5791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030723" y="4948428"/>
            <a:ext cx="116205" cy="111760"/>
          </a:xfrm>
          <a:custGeom>
            <a:avLst/>
            <a:gdLst/>
            <a:ahLst/>
            <a:cxnLst/>
            <a:rect l="l" t="t" r="r" b="b"/>
            <a:pathLst>
              <a:path w="116204" h="111760">
                <a:moveTo>
                  <a:pt x="0" y="42545"/>
                </a:moveTo>
                <a:lnTo>
                  <a:pt x="44196" y="42545"/>
                </a:lnTo>
                <a:lnTo>
                  <a:pt x="57912" y="0"/>
                </a:lnTo>
                <a:lnTo>
                  <a:pt x="71627" y="42545"/>
                </a:lnTo>
                <a:lnTo>
                  <a:pt x="115824" y="42545"/>
                </a:lnTo>
                <a:lnTo>
                  <a:pt x="80010" y="68707"/>
                </a:lnTo>
                <a:lnTo>
                  <a:pt x="93725" y="111252"/>
                </a:lnTo>
                <a:lnTo>
                  <a:pt x="57912" y="84963"/>
                </a:lnTo>
                <a:lnTo>
                  <a:pt x="22098" y="111252"/>
                </a:lnTo>
                <a:lnTo>
                  <a:pt x="35813" y="68707"/>
                </a:lnTo>
                <a:lnTo>
                  <a:pt x="0" y="42545"/>
                </a:lnTo>
                <a:close/>
              </a:path>
            </a:pathLst>
          </a:custGeom>
          <a:ln w="12192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942332" y="4856988"/>
            <a:ext cx="104139" cy="91440"/>
          </a:xfrm>
          <a:custGeom>
            <a:avLst/>
            <a:gdLst/>
            <a:ahLst/>
            <a:cxnLst/>
            <a:rect l="l" t="t" r="r" b="b"/>
            <a:pathLst>
              <a:path w="104139" h="91439">
                <a:moveTo>
                  <a:pt x="57912" y="0"/>
                </a:moveTo>
                <a:lnTo>
                  <a:pt x="57912" y="22860"/>
                </a:lnTo>
                <a:lnTo>
                  <a:pt x="0" y="22860"/>
                </a:lnTo>
                <a:lnTo>
                  <a:pt x="0" y="68580"/>
                </a:lnTo>
                <a:lnTo>
                  <a:pt x="57912" y="68580"/>
                </a:lnTo>
                <a:lnTo>
                  <a:pt x="57912" y="91439"/>
                </a:lnTo>
                <a:lnTo>
                  <a:pt x="103631" y="45719"/>
                </a:lnTo>
                <a:lnTo>
                  <a:pt x="5791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942332" y="4856988"/>
            <a:ext cx="104139" cy="91440"/>
          </a:xfrm>
          <a:custGeom>
            <a:avLst/>
            <a:gdLst/>
            <a:ahLst/>
            <a:cxnLst/>
            <a:rect l="l" t="t" r="r" b="b"/>
            <a:pathLst>
              <a:path w="104139" h="91439">
                <a:moveTo>
                  <a:pt x="0" y="22860"/>
                </a:moveTo>
                <a:lnTo>
                  <a:pt x="57912" y="22860"/>
                </a:lnTo>
                <a:lnTo>
                  <a:pt x="57912" y="0"/>
                </a:lnTo>
                <a:lnTo>
                  <a:pt x="103631" y="45719"/>
                </a:lnTo>
                <a:lnTo>
                  <a:pt x="57912" y="91439"/>
                </a:lnTo>
                <a:lnTo>
                  <a:pt x="57912" y="68580"/>
                </a:lnTo>
                <a:lnTo>
                  <a:pt x="0" y="68580"/>
                </a:lnTo>
                <a:lnTo>
                  <a:pt x="0" y="22860"/>
                </a:lnTo>
                <a:close/>
              </a:path>
            </a:pathLst>
          </a:custGeom>
          <a:ln w="12192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081015" y="4864608"/>
            <a:ext cx="141605" cy="177165"/>
          </a:xfrm>
          <a:custGeom>
            <a:avLst/>
            <a:gdLst/>
            <a:ahLst/>
            <a:cxnLst/>
            <a:rect l="l" t="t" r="r" b="b"/>
            <a:pathLst>
              <a:path w="141604" h="177164">
                <a:moveTo>
                  <a:pt x="0" y="0"/>
                </a:moveTo>
                <a:lnTo>
                  <a:pt x="31114" y="1210"/>
                </a:lnTo>
                <a:lnTo>
                  <a:pt x="62325" y="1778"/>
                </a:lnTo>
                <a:lnTo>
                  <a:pt x="93297" y="3679"/>
                </a:lnTo>
                <a:lnTo>
                  <a:pt x="131155" y="12624"/>
                </a:lnTo>
                <a:lnTo>
                  <a:pt x="141478" y="35306"/>
                </a:lnTo>
                <a:lnTo>
                  <a:pt x="127339" y="48490"/>
                </a:lnTo>
                <a:lnTo>
                  <a:pt x="100377" y="56578"/>
                </a:lnTo>
                <a:lnTo>
                  <a:pt x="74058" y="60666"/>
                </a:lnTo>
                <a:lnTo>
                  <a:pt x="61849" y="61849"/>
                </a:lnTo>
                <a:lnTo>
                  <a:pt x="63398" y="71028"/>
                </a:lnTo>
                <a:lnTo>
                  <a:pt x="90152" y="104622"/>
                </a:lnTo>
                <a:lnTo>
                  <a:pt x="97282" y="106045"/>
                </a:lnTo>
                <a:lnTo>
                  <a:pt x="106066" y="108416"/>
                </a:lnTo>
                <a:lnTo>
                  <a:pt x="114887" y="110632"/>
                </a:lnTo>
                <a:lnTo>
                  <a:pt x="123731" y="112777"/>
                </a:lnTo>
                <a:lnTo>
                  <a:pt x="132587" y="114935"/>
                </a:lnTo>
                <a:lnTo>
                  <a:pt x="119596" y="133457"/>
                </a:lnTo>
                <a:lnTo>
                  <a:pt x="114665" y="142240"/>
                </a:lnTo>
                <a:lnTo>
                  <a:pt x="114282" y="152832"/>
                </a:lnTo>
                <a:lnTo>
                  <a:pt x="114935" y="176784"/>
                </a:lnTo>
              </a:path>
            </a:pathLst>
          </a:custGeom>
          <a:ln w="12191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3846957" y="5045964"/>
            <a:ext cx="551180" cy="4229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900" spc="-5" dirty="0">
                <a:latin typeface="Arial Narrow"/>
                <a:cs typeface="Arial Narrow"/>
              </a:rPr>
              <a:t>Your  explana</a:t>
            </a:r>
            <a:r>
              <a:rPr sz="900" dirty="0">
                <a:latin typeface="Arial Narrow"/>
                <a:cs typeface="Arial Narrow"/>
              </a:rPr>
              <a:t>tio</a:t>
            </a:r>
            <a:r>
              <a:rPr sz="900" spc="-10" dirty="0">
                <a:latin typeface="Arial Narrow"/>
                <a:cs typeface="Arial Narrow"/>
              </a:rPr>
              <a:t>n</a:t>
            </a:r>
            <a:r>
              <a:rPr sz="900" dirty="0">
                <a:latin typeface="Arial Narrow"/>
                <a:cs typeface="Arial Narrow"/>
              </a:rPr>
              <a:t>s  </a:t>
            </a:r>
            <a:r>
              <a:rPr sz="900" spc="-5" dirty="0">
                <a:latin typeface="Arial Narrow"/>
                <a:cs typeface="Arial Narrow"/>
              </a:rPr>
              <a:t>and</a:t>
            </a:r>
            <a:r>
              <a:rPr sz="900" spc="-55" dirty="0">
                <a:latin typeface="Arial Narrow"/>
                <a:cs typeface="Arial Narrow"/>
              </a:rPr>
              <a:t> </a:t>
            </a:r>
            <a:r>
              <a:rPr sz="900" spc="-5" dirty="0">
                <a:latin typeface="Arial Narrow"/>
                <a:cs typeface="Arial Narrow"/>
              </a:rPr>
              <a:t>passion</a:t>
            </a:r>
            <a:endParaRPr sz="900">
              <a:latin typeface="Arial Narrow"/>
              <a:cs typeface="Arial Narrow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5431663" y="4840858"/>
            <a:ext cx="530225" cy="2857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900" spc="-5" dirty="0">
                <a:latin typeface="Arial Narrow"/>
                <a:cs typeface="Arial Narrow"/>
              </a:rPr>
              <a:t>Main</a:t>
            </a:r>
            <a:r>
              <a:rPr sz="900" spc="-55" dirty="0">
                <a:latin typeface="Arial Narrow"/>
                <a:cs typeface="Arial Narrow"/>
              </a:rPr>
              <a:t> </a:t>
            </a:r>
            <a:r>
              <a:rPr sz="900" spc="-5" dirty="0">
                <a:latin typeface="Arial Narrow"/>
                <a:cs typeface="Arial Narrow"/>
              </a:rPr>
              <a:t>points, </a:t>
            </a:r>
            <a:r>
              <a:rPr sz="900" dirty="0">
                <a:latin typeface="Arial Narrow"/>
                <a:cs typeface="Arial Narrow"/>
              </a:rPr>
              <a:t> </a:t>
            </a:r>
            <a:r>
              <a:rPr sz="900" spc="-5" dirty="0">
                <a:latin typeface="Arial Narrow"/>
                <a:cs typeface="Arial Narrow"/>
              </a:rPr>
              <a:t>visual</a:t>
            </a:r>
            <a:endParaRPr sz="900">
              <a:latin typeface="Arial Narrow"/>
              <a:cs typeface="Arial Narrow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5431663" y="5284596"/>
            <a:ext cx="411480" cy="2857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900" spc="-5" dirty="0">
                <a:latin typeface="Arial Narrow"/>
                <a:cs typeface="Arial Narrow"/>
              </a:rPr>
              <a:t>Details</a:t>
            </a:r>
            <a:r>
              <a:rPr sz="900" spc="-65" dirty="0">
                <a:latin typeface="Arial Narrow"/>
                <a:cs typeface="Arial Narrow"/>
              </a:rPr>
              <a:t> </a:t>
            </a:r>
            <a:r>
              <a:rPr sz="900" dirty="0">
                <a:latin typeface="Arial Narrow"/>
                <a:cs typeface="Arial Narrow"/>
              </a:rPr>
              <a:t>in  </a:t>
            </a:r>
            <a:r>
              <a:rPr sz="900" spc="-5" dirty="0">
                <a:latin typeface="Arial Narrow"/>
                <a:cs typeface="Arial Narrow"/>
              </a:rPr>
              <a:t>handout</a:t>
            </a:r>
            <a:endParaRPr sz="900">
              <a:latin typeface="Arial Narrow"/>
              <a:cs typeface="Arial Narrow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4358640" y="1708404"/>
            <a:ext cx="0" cy="878205"/>
          </a:xfrm>
          <a:custGeom>
            <a:avLst/>
            <a:gdLst/>
            <a:ahLst/>
            <a:cxnLst/>
            <a:rect l="l" t="t" r="r" b="b"/>
            <a:pathLst>
              <a:path h="878205">
                <a:moveTo>
                  <a:pt x="0" y="0"/>
                </a:moveTo>
                <a:lnTo>
                  <a:pt x="0" y="878078"/>
                </a:lnTo>
              </a:path>
            </a:pathLst>
          </a:custGeom>
          <a:ln w="6096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358640" y="2586227"/>
            <a:ext cx="1486535" cy="0"/>
          </a:xfrm>
          <a:custGeom>
            <a:avLst/>
            <a:gdLst/>
            <a:ahLst/>
            <a:cxnLst/>
            <a:rect l="l" t="t" r="r" b="b"/>
            <a:pathLst>
              <a:path w="1486535">
                <a:moveTo>
                  <a:pt x="0" y="0"/>
                </a:moveTo>
                <a:lnTo>
                  <a:pt x="1486027" y="0"/>
                </a:lnTo>
              </a:path>
            </a:pathLst>
          </a:custGeom>
          <a:ln w="6096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343400" y="1952751"/>
            <a:ext cx="1504315" cy="626110"/>
          </a:xfrm>
          <a:custGeom>
            <a:avLst/>
            <a:gdLst/>
            <a:ahLst/>
            <a:cxnLst/>
            <a:rect l="l" t="t" r="r" b="b"/>
            <a:pathLst>
              <a:path w="1504314" h="626110">
                <a:moveTo>
                  <a:pt x="0" y="625856"/>
                </a:moveTo>
                <a:lnTo>
                  <a:pt x="36530" y="577951"/>
                </a:lnTo>
                <a:lnTo>
                  <a:pt x="73035" y="530296"/>
                </a:lnTo>
                <a:lnTo>
                  <a:pt x="109489" y="483140"/>
                </a:lnTo>
                <a:lnTo>
                  <a:pt x="145869" y="436732"/>
                </a:lnTo>
                <a:lnTo>
                  <a:pt x="182150" y="391322"/>
                </a:lnTo>
                <a:lnTo>
                  <a:pt x="218309" y="347159"/>
                </a:lnTo>
                <a:lnTo>
                  <a:pt x="254321" y="304492"/>
                </a:lnTo>
                <a:lnTo>
                  <a:pt x="290162" y="263572"/>
                </a:lnTo>
                <a:lnTo>
                  <a:pt x="325808" y="224646"/>
                </a:lnTo>
                <a:lnTo>
                  <a:pt x="361235" y="187965"/>
                </a:lnTo>
                <a:lnTo>
                  <a:pt x="396419" y="153778"/>
                </a:lnTo>
                <a:lnTo>
                  <a:pt x="431335" y="122335"/>
                </a:lnTo>
                <a:lnTo>
                  <a:pt x="465960" y="93884"/>
                </a:lnTo>
                <a:lnTo>
                  <a:pt x="500270" y="68676"/>
                </a:lnTo>
                <a:lnTo>
                  <a:pt x="534240" y="46960"/>
                </a:lnTo>
                <a:lnTo>
                  <a:pt x="567846" y="28985"/>
                </a:lnTo>
                <a:lnTo>
                  <a:pt x="633871" y="5255"/>
                </a:lnTo>
                <a:lnTo>
                  <a:pt x="666241" y="0"/>
                </a:lnTo>
                <a:lnTo>
                  <a:pt x="702239" y="1302"/>
                </a:lnTo>
                <a:lnTo>
                  <a:pt x="774369" y="28316"/>
                </a:lnTo>
                <a:lnTo>
                  <a:pt x="810303" y="52093"/>
                </a:lnTo>
                <a:lnTo>
                  <a:pt x="846018" y="81428"/>
                </a:lnTo>
                <a:lnTo>
                  <a:pt x="881415" y="115352"/>
                </a:lnTo>
                <a:lnTo>
                  <a:pt x="916395" y="152900"/>
                </a:lnTo>
                <a:lnTo>
                  <a:pt x="950859" y="193104"/>
                </a:lnTo>
                <a:lnTo>
                  <a:pt x="984708" y="234996"/>
                </a:lnTo>
                <a:lnTo>
                  <a:pt x="1017843" y="277609"/>
                </a:lnTo>
                <a:lnTo>
                  <a:pt x="1050165" y="319977"/>
                </a:lnTo>
                <a:lnTo>
                  <a:pt x="1081575" y="361132"/>
                </a:lnTo>
                <a:lnTo>
                  <a:pt x="1111975" y="400106"/>
                </a:lnTo>
                <a:lnTo>
                  <a:pt x="1141264" y="435933"/>
                </a:lnTo>
                <a:lnTo>
                  <a:pt x="1169345" y="467645"/>
                </a:lnTo>
                <a:lnTo>
                  <a:pt x="1221486" y="514858"/>
                </a:lnTo>
                <a:lnTo>
                  <a:pt x="1285968" y="554890"/>
                </a:lnTo>
                <a:lnTo>
                  <a:pt x="1340978" y="579505"/>
                </a:lnTo>
                <a:lnTo>
                  <a:pt x="1388411" y="591788"/>
                </a:lnTo>
                <a:lnTo>
                  <a:pt x="1430161" y="594820"/>
                </a:lnTo>
                <a:lnTo>
                  <a:pt x="1468121" y="591687"/>
                </a:lnTo>
                <a:lnTo>
                  <a:pt x="1504188" y="585470"/>
                </a:lnTo>
              </a:path>
            </a:pathLst>
          </a:custGeom>
          <a:ln w="12191">
            <a:solidFill>
              <a:srgbClr val="6E0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 txBox="1"/>
          <p:nvPr/>
        </p:nvSpPr>
        <p:spPr>
          <a:xfrm>
            <a:off x="3794886" y="1744726"/>
            <a:ext cx="451484" cy="2578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980"/>
              </a:lnSpc>
            </a:pPr>
            <a:r>
              <a:rPr sz="900" spc="-5" dirty="0">
                <a:latin typeface="Arial Narrow"/>
                <a:cs typeface="Arial Narrow"/>
              </a:rPr>
              <a:t>Amount</a:t>
            </a:r>
            <a:r>
              <a:rPr sz="900" spc="-85" dirty="0">
                <a:latin typeface="Arial Narrow"/>
                <a:cs typeface="Arial Narrow"/>
              </a:rPr>
              <a:t> </a:t>
            </a:r>
            <a:r>
              <a:rPr sz="900" dirty="0">
                <a:latin typeface="Arial Narrow"/>
                <a:cs typeface="Arial Narrow"/>
              </a:rPr>
              <a:t>of  </a:t>
            </a:r>
            <a:r>
              <a:rPr sz="900" spc="-5" dirty="0">
                <a:latin typeface="Arial Narrow"/>
                <a:cs typeface="Arial Narrow"/>
              </a:rPr>
              <a:t>learning</a:t>
            </a:r>
            <a:endParaRPr sz="900">
              <a:latin typeface="Arial Narrow"/>
              <a:cs typeface="Arial Narrow"/>
            </a:endParaRPr>
          </a:p>
        </p:txBody>
      </p:sp>
      <p:sp>
        <p:nvSpPr>
          <p:cNvPr id="59" name="object 59"/>
          <p:cNvSpPr/>
          <p:nvPr/>
        </p:nvSpPr>
        <p:spPr>
          <a:xfrm>
            <a:off x="4748784" y="2087879"/>
            <a:ext cx="0" cy="498475"/>
          </a:xfrm>
          <a:custGeom>
            <a:avLst/>
            <a:gdLst/>
            <a:ahLst/>
            <a:cxnLst/>
            <a:rect l="l" t="t" r="r" b="b"/>
            <a:pathLst>
              <a:path h="498475">
                <a:moveTo>
                  <a:pt x="0" y="0"/>
                </a:moveTo>
                <a:lnTo>
                  <a:pt x="0" y="498094"/>
                </a:lnTo>
              </a:path>
            </a:pathLst>
          </a:custGeom>
          <a:ln w="6096">
            <a:solidFill>
              <a:srgbClr val="99170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5289803" y="2154935"/>
            <a:ext cx="0" cy="430530"/>
          </a:xfrm>
          <a:custGeom>
            <a:avLst/>
            <a:gdLst/>
            <a:ahLst/>
            <a:cxnLst/>
            <a:rect l="l" t="t" r="r" b="b"/>
            <a:pathLst>
              <a:path h="430530">
                <a:moveTo>
                  <a:pt x="0" y="0"/>
                </a:moveTo>
                <a:lnTo>
                  <a:pt x="0" y="430529"/>
                </a:lnTo>
              </a:path>
            </a:pathLst>
          </a:custGeom>
          <a:ln w="6096">
            <a:solidFill>
              <a:srgbClr val="99170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748784" y="1952244"/>
            <a:ext cx="405765" cy="337820"/>
          </a:xfrm>
          <a:custGeom>
            <a:avLst/>
            <a:gdLst/>
            <a:ahLst/>
            <a:cxnLst/>
            <a:rect l="l" t="t" r="r" b="b"/>
            <a:pathLst>
              <a:path w="405764" h="337819">
                <a:moveTo>
                  <a:pt x="0" y="337692"/>
                </a:moveTo>
                <a:lnTo>
                  <a:pt x="405256" y="0"/>
                </a:lnTo>
              </a:path>
            </a:pathLst>
          </a:custGeom>
          <a:ln w="6096">
            <a:solidFill>
              <a:srgbClr val="99170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748784" y="2075688"/>
            <a:ext cx="459105" cy="359410"/>
          </a:xfrm>
          <a:custGeom>
            <a:avLst/>
            <a:gdLst/>
            <a:ahLst/>
            <a:cxnLst/>
            <a:rect l="l" t="t" r="r" b="b"/>
            <a:pathLst>
              <a:path w="459104" h="359410">
                <a:moveTo>
                  <a:pt x="0" y="359156"/>
                </a:moveTo>
                <a:lnTo>
                  <a:pt x="458977" y="0"/>
                </a:lnTo>
              </a:path>
            </a:pathLst>
          </a:custGeom>
          <a:ln w="6096">
            <a:solidFill>
              <a:srgbClr val="99170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748784" y="2154935"/>
            <a:ext cx="540385" cy="414655"/>
          </a:xfrm>
          <a:custGeom>
            <a:avLst/>
            <a:gdLst/>
            <a:ahLst/>
            <a:cxnLst/>
            <a:rect l="l" t="t" r="r" b="b"/>
            <a:pathLst>
              <a:path w="540385" h="414655">
                <a:moveTo>
                  <a:pt x="0" y="414400"/>
                </a:moveTo>
                <a:lnTo>
                  <a:pt x="540385" y="0"/>
                </a:lnTo>
              </a:path>
            </a:pathLst>
          </a:custGeom>
          <a:ln w="6095">
            <a:solidFill>
              <a:srgbClr val="99170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936235" y="2333244"/>
            <a:ext cx="353060" cy="264795"/>
          </a:xfrm>
          <a:custGeom>
            <a:avLst/>
            <a:gdLst/>
            <a:ahLst/>
            <a:cxnLst/>
            <a:rect l="l" t="t" r="r" b="b"/>
            <a:pathLst>
              <a:path w="353060" h="264794">
                <a:moveTo>
                  <a:pt x="0" y="264667"/>
                </a:moveTo>
                <a:lnTo>
                  <a:pt x="352805" y="0"/>
                </a:lnTo>
              </a:path>
            </a:pathLst>
          </a:custGeom>
          <a:ln w="6096">
            <a:solidFill>
              <a:srgbClr val="99170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 txBox="1"/>
          <p:nvPr/>
        </p:nvSpPr>
        <p:spPr>
          <a:xfrm>
            <a:off x="3562603" y="2640838"/>
            <a:ext cx="2713990" cy="20516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2380">
              <a:lnSpc>
                <a:spcPct val="100000"/>
              </a:lnSpc>
              <a:tabLst>
                <a:tab pos="2138045" algn="l"/>
              </a:tabLst>
            </a:pPr>
            <a:r>
              <a:rPr sz="900" spc="-5" dirty="0">
                <a:latin typeface="Arial Narrow"/>
                <a:cs typeface="Arial Narrow"/>
              </a:rPr>
              <a:t>optimal	Content</a:t>
            </a:r>
            <a:endParaRPr sz="90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  <a:spcBef>
                <a:spcPts val="38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 marR="671830">
              <a:lnSpc>
                <a:spcPts val="1730"/>
              </a:lnSpc>
            </a:pP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Your slides aren’t your  </a:t>
            </a:r>
            <a:r>
              <a:rPr sz="1600" spc="-10" dirty="0">
                <a:solidFill>
                  <a:srgbClr val="C00000"/>
                </a:solidFill>
                <a:latin typeface="Georgia"/>
                <a:cs typeface="Georgia"/>
              </a:rPr>
              <a:t>presentation</a:t>
            </a:r>
            <a:endParaRPr sz="1600">
              <a:latin typeface="Georgia"/>
              <a:cs typeface="Georgia"/>
            </a:endParaRPr>
          </a:p>
          <a:p>
            <a:pPr marL="12700" marR="5080">
              <a:lnSpc>
                <a:spcPct val="90200"/>
              </a:lnSpc>
              <a:spcBef>
                <a:spcPts val="600"/>
              </a:spcBef>
            </a:pPr>
            <a:r>
              <a:rPr sz="1050" dirty="0">
                <a:latin typeface="Arial Narrow"/>
                <a:cs typeface="Arial Narrow"/>
              </a:rPr>
              <a:t>If</a:t>
            </a:r>
            <a:r>
              <a:rPr sz="1050" spc="-20" dirty="0">
                <a:latin typeface="Arial Narrow"/>
                <a:cs typeface="Arial Narrow"/>
              </a:rPr>
              <a:t> </a:t>
            </a:r>
            <a:r>
              <a:rPr sz="1050" dirty="0">
                <a:latin typeface="Arial Narrow"/>
                <a:cs typeface="Arial Narrow"/>
              </a:rPr>
              <a:t>everything</a:t>
            </a:r>
            <a:r>
              <a:rPr sz="1050" spc="-60" dirty="0">
                <a:latin typeface="Arial Narrow"/>
                <a:cs typeface="Arial Narrow"/>
              </a:rPr>
              <a:t> </a:t>
            </a:r>
            <a:r>
              <a:rPr sz="1050" spc="-5" dirty="0">
                <a:latin typeface="Arial Narrow"/>
                <a:cs typeface="Arial Narrow"/>
              </a:rPr>
              <a:t>is</a:t>
            </a:r>
            <a:r>
              <a:rPr sz="1050" spc="-20" dirty="0">
                <a:latin typeface="Arial Narrow"/>
                <a:cs typeface="Arial Narrow"/>
              </a:rPr>
              <a:t> </a:t>
            </a:r>
            <a:r>
              <a:rPr sz="1050" dirty="0">
                <a:latin typeface="Arial Narrow"/>
                <a:cs typeface="Arial Narrow"/>
              </a:rPr>
              <a:t>on</a:t>
            </a:r>
            <a:r>
              <a:rPr sz="1050" spc="-20" dirty="0">
                <a:latin typeface="Arial Narrow"/>
                <a:cs typeface="Arial Narrow"/>
              </a:rPr>
              <a:t> </a:t>
            </a:r>
            <a:r>
              <a:rPr sz="1050" spc="-5" dirty="0">
                <a:latin typeface="Arial Narrow"/>
                <a:cs typeface="Arial Narrow"/>
              </a:rPr>
              <a:t>your</a:t>
            </a:r>
            <a:r>
              <a:rPr sz="1050" spc="-30" dirty="0">
                <a:latin typeface="Arial Narrow"/>
                <a:cs typeface="Arial Narrow"/>
              </a:rPr>
              <a:t> </a:t>
            </a:r>
            <a:r>
              <a:rPr sz="1050" spc="-5" dirty="0">
                <a:latin typeface="Arial Narrow"/>
                <a:cs typeface="Arial Narrow"/>
              </a:rPr>
              <a:t>slides</a:t>
            </a:r>
            <a:r>
              <a:rPr sz="1050" spc="-45" dirty="0">
                <a:latin typeface="Arial Narrow"/>
                <a:cs typeface="Arial Narrow"/>
              </a:rPr>
              <a:t> </a:t>
            </a:r>
            <a:r>
              <a:rPr sz="1050" dirty="0">
                <a:latin typeface="Arial Narrow"/>
                <a:cs typeface="Arial Narrow"/>
              </a:rPr>
              <a:t>there</a:t>
            </a:r>
            <a:r>
              <a:rPr sz="1050" spc="-20" dirty="0">
                <a:latin typeface="Arial Narrow"/>
                <a:cs typeface="Arial Narrow"/>
              </a:rPr>
              <a:t> </a:t>
            </a:r>
            <a:r>
              <a:rPr sz="1050" spc="-5" dirty="0">
                <a:latin typeface="Arial Narrow"/>
                <a:cs typeface="Arial Narrow"/>
              </a:rPr>
              <a:t>is</a:t>
            </a:r>
            <a:r>
              <a:rPr sz="1050" spc="-20" dirty="0">
                <a:latin typeface="Arial Narrow"/>
                <a:cs typeface="Arial Narrow"/>
              </a:rPr>
              <a:t> </a:t>
            </a:r>
            <a:r>
              <a:rPr sz="1050" dirty="0">
                <a:latin typeface="Arial Narrow"/>
                <a:cs typeface="Arial Narrow"/>
              </a:rPr>
              <a:t>no</a:t>
            </a:r>
            <a:r>
              <a:rPr sz="1050" spc="-20" dirty="0">
                <a:latin typeface="Arial Narrow"/>
                <a:cs typeface="Arial Narrow"/>
              </a:rPr>
              <a:t> </a:t>
            </a:r>
            <a:r>
              <a:rPr sz="1050" dirty="0">
                <a:latin typeface="Arial Narrow"/>
                <a:cs typeface="Arial Narrow"/>
              </a:rPr>
              <a:t>need</a:t>
            </a:r>
            <a:r>
              <a:rPr sz="1050" spc="-35" dirty="0">
                <a:latin typeface="Arial Narrow"/>
                <a:cs typeface="Arial Narrow"/>
              </a:rPr>
              <a:t> </a:t>
            </a:r>
            <a:r>
              <a:rPr sz="1050" dirty="0">
                <a:latin typeface="Arial Narrow"/>
                <a:cs typeface="Arial Narrow"/>
              </a:rPr>
              <a:t>for</a:t>
            </a:r>
            <a:r>
              <a:rPr sz="1050" spc="-20" dirty="0">
                <a:latin typeface="Arial Narrow"/>
                <a:cs typeface="Arial Narrow"/>
              </a:rPr>
              <a:t> </a:t>
            </a:r>
            <a:r>
              <a:rPr sz="1050" spc="-5" dirty="0">
                <a:latin typeface="Arial Narrow"/>
                <a:cs typeface="Arial Narrow"/>
              </a:rPr>
              <a:t>you</a:t>
            </a:r>
            <a:r>
              <a:rPr sz="1050" spc="-35" dirty="0">
                <a:latin typeface="Arial Narrow"/>
                <a:cs typeface="Arial Narrow"/>
              </a:rPr>
              <a:t> </a:t>
            </a:r>
            <a:r>
              <a:rPr sz="1050" dirty="0">
                <a:latin typeface="Arial Narrow"/>
                <a:cs typeface="Arial Narrow"/>
              </a:rPr>
              <a:t>to  be there. Create a handout. Use these </a:t>
            </a:r>
            <a:r>
              <a:rPr sz="1050" spc="-5" dirty="0">
                <a:latin typeface="Arial Narrow"/>
                <a:cs typeface="Arial Narrow"/>
              </a:rPr>
              <a:t>same design  principles </a:t>
            </a:r>
            <a:r>
              <a:rPr sz="1050" dirty="0">
                <a:latin typeface="Arial Narrow"/>
                <a:cs typeface="Arial Narrow"/>
              </a:rPr>
              <a:t>for </a:t>
            </a:r>
            <a:r>
              <a:rPr sz="1050" spc="-5" dirty="0">
                <a:latin typeface="Arial Narrow"/>
                <a:cs typeface="Arial Narrow"/>
              </a:rPr>
              <a:t>your </a:t>
            </a:r>
            <a:r>
              <a:rPr sz="1050" dirty="0">
                <a:latin typeface="Arial Narrow"/>
                <a:cs typeface="Arial Narrow"/>
              </a:rPr>
              <a:t>handout and </a:t>
            </a:r>
            <a:r>
              <a:rPr sz="1050" spc="-5" dirty="0">
                <a:latin typeface="Arial Narrow"/>
                <a:cs typeface="Arial Narrow"/>
              </a:rPr>
              <a:t>keep </a:t>
            </a:r>
            <a:r>
              <a:rPr sz="1050" dirty="0">
                <a:latin typeface="Arial Narrow"/>
                <a:cs typeface="Arial Narrow"/>
              </a:rPr>
              <a:t>the </a:t>
            </a:r>
            <a:r>
              <a:rPr sz="1050" spc="-5" dirty="0">
                <a:latin typeface="Arial Narrow"/>
                <a:cs typeface="Arial Narrow"/>
              </a:rPr>
              <a:t>same styles  (colours, </a:t>
            </a:r>
            <a:r>
              <a:rPr sz="1050" dirty="0">
                <a:latin typeface="Arial Narrow"/>
                <a:cs typeface="Arial Narrow"/>
              </a:rPr>
              <a:t>fonts) as your</a:t>
            </a:r>
            <a:r>
              <a:rPr sz="1050" spc="-114" dirty="0">
                <a:latin typeface="Arial Narrow"/>
                <a:cs typeface="Arial Narrow"/>
              </a:rPr>
              <a:t> </a:t>
            </a:r>
            <a:r>
              <a:rPr sz="1050" spc="-5" dirty="0">
                <a:latin typeface="Arial Narrow"/>
                <a:cs typeface="Arial Narrow"/>
              </a:rPr>
              <a:t>presentation.</a:t>
            </a:r>
            <a:endParaRPr sz="1050">
              <a:latin typeface="Arial Narrow"/>
              <a:cs typeface="Arial Narrow"/>
            </a:endParaRPr>
          </a:p>
          <a:p>
            <a:pPr marL="12700" marR="66040">
              <a:lnSpc>
                <a:spcPct val="90200"/>
              </a:lnSpc>
              <a:spcBef>
                <a:spcPts val="590"/>
              </a:spcBef>
            </a:pPr>
            <a:r>
              <a:rPr sz="1050" spc="-5" dirty="0">
                <a:latin typeface="Arial Narrow"/>
                <a:cs typeface="Arial Narrow"/>
              </a:rPr>
              <a:t>There</a:t>
            </a:r>
            <a:r>
              <a:rPr sz="1050" spc="-30" dirty="0">
                <a:latin typeface="Arial Narrow"/>
                <a:cs typeface="Arial Narrow"/>
              </a:rPr>
              <a:t> </a:t>
            </a:r>
            <a:r>
              <a:rPr sz="1050" dirty="0">
                <a:latin typeface="Arial Narrow"/>
                <a:cs typeface="Arial Narrow"/>
              </a:rPr>
              <a:t>are</a:t>
            </a:r>
            <a:r>
              <a:rPr sz="1050" spc="-15" dirty="0">
                <a:latin typeface="Arial Narrow"/>
                <a:cs typeface="Arial Narrow"/>
              </a:rPr>
              <a:t> </a:t>
            </a:r>
            <a:r>
              <a:rPr sz="1050" dirty="0">
                <a:latin typeface="Arial Narrow"/>
                <a:cs typeface="Arial Narrow"/>
              </a:rPr>
              <a:t>three</a:t>
            </a:r>
            <a:r>
              <a:rPr sz="1050" spc="-30" dirty="0">
                <a:latin typeface="Arial Narrow"/>
                <a:cs typeface="Arial Narrow"/>
              </a:rPr>
              <a:t> </a:t>
            </a:r>
            <a:r>
              <a:rPr sz="1050" dirty="0">
                <a:latin typeface="Arial Narrow"/>
                <a:cs typeface="Arial Narrow"/>
              </a:rPr>
              <a:t>components</a:t>
            </a:r>
            <a:r>
              <a:rPr sz="1050" spc="-50" dirty="0">
                <a:latin typeface="Arial Narrow"/>
                <a:cs typeface="Arial Narrow"/>
              </a:rPr>
              <a:t> </a:t>
            </a:r>
            <a:r>
              <a:rPr sz="1050" dirty="0">
                <a:latin typeface="Arial Narrow"/>
                <a:cs typeface="Arial Narrow"/>
              </a:rPr>
              <a:t>to</a:t>
            </a:r>
            <a:r>
              <a:rPr sz="1050" spc="-15" dirty="0">
                <a:latin typeface="Arial Narrow"/>
                <a:cs typeface="Arial Narrow"/>
              </a:rPr>
              <a:t> </a:t>
            </a:r>
            <a:r>
              <a:rPr sz="1050" spc="-5" dirty="0">
                <a:latin typeface="Arial Narrow"/>
                <a:cs typeface="Arial Narrow"/>
              </a:rPr>
              <a:t>your</a:t>
            </a:r>
            <a:r>
              <a:rPr sz="1050" spc="-25" dirty="0">
                <a:latin typeface="Arial Narrow"/>
                <a:cs typeface="Arial Narrow"/>
              </a:rPr>
              <a:t> </a:t>
            </a:r>
            <a:r>
              <a:rPr sz="1050" spc="-5" dirty="0">
                <a:latin typeface="Arial Narrow"/>
                <a:cs typeface="Arial Narrow"/>
              </a:rPr>
              <a:t>presentation:</a:t>
            </a:r>
            <a:r>
              <a:rPr sz="1050" spc="-40" dirty="0">
                <a:latin typeface="Arial Narrow"/>
                <a:cs typeface="Arial Narrow"/>
              </a:rPr>
              <a:t> </a:t>
            </a:r>
            <a:r>
              <a:rPr sz="1050" spc="-5" dirty="0">
                <a:latin typeface="Arial Narrow"/>
                <a:cs typeface="Arial Narrow"/>
              </a:rPr>
              <a:t>you,  your slides </a:t>
            </a:r>
            <a:r>
              <a:rPr sz="1050" dirty="0">
                <a:latin typeface="Arial Narrow"/>
                <a:cs typeface="Arial Narrow"/>
              </a:rPr>
              <a:t>and </a:t>
            </a:r>
            <a:r>
              <a:rPr sz="1050" spc="-5" dirty="0">
                <a:latin typeface="Arial Narrow"/>
                <a:cs typeface="Arial Narrow"/>
              </a:rPr>
              <a:t>your </a:t>
            </a:r>
            <a:r>
              <a:rPr sz="1050" dirty="0">
                <a:latin typeface="Arial Narrow"/>
                <a:cs typeface="Arial Narrow"/>
              </a:rPr>
              <a:t>handouts. The </a:t>
            </a:r>
            <a:r>
              <a:rPr sz="1050" spc="-5" dirty="0">
                <a:latin typeface="Arial Narrow"/>
                <a:cs typeface="Arial Narrow"/>
              </a:rPr>
              <a:t>most important is  you </a:t>
            </a:r>
            <a:r>
              <a:rPr sz="1050" dirty="0">
                <a:latin typeface="Arial Narrow"/>
                <a:cs typeface="Arial Narrow"/>
              </a:rPr>
              <a:t>and what </a:t>
            </a:r>
            <a:r>
              <a:rPr sz="1050" spc="-5" dirty="0">
                <a:latin typeface="Arial Narrow"/>
                <a:cs typeface="Arial Narrow"/>
              </a:rPr>
              <a:t>you say </a:t>
            </a:r>
            <a:r>
              <a:rPr sz="1050" dirty="0">
                <a:latin typeface="Arial Narrow"/>
                <a:cs typeface="Arial Narrow"/>
              </a:rPr>
              <a:t>and do. The </a:t>
            </a:r>
            <a:r>
              <a:rPr sz="1050" spc="-5" dirty="0">
                <a:latin typeface="Arial Narrow"/>
                <a:cs typeface="Arial Narrow"/>
              </a:rPr>
              <a:t>slides support you,  </a:t>
            </a:r>
            <a:r>
              <a:rPr sz="1050" dirty="0">
                <a:latin typeface="Arial Narrow"/>
                <a:cs typeface="Arial Narrow"/>
              </a:rPr>
              <a:t>they are not an end </a:t>
            </a:r>
            <a:r>
              <a:rPr sz="1050" spc="-5" dirty="0">
                <a:latin typeface="Arial Narrow"/>
                <a:cs typeface="Arial Narrow"/>
              </a:rPr>
              <a:t>in</a:t>
            </a:r>
            <a:r>
              <a:rPr sz="1050" spc="-150" dirty="0">
                <a:latin typeface="Arial Narrow"/>
                <a:cs typeface="Arial Narrow"/>
              </a:rPr>
              <a:t> </a:t>
            </a:r>
            <a:r>
              <a:rPr sz="1050" spc="-5" dirty="0">
                <a:latin typeface="Arial Narrow"/>
                <a:cs typeface="Arial Narrow"/>
              </a:rPr>
              <a:t>themselves.</a:t>
            </a:r>
            <a:endParaRPr sz="1050">
              <a:latin typeface="Arial Narrow"/>
              <a:cs typeface="Arial Narrow"/>
            </a:endParaRPr>
          </a:p>
        </p:txBody>
      </p:sp>
      <p:sp>
        <p:nvSpPr>
          <p:cNvPr id="68" name="object 6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10"/>
              </a:lnSpc>
            </a:pPr>
            <a:r>
              <a:rPr spc="-5" dirty="0"/>
              <a:t>Ian Bell</a:t>
            </a:r>
            <a:r>
              <a:rPr spc="-5" dirty="0">
                <a:solidFill>
                  <a:srgbClr val="000000"/>
                </a:solidFill>
              </a:rPr>
              <a:t>: </a:t>
            </a:r>
            <a:r>
              <a:rPr spc="-5" dirty="0"/>
              <a:t>Design Presentations that</a:t>
            </a:r>
            <a:r>
              <a:rPr spc="-50" dirty="0"/>
              <a:t> </a:t>
            </a:r>
            <a:r>
              <a:rPr spc="-5" dirty="0"/>
              <a:t>Communicate</a:t>
            </a:r>
          </a:p>
        </p:txBody>
      </p:sp>
      <p:sp>
        <p:nvSpPr>
          <p:cNvPr id="69" name="object 6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10"/>
              </a:lnSpc>
            </a:pPr>
            <a:r>
              <a:rPr spc="-5" dirty="0"/>
              <a:t>May 6,</a:t>
            </a:r>
            <a:r>
              <a:rPr spc="-95" dirty="0"/>
              <a:t> </a:t>
            </a:r>
            <a:r>
              <a:rPr spc="-5" dirty="0"/>
              <a:t>2015</a:t>
            </a:r>
          </a:p>
        </p:txBody>
      </p:sp>
      <p:sp>
        <p:nvSpPr>
          <p:cNvPr id="66" name="object 66"/>
          <p:cNvSpPr txBox="1"/>
          <p:nvPr/>
        </p:nvSpPr>
        <p:spPr>
          <a:xfrm>
            <a:off x="4402582" y="1808226"/>
            <a:ext cx="508000" cy="2559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969"/>
              </a:lnSpc>
            </a:pPr>
            <a:r>
              <a:rPr sz="900" spc="-5" dirty="0">
                <a:latin typeface="Arial Narrow"/>
                <a:cs typeface="Arial Narrow"/>
              </a:rPr>
              <a:t>Not</a:t>
            </a:r>
            <a:r>
              <a:rPr sz="900" spc="-75" dirty="0">
                <a:latin typeface="Arial Narrow"/>
                <a:cs typeface="Arial Narrow"/>
              </a:rPr>
              <a:t> </a:t>
            </a:r>
            <a:r>
              <a:rPr sz="900" spc="-5" dirty="0">
                <a:latin typeface="Arial Narrow"/>
                <a:cs typeface="Arial Narrow"/>
              </a:rPr>
              <a:t>enough </a:t>
            </a:r>
            <a:r>
              <a:rPr sz="900" dirty="0">
                <a:latin typeface="Arial Narrow"/>
                <a:cs typeface="Arial Narrow"/>
              </a:rPr>
              <a:t> </a:t>
            </a:r>
            <a:r>
              <a:rPr sz="900" spc="-5" dirty="0">
                <a:latin typeface="Arial Narrow"/>
                <a:cs typeface="Arial Narrow"/>
              </a:rPr>
              <a:t>content</a:t>
            </a:r>
            <a:endParaRPr sz="900">
              <a:latin typeface="Arial Narrow"/>
              <a:cs typeface="Arial Narrow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5391150" y="1808226"/>
            <a:ext cx="441959" cy="2559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969"/>
              </a:lnSpc>
            </a:pPr>
            <a:r>
              <a:rPr sz="900" dirty="0">
                <a:latin typeface="Arial Narrow"/>
                <a:cs typeface="Arial Narrow"/>
              </a:rPr>
              <a:t>Too</a:t>
            </a:r>
            <a:r>
              <a:rPr sz="900" spc="-85" dirty="0">
                <a:latin typeface="Arial Narrow"/>
                <a:cs typeface="Arial Narrow"/>
              </a:rPr>
              <a:t> </a:t>
            </a:r>
            <a:r>
              <a:rPr sz="900" spc="-5" dirty="0">
                <a:latin typeface="Arial Narrow"/>
                <a:cs typeface="Arial Narrow"/>
              </a:rPr>
              <a:t>much </a:t>
            </a:r>
            <a:r>
              <a:rPr sz="900" dirty="0">
                <a:latin typeface="Arial Narrow"/>
                <a:cs typeface="Arial Narrow"/>
              </a:rPr>
              <a:t> </a:t>
            </a:r>
            <a:r>
              <a:rPr sz="900" spc="-5" dirty="0">
                <a:latin typeface="Arial Narrow"/>
                <a:cs typeface="Arial Narrow"/>
              </a:rPr>
              <a:t>content</a:t>
            </a:r>
            <a:endParaRPr sz="90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2900" y="324611"/>
            <a:ext cx="9212580" cy="396240"/>
          </a:xfrm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R="95250" algn="r">
              <a:lnSpc>
                <a:spcPct val="100000"/>
              </a:lnSpc>
              <a:spcBef>
                <a:spcPts val="630"/>
              </a:spcBef>
            </a:pPr>
            <a:r>
              <a:rPr sz="1800" spc="-765" baseline="2314" dirty="0">
                <a:solidFill>
                  <a:srgbClr val="991704"/>
                </a:solidFill>
                <a:latin typeface="Arial Narrow"/>
                <a:cs typeface="Arial Narrow"/>
              </a:rPr>
              <a:t>3</a:t>
            </a:r>
            <a:r>
              <a:rPr sz="1200" dirty="0">
                <a:solidFill>
                  <a:srgbClr val="991704"/>
                </a:solidFill>
                <a:latin typeface="Arial Narrow"/>
                <a:cs typeface="Arial Narrow"/>
              </a:rPr>
              <a:t>3</a:t>
            </a:r>
            <a:endParaRPr sz="1200">
              <a:latin typeface="Arial Narrow"/>
              <a:cs typeface="Arial Narrow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52806" y="291845"/>
            <a:ext cx="9204325" cy="44450"/>
          </a:xfrm>
          <a:custGeom>
            <a:avLst/>
            <a:gdLst/>
            <a:ahLst/>
            <a:cxnLst/>
            <a:rect l="l" t="t" r="r" b="b"/>
            <a:pathLst>
              <a:path w="9204325" h="44450">
                <a:moveTo>
                  <a:pt x="0" y="44196"/>
                </a:moveTo>
                <a:lnTo>
                  <a:pt x="9203944" y="44196"/>
                </a:lnTo>
                <a:lnTo>
                  <a:pt x="9203944" y="0"/>
                </a:lnTo>
                <a:lnTo>
                  <a:pt x="0" y="0"/>
                </a:lnTo>
                <a:lnTo>
                  <a:pt x="0" y="44196"/>
                </a:lnTo>
                <a:close/>
              </a:path>
            </a:pathLst>
          </a:custGeom>
          <a:solidFill>
            <a:srgbClr val="9917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52806" y="6526530"/>
            <a:ext cx="9204325" cy="0"/>
          </a:xfrm>
          <a:custGeom>
            <a:avLst/>
            <a:gdLst/>
            <a:ahLst/>
            <a:cxnLst/>
            <a:rect l="l" t="t" r="r" b="b"/>
            <a:pathLst>
              <a:path w="9204325">
                <a:moveTo>
                  <a:pt x="0" y="0"/>
                </a:moveTo>
                <a:lnTo>
                  <a:pt x="9203944" y="0"/>
                </a:lnTo>
              </a:path>
            </a:pathLst>
          </a:custGeom>
          <a:ln w="44196">
            <a:solidFill>
              <a:srgbClr val="99170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31088" y="740917"/>
            <a:ext cx="2421255" cy="223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5" dirty="0">
                <a:latin typeface="Arial Narrow"/>
                <a:cs typeface="Arial Narrow"/>
              </a:rPr>
              <a:t>Reduce your message </a:t>
            </a:r>
            <a:r>
              <a:rPr sz="1400" dirty="0">
                <a:latin typeface="Arial Narrow"/>
                <a:cs typeface="Arial Narrow"/>
              </a:rPr>
              <a:t>to </a:t>
            </a:r>
            <a:r>
              <a:rPr sz="1400" spc="-5" dirty="0">
                <a:latin typeface="Arial Narrow"/>
                <a:cs typeface="Arial Narrow"/>
              </a:rPr>
              <a:t>its</a:t>
            </a:r>
            <a:r>
              <a:rPr sz="1400" spc="-10" dirty="0">
                <a:latin typeface="Arial Narrow"/>
                <a:cs typeface="Arial Narrow"/>
              </a:rPr>
              <a:t> </a:t>
            </a:r>
            <a:r>
              <a:rPr sz="1400" spc="-5" dirty="0">
                <a:latin typeface="Arial Narrow"/>
                <a:cs typeface="Arial Narrow"/>
              </a:rPr>
              <a:t>essence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42900" y="324611"/>
            <a:ext cx="9212580" cy="396240"/>
          </a:xfrm>
          <a:custGeom>
            <a:avLst/>
            <a:gdLst/>
            <a:ahLst/>
            <a:cxnLst/>
            <a:rect l="l" t="t" r="r" b="b"/>
            <a:pathLst>
              <a:path w="9212580" h="396240">
                <a:moveTo>
                  <a:pt x="0" y="396240"/>
                </a:moveTo>
                <a:lnTo>
                  <a:pt x="9212580" y="396240"/>
                </a:lnTo>
                <a:lnTo>
                  <a:pt x="9212580" y="0"/>
                </a:lnTo>
                <a:lnTo>
                  <a:pt x="0" y="0"/>
                </a:lnTo>
                <a:lnTo>
                  <a:pt x="0" y="396240"/>
                </a:lnTo>
                <a:close/>
              </a:path>
            </a:pathLst>
          </a:custGeom>
          <a:solidFill>
            <a:srgbClr val="9D17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ct val="100000"/>
              </a:lnSpc>
            </a:pPr>
            <a:r>
              <a:rPr dirty="0">
                <a:solidFill>
                  <a:srgbClr val="C00000"/>
                </a:solidFill>
              </a:rPr>
              <a:t>SIMPLIFY </a:t>
            </a:r>
            <a:r>
              <a:rPr spc="-5" dirty="0"/>
              <a:t>for</a:t>
            </a:r>
            <a:r>
              <a:rPr spc="-90" dirty="0"/>
              <a:t> </a:t>
            </a:r>
            <a:r>
              <a:rPr spc="-5" dirty="0"/>
              <a:t>clarity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3562603" y="1283970"/>
            <a:ext cx="2611120" cy="16186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Simplify your</a:t>
            </a:r>
            <a:r>
              <a:rPr sz="1600" spc="-1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images</a:t>
            </a:r>
            <a:endParaRPr sz="1600">
              <a:latin typeface="Georgia"/>
              <a:cs typeface="Georgia"/>
            </a:endParaRPr>
          </a:p>
          <a:p>
            <a:pPr marL="12700" marR="366395">
              <a:lnSpc>
                <a:spcPts val="1190"/>
              </a:lnSpc>
              <a:spcBef>
                <a:spcPts val="645"/>
              </a:spcBef>
            </a:pPr>
            <a:r>
              <a:rPr sz="1100" spc="-5" dirty="0">
                <a:latin typeface="Arial Narrow"/>
                <a:cs typeface="Arial Narrow"/>
              </a:rPr>
              <a:t>Don’t </a:t>
            </a:r>
            <a:r>
              <a:rPr sz="1100" dirty="0">
                <a:latin typeface="Arial Narrow"/>
                <a:cs typeface="Arial Narrow"/>
              </a:rPr>
              <a:t>jump straight into detailed images</a:t>
            </a:r>
            <a:r>
              <a:rPr sz="1100" spc="-16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and  photographs. </a:t>
            </a:r>
            <a:r>
              <a:rPr sz="1100" spc="-5" dirty="0">
                <a:latin typeface="Arial Narrow"/>
                <a:cs typeface="Arial Narrow"/>
              </a:rPr>
              <a:t>Use </a:t>
            </a:r>
            <a:r>
              <a:rPr sz="1100" dirty="0">
                <a:latin typeface="Arial Narrow"/>
                <a:cs typeface="Arial Narrow"/>
              </a:rPr>
              <a:t>schematics to develop a  conceptual </a:t>
            </a:r>
            <a:r>
              <a:rPr sz="1100" spc="-5" dirty="0">
                <a:latin typeface="Arial Narrow"/>
                <a:cs typeface="Arial Narrow"/>
              </a:rPr>
              <a:t>model, </a:t>
            </a:r>
            <a:r>
              <a:rPr sz="1100" dirty="0">
                <a:latin typeface="Arial Narrow"/>
                <a:cs typeface="Arial Narrow"/>
              </a:rPr>
              <a:t>then show the full</a:t>
            </a:r>
            <a:r>
              <a:rPr sz="1100" spc="-17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image.</a:t>
            </a:r>
            <a:endParaRPr sz="1100">
              <a:latin typeface="Arial Narrow"/>
              <a:cs typeface="Arial Narrow"/>
            </a:endParaRPr>
          </a:p>
          <a:p>
            <a:pPr marL="12700" marR="5080">
              <a:lnSpc>
                <a:spcPct val="90000"/>
              </a:lnSpc>
              <a:spcBef>
                <a:spcPts val="580"/>
              </a:spcBef>
            </a:pPr>
            <a:r>
              <a:rPr sz="1100" spc="-5" dirty="0">
                <a:latin typeface="Arial Narrow"/>
                <a:cs typeface="Arial Narrow"/>
              </a:rPr>
              <a:t>You </a:t>
            </a:r>
            <a:r>
              <a:rPr sz="1100" dirty="0">
                <a:latin typeface="Arial Narrow"/>
                <a:cs typeface="Arial Narrow"/>
              </a:rPr>
              <a:t>can overlay the </a:t>
            </a:r>
            <a:r>
              <a:rPr sz="1100" spc="-5" dirty="0">
                <a:latin typeface="Arial Narrow"/>
                <a:cs typeface="Arial Narrow"/>
              </a:rPr>
              <a:t>model on </a:t>
            </a:r>
            <a:r>
              <a:rPr sz="1100" dirty="0">
                <a:latin typeface="Arial Narrow"/>
                <a:cs typeface="Arial Narrow"/>
              </a:rPr>
              <a:t>top </a:t>
            </a:r>
            <a:r>
              <a:rPr sz="1100" spc="-5" dirty="0">
                <a:latin typeface="Arial Narrow"/>
                <a:cs typeface="Arial Narrow"/>
              </a:rPr>
              <a:t>of </a:t>
            </a:r>
            <a:r>
              <a:rPr sz="1100" dirty="0">
                <a:latin typeface="Arial Narrow"/>
                <a:cs typeface="Arial Narrow"/>
              </a:rPr>
              <a:t>the </a:t>
            </a:r>
            <a:r>
              <a:rPr sz="1100" spc="-5" dirty="0">
                <a:latin typeface="Arial Narrow"/>
                <a:cs typeface="Arial Narrow"/>
              </a:rPr>
              <a:t>image</a:t>
            </a:r>
            <a:r>
              <a:rPr sz="1100" spc="-140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and  </a:t>
            </a:r>
            <a:r>
              <a:rPr sz="1100" dirty="0">
                <a:latin typeface="Arial Narrow"/>
                <a:cs typeface="Arial Narrow"/>
              </a:rPr>
              <a:t>toggle </a:t>
            </a:r>
            <a:r>
              <a:rPr sz="1100" spc="-5" dirty="0">
                <a:latin typeface="Arial Narrow"/>
                <a:cs typeface="Arial Narrow"/>
              </a:rPr>
              <a:t>it on and off or add </a:t>
            </a:r>
            <a:r>
              <a:rPr sz="1100" dirty="0">
                <a:latin typeface="Arial Narrow"/>
                <a:cs typeface="Arial Narrow"/>
              </a:rPr>
              <a:t>labels to the </a:t>
            </a:r>
            <a:r>
              <a:rPr sz="1100" spc="-5" dirty="0">
                <a:latin typeface="Arial Narrow"/>
                <a:cs typeface="Arial Narrow"/>
              </a:rPr>
              <a:t>image.  </a:t>
            </a:r>
            <a:r>
              <a:rPr sz="1100" dirty="0">
                <a:latin typeface="Arial Narrow"/>
                <a:cs typeface="Arial Narrow"/>
              </a:rPr>
              <a:t>(Animations tab | </a:t>
            </a:r>
            <a:r>
              <a:rPr sz="1100" spc="-5" dirty="0">
                <a:latin typeface="Arial Narrow"/>
                <a:cs typeface="Arial Narrow"/>
              </a:rPr>
              <a:t>show or hide hen use </a:t>
            </a:r>
            <a:r>
              <a:rPr sz="1100" dirty="0">
                <a:latin typeface="Arial Narrow"/>
                <a:cs typeface="Arial Narrow"/>
              </a:rPr>
              <a:t>the arrow  keys to </a:t>
            </a:r>
            <a:r>
              <a:rPr sz="1100" spc="-5" dirty="0">
                <a:latin typeface="Arial Narrow"/>
                <a:cs typeface="Arial Narrow"/>
              </a:rPr>
              <a:t>go forwards and </a:t>
            </a:r>
            <a:r>
              <a:rPr sz="1100" dirty="0">
                <a:latin typeface="Arial Narrow"/>
                <a:cs typeface="Arial Narrow"/>
              </a:rPr>
              <a:t>back. Alternatively use a  trigger to show </a:t>
            </a:r>
            <a:r>
              <a:rPr sz="1100" spc="-5" dirty="0">
                <a:latin typeface="Arial Narrow"/>
                <a:cs typeface="Arial Narrow"/>
              </a:rPr>
              <a:t>and </a:t>
            </a:r>
            <a:r>
              <a:rPr sz="1100" dirty="0">
                <a:latin typeface="Arial Narrow"/>
                <a:cs typeface="Arial Narrow"/>
              </a:rPr>
              <a:t>hide the </a:t>
            </a:r>
            <a:r>
              <a:rPr sz="1100" spc="-5" dirty="0">
                <a:latin typeface="Arial Narrow"/>
                <a:cs typeface="Arial Narrow"/>
              </a:rPr>
              <a:t>image or</a:t>
            </a:r>
            <a:r>
              <a:rPr sz="1100" spc="-14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graphics.)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21030" y="1283970"/>
            <a:ext cx="2720975" cy="22237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Simplify your </a:t>
            </a:r>
            <a:r>
              <a:rPr sz="1600" spc="-10" dirty="0">
                <a:solidFill>
                  <a:srgbClr val="C00000"/>
                </a:solidFill>
                <a:latin typeface="Georgia"/>
                <a:cs typeface="Georgia"/>
              </a:rPr>
              <a:t>text </a:t>
            </a: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and</a:t>
            </a:r>
            <a:r>
              <a:rPr sz="1600" spc="7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1600" spc="-10" dirty="0">
                <a:solidFill>
                  <a:srgbClr val="C00000"/>
                </a:solidFill>
                <a:latin typeface="Georgia"/>
                <a:cs typeface="Georgia"/>
              </a:rPr>
              <a:t>bullets</a:t>
            </a:r>
            <a:endParaRPr sz="1600">
              <a:latin typeface="Georgia"/>
              <a:cs typeface="Georgia"/>
            </a:endParaRPr>
          </a:p>
          <a:p>
            <a:pPr marL="12700" marR="49530">
              <a:lnSpc>
                <a:spcPts val="1190"/>
              </a:lnSpc>
              <a:spcBef>
                <a:spcPts val="645"/>
              </a:spcBef>
            </a:pPr>
            <a:r>
              <a:rPr sz="1100" spc="-5" dirty="0">
                <a:latin typeface="Arial Narrow"/>
                <a:cs typeface="Arial Narrow"/>
              </a:rPr>
              <a:t>Your </a:t>
            </a:r>
            <a:r>
              <a:rPr sz="1100" dirty="0">
                <a:latin typeface="Arial Narrow"/>
                <a:cs typeface="Arial Narrow"/>
              </a:rPr>
              <a:t>slides </a:t>
            </a:r>
            <a:r>
              <a:rPr sz="1100" spc="-5" dirty="0">
                <a:latin typeface="Arial Narrow"/>
                <a:cs typeface="Arial Narrow"/>
              </a:rPr>
              <a:t>are not </a:t>
            </a:r>
            <a:r>
              <a:rPr sz="1100" dirty="0">
                <a:latin typeface="Arial Narrow"/>
                <a:cs typeface="Arial Narrow"/>
              </a:rPr>
              <a:t>a document to </a:t>
            </a:r>
            <a:r>
              <a:rPr sz="1100" spc="-5" dirty="0">
                <a:latin typeface="Arial Narrow"/>
                <a:cs typeface="Arial Narrow"/>
              </a:rPr>
              <a:t>be </a:t>
            </a:r>
            <a:r>
              <a:rPr sz="1100" dirty="0">
                <a:latin typeface="Arial Narrow"/>
                <a:cs typeface="Arial Narrow"/>
              </a:rPr>
              <a:t>read by the  audience. Just </a:t>
            </a:r>
            <a:r>
              <a:rPr sz="1100" spc="-5" dirty="0">
                <a:latin typeface="Arial Narrow"/>
                <a:cs typeface="Arial Narrow"/>
              </a:rPr>
              <a:t>include </a:t>
            </a:r>
            <a:r>
              <a:rPr sz="1100" dirty="0">
                <a:latin typeface="Arial Narrow"/>
                <a:cs typeface="Arial Narrow"/>
              </a:rPr>
              <a:t>the </a:t>
            </a:r>
            <a:r>
              <a:rPr sz="1100" spc="-5" dirty="0">
                <a:latin typeface="Arial Narrow"/>
                <a:cs typeface="Arial Narrow"/>
              </a:rPr>
              <a:t>keywords and</a:t>
            </a:r>
            <a:r>
              <a:rPr sz="1100" spc="-12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statements  as a focus for </a:t>
            </a:r>
            <a:r>
              <a:rPr sz="1100" spc="-5" dirty="0">
                <a:latin typeface="Arial Narrow"/>
                <a:cs typeface="Arial Narrow"/>
              </a:rPr>
              <a:t>your</a:t>
            </a:r>
            <a:r>
              <a:rPr sz="1100" spc="-12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commentary.</a:t>
            </a:r>
            <a:endParaRPr sz="1100">
              <a:latin typeface="Arial Narrow"/>
              <a:cs typeface="Arial Narrow"/>
            </a:endParaRPr>
          </a:p>
          <a:p>
            <a:pPr marL="12700" marR="5080">
              <a:lnSpc>
                <a:spcPct val="90000"/>
              </a:lnSpc>
              <a:spcBef>
                <a:spcPts val="580"/>
              </a:spcBef>
            </a:pPr>
            <a:r>
              <a:rPr sz="1100" spc="-5" dirty="0">
                <a:latin typeface="Arial Narrow"/>
                <a:cs typeface="Arial Narrow"/>
              </a:rPr>
              <a:t>Some </a:t>
            </a:r>
            <a:r>
              <a:rPr sz="1100" dirty="0">
                <a:latin typeface="Arial Narrow"/>
                <a:cs typeface="Arial Narrow"/>
              </a:rPr>
              <a:t>people recommend limiting a slide to 7 bullets  </a:t>
            </a:r>
            <a:r>
              <a:rPr sz="1100" spc="-5" dirty="0">
                <a:latin typeface="Arial Narrow"/>
                <a:cs typeface="Arial Narrow"/>
              </a:rPr>
              <a:t>of </a:t>
            </a:r>
            <a:r>
              <a:rPr sz="1100" dirty="0">
                <a:latin typeface="Arial Narrow"/>
                <a:cs typeface="Arial Narrow"/>
              </a:rPr>
              <a:t>7 </a:t>
            </a:r>
            <a:r>
              <a:rPr sz="1100" spc="-5" dirty="0">
                <a:latin typeface="Arial Narrow"/>
                <a:cs typeface="Arial Narrow"/>
              </a:rPr>
              <a:t>words </a:t>
            </a:r>
            <a:r>
              <a:rPr sz="1100" dirty="0">
                <a:latin typeface="Arial Narrow"/>
                <a:cs typeface="Arial Narrow"/>
              </a:rPr>
              <a:t>each. This </a:t>
            </a:r>
            <a:r>
              <a:rPr sz="1100" spc="-5" dirty="0">
                <a:latin typeface="Arial Narrow"/>
                <a:cs typeface="Arial Narrow"/>
              </a:rPr>
              <a:t>will </a:t>
            </a:r>
            <a:r>
              <a:rPr sz="1100" dirty="0">
                <a:latin typeface="Arial Narrow"/>
                <a:cs typeface="Arial Narrow"/>
              </a:rPr>
              <a:t>result </a:t>
            </a:r>
            <a:r>
              <a:rPr sz="1100" spc="-5" dirty="0">
                <a:latin typeface="Arial Narrow"/>
                <a:cs typeface="Arial Narrow"/>
              </a:rPr>
              <a:t>in </a:t>
            </a:r>
            <a:r>
              <a:rPr sz="1100" dirty="0">
                <a:latin typeface="Arial Narrow"/>
                <a:cs typeface="Arial Narrow"/>
              </a:rPr>
              <a:t>complete overload  for </a:t>
            </a:r>
            <a:r>
              <a:rPr sz="1100" spc="-5" dirty="0">
                <a:latin typeface="Arial Narrow"/>
                <a:cs typeface="Arial Narrow"/>
              </a:rPr>
              <a:t>your audience. </a:t>
            </a:r>
            <a:r>
              <a:rPr sz="1100" dirty="0">
                <a:latin typeface="Arial Narrow"/>
                <a:cs typeface="Arial Narrow"/>
              </a:rPr>
              <a:t>It </a:t>
            </a:r>
            <a:r>
              <a:rPr sz="1100" spc="-5" dirty="0">
                <a:latin typeface="Arial Narrow"/>
                <a:cs typeface="Arial Narrow"/>
              </a:rPr>
              <a:t>will look </a:t>
            </a:r>
            <a:r>
              <a:rPr sz="1100" dirty="0">
                <a:latin typeface="Arial Narrow"/>
                <a:cs typeface="Arial Narrow"/>
              </a:rPr>
              <a:t>really </a:t>
            </a:r>
            <a:r>
              <a:rPr sz="1100" spc="-5" dirty="0">
                <a:latin typeface="Arial Narrow"/>
                <a:cs typeface="Arial Narrow"/>
              </a:rPr>
              <a:t>boring and people  will </a:t>
            </a:r>
            <a:r>
              <a:rPr sz="1100" dirty="0">
                <a:latin typeface="Arial Narrow"/>
                <a:cs typeface="Arial Narrow"/>
              </a:rPr>
              <a:t>either read it or to listen to you. They can’t do  </a:t>
            </a:r>
            <a:r>
              <a:rPr sz="1100" spc="-5" dirty="0">
                <a:latin typeface="Arial Narrow"/>
                <a:cs typeface="Arial Narrow"/>
              </a:rPr>
              <a:t>both. </a:t>
            </a:r>
            <a:r>
              <a:rPr sz="1100" dirty="0">
                <a:latin typeface="Arial Narrow"/>
                <a:cs typeface="Arial Narrow"/>
              </a:rPr>
              <a:t>In either case </a:t>
            </a:r>
            <a:r>
              <a:rPr sz="1100" spc="-5" dirty="0">
                <a:latin typeface="Arial Narrow"/>
                <a:cs typeface="Arial Narrow"/>
              </a:rPr>
              <a:t>most of </a:t>
            </a:r>
            <a:r>
              <a:rPr sz="1100" dirty="0">
                <a:latin typeface="Arial Narrow"/>
                <a:cs typeface="Arial Narrow"/>
              </a:rPr>
              <a:t>them </a:t>
            </a:r>
            <a:r>
              <a:rPr sz="1100" spc="-5" dirty="0">
                <a:latin typeface="Arial Narrow"/>
                <a:cs typeface="Arial Narrow"/>
              </a:rPr>
              <a:t>will switch</a:t>
            </a:r>
            <a:r>
              <a:rPr sz="1100" spc="-12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off.</a:t>
            </a:r>
            <a:endParaRPr sz="1100">
              <a:latin typeface="Arial Narrow"/>
              <a:cs typeface="Arial Narrow"/>
            </a:endParaRPr>
          </a:p>
          <a:p>
            <a:pPr marL="12700" marR="154305">
              <a:lnSpc>
                <a:spcPts val="1190"/>
              </a:lnSpc>
              <a:spcBef>
                <a:spcPts val="615"/>
              </a:spcBef>
            </a:pPr>
            <a:r>
              <a:rPr sz="1100" spc="-5" dirty="0">
                <a:latin typeface="Arial Narrow"/>
                <a:cs typeface="Arial Narrow"/>
              </a:rPr>
              <a:t>You </a:t>
            </a:r>
            <a:r>
              <a:rPr sz="1100" dirty="0">
                <a:latin typeface="Arial Narrow"/>
                <a:cs typeface="Arial Narrow"/>
              </a:rPr>
              <a:t>can almost always </a:t>
            </a:r>
            <a:r>
              <a:rPr sz="1100" spc="-5" dirty="0">
                <a:latin typeface="Arial Narrow"/>
                <a:cs typeface="Arial Narrow"/>
              </a:rPr>
              <a:t>cut </a:t>
            </a:r>
            <a:r>
              <a:rPr sz="1100" dirty="0">
                <a:latin typeface="Arial Narrow"/>
                <a:cs typeface="Arial Narrow"/>
              </a:rPr>
              <a:t>the number</a:t>
            </a:r>
            <a:r>
              <a:rPr sz="1100" spc="-170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of words in  </a:t>
            </a:r>
            <a:r>
              <a:rPr sz="1100" dirty="0">
                <a:latin typeface="Arial Narrow"/>
                <a:cs typeface="Arial Narrow"/>
              </a:rPr>
              <a:t>half (or </a:t>
            </a:r>
            <a:r>
              <a:rPr sz="1100" spc="-5" dirty="0">
                <a:latin typeface="Arial Narrow"/>
                <a:cs typeface="Arial Narrow"/>
              </a:rPr>
              <a:t>much more) without losing </a:t>
            </a:r>
            <a:r>
              <a:rPr sz="1100" dirty="0">
                <a:latin typeface="Arial Narrow"/>
                <a:cs typeface="Arial Narrow"/>
              </a:rPr>
              <a:t>the</a:t>
            </a:r>
            <a:r>
              <a:rPr sz="1100" spc="-10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essence.</a:t>
            </a:r>
            <a:endParaRPr sz="11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sz="1100" dirty="0">
                <a:latin typeface="Arial Narrow"/>
                <a:cs typeface="Arial Narrow"/>
              </a:rPr>
              <a:t>Limit the number </a:t>
            </a:r>
            <a:r>
              <a:rPr sz="1100" spc="-5" dirty="0">
                <a:latin typeface="Arial Narrow"/>
                <a:cs typeface="Arial Narrow"/>
              </a:rPr>
              <a:t>and colour of</a:t>
            </a:r>
            <a:r>
              <a:rPr sz="1100" spc="-13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fonts.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21030" y="3620516"/>
            <a:ext cx="2718435" cy="2071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Simplify your</a:t>
            </a:r>
            <a:r>
              <a:rPr sz="1600" spc="1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1600" spc="-10" dirty="0">
                <a:solidFill>
                  <a:srgbClr val="C00000"/>
                </a:solidFill>
                <a:latin typeface="Georgia"/>
                <a:cs typeface="Georgia"/>
              </a:rPr>
              <a:t>diagrams</a:t>
            </a:r>
            <a:endParaRPr sz="1600">
              <a:latin typeface="Georgia"/>
              <a:cs typeface="Georgia"/>
            </a:endParaRPr>
          </a:p>
          <a:p>
            <a:pPr marL="12700" marR="5080">
              <a:lnSpc>
                <a:spcPts val="1190"/>
              </a:lnSpc>
              <a:spcBef>
                <a:spcPts val="650"/>
              </a:spcBef>
            </a:pPr>
            <a:r>
              <a:rPr sz="1100" dirty="0">
                <a:latin typeface="Arial Narrow"/>
                <a:cs typeface="Arial Narrow"/>
              </a:rPr>
              <a:t>Simple diagrams communicate </a:t>
            </a:r>
            <a:r>
              <a:rPr sz="1100" spc="-5" dirty="0">
                <a:latin typeface="Arial Narrow"/>
                <a:cs typeface="Arial Narrow"/>
              </a:rPr>
              <a:t>better </a:t>
            </a:r>
            <a:r>
              <a:rPr sz="1100" dirty="0">
                <a:latin typeface="Arial Narrow"/>
                <a:cs typeface="Arial Narrow"/>
              </a:rPr>
              <a:t>than  complicated ones. Graphs, charts, diagrams </a:t>
            </a:r>
            <a:r>
              <a:rPr sz="1100" spc="-5" dirty="0">
                <a:latin typeface="Arial Narrow"/>
                <a:cs typeface="Arial Narrow"/>
              </a:rPr>
              <a:t>and  </a:t>
            </a:r>
            <a:r>
              <a:rPr sz="1100" dirty="0">
                <a:latin typeface="Arial Narrow"/>
                <a:cs typeface="Arial Narrow"/>
              </a:rPr>
              <a:t>tables frequently have </a:t>
            </a:r>
            <a:r>
              <a:rPr sz="1100" spc="-5" dirty="0">
                <a:latin typeface="Arial Narrow"/>
                <a:cs typeface="Arial Narrow"/>
              </a:rPr>
              <a:t>more </a:t>
            </a:r>
            <a:r>
              <a:rPr sz="1100" dirty="0">
                <a:latin typeface="Arial Narrow"/>
                <a:cs typeface="Arial Narrow"/>
              </a:rPr>
              <a:t>detail then </a:t>
            </a:r>
            <a:r>
              <a:rPr sz="1100" spc="-5" dirty="0">
                <a:latin typeface="Arial Narrow"/>
                <a:cs typeface="Arial Narrow"/>
              </a:rPr>
              <a:t>is </a:t>
            </a:r>
            <a:r>
              <a:rPr sz="1100" dirty="0">
                <a:latin typeface="Arial Narrow"/>
                <a:cs typeface="Arial Narrow"/>
              </a:rPr>
              <a:t>required to  convey the point. Eliminate anything that isn’t  essential, for example, detailed captions, </a:t>
            </a:r>
            <a:r>
              <a:rPr sz="1100" spc="-5" dirty="0">
                <a:latin typeface="Arial Narrow"/>
                <a:cs typeface="Arial Narrow"/>
              </a:rPr>
              <a:t>figure  numbers, </a:t>
            </a:r>
            <a:r>
              <a:rPr sz="1100" dirty="0">
                <a:latin typeface="Arial Narrow"/>
                <a:cs typeface="Arial Narrow"/>
              </a:rPr>
              <a:t>tick </a:t>
            </a:r>
            <a:r>
              <a:rPr sz="1100" spc="-5" dirty="0">
                <a:latin typeface="Arial Narrow"/>
                <a:cs typeface="Arial Narrow"/>
              </a:rPr>
              <a:t>marks, date </a:t>
            </a:r>
            <a:r>
              <a:rPr sz="1100" dirty="0">
                <a:latin typeface="Arial Narrow"/>
                <a:cs typeface="Arial Narrow"/>
              </a:rPr>
              <a:t>details. Zoom into the</a:t>
            </a:r>
            <a:r>
              <a:rPr sz="1100" spc="-145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area  of</a:t>
            </a:r>
            <a:r>
              <a:rPr sz="1100" spc="-10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interest.</a:t>
            </a:r>
            <a:endParaRPr sz="1100">
              <a:latin typeface="Arial Narrow"/>
              <a:cs typeface="Arial Narrow"/>
            </a:endParaRPr>
          </a:p>
          <a:p>
            <a:pPr marL="12700" marR="98425">
              <a:lnSpc>
                <a:spcPct val="90100"/>
              </a:lnSpc>
              <a:spcBef>
                <a:spcPts val="580"/>
              </a:spcBef>
            </a:pPr>
            <a:r>
              <a:rPr sz="1100" dirty="0">
                <a:latin typeface="Arial Narrow"/>
                <a:cs typeface="Arial Narrow"/>
              </a:rPr>
              <a:t>This </a:t>
            </a:r>
            <a:r>
              <a:rPr sz="1100" spc="-5" dirty="0">
                <a:latin typeface="Arial Narrow"/>
                <a:cs typeface="Arial Narrow"/>
              </a:rPr>
              <a:t>is </a:t>
            </a:r>
            <a:r>
              <a:rPr sz="1100" dirty="0">
                <a:latin typeface="Arial Narrow"/>
                <a:cs typeface="Arial Narrow"/>
              </a:rPr>
              <a:t>a presentation, </a:t>
            </a:r>
            <a:r>
              <a:rPr sz="1100" spc="-5" dirty="0">
                <a:latin typeface="Arial Narrow"/>
                <a:cs typeface="Arial Narrow"/>
              </a:rPr>
              <a:t>not </a:t>
            </a:r>
            <a:r>
              <a:rPr sz="1100" dirty="0">
                <a:latin typeface="Arial Narrow"/>
                <a:cs typeface="Arial Narrow"/>
              </a:rPr>
              <a:t>a research </a:t>
            </a:r>
            <a:r>
              <a:rPr sz="1100" spc="-5" dirty="0">
                <a:latin typeface="Arial Narrow"/>
                <a:cs typeface="Arial Narrow"/>
              </a:rPr>
              <a:t>paper. </a:t>
            </a:r>
            <a:r>
              <a:rPr sz="1100" dirty="0">
                <a:latin typeface="Arial Narrow"/>
                <a:cs typeface="Arial Narrow"/>
              </a:rPr>
              <a:t>If </a:t>
            </a:r>
            <a:r>
              <a:rPr sz="1100" spc="-5" dirty="0">
                <a:latin typeface="Arial Narrow"/>
                <a:cs typeface="Arial Narrow"/>
              </a:rPr>
              <a:t>you  </a:t>
            </a:r>
            <a:r>
              <a:rPr sz="1100" dirty="0">
                <a:latin typeface="Arial Narrow"/>
                <a:cs typeface="Arial Narrow"/>
              </a:rPr>
              <a:t>think the detail may be </a:t>
            </a:r>
            <a:r>
              <a:rPr sz="1100" spc="-5" dirty="0">
                <a:latin typeface="Arial Narrow"/>
                <a:cs typeface="Arial Narrow"/>
              </a:rPr>
              <a:t>important include it in </a:t>
            </a:r>
            <a:r>
              <a:rPr sz="1100" dirty="0">
                <a:latin typeface="Arial Narrow"/>
                <a:cs typeface="Arial Narrow"/>
              </a:rPr>
              <a:t>the  handout</a:t>
            </a:r>
            <a:r>
              <a:rPr sz="1100" spc="-3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or</a:t>
            </a:r>
            <a:r>
              <a:rPr sz="1100" spc="-2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on</a:t>
            </a:r>
            <a:r>
              <a:rPr sz="1100" spc="-2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a</a:t>
            </a:r>
            <a:r>
              <a:rPr sz="1100" spc="-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separate</a:t>
            </a:r>
            <a:r>
              <a:rPr sz="1100" spc="-4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hidden</a:t>
            </a:r>
            <a:r>
              <a:rPr sz="1100" spc="-2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slide</a:t>
            </a:r>
            <a:r>
              <a:rPr sz="1100" spc="-2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that</a:t>
            </a:r>
            <a:r>
              <a:rPr sz="1100" spc="-2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you</a:t>
            </a:r>
            <a:r>
              <a:rPr sz="1100" spc="-1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only  show </a:t>
            </a:r>
            <a:r>
              <a:rPr sz="1100" spc="-5" dirty="0">
                <a:latin typeface="Arial Narrow"/>
                <a:cs typeface="Arial Narrow"/>
              </a:rPr>
              <a:t>is</a:t>
            </a:r>
            <a:r>
              <a:rPr sz="1100" spc="-11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asked.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731254" y="1283970"/>
            <a:ext cx="2743835" cy="17691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Use animations </a:t>
            </a:r>
            <a:r>
              <a:rPr sz="1600" spc="-10" dirty="0">
                <a:solidFill>
                  <a:srgbClr val="C00000"/>
                </a:solidFill>
                <a:latin typeface="Georgia"/>
                <a:cs typeface="Georgia"/>
              </a:rPr>
              <a:t>with</a:t>
            </a:r>
            <a:r>
              <a:rPr sz="1600" spc="4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1600" spc="-10" dirty="0">
                <a:solidFill>
                  <a:srgbClr val="C00000"/>
                </a:solidFill>
                <a:latin typeface="Georgia"/>
                <a:cs typeface="Georgia"/>
              </a:rPr>
              <a:t>purpose</a:t>
            </a:r>
            <a:endParaRPr sz="1600">
              <a:latin typeface="Georgia"/>
              <a:cs typeface="Georgia"/>
            </a:endParaRPr>
          </a:p>
          <a:p>
            <a:pPr marL="12700" marR="104775">
              <a:lnSpc>
                <a:spcPts val="1190"/>
              </a:lnSpc>
              <a:spcBef>
                <a:spcPts val="645"/>
              </a:spcBef>
            </a:pPr>
            <a:r>
              <a:rPr sz="1100" spc="-5" dirty="0">
                <a:latin typeface="Arial Narrow"/>
                <a:cs typeface="Arial Narrow"/>
              </a:rPr>
              <a:t>Animations are </a:t>
            </a:r>
            <a:r>
              <a:rPr sz="1100" dirty="0">
                <a:latin typeface="Arial Narrow"/>
                <a:cs typeface="Arial Narrow"/>
              </a:rPr>
              <a:t>a </a:t>
            </a:r>
            <a:r>
              <a:rPr sz="1100" spc="-5" dirty="0">
                <a:latin typeface="Arial Narrow"/>
                <a:cs typeface="Arial Narrow"/>
              </a:rPr>
              <a:t>powerful means of </a:t>
            </a:r>
            <a:r>
              <a:rPr sz="1100" dirty="0">
                <a:latin typeface="Arial Narrow"/>
                <a:cs typeface="Arial Narrow"/>
              </a:rPr>
              <a:t>building  complexity </a:t>
            </a:r>
            <a:r>
              <a:rPr sz="1100" spc="-5" dirty="0">
                <a:latin typeface="Arial Narrow"/>
                <a:cs typeface="Arial Narrow"/>
              </a:rPr>
              <a:t>or </a:t>
            </a:r>
            <a:r>
              <a:rPr sz="1100" dirty="0">
                <a:latin typeface="Arial Narrow"/>
                <a:cs typeface="Arial Narrow"/>
              </a:rPr>
              <a:t>showing relationships </a:t>
            </a:r>
            <a:r>
              <a:rPr sz="1100" spc="-5" dirty="0">
                <a:latin typeface="Arial Narrow"/>
                <a:cs typeface="Arial Narrow"/>
              </a:rPr>
              <a:t>and</a:t>
            </a:r>
            <a:r>
              <a:rPr sz="1100" spc="-15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processes.  </a:t>
            </a:r>
            <a:r>
              <a:rPr sz="1100" spc="-5" dirty="0">
                <a:latin typeface="Arial Narrow"/>
                <a:cs typeface="Arial Narrow"/>
              </a:rPr>
              <a:t>However, </a:t>
            </a:r>
            <a:r>
              <a:rPr sz="1100" dirty="0">
                <a:latin typeface="Arial Narrow"/>
                <a:cs typeface="Arial Narrow"/>
              </a:rPr>
              <a:t>they </a:t>
            </a:r>
            <a:r>
              <a:rPr sz="1100" spc="-5" dirty="0">
                <a:latin typeface="Arial Narrow"/>
                <a:cs typeface="Arial Narrow"/>
              </a:rPr>
              <a:t>are </a:t>
            </a:r>
            <a:r>
              <a:rPr sz="1100" dirty="0">
                <a:latin typeface="Arial Narrow"/>
                <a:cs typeface="Arial Narrow"/>
              </a:rPr>
              <a:t>frequently used </a:t>
            </a:r>
            <a:r>
              <a:rPr sz="1100" spc="-5" dirty="0">
                <a:latin typeface="Arial Narrow"/>
                <a:cs typeface="Arial Narrow"/>
              </a:rPr>
              <a:t>with no apparent  </a:t>
            </a:r>
            <a:r>
              <a:rPr sz="1100" dirty="0">
                <a:latin typeface="Arial Narrow"/>
                <a:cs typeface="Arial Narrow"/>
              </a:rPr>
              <a:t>purpose </a:t>
            </a:r>
            <a:r>
              <a:rPr sz="1100" spc="-5" dirty="0">
                <a:latin typeface="Arial Narrow"/>
                <a:cs typeface="Arial Narrow"/>
              </a:rPr>
              <a:t>other </a:t>
            </a:r>
            <a:r>
              <a:rPr sz="1100" dirty="0">
                <a:latin typeface="Arial Narrow"/>
                <a:cs typeface="Arial Narrow"/>
              </a:rPr>
              <a:t>than to attract attention. This </a:t>
            </a:r>
            <a:r>
              <a:rPr sz="1100" spc="-5" dirty="0">
                <a:latin typeface="Arial Narrow"/>
                <a:cs typeface="Arial Narrow"/>
              </a:rPr>
              <a:t>is </a:t>
            </a:r>
            <a:r>
              <a:rPr sz="1100" dirty="0">
                <a:latin typeface="Arial Narrow"/>
                <a:cs typeface="Arial Narrow"/>
              </a:rPr>
              <a:t>just  distracting.</a:t>
            </a:r>
            <a:endParaRPr sz="1100">
              <a:latin typeface="Arial Narrow"/>
              <a:cs typeface="Arial Narrow"/>
            </a:endParaRPr>
          </a:p>
          <a:p>
            <a:pPr marL="12700" marR="5080">
              <a:lnSpc>
                <a:spcPct val="90100"/>
              </a:lnSpc>
              <a:spcBef>
                <a:spcPts val="580"/>
              </a:spcBef>
            </a:pPr>
            <a:r>
              <a:rPr sz="1100" spc="-5" dirty="0">
                <a:latin typeface="Arial Narrow"/>
                <a:cs typeface="Arial Narrow"/>
              </a:rPr>
              <a:t>Every </a:t>
            </a:r>
            <a:r>
              <a:rPr sz="1100" dirty="0">
                <a:latin typeface="Arial Narrow"/>
                <a:cs typeface="Arial Narrow"/>
              </a:rPr>
              <a:t>animation </a:t>
            </a:r>
            <a:r>
              <a:rPr sz="1100" spc="-5" dirty="0">
                <a:latin typeface="Arial Narrow"/>
                <a:cs typeface="Arial Narrow"/>
              </a:rPr>
              <a:t>should have </a:t>
            </a:r>
            <a:r>
              <a:rPr sz="1100" dirty="0">
                <a:latin typeface="Arial Narrow"/>
                <a:cs typeface="Arial Narrow"/>
              </a:rPr>
              <a:t>a </a:t>
            </a:r>
            <a:r>
              <a:rPr sz="1100" spc="-5" dirty="0">
                <a:latin typeface="Arial Narrow"/>
                <a:cs typeface="Arial Narrow"/>
              </a:rPr>
              <a:t>clear purpose.do NOT  </a:t>
            </a:r>
            <a:r>
              <a:rPr sz="1100" dirty="0">
                <a:latin typeface="Arial Narrow"/>
                <a:cs typeface="Arial Narrow"/>
              </a:rPr>
              <a:t>have text </a:t>
            </a:r>
            <a:r>
              <a:rPr sz="1100" spc="-5" dirty="0">
                <a:latin typeface="Arial Narrow"/>
                <a:cs typeface="Arial Narrow"/>
              </a:rPr>
              <a:t>or </a:t>
            </a:r>
            <a:r>
              <a:rPr sz="1100" dirty="0">
                <a:latin typeface="Arial Narrow"/>
                <a:cs typeface="Arial Narrow"/>
              </a:rPr>
              <a:t>objects fly </a:t>
            </a:r>
            <a:r>
              <a:rPr sz="1100" spc="-5" dirty="0">
                <a:latin typeface="Arial Narrow"/>
                <a:cs typeface="Arial Narrow"/>
              </a:rPr>
              <a:t>in </a:t>
            </a:r>
            <a:r>
              <a:rPr sz="1100" dirty="0">
                <a:latin typeface="Arial Narrow"/>
                <a:cs typeface="Arial Narrow"/>
              </a:rPr>
              <a:t>to a </a:t>
            </a:r>
            <a:r>
              <a:rPr sz="1100" spc="-5" dirty="0">
                <a:latin typeface="Arial Narrow"/>
                <a:cs typeface="Arial Narrow"/>
              </a:rPr>
              <a:t>slide. </a:t>
            </a:r>
            <a:r>
              <a:rPr sz="1100" dirty="0">
                <a:latin typeface="Arial Narrow"/>
                <a:cs typeface="Arial Narrow"/>
              </a:rPr>
              <a:t>People </a:t>
            </a:r>
            <a:r>
              <a:rPr sz="1100" spc="-5" dirty="0">
                <a:latin typeface="Arial Narrow"/>
                <a:cs typeface="Arial Narrow"/>
              </a:rPr>
              <a:t>will  concentrate on </a:t>
            </a:r>
            <a:r>
              <a:rPr sz="1100" dirty="0">
                <a:latin typeface="Arial Narrow"/>
                <a:cs typeface="Arial Narrow"/>
              </a:rPr>
              <a:t>that rather than </a:t>
            </a:r>
            <a:r>
              <a:rPr sz="1100" spc="-5" dirty="0">
                <a:latin typeface="Arial Narrow"/>
                <a:cs typeface="Arial Narrow"/>
              </a:rPr>
              <a:t>your content, often  </a:t>
            </a:r>
            <a:r>
              <a:rPr sz="1100" dirty="0">
                <a:latin typeface="Arial Narrow"/>
                <a:cs typeface="Arial Narrow"/>
              </a:rPr>
              <a:t>wondering </a:t>
            </a:r>
            <a:r>
              <a:rPr sz="1100" spc="-5" dirty="0">
                <a:latin typeface="Arial Narrow"/>
                <a:cs typeface="Arial Narrow"/>
              </a:rPr>
              <a:t>where or what </a:t>
            </a:r>
            <a:r>
              <a:rPr sz="1100" dirty="0">
                <a:latin typeface="Arial Narrow"/>
                <a:cs typeface="Arial Narrow"/>
              </a:rPr>
              <a:t>the next </a:t>
            </a:r>
            <a:r>
              <a:rPr sz="1100" spc="-5" dirty="0">
                <a:latin typeface="Arial Narrow"/>
                <a:cs typeface="Arial Narrow"/>
              </a:rPr>
              <a:t>one will</a:t>
            </a:r>
            <a:r>
              <a:rPr sz="1100" spc="-12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be.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6722364" y="4364735"/>
            <a:ext cx="2901950" cy="1812289"/>
          </a:xfrm>
          <a:custGeom>
            <a:avLst/>
            <a:gdLst/>
            <a:ahLst/>
            <a:cxnLst/>
            <a:rect l="l" t="t" r="r" b="b"/>
            <a:pathLst>
              <a:path w="2901950" h="1812289">
                <a:moveTo>
                  <a:pt x="2599689" y="0"/>
                </a:moveTo>
                <a:lnTo>
                  <a:pt x="302005" y="0"/>
                </a:lnTo>
                <a:lnTo>
                  <a:pt x="253029" y="3953"/>
                </a:lnTo>
                <a:lnTo>
                  <a:pt x="206564" y="15400"/>
                </a:lnTo>
                <a:lnTo>
                  <a:pt x="163235" y="33717"/>
                </a:lnTo>
                <a:lnTo>
                  <a:pt x="123663" y="58281"/>
                </a:lnTo>
                <a:lnTo>
                  <a:pt x="88471" y="88471"/>
                </a:lnTo>
                <a:lnTo>
                  <a:pt x="58281" y="123663"/>
                </a:lnTo>
                <a:lnTo>
                  <a:pt x="33717" y="163235"/>
                </a:lnTo>
                <a:lnTo>
                  <a:pt x="15400" y="206564"/>
                </a:lnTo>
                <a:lnTo>
                  <a:pt x="3953" y="253029"/>
                </a:lnTo>
                <a:lnTo>
                  <a:pt x="0" y="302006"/>
                </a:lnTo>
                <a:lnTo>
                  <a:pt x="0" y="1510017"/>
                </a:lnTo>
                <a:lnTo>
                  <a:pt x="3953" y="1559006"/>
                </a:lnTo>
                <a:lnTo>
                  <a:pt x="15400" y="1605479"/>
                </a:lnTo>
                <a:lnTo>
                  <a:pt x="33717" y="1648812"/>
                </a:lnTo>
                <a:lnTo>
                  <a:pt x="58281" y="1688386"/>
                </a:lnTo>
                <a:lnTo>
                  <a:pt x="88471" y="1723577"/>
                </a:lnTo>
                <a:lnTo>
                  <a:pt x="123663" y="1753764"/>
                </a:lnTo>
                <a:lnTo>
                  <a:pt x="163235" y="1778325"/>
                </a:lnTo>
                <a:lnTo>
                  <a:pt x="206564" y="1796639"/>
                </a:lnTo>
                <a:lnTo>
                  <a:pt x="253029" y="1808083"/>
                </a:lnTo>
                <a:lnTo>
                  <a:pt x="302005" y="1812036"/>
                </a:lnTo>
                <a:lnTo>
                  <a:pt x="2599689" y="1812036"/>
                </a:lnTo>
                <a:lnTo>
                  <a:pt x="2648666" y="1808083"/>
                </a:lnTo>
                <a:lnTo>
                  <a:pt x="2695131" y="1796639"/>
                </a:lnTo>
                <a:lnTo>
                  <a:pt x="2738460" y="1778325"/>
                </a:lnTo>
                <a:lnTo>
                  <a:pt x="2778032" y="1753764"/>
                </a:lnTo>
                <a:lnTo>
                  <a:pt x="2813224" y="1723577"/>
                </a:lnTo>
                <a:lnTo>
                  <a:pt x="2843414" y="1688386"/>
                </a:lnTo>
                <a:lnTo>
                  <a:pt x="2867978" y="1648812"/>
                </a:lnTo>
                <a:lnTo>
                  <a:pt x="2886295" y="1605479"/>
                </a:lnTo>
                <a:lnTo>
                  <a:pt x="2897742" y="1559006"/>
                </a:lnTo>
                <a:lnTo>
                  <a:pt x="2901695" y="1510017"/>
                </a:lnTo>
                <a:lnTo>
                  <a:pt x="2901695" y="302006"/>
                </a:lnTo>
                <a:lnTo>
                  <a:pt x="2897742" y="253029"/>
                </a:lnTo>
                <a:lnTo>
                  <a:pt x="2886295" y="206564"/>
                </a:lnTo>
                <a:lnTo>
                  <a:pt x="2867978" y="163235"/>
                </a:lnTo>
                <a:lnTo>
                  <a:pt x="2843414" y="123663"/>
                </a:lnTo>
                <a:lnTo>
                  <a:pt x="2813224" y="88471"/>
                </a:lnTo>
                <a:lnTo>
                  <a:pt x="2778032" y="58281"/>
                </a:lnTo>
                <a:lnTo>
                  <a:pt x="2738460" y="33717"/>
                </a:lnTo>
                <a:lnTo>
                  <a:pt x="2695131" y="15400"/>
                </a:lnTo>
                <a:lnTo>
                  <a:pt x="2648666" y="3953"/>
                </a:lnTo>
                <a:lnTo>
                  <a:pt x="2599689" y="0"/>
                </a:lnTo>
                <a:close/>
              </a:path>
            </a:pathLst>
          </a:custGeom>
          <a:solidFill>
            <a:srgbClr val="9917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6890131" y="4493767"/>
            <a:ext cx="2558415" cy="13912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70"/>
              </a:lnSpc>
            </a:pPr>
            <a:r>
              <a:rPr sz="1600" spc="-10" dirty="0">
                <a:solidFill>
                  <a:srgbClr val="C00000"/>
                </a:solidFill>
                <a:latin typeface="Georgia"/>
                <a:cs typeface="Georgia"/>
              </a:rPr>
              <a:t>Activity</a:t>
            </a:r>
            <a:endParaRPr sz="1600">
              <a:latin typeface="Georgia"/>
              <a:cs typeface="Georgia"/>
            </a:endParaRPr>
          </a:p>
          <a:p>
            <a:pPr marL="12700" marR="5080">
              <a:lnSpc>
                <a:spcPts val="1190"/>
              </a:lnSpc>
              <a:spcBef>
                <a:spcPts val="95"/>
              </a:spcBef>
            </a:pPr>
            <a:r>
              <a:rPr sz="1100" spc="-5" dirty="0">
                <a:latin typeface="Arial Narrow"/>
                <a:cs typeface="Arial Narrow"/>
              </a:rPr>
              <a:t>Count </a:t>
            </a:r>
            <a:r>
              <a:rPr sz="1100" dirty="0">
                <a:latin typeface="Arial Narrow"/>
                <a:cs typeface="Arial Narrow"/>
              </a:rPr>
              <a:t>the number </a:t>
            </a:r>
            <a:r>
              <a:rPr sz="1100" spc="-5" dirty="0">
                <a:latin typeface="Arial Narrow"/>
                <a:cs typeface="Arial Narrow"/>
              </a:rPr>
              <a:t>of separate </a:t>
            </a:r>
            <a:r>
              <a:rPr sz="1100" dirty="0">
                <a:latin typeface="Arial Narrow"/>
                <a:cs typeface="Arial Narrow"/>
              </a:rPr>
              <a:t>pieces </a:t>
            </a:r>
            <a:r>
              <a:rPr sz="1100" spc="-5" dirty="0">
                <a:latin typeface="Arial Narrow"/>
                <a:cs typeface="Arial Narrow"/>
              </a:rPr>
              <a:t>of  </a:t>
            </a:r>
            <a:r>
              <a:rPr sz="1100" dirty="0">
                <a:latin typeface="Arial Narrow"/>
                <a:cs typeface="Arial Narrow"/>
              </a:rPr>
              <a:t>information </a:t>
            </a:r>
            <a:r>
              <a:rPr sz="1100" spc="-5" dirty="0">
                <a:latin typeface="Arial Narrow"/>
                <a:cs typeface="Arial Narrow"/>
              </a:rPr>
              <a:t>in one of your </a:t>
            </a:r>
            <a:r>
              <a:rPr sz="1100" dirty="0">
                <a:latin typeface="Arial Narrow"/>
                <a:cs typeface="Arial Narrow"/>
              </a:rPr>
              <a:t>information-heavy  presentations. The </a:t>
            </a:r>
            <a:r>
              <a:rPr sz="1100" spc="-5" dirty="0">
                <a:latin typeface="Arial Narrow"/>
                <a:cs typeface="Arial Narrow"/>
              </a:rPr>
              <a:t>most </a:t>
            </a:r>
            <a:r>
              <a:rPr sz="1100" dirty="0">
                <a:latin typeface="Arial Narrow"/>
                <a:cs typeface="Arial Narrow"/>
              </a:rPr>
              <a:t>I have found </a:t>
            </a:r>
            <a:r>
              <a:rPr sz="1100" spc="-5" dirty="0">
                <a:latin typeface="Arial Narrow"/>
                <a:cs typeface="Arial Narrow"/>
              </a:rPr>
              <a:t>is 600 in </a:t>
            </a:r>
            <a:r>
              <a:rPr sz="1100" dirty="0">
                <a:latin typeface="Arial Narrow"/>
                <a:cs typeface="Arial Narrow"/>
              </a:rPr>
              <a:t>a</a:t>
            </a:r>
            <a:r>
              <a:rPr sz="1100" spc="-16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1  </a:t>
            </a:r>
            <a:r>
              <a:rPr sz="1100" spc="-5" dirty="0">
                <a:latin typeface="Arial Narrow"/>
                <a:cs typeface="Arial Narrow"/>
              </a:rPr>
              <a:t>hour </a:t>
            </a:r>
            <a:r>
              <a:rPr sz="1100" dirty="0">
                <a:latin typeface="Arial Narrow"/>
                <a:cs typeface="Arial Narrow"/>
              </a:rPr>
              <a:t>presentation </a:t>
            </a:r>
            <a:r>
              <a:rPr sz="1100" spc="-5" dirty="0">
                <a:latin typeface="Arial Narrow"/>
                <a:cs typeface="Arial Narrow"/>
              </a:rPr>
              <a:t>and 750 in </a:t>
            </a:r>
            <a:r>
              <a:rPr sz="1100" dirty="0">
                <a:latin typeface="Arial Narrow"/>
                <a:cs typeface="Arial Narrow"/>
              </a:rPr>
              <a:t>a </a:t>
            </a:r>
            <a:r>
              <a:rPr sz="1100" spc="-5" dirty="0">
                <a:latin typeface="Arial Narrow"/>
                <a:cs typeface="Arial Narrow"/>
              </a:rPr>
              <a:t>1½ hour one. You  </a:t>
            </a:r>
            <a:r>
              <a:rPr sz="1100" dirty="0">
                <a:latin typeface="Arial Narrow"/>
                <a:cs typeface="Arial Narrow"/>
              </a:rPr>
              <a:t>can only imagine how much </a:t>
            </a:r>
            <a:r>
              <a:rPr sz="1100" spc="-5" dirty="0">
                <a:latin typeface="Arial Narrow"/>
                <a:cs typeface="Arial Narrow"/>
              </a:rPr>
              <a:t>was</a:t>
            </a:r>
            <a:r>
              <a:rPr sz="1100" spc="-17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remembered!</a:t>
            </a:r>
            <a:endParaRPr sz="1100">
              <a:latin typeface="Arial Narrow"/>
              <a:cs typeface="Arial Narrow"/>
            </a:endParaRPr>
          </a:p>
          <a:p>
            <a:pPr marL="12700">
              <a:lnSpc>
                <a:spcPts val="1255"/>
              </a:lnSpc>
              <a:spcBef>
                <a:spcPts val="450"/>
              </a:spcBef>
            </a:pPr>
            <a:r>
              <a:rPr sz="1100" dirty="0">
                <a:latin typeface="Arial Narrow"/>
                <a:cs typeface="Arial Narrow"/>
              </a:rPr>
              <a:t>Revise </a:t>
            </a:r>
            <a:r>
              <a:rPr sz="1100" spc="-5" dirty="0">
                <a:latin typeface="Arial Narrow"/>
                <a:cs typeface="Arial Narrow"/>
              </a:rPr>
              <a:t>one of your </a:t>
            </a:r>
            <a:r>
              <a:rPr sz="1100" dirty="0">
                <a:latin typeface="Arial Narrow"/>
                <a:cs typeface="Arial Narrow"/>
              </a:rPr>
              <a:t>presentations </a:t>
            </a:r>
            <a:r>
              <a:rPr sz="1100" spc="-5" dirty="0">
                <a:latin typeface="Arial Narrow"/>
                <a:cs typeface="Arial Narrow"/>
              </a:rPr>
              <a:t>or slides</a:t>
            </a:r>
            <a:r>
              <a:rPr sz="1100" spc="-12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to</a:t>
            </a:r>
            <a:endParaRPr sz="1100">
              <a:latin typeface="Arial Narrow"/>
              <a:cs typeface="Arial Narrow"/>
            </a:endParaRPr>
          </a:p>
          <a:p>
            <a:pPr marL="12700">
              <a:lnSpc>
                <a:spcPts val="1255"/>
              </a:lnSpc>
            </a:pPr>
            <a:r>
              <a:rPr sz="1100" dirty="0">
                <a:latin typeface="Arial Narrow"/>
                <a:cs typeface="Arial Narrow"/>
              </a:rPr>
              <a:t>reduce </a:t>
            </a:r>
            <a:r>
              <a:rPr sz="1100" spc="-5" dirty="0">
                <a:latin typeface="Arial Narrow"/>
                <a:cs typeface="Arial Narrow"/>
              </a:rPr>
              <a:t>it </a:t>
            </a:r>
            <a:r>
              <a:rPr sz="1100" dirty="0">
                <a:latin typeface="Arial Narrow"/>
                <a:cs typeface="Arial Narrow"/>
              </a:rPr>
              <a:t>to its</a:t>
            </a:r>
            <a:r>
              <a:rPr sz="1100" spc="-12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essentials.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60882" y="5772150"/>
            <a:ext cx="1506220" cy="285115"/>
          </a:xfrm>
          <a:prstGeom prst="rect">
            <a:avLst/>
          </a:prstGeom>
          <a:ln w="19812">
            <a:solidFill>
              <a:srgbClr val="C00000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60960">
              <a:lnSpc>
                <a:spcPct val="100000"/>
              </a:lnSpc>
              <a:spcBef>
                <a:spcPts val="305"/>
              </a:spcBef>
            </a:pPr>
            <a:r>
              <a:rPr sz="1200" b="1" dirty="0">
                <a:latin typeface="Arial Narrow"/>
                <a:cs typeface="Arial Narrow"/>
              </a:rPr>
              <a:t>If in doubt leave it</a:t>
            </a:r>
            <a:r>
              <a:rPr sz="1200" b="1" spc="-105" dirty="0">
                <a:latin typeface="Arial Narrow"/>
                <a:cs typeface="Arial Narrow"/>
              </a:rPr>
              <a:t> </a:t>
            </a:r>
            <a:r>
              <a:rPr sz="1200" b="1" spc="-5" dirty="0">
                <a:latin typeface="Arial Narrow"/>
                <a:cs typeface="Arial Narrow"/>
              </a:rPr>
              <a:t>out.</a:t>
            </a:r>
            <a:endParaRPr sz="1200">
              <a:latin typeface="Arial Narrow"/>
              <a:cs typeface="Arial Narrow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128515" y="3128772"/>
            <a:ext cx="1648967" cy="12298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123944" y="3124200"/>
            <a:ext cx="1658620" cy="1239520"/>
          </a:xfrm>
          <a:custGeom>
            <a:avLst/>
            <a:gdLst/>
            <a:ahLst/>
            <a:cxnLst/>
            <a:rect l="l" t="t" r="r" b="b"/>
            <a:pathLst>
              <a:path w="1658620" h="1239520">
                <a:moveTo>
                  <a:pt x="0" y="1239012"/>
                </a:moveTo>
                <a:lnTo>
                  <a:pt x="1658112" y="1239012"/>
                </a:lnTo>
                <a:lnTo>
                  <a:pt x="1658112" y="0"/>
                </a:lnTo>
                <a:lnTo>
                  <a:pt x="0" y="0"/>
                </a:lnTo>
                <a:lnTo>
                  <a:pt x="0" y="1239012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168140" y="4620767"/>
            <a:ext cx="1648967" cy="13289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163567" y="4616196"/>
            <a:ext cx="1658620" cy="1338580"/>
          </a:xfrm>
          <a:custGeom>
            <a:avLst/>
            <a:gdLst/>
            <a:ahLst/>
            <a:cxnLst/>
            <a:rect l="l" t="t" r="r" b="b"/>
            <a:pathLst>
              <a:path w="1658620" h="1338579">
                <a:moveTo>
                  <a:pt x="0" y="1338071"/>
                </a:moveTo>
                <a:lnTo>
                  <a:pt x="1658112" y="1338071"/>
                </a:lnTo>
                <a:lnTo>
                  <a:pt x="1658112" y="0"/>
                </a:lnTo>
                <a:lnTo>
                  <a:pt x="0" y="0"/>
                </a:lnTo>
                <a:lnTo>
                  <a:pt x="0" y="1338071"/>
                </a:lnTo>
                <a:close/>
              </a:path>
            </a:pathLst>
          </a:custGeom>
          <a:ln w="91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7769097" y="3349497"/>
            <a:ext cx="1233805" cy="7423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200" i="1" dirty="0">
                <a:latin typeface="Arial Narrow"/>
                <a:cs typeface="Arial Narrow"/>
              </a:rPr>
              <a:t>“Everything </a:t>
            </a:r>
            <a:r>
              <a:rPr sz="1200" i="1" spc="-5" dirty="0">
                <a:latin typeface="Arial Narrow"/>
                <a:cs typeface="Arial Narrow"/>
              </a:rPr>
              <a:t>should</a:t>
            </a:r>
            <a:r>
              <a:rPr sz="1200" i="1" spc="-100" dirty="0">
                <a:latin typeface="Arial Narrow"/>
                <a:cs typeface="Arial Narrow"/>
              </a:rPr>
              <a:t> </a:t>
            </a:r>
            <a:r>
              <a:rPr sz="1200" i="1" dirty="0">
                <a:latin typeface="Arial Narrow"/>
                <a:cs typeface="Arial Narrow"/>
              </a:rPr>
              <a:t>be  </a:t>
            </a:r>
            <a:r>
              <a:rPr sz="1200" i="1" spc="-5" dirty="0">
                <a:latin typeface="Arial Narrow"/>
                <a:cs typeface="Arial Narrow"/>
              </a:rPr>
              <a:t>made </a:t>
            </a:r>
            <a:r>
              <a:rPr sz="1200" i="1" dirty="0">
                <a:latin typeface="Arial Narrow"/>
                <a:cs typeface="Arial Narrow"/>
              </a:rPr>
              <a:t>as </a:t>
            </a:r>
            <a:r>
              <a:rPr sz="1200" i="1" spc="-5" dirty="0">
                <a:latin typeface="Arial Narrow"/>
                <a:cs typeface="Arial Narrow"/>
              </a:rPr>
              <a:t>simple </a:t>
            </a:r>
            <a:r>
              <a:rPr sz="1200" i="1" dirty="0">
                <a:latin typeface="Arial Narrow"/>
                <a:cs typeface="Arial Narrow"/>
              </a:rPr>
              <a:t>as  </a:t>
            </a:r>
            <a:r>
              <a:rPr sz="1200" i="1" spc="-5" dirty="0">
                <a:latin typeface="Arial Narrow"/>
                <a:cs typeface="Arial Narrow"/>
              </a:rPr>
              <a:t>possible, </a:t>
            </a:r>
            <a:r>
              <a:rPr sz="1200" i="1" dirty="0">
                <a:latin typeface="Arial Narrow"/>
                <a:cs typeface="Arial Narrow"/>
              </a:rPr>
              <a:t>but not  </a:t>
            </a:r>
            <a:r>
              <a:rPr sz="1200" i="1" spc="-10" dirty="0">
                <a:latin typeface="Arial Narrow"/>
                <a:cs typeface="Arial Narrow"/>
              </a:rPr>
              <a:t>simpler.”</a:t>
            </a:r>
            <a:endParaRPr sz="1200">
              <a:latin typeface="Arial Narrow"/>
              <a:cs typeface="Arial Narrow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412104" y="4369561"/>
            <a:ext cx="329565" cy="133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latin typeface="Arial Narrow"/>
                <a:cs typeface="Arial Narrow"/>
              </a:rPr>
              <a:t>COMET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621529" y="5982512"/>
            <a:ext cx="1119505" cy="133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-5" dirty="0">
                <a:latin typeface="Arial Narrow"/>
                <a:cs typeface="Arial Narrow"/>
              </a:rPr>
              <a:t>Japan Meteorological</a:t>
            </a:r>
            <a:r>
              <a:rPr sz="800" spc="-85" dirty="0">
                <a:latin typeface="Arial Narrow"/>
                <a:cs typeface="Arial Narrow"/>
              </a:rPr>
              <a:t> </a:t>
            </a:r>
            <a:r>
              <a:rPr sz="800" dirty="0">
                <a:latin typeface="Arial Narrow"/>
                <a:cs typeface="Arial Narrow"/>
              </a:rPr>
              <a:t>Agency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6795516" y="3186683"/>
            <a:ext cx="821435" cy="10683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10"/>
              </a:lnSpc>
            </a:pPr>
            <a:r>
              <a:rPr spc="-5" dirty="0"/>
              <a:t>Ian Bell</a:t>
            </a:r>
            <a:r>
              <a:rPr spc="-5" dirty="0">
                <a:solidFill>
                  <a:srgbClr val="000000"/>
                </a:solidFill>
              </a:rPr>
              <a:t>: </a:t>
            </a:r>
            <a:r>
              <a:rPr spc="-5" dirty="0"/>
              <a:t>Design Presentations that</a:t>
            </a:r>
            <a:r>
              <a:rPr spc="-50" dirty="0"/>
              <a:t> </a:t>
            </a:r>
            <a:r>
              <a:rPr spc="-5" dirty="0"/>
              <a:t>Communicate</a:t>
            </a:r>
          </a:p>
        </p:txBody>
      </p:sp>
      <p:sp>
        <p:nvSpPr>
          <p:cNvPr id="24" name="object 2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10"/>
              </a:lnSpc>
            </a:pPr>
            <a:r>
              <a:rPr spc="-5" dirty="0"/>
              <a:t>May 6,</a:t>
            </a:r>
            <a:r>
              <a:rPr spc="-95" dirty="0"/>
              <a:t> </a:t>
            </a:r>
            <a:r>
              <a:rPr spc="-5" dirty="0"/>
              <a:t>2015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2900" y="324611"/>
            <a:ext cx="9212580" cy="396240"/>
          </a:xfrm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R="95250" algn="r">
              <a:lnSpc>
                <a:spcPct val="100000"/>
              </a:lnSpc>
              <a:spcBef>
                <a:spcPts val="630"/>
              </a:spcBef>
            </a:pPr>
            <a:r>
              <a:rPr sz="1800" spc="-765" baseline="2314" dirty="0">
                <a:solidFill>
                  <a:srgbClr val="991704"/>
                </a:solidFill>
                <a:latin typeface="Arial Narrow"/>
                <a:cs typeface="Arial Narrow"/>
              </a:rPr>
              <a:t>4</a:t>
            </a:r>
            <a:r>
              <a:rPr sz="1200" dirty="0">
                <a:solidFill>
                  <a:srgbClr val="991704"/>
                </a:solidFill>
                <a:latin typeface="Arial Narrow"/>
                <a:cs typeface="Arial Narrow"/>
              </a:rPr>
              <a:t>4</a:t>
            </a:r>
            <a:endParaRPr sz="1200">
              <a:latin typeface="Arial Narrow"/>
              <a:cs typeface="Arial Narrow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52806" y="291845"/>
            <a:ext cx="9204325" cy="44450"/>
          </a:xfrm>
          <a:custGeom>
            <a:avLst/>
            <a:gdLst/>
            <a:ahLst/>
            <a:cxnLst/>
            <a:rect l="l" t="t" r="r" b="b"/>
            <a:pathLst>
              <a:path w="9204325" h="44450">
                <a:moveTo>
                  <a:pt x="0" y="44196"/>
                </a:moveTo>
                <a:lnTo>
                  <a:pt x="9203944" y="44196"/>
                </a:lnTo>
                <a:lnTo>
                  <a:pt x="9203944" y="0"/>
                </a:lnTo>
                <a:lnTo>
                  <a:pt x="0" y="0"/>
                </a:lnTo>
                <a:lnTo>
                  <a:pt x="0" y="44196"/>
                </a:lnTo>
                <a:close/>
              </a:path>
            </a:pathLst>
          </a:custGeom>
          <a:solidFill>
            <a:srgbClr val="9917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52806" y="6526530"/>
            <a:ext cx="9204325" cy="0"/>
          </a:xfrm>
          <a:custGeom>
            <a:avLst/>
            <a:gdLst/>
            <a:ahLst/>
            <a:cxnLst/>
            <a:rect l="l" t="t" r="r" b="b"/>
            <a:pathLst>
              <a:path w="9204325">
                <a:moveTo>
                  <a:pt x="0" y="0"/>
                </a:moveTo>
                <a:lnTo>
                  <a:pt x="9203944" y="0"/>
                </a:lnTo>
              </a:path>
            </a:pathLst>
          </a:custGeom>
          <a:ln w="44196">
            <a:solidFill>
              <a:srgbClr val="99170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31088" y="740917"/>
            <a:ext cx="3101340" cy="223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5" dirty="0">
                <a:latin typeface="Arial Narrow"/>
                <a:cs typeface="Arial Narrow"/>
              </a:rPr>
              <a:t>Contrast guides </a:t>
            </a:r>
            <a:r>
              <a:rPr sz="1400" dirty="0">
                <a:latin typeface="Arial Narrow"/>
                <a:cs typeface="Arial Narrow"/>
              </a:rPr>
              <a:t>the </a:t>
            </a:r>
            <a:r>
              <a:rPr sz="1400" spc="-5" dirty="0">
                <a:latin typeface="Arial Narrow"/>
                <a:cs typeface="Arial Narrow"/>
              </a:rPr>
              <a:t>viewer </a:t>
            </a:r>
            <a:r>
              <a:rPr sz="1400" dirty="0">
                <a:latin typeface="Arial Narrow"/>
                <a:cs typeface="Arial Narrow"/>
              </a:rPr>
              <a:t>to </a:t>
            </a:r>
            <a:r>
              <a:rPr sz="1400" spc="-5" dirty="0">
                <a:latin typeface="Arial Narrow"/>
                <a:cs typeface="Arial Narrow"/>
              </a:rPr>
              <a:t>what is</a:t>
            </a:r>
            <a:r>
              <a:rPr sz="1400" spc="50" dirty="0">
                <a:latin typeface="Arial Narrow"/>
                <a:cs typeface="Arial Narrow"/>
              </a:rPr>
              <a:t> </a:t>
            </a:r>
            <a:r>
              <a:rPr sz="1400" spc="-5" dirty="0">
                <a:latin typeface="Arial Narrow"/>
                <a:cs typeface="Arial Narrow"/>
              </a:rPr>
              <a:t>important.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62603" y="1308353"/>
            <a:ext cx="2637790" cy="9296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Shape</a:t>
            </a:r>
            <a:endParaRPr sz="1600">
              <a:latin typeface="Georgia"/>
              <a:cs typeface="Georgia"/>
            </a:endParaRPr>
          </a:p>
          <a:p>
            <a:pPr marL="12700" marR="5080">
              <a:lnSpc>
                <a:spcPct val="100000"/>
              </a:lnSpc>
              <a:spcBef>
                <a:spcPts val="30"/>
              </a:spcBef>
            </a:pPr>
            <a:r>
              <a:rPr sz="1100" spc="-5" dirty="0">
                <a:latin typeface="Arial Narrow"/>
                <a:cs typeface="Arial Narrow"/>
              </a:rPr>
              <a:t>Again, make sure </a:t>
            </a:r>
            <a:r>
              <a:rPr sz="1100" dirty="0">
                <a:latin typeface="Arial Narrow"/>
                <a:cs typeface="Arial Narrow"/>
              </a:rPr>
              <a:t>changes </a:t>
            </a:r>
            <a:r>
              <a:rPr sz="1100" spc="-5" dirty="0">
                <a:latin typeface="Arial Narrow"/>
                <a:cs typeface="Arial Narrow"/>
              </a:rPr>
              <a:t>are significant, </a:t>
            </a:r>
            <a:r>
              <a:rPr sz="1100" dirty="0">
                <a:latin typeface="Arial Narrow"/>
                <a:cs typeface="Arial Narrow"/>
              </a:rPr>
              <a:t>for  example, don’t use rectangles and rounded  rectangles </a:t>
            </a:r>
            <a:r>
              <a:rPr sz="1100" spc="-5" dirty="0">
                <a:latin typeface="Arial Narrow"/>
                <a:cs typeface="Arial Narrow"/>
              </a:rPr>
              <a:t>in </a:t>
            </a:r>
            <a:r>
              <a:rPr sz="1100" dirty="0">
                <a:latin typeface="Arial Narrow"/>
                <a:cs typeface="Arial Narrow"/>
              </a:rPr>
              <a:t>a flow </a:t>
            </a:r>
            <a:r>
              <a:rPr sz="1100" spc="-5" dirty="0">
                <a:latin typeface="Arial Narrow"/>
                <a:cs typeface="Arial Narrow"/>
              </a:rPr>
              <a:t>chart </a:t>
            </a:r>
            <a:r>
              <a:rPr sz="1100" dirty="0">
                <a:latin typeface="Arial Narrow"/>
                <a:cs typeface="Arial Narrow"/>
              </a:rPr>
              <a:t>unless they </a:t>
            </a:r>
            <a:r>
              <a:rPr sz="1100" spc="-5" dirty="0">
                <a:latin typeface="Arial Narrow"/>
                <a:cs typeface="Arial Narrow"/>
              </a:rPr>
              <a:t>are </a:t>
            </a:r>
            <a:r>
              <a:rPr sz="1100" dirty="0">
                <a:latin typeface="Arial Narrow"/>
                <a:cs typeface="Arial Narrow"/>
              </a:rPr>
              <a:t>a</a:t>
            </a:r>
            <a:r>
              <a:rPr sz="1100" spc="-15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different  </a:t>
            </a:r>
            <a:r>
              <a:rPr sz="1100" spc="-5" dirty="0">
                <a:latin typeface="Arial Narrow"/>
                <a:cs typeface="Arial Narrow"/>
              </a:rPr>
              <a:t>colour and/or </a:t>
            </a:r>
            <a:r>
              <a:rPr sz="1100" dirty="0">
                <a:latin typeface="Arial Narrow"/>
                <a:cs typeface="Arial Narrow"/>
              </a:rPr>
              <a:t>size as</a:t>
            </a:r>
            <a:r>
              <a:rPr sz="1100" spc="-12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well.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62603" y="2850896"/>
            <a:ext cx="632460" cy="2552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10" dirty="0">
                <a:solidFill>
                  <a:srgbClr val="C00000"/>
                </a:solidFill>
                <a:latin typeface="Georgia"/>
                <a:cs typeface="Georgia"/>
              </a:rPr>
              <a:t>Colo</a:t>
            </a:r>
            <a:r>
              <a:rPr sz="1600" dirty="0">
                <a:solidFill>
                  <a:srgbClr val="C00000"/>
                </a:solidFill>
                <a:latin typeface="Georgia"/>
                <a:cs typeface="Georgia"/>
              </a:rPr>
              <a:t>u</a:t>
            </a: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r</a:t>
            </a:r>
            <a:endParaRPr sz="1600">
              <a:latin typeface="Georgia"/>
              <a:cs typeface="Georg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562603" y="3505707"/>
            <a:ext cx="2610485" cy="5137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</a:pPr>
            <a:r>
              <a:rPr sz="1100" spc="-5" dirty="0">
                <a:latin typeface="Arial Narrow"/>
                <a:cs typeface="Arial Narrow"/>
              </a:rPr>
              <a:t>Colour is </a:t>
            </a:r>
            <a:r>
              <a:rPr sz="1100" dirty="0">
                <a:latin typeface="Arial Narrow"/>
                <a:cs typeface="Arial Narrow"/>
              </a:rPr>
              <a:t>a </a:t>
            </a:r>
            <a:r>
              <a:rPr sz="1100" spc="-5" dirty="0">
                <a:latin typeface="Arial Narrow"/>
                <a:cs typeface="Arial Narrow"/>
              </a:rPr>
              <a:t>good way </a:t>
            </a:r>
            <a:r>
              <a:rPr sz="1100" dirty="0">
                <a:latin typeface="Arial Narrow"/>
                <a:cs typeface="Arial Narrow"/>
              </a:rPr>
              <a:t>to draw attention. </a:t>
            </a:r>
            <a:r>
              <a:rPr sz="1100" spc="-5" dirty="0">
                <a:latin typeface="Arial Narrow"/>
                <a:cs typeface="Arial Narrow"/>
              </a:rPr>
              <a:t>However it  </a:t>
            </a:r>
            <a:r>
              <a:rPr sz="1100" dirty="0">
                <a:latin typeface="Arial Narrow"/>
                <a:cs typeface="Arial Narrow"/>
              </a:rPr>
              <a:t>doesn’t </a:t>
            </a:r>
            <a:r>
              <a:rPr sz="1100" spc="-5" dirty="0">
                <a:latin typeface="Arial Narrow"/>
                <a:cs typeface="Arial Narrow"/>
              </a:rPr>
              <a:t>work </a:t>
            </a:r>
            <a:r>
              <a:rPr sz="1100" dirty="0">
                <a:latin typeface="Arial Narrow"/>
                <a:cs typeface="Arial Narrow"/>
              </a:rPr>
              <a:t>if there are too many competing,</a:t>
            </a:r>
            <a:r>
              <a:rPr sz="1100" spc="-18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as in  this</a:t>
            </a:r>
            <a:r>
              <a:rPr sz="1100" spc="-9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example.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562603" y="4508754"/>
            <a:ext cx="2713990" cy="5137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100" dirty="0">
                <a:latin typeface="Arial Narrow"/>
                <a:cs typeface="Arial Narrow"/>
              </a:rPr>
              <a:t>Limit the number </a:t>
            </a:r>
            <a:r>
              <a:rPr sz="1100" spc="-5" dirty="0">
                <a:latin typeface="Arial Narrow"/>
                <a:cs typeface="Arial Narrow"/>
              </a:rPr>
              <a:t>of colours or </a:t>
            </a:r>
            <a:r>
              <a:rPr sz="1100" dirty="0">
                <a:latin typeface="Arial Narrow"/>
                <a:cs typeface="Arial Narrow"/>
              </a:rPr>
              <a:t>diminish the</a:t>
            </a:r>
            <a:r>
              <a:rPr sz="1100" spc="-16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saturation  </a:t>
            </a:r>
            <a:r>
              <a:rPr sz="1100" spc="-5" dirty="0">
                <a:latin typeface="Arial Narrow"/>
                <a:cs typeface="Arial Narrow"/>
              </a:rPr>
              <a:t>of </a:t>
            </a:r>
            <a:r>
              <a:rPr sz="1100" dirty="0">
                <a:latin typeface="Arial Narrow"/>
                <a:cs typeface="Arial Narrow"/>
              </a:rPr>
              <a:t>the less </a:t>
            </a:r>
            <a:r>
              <a:rPr sz="1100" spc="-5" dirty="0">
                <a:latin typeface="Arial Narrow"/>
                <a:cs typeface="Arial Narrow"/>
              </a:rPr>
              <a:t>important </a:t>
            </a:r>
            <a:r>
              <a:rPr sz="1100" dirty="0">
                <a:latin typeface="Arial Narrow"/>
                <a:cs typeface="Arial Narrow"/>
              </a:rPr>
              <a:t>elements, </a:t>
            </a:r>
            <a:r>
              <a:rPr sz="1100" spc="-5" dirty="0">
                <a:latin typeface="Arial Narrow"/>
                <a:cs typeface="Arial Narrow"/>
              </a:rPr>
              <a:t>especially in </a:t>
            </a:r>
            <a:r>
              <a:rPr sz="1100" dirty="0">
                <a:latin typeface="Arial Narrow"/>
                <a:cs typeface="Arial Narrow"/>
              </a:rPr>
              <a:t>charts  </a:t>
            </a:r>
            <a:r>
              <a:rPr sz="1100" spc="-5" dirty="0">
                <a:latin typeface="Arial Narrow"/>
                <a:cs typeface="Arial Narrow"/>
              </a:rPr>
              <a:t>and</a:t>
            </a:r>
            <a:r>
              <a:rPr sz="1100" spc="-9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graphs.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21030" y="1312417"/>
            <a:ext cx="2489200" cy="3460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100" dirty="0">
                <a:latin typeface="Arial Narrow"/>
                <a:cs typeface="Arial Narrow"/>
              </a:rPr>
              <a:t>Contrast </a:t>
            </a:r>
            <a:r>
              <a:rPr sz="1100" spc="-5" dirty="0">
                <a:latin typeface="Arial Narrow"/>
                <a:cs typeface="Arial Narrow"/>
              </a:rPr>
              <a:t>is </a:t>
            </a:r>
            <a:r>
              <a:rPr sz="1100" dirty="0">
                <a:latin typeface="Arial Narrow"/>
                <a:cs typeface="Arial Narrow"/>
              </a:rPr>
              <a:t>a tool for </a:t>
            </a:r>
            <a:r>
              <a:rPr sz="1100" spc="-5" dirty="0">
                <a:latin typeface="Arial Narrow"/>
                <a:cs typeface="Arial Narrow"/>
              </a:rPr>
              <a:t>creating </a:t>
            </a:r>
            <a:r>
              <a:rPr sz="1100" dirty="0">
                <a:latin typeface="Arial Narrow"/>
                <a:cs typeface="Arial Narrow"/>
              </a:rPr>
              <a:t>a </a:t>
            </a:r>
            <a:r>
              <a:rPr sz="1100" spc="-5" dirty="0">
                <a:latin typeface="Arial Narrow"/>
                <a:cs typeface="Arial Narrow"/>
              </a:rPr>
              <a:t>clear </a:t>
            </a:r>
            <a:r>
              <a:rPr sz="1100" dirty="0">
                <a:latin typeface="Arial Narrow"/>
                <a:cs typeface="Arial Narrow"/>
              </a:rPr>
              <a:t>hierarchy</a:t>
            </a:r>
            <a:r>
              <a:rPr sz="1100" spc="-145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of  your</a:t>
            </a:r>
            <a:r>
              <a:rPr sz="1100" spc="-45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information.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21030" y="2905252"/>
            <a:ext cx="2686685" cy="3460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100" spc="-5" dirty="0">
                <a:latin typeface="Arial Narrow"/>
                <a:cs typeface="Arial Narrow"/>
              </a:rPr>
              <a:t>Be </a:t>
            </a:r>
            <a:r>
              <a:rPr sz="1100" dirty="0">
                <a:latin typeface="Arial Narrow"/>
                <a:cs typeface="Arial Narrow"/>
              </a:rPr>
              <a:t>bold </a:t>
            </a:r>
            <a:r>
              <a:rPr sz="1100" spc="-5" dirty="0">
                <a:latin typeface="Arial Narrow"/>
                <a:cs typeface="Arial Narrow"/>
              </a:rPr>
              <a:t>when </a:t>
            </a:r>
            <a:r>
              <a:rPr sz="1100" dirty="0">
                <a:latin typeface="Arial Narrow"/>
                <a:cs typeface="Arial Narrow"/>
              </a:rPr>
              <a:t>applying contrast. </a:t>
            </a:r>
            <a:r>
              <a:rPr sz="1100" spc="-5" dirty="0">
                <a:latin typeface="Arial Narrow"/>
                <a:cs typeface="Arial Narrow"/>
              </a:rPr>
              <a:t>Change at </a:t>
            </a:r>
            <a:r>
              <a:rPr sz="1100" dirty="0">
                <a:latin typeface="Arial Narrow"/>
                <a:cs typeface="Arial Narrow"/>
              </a:rPr>
              <a:t>least</a:t>
            </a:r>
            <a:r>
              <a:rPr sz="1100" spc="-155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two  </a:t>
            </a:r>
            <a:r>
              <a:rPr sz="1100" dirty="0">
                <a:latin typeface="Arial Narrow"/>
                <a:cs typeface="Arial Narrow"/>
              </a:rPr>
              <a:t>characteristics.</a:t>
            </a:r>
            <a:r>
              <a:rPr sz="1050" dirty="0">
                <a:latin typeface="Arial Narrow"/>
                <a:cs typeface="Arial Narrow"/>
              </a:rPr>
              <a:t>.</a:t>
            </a:r>
            <a:endParaRPr sz="1050">
              <a:latin typeface="Arial Narrow"/>
              <a:cs typeface="Arial Narrow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21030" y="3763264"/>
            <a:ext cx="2678430" cy="16681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100" dirty="0">
                <a:latin typeface="Arial Narrow"/>
                <a:cs typeface="Arial Narrow"/>
              </a:rPr>
              <a:t>Contrast can </a:t>
            </a:r>
            <a:r>
              <a:rPr sz="1100" spc="-5" dirty="0">
                <a:latin typeface="Arial Narrow"/>
                <a:cs typeface="Arial Narrow"/>
              </a:rPr>
              <a:t>be </a:t>
            </a:r>
            <a:r>
              <a:rPr sz="1100" dirty="0">
                <a:latin typeface="Arial Narrow"/>
                <a:cs typeface="Arial Narrow"/>
              </a:rPr>
              <a:t>applied </a:t>
            </a:r>
            <a:r>
              <a:rPr sz="1100" spc="-5" dirty="0">
                <a:latin typeface="Arial Narrow"/>
                <a:cs typeface="Arial Narrow"/>
              </a:rPr>
              <a:t>both </a:t>
            </a:r>
            <a:r>
              <a:rPr sz="1100" dirty="0">
                <a:latin typeface="Arial Narrow"/>
                <a:cs typeface="Arial Narrow"/>
              </a:rPr>
              <a:t>positively </a:t>
            </a:r>
            <a:r>
              <a:rPr sz="1100" spc="-5" dirty="0">
                <a:latin typeface="Arial Narrow"/>
                <a:cs typeface="Arial Narrow"/>
              </a:rPr>
              <a:t>and  </a:t>
            </a:r>
            <a:r>
              <a:rPr sz="1100" dirty="0">
                <a:latin typeface="Arial Narrow"/>
                <a:cs typeface="Arial Narrow"/>
              </a:rPr>
              <a:t>negatively. </a:t>
            </a:r>
            <a:r>
              <a:rPr sz="1100" spc="-5" dirty="0">
                <a:latin typeface="Arial Narrow"/>
                <a:cs typeface="Arial Narrow"/>
              </a:rPr>
              <a:t>As well </a:t>
            </a:r>
            <a:r>
              <a:rPr sz="1100" dirty="0">
                <a:latin typeface="Arial Narrow"/>
                <a:cs typeface="Arial Narrow"/>
              </a:rPr>
              <a:t>as highlighting </a:t>
            </a:r>
            <a:r>
              <a:rPr sz="1100" spc="-5" dirty="0">
                <a:latin typeface="Arial Narrow"/>
                <a:cs typeface="Arial Narrow"/>
              </a:rPr>
              <a:t>important  </a:t>
            </a:r>
            <a:r>
              <a:rPr sz="1100" dirty="0">
                <a:latin typeface="Arial Narrow"/>
                <a:cs typeface="Arial Narrow"/>
              </a:rPr>
              <a:t>information</a:t>
            </a:r>
            <a:r>
              <a:rPr sz="1100" spc="-45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it</a:t>
            </a:r>
            <a:r>
              <a:rPr sz="1100" spc="-2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can</a:t>
            </a:r>
            <a:r>
              <a:rPr sz="1100" spc="-25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be</a:t>
            </a:r>
            <a:r>
              <a:rPr sz="1100" spc="-2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used</a:t>
            </a:r>
            <a:r>
              <a:rPr sz="1100" spc="-3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to</a:t>
            </a:r>
            <a:r>
              <a:rPr sz="1100" spc="-2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diminish</a:t>
            </a:r>
            <a:r>
              <a:rPr sz="1100" spc="-4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the</a:t>
            </a:r>
            <a:r>
              <a:rPr sz="1100" spc="-2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intensity</a:t>
            </a:r>
            <a:r>
              <a:rPr sz="1100" spc="-45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of  </a:t>
            </a:r>
            <a:r>
              <a:rPr sz="1100" dirty="0">
                <a:latin typeface="Arial Narrow"/>
                <a:cs typeface="Arial Narrow"/>
              </a:rPr>
              <a:t>the secondary </a:t>
            </a:r>
            <a:r>
              <a:rPr sz="1100" spc="-5" dirty="0">
                <a:latin typeface="Arial Narrow"/>
                <a:cs typeface="Arial Narrow"/>
              </a:rPr>
              <a:t>or </a:t>
            </a:r>
            <a:r>
              <a:rPr sz="1100" dirty="0">
                <a:latin typeface="Arial Narrow"/>
                <a:cs typeface="Arial Narrow"/>
              </a:rPr>
              <a:t>supporting text </a:t>
            </a:r>
            <a:r>
              <a:rPr sz="1100" spc="-5" dirty="0">
                <a:latin typeface="Arial Narrow"/>
                <a:cs typeface="Arial Narrow"/>
              </a:rPr>
              <a:t>and</a:t>
            </a:r>
            <a:r>
              <a:rPr sz="1100" spc="-14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objects</a:t>
            </a:r>
            <a:r>
              <a:rPr sz="1050" dirty="0">
                <a:latin typeface="Arial Narrow"/>
                <a:cs typeface="Arial Narrow"/>
              </a:rPr>
              <a:t>.</a:t>
            </a:r>
            <a:endParaRPr sz="105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Size</a:t>
            </a:r>
            <a:endParaRPr sz="1600">
              <a:latin typeface="Georgia"/>
              <a:cs typeface="Georgia"/>
            </a:endParaRPr>
          </a:p>
          <a:p>
            <a:pPr marL="12700" marR="20955">
              <a:lnSpc>
                <a:spcPct val="89700"/>
              </a:lnSpc>
              <a:spcBef>
                <a:spcPts val="540"/>
              </a:spcBef>
            </a:pPr>
            <a:r>
              <a:rPr sz="1100" dirty="0">
                <a:latin typeface="Arial Narrow"/>
                <a:cs typeface="Arial Narrow"/>
              </a:rPr>
              <a:t>To draw attention to </a:t>
            </a:r>
            <a:r>
              <a:rPr sz="1100" spc="-5" dirty="0">
                <a:latin typeface="Arial Narrow"/>
                <a:cs typeface="Arial Narrow"/>
              </a:rPr>
              <a:t>an </a:t>
            </a:r>
            <a:r>
              <a:rPr sz="1100" dirty="0">
                <a:latin typeface="Arial Narrow"/>
                <a:cs typeface="Arial Narrow"/>
              </a:rPr>
              <a:t>object </a:t>
            </a:r>
            <a:r>
              <a:rPr sz="1100" spc="-5" dirty="0">
                <a:latin typeface="Arial Narrow"/>
                <a:cs typeface="Arial Narrow"/>
              </a:rPr>
              <a:t>change its </a:t>
            </a:r>
            <a:r>
              <a:rPr sz="1100" dirty="0">
                <a:latin typeface="Arial Narrow"/>
                <a:cs typeface="Arial Narrow"/>
              </a:rPr>
              <a:t>size.</a:t>
            </a:r>
            <a:r>
              <a:rPr sz="1100" spc="-160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Make  sure </a:t>
            </a:r>
            <a:r>
              <a:rPr sz="1100" dirty="0">
                <a:latin typeface="Arial Narrow"/>
                <a:cs typeface="Arial Narrow"/>
              </a:rPr>
              <a:t>the difference </a:t>
            </a:r>
            <a:r>
              <a:rPr sz="1100" spc="-5" dirty="0">
                <a:latin typeface="Arial Narrow"/>
                <a:cs typeface="Arial Narrow"/>
              </a:rPr>
              <a:t>is </a:t>
            </a:r>
            <a:r>
              <a:rPr sz="1100" dirty="0">
                <a:latin typeface="Arial Narrow"/>
                <a:cs typeface="Arial Narrow"/>
              </a:rPr>
              <a:t>enough to </a:t>
            </a:r>
            <a:r>
              <a:rPr sz="1100" spc="-5" dirty="0">
                <a:latin typeface="Arial Narrow"/>
                <a:cs typeface="Arial Narrow"/>
              </a:rPr>
              <a:t>be </a:t>
            </a:r>
            <a:r>
              <a:rPr sz="1100" dirty="0">
                <a:latin typeface="Arial Narrow"/>
                <a:cs typeface="Arial Narrow"/>
              </a:rPr>
              <a:t>obvious. In this  example the difference </a:t>
            </a:r>
            <a:r>
              <a:rPr sz="1100" spc="-5" dirty="0">
                <a:latin typeface="Arial Narrow"/>
                <a:cs typeface="Arial Narrow"/>
              </a:rPr>
              <a:t>is </a:t>
            </a:r>
            <a:r>
              <a:rPr sz="1100" dirty="0">
                <a:latin typeface="Arial Narrow"/>
                <a:cs typeface="Arial Narrow"/>
              </a:rPr>
              <a:t>too </a:t>
            </a:r>
            <a:r>
              <a:rPr sz="1100" spc="-5" dirty="0">
                <a:latin typeface="Arial Narrow"/>
                <a:cs typeface="Arial Narrow"/>
              </a:rPr>
              <a:t>small and </a:t>
            </a:r>
            <a:r>
              <a:rPr sz="1100" dirty="0">
                <a:latin typeface="Arial Narrow"/>
                <a:cs typeface="Arial Narrow"/>
              </a:rPr>
              <a:t>so requires  </a:t>
            </a:r>
            <a:r>
              <a:rPr sz="1100" spc="-5" dirty="0">
                <a:latin typeface="Arial Narrow"/>
                <a:cs typeface="Arial Narrow"/>
              </a:rPr>
              <a:t>mental</a:t>
            </a:r>
            <a:r>
              <a:rPr sz="1100" spc="-9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processing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42900" y="324611"/>
            <a:ext cx="9212580" cy="396240"/>
          </a:xfrm>
          <a:custGeom>
            <a:avLst/>
            <a:gdLst/>
            <a:ahLst/>
            <a:cxnLst/>
            <a:rect l="l" t="t" r="r" b="b"/>
            <a:pathLst>
              <a:path w="9212580" h="396240">
                <a:moveTo>
                  <a:pt x="0" y="396240"/>
                </a:moveTo>
                <a:lnTo>
                  <a:pt x="9212580" y="396240"/>
                </a:lnTo>
                <a:lnTo>
                  <a:pt x="9212580" y="0"/>
                </a:lnTo>
                <a:lnTo>
                  <a:pt x="0" y="0"/>
                </a:lnTo>
                <a:lnTo>
                  <a:pt x="0" y="396240"/>
                </a:lnTo>
                <a:close/>
              </a:path>
            </a:pathLst>
          </a:custGeom>
          <a:solidFill>
            <a:srgbClr val="9D17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ct val="100000"/>
              </a:lnSpc>
            </a:pPr>
            <a:r>
              <a:rPr spc="-5" dirty="0"/>
              <a:t>Use </a:t>
            </a:r>
            <a:r>
              <a:rPr spc="-5" dirty="0">
                <a:solidFill>
                  <a:srgbClr val="991704"/>
                </a:solidFill>
              </a:rPr>
              <a:t>CONTRAST </a:t>
            </a:r>
            <a:r>
              <a:rPr spc="-5" dirty="0"/>
              <a:t>to focus</a:t>
            </a:r>
            <a:r>
              <a:rPr spc="-25" dirty="0"/>
              <a:t> </a:t>
            </a:r>
            <a:r>
              <a:rPr dirty="0"/>
              <a:t>attention</a:t>
            </a:r>
          </a:p>
        </p:txBody>
      </p:sp>
      <p:sp>
        <p:nvSpPr>
          <p:cNvPr id="15" name="object 15"/>
          <p:cNvSpPr/>
          <p:nvPr/>
        </p:nvSpPr>
        <p:spPr>
          <a:xfrm>
            <a:off x="757427" y="3396996"/>
            <a:ext cx="172720" cy="173990"/>
          </a:xfrm>
          <a:custGeom>
            <a:avLst/>
            <a:gdLst/>
            <a:ahLst/>
            <a:cxnLst/>
            <a:rect l="l" t="t" r="r" b="b"/>
            <a:pathLst>
              <a:path w="172719" h="173989">
                <a:moveTo>
                  <a:pt x="0" y="173736"/>
                </a:moveTo>
                <a:lnTo>
                  <a:pt x="172212" y="173736"/>
                </a:lnTo>
                <a:lnTo>
                  <a:pt x="172212" y="0"/>
                </a:lnTo>
                <a:lnTo>
                  <a:pt x="0" y="0"/>
                </a:lnTo>
                <a:lnTo>
                  <a:pt x="0" y="173736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104900" y="3396996"/>
            <a:ext cx="172720" cy="173990"/>
          </a:xfrm>
          <a:custGeom>
            <a:avLst/>
            <a:gdLst/>
            <a:ahLst/>
            <a:cxnLst/>
            <a:rect l="l" t="t" r="r" b="b"/>
            <a:pathLst>
              <a:path w="172719" h="173989">
                <a:moveTo>
                  <a:pt x="0" y="173736"/>
                </a:moveTo>
                <a:lnTo>
                  <a:pt x="172212" y="173736"/>
                </a:lnTo>
                <a:lnTo>
                  <a:pt x="172212" y="0"/>
                </a:lnTo>
                <a:lnTo>
                  <a:pt x="0" y="0"/>
                </a:lnTo>
                <a:lnTo>
                  <a:pt x="0" y="173736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452372" y="3396996"/>
            <a:ext cx="172720" cy="173990"/>
          </a:xfrm>
          <a:custGeom>
            <a:avLst/>
            <a:gdLst/>
            <a:ahLst/>
            <a:cxnLst/>
            <a:rect l="l" t="t" r="r" b="b"/>
            <a:pathLst>
              <a:path w="172719" h="173989">
                <a:moveTo>
                  <a:pt x="0" y="173736"/>
                </a:moveTo>
                <a:lnTo>
                  <a:pt x="172212" y="173736"/>
                </a:lnTo>
                <a:lnTo>
                  <a:pt x="172212" y="0"/>
                </a:lnTo>
                <a:lnTo>
                  <a:pt x="0" y="0"/>
                </a:lnTo>
                <a:lnTo>
                  <a:pt x="0" y="173736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106167" y="3357371"/>
            <a:ext cx="253365" cy="253365"/>
          </a:xfrm>
          <a:custGeom>
            <a:avLst/>
            <a:gdLst/>
            <a:ahLst/>
            <a:cxnLst/>
            <a:rect l="l" t="t" r="r" b="b"/>
            <a:pathLst>
              <a:path w="253364" h="253364">
                <a:moveTo>
                  <a:pt x="126492" y="0"/>
                </a:moveTo>
                <a:lnTo>
                  <a:pt x="77259" y="9941"/>
                </a:lnTo>
                <a:lnTo>
                  <a:pt x="37052" y="37052"/>
                </a:lnTo>
                <a:lnTo>
                  <a:pt x="9941" y="77259"/>
                </a:lnTo>
                <a:lnTo>
                  <a:pt x="0" y="126491"/>
                </a:lnTo>
                <a:lnTo>
                  <a:pt x="9941" y="175724"/>
                </a:lnTo>
                <a:lnTo>
                  <a:pt x="37052" y="215931"/>
                </a:lnTo>
                <a:lnTo>
                  <a:pt x="77259" y="243042"/>
                </a:lnTo>
                <a:lnTo>
                  <a:pt x="126492" y="252983"/>
                </a:lnTo>
                <a:lnTo>
                  <a:pt x="175724" y="243042"/>
                </a:lnTo>
                <a:lnTo>
                  <a:pt x="215931" y="215931"/>
                </a:lnTo>
                <a:lnTo>
                  <a:pt x="243042" y="175724"/>
                </a:lnTo>
                <a:lnTo>
                  <a:pt x="252983" y="126491"/>
                </a:lnTo>
                <a:lnTo>
                  <a:pt x="243042" y="77259"/>
                </a:lnTo>
                <a:lnTo>
                  <a:pt x="215931" y="37052"/>
                </a:lnTo>
                <a:lnTo>
                  <a:pt x="175724" y="9941"/>
                </a:lnTo>
                <a:lnTo>
                  <a:pt x="126492" y="0"/>
                </a:lnTo>
                <a:close/>
              </a:path>
            </a:pathLst>
          </a:custGeom>
          <a:solidFill>
            <a:srgbClr val="9D17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493264" y="3396996"/>
            <a:ext cx="173990" cy="173990"/>
          </a:xfrm>
          <a:custGeom>
            <a:avLst/>
            <a:gdLst/>
            <a:ahLst/>
            <a:cxnLst/>
            <a:rect l="l" t="t" r="r" b="b"/>
            <a:pathLst>
              <a:path w="173989" h="173989">
                <a:moveTo>
                  <a:pt x="0" y="173736"/>
                </a:moveTo>
                <a:lnTo>
                  <a:pt x="173736" y="173736"/>
                </a:lnTo>
                <a:lnTo>
                  <a:pt x="173736" y="0"/>
                </a:lnTo>
                <a:lnTo>
                  <a:pt x="0" y="0"/>
                </a:lnTo>
                <a:lnTo>
                  <a:pt x="0" y="173736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798320" y="3396996"/>
            <a:ext cx="173990" cy="173990"/>
          </a:xfrm>
          <a:custGeom>
            <a:avLst/>
            <a:gdLst/>
            <a:ahLst/>
            <a:cxnLst/>
            <a:rect l="l" t="t" r="r" b="b"/>
            <a:pathLst>
              <a:path w="173989" h="173989">
                <a:moveTo>
                  <a:pt x="0" y="173736"/>
                </a:moveTo>
                <a:lnTo>
                  <a:pt x="173736" y="173736"/>
                </a:lnTo>
                <a:lnTo>
                  <a:pt x="173736" y="0"/>
                </a:lnTo>
                <a:lnTo>
                  <a:pt x="0" y="0"/>
                </a:lnTo>
                <a:lnTo>
                  <a:pt x="0" y="173736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57427" y="5603747"/>
            <a:ext cx="172720" cy="173990"/>
          </a:xfrm>
          <a:custGeom>
            <a:avLst/>
            <a:gdLst/>
            <a:ahLst/>
            <a:cxnLst/>
            <a:rect l="l" t="t" r="r" b="b"/>
            <a:pathLst>
              <a:path w="172719" h="173989">
                <a:moveTo>
                  <a:pt x="0" y="173735"/>
                </a:moveTo>
                <a:lnTo>
                  <a:pt x="172212" y="173735"/>
                </a:lnTo>
                <a:lnTo>
                  <a:pt x="172212" y="0"/>
                </a:lnTo>
                <a:lnTo>
                  <a:pt x="0" y="0"/>
                </a:lnTo>
                <a:lnTo>
                  <a:pt x="0" y="173735"/>
                </a:lnTo>
                <a:close/>
              </a:path>
            </a:pathLst>
          </a:custGeom>
          <a:solidFill>
            <a:srgbClr val="85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101852" y="5603747"/>
            <a:ext cx="173990" cy="173990"/>
          </a:xfrm>
          <a:custGeom>
            <a:avLst/>
            <a:gdLst/>
            <a:ahLst/>
            <a:cxnLst/>
            <a:rect l="l" t="t" r="r" b="b"/>
            <a:pathLst>
              <a:path w="173990" h="173989">
                <a:moveTo>
                  <a:pt x="0" y="173735"/>
                </a:moveTo>
                <a:lnTo>
                  <a:pt x="173735" y="173735"/>
                </a:lnTo>
                <a:lnTo>
                  <a:pt x="173735" y="0"/>
                </a:lnTo>
                <a:lnTo>
                  <a:pt x="0" y="0"/>
                </a:lnTo>
                <a:lnTo>
                  <a:pt x="0" y="173735"/>
                </a:lnTo>
                <a:close/>
              </a:path>
            </a:pathLst>
          </a:custGeom>
          <a:solidFill>
            <a:srgbClr val="85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446275" y="5603747"/>
            <a:ext cx="173990" cy="173990"/>
          </a:xfrm>
          <a:custGeom>
            <a:avLst/>
            <a:gdLst/>
            <a:ahLst/>
            <a:cxnLst/>
            <a:rect l="l" t="t" r="r" b="b"/>
            <a:pathLst>
              <a:path w="173990" h="173989">
                <a:moveTo>
                  <a:pt x="0" y="173735"/>
                </a:moveTo>
                <a:lnTo>
                  <a:pt x="173736" y="173735"/>
                </a:lnTo>
                <a:lnTo>
                  <a:pt x="173736" y="0"/>
                </a:lnTo>
                <a:lnTo>
                  <a:pt x="0" y="0"/>
                </a:lnTo>
                <a:lnTo>
                  <a:pt x="0" y="173735"/>
                </a:lnTo>
                <a:close/>
              </a:path>
            </a:pathLst>
          </a:custGeom>
          <a:solidFill>
            <a:srgbClr val="85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792223" y="5588508"/>
            <a:ext cx="184785" cy="204470"/>
          </a:xfrm>
          <a:custGeom>
            <a:avLst/>
            <a:gdLst/>
            <a:ahLst/>
            <a:cxnLst/>
            <a:rect l="l" t="t" r="r" b="b"/>
            <a:pathLst>
              <a:path w="184785" h="204470">
                <a:moveTo>
                  <a:pt x="0" y="204215"/>
                </a:moveTo>
                <a:lnTo>
                  <a:pt x="184404" y="204215"/>
                </a:lnTo>
                <a:lnTo>
                  <a:pt x="184404" y="0"/>
                </a:lnTo>
                <a:lnTo>
                  <a:pt x="0" y="0"/>
                </a:lnTo>
                <a:lnTo>
                  <a:pt x="0" y="204215"/>
                </a:lnTo>
                <a:close/>
              </a:path>
            </a:pathLst>
          </a:custGeom>
          <a:solidFill>
            <a:srgbClr val="85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148839" y="5603747"/>
            <a:ext cx="173990" cy="173990"/>
          </a:xfrm>
          <a:custGeom>
            <a:avLst/>
            <a:gdLst/>
            <a:ahLst/>
            <a:cxnLst/>
            <a:rect l="l" t="t" r="r" b="b"/>
            <a:pathLst>
              <a:path w="173989" h="173989">
                <a:moveTo>
                  <a:pt x="0" y="173735"/>
                </a:moveTo>
                <a:lnTo>
                  <a:pt x="173736" y="173735"/>
                </a:lnTo>
                <a:lnTo>
                  <a:pt x="173736" y="0"/>
                </a:lnTo>
                <a:lnTo>
                  <a:pt x="0" y="0"/>
                </a:lnTo>
                <a:lnTo>
                  <a:pt x="0" y="173735"/>
                </a:lnTo>
                <a:close/>
              </a:path>
            </a:pathLst>
          </a:custGeom>
          <a:solidFill>
            <a:srgbClr val="85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493264" y="5603747"/>
            <a:ext cx="173990" cy="173990"/>
          </a:xfrm>
          <a:custGeom>
            <a:avLst/>
            <a:gdLst/>
            <a:ahLst/>
            <a:cxnLst/>
            <a:rect l="l" t="t" r="r" b="b"/>
            <a:pathLst>
              <a:path w="173989" h="173989">
                <a:moveTo>
                  <a:pt x="0" y="173735"/>
                </a:moveTo>
                <a:lnTo>
                  <a:pt x="173736" y="173735"/>
                </a:lnTo>
                <a:lnTo>
                  <a:pt x="173736" y="0"/>
                </a:lnTo>
                <a:lnTo>
                  <a:pt x="0" y="0"/>
                </a:lnTo>
                <a:lnTo>
                  <a:pt x="0" y="173735"/>
                </a:lnTo>
                <a:close/>
              </a:path>
            </a:pathLst>
          </a:custGeom>
          <a:solidFill>
            <a:srgbClr val="85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228534" y="1832582"/>
            <a:ext cx="377190" cy="352425"/>
          </a:xfrm>
          <a:custGeom>
            <a:avLst/>
            <a:gdLst/>
            <a:ahLst/>
            <a:cxnLst/>
            <a:rect l="l" t="t" r="r" b="b"/>
            <a:pathLst>
              <a:path w="377190" h="352425">
                <a:moveTo>
                  <a:pt x="324675" y="235104"/>
                </a:moveTo>
                <a:lnTo>
                  <a:pt x="318160" y="239702"/>
                </a:lnTo>
                <a:lnTo>
                  <a:pt x="311515" y="243788"/>
                </a:lnTo>
                <a:lnTo>
                  <a:pt x="304655" y="246802"/>
                </a:lnTo>
                <a:lnTo>
                  <a:pt x="297497" y="248185"/>
                </a:lnTo>
                <a:lnTo>
                  <a:pt x="290038" y="246604"/>
                </a:lnTo>
                <a:lnTo>
                  <a:pt x="282400" y="242772"/>
                </a:lnTo>
                <a:lnTo>
                  <a:pt x="274405" y="239202"/>
                </a:lnTo>
                <a:lnTo>
                  <a:pt x="265874" y="238406"/>
                </a:lnTo>
                <a:lnTo>
                  <a:pt x="266338" y="260911"/>
                </a:lnTo>
                <a:lnTo>
                  <a:pt x="267017" y="293381"/>
                </a:lnTo>
                <a:lnTo>
                  <a:pt x="267124" y="326399"/>
                </a:lnTo>
                <a:lnTo>
                  <a:pt x="265874" y="350547"/>
                </a:lnTo>
                <a:lnTo>
                  <a:pt x="253706" y="352012"/>
                </a:lnTo>
                <a:lnTo>
                  <a:pt x="237680" y="351786"/>
                </a:lnTo>
                <a:lnTo>
                  <a:pt x="219940" y="351226"/>
                </a:lnTo>
                <a:lnTo>
                  <a:pt x="202628" y="351690"/>
                </a:lnTo>
                <a:lnTo>
                  <a:pt x="202309" y="333285"/>
                </a:lnTo>
                <a:lnTo>
                  <a:pt x="203977" y="309129"/>
                </a:lnTo>
                <a:lnTo>
                  <a:pt x="204432" y="285807"/>
                </a:lnTo>
                <a:lnTo>
                  <a:pt x="200469" y="269902"/>
                </a:lnTo>
                <a:lnTo>
                  <a:pt x="190297" y="264723"/>
                </a:lnTo>
                <a:lnTo>
                  <a:pt x="175958" y="266188"/>
                </a:lnTo>
                <a:lnTo>
                  <a:pt x="160000" y="270081"/>
                </a:lnTo>
                <a:lnTo>
                  <a:pt x="144970" y="272188"/>
                </a:lnTo>
                <a:lnTo>
                  <a:pt x="130063" y="269476"/>
                </a:lnTo>
                <a:lnTo>
                  <a:pt x="114490" y="264870"/>
                </a:lnTo>
                <a:lnTo>
                  <a:pt x="100536" y="262812"/>
                </a:lnTo>
                <a:lnTo>
                  <a:pt x="90487" y="267743"/>
                </a:lnTo>
                <a:lnTo>
                  <a:pt x="86149" y="284360"/>
                </a:lnTo>
                <a:lnTo>
                  <a:pt x="85979" y="309050"/>
                </a:lnTo>
                <a:lnTo>
                  <a:pt x="86951" y="334073"/>
                </a:lnTo>
                <a:lnTo>
                  <a:pt x="86042" y="351690"/>
                </a:lnTo>
                <a:lnTo>
                  <a:pt x="41792" y="349351"/>
                </a:lnTo>
                <a:lnTo>
                  <a:pt x="14326" y="310967"/>
                </a:lnTo>
                <a:lnTo>
                  <a:pt x="5924" y="263775"/>
                </a:lnTo>
                <a:lnTo>
                  <a:pt x="8" y="213677"/>
                </a:lnTo>
                <a:lnTo>
                  <a:pt x="0" y="170842"/>
                </a:lnTo>
                <a:lnTo>
                  <a:pt x="6697" y="137120"/>
                </a:lnTo>
                <a:lnTo>
                  <a:pt x="34370" y="81295"/>
                </a:lnTo>
                <a:lnTo>
                  <a:pt x="80474" y="38562"/>
                </a:lnTo>
                <a:lnTo>
                  <a:pt x="144966" y="8872"/>
                </a:lnTo>
                <a:lnTo>
                  <a:pt x="202392" y="0"/>
                </a:lnTo>
                <a:lnTo>
                  <a:pt x="227917" y="2663"/>
                </a:lnTo>
                <a:lnTo>
                  <a:pt x="277812" y="30253"/>
                </a:lnTo>
                <a:lnTo>
                  <a:pt x="314833" y="93071"/>
                </a:lnTo>
                <a:lnTo>
                  <a:pt x="327140" y="131355"/>
                </a:lnTo>
                <a:lnTo>
                  <a:pt x="338899" y="169699"/>
                </a:lnTo>
                <a:lnTo>
                  <a:pt x="350871" y="211351"/>
                </a:lnTo>
                <a:lnTo>
                  <a:pt x="361616" y="256694"/>
                </a:lnTo>
                <a:lnTo>
                  <a:pt x="370528" y="298323"/>
                </a:lnTo>
                <a:lnTo>
                  <a:pt x="376999" y="328830"/>
                </a:lnTo>
                <a:lnTo>
                  <a:pt x="361267" y="330485"/>
                </a:lnTo>
                <a:lnTo>
                  <a:pt x="348678" y="331878"/>
                </a:lnTo>
                <a:lnTo>
                  <a:pt x="337708" y="333652"/>
                </a:lnTo>
                <a:lnTo>
                  <a:pt x="326834" y="336450"/>
                </a:lnTo>
                <a:lnTo>
                  <a:pt x="319998" y="317732"/>
                </a:lnTo>
                <a:lnTo>
                  <a:pt x="312721" y="296715"/>
                </a:lnTo>
                <a:lnTo>
                  <a:pt x="305706" y="272960"/>
                </a:lnTo>
                <a:lnTo>
                  <a:pt x="299656" y="246026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413714" y="1902714"/>
            <a:ext cx="99060" cy="142240"/>
          </a:xfrm>
          <a:custGeom>
            <a:avLst/>
            <a:gdLst/>
            <a:ahLst/>
            <a:cxnLst/>
            <a:rect l="l" t="t" r="r" b="b"/>
            <a:pathLst>
              <a:path w="99059" h="142239">
                <a:moveTo>
                  <a:pt x="32307" y="0"/>
                </a:moveTo>
                <a:lnTo>
                  <a:pt x="17633" y="23052"/>
                </a:lnTo>
                <a:lnTo>
                  <a:pt x="5875" y="45450"/>
                </a:lnTo>
                <a:lnTo>
                  <a:pt x="0" y="66490"/>
                </a:lnTo>
                <a:lnTo>
                  <a:pt x="2970" y="85471"/>
                </a:lnTo>
                <a:lnTo>
                  <a:pt x="22613" y="104227"/>
                </a:lnTo>
                <a:lnTo>
                  <a:pt x="55056" y="122459"/>
                </a:lnTo>
                <a:lnTo>
                  <a:pt x="85427" y="136263"/>
                </a:lnTo>
                <a:lnTo>
                  <a:pt x="98855" y="141732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494027" y="2038350"/>
            <a:ext cx="3810" cy="32384"/>
          </a:xfrm>
          <a:custGeom>
            <a:avLst/>
            <a:gdLst/>
            <a:ahLst/>
            <a:cxnLst/>
            <a:rect l="l" t="t" r="r" b="b"/>
            <a:pathLst>
              <a:path w="3809" h="32385">
                <a:moveTo>
                  <a:pt x="508" y="32003"/>
                </a:moveTo>
                <a:lnTo>
                  <a:pt x="253" y="24002"/>
                </a:lnTo>
                <a:lnTo>
                  <a:pt x="0" y="16001"/>
                </a:lnTo>
                <a:lnTo>
                  <a:pt x="508" y="10667"/>
                </a:lnTo>
                <a:lnTo>
                  <a:pt x="1015" y="5334"/>
                </a:lnTo>
                <a:lnTo>
                  <a:pt x="2159" y="2666"/>
                </a:lnTo>
                <a:lnTo>
                  <a:pt x="3302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178813" y="1975885"/>
            <a:ext cx="50800" cy="132715"/>
          </a:xfrm>
          <a:custGeom>
            <a:avLst/>
            <a:gdLst/>
            <a:ahLst/>
            <a:cxnLst/>
            <a:rect l="l" t="t" r="r" b="b"/>
            <a:pathLst>
              <a:path w="50800" h="132714">
                <a:moveTo>
                  <a:pt x="50292" y="869"/>
                </a:moveTo>
                <a:lnTo>
                  <a:pt x="15864" y="40056"/>
                </a:lnTo>
                <a:lnTo>
                  <a:pt x="5083" y="98762"/>
                </a:lnTo>
                <a:lnTo>
                  <a:pt x="0" y="132568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505585" y="1948307"/>
            <a:ext cx="18415" cy="26670"/>
          </a:xfrm>
          <a:custGeom>
            <a:avLst/>
            <a:gdLst/>
            <a:ahLst/>
            <a:cxnLst/>
            <a:rect l="l" t="t" r="r" b="b"/>
            <a:pathLst>
              <a:path w="18415" h="26669">
                <a:moveTo>
                  <a:pt x="5842" y="126"/>
                </a:moveTo>
                <a:lnTo>
                  <a:pt x="8636" y="0"/>
                </a:lnTo>
                <a:lnTo>
                  <a:pt x="16764" y="9270"/>
                </a:lnTo>
                <a:lnTo>
                  <a:pt x="17526" y="13588"/>
                </a:lnTo>
                <a:lnTo>
                  <a:pt x="18415" y="17906"/>
                </a:lnTo>
                <a:lnTo>
                  <a:pt x="13208" y="25780"/>
                </a:lnTo>
                <a:lnTo>
                  <a:pt x="10540" y="26034"/>
                </a:lnTo>
                <a:lnTo>
                  <a:pt x="7746" y="26162"/>
                </a:lnTo>
                <a:lnTo>
                  <a:pt x="2286" y="18668"/>
                </a:lnTo>
                <a:lnTo>
                  <a:pt x="1143" y="14731"/>
                </a:lnTo>
                <a:lnTo>
                  <a:pt x="0" y="10794"/>
                </a:lnTo>
                <a:lnTo>
                  <a:pt x="3048" y="253"/>
                </a:lnTo>
                <a:lnTo>
                  <a:pt x="5842" y="126"/>
                </a:lnTo>
                <a:close/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522256" y="2148036"/>
            <a:ext cx="552669" cy="51359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522256" y="2148036"/>
            <a:ext cx="553085" cy="513715"/>
          </a:xfrm>
          <a:custGeom>
            <a:avLst/>
            <a:gdLst/>
            <a:ahLst/>
            <a:cxnLst/>
            <a:rect l="l" t="t" r="r" b="b"/>
            <a:pathLst>
              <a:path w="553085" h="513714">
                <a:moveTo>
                  <a:pt x="476088" y="342941"/>
                </a:moveTo>
                <a:lnTo>
                  <a:pt x="466517" y="349670"/>
                </a:lnTo>
                <a:lnTo>
                  <a:pt x="456768" y="355625"/>
                </a:lnTo>
                <a:lnTo>
                  <a:pt x="446709" y="360033"/>
                </a:lnTo>
                <a:lnTo>
                  <a:pt x="436210" y="362118"/>
                </a:lnTo>
                <a:lnTo>
                  <a:pt x="425361" y="359822"/>
                </a:lnTo>
                <a:lnTo>
                  <a:pt x="414191" y="354228"/>
                </a:lnTo>
                <a:lnTo>
                  <a:pt x="402474" y="348992"/>
                </a:lnTo>
                <a:lnTo>
                  <a:pt x="389982" y="347767"/>
                </a:lnTo>
                <a:lnTo>
                  <a:pt x="390696" y="380632"/>
                </a:lnTo>
                <a:lnTo>
                  <a:pt x="391696" y="427999"/>
                </a:lnTo>
                <a:lnTo>
                  <a:pt x="391839" y="476176"/>
                </a:lnTo>
                <a:lnTo>
                  <a:pt x="389982" y="511470"/>
                </a:lnTo>
                <a:lnTo>
                  <a:pt x="372196" y="513584"/>
                </a:lnTo>
                <a:lnTo>
                  <a:pt x="348755" y="513232"/>
                </a:lnTo>
                <a:lnTo>
                  <a:pt x="322813" y="512381"/>
                </a:lnTo>
                <a:lnTo>
                  <a:pt x="297526" y="512994"/>
                </a:lnTo>
                <a:lnTo>
                  <a:pt x="296976" y="486165"/>
                </a:lnTo>
                <a:lnTo>
                  <a:pt x="299415" y="450955"/>
                </a:lnTo>
                <a:lnTo>
                  <a:pt x="300116" y="416982"/>
                </a:lnTo>
                <a:lnTo>
                  <a:pt x="294351" y="393868"/>
                </a:lnTo>
                <a:lnTo>
                  <a:pt x="279470" y="386292"/>
                </a:lnTo>
                <a:lnTo>
                  <a:pt x="258458" y="388407"/>
                </a:lnTo>
                <a:lnTo>
                  <a:pt x="235040" y="394047"/>
                </a:lnTo>
                <a:lnTo>
                  <a:pt x="212944" y="397043"/>
                </a:lnTo>
                <a:lnTo>
                  <a:pt x="191195" y="393122"/>
                </a:lnTo>
                <a:lnTo>
                  <a:pt x="168399" y="386439"/>
                </a:lnTo>
                <a:lnTo>
                  <a:pt x="147936" y="383470"/>
                </a:lnTo>
                <a:lnTo>
                  <a:pt x="133188" y="390693"/>
                </a:lnTo>
                <a:lnTo>
                  <a:pt x="126927" y="414857"/>
                </a:lnTo>
                <a:lnTo>
                  <a:pt x="126727" y="450844"/>
                </a:lnTo>
                <a:lnTo>
                  <a:pt x="128169" y="487330"/>
                </a:lnTo>
                <a:lnTo>
                  <a:pt x="126838" y="512994"/>
                </a:lnTo>
                <a:lnTo>
                  <a:pt x="86166" y="512756"/>
                </a:lnTo>
                <a:lnTo>
                  <a:pt x="32731" y="503469"/>
                </a:lnTo>
                <a:lnTo>
                  <a:pt x="24259" y="465627"/>
                </a:lnTo>
                <a:lnTo>
                  <a:pt x="14268" y="413697"/>
                </a:lnTo>
                <a:lnTo>
                  <a:pt x="5326" y="355263"/>
                </a:lnTo>
                <a:lnTo>
                  <a:pt x="0" y="297908"/>
                </a:lnTo>
                <a:lnTo>
                  <a:pt x="854" y="249215"/>
                </a:lnTo>
                <a:lnTo>
                  <a:pt x="10673" y="200044"/>
                </a:lnTo>
                <a:lnTo>
                  <a:pt x="27683" y="156648"/>
                </a:lnTo>
                <a:lnTo>
                  <a:pt x="51217" y="118610"/>
                </a:lnTo>
                <a:lnTo>
                  <a:pt x="80610" y="85512"/>
                </a:lnTo>
                <a:lnTo>
                  <a:pt x="118666" y="56270"/>
                </a:lnTo>
                <a:lnTo>
                  <a:pt x="164747" y="31410"/>
                </a:lnTo>
                <a:lnTo>
                  <a:pt x="213019" y="12932"/>
                </a:lnTo>
                <a:lnTo>
                  <a:pt x="257648" y="2835"/>
                </a:lnTo>
                <a:lnTo>
                  <a:pt x="297101" y="0"/>
                </a:lnTo>
                <a:lnTo>
                  <a:pt x="334483" y="3867"/>
                </a:lnTo>
                <a:lnTo>
                  <a:pt x="370912" y="17569"/>
                </a:lnTo>
                <a:lnTo>
                  <a:pt x="407508" y="44237"/>
                </a:lnTo>
                <a:lnTo>
                  <a:pt x="433496" y="75930"/>
                </a:lnTo>
                <a:lnTo>
                  <a:pt x="453382" y="114628"/>
                </a:lnTo>
                <a:lnTo>
                  <a:pt x="469203" y="157824"/>
                </a:lnTo>
                <a:lnTo>
                  <a:pt x="482993" y="203014"/>
                </a:lnTo>
                <a:lnTo>
                  <a:pt x="496789" y="247691"/>
                </a:lnTo>
                <a:lnTo>
                  <a:pt x="510976" y="295462"/>
                </a:lnTo>
                <a:lnTo>
                  <a:pt x="524121" y="348074"/>
                </a:lnTo>
                <a:lnTo>
                  <a:pt x="535761" y="400003"/>
                </a:lnTo>
                <a:lnTo>
                  <a:pt x="545431" y="445726"/>
                </a:lnTo>
                <a:lnTo>
                  <a:pt x="552669" y="479720"/>
                </a:lnTo>
                <a:lnTo>
                  <a:pt x="529626" y="482143"/>
                </a:lnTo>
                <a:lnTo>
                  <a:pt x="511203" y="484149"/>
                </a:lnTo>
                <a:lnTo>
                  <a:pt x="495162" y="486703"/>
                </a:lnTo>
                <a:lnTo>
                  <a:pt x="479263" y="490769"/>
                </a:lnTo>
                <a:lnTo>
                  <a:pt x="469264" y="463510"/>
                </a:lnTo>
                <a:lnTo>
                  <a:pt x="458610" y="432905"/>
                </a:lnTo>
                <a:lnTo>
                  <a:pt x="448313" y="398275"/>
                </a:lnTo>
                <a:lnTo>
                  <a:pt x="439385" y="358943"/>
                </a:lnTo>
              </a:path>
            </a:pathLst>
          </a:custGeom>
          <a:ln w="38100">
            <a:solidFill>
              <a:srgbClr val="99170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794843" y="2248661"/>
            <a:ext cx="144780" cy="208915"/>
          </a:xfrm>
          <a:custGeom>
            <a:avLst/>
            <a:gdLst/>
            <a:ahLst/>
            <a:cxnLst/>
            <a:rect l="l" t="t" r="r" b="b"/>
            <a:pathLst>
              <a:path w="144780" h="208914">
                <a:moveTo>
                  <a:pt x="47291" y="0"/>
                </a:moveTo>
                <a:lnTo>
                  <a:pt x="25812" y="34006"/>
                </a:lnTo>
                <a:lnTo>
                  <a:pt x="8620" y="66976"/>
                </a:lnTo>
                <a:lnTo>
                  <a:pt x="0" y="97922"/>
                </a:lnTo>
                <a:lnTo>
                  <a:pt x="4238" y="125857"/>
                </a:lnTo>
                <a:lnTo>
                  <a:pt x="33004" y="153495"/>
                </a:lnTo>
                <a:lnTo>
                  <a:pt x="80438" y="180371"/>
                </a:lnTo>
                <a:lnTo>
                  <a:pt x="124825" y="200723"/>
                </a:lnTo>
                <a:lnTo>
                  <a:pt x="144446" y="208787"/>
                </a:lnTo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911857" y="2448305"/>
            <a:ext cx="5080" cy="47625"/>
          </a:xfrm>
          <a:custGeom>
            <a:avLst/>
            <a:gdLst/>
            <a:ahLst/>
            <a:cxnLst/>
            <a:rect l="l" t="t" r="r" b="b"/>
            <a:pathLst>
              <a:path w="5080" h="47625">
                <a:moveTo>
                  <a:pt x="381" y="47244"/>
                </a:moveTo>
                <a:lnTo>
                  <a:pt x="130" y="38447"/>
                </a:lnTo>
                <a:lnTo>
                  <a:pt x="0" y="30019"/>
                </a:lnTo>
                <a:lnTo>
                  <a:pt x="59" y="22330"/>
                </a:lnTo>
                <a:lnTo>
                  <a:pt x="381" y="15748"/>
                </a:lnTo>
                <a:lnTo>
                  <a:pt x="1143" y="7874"/>
                </a:lnTo>
                <a:lnTo>
                  <a:pt x="2793" y="3937"/>
                </a:lnTo>
                <a:lnTo>
                  <a:pt x="4572" y="0"/>
                </a:lnTo>
              </a:path>
            </a:pathLst>
          </a:custGeom>
          <a:ln w="380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451610" y="2358386"/>
            <a:ext cx="73660" cy="192405"/>
          </a:xfrm>
          <a:custGeom>
            <a:avLst/>
            <a:gdLst/>
            <a:ahLst/>
            <a:cxnLst/>
            <a:rect l="l" t="t" r="r" b="b"/>
            <a:pathLst>
              <a:path w="73659" h="192405">
                <a:moveTo>
                  <a:pt x="73152" y="1273"/>
                </a:moveTo>
                <a:lnTo>
                  <a:pt x="31750" y="28324"/>
                </a:lnTo>
                <a:lnTo>
                  <a:pt x="14970" y="97365"/>
                </a:lnTo>
                <a:lnTo>
                  <a:pt x="7371" y="143107"/>
                </a:lnTo>
                <a:lnTo>
                  <a:pt x="0" y="192027"/>
                </a:lnTo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928876" y="2316988"/>
            <a:ext cx="25400" cy="37465"/>
          </a:xfrm>
          <a:custGeom>
            <a:avLst/>
            <a:gdLst/>
            <a:ahLst/>
            <a:cxnLst/>
            <a:rect l="l" t="t" r="r" b="b"/>
            <a:pathLst>
              <a:path w="25400" h="37464">
                <a:moveTo>
                  <a:pt x="8000" y="253"/>
                </a:moveTo>
                <a:lnTo>
                  <a:pt x="11811" y="0"/>
                </a:lnTo>
                <a:lnTo>
                  <a:pt x="22987" y="13208"/>
                </a:lnTo>
                <a:lnTo>
                  <a:pt x="24003" y="19303"/>
                </a:lnTo>
                <a:lnTo>
                  <a:pt x="25146" y="25400"/>
                </a:lnTo>
                <a:lnTo>
                  <a:pt x="18161" y="36575"/>
                </a:lnTo>
                <a:lnTo>
                  <a:pt x="14478" y="36829"/>
                </a:lnTo>
                <a:lnTo>
                  <a:pt x="10668" y="37084"/>
                </a:lnTo>
                <a:lnTo>
                  <a:pt x="3175" y="26542"/>
                </a:lnTo>
                <a:lnTo>
                  <a:pt x="1650" y="20954"/>
                </a:lnTo>
                <a:lnTo>
                  <a:pt x="0" y="15366"/>
                </a:lnTo>
                <a:lnTo>
                  <a:pt x="4318" y="508"/>
                </a:lnTo>
                <a:lnTo>
                  <a:pt x="8000" y="253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980122" y="2294354"/>
            <a:ext cx="377190" cy="352425"/>
          </a:xfrm>
          <a:custGeom>
            <a:avLst/>
            <a:gdLst/>
            <a:ahLst/>
            <a:cxnLst/>
            <a:rect l="l" t="t" r="r" b="b"/>
            <a:pathLst>
              <a:path w="377190" h="352425">
                <a:moveTo>
                  <a:pt x="324675" y="235104"/>
                </a:moveTo>
                <a:lnTo>
                  <a:pt x="318160" y="239702"/>
                </a:lnTo>
                <a:lnTo>
                  <a:pt x="311515" y="243788"/>
                </a:lnTo>
                <a:lnTo>
                  <a:pt x="304655" y="246802"/>
                </a:lnTo>
                <a:lnTo>
                  <a:pt x="297497" y="248185"/>
                </a:lnTo>
                <a:lnTo>
                  <a:pt x="290061" y="246604"/>
                </a:lnTo>
                <a:lnTo>
                  <a:pt x="282413" y="242772"/>
                </a:lnTo>
                <a:lnTo>
                  <a:pt x="274398" y="239202"/>
                </a:lnTo>
                <a:lnTo>
                  <a:pt x="265861" y="238406"/>
                </a:lnTo>
                <a:lnTo>
                  <a:pt x="266345" y="260911"/>
                </a:lnTo>
                <a:lnTo>
                  <a:pt x="267019" y="293381"/>
                </a:lnTo>
                <a:lnTo>
                  <a:pt x="267113" y="326399"/>
                </a:lnTo>
                <a:lnTo>
                  <a:pt x="265861" y="350547"/>
                </a:lnTo>
                <a:lnTo>
                  <a:pt x="253689" y="352030"/>
                </a:lnTo>
                <a:lnTo>
                  <a:pt x="237669" y="351833"/>
                </a:lnTo>
                <a:lnTo>
                  <a:pt x="219947" y="351280"/>
                </a:lnTo>
                <a:lnTo>
                  <a:pt x="202666" y="351690"/>
                </a:lnTo>
                <a:lnTo>
                  <a:pt x="202296" y="333285"/>
                </a:lnTo>
                <a:lnTo>
                  <a:pt x="203955" y="309129"/>
                </a:lnTo>
                <a:lnTo>
                  <a:pt x="204423" y="285807"/>
                </a:lnTo>
                <a:lnTo>
                  <a:pt x="200482" y="269902"/>
                </a:lnTo>
                <a:lnTo>
                  <a:pt x="190318" y="264723"/>
                </a:lnTo>
                <a:lnTo>
                  <a:pt x="175968" y="266188"/>
                </a:lnTo>
                <a:lnTo>
                  <a:pt x="159984" y="270081"/>
                </a:lnTo>
                <a:lnTo>
                  <a:pt x="144919" y="272188"/>
                </a:lnTo>
                <a:lnTo>
                  <a:pt x="130043" y="269476"/>
                </a:lnTo>
                <a:lnTo>
                  <a:pt x="114473" y="264870"/>
                </a:lnTo>
                <a:lnTo>
                  <a:pt x="100505" y="262812"/>
                </a:lnTo>
                <a:lnTo>
                  <a:pt x="90436" y="267743"/>
                </a:lnTo>
                <a:lnTo>
                  <a:pt x="86155" y="284360"/>
                </a:lnTo>
                <a:lnTo>
                  <a:pt x="86010" y="309050"/>
                </a:lnTo>
                <a:lnTo>
                  <a:pt x="86989" y="334073"/>
                </a:lnTo>
                <a:lnTo>
                  <a:pt x="86080" y="351690"/>
                </a:lnTo>
                <a:lnTo>
                  <a:pt x="41792" y="349351"/>
                </a:lnTo>
                <a:lnTo>
                  <a:pt x="14326" y="310967"/>
                </a:lnTo>
                <a:lnTo>
                  <a:pt x="5924" y="263775"/>
                </a:lnTo>
                <a:lnTo>
                  <a:pt x="8" y="213677"/>
                </a:lnTo>
                <a:lnTo>
                  <a:pt x="0" y="170842"/>
                </a:lnTo>
                <a:lnTo>
                  <a:pt x="6698" y="137120"/>
                </a:lnTo>
                <a:lnTo>
                  <a:pt x="34397" y="81295"/>
                </a:lnTo>
                <a:lnTo>
                  <a:pt x="80477" y="38562"/>
                </a:lnTo>
                <a:lnTo>
                  <a:pt x="144930" y="8872"/>
                </a:lnTo>
                <a:lnTo>
                  <a:pt x="202382" y="0"/>
                </a:lnTo>
                <a:lnTo>
                  <a:pt x="227928" y="2663"/>
                </a:lnTo>
                <a:lnTo>
                  <a:pt x="277850" y="30253"/>
                </a:lnTo>
                <a:lnTo>
                  <a:pt x="314837" y="93071"/>
                </a:lnTo>
                <a:lnTo>
                  <a:pt x="327140" y="131355"/>
                </a:lnTo>
                <a:lnTo>
                  <a:pt x="338899" y="169699"/>
                </a:lnTo>
                <a:lnTo>
                  <a:pt x="350871" y="211351"/>
                </a:lnTo>
                <a:lnTo>
                  <a:pt x="361616" y="256694"/>
                </a:lnTo>
                <a:lnTo>
                  <a:pt x="370528" y="298323"/>
                </a:lnTo>
                <a:lnTo>
                  <a:pt x="376999" y="328830"/>
                </a:lnTo>
                <a:lnTo>
                  <a:pt x="361267" y="330485"/>
                </a:lnTo>
                <a:lnTo>
                  <a:pt x="348678" y="331878"/>
                </a:lnTo>
                <a:lnTo>
                  <a:pt x="337708" y="333652"/>
                </a:lnTo>
                <a:lnTo>
                  <a:pt x="326834" y="336450"/>
                </a:lnTo>
                <a:lnTo>
                  <a:pt x="319998" y="317732"/>
                </a:lnTo>
                <a:lnTo>
                  <a:pt x="312721" y="296715"/>
                </a:lnTo>
                <a:lnTo>
                  <a:pt x="305706" y="272960"/>
                </a:lnTo>
                <a:lnTo>
                  <a:pt x="299656" y="246026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166830" y="2364485"/>
            <a:ext cx="97790" cy="142240"/>
          </a:xfrm>
          <a:custGeom>
            <a:avLst/>
            <a:gdLst/>
            <a:ahLst/>
            <a:cxnLst/>
            <a:rect l="l" t="t" r="r" b="b"/>
            <a:pathLst>
              <a:path w="97790" h="142239">
                <a:moveTo>
                  <a:pt x="31859" y="0"/>
                </a:moveTo>
                <a:lnTo>
                  <a:pt x="17385" y="23106"/>
                </a:lnTo>
                <a:lnTo>
                  <a:pt x="5800" y="45497"/>
                </a:lnTo>
                <a:lnTo>
                  <a:pt x="0" y="66508"/>
                </a:lnTo>
                <a:lnTo>
                  <a:pt x="2877" y="85471"/>
                </a:lnTo>
                <a:lnTo>
                  <a:pt x="22243" y="104227"/>
                </a:lnTo>
                <a:lnTo>
                  <a:pt x="54198" y="122459"/>
                </a:lnTo>
                <a:lnTo>
                  <a:pt x="84105" y="136263"/>
                </a:lnTo>
                <a:lnTo>
                  <a:pt x="97327" y="141731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245679" y="2500122"/>
            <a:ext cx="3810" cy="32384"/>
          </a:xfrm>
          <a:custGeom>
            <a:avLst/>
            <a:gdLst/>
            <a:ahLst/>
            <a:cxnLst/>
            <a:rect l="l" t="t" r="r" b="b"/>
            <a:pathLst>
              <a:path w="3809" h="32385">
                <a:moveTo>
                  <a:pt x="457" y="32003"/>
                </a:moveTo>
                <a:lnTo>
                  <a:pt x="228" y="24002"/>
                </a:lnTo>
                <a:lnTo>
                  <a:pt x="0" y="16001"/>
                </a:lnTo>
                <a:lnTo>
                  <a:pt x="457" y="10667"/>
                </a:lnTo>
                <a:lnTo>
                  <a:pt x="927" y="5333"/>
                </a:lnTo>
                <a:lnTo>
                  <a:pt x="2082" y="2666"/>
                </a:lnTo>
                <a:lnTo>
                  <a:pt x="3238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931925" y="2437657"/>
            <a:ext cx="50800" cy="132715"/>
          </a:xfrm>
          <a:custGeom>
            <a:avLst/>
            <a:gdLst/>
            <a:ahLst/>
            <a:cxnLst/>
            <a:rect l="l" t="t" r="r" b="b"/>
            <a:pathLst>
              <a:path w="50800" h="132714">
                <a:moveTo>
                  <a:pt x="50292" y="869"/>
                </a:moveTo>
                <a:lnTo>
                  <a:pt x="15864" y="40056"/>
                </a:lnTo>
                <a:lnTo>
                  <a:pt x="5083" y="98762"/>
                </a:lnTo>
                <a:lnTo>
                  <a:pt x="0" y="132568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258747" y="2410079"/>
            <a:ext cx="17145" cy="26670"/>
          </a:xfrm>
          <a:custGeom>
            <a:avLst/>
            <a:gdLst/>
            <a:ahLst/>
            <a:cxnLst/>
            <a:rect l="l" t="t" r="r" b="b"/>
            <a:pathLst>
              <a:path w="17144" h="26669">
                <a:moveTo>
                  <a:pt x="5334" y="126"/>
                </a:moveTo>
                <a:lnTo>
                  <a:pt x="7823" y="0"/>
                </a:lnTo>
                <a:lnTo>
                  <a:pt x="15316" y="9271"/>
                </a:lnTo>
                <a:lnTo>
                  <a:pt x="15951" y="13588"/>
                </a:lnTo>
                <a:lnTo>
                  <a:pt x="16713" y="17907"/>
                </a:lnTo>
                <a:lnTo>
                  <a:pt x="12141" y="25781"/>
                </a:lnTo>
                <a:lnTo>
                  <a:pt x="9601" y="26035"/>
                </a:lnTo>
                <a:lnTo>
                  <a:pt x="7112" y="26162"/>
                </a:lnTo>
                <a:lnTo>
                  <a:pt x="2133" y="18669"/>
                </a:lnTo>
                <a:lnTo>
                  <a:pt x="1066" y="14732"/>
                </a:lnTo>
                <a:lnTo>
                  <a:pt x="0" y="10795"/>
                </a:lnTo>
                <a:lnTo>
                  <a:pt x="2844" y="254"/>
                </a:lnTo>
                <a:lnTo>
                  <a:pt x="5334" y="126"/>
                </a:lnTo>
                <a:close/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115439" y="1984980"/>
            <a:ext cx="377190" cy="351155"/>
          </a:xfrm>
          <a:custGeom>
            <a:avLst/>
            <a:gdLst/>
            <a:ahLst/>
            <a:cxnLst/>
            <a:rect l="l" t="t" r="r" b="b"/>
            <a:pathLst>
              <a:path w="377189" h="351155">
                <a:moveTo>
                  <a:pt x="324738" y="234090"/>
                </a:moveTo>
                <a:lnTo>
                  <a:pt x="318224" y="238668"/>
                </a:lnTo>
                <a:lnTo>
                  <a:pt x="311578" y="242710"/>
                </a:lnTo>
                <a:lnTo>
                  <a:pt x="304718" y="245681"/>
                </a:lnTo>
                <a:lnTo>
                  <a:pt x="297561" y="247044"/>
                </a:lnTo>
                <a:lnTo>
                  <a:pt x="290101" y="245536"/>
                </a:lnTo>
                <a:lnTo>
                  <a:pt x="282463" y="241742"/>
                </a:lnTo>
                <a:lnTo>
                  <a:pt x="274468" y="238186"/>
                </a:lnTo>
                <a:lnTo>
                  <a:pt x="265938" y="237392"/>
                </a:lnTo>
                <a:lnTo>
                  <a:pt x="266402" y="259782"/>
                </a:lnTo>
                <a:lnTo>
                  <a:pt x="267081" y="292113"/>
                </a:lnTo>
                <a:lnTo>
                  <a:pt x="267188" y="324993"/>
                </a:lnTo>
                <a:lnTo>
                  <a:pt x="265938" y="349025"/>
                </a:lnTo>
                <a:lnTo>
                  <a:pt x="253769" y="350508"/>
                </a:lnTo>
                <a:lnTo>
                  <a:pt x="237744" y="350311"/>
                </a:lnTo>
                <a:lnTo>
                  <a:pt x="220003" y="349758"/>
                </a:lnTo>
                <a:lnTo>
                  <a:pt x="202692" y="350168"/>
                </a:lnTo>
                <a:lnTo>
                  <a:pt x="202372" y="331805"/>
                </a:lnTo>
                <a:lnTo>
                  <a:pt x="204041" y="307750"/>
                </a:lnTo>
                <a:lnTo>
                  <a:pt x="204495" y="284553"/>
                </a:lnTo>
                <a:lnTo>
                  <a:pt x="200533" y="268761"/>
                </a:lnTo>
                <a:lnTo>
                  <a:pt x="190361" y="263580"/>
                </a:lnTo>
                <a:lnTo>
                  <a:pt x="176022" y="265031"/>
                </a:lnTo>
                <a:lnTo>
                  <a:pt x="160063" y="268886"/>
                </a:lnTo>
                <a:lnTo>
                  <a:pt x="145034" y="270920"/>
                </a:lnTo>
                <a:lnTo>
                  <a:pt x="130127" y="268281"/>
                </a:lnTo>
                <a:lnTo>
                  <a:pt x="114554" y="263713"/>
                </a:lnTo>
                <a:lnTo>
                  <a:pt x="100599" y="261669"/>
                </a:lnTo>
                <a:lnTo>
                  <a:pt x="90550" y="266602"/>
                </a:lnTo>
                <a:lnTo>
                  <a:pt x="86213" y="283124"/>
                </a:lnTo>
                <a:lnTo>
                  <a:pt x="86042" y="307719"/>
                </a:lnTo>
                <a:lnTo>
                  <a:pt x="87014" y="332646"/>
                </a:lnTo>
                <a:lnTo>
                  <a:pt x="86106" y="350168"/>
                </a:lnTo>
                <a:lnTo>
                  <a:pt x="41850" y="347882"/>
                </a:lnTo>
                <a:lnTo>
                  <a:pt x="14412" y="309635"/>
                </a:lnTo>
                <a:lnTo>
                  <a:pt x="6016" y="262602"/>
                </a:lnTo>
                <a:lnTo>
                  <a:pt x="73" y="212711"/>
                </a:lnTo>
                <a:lnTo>
                  <a:pt x="0" y="170082"/>
                </a:lnTo>
                <a:lnTo>
                  <a:pt x="6709" y="136528"/>
                </a:lnTo>
                <a:lnTo>
                  <a:pt x="34415" y="80946"/>
                </a:lnTo>
                <a:lnTo>
                  <a:pt x="80537" y="38385"/>
                </a:lnTo>
                <a:lnTo>
                  <a:pt x="145030" y="8798"/>
                </a:lnTo>
                <a:lnTo>
                  <a:pt x="202455" y="0"/>
                </a:lnTo>
                <a:lnTo>
                  <a:pt x="227980" y="2649"/>
                </a:lnTo>
                <a:lnTo>
                  <a:pt x="277875" y="30128"/>
                </a:lnTo>
                <a:lnTo>
                  <a:pt x="314896" y="92692"/>
                </a:lnTo>
                <a:lnTo>
                  <a:pt x="327203" y="130837"/>
                </a:lnTo>
                <a:lnTo>
                  <a:pt x="338963" y="169066"/>
                </a:lnTo>
                <a:lnTo>
                  <a:pt x="350934" y="210508"/>
                </a:lnTo>
                <a:lnTo>
                  <a:pt x="361680" y="255617"/>
                </a:lnTo>
                <a:lnTo>
                  <a:pt x="370591" y="297011"/>
                </a:lnTo>
                <a:lnTo>
                  <a:pt x="377063" y="327308"/>
                </a:lnTo>
                <a:lnTo>
                  <a:pt x="361330" y="329017"/>
                </a:lnTo>
                <a:lnTo>
                  <a:pt x="348741" y="330404"/>
                </a:lnTo>
                <a:lnTo>
                  <a:pt x="337772" y="332148"/>
                </a:lnTo>
                <a:lnTo>
                  <a:pt x="326898" y="334928"/>
                </a:lnTo>
                <a:lnTo>
                  <a:pt x="320061" y="316323"/>
                </a:lnTo>
                <a:lnTo>
                  <a:pt x="312785" y="295431"/>
                </a:lnTo>
                <a:lnTo>
                  <a:pt x="305770" y="271778"/>
                </a:lnTo>
                <a:lnTo>
                  <a:pt x="299719" y="244885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300682" y="2053589"/>
            <a:ext cx="99060" cy="143510"/>
          </a:xfrm>
          <a:custGeom>
            <a:avLst/>
            <a:gdLst/>
            <a:ahLst/>
            <a:cxnLst/>
            <a:rect l="l" t="t" r="r" b="b"/>
            <a:pathLst>
              <a:path w="99060" h="143510">
                <a:moveTo>
                  <a:pt x="32307" y="0"/>
                </a:moveTo>
                <a:lnTo>
                  <a:pt x="17633" y="23316"/>
                </a:lnTo>
                <a:lnTo>
                  <a:pt x="5875" y="45942"/>
                </a:lnTo>
                <a:lnTo>
                  <a:pt x="0" y="67186"/>
                </a:lnTo>
                <a:lnTo>
                  <a:pt x="2970" y="86360"/>
                </a:lnTo>
                <a:lnTo>
                  <a:pt x="22613" y="105322"/>
                </a:lnTo>
                <a:lnTo>
                  <a:pt x="55056" y="123761"/>
                </a:lnTo>
                <a:lnTo>
                  <a:pt x="85427" y="137723"/>
                </a:lnTo>
                <a:lnTo>
                  <a:pt x="98855" y="143256"/>
                </a:lnTo>
              </a:path>
            </a:pathLst>
          </a:custGeom>
          <a:ln w="1981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380995" y="2190750"/>
            <a:ext cx="3810" cy="32384"/>
          </a:xfrm>
          <a:custGeom>
            <a:avLst/>
            <a:gdLst/>
            <a:ahLst/>
            <a:cxnLst/>
            <a:rect l="l" t="t" r="r" b="b"/>
            <a:pathLst>
              <a:path w="3810" h="32385">
                <a:moveTo>
                  <a:pt x="508" y="32003"/>
                </a:moveTo>
                <a:lnTo>
                  <a:pt x="254" y="24002"/>
                </a:lnTo>
                <a:lnTo>
                  <a:pt x="0" y="16001"/>
                </a:lnTo>
                <a:lnTo>
                  <a:pt x="508" y="10667"/>
                </a:lnTo>
                <a:lnTo>
                  <a:pt x="1016" y="5334"/>
                </a:lnTo>
                <a:lnTo>
                  <a:pt x="2159" y="2666"/>
                </a:lnTo>
                <a:lnTo>
                  <a:pt x="3302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067305" y="2128281"/>
            <a:ext cx="50800" cy="131445"/>
          </a:xfrm>
          <a:custGeom>
            <a:avLst/>
            <a:gdLst/>
            <a:ahLst/>
            <a:cxnLst/>
            <a:rect l="l" t="t" r="r" b="b"/>
            <a:pathLst>
              <a:path w="50800" h="131444">
                <a:moveTo>
                  <a:pt x="50292" y="873"/>
                </a:moveTo>
                <a:lnTo>
                  <a:pt x="15841" y="39572"/>
                </a:lnTo>
                <a:lnTo>
                  <a:pt x="5074" y="97619"/>
                </a:lnTo>
                <a:lnTo>
                  <a:pt x="0" y="131048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394076" y="2100707"/>
            <a:ext cx="17145" cy="24765"/>
          </a:xfrm>
          <a:custGeom>
            <a:avLst/>
            <a:gdLst/>
            <a:ahLst/>
            <a:cxnLst/>
            <a:rect l="l" t="t" r="r" b="b"/>
            <a:pathLst>
              <a:path w="17144" h="24764">
                <a:moveTo>
                  <a:pt x="5334" y="126"/>
                </a:moveTo>
                <a:lnTo>
                  <a:pt x="7874" y="0"/>
                </a:lnTo>
                <a:lnTo>
                  <a:pt x="15367" y="8762"/>
                </a:lnTo>
                <a:lnTo>
                  <a:pt x="16002" y="12826"/>
                </a:lnTo>
                <a:lnTo>
                  <a:pt x="16764" y="16890"/>
                </a:lnTo>
                <a:lnTo>
                  <a:pt x="12192" y="24383"/>
                </a:lnTo>
                <a:lnTo>
                  <a:pt x="9652" y="24510"/>
                </a:lnTo>
                <a:lnTo>
                  <a:pt x="7112" y="24637"/>
                </a:lnTo>
                <a:lnTo>
                  <a:pt x="2159" y="17652"/>
                </a:lnTo>
                <a:lnTo>
                  <a:pt x="1143" y="13969"/>
                </a:lnTo>
                <a:lnTo>
                  <a:pt x="0" y="10159"/>
                </a:lnTo>
                <a:lnTo>
                  <a:pt x="2921" y="253"/>
                </a:lnTo>
                <a:lnTo>
                  <a:pt x="5334" y="126"/>
                </a:lnTo>
                <a:close/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842772" y="1740407"/>
            <a:ext cx="1737360" cy="1013460"/>
          </a:xfrm>
          <a:custGeom>
            <a:avLst/>
            <a:gdLst/>
            <a:ahLst/>
            <a:cxnLst/>
            <a:rect l="l" t="t" r="r" b="b"/>
            <a:pathLst>
              <a:path w="1737360" h="1013460">
                <a:moveTo>
                  <a:pt x="0" y="1013460"/>
                </a:moveTo>
                <a:lnTo>
                  <a:pt x="1737360" y="1013460"/>
                </a:lnTo>
                <a:lnTo>
                  <a:pt x="1737360" y="0"/>
                </a:lnTo>
                <a:lnTo>
                  <a:pt x="0" y="0"/>
                </a:lnTo>
                <a:lnTo>
                  <a:pt x="0" y="1013460"/>
                </a:lnTo>
                <a:close/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 txBox="1"/>
          <p:nvPr/>
        </p:nvSpPr>
        <p:spPr>
          <a:xfrm>
            <a:off x="6686804" y="3084321"/>
            <a:ext cx="2762885" cy="20866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Text and</a:t>
            </a:r>
            <a:r>
              <a:rPr sz="1600" spc="-5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fonts</a:t>
            </a:r>
            <a:endParaRPr sz="16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630"/>
              </a:spcBef>
            </a:pPr>
            <a:r>
              <a:rPr sz="1100" spc="-5" dirty="0">
                <a:latin typeface="Arial Narrow"/>
                <a:cs typeface="Arial Narrow"/>
              </a:rPr>
              <a:t>Don’t change </a:t>
            </a:r>
            <a:r>
              <a:rPr sz="1100" dirty="0">
                <a:latin typeface="Arial Narrow"/>
                <a:cs typeface="Arial Narrow"/>
              </a:rPr>
              <a:t>things by a </a:t>
            </a:r>
            <a:r>
              <a:rPr sz="1100" spc="-5" dirty="0">
                <a:latin typeface="Arial Narrow"/>
                <a:cs typeface="Arial Narrow"/>
              </a:rPr>
              <a:t>small </a:t>
            </a:r>
            <a:r>
              <a:rPr sz="1100" dirty="0">
                <a:latin typeface="Arial Narrow"/>
                <a:cs typeface="Arial Narrow"/>
              </a:rPr>
              <a:t>amount </a:t>
            </a:r>
            <a:r>
              <a:rPr sz="1100" spc="-5" dirty="0">
                <a:latin typeface="Arial Narrow"/>
                <a:cs typeface="Arial Narrow"/>
              </a:rPr>
              <a:t>but make</a:t>
            </a:r>
            <a:r>
              <a:rPr sz="1100" spc="-114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sure</a:t>
            </a:r>
            <a:endParaRPr sz="11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</a:pPr>
            <a:r>
              <a:rPr sz="1100" dirty="0">
                <a:latin typeface="Arial Narrow"/>
                <a:cs typeface="Arial Narrow"/>
              </a:rPr>
              <a:t>they </a:t>
            </a:r>
            <a:r>
              <a:rPr sz="1100" spc="-5" dirty="0">
                <a:latin typeface="Arial Narrow"/>
                <a:cs typeface="Arial Narrow"/>
              </a:rPr>
              <a:t>will stand out </a:t>
            </a:r>
            <a:r>
              <a:rPr sz="1100" dirty="0">
                <a:latin typeface="Arial Narrow"/>
                <a:cs typeface="Arial Narrow"/>
              </a:rPr>
              <a:t>from the other</a:t>
            </a:r>
            <a:r>
              <a:rPr sz="1100" spc="-11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text.</a:t>
            </a:r>
            <a:endParaRPr sz="1100">
              <a:latin typeface="Arial Narrow"/>
              <a:cs typeface="Arial Narrow"/>
            </a:endParaRPr>
          </a:p>
          <a:p>
            <a:pPr marL="12700" marR="5080">
              <a:lnSpc>
                <a:spcPct val="100000"/>
              </a:lnSpc>
              <a:spcBef>
                <a:spcPts val="495"/>
              </a:spcBef>
            </a:pPr>
            <a:r>
              <a:rPr sz="1100" dirty="0">
                <a:latin typeface="Arial Narrow"/>
                <a:cs typeface="Arial Narrow"/>
              </a:rPr>
              <a:t>Change</a:t>
            </a:r>
            <a:r>
              <a:rPr sz="1100" spc="-2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at</a:t>
            </a:r>
            <a:r>
              <a:rPr sz="1100" spc="-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least</a:t>
            </a:r>
            <a:r>
              <a:rPr sz="1100" spc="-3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2</a:t>
            </a:r>
            <a:r>
              <a:rPr sz="1100" spc="-2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characteristics</a:t>
            </a:r>
            <a:r>
              <a:rPr sz="1100" spc="-5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of</a:t>
            </a:r>
            <a:r>
              <a:rPr sz="1100" spc="-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the</a:t>
            </a:r>
            <a:r>
              <a:rPr sz="1100" spc="-1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font.</a:t>
            </a:r>
            <a:r>
              <a:rPr sz="1100" spc="-30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Don’t</a:t>
            </a:r>
            <a:r>
              <a:rPr sz="1100" spc="-2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just  </a:t>
            </a:r>
            <a:r>
              <a:rPr sz="1100" spc="-5" dirty="0">
                <a:latin typeface="Arial Narrow"/>
                <a:cs typeface="Arial Narrow"/>
              </a:rPr>
              <a:t>change </a:t>
            </a:r>
            <a:r>
              <a:rPr sz="1100" dirty="0">
                <a:latin typeface="Arial Narrow"/>
                <a:cs typeface="Arial Narrow"/>
              </a:rPr>
              <a:t>the size by 1 </a:t>
            </a:r>
            <a:r>
              <a:rPr sz="1100" spc="-5" dirty="0">
                <a:latin typeface="Arial Narrow"/>
                <a:cs typeface="Arial Narrow"/>
              </a:rPr>
              <a:t>or </a:t>
            </a:r>
            <a:r>
              <a:rPr sz="1100" dirty="0">
                <a:latin typeface="Arial Narrow"/>
                <a:cs typeface="Arial Narrow"/>
              </a:rPr>
              <a:t>2 points </a:t>
            </a:r>
            <a:r>
              <a:rPr sz="1100" spc="-5" dirty="0">
                <a:latin typeface="Arial Narrow"/>
                <a:cs typeface="Arial Narrow"/>
              </a:rPr>
              <a:t>or </a:t>
            </a:r>
            <a:r>
              <a:rPr sz="1100" dirty="0">
                <a:latin typeface="Arial Narrow"/>
                <a:cs typeface="Arial Narrow"/>
              </a:rPr>
              <a:t>use </a:t>
            </a:r>
            <a:r>
              <a:rPr sz="1100" b="1" spc="-5" dirty="0">
                <a:latin typeface="Arial Narrow"/>
                <a:cs typeface="Arial Narrow"/>
              </a:rPr>
              <a:t>bold</a:t>
            </a:r>
            <a:r>
              <a:rPr sz="1100" b="1" spc="-13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only.</a:t>
            </a:r>
            <a:endParaRPr sz="11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1250" b="1" spc="5" dirty="0">
                <a:latin typeface="Arial Narrow"/>
                <a:cs typeface="Arial Narrow"/>
              </a:rPr>
              <a:t>Change them both. </a:t>
            </a:r>
            <a:r>
              <a:rPr sz="1100" spc="-5" dirty="0">
                <a:latin typeface="Arial Narrow"/>
                <a:cs typeface="Arial Narrow"/>
              </a:rPr>
              <a:t>You </a:t>
            </a:r>
            <a:r>
              <a:rPr sz="1100" dirty="0">
                <a:latin typeface="Arial Narrow"/>
                <a:cs typeface="Arial Narrow"/>
              </a:rPr>
              <a:t>could also </a:t>
            </a:r>
            <a:r>
              <a:rPr sz="1100" spc="-5" dirty="0">
                <a:latin typeface="Arial Narrow"/>
                <a:cs typeface="Arial Narrow"/>
              </a:rPr>
              <a:t>change</a:t>
            </a:r>
            <a:r>
              <a:rPr sz="1100" spc="-14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the</a:t>
            </a:r>
            <a:endParaRPr sz="11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100" b="1" spc="-10" dirty="0">
                <a:solidFill>
                  <a:srgbClr val="9D1704"/>
                </a:solidFill>
                <a:latin typeface="Arial Black"/>
                <a:cs typeface="Arial Black"/>
              </a:rPr>
              <a:t>colour </a:t>
            </a:r>
            <a:r>
              <a:rPr sz="1100" spc="-5" dirty="0">
                <a:latin typeface="Arial Narrow"/>
                <a:cs typeface="Arial Narrow"/>
              </a:rPr>
              <a:t>and </a:t>
            </a:r>
            <a:r>
              <a:rPr sz="1100" dirty="0">
                <a:latin typeface="Arial Narrow"/>
                <a:cs typeface="Arial Narrow"/>
              </a:rPr>
              <a:t>the </a:t>
            </a:r>
            <a:r>
              <a:rPr sz="1250" b="1" spc="10" dirty="0">
                <a:latin typeface="Times New Roman"/>
                <a:cs typeface="Times New Roman"/>
              </a:rPr>
              <a:t>font</a:t>
            </a:r>
            <a:r>
              <a:rPr sz="1250" b="1" spc="-180" dirty="0">
                <a:latin typeface="Times New Roman"/>
                <a:cs typeface="Times New Roman"/>
              </a:rPr>
              <a:t> </a:t>
            </a:r>
            <a:r>
              <a:rPr sz="1250" b="1" spc="5" dirty="0">
                <a:latin typeface="Times New Roman"/>
                <a:cs typeface="Times New Roman"/>
              </a:rPr>
              <a:t>type</a:t>
            </a:r>
            <a:r>
              <a:rPr sz="1100" spc="5" dirty="0">
                <a:latin typeface="Arial Narrow"/>
                <a:cs typeface="Arial Narrow"/>
              </a:rPr>
              <a:t>.</a:t>
            </a:r>
            <a:endParaRPr sz="1100">
              <a:latin typeface="Arial Narrow"/>
              <a:cs typeface="Arial Narrow"/>
            </a:endParaRPr>
          </a:p>
          <a:p>
            <a:pPr marL="12700" marR="55244">
              <a:lnSpc>
                <a:spcPct val="100000"/>
              </a:lnSpc>
              <a:spcBef>
                <a:spcPts val="520"/>
              </a:spcBef>
            </a:pPr>
            <a:r>
              <a:rPr sz="1100" i="1" dirty="0">
                <a:latin typeface="Arial Narrow"/>
                <a:cs typeface="Arial Narrow"/>
              </a:rPr>
              <a:t>Italics text</a:t>
            </a:r>
            <a:r>
              <a:rPr sz="1100" dirty="0">
                <a:latin typeface="Arial Narrow"/>
                <a:cs typeface="Arial Narrow"/>
              </a:rPr>
              <a:t>, </a:t>
            </a:r>
            <a:r>
              <a:rPr sz="1100" u="sng" dirty="0">
                <a:latin typeface="Arial Narrow"/>
                <a:cs typeface="Arial Narrow"/>
              </a:rPr>
              <a:t>underlined text </a:t>
            </a:r>
            <a:r>
              <a:rPr sz="1100" spc="-5" dirty="0">
                <a:latin typeface="Arial Narrow"/>
                <a:cs typeface="Arial Narrow"/>
              </a:rPr>
              <a:t>and ALL CAPITALS</a:t>
            </a:r>
            <a:r>
              <a:rPr sz="1100" spc="-125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TEXT  are </a:t>
            </a:r>
            <a:r>
              <a:rPr sz="1100" dirty="0">
                <a:latin typeface="Arial Narrow"/>
                <a:cs typeface="Arial Narrow"/>
              </a:rPr>
              <a:t>difficult to read. </a:t>
            </a:r>
            <a:r>
              <a:rPr sz="1100" spc="-5" dirty="0">
                <a:latin typeface="Arial Narrow"/>
                <a:cs typeface="Arial Narrow"/>
              </a:rPr>
              <a:t>Use </a:t>
            </a:r>
            <a:r>
              <a:rPr sz="1100" dirty="0">
                <a:latin typeface="Arial Narrow"/>
                <a:cs typeface="Arial Narrow"/>
              </a:rPr>
              <a:t>them</a:t>
            </a:r>
            <a:r>
              <a:rPr sz="1100" spc="-12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sparingly.</a:t>
            </a:r>
            <a:endParaRPr sz="11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1100" spc="-5" dirty="0">
                <a:latin typeface="Arial Narrow"/>
                <a:cs typeface="Arial Narrow"/>
              </a:rPr>
              <a:t>See </a:t>
            </a:r>
            <a:r>
              <a:rPr sz="1100" dirty="0">
                <a:latin typeface="Arial Narrow"/>
                <a:cs typeface="Arial Narrow"/>
              </a:rPr>
              <a:t>Fonts under </a:t>
            </a:r>
            <a:r>
              <a:rPr sz="1100" spc="-5" dirty="0">
                <a:latin typeface="Arial Narrow"/>
                <a:cs typeface="Arial Narrow"/>
              </a:rPr>
              <a:t>slide elements </a:t>
            </a:r>
            <a:r>
              <a:rPr sz="1100" dirty="0">
                <a:latin typeface="Arial Narrow"/>
                <a:cs typeface="Arial Narrow"/>
              </a:rPr>
              <a:t>for </a:t>
            </a:r>
            <a:r>
              <a:rPr sz="1100" spc="-5" dirty="0">
                <a:latin typeface="Arial Narrow"/>
                <a:cs typeface="Arial Narrow"/>
              </a:rPr>
              <a:t>more</a:t>
            </a:r>
            <a:r>
              <a:rPr sz="1100" spc="-13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details.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4003547" y="4192523"/>
            <a:ext cx="173990" cy="172720"/>
          </a:xfrm>
          <a:custGeom>
            <a:avLst/>
            <a:gdLst/>
            <a:ahLst/>
            <a:cxnLst/>
            <a:rect l="l" t="t" r="r" b="b"/>
            <a:pathLst>
              <a:path w="173989" h="172720">
                <a:moveTo>
                  <a:pt x="0" y="172212"/>
                </a:moveTo>
                <a:lnTo>
                  <a:pt x="173736" y="172212"/>
                </a:lnTo>
                <a:lnTo>
                  <a:pt x="173736" y="0"/>
                </a:lnTo>
                <a:lnTo>
                  <a:pt x="0" y="0"/>
                </a:lnTo>
                <a:lnTo>
                  <a:pt x="0" y="172212"/>
                </a:lnTo>
                <a:close/>
              </a:path>
            </a:pathLst>
          </a:custGeom>
          <a:solidFill>
            <a:srgbClr val="6F2F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351020" y="4192523"/>
            <a:ext cx="173990" cy="172720"/>
          </a:xfrm>
          <a:custGeom>
            <a:avLst/>
            <a:gdLst/>
            <a:ahLst/>
            <a:cxnLst/>
            <a:rect l="l" t="t" r="r" b="b"/>
            <a:pathLst>
              <a:path w="173989" h="172720">
                <a:moveTo>
                  <a:pt x="0" y="172212"/>
                </a:moveTo>
                <a:lnTo>
                  <a:pt x="173736" y="172212"/>
                </a:lnTo>
                <a:lnTo>
                  <a:pt x="173736" y="0"/>
                </a:lnTo>
                <a:lnTo>
                  <a:pt x="0" y="0"/>
                </a:lnTo>
                <a:lnTo>
                  <a:pt x="0" y="172212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698491" y="4192523"/>
            <a:ext cx="173990" cy="172720"/>
          </a:xfrm>
          <a:custGeom>
            <a:avLst/>
            <a:gdLst/>
            <a:ahLst/>
            <a:cxnLst/>
            <a:rect l="l" t="t" r="r" b="b"/>
            <a:pathLst>
              <a:path w="173989" h="172720">
                <a:moveTo>
                  <a:pt x="0" y="172212"/>
                </a:moveTo>
                <a:lnTo>
                  <a:pt x="173736" y="172212"/>
                </a:lnTo>
                <a:lnTo>
                  <a:pt x="173736" y="0"/>
                </a:lnTo>
                <a:lnTo>
                  <a:pt x="0" y="0"/>
                </a:lnTo>
                <a:lnTo>
                  <a:pt x="0" y="172212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393435" y="4192523"/>
            <a:ext cx="173990" cy="172720"/>
          </a:xfrm>
          <a:custGeom>
            <a:avLst/>
            <a:gdLst/>
            <a:ahLst/>
            <a:cxnLst/>
            <a:rect l="l" t="t" r="r" b="b"/>
            <a:pathLst>
              <a:path w="173989" h="172720">
                <a:moveTo>
                  <a:pt x="0" y="172212"/>
                </a:moveTo>
                <a:lnTo>
                  <a:pt x="173736" y="172212"/>
                </a:lnTo>
                <a:lnTo>
                  <a:pt x="173736" y="0"/>
                </a:lnTo>
                <a:lnTo>
                  <a:pt x="0" y="0"/>
                </a:lnTo>
                <a:lnTo>
                  <a:pt x="0" y="172212"/>
                </a:lnTo>
                <a:close/>
              </a:path>
            </a:pathLst>
          </a:custGeom>
          <a:solidFill>
            <a:srgbClr val="AC47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5740908" y="4192523"/>
            <a:ext cx="173990" cy="172720"/>
          </a:xfrm>
          <a:custGeom>
            <a:avLst/>
            <a:gdLst/>
            <a:ahLst/>
            <a:cxnLst/>
            <a:rect l="l" t="t" r="r" b="b"/>
            <a:pathLst>
              <a:path w="173989" h="172720">
                <a:moveTo>
                  <a:pt x="0" y="172212"/>
                </a:moveTo>
                <a:lnTo>
                  <a:pt x="173736" y="172212"/>
                </a:lnTo>
                <a:lnTo>
                  <a:pt x="173736" y="0"/>
                </a:lnTo>
                <a:lnTo>
                  <a:pt x="0" y="0"/>
                </a:lnTo>
                <a:lnTo>
                  <a:pt x="0" y="172212"/>
                </a:lnTo>
                <a:close/>
              </a:path>
            </a:pathLst>
          </a:custGeom>
          <a:solidFill>
            <a:srgbClr val="FF99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5045964" y="4192523"/>
            <a:ext cx="173990" cy="172720"/>
          </a:xfrm>
          <a:custGeom>
            <a:avLst/>
            <a:gdLst/>
            <a:ahLst/>
            <a:cxnLst/>
            <a:rect l="l" t="t" r="r" b="b"/>
            <a:pathLst>
              <a:path w="173989" h="172720">
                <a:moveTo>
                  <a:pt x="0" y="172212"/>
                </a:moveTo>
                <a:lnTo>
                  <a:pt x="173736" y="172212"/>
                </a:lnTo>
                <a:lnTo>
                  <a:pt x="173736" y="0"/>
                </a:lnTo>
                <a:lnTo>
                  <a:pt x="0" y="0"/>
                </a:lnTo>
                <a:lnTo>
                  <a:pt x="0" y="172212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3997452" y="3212592"/>
            <a:ext cx="173990" cy="173990"/>
          </a:xfrm>
          <a:custGeom>
            <a:avLst/>
            <a:gdLst/>
            <a:ahLst/>
            <a:cxnLst/>
            <a:rect l="l" t="t" r="r" b="b"/>
            <a:pathLst>
              <a:path w="173989" h="173989">
                <a:moveTo>
                  <a:pt x="0" y="173736"/>
                </a:moveTo>
                <a:lnTo>
                  <a:pt x="173736" y="173736"/>
                </a:lnTo>
                <a:lnTo>
                  <a:pt x="173736" y="0"/>
                </a:lnTo>
                <a:lnTo>
                  <a:pt x="0" y="0"/>
                </a:lnTo>
                <a:lnTo>
                  <a:pt x="0" y="173736"/>
                </a:lnTo>
                <a:close/>
              </a:path>
            </a:pathLst>
          </a:custGeom>
          <a:solidFill>
            <a:srgbClr val="5858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344923" y="3212592"/>
            <a:ext cx="173990" cy="173990"/>
          </a:xfrm>
          <a:custGeom>
            <a:avLst/>
            <a:gdLst/>
            <a:ahLst/>
            <a:cxnLst/>
            <a:rect l="l" t="t" r="r" b="b"/>
            <a:pathLst>
              <a:path w="173989" h="173989">
                <a:moveTo>
                  <a:pt x="0" y="173736"/>
                </a:moveTo>
                <a:lnTo>
                  <a:pt x="173736" y="173736"/>
                </a:lnTo>
                <a:lnTo>
                  <a:pt x="173736" y="0"/>
                </a:lnTo>
                <a:lnTo>
                  <a:pt x="0" y="0"/>
                </a:lnTo>
                <a:lnTo>
                  <a:pt x="0" y="173736"/>
                </a:lnTo>
                <a:close/>
              </a:path>
            </a:pathLst>
          </a:custGeom>
          <a:solidFill>
            <a:srgbClr val="5858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692396" y="3212592"/>
            <a:ext cx="173990" cy="173990"/>
          </a:xfrm>
          <a:custGeom>
            <a:avLst/>
            <a:gdLst/>
            <a:ahLst/>
            <a:cxnLst/>
            <a:rect l="l" t="t" r="r" b="b"/>
            <a:pathLst>
              <a:path w="173989" h="173989">
                <a:moveTo>
                  <a:pt x="0" y="173736"/>
                </a:moveTo>
                <a:lnTo>
                  <a:pt x="173736" y="173736"/>
                </a:lnTo>
                <a:lnTo>
                  <a:pt x="173736" y="0"/>
                </a:lnTo>
                <a:lnTo>
                  <a:pt x="0" y="0"/>
                </a:lnTo>
                <a:lnTo>
                  <a:pt x="0" y="173736"/>
                </a:lnTo>
                <a:close/>
              </a:path>
            </a:pathLst>
          </a:custGeom>
          <a:solidFill>
            <a:srgbClr val="5858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5387340" y="3212592"/>
            <a:ext cx="173990" cy="173990"/>
          </a:xfrm>
          <a:custGeom>
            <a:avLst/>
            <a:gdLst/>
            <a:ahLst/>
            <a:cxnLst/>
            <a:rect l="l" t="t" r="r" b="b"/>
            <a:pathLst>
              <a:path w="173989" h="173989">
                <a:moveTo>
                  <a:pt x="0" y="173736"/>
                </a:moveTo>
                <a:lnTo>
                  <a:pt x="173736" y="173736"/>
                </a:lnTo>
                <a:lnTo>
                  <a:pt x="173736" y="0"/>
                </a:lnTo>
                <a:lnTo>
                  <a:pt x="0" y="0"/>
                </a:lnTo>
                <a:lnTo>
                  <a:pt x="0" y="173736"/>
                </a:lnTo>
                <a:close/>
              </a:path>
            </a:pathLst>
          </a:custGeom>
          <a:solidFill>
            <a:srgbClr val="AC47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5734811" y="3212592"/>
            <a:ext cx="173990" cy="173990"/>
          </a:xfrm>
          <a:custGeom>
            <a:avLst/>
            <a:gdLst/>
            <a:ahLst/>
            <a:cxnLst/>
            <a:rect l="l" t="t" r="r" b="b"/>
            <a:pathLst>
              <a:path w="173989" h="173989">
                <a:moveTo>
                  <a:pt x="0" y="173736"/>
                </a:moveTo>
                <a:lnTo>
                  <a:pt x="173736" y="173736"/>
                </a:lnTo>
                <a:lnTo>
                  <a:pt x="173736" y="0"/>
                </a:lnTo>
                <a:lnTo>
                  <a:pt x="0" y="0"/>
                </a:lnTo>
                <a:lnTo>
                  <a:pt x="0" y="173736"/>
                </a:lnTo>
                <a:close/>
              </a:path>
            </a:pathLst>
          </a:custGeom>
          <a:solidFill>
            <a:srgbClr val="5858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5039867" y="3212592"/>
            <a:ext cx="173990" cy="173990"/>
          </a:xfrm>
          <a:custGeom>
            <a:avLst/>
            <a:gdLst/>
            <a:ahLst/>
            <a:cxnLst/>
            <a:rect l="l" t="t" r="r" b="b"/>
            <a:pathLst>
              <a:path w="173989" h="173989">
                <a:moveTo>
                  <a:pt x="0" y="173736"/>
                </a:moveTo>
                <a:lnTo>
                  <a:pt x="173736" y="173736"/>
                </a:lnTo>
                <a:lnTo>
                  <a:pt x="173736" y="0"/>
                </a:lnTo>
                <a:lnTo>
                  <a:pt x="0" y="0"/>
                </a:lnTo>
                <a:lnTo>
                  <a:pt x="0" y="173736"/>
                </a:lnTo>
                <a:close/>
              </a:path>
            </a:pathLst>
          </a:custGeom>
          <a:solidFill>
            <a:srgbClr val="5858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3989832" y="2455164"/>
            <a:ext cx="173990" cy="172720"/>
          </a:xfrm>
          <a:custGeom>
            <a:avLst/>
            <a:gdLst/>
            <a:ahLst/>
            <a:cxnLst/>
            <a:rect l="l" t="t" r="r" b="b"/>
            <a:pathLst>
              <a:path w="173989" h="172719">
                <a:moveTo>
                  <a:pt x="0" y="172212"/>
                </a:moveTo>
                <a:lnTo>
                  <a:pt x="173736" y="172212"/>
                </a:lnTo>
                <a:lnTo>
                  <a:pt x="173736" y="0"/>
                </a:lnTo>
                <a:lnTo>
                  <a:pt x="0" y="0"/>
                </a:lnTo>
                <a:lnTo>
                  <a:pt x="0" y="172212"/>
                </a:lnTo>
                <a:close/>
              </a:path>
            </a:pathLst>
          </a:custGeom>
          <a:solidFill>
            <a:srgbClr val="85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337303" y="2455164"/>
            <a:ext cx="173990" cy="172720"/>
          </a:xfrm>
          <a:custGeom>
            <a:avLst/>
            <a:gdLst/>
            <a:ahLst/>
            <a:cxnLst/>
            <a:rect l="l" t="t" r="r" b="b"/>
            <a:pathLst>
              <a:path w="173989" h="172719">
                <a:moveTo>
                  <a:pt x="0" y="172212"/>
                </a:moveTo>
                <a:lnTo>
                  <a:pt x="173736" y="172212"/>
                </a:lnTo>
                <a:lnTo>
                  <a:pt x="173736" y="0"/>
                </a:lnTo>
                <a:lnTo>
                  <a:pt x="0" y="0"/>
                </a:lnTo>
                <a:lnTo>
                  <a:pt x="0" y="172212"/>
                </a:lnTo>
                <a:close/>
              </a:path>
            </a:pathLst>
          </a:custGeom>
          <a:solidFill>
            <a:srgbClr val="85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684776" y="2455164"/>
            <a:ext cx="173990" cy="172720"/>
          </a:xfrm>
          <a:custGeom>
            <a:avLst/>
            <a:gdLst/>
            <a:ahLst/>
            <a:cxnLst/>
            <a:rect l="l" t="t" r="r" b="b"/>
            <a:pathLst>
              <a:path w="173989" h="172719">
                <a:moveTo>
                  <a:pt x="86868" y="0"/>
                </a:moveTo>
                <a:lnTo>
                  <a:pt x="53042" y="6774"/>
                </a:lnTo>
                <a:lnTo>
                  <a:pt x="25431" y="25241"/>
                </a:lnTo>
                <a:lnTo>
                  <a:pt x="6822" y="52613"/>
                </a:lnTo>
                <a:lnTo>
                  <a:pt x="0" y="86106"/>
                </a:lnTo>
                <a:lnTo>
                  <a:pt x="6822" y="119598"/>
                </a:lnTo>
                <a:lnTo>
                  <a:pt x="25431" y="146970"/>
                </a:lnTo>
                <a:lnTo>
                  <a:pt x="53042" y="165437"/>
                </a:lnTo>
                <a:lnTo>
                  <a:pt x="86868" y="172212"/>
                </a:lnTo>
                <a:lnTo>
                  <a:pt x="120693" y="165437"/>
                </a:lnTo>
                <a:lnTo>
                  <a:pt x="148304" y="146970"/>
                </a:lnTo>
                <a:lnTo>
                  <a:pt x="166913" y="119598"/>
                </a:lnTo>
                <a:lnTo>
                  <a:pt x="173736" y="86106"/>
                </a:lnTo>
                <a:lnTo>
                  <a:pt x="166913" y="52613"/>
                </a:lnTo>
                <a:lnTo>
                  <a:pt x="148304" y="25241"/>
                </a:lnTo>
                <a:lnTo>
                  <a:pt x="120693" y="6774"/>
                </a:lnTo>
                <a:lnTo>
                  <a:pt x="86868" y="0"/>
                </a:lnTo>
                <a:close/>
              </a:path>
            </a:pathLst>
          </a:custGeom>
          <a:solidFill>
            <a:srgbClr val="85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5379720" y="2455164"/>
            <a:ext cx="173990" cy="172720"/>
          </a:xfrm>
          <a:custGeom>
            <a:avLst/>
            <a:gdLst/>
            <a:ahLst/>
            <a:cxnLst/>
            <a:rect l="l" t="t" r="r" b="b"/>
            <a:pathLst>
              <a:path w="173989" h="172719">
                <a:moveTo>
                  <a:pt x="0" y="172212"/>
                </a:moveTo>
                <a:lnTo>
                  <a:pt x="173736" y="172212"/>
                </a:lnTo>
                <a:lnTo>
                  <a:pt x="173736" y="0"/>
                </a:lnTo>
                <a:lnTo>
                  <a:pt x="0" y="0"/>
                </a:lnTo>
                <a:lnTo>
                  <a:pt x="0" y="172212"/>
                </a:lnTo>
                <a:close/>
              </a:path>
            </a:pathLst>
          </a:custGeom>
          <a:solidFill>
            <a:srgbClr val="85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5727191" y="2455164"/>
            <a:ext cx="173990" cy="172720"/>
          </a:xfrm>
          <a:custGeom>
            <a:avLst/>
            <a:gdLst/>
            <a:ahLst/>
            <a:cxnLst/>
            <a:rect l="l" t="t" r="r" b="b"/>
            <a:pathLst>
              <a:path w="173989" h="172719">
                <a:moveTo>
                  <a:pt x="0" y="172212"/>
                </a:moveTo>
                <a:lnTo>
                  <a:pt x="173736" y="172212"/>
                </a:lnTo>
                <a:lnTo>
                  <a:pt x="173736" y="0"/>
                </a:lnTo>
                <a:lnTo>
                  <a:pt x="0" y="0"/>
                </a:lnTo>
                <a:lnTo>
                  <a:pt x="0" y="172212"/>
                </a:lnTo>
                <a:close/>
              </a:path>
            </a:pathLst>
          </a:custGeom>
          <a:solidFill>
            <a:srgbClr val="85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5032247" y="2455164"/>
            <a:ext cx="173990" cy="172720"/>
          </a:xfrm>
          <a:custGeom>
            <a:avLst/>
            <a:gdLst/>
            <a:ahLst/>
            <a:cxnLst/>
            <a:rect l="l" t="t" r="r" b="b"/>
            <a:pathLst>
              <a:path w="173989" h="172719">
                <a:moveTo>
                  <a:pt x="0" y="172212"/>
                </a:moveTo>
                <a:lnTo>
                  <a:pt x="173736" y="172212"/>
                </a:lnTo>
                <a:lnTo>
                  <a:pt x="173736" y="0"/>
                </a:lnTo>
                <a:lnTo>
                  <a:pt x="0" y="0"/>
                </a:lnTo>
                <a:lnTo>
                  <a:pt x="0" y="172212"/>
                </a:lnTo>
                <a:close/>
              </a:path>
            </a:pathLst>
          </a:custGeom>
          <a:solidFill>
            <a:srgbClr val="85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4003547" y="5300471"/>
            <a:ext cx="173990" cy="173990"/>
          </a:xfrm>
          <a:custGeom>
            <a:avLst/>
            <a:gdLst/>
            <a:ahLst/>
            <a:cxnLst/>
            <a:rect l="l" t="t" r="r" b="b"/>
            <a:pathLst>
              <a:path w="173989" h="173989">
                <a:moveTo>
                  <a:pt x="0" y="173735"/>
                </a:moveTo>
                <a:lnTo>
                  <a:pt x="173736" y="173735"/>
                </a:lnTo>
                <a:lnTo>
                  <a:pt x="173736" y="0"/>
                </a:lnTo>
                <a:lnTo>
                  <a:pt x="0" y="0"/>
                </a:lnTo>
                <a:lnTo>
                  <a:pt x="0" y="173735"/>
                </a:lnTo>
                <a:close/>
              </a:path>
            </a:pathLst>
          </a:custGeom>
          <a:solidFill>
            <a:srgbClr val="9917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4351020" y="5300471"/>
            <a:ext cx="173990" cy="173990"/>
          </a:xfrm>
          <a:custGeom>
            <a:avLst/>
            <a:gdLst/>
            <a:ahLst/>
            <a:cxnLst/>
            <a:rect l="l" t="t" r="r" b="b"/>
            <a:pathLst>
              <a:path w="173989" h="173989">
                <a:moveTo>
                  <a:pt x="0" y="173735"/>
                </a:moveTo>
                <a:lnTo>
                  <a:pt x="173736" y="173735"/>
                </a:lnTo>
                <a:lnTo>
                  <a:pt x="173736" y="0"/>
                </a:lnTo>
                <a:lnTo>
                  <a:pt x="0" y="0"/>
                </a:lnTo>
                <a:lnTo>
                  <a:pt x="0" y="173735"/>
                </a:lnTo>
                <a:close/>
              </a:path>
            </a:pathLst>
          </a:custGeom>
          <a:solidFill>
            <a:srgbClr val="9917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4698491" y="5300471"/>
            <a:ext cx="173990" cy="173990"/>
          </a:xfrm>
          <a:custGeom>
            <a:avLst/>
            <a:gdLst/>
            <a:ahLst/>
            <a:cxnLst/>
            <a:rect l="l" t="t" r="r" b="b"/>
            <a:pathLst>
              <a:path w="173989" h="173989">
                <a:moveTo>
                  <a:pt x="0" y="173735"/>
                </a:moveTo>
                <a:lnTo>
                  <a:pt x="173736" y="173735"/>
                </a:lnTo>
                <a:lnTo>
                  <a:pt x="173736" y="0"/>
                </a:lnTo>
                <a:lnTo>
                  <a:pt x="0" y="0"/>
                </a:lnTo>
                <a:lnTo>
                  <a:pt x="0" y="173735"/>
                </a:lnTo>
                <a:close/>
              </a:path>
            </a:pathLst>
          </a:custGeom>
          <a:solidFill>
            <a:srgbClr val="9917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5393435" y="5300471"/>
            <a:ext cx="173990" cy="173990"/>
          </a:xfrm>
          <a:custGeom>
            <a:avLst/>
            <a:gdLst/>
            <a:ahLst/>
            <a:cxnLst/>
            <a:rect l="l" t="t" r="r" b="b"/>
            <a:pathLst>
              <a:path w="173989" h="173989">
                <a:moveTo>
                  <a:pt x="0" y="173735"/>
                </a:moveTo>
                <a:lnTo>
                  <a:pt x="173736" y="173735"/>
                </a:lnTo>
                <a:lnTo>
                  <a:pt x="173736" y="0"/>
                </a:lnTo>
                <a:lnTo>
                  <a:pt x="0" y="0"/>
                </a:lnTo>
                <a:lnTo>
                  <a:pt x="0" y="173735"/>
                </a:lnTo>
                <a:close/>
              </a:path>
            </a:pathLst>
          </a:custGeom>
          <a:solidFill>
            <a:srgbClr val="9917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5740908" y="5300471"/>
            <a:ext cx="173990" cy="173990"/>
          </a:xfrm>
          <a:custGeom>
            <a:avLst/>
            <a:gdLst/>
            <a:ahLst/>
            <a:cxnLst/>
            <a:rect l="l" t="t" r="r" b="b"/>
            <a:pathLst>
              <a:path w="173989" h="173989">
                <a:moveTo>
                  <a:pt x="0" y="173735"/>
                </a:moveTo>
                <a:lnTo>
                  <a:pt x="173736" y="173735"/>
                </a:lnTo>
                <a:lnTo>
                  <a:pt x="173736" y="0"/>
                </a:lnTo>
                <a:lnTo>
                  <a:pt x="0" y="0"/>
                </a:lnTo>
                <a:lnTo>
                  <a:pt x="0" y="173735"/>
                </a:lnTo>
                <a:close/>
              </a:path>
            </a:pathLst>
          </a:custGeom>
          <a:solidFill>
            <a:srgbClr val="9917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5045964" y="5300471"/>
            <a:ext cx="173990" cy="173990"/>
          </a:xfrm>
          <a:custGeom>
            <a:avLst/>
            <a:gdLst/>
            <a:ahLst/>
            <a:cxnLst/>
            <a:rect l="l" t="t" r="r" b="b"/>
            <a:pathLst>
              <a:path w="173989" h="173989">
                <a:moveTo>
                  <a:pt x="0" y="173735"/>
                </a:moveTo>
                <a:lnTo>
                  <a:pt x="173736" y="173735"/>
                </a:lnTo>
                <a:lnTo>
                  <a:pt x="173736" y="0"/>
                </a:lnTo>
                <a:lnTo>
                  <a:pt x="0" y="0"/>
                </a:lnTo>
                <a:lnTo>
                  <a:pt x="0" y="173735"/>
                </a:lnTo>
                <a:close/>
              </a:path>
            </a:pathLst>
          </a:custGeom>
          <a:solidFill>
            <a:srgbClr val="9917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6662928" y="1264919"/>
            <a:ext cx="2893060" cy="1472565"/>
          </a:xfrm>
          <a:custGeom>
            <a:avLst/>
            <a:gdLst/>
            <a:ahLst/>
            <a:cxnLst/>
            <a:rect l="l" t="t" r="r" b="b"/>
            <a:pathLst>
              <a:path w="2893059" h="1472564">
                <a:moveTo>
                  <a:pt x="2647188" y="0"/>
                </a:moveTo>
                <a:lnTo>
                  <a:pt x="245364" y="0"/>
                </a:lnTo>
                <a:lnTo>
                  <a:pt x="195915" y="4984"/>
                </a:lnTo>
                <a:lnTo>
                  <a:pt x="149858" y="19282"/>
                </a:lnTo>
                <a:lnTo>
                  <a:pt x="108179" y="41904"/>
                </a:lnTo>
                <a:lnTo>
                  <a:pt x="71866" y="71866"/>
                </a:lnTo>
                <a:lnTo>
                  <a:pt x="41904" y="108179"/>
                </a:lnTo>
                <a:lnTo>
                  <a:pt x="19282" y="149858"/>
                </a:lnTo>
                <a:lnTo>
                  <a:pt x="4984" y="195915"/>
                </a:lnTo>
                <a:lnTo>
                  <a:pt x="0" y="245363"/>
                </a:lnTo>
                <a:lnTo>
                  <a:pt x="0" y="1226819"/>
                </a:lnTo>
                <a:lnTo>
                  <a:pt x="4984" y="1276268"/>
                </a:lnTo>
                <a:lnTo>
                  <a:pt x="19282" y="1322325"/>
                </a:lnTo>
                <a:lnTo>
                  <a:pt x="41904" y="1364004"/>
                </a:lnTo>
                <a:lnTo>
                  <a:pt x="71866" y="1400317"/>
                </a:lnTo>
                <a:lnTo>
                  <a:pt x="108179" y="1430279"/>
                </a:lnTo>
                <a:lnTo>
                  <a:pt x="149858" y="1452901"/>
                </a:lnTo>
                <a:lnTo>
                  <a:pt x="195915" y="1467199"/>
                </a:lnTo>
                <a:lnTo>
                  <a:pt x="245364" y="1472183"/>
                </a:lnTo>
                <a:lnTo>
                  <a:pt x="2647188" y="1472183"/>
                </a:lnTo>
                <a:lnTo>
                  <a:pt x="2696636" y="1467199"/>
                </a:lnTo>
                <a:lnTo>
                  <a:pt x="2742693" y="1452901"/>
                </a:lnTo>
                <a:lnTo>
                  <a:pt x="2784372" y="1430279"/>
                </a:lnTo>
                <a:lnTo>
                  <a:pt x="2820685" y="1400317"/>
                </a:lnTo>
                <a:lnTo>
                  <a:pt x="2850647" y="1364004"/>
                </a:lnTo>
                <a:lnTo>
                  <a:pt x="2873269" y="1322325"/>
                </a:lnTo>
                <a:lnTo>
                  <a:pt x="2887567" y="1276268"/>
                </a:lnTo>
                <a:lnTo>
                  <a:pt x="2892552" y="1226819"/>
                </a:lnTo>
                <a:lnTo>
                  <a:pt x="2892552" y="245363"/>
                </a:lnTo>
                <a:lnTo>
                  <a:pt x="2887567" y="195915"/>
                </a:lnTo>
                <a:lnTo>
                  <a:pt x="2873269" y="149858"/>
                </a:lnTo>
                <a:lnTo>
                  <a:pt x="2850647" y="108179"/>
                </a:lnTo>
                <a:lnTo>
                  <a:pt x="2820685" y="71866"/>
                </a:lnTo>
                <a:lnTo>
                  <a:pt x="2784372" y="41904"/>
                </a:lnTo>
                <a:lnTo>
                  <a:pt x="2742693" y="19282"/>
                </a:lnTo>
                <a:lnTo>
                  <a:pt x="2696636" y="4984"/>
                </a:lnTo>
                <a:lnTo>
                  <a:pt x="2647188" y="0"/>
                </a:lnTo>
                <a:close/>
              </a:path>
            </a:pathLst>
          </a:custGeom>
          <a:solidFill>
            <a:srgbClr val="9917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 txBox="1"/>
          <p:nvPr/>
        </p:nvSpPr>
        <p:spPr>
          <a:xfrm>
            <a:off x="6814819" y="1375664"/>
            <a:ext cx="2501265" cy="11220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Cognitive</a:t>
            </a:r>
            <a:r>
              <a:rPr sz="1600" spc="-5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explanation</a:t>
            </a:r>
            <a:endParaRPr sz="1600">
              <a:latin typeface="Georgia"/>
              <a:cs typeface="Georgia"/>
            </a:endParaRPr>
          </a:p>
          <a:p>
            <a:pPr marL="12700" marR="5080">
              <a:lnSpc>
                <a:spcPct val="100000"/>
              </a:lnSpc>
              <a:spcBef>
                <a:spcPts val="30"/>
              </a:spcBef>
            </a:pPr>
            <a:r>
              <a:rPr sz="1050" spc="-5" dirty="0">
                <a:latin typeface="Arial Narrow"/>
                <a:cs typeface="Arial Narrow"/>
              </a:rPr>
              <a:t>Contrast guides people to what is important, </a:t>
            </a:r>
            <a:r>
              <a:rPr sz="1050" dirty="0">
                <a:latin typeface="Arial Narrow"/>
                <a:cs typeface="Arial Narrow"/>
              </a:rPr>
              <a:t>and </a:t>
            </a:r>
            <a:r>
              <a:rPr sz="1050" spc="-5" dirty="0">
                <a:latin typeface="Arial Narrow"/>
                <a:cs typeface="Arial Narrow"/>
              </a:rPr>
              <a:t>so  </a:t>
            </a:r>
            <a:r>
              <a:rPr sz="1050" dirty="0">
                <a:latin typeface="Arial Narrow"/>
                <a:cs typeface="Arial Narrow"/>
              </a:rPr>
              <a:t>reduces </a:t>
            </a:r>
            <a:r>
              <a:rPr sz="1050" spc="-5" dirty="0">
                <a:latin typeface="Arial Narrow"/>
                <a:cs typeface="Arial Narrow"/>
              </a:rPr>
              <a:t>cognitive</a:t>
            </a:r>
            <a:r>
              <a:rPr sz="1050" spc="-150" dirty="0">
                <a:latin typeface="Arial Narrow"/>
                <a:cs typeface="Arial Narrow"/>
              </a:rPr>
              <a:t> </a:t>
            </a:r>
            <a:r>
              <a:rPr sz="1050" spc="-5" dirty="0">
                <a:latin typeface="Arial Narrow"/>
                <a:cs typeface="Arial Narrow"/>
              </a:rPr>
              <a:t>load.</a:t>
            </a:r>
            <a:endParaRPr sz="1050">
              <a:latin typeface="Arial Narrow"/>
              <a:cs typeface="Arial Narrow"/>
            </a:endParaRPr>
          </a:p>
          <a:p>
            <a:pPr marL="12700" marR="29845">
              <a:lnSpc>
                <a:spcPct val="100000"/>
              </a:lnSpc>
              <a:spcBef>
                <a:spcPts val="490"/>
              </a:spcBef>
            </a:pPr>
            <a:r>
              <a:rPr sz="1050" dirty="0">
                <a:latin typeface="Arial Narrow"/>
                <a:cs typeface="Arial Narrow"/>
              </a:rPr>
              <a:t>Small </a:t>
            </a:r>
            <a:r>
              <a:rPr sz="1050" spc="-5" dirty="0">
                <a:latin typeface="Arial Narrow"/>
                <a:cs typeface="Arial Narrow"/>
              </a:rPr>
              <a:t>differences confuse </a:t>
            </a:r>
            <a:r>
              <a:rPr sz="1050" dirty="0">
                <a:latin typeface="Arial Narrow"/>
                <a:cs typeface="Arial Narrow"/>
              </a:rPr>
              <a:t>the </a:t>
            </a:r>
            <a:r>
              <a:rPr sz="1050" spc="-5" dirty="0">
                <a:latin typeface="Arial Narrow"/>
                <a:cs typeface="Arial Narrow"/>
              </a:rPr>
              <a:t>mind, </a:t>
            </a:r>
            <a:r>
              <a:rPr sz="1050" dirty="0">
                <a:latin typeface="Arial Narrow"/>
                <a:cs typeface="Arial Narrow"/>
              </a:rPr>
              <a:t>requiring</a:t>
            </a:r>
            <a:r>
              <a:rPr sz="1050" spc="-160" dirty="0">
                <a:latin typeface="Arial Narrow"/>
                <a:cs typeface="Arial Narrow"/>
              </a:rPr>
              <a:t> </a:t>
            </a:r>
            <a:r>
              <a:rPr sz="1050" spc="-5" dirty="0">
                <a:latin typeface="Arial Narrow"/>
                <a:cs typeface="Arial Narrow"/>
              </a:rPr>
              <a:t>more  </a:t>
            </a:r>
            <a:r>
              <a:rPr sz="1050" dirty="0">
                <a:latin typeface="Arial Narrow"/>
                <a:cs typeface="Arial Narrow"/>
              </a:rPr>
              <a:t>mental </a:t>
            </a:r>
            <a:r>
              <a:rPr sz="1050" spc="-5" dirty="0">
                <a:latin typeface="Arial Narrow"/>
                <a:cs typeface="Arial Narrow"/>
              </a:rPr>
              <a:t>processing </a:t>
            </a:r>
            <a:r>
              <a:rPr sz="1050" dirty="0">
                <a:latin typeface="Arial Narrow"/>
                <a:cs typeface="Arial Narrow"/>
              </a:rPr>
              <a:t>to determine </a:t>
            </a:r>
            <a:r>
              <a:rPr sz="1050" spc="-5" dirty="0">
                <a:latin typeface="Arial Narrow"/>
                <a:cs typeface="Arial Narrow"/>
              </a:rPr>
              <a:t>if </a:t>
            </a:r>
            <a:r>
              <a:rPr sz="1050" dirty="0">
                <a:latin typeface="Arial Narrow"/>
                <a:cs typeface="Arial Narrow"/>
              </a:rPr>
              <a:t>the difference </a:t>
            </a:r>
            <a:r>
              <a:rPr sz="1050" spc="-5" dirty="0">
                <a:latin typeface="Arial Narrow"/>
                <a:cs typeface="Arial Narrow"/>
              </a:rPr>
              <a:t>is  </a:t>
            </a:r>
            <a:r>
              <a:rPr sz="1050" dirty="0">
                <a:latin typeface="Arial Narrow"/>
                <a:cs typeface="Arial Narrow"/>
              </a:rPr>
              <a:t>real and</a:t>
            </a:r>
            <a:r>
              <a:rPr sz="1050" spc="-95" dirty="0">
                <a:latin typeface="Arial Narrow"/>
                <a:cs typeface="Arial Narrow"/>
              </a:rPr>
              <a:t> </a:t>
            </a:r>
            <a:r>
              <a:rPr sz="1050" spc="-5" dirty="0">
                <a:latin typeface="Arial Narrow"/>
                <a:cs typeface="Arial Narrow"/>
              </a:rPr>
              <a:t>important</a:t>
            </a:r>
            <a:r>
              <a:rPr sz="1050" spc="-5" dirty="0">
                <a:solidFill>
                  <a:srgbClr val="FFFFFF"/>
                </a:solidFill>
                <a:latin typeface="Arial Narrow"/>
                <a:cs typeface="Arial Narrow"/>
              </a:rPr>
              <a:t>.</a:t>
            </a:r>
            <a:endParaRPr sz="1050">
              <a:latin typeface="Arial Narrow"/>
              <a:cs typeface="Arial Narrow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6681978" y="5446014"/>
            <a:ext cx="2856230" cy="490855"/>
          </a:xfrm>
          <a:prstGeom prst="rect">
            <a:avLst/>
          </a:prstGeom>
          <a:ln w="19812">
            <a:solidFill>
              <a:srgbClr val="C00000"/>
            </a:solidFill>
          </a:ln>
        </p:spPr>
        <p:txBody>
          <a:bodyPr vert="horz" wrap="square" lIns="0" tIns="49530" rIns="0" bIns="0" rtlCol="0">
            <a:spAutoFit/>
          </a:bodyPr>
          <a:lstStyle/>
          <a:p>
            <a:pPr marL="238760" marR="245745">
              <a:lnSpc>
                <a:spcPct val="100000"/>
              </a:lnSpc>
              <a:spcBef>
                <a:spcPts val="390"/>
              </a:spcBef>
            </a:pPr>
            <a:r>
              <a:rPr sz="1200" b="1" dirty="0">
                <a:latin typeface="Arial Narrow"/>
                <a:cs typeface="Arial Narrow"/>
              </a:rPr>
              <a:t>If </a:t>
            </a:r>
            <a:r>
              <a:rPr sz="1200" b="1" spc="-5" dirty="0">
                <a:latin typeface="Arial Narrow"/>
                <a:cs typeface="Arial Narrow"/>
              </a:rPr>
              <a:t>everything </a:t>
            </a:r>
            <a:r>
              <a:rPr sz="1200" b="1" dirty="0">
                <a:latin typeface="Arial Narrow"/>
                <a:cs typeface="Arial Narrow"/>
              </a:rPr>
              <a:t>on your slide is </a:t>
            </a:r>
            <a:r>
              <a:rPr sz="1200" b="1" spc="-5" dirty="0">
                <a:latin typeface="Arial Narrow"/>
                <a:cs typeface="Arial Narrow"/>
              </a:rPr>
              <a:t>important,  then nothing  </a:t>
            </a:r>
            <a:r>
              <a:rPr sz="1200" b="1" dirty="0">
                <a:latin typeface="Arial Narrow"/>
                <a:cs typeface="Arial Narrow"/>
              </a:rPr>
              <a:t>is</a:t>
            </a:r>
            <a:r>
              <a:rPr sz="1200" b="1" spc="-5" dirty="0">
                <a:latin typeface="Arial Narrow"/>
                <a:cs typeface="Arial Narrow"/>
              </a:rPr>
              <a:t> important!</a:t>
            </a:r>
            <a:endParaRPr sz="1200">
              <a:latin typeface="Arial Narrow"/>
              <a:cs typeface="Arial Narrow"/>
            </a:endParaRPr>
          </a:p>
        </p:txBody>
      </p:sp>
      <p:sp>
        <p:nvSpPr>
          <p:cNvPr id="77" name="object 77"/>
          <p:cNvSpPr/>
          <p:nvPr/>
        </p:nvSpPr>
        <p:spPr>
          <a:xfrm>
            <a:off x="4003547" y="5748528"/>
            <a:ext cx="173990" cy="172720"/>
          </a:xfrm>
          <a:custGeom>
            <a:avLst/>
            <a:gdLst/>
            <a:ahLst/>
            <a:cxnLst/>
            <a:rect l="l" t="t" r="r" b="b"/>
            <a:pathLst>
              <a:path w="173989" h="172720">
                <a:moveTo>
                  <a:pt x="0" y="172212"/>
                </a:moveTo>
                <a:lnTo>
                  <a:pt x="173736" y="172212"/>
                </a:lnTo>
                <a:lnTo>
                  <a:pt x="173736" y="0"/>
                </a:lnTo>
                <a:lnTo>
                  <a:pt x="0" y="0"/>
                </a:lnTo>
                <a:lnTo>
                  <a:pt x="0" y="172212"/>
                </a:lnTo>
                <a:close/>
              </a:path>
            </a:pathLst>
          </a:custGeom>
          <a:solidFill>
            <a:srgbClr val="85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4351020" y="5748528"/>
            <a:ext cx="173990" cy="172720"/>
          </a:xfrm>
          <a:custGeom>
            <a:avLst/>
            <a:gdLst/>
            <a:ahLst/>
            <a:cxnLst/>
            <a:rect l="l" t="t" r="r" b="b"/>
            <a:pathLst>
              <a:path w="173989" h="172720">
                <a:moveTo>
                  <a:pt x="0" y="172212"/>
                </a:moveTo>
                <a:lnTo>
                  <a:pt x="173736" y="172212"/>
                </a:lnTo>
                <a:lnTo>
                  <a:pt x="173736" y="0"/>
                </a:lnTo>
                <a:lnTo>
                  <a:pt x="0" y="0"/>
                </a:lnTo>
                <a:lnTo>
                  <a:pt x="0" y="172212"/>
                </a:lnTo>
                <a:close/>
              </a:path>
            </a:pathLst>
          </a:custGeom>
          <a:solidFill>
            <a:srgbClr val="85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4698491" y="5748528"/>
            <a:ext cx="173990" cy="172720"/>
          </a:xfrm>
          <a:custGeom>
            <a:avLst/>
            <a:gdLst/>
            <a:ahLst/>
            <a:cxnLst/>
            <a:rect l="l" t="t" r="r" b="b"/>
            <a:pathLst>
              <a:path w="173989" h="172720">
                <a:moveTo>
                  <a:pt x="0" y="172212"/>
                </a:moveTo>
                <a:lnTo>
                  <a:pt x="173736" y="172212"/>
                </a:lnTo>
                <a:lnTo>
                  <a:pt x="173736" y="0"/>
                </a:lnTo>
                <a:lnTo>
                  <a:pt x="0" y="0"/>
                </a:lnTo>
                <a:lnTo>
                  <a:pt x="0" y="172212"/>
                </a:lnTo>
                <a:close/>
              </a:path>
            </a:pathLst>
          </a:custGeom>
          <a:solidFill>
            <a:srgbClr val="85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5393435" y="5748528"/>
            <a:ext cx="173990" cy="172720"/>
          </a:xfrm>
          <a:custGeom>
            <a:avLst/>
            <a:gdLst/>
            <a:ahLst/>
            <a:cxnLst/>
            <a:rect l="l" t="t" r="r" b="b"/>
            <a:pathLst>
              <a:path w="173989" h="172720">
                <a:moveTo>
                  <a:pt x="0" y="172212"/>
                </a:moveTo>
                <a:lnTo>
                  <a:pt x="173736" y="172212"/>
                </a:lnTo>
                <a:lnTo>
                  <a:pt x="173736" y="0"/>
                </a:lnTo>
                <a:lnTo>
                  <a:pt x="0" y="0"/>
                </a:lnTo>
                <a:lnTo>
                  <a:pt x="0" y="172212"/>
                </a:lnTo>
                <a:close/>
              </a:path>
            </a:pathLst>
          </a:custGeom>
          <a:solidFill>
            <a:srgbClr val="4742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5740908" y="5748528"/>
            <a:ext cx="173990" cy="172720"/>
          </a:xfrm>
          <a:custGeom>
            <a:avLst/>
            <a:gdLst/>
            <a:ahLst/>
            <a:cxnLst/>
            <a:rect l="l" t="t" r="r" b="b"/>
            <a:pathLst>
              <a:path w="173989" h="172720">
                <a:moveTo>
                  <a:pt x="0" y="172212"/>
                </a:moveTo>
                <a:lnTo>
                  <a:pt x="173736" y="172212"/>
                </a:lnTo>
                <a:lnTo>
                  <a:pt x="173736" y="0"/>
                </a:lnTo>
                <a:lnTo>
                  <a:pt x="0" y="0"/>
                </a:lnTo>
                <a:lnTo>
                  <a:pt x="0" y="172212"/>
                </a:lnTo>
                <a:close/>
              </a:path>
            </a:pathLst>
          </a:custGeom>
          <a:solidFill>
            <a:srgbClr val="85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5045964" y="5748528"/>
            <a:ext cx="173990" cy="172720"/>
          </a:xfrm>
          <a:custGeom>
            <a:avLst/>
            <a:gdLst/>
            <a:ahLst/>
            <a:cxnLst/>
            <a:rect l="l" t="t" r="r" b="b"/>
            <a:pathLst>
              <a:path w="173989" h="172720">
                <a:moveTo>
                  <a:pt x="0" y="172212"/>
                </a:moveTo>
                <a:lnTo>
                  <a:pt x="173736" y="172212"/>
                </a:lnTo>
                <a:lnTo>
                  <a:pt x="173736" y="0"/>
                </a:lnTo>
                <a:lnTo>
                  <a:pt x="0" y="0"/>
                </a:lnTo>
                <a:lnTo>
                  <a:pt x="0" y="172212"/>
                </a:lnTo>
                <a:close/>
              </a:path>
            </a:pathLst>
          </a:custGeom>
          <a:solidFill>
            <a:srgbClr val="85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10"/>
              </a:lnSpc>
            </a:pPr>
            <a:r>
              <a:rPr spc="-5" dirty="0"/>
              <a:t>Ian Bell</a:t>
            </a:r>
            <a:r>
              <a:rPr spc="-5" dirty="0">
                <a:solidFill>
                  <a:srgbClr val="000000"/>
                </a:solidFill>
              </a:rPr>
              <a:t>: </a:t>
            </a:r>
            <a:r>
              <a:rPr spc="-5" dirty="0"/>
              <a:t>Design Presentations that</a:t>
            </a:r>
            <a:r>
              <a:rPr spc="-50" dirty="0"/>
              <a:t> </a:t>
            </a:r>
            <a:r>
              <a:rPr spc="-5" dirty="0"/>
              <a:t>Communicate</a:t>
            </a:r>
          </a:p>
        </p:txBody>
      </p:sp>
      <p:sp>
        <p:nvSpPr>
          <p:cNvPr id="84" name="object 8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10"/>
              </a:lnSpc>
            </a:pPr>
            <a:r>
              <a:rPr spc="-5" dirty="0"/>
              <a:t>May 6,</a:t>
            </a:r>
            <a:r>
              <a:rPr spc="-95" dirty="0"/>
              <a:t> </a:t>
            </a:r>
            <a:r>
              <a:rPr spc="-5" dirty="0"/>
              <a:t>2015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2900" y="324611"/>
            <a:ext cx="9212580" cy="396240"/>
          </a:xfrm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R="95250" algn="r">
              <a:lnSpc>
                <a:spcPct val="100000"/>
              </a:lnSpc>
              <a:spcBef>
                <a:spcPts val="630"/>
              </a:spcBef>
            </a:pPr>
            <a:r>
              <a:rPr sz="1800" spc="-765" baseline="2314" dirty="0">
                <a:solidFill>
                  <a:srgbClr val="991704"/>
                </a:solidFill>
                <a:latin typeface="Arial Narrow"/>
                <a:cs typeface="Arial Narrow"/>
              </a:rPr>
              <a:t>5</a:t>
            </a:r>
            <a:r>
              <a:rPr sz="1200" dirty="0">
                <a:solidFill>
                  <a:srgbClr val="991704"/>
                </a:solidFill>
                <a:latin typeface="Arial Narrow"/>
                <a:cs typeface="Arial Narrow"/>
              </a:rPr>
              <a:t>5</a:t>
            </a:r>
            <a:endParaRPr sz="1200">
              <a:latin typeface="Arial Narrow"/>
              <a:cs typeface="Arial Narrow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52806" y="291845"/>
            <a:ext cx="9204325" cy="44450"/>
          </a:xfrm>
          <a:custGeom>
            <a:avLst/>
            <a:gdLst/>
            <a:ahLst/>
            <a:cxnLst/>
            <a:rect l="l" t="t" r="r" b="b"/>
            <a:pathLst>
              <a:path w="9204325" h="44450">
                <a:moveTo>
                  <a:pt x="0" y="44196"/>
                </a:moveTo>
                <a:lnTo>
                  <a:pt x="9203944" y="44196"/>
                </a:lnTo>
                <a:lnTo>
                  <a:pt x="9203944" y="0"/>
                </a:lnTo>
                <a:lnTo>
                  <a:pt x="0" y="0"/>
                </a:lnTo>
                <a:lnTo>
                  <a:pt x="0" y="44196"/>
                </a:lnTo>
                <a:close/>
              </a:path>
            </a:pathLst>
          </a:custGeom>
          <a:solidFill>
            <a:srgbClr val="9917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52806" y="6526530"/>
            <a:ext cx="9204325" cy="0"/>
          </a:xfrm>
          <a:custGeom>
            <a:avLst/>
            <a:gdLst/>
            <a:ahLst/>
            <a:cxnLst/>
            <a:rect l="l" t="t" r="r" b="b"/>
            <a:pathLst>
              <a:path w="9204325">
                <a:moveTo>
                  <a:pt x="0" y="0"/>
                </a:moveTo>
                <a:lnTo>
                  <a:pt x="9203944" y="0"/>
                </a:lnTo>
              </a:path>
            </a:pathLst>
          </a:custGeom>
          <a:ln w="44196">
            <a:solidFill>
              <a:srgbClr val="99170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31088" y="740917"/>
            <a:ext cx="3103245" cy="223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5" dirty="0">
                <a:latin typeface="Arial Narrow"/>
                <a:cs typeface="Arial Narrow"/>
              </a:rPr>
              <a:t>Contrast guides </a:t>
            </a:r>
            <a:r>
              <a:rPr sz="1400" dirty="0">
                <a:latin typeface="Arial Narrow"/>
                <a:cs typeface="Arial Narrow"/>
              </a:rPr>
              <a:t>the </a:t>
            </a:r>
            <a:r>
              <a:rPr sz="1400" spc="-5" dirty="0">
                <a:latin typeface="Arial Narrow"/>
                <a:cs typeface="Arial Narrow"/>
              </a:rPr>
              <a:t>viewer </a:t>
            </a:r>
            <a:r>
              <a:rPr sz="1400" dirty="0">
                <a:latin typeface="Arial Narrow"/>
                <a:cs typeface="Arial Narrow"/>
              </a:rPr>
              <a:t>to </a:t>
            </a:r>
            <a:r>
              <a:rPr sz="1400" spc="-5" dirty="0">
                <a:latin typeface="Arial Narrow"/>
                <a:cs typeface="Arial Narrow"/>
              </a:rPr>
              <a:t>what is</a:t>
            </a:r>
            <a:r>
              <a:rPr sz="1400" spc="65" dirty="0">
                <a:latin typeface="Arial Narrow"/>
                <a:cs typeface="Arial Narrow"/>
              </a:rPr>
              <a:t> </a:t>
            </a:r>
            <a:r>
              <a:rPr sz="1400" spc="-5" dirty="0">
                <a:latin typeface="Arial Narrow"/>
                <a:cs typeface="Arial Narrow"/>
              </a:rPr>
              <a:t>important.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62603" y="1313941"/>
            <a:ext cx="2623820" cy="3378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1300"/>
              </a:lnSpc>
            </a:pPr>
            <a:r>
              <a:rPr sz="1200" spc="-5" dirty="0">
                <a:latin typeface="Arial Narrow"/>
                <a:cs typeface="Arial Narrow"/>
              </a:rPr>
              <a:t>This example shows </a:t>
            </a:r>
            <a:r>
              <a:rPr sz="1200" dirty="0">
                <a:latin typeface="Arial Narrow"/>
                <a:cs typeface="Arial Narrow"/>
              </a:rPr>
              <a:t>an </a:t>
            </a:r>
            <a:r>
              <a:rPr sz="1200" spc="-5" dirty="0">
                <a:latin typeface="Arial Narrow"/>
                <a:cs typeface="Arial Narrow"/>
              </a:rPr>
              <a:t>increase in </a:t>
            </a:r>
            <a:r>
              <a:rPr sz="1200" dirty="0">
                <a:latin typeface="Arial Narrow"/>
                <a:cs typeface="Arial Narrow"/>
              </a:rPr>
              <a:t>deaths due  to </a:t>
            </a:r>
            <a:r>
              <a:rPr sz="1200" spc="-5" dirty="0">
                <a:latin typeface="Arial Narrow"/>
                <a:cs typeface="Arial Narrow"/>
              </a:rPr>
              <a:t>pollution </a:t>
            </a:r>
            <a:r>
              <a:rPr sz="1200" dirty="0">
                <a:latin typeface="Arial Narrow"/>
                <a:cs typeface="Arial Narrow"/>
              </a:rPr>
              <a:t>from a coal </a:t>
            </a:r>
            <a:r>
              <a:rPr sz="1200" spc="-5" dirty="0">
                <a:latin typeface="Arial Narrow"/>
                <a:cs typeface="Arial Narrow"/>
              </a:rPr>
              <a:t>mine fire in</a:t>
            </a:r>
            <a:r>
              <a:rPr sz="1200" spc="-65" dirty="0">
                <a:latin typeface="Arial Narrow"/>
                <a:cs typeface="Arial Narrow"/>
              </a:rPr>
              <a:t> </a:t>
            </a:r>
            <a:r>
              <a:rPr sz="1200" dirty="0">
                <a:latin typeface="Arial Narrow"/>
                <a:cs typeface="Arial Narrow"/>
              </a:rPr>
              <a:t>2014.</a:t>
            </a:r>
            <a:endParaRPr sz="1200">
              <a:latin typeface="Arial Narrow"/>
              <a:cs typeface="Arial Narro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62603" y="4097782"/>
            <a:ext cx="2696210" cy="9925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Animation</a:t>
            </a:r>
            <a:endParaRPr sz="1600">
              <a:latin typeface="Georgia"/>
              <a:cs typeface="Georgia"/>
            </a:endParaRPr>
          </a:p>
          <a:p>
            <a:pPr marL="12700">
              <a:lnSpc>
                <a:spcPts val="1370"/>
              </a:lnSpc>
              <a:spcBef>
                <a:spcPts val="480"/>
              </a:spcBef>
            </a:pPr>
            <a:r>
              <a:rPr sz="1200" spc="-5" dirty="0">
                <a:latin typeface="Arial Narrow"/>
                <a:cs typeface="Arial Narrow"/>
              </a:rPr>
              <a:t>Blinking </a:t>
            </a:r>
            <a:r>
              <a:rPr sz="1200" dirty="0">
                <a:latin typeface="Arial Narrow"/>
                <a:cs typeface="Arial Narrow"/>
              </a:rPr>
              <a:t>or </a:t>
            </a:r>
            <a:r>
              <a:rPr sz="1200" spc="-5" dirty="0">
                <a:latin typeface="Arial Narrow"/>
                <a:cs typeface="Arial Narrow"/>
              </a:rPr>
              <a:t>moving objects demand </a:t>
            </a:r>
            <a:r>
              <a:rPr sz="1200" dirty="0">
                <a:latin typeface="Arial Narrow"/>
                <a:cs typeface="Arial Narrow"/>
              </a:rPr>
              <a:t>our</a:t>
            </a:r>
            <a:r>
              <a:rPr sz="1200" spc="-40" dirty="0">
                <a:latin typeface="Arial Narrow"/>
                <a:cs typeface="Arial Narrow"/>
              </a:rPr>
              <a:t> </a:t>
            </a:r>
            <a:r>
              <a:rPr sz="1200" dirty="0">
                <a:latin typeface="Arial Narrow"/>
                <a:cs typeface="Arial Narrow"/>
              </a:rPr>
              <a:t>attention</a:t>
            </a:r>
            <a:endParaRPr sz="1200">
              <a:latin typeface="Arial Narrow"/>
              <a:cs typeface="Arial Narrow"/>
            </a:endParaRPr>
          </a:p>
          <a:p>
            <a:pPr marL="12700" marR="6350">
              <a:lnSpc>
                <a:spcPts val="1300"/>
              </a:lnSpc>
              <a:spcBef>
                <a:spcPts val="85"/>
              </a:spcBef>
            </a:pPr>
            <a:r>
              <a:rPr sz="1200" dirty="0">
                <a:latin typeface="Arial Narrow"/>
                <a:cs typeface="Arial Narrow"/>
              </a:rPr>
              <a:t>– </a:t>
            </a:r>
            <a:r>
              <a:rPr sz="1200" spc="-5" dirty="0">
                <a:latin typeface="Arial Narrow"/>
                <a:cs typeface="Arial Narrow"/>
              </a:rPr>
              <a:t>look </a:t>
            </a:r>
            <a:r>
              <a:rPr sz="1200" dirty="0">
                <a:latin typeface="Arial Narrow"/>
                <a:cs typeface="Arial Narrow"/>
              </a:rPr>
              <a:t>at </a:t>
            </a:r>
            <a:r>
              <a:rPr sz="1200" spc="-5" dirty="0">
                <a:latin typeface="Arial Narrow"/>
                <a:cs typeface="Arial Narrow"/>
              </a:rPr>
              <a:t>me! </a:t>
            </a:r>
            <a:r>
              <a:rPr sz="1200" spc="-25" dirty="0">
                <a:latin typeface="Arial Narrow"/>
                <a:cs typeface="Arial Narrow"/>
              </a:rPr>
              <a:t>Your </a:t>
            </a:r>
            <a:r>
              <a:rPr sz="1200" spc="-5" dirty="0">
                <a:latin typeface="Arial Narrow"/>
                <a:cs typeface="Arial Narrow"/>
              </a:rPr>
              <a:t>audience will ignore </a:t>
            </a:r>
            <a:r>
              <a:rPr sz="1200" dirty="0">
                <a:latin typeface="Arial Narrow"/>
                <a:cs typeface="Arial Narrow"/>
              </a:rPr>
              <a:t>the </a:t>
            </a:r>
            <a:r>
              <a:rPr sz="1200" spc="-5" dirty="0">
                <a:latin typeface="Arial Narrow"/>
                <a:cs typeface="Arial Narrow"/>
              </a:rPr>
              <a:t>rest  </a:t>
            </a:r>
            <a:r>
              <a:rPr sz="1200" dirty="0">
                <a:latin typeface="Arial Narrow"/>
                <a:cs typeface="Arial Narrow"/>
              </a:rPr>
              <a:t>of the </a:t>
            </a:r>
            <a:r>
              <a:rPr sz="1200" spc="-5" dirty="0">
                <a:latin typeface="Arial Narrow"/>
                <a:cs typeface="Arial Narrow"/>
              </a:rPr>
              <a:t>slide </a:t>
            </a:r>
            <a:r>
              <a:rPr sz="1200" dirty="0">
                <a:latin typeface="Arial Narrow"/>
                <a:cs typeface="Arial Narrow"/>
              </a:rPr>
              <a:t>or feel annoyed. Don’t do it without</a:t>
            </a:r>
            <a:r>
              <a:rPr sz="1200" spc="-140" dirty="0">
                <a:latin typeface="Arial Narrow"/>
                <a:cs typeface="Arial Narrow"/>
              </a:rPr>
              <a:t> </a:t>
            </a:r>
            <a:r>
              <a:rPr sz="1200" dirty="0">
                <a:latin typeface="Arial Narrow"/>
                <a:cs typeface="Arial Narrow"/>
              </a:rPr>
              <a:t>a  good</a:t>
            </a:r>
            <a:r>
              <a:rPr sz="1200" spc="-80" dirty="0">
                <a:latin typeface="Arial Narrow"/>
                <a:cs typeface="Arial Narrow"/>
              </a:rPr>
              <a:t> </a:t>
            </a:r>
            <a:r>
              <a:rPr sz="1200" spc="-5" dirty="0">
                <a:latin typeface="Arial Narrow"/>
                <a:cs typeface="Arial Narrow"/>
              </a:rPr>
              <a:t>reason.</a:t>
            </a:r>
            <a:endParaRPr sz="1200">
              <a:latin typeface="Arial Narrow"/>
              <a:cs typeface="Arial Narro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1030" y="1283970"/>
            <a:ext cx="2649220" cy="13246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1600" spc="-10" dirty="0">
                <a:solidFill>
                  <a:srgbClr val="C00000"/>
                </a:solidFill>
                <a:latin typeface="Georgia"/>
                <a:cs typeface="Georgia"/>
              </a:rPr>
              <a:t>Charts </a:t>
            </a: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and </a:t>
            </a:r>
            <a:r>
              <a:rPr sz="1600" spc="-10" dirty="0">
                <a:solidFill>
                  <a:srgbClr val="C00000"/>
                </a:solidFill>
                <a:latin typeface="Georgia"/>
                <a:cs typeface="Georgia"/>
              </a:rPr>
              <a:t>graphs</a:t>
            </a:r>
            <a:endParaRPr sz="1600">
              <a:latin typeface="Georgia"/>
              <a:cs typeface="Georgia"/>
            </a:endParaRPr>
          </a:p>
          <a:p>
            <a:pPr marL="12700" marR="100330">
              <a:lnSpc>
                <a:spcPct val="100000"/>
              </a:lnSpc>
              <a:spcBef>
                <a:spcPts val="625"/>
              </a:spcBef>
            </a:pPr>
            <a:r>
              <a:rPr sz="1200" spc="-5" dirty="0">
                <a:latin typeface="Arial Narrow"/>
                <a:cs typeface="Arial Narrow"/>
              </a:rPr>
              <a:t>Apply </a:t>
            </a:r>
            <a:r>
              <a:rPr sz="1200" dirty="0">
                <a:latin typeface="Arial Narrow"/>
                <a:cs typeface="Arial Narrow"/>
              </a:rPr>
              <a:t>these </a:t>
            </a:r>
            <a:r>
              <a:rPr sz="1200" spc="-5" dirty="0">
                <a:latin typeface="Arial Narrow"/>
                <a:cs typeface="Arial Narrow"/>
              </a:rPr>
              <a:t>principles </a:t>
            </a:r>
            <a:r>
              <a:rPr sz="1200" dirty="0">
                <a:latin typeface="Arial Narrow"/>
                <a:cs typeface="Arial Narrow"/>
              </a:rPr>
              <a:t>to </a:t>
            </a:r>
            <a:r>
              <a:rPr sz="1200" spc="-5" dirty="0">
                <a:latin typeface="Arial Narrow"/>
                <a:cs typeface="Arial Narrow"/>
              </a:rPr>
              <a:t>charts </a:t>
            </a:r>
            <a:r>
              <a:rPr sz="1200" dirty="0">
                <a:latin typeface="Arial Narrow"/>
                <a:cs typeface="Arial Narrow"/>
              </a:rPr>
              <a:t>and graphs to  draw attention to the </a:t>
            </a:r>
            <a:r>
              <a:rPr sz="1200" spc="-5" dirty="0">
                <a:latin typeface="Arial Narrow"/>
                <a:cs typeface="Arial Narrow"/>
              </a:rPr>
              <a:t>important</a:t>
            </a:r>
            <a:r>
              <a:rPr sz="1200" spc="-80" dirty="0">
                <a:latin typeface="Arial Narrow"/>
                <a:cs typeface="Arial Narrow"/>
              </a:rPr>
              <a:t> </a:t>
            </a:r>
            <a:r>
              <a:rPr sz="1200" dirty="0">
                <a:latin typeface="Arial Narrow"/>
                <a:cs typeface="Arial Narrow"/>
              </a:rPr>
              <a:t>data.</a:t>
            </a:r>
            <a:endParaRPr sz="1200">
              <a:latin typeface="Arial Narrow"/>
              <a:cs typeface="Arial Narrow"/>
            </a:endParaRPr>
          </a:p>
          <a:p>
            <a:pPr marL="12700" marR="5080" algn="just">
              <a:lnSpc>
                <a:spcPct val="100000"/>
              </a:lnSpc>
              <a:spcBef>
                <a:spcPts val="600"/>
              </a:spcBef>
            </a:pPr>
            <a:r>
              <a:rPr sz="1200" dirty="0">
                <a:latin typeface="Arial Narrow"/>
                <a:cs typeface="Arial Narrow"/>
              </a:rPr>
              <a:t>Don’t overdo contrast </a:t>
            </a:r>
            <a:r>
              <a:rPr sz="1200" spc="-5" dirty="0">
                <a:latin typeface="Arial Narrow"/>
                <a:cs typeface="Arial Narrow"/>
              </a:rPr>
              <a:t>with competing </a:t>
            </a:r>
            <a:r>
              <a:rPr sz="1200" dirty="0">
                <a:latin typeface="Arial Narrow"/>
                <a:cs typeface="Arial Narrow"/>
              </a:rPr>
              <a:t>elements  that </a:t>
            </a:r>
            <a:r>
              <a:rPr sz="1200" spc="-5" dirty="0">
                <a:latin typeface="Arial Narrow"/>
                <a:cs typeface="Arial Narrow"/>
              </a:rPr>
              <a:t>cause </a:t>
            </a:r>
            <a:r>
              <a:rPr sz="1200" dirty="0">
                <a:latin typeface="Arial Narrow"/>
                <a:cs typeface="Arial Narrow"/>
              </a:rPr>
              <a:t>the eye to </a:t>
            </a:r>
            <a:r>
              <a:rPr sz="1200" spc="-5" dirty="0">
                <a:latin typeface="Arial Narrow"/>
                <a:cs typeface="Arial Narrow"/>
              </a:rPr>
              <a:t>keep moving </a:t>
            </a:r>
            <a:r>
              <a:rPr sz="1200" dirty="0">
                <a:latin typeface="Arial Narrow"/>
                <a:cs typeface="Arial Narrow"/>
              </a:rPr>
              <a:t>as one </a:t>
            </a:r>
            <a:r>
              <a:rPr sz="1200" spc="-5" dirty="0">
                <a:latin typeface="Arial Narrow"/>
                <a:cs typeface="Arial Narrow"/>
              </a:rPr>
              <a:t>thing  </a:t>
            </a:r>
            <a:r>
              <a:rPr sz="1200" dirty="0">
                <a:latin typeface="Arial Narrow"/>
                <a:cs typeface="Arial Narrow"/>
              </a:rPr>
              <a:t>after another demands</a:t>
            </a:r>
            <a:r>
              <a:rPr sz="1200" spc="-114" dirty="0">
                <a:latin typeface="Arial Narrow"/>
                <a:cs typeface="Arial Narrow"/>
              </a:rPr>
              <a:t> </a:t>
            </a:r>
            <a:r>
              <a:rPr sz="1200" dirty="0">
                <a:latin typeface="Arial Narrow"/>
                <a:cs typeface="Arial Narrow"/>
              </a:rPr>
              <a:t>attention.</a:t>
            </a:r>
            <a:endParaRPr sz="1200">
              <a:latin typeface="Arial Narrow"/>
              <a:cs typeface="Arial Narro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21030" y="3970273"/>
            <a:ext cx="2565400" cy="3765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200" spc="-5" dirty="0">
                <a:latin typeface="Arial Narrow"/>
                <a:cs typeface="Arial Narrow"/>
              </a:rPr>
              <a:t>These charts effectively </a:t>
            </a:r>
            <a:r>
              <a:rPr sz="1200" dirty="0">
                <a:latin typeface="Arial Narrow"/>
                <a:cs typeface="Arial Narrow"/>
              </a:rPr>
              <a:t>focus attention on</a:t>
            </a:r>
            <a:r>
              <a:rPr sz="1200" spc="-110" dirty="0">
                <a:latin typeface="Arial Narrow"/>
                <a:cs typeface="Arial Narrow"/>
              </a:rPr>
              <a:t> </a:t>
            </a:r>
            <a:r>
              <a:rPr sz="1200" dirty="0">
                <a:latin typeface="Arial Narrow"/>
                <a:cs typeface="Arial Narrow"/>
              </a:rPr>
              <a:t>the  </a:t>
            </a:r>
            <a:r>
              <a:rPr sz="1200" spc="-5" dirty="0">
                <a:latin typeface="Arial Narrow"/>
                <a:cs typeface="Arial Narrow"/>
              </a:rPr>
              <a:t>key</a:t>
            </a:r>
            <a:r>
              <a:rPr sz="1200" spc="-60" dirty="0">
                <a:latin typeface="Arial Narrow"/>
                <a:cs typeface="Arial Narrow"/>
              </a:rPr>
              <a:t> </a:t>
            </a:r>
            <a:r>
              <a:rPr sz="1200" spc="-5" dirty="0">
                <a:latin typeface="Arial Narrow"/>
                <a:cs typeface="Arial Narrow"/>
              </a:rPr>
              <a:t>information.</a:t>
            </a:r>
            <a:endParaRPr sz="1200">
              <a:latin typeface="Arial Narrow"/>
              <a:cs typeface="Arial Narro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731254" y="1283970"/>
            <a:ext cx="2730500" cy="6997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10" dirty="0">
                <a:solidFill>
                  <a:srgbClr val="C00000"/>
                </a:solidFill>
                <a:latin typeface="Georgia"/>
                <a:cs typeface="Georgia"/>
              </a:rPr>
              <a:t>Navigation</a:t>
            </a:r>
            <a:endParaRPr sz="1600">
              <a:latin typeface="Georgia"/>
              <a:cs typeface="Georgia"/>
            </a:endParaRPr>
          </a:p>
          <a:p>
            <a:pPr marL="12700" marR="5080">
              <a:lnSpc>
                <a:spcPct val="100000"/>
              </a:lnSpc>
              <a:spcBef>
                <a:spcPts val="625"/>
              </a:spcBef>
            </a:pPr>
            <a:r>
              <a:rPr sz="1200" dirty="0">
                <a:latin typeface="Arial Narrow"/>
                <a:cs typeface="Arial Narrow"/>
              </a:rPr>
              <a:t>Use </a:t>
            </a:r>
            <a:r>
              <a:rPr sz="1200" spc="-5" dirty="0">
                <a:latin typeface="Arial Narrow"/>
                <a:cs typeface="Arial Narrow"/>
              </a:rPr>
              <a:t>consistent </a:t>
            </a:r>
            <a:r>
              <a:rPr sz="1200" dirty="0">
                <a:latin typeface="Arial Narrow"/>
                <a:cs typeface="Arial Narrow"/>
              </a:rPr>
              <a:t>but </a:t>
            </a:r>
            <a:r>
              <a:rPr sz="1200" spc="-5" dirty="0">
                <a:latin typeface="Arial Narrow"/>
                <a:cs typeface="Arial Narrow"/>
              </a:rPr>
              <a:t>contrasting slides </a:t>
            </a:r>
            <a:r>
              <a:rPr sz="1200" dirty="0">
                <a:latin typeface="Arial Narrow"/>
                <a:cs typeface="Arial Narrow"/>
              </a:rPr>
              <a:t>to </a:t>
            </a:r>
            <a:r>
              <a:rPr sz="1200" spc="-5" dirty="0">
                <a:latin typeface="Arial Narrow"/>
                <a:cs typeface="Arial Narrow"/>
              </a:rPr>
              <a:t>clearly  </a:t>
            </a:r>
            <a:r>
              <a:rPr sz="1200" dirty="0">
                <a:latin typeface="Arial Narrow"/>
                <a:cs typeface="Arial Narrow"/>
              </a:rPr>
              <a:t>define the </a:t>
            </a:r>
            <a:r>
              <a:rPr sz="1200" spc="-5" dirty="0">
                <a:latin typeface="Arial Narrow"/>
                <a:cs typeface="Arial Narrow"/>
              </a:rPr>
              <a:t>different sections </a:t>
            </a:r>
            <a:r>
              <a:rPr sz="1200" dirty="0">
                <a:latin typeface="Arial Narrow"/>
                <a:cs typeface="Arial Narrow"/>
              </a:rPr>
              <a:t>of </a:t>
            </a:r>
            <a:r>
              <a:rPr sz="1200" spc="-5" dirty="0">
                <a:latin typeface="Arial Narrow"/>
                <a:cs typeface="Arial Narrow"/>
              </a:rPr>
              <a:t>your</a:t>
            </a:r>
            <a:r>
              <a:rPr sz="1200" spc="-80" dirty="0">
                <a:latin typeface="Arial Narrow"/>
                <a:cs typeface="Arial Narrow"/>
              </a:rPr>
              <a:t> </a:t>
            </a:r>
            <a:r>
              <a:rPr sz="1200" dirty="0">
                <a:latin typeface="Arial Narrow"/>
                <a:cs typeface="Arial Narrow"/>
              </a:rPr>
              <a:t>presentation.</a:t>
            </a:r>
            <a:endParaRPr sz="1200">
              <a:latin typeface="Arial Narrow"/>
              <a:cs typeface="Arial Narrow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731254" y="3604259"/>
            <a:ext cx="2615565" cy="559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200" spc="-5" dirty="0">
                <a:latin typeface="Arial Narrow"/>
                <a:cs typeface="Arial Narrow"/>
              </a:rPr>
              <a:t>Navigation </a:t>
            </a:r>
            <a:r>
              <a:rPr sz="1200" dirty="0">
                <a:latin typeface="Arial Narrow"/>
                <a:cs typeface="Arial Narrow"/>
              </a:rPr>
              <a:t>buttons </a:t>
            </a:r>
            <a:r>
              <a:rPr sz="1200" spc="-5" dirty="0">
                <a:latin typeface="Arial Narrow"/>
                <a:cs typeface="Arial Narrow"/>
              </a:rPr>
              <a:t>will </a:t>
            </a:r>
            <a:r>
              <a:rPr sz="1200" dirty="0">
                <a:latin typeface="Arial Narrow"/>
                <a:cs typeface="Arial Narrow"/>
              </a:rPr>
              <a:t>be </a:t>
            </a:r>
            <a:r>
              <a:rPr sz="1200" spc="-5" dirty="0">
                <a:latin typeface="Arial Narrow"/>
                <a:cs typeface="Arial Narrow"/>
              </a:rPr>
              <a:t>consistent </a:t>
            </a:r>
            <a:r>
              <a:rPr sz="1200" dirty="0">
                <a:latin typeface="Arial Narrow"/>
                <a:cs typeface="Arial Narrow"/>
              </a:rPr>
              <a:t>from </a:t>
            </a:r>
            <a:r>
              <a:rPr sz="1200" spc="-5" dirty="0">
                <a:latin typeface="Arial Narrow"/>
                <a:cs typeface="Arial Narrow"/>
              </a:rPr>
              <a:t>slide  </a:t>
            </a:r>
            <a:r>
              <a:rPr sz="1200" dirty="0">
                <a:latin typeface="Arial Narrow"/>
                <a:cs typeface="Arial Narrow"/>
              </a:rPr>
              <a:t>to </a:t>
            </a:r>
            <a:r>
              <a:rPr sz="1200" spc="-5" dirty="0">
                <a:latin typeface="Arial Narrow"/>
                <a:cs typeface="Arial Narrow"/>
              </a:rPr>
              <a:t>slide so </a:t>
            </a:r>
            <a:r>
              <a:rPr sz="1200" dirty="0">
                <a:latin typeface="Arial Narrow"/>
                <a:cs typeface="Arial Narrow"/>
              </a:rPr>
              <a:t>they </a:t>
            </a:r>
            <a:r>
              <a:rPr sz="1200" spc="-5" dirty="0">
                <a:latin typeface="Arial Narrow"/>
                <a:cs typeface="Arial Narrow"/>
              </a:rPr>
              <a:t>only </a:t>
            </a:r>
            <a:r>
              <a:rPr sz="1200" dirty="0">
                <a:latin typeface="Arial Narrow"/>
                <a:cs typeface="Arial Narrow"/>
              </a:rPr>
              <a:t>need to be noticed </a:t>
            </a:r>
            <a:r>
              <a:rPr sz="1200" spc="-5" dirty="0">
                <a:latin typeface="Arial Narrow"/>
                <a:cs typeface="Arial Narrow"/>
              </a:rPr>
              <a:t>once.  </a:t>
            </a:r>
            <a:r>
              <a:rPr sz="1200" dirty="0">
                <a:latin typeface="Arial Narrow"/>
                <a:cs typeface="Arial Narrow"/>
              </a:rPr>
              <a:t>They shouldn’t be dominant</a:t>
            </a:r>
            <a:r>
              <a:rPr sz="1200" spc="-130" dirty="0">
                <a:latin typeface="Arial Narrow"/>
                <a:cs typeface="Arial Narrow"/>
              </a:rPr>
              <a:t> </a:t>
            </a:r>
            <a:r>
              <a:rPr sz="1200" dirty="0">
                <a:latin typeface="Arial Narrow"/>
                <a:cs typeface="Arial Narrow"/>
              </a:rPr>
              <a:t>features.</a:t>
            </a:r>
            <a:endParaRPr sz="1200">
              <a:latin typeface="Arial Narrow"/>
              <a:cs typeface="Arial Narrow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42900" y="324611"/>
            <a:ext cx="9212580" cy="396240"/>
          </a:xfrm>
          <a:custGeom>
            <a:avLst/>
            <a:gdLst/>
            <a:ahLst/>
            <a:cxnLst/>
            <a:rect l="l" t="t" r="r" b="b"/>
            <a:pathLst>
              <a:path w="9212580" h="396240">
                <a:moveTo>
                  <a:pt x="0" y="396240"/>
                </a:moveTo>
                <a:lnTo>
                  <a:pt x="9212580" y="396240"/>
                </a:lnTo>
                <a:lnTo>
                  <a:pt x="9212580" y="0"/>
                </a:lnTo>
                <a:lnTo>
                  <a:pt x="0" y="0"/>
                </a:lnTo>
                <a:lnTo>
                  <a:pt x="0" y="396240"/>
                </a:lnTo>
                <a:close/>
              </a:path>
            </a:pathLst>
          </a:custGeom>
          <a:solidFill>
            <a:srgbClr val="9D17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ct val="100000"/>
              </a:lnSpc>
            </a:pPr>
            <a:r>
              <a:rPr spc="-5" dirty="0"/>
              <a:t>Use </a:t>
            </a:r>
            <a:r>
              <a:rPr spc="-5" dirty="0">
                <a:solidFill>
                  <a:srgbClr val="991704"/>
                </a:solidFill>
              </a:rPr>
              <a:t>CONTRAST </a:t>
            </a:r>
            <a:r>
              <a:rPr spc="-5" dirty="0"/>
              <a:t>to focus</a:t>
            </a:r>
            <a:r>
              <a:rPr spc="-25" dirty="0"/>
              <a:t> </a:t>
            </a:r>
            <a:r>
              <a:rPr dirty="0"/>
              <a:t>attention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3900678" y="5491734"/>
            <a:ext cx="2085339" cy="523240"/>
          </a:xfrm>
          <a:prstGeom prst="rect">
            <a:avLst/>
          </a:prstGeom>
          <a:ln w="19812">
            <a:solidFill>
              <a:srgbClr val="B64D00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marL="269240" marR="153035" indent="-113030">
              <a:lnSpc>
                <a:spcPct val="100000"/>
              </a:lnSpc>
              <a:spcBef>
                <a:spcPts val="254"/>
              </a:spcBef>
            </a:pPr>
            <a:r>
              <a:rPr sz="1400" b="1" dirty="0">
                <a:solidFill>
                  <a:srgbClr val="B64D00"/>
                </a:solidFill>
                <a:latin typeface="Arial Narrow"/>
                <a:cs typeface="Arial Narrow"/>
              </a:rPr>
              <a:t>Don’t overfill your</a:t>
            </a:r>
            <a:r>
              <a:rPr sz="1400" b="1" spc="-90" dirty="0">
                <a:solidFill>
                  <a:srgbClr val="B64D00"/>
                </a:solidFill>
                <a:latin typeface="Arial Narrow"/>
                <a:cs typeface="Arial Narrow"/>
              </a:rPr>
              <a:t> </a:t>
            </a:r>
            <a:r>
              <a:rPr sz="1400" b="1" dirty="0">
                <a:solidFill>
                  <a:srgbClr val="B64D00"/>
                </a:solidFill>
                <a:latin typeface="Arial Narrow"/>
                <a:cs typeface="Arial Narrow"/>
              </a:rPr>
              <a:t>slides.  </a:t>
            </a:r>
            <a:r>
              <a:rPr sz="1400" b="1" spc="-5" dirty="0">
                <a:solidFill>
                  <a:srgbClr val="B64D00"/>
                </a:solidFill>
                <a:latin typeface="Arial Narrow"/>
                <a:cs typeface="Arial Narrow"/>
              </a:rPr>
              <a:t>Embrace </a:t>
            </a:r>
            <a:r>
              <a:rPr sz="1400" b="1" dirty="0">
                <a:solidFill>
                  <a:srgbClr val="B64D00"/>
                </a:solidFill>
                <a:latin typeface="Arial Narrow"/>
                <a:cs typeface="Arial Narrow"/>
              </a:rPr>
              <a:t>white</a:t>
            </a:r>
            <a:r>
              <a:rPr sz="1400" b="1" spc="-50" dirty="0">
                <a:solidFill>
                  <a:srgbClr val="B64D00"/>
                </a:solidFill>
                <a:latin typeface="Arial Narrow"/>
                <a:cs typeface="Arial Narrow"/>
              </a:rPr>
              <a:t> </a:t>
            </a:r>
            <a:r>
              <a:rPr sz="1400" b="1" spc="-5" dirty="0">
                <a:solidFill>
                  <a:srgbClr val="B64D00"/>
                </a:solidFill>
                <a:latin typeface="Arial Narrow"/>
                <a:cs typeface="Arial Narrow"/>
              </a:rPr>
              <a:t>space.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6681216" y="4509515"/>
            <a:ext cx="2903220" cy="1504315"/>
          </a:xfrm>
          <a:custGeom>
            <a:avLst/>
            <a:gdLst/>
            <a:ahLst/>
            <a:cxnLst/>
            <a:rect l="l" t="t" r="r" b="b"/>
            <a:pathLst>
              <a:path w="2903220" h="1504314">
                <a:moveTo>
                  <a:pt x="2652522" y="0"/>
                </a:moveTo>
                <a:lnTo>
                  <a:pt x="250698" y="0"/>
                </a:lnTo>
                <a:lnTo>
                  <a:pt x="205641" y="4039"/>
                </a:lnTo>
                <a:lnTo>
                  <a:pt x="163232" y="15687"/>
                </a:lnTo>
                <a:lnTo>
                  <a:pt x="124177" y="34233"/>
                </a:lnTo>
                <a:lnTo>
                  <a:pt x="89187" y="58969"/>
                </a:lnTo>
                <a:lnTo>
                  <a:pt x="58969" y="89187"/>
                </a:lnTo>
                <a:lnTo>
                  <a:pt x="34233" y="124177"/>
                </a:lnTo>
                <a:lnTo>
                  <a:pt x="15687" y="163232"/>
                </a:lnTo>
                <a:lnTo>
                  <a:pt x="4039" y="205641"/>
                </a:lnTo>
                <a:lnTo>
                  <a:pt x="0" y="250697"/>
                </a:lnTo>
                <a:lnTo>
                  <a:pt x="0" y="1253477"/>
                </a:lnTo>
                <a:lnTo>
                  <a:pt x="4039" y="1298544"/>
                </a:lnTo>
                <a:lnTo>
                  <a:pt x="15687" y="1340960"/>
                </a:lnTo>
                <a:lnTo>
                  <a:pt x="34233" y="1380017"/>
                </a:lnTo>
                <a:lnTo>
                  <a:pt x="58969" y="1415008"/>
                </a:lnTo>
                <a:lnTo>
                  <a:pt x="89187" y="1445225"/>
                </a:lnTo>
                <a:lnTo>
                  <a:pt x="124177" y="1469959"/>
                </a:lnTo>
                <a:lnTo>
                  <a:pt x="163232" y="1488503"/>
                </a:lnTo>
                <a:lnTo>
                  <a:pt x="205641" y="1500148"/>
                </a:lnTo>
                <a:lnTo>
                  <a:pt x="250698" y="1504187"/>
                </a:lnTo>
                <a:lnTo>
                  <a:pt x="2652522" y="1504187"/>
                </a:lnTo>
                <a:lnTo>
                  <a:pt x="2697578" y="1500148"/>
                </a:lnTo>
                <a:lnTo>
                  <a:pt x="2739987" y="1488503"/>
                </a:lnTo>
                <a:lnTo>
                  <a:pt x="2779042" y="1469959"/>
                </a:lnTo>
                <a:lnTo>
                  <a:pt x="2814032" y="1445225"/>
                </a:lnTo>
                <a:lnTo>
                  <a:pt x="2844250" y="1415008"/>
                </a:lnTo>
                <a:lnTo>
                  <a:pt x="2868986" y="1380017"/>
                </a:lnTo>
                <a:lnTo>
                  <a:pt x="2887532" y="1340960"/>
                </a:lnTo>
                <a:lnTo>
                  <a:pt x="2899180" y="1298544"/>
                </a:lnTo>
                <a:lnTo>
                  <a:pt x="2903219" y="1253477"/>
                </a:lnTo>
                <a:lnTo>
                  <a:pt x="2903219" y="250697"/>
                </a:lnTo>
                <a:lnTo>
                  <a:pt x="2899180" y="205641"/>
                </a:lnTo>
                <a:lnTo>
                  <a:pt x="2887532" y="163232"/>
                </a:lnTo>
                <a:lnTo>
                  <a:pt x="2868986" y="124177"/>
                </a:lnTo>
                <a:lnTo>
                  <a:pt x="2844250" y="89187"/>
                </a:lnTo>
                <a:lnTo>
                  <a:pt x="2814032" y="58969"/>
                </a:lnTo>
                <a:lnTo>
                  <a:pt x="2779042" y="34233"/>
                </a:lnTo>
                <a:lnTo>
                  <a:pt x="2739987" y="15687"/>
                </a:lnTo>
                <a:lnTo>
                  <a:pt x="2697578" y="4039"/>
                </a:lnTo>
                <a:lnTo>
                  <a:pt x="2652522" y="0"/>
                </a:lnTo>
                <a:close/>
              </a:path>
            </a:pathLst>
          </a:custGeom>
          <a:solidFill>
            <a:srgbClr val="9917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6834378" y="4622672"/>
            <a:ext cx="2466340" cy="1249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10" dirty="0">
                <a:solidFill>
                  <a:srgbClr val="C00000"/>
                </a:solidFill>
                <a:latin typeface="Georgia"/>
                <a:cs typeface="Georgia"/>
              </a:rPr>
              <a:t>Activity</a:t>
            </a:r>
            <a:endParaRPr sz="16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1100" spc="-5" dirty="0">
                <a:latin typeface="Arial Narrow"/>
                <a:cs typeface="Arial Narrow"/>
              </a:rPr>
              <a:t>Review one of your</a:t>
            </a:r>
            <a:r>
              <a:rPr sz="1100" spc="-7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presentations.</a:t>
            </a:r>
            <a:endParaRPr sz="1100">
              <a:latin typeface="Arial Narrow"/>
              <a:cs typeface="Arial Narrow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sz="1100" spc="-5" dirty="0">
                <a:latin typeface="Arial Narrow"/>
                <a:cs typeface="Arial Narrow"/>
              </a:rPr>
              <a:t>Does </a:t>
            </a:r>
            <a:r>
              <a:rPr sz="1100" dirty="0">
                <a:latin typeface="Arial Narrow"/>
                <a:cs typeface="Arial Narrow"/>
              </a:rPr>
              <a:t>the contrast </a:t>
            </a:r>
            <a:r>
              <a:rPr sz="1100" spc="-5" dirty="0">
                <a:latin typeface="Arial Narrow"/>
                <a:cs typeface="Arial Narrow"/>
              </a:rPr>
              <a:t>support </a:t>
            </a:r>
            <a:r>
              <a:rPr sz="1100" dirty="0">
                <a:latin typeface="Arial Narrow"/>
                <a:cs typeface="Arial Narrow"/>
              </a:rPr>
              <a:t>a hierarchy </a:t>
            </a:r>
            <a:r>
              <a:rPr sz="1100" spc="-5" dirty="0">
                <a:latin typeface="Arial Narrow"/>
                <a:cs typeface="Arial Narrow"/>
              </a:rPr>
              <a:t>and</a:t>
            </a:r>
            <a:r>
              <a:rPr sz="1100" spc="-110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guide  </a:t>
            </a:r>
            <a:r>
              <a:rPr sz="1100" dirty="0">
                <a:latin typeface="Arial Narrow"/>
                <a:cs typeface="Arial Narrow"/>
              </a:rPr>
              <a:t>the </a:t>
            </a:r>
            <a:r>
              <a:rPr sz="1100" spc="-5" dirty="0">
                <a:latin typeface="Arial Narrow"/>
                <a:cs typeface="Arial Narrow"/>
              </a:rPr>
              <a:t>viewer </a:t>
            </a:r>
            <a:r>
              <a:rPr sz="1100" dirty="0">
                <a:latin typeface="Arial Narrow"/>
                <a:cs typeface="Arial Narrow"/>
              </a:rPr>
              <a:t>to the </a:t>
            </a:r>
            <a:r>
              <a:rPr sz="1100" spc="-5" dirty="0">
                <a:latin typeface="Arial Narrow"/>
                <a:cs typeface="Arial Narrow"/>
              </a:rPr>
              <a:t>most important</a:t>
            </a:r>
            <a:r>
              <a:rPr sz="1100" spc="-55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information?</a:t>
            </a:r>
            <a:endParaRPr sz="1100">
              <a:latin typeface="Arial Narrow"/>
              <a:cs typeface="Arial Narrow"/>
            </a:endParaRPr>
          </a:p>
          <a:p>
            <a:pPr marL="12700" marR="215265">
              <a:lnSpc>
                <a:spcPct val="100000"/>
              </a:lnSpc>
              <a:spcBef>
                <a:spcPts val="600"/>
              </a:spcBef>
            </a:pPr>
            <a:r>
              <a:rPr sz="1100" spc="-5" dirty="0">
                <a:latin typeface="Arial Narrow"/>
                <a:cs typeface="Arial Narrow"/>
              </a:rPr>
              <a:t>Note </a:t>
            </a:r>
            <a:r>
              <a:rPr sz="1100" dirty="0">
                <a:latin typeface="Arial Narrow"/>
                <a:cs typeface="Arial Narrow"/>
              </a:rPr>
              <a:t>the use </a:t>
            </a:r>
            <a:r>
              <a:rPr sz="1100" spc="-5" dirty="0">
                <a:latin typeface="Arial Narrow"/>
                <a:cs typeface="Arial Narrow"/>
              </a:rPr>
              <a:t>of </a:t>
            </a:r>
            <a:r>
              <a:rPr sz="1100" dirty="0">
                <a:latin typeface="Arial Narrow"/>
                <a:cs typeface="Arial Narrow"/>
              </a:rPr>
              <a:t>contrast - </a:t>
            </a:r>
            <a:r>
              <a:rPr sz="1100" spc="-5" dirty="0">
                <a:latin typeface="Arial Narrow"/>
                <a:cs typeface="Arial Narrow"/>
              </a:rPr>
              <a:t>good and bad </a:t>
            </a:r>
            <a:r>
              <a:rPr sz="1100" dirty="0">
                <a:latin typeface="Arial Narrow"/>
                <a:cs typeface="Arial Narrow"/>
              </a:rPr>
              <a:t>–</a:t>
            </a:r>
            <a:r>
              <a:rPr sz="1100" spc="-125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in  </a:t>
            </a:r>
            <a:r>
              <a:rPr sz="1100" dirty="0">
                <a:latin typeface="Arial Narrow"/>
                <a:cs typeface="Arial Narrow"/>
              </a:rPr>
              <a:t>books, </a:t>
            </a:r>
            <a:r>
              <a:rPr sz="1100" spc="-5" dirty="0">
                <a:latin typeface="Arial Narrow"/>
                <a:cs typeface="Arial Narrow"/>
              </a:rPr>
              <a:t>magazines and </a:t>
            </a:r>
            <a:r>
              <a:rPr sz="1100" dirty="0">
                <a:latin typeface="Arial Narrow"/>
                <a:cs typeface="Arial Narrow"/>
              </a:rPr>
              <a:t>Web</a:t>
            </a:r>
            <a:r>
              <a:rPr sz="1100" spc="-114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sites.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717035" y="1687067"/>
            <a:ext cx="2718816" cy="21732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5273166" y="3723385"/>
            <a:ext cx="915035" cy="133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i="1" spc="-5" dirty="0">
                <a:solidFill>
                  <a:srgbClr val="7E7E7E"/>
                </a:solidFill>
                <a:latin typeface="Arial Narrow"/>
                <a:cs typeface="Arial Narrow"/>
              </a:rPr>
              <a:t>Courtesy </a:t>
            </a:r>
            <a:r>
              <a:rPr sz="800" i="1" dirty="0">
                <a:solidFill>
                  <a:srgbClr val="7E7E7E"/>
                </a:solidFill>
                <a:latin typeface="Arial Narrow"/>
                <a:cs typeface="Arial Narrow"/>
              </a:rPr>
              <a:t>Adrian</a:t>
            </a:r>
            <a:r>
              <a:rPr sz="800" i="1" spc="-125" dirty="0">
                <a:solidFill>
                  <a:srgbClr val="7E7E7E"/>
                </a:solidFill>
                <a:latin typeface="Arial Narrow"/>
                <a:cs typeface="Arial Narrow"/>
              </a:rPr>
              <a:t> </a:t>
            </a:r>
            <a:r>
              <a:rPr sz="800" i="1" dirty="0">
                <a:solidFill>
                  <a:srgbClr val="7E7E7E"/>
                </a:solidFill>
                <a:latin typeface="Arial Narrow"/>
                <a:cs typeface="Arial Narrow"/>
              </a:rPr>
              <a:t>Barnett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897623" y="2226564"/>
            <a:ext cx="414655" cy="325120"/>
          </a:xfrm>
          <a:prstGeom prst="rect">
            <a:avLst/>
          </a:prstGeom>
          <a:solidFill>
            <a:srgbClr val="AC4745"/>
          </a:solidFill>
          <a:ln w="12192">
            <a:solidFill>
              <a:srgbClr val="000000"/>
            </a:solidFill>
          </a:ln>
        </p:spPr>
        <p:txBody>
          <a:bodyPr vert="horz" wrap="square" lIns="0" tIns="85090" rIns="0" bIns="0" rtlCol="0">
            <a:spAutoFit/>
          </a:bodyPr>
          <a:lstStyle/>
          <a:p>
            <a:pPr marL="32384">
              <a:lnSpc>
                <a:spcPct val="100000"/>
              </a:lnSpc>
              <a:spcBef>
                <a:spcPts val="670"/>
              </a:spcBef>
            </a:pPr>
            <a:r>
              <a:rPr sz="900" b="1" spc="-5" dirty="0">
                <a:solidFill>
                  <a:srgbClr val="FFFFFF"/>
                </a:solidFill>
                <a:latin typeface="Arial Narrow"/>
                <a:cs typeface="Arial Narrow"/>
              </a:rPr>
              <a:t>Section</a:t>
            </a:r>
            <a:endParaRPr sz="900">
              <a:latin typeface="Arial Narrow"/>
              <a:cs typeface="Arial Narrow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402068" y="2226564"/>
            <a:ext cx="414655" cy="32512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69850" rIns="0" bIns="0" rtlCol="0">
            <a:spAutoFit/>
          </a:bodyPr>
          <a:lstStyle/>
          <a:p>
            <a:pPr marL="74295">
              <a:lnSpc>
                <a:spcPct val="100000"/>
              </a:lnSpc>
              <a:spcBef>
                <a:spcPts val="550"/>
              </a:spcBef>
            </a:pPr>
            <a:r>
              <a:rPr sz="1100" dirty="0">
                <a:latin typeface="Arial Narrow"/>
                <a:cs typeface="Arial Narrow"/>
              </a:rPr>
              <a:t>Slide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908035" y="2226564"/>
            <a:ext cx="414655" cy="32512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69850" rIns="0" bIns="0" rtlCol="0">
            <a:spAutoFit/>
          </a:bodyPr>
          <a:lstStyle/>
          <a:p>
            <a:pPr marL="73660">
              <a:lnSpc>
                <a:spcPct val="100000"/>
              </a:lnSpc>
              <a:spcBef>
                <a:spcPts val="550"/>
              </a:spcBef>
            </a:pPr>
            <a:r>
              <a:rPr sz="1100" dirty="0">
                <a:latin typeface="Arial Narrow"/>
                <a:cs typeface="Arial Narrow"/>
              </a:rPr>
              <a:t>Slide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412480" y="2226564"/>
            <a:ext cx="414655" cy="32512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69850" rIns="0" bIns="0" rtlCol="0">
            <a:spAutoFit/>
          </a:bodyPr>
          <a:lstStyle/>
          <a:p>
            <a:pPr marL="74295">
              <a:lnSpc>
                <a:spcPct val="100000"/>
              </a:lnSpc>
              <a:spcBef>
                <a:spcPts val="550"/>
              </a:spcBef>
            </a:pPr>
            <a:r>
              <a:rPr sz="1100" dirty="0">
                <a:latin typeface="Arial Narrow"/>
                <a:cs typeface="Arial Narrow"/>
              </a:rPr>
              <a:t>Slide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897623" y="2622804"/>
            <a:ext cx="414655" cy="32639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71120" rIns="0" bIns="0" rtlCol="0">
            <a:spAutoFit/>
          </a:bodyPr>
          <a:lstStyle/>
          <a:p>
            <a:pPr marL="73660">
              <a:lnSpc>
                <a:spcPct val="100000"/>
              </a:lnSpc>
              <a:spcBef>
                <a:spcPts val="560"/>
              </a:spcBef>
            </a:pPr>
            <a:r>
              <a:rPr sz="1100" dirty="0">
                <a:latin typeface="Arial Narrow"/>
                <a:cs typeface="Arial Narrow"/>
              </a:rPr>
              <a:t>Slide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402068" y="2622804"/>
            <a:ext cx="414655" cy="326390"/>
          </a:xfrm>
          <a:prstGeom prst="rect">
            <a:avLst/>
          </a:prstGeom>
          <a:solidFill>
            <a:srgbClr val="AC4745"/>
          </a:solidFill>
          <a:ln w="12192">
            <a:solidFill>
              <a:srgbClr val="000000"/>
            </a:solidFill>
          </a:ln>
        </p:spPr>
        <p:txBody>
          <a:bodyPr vert="horz" wrap="square" lIns="0" tIns="85725" rIns="0" bIns="0" rtlCol="0">
            <a:spAutoFit/>
          </a:bodyPr>
          <a:lstStyle/>
          <a:p>
            <a:pPr marL="33020">
              <a:lnSpc>
                <a:spcPct val="100000"/>
              </a:lnSpc>
              <a:spcBef>
                <a:spcPts val="675"/>
              </a:spcBef>
            </a:pPr>
            <a:r>
              <a:rPr sz="900" b="1" spc="-5" dirty="0">
                <a:solidFill>
                  <a:srgbClr val="FFFFFF"/>
                </a:solidFill>
                <a:latin typeface="Arial Narrow"/>
                <a:cs typeface="Arial Narrow"/>
              </a:rPr>
              <a:t>Section</a:t>
            </a:r>
            <a:endParaRPr sz="900">
              <a:latin typeface="Arial Narrow"/>
              <a:cs typeface="Arial Narrow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908035" y="2622804"/>
            <a:ext cx="414655" cy="32639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71120" rIns="0" bIns="0" rtlCol="0">
            <a:spAutoFit/>
          </a:bodyPr>
          <a:lstStyle/>
          <a:p>
            <a:pPr marL="73660">
              <a:lnSpc>
                <a:spcPct val="100000"/>
              </a:lnSpc>
              <a:spcBef>
                <a:spcPts val="560"/>
              </a:spcBef>
            </a:pPr>
            <a:r>
              <a:rPr sz="1100" dirty="0">
                <a:latin typeface="Arial Narrow"/>
                <a:cs typeface="Arial Narrow"/>
              </a:rPr>
              <a:t>Slide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8412480" y="2622804"/>
            <a:ext cx="414655" cy="32639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71120" rIns="0" bIns="0" rtlCol="0">
            <a:spAutoFit/>
          </a:bodyPr>
          <a:lstStyle/>
          <a:p>
            <a:pPr marL="74295">
              <a:lnSpc>
                <a:spcPct val="100000"/>
              </a:lnSpc>
              <a:spcBef>
                <a:spcPts val="560"/>
              </a:spcBef>
            </a:pPr>
            <a:r>
              <a:rPr sz="1100" dirty="0">
                <a:latin typeface="Arial Narrow"/>
                <a:cs typeface="Arial Narrow"/>
              </a:rPr>
              <a:t>Slide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897623" y="3038855"/>
            <a:ext cx="414655" cy="325120"/>
          </a:xfrm>
          <a:prstGeom prst="rect">
            <a:avLst/>
          </a:prstGeom>
          <a:solidFill>
            <a:srgbClr val="AC4745"/>
          </a:solidFill>
          <a:ln w="12192">
            <a:solidFill>
              <a:srgbClr val="000000"/>
            </a:solidFill>
          </a:ln>
        </p:spPr>
        <p:txBody>
          <a:bodyPr vert="horz" wrap="square" lIns="0" tIns="85090" rIns="0" bIns="0" rtlCol="0">
            <a:spAutoFit/>
          </a:bodyPr>
          <a:lstStyle/>
          <a:p>
            <a:pPr marL="32384">
              <a:lnSpc>
                <a:spcPct val="100000"/>
              </a:lnSpc>
              <a:spcBef>
                <a:spcPts val="670"/>
              </a:spcBef>
            </a:pPr>
            <a:r>
              <a:rPr sz="900" b="1" spc="-5" dirty="0">
                <a:solidFill>
                  <a:srgbClr val="FFFFFF"/>
                </a:solidFill>
                <a:latin typeface="Arial Narrow"/>
                <a:cs typeface="Arial Narrow"/>
              </a:rPr>
              <a:t>Section</a:t>
            </a:r>
            <a:endParaRPr sz="900">
              <a:latin typeface="Arial Narrow"/>
              <a:cs typeface="Arial Narrow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402068" y="3038855"/>
            <a:ext cx="414655" cy="32512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70485" rIns="0" bIns="0" rtlCol="0">
            <a:spAutoFit/>
          </a:bodyPr>
          <a:lstStyle/>
          <a:p>
            <a:pPr marL="74295">
              <a:lnSpc>
                <a:spcPct val="100000"/>
              </a:lnSpc>
              <a:spcBef>
                <a:spcPts val="555"/>
              </a:spcBef>
            </a:pPr>
            <a:r>
              <a:rPr sz="1100" dirty="0">
                <a:latin typeface="Arial Narrow"/>
                <a:cs typeface="Arial Narrow"/>
              </a:rPr>
              <a:t>Slide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908035" y="3038855"/>
            <a:ext cx="414655" cy="32512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70485" rIns="0" bIns="0" rtlCol="0">
            <a:spAutoFit/>
          </a:bodyPr>
          <a:lstStyle/>
          <a:p>
            <a:pPr marL="73660">
              <a:lnSpc>
                <a:spcPct val="100000"/>
              </a:lnSpc>
              <a:spcBef>
                <a:spcPts val="555"/>
              </a:spcBef>
            </a:pPr>
            <a:r>
              <a:rPr sz="1100" dirty="0">
                <a:latin typeface="Arial Narrow"/>
                <a:cs typeface="Arial Narrow"/>
              </a:rPr>
              <a:t>Slide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8412480" y="3038855"/>
            <a:ext cx="414655" cy="32512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70485" rIns="0" bIns="0" rtlCol="0">
            <a:spAutoFit/>
          </a:bodyPr>
          <a:lstStyle/>
          <a:p>
            <a:pPr marL="74295">
              <a:lnSpc>
                <a:spcPct val="100000"/>
              </a:lnSpc>
              <a:spcBef>
                <a:spcPts val="555"/>
              </a:spcBef>
            </a:pPr>
            <a:r>
              <a:rPr sz="1100" dirty="0">
                <a:latin typeface="Arial Narrow"/>
                <a:cs typeface="Arial Narrow"/>
              </a:rPr>
              <a:t>Slide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929627" y="4798948"/>
            <a:ext cx="401320" cy="614045"/>
          </a:xfrm>
          <a:custGeom>
            <a:avLst/>
            <a:gdLst/>
            <a:ahLst/>
            <a:cxnLst/>
            <a:rect l="l" t="t" r="r" b="b"/>
            <a:pathLst>
              <a:path w="401319" h="614045">
                <a:moveTo>
                  <a:pt x="0" y="0"/>
                </a:moveTo>
                <a:lnTo>
                  <a:pt x="0" y="401065"/>
                </a:lnTo>
                <a:lnTo>
                  <a:pt x="340029" y="613917"/>
                </a:lnTo>
                <a:lnTo>
                  <a:pt x="362565" y="572823"/>
                </a:lnTo>
                <a:lnTo>
                  <a:pt x="379853" y="530316"/>
                </a:lnTo>
                <a:lnTo>
                  <a:pt x="391987" y="486812"/>
                </a:lnTo>
                <a:lnTo>
                  <a:pt x="399064" y="442725"/>
                </a:lnTo>
                <a:lnTo>
                  <a:pt x="401179" y="398471"/>
                </a:lnTo>
                <a:lnTo>
                  <a:pt x="398429" y="354463"/>
                </a:lnTo>
                <a:lnTo>
                  <a:pt x="390909" y="311118"/>
                </a:lnTo>
                <a:lnTo>
                  <a:pt x="378714" y="268849"/>
                </a:lnTo>
                <a:lnTo>
                  <a:pt x="361941" y="228073"/>
                </a:lnTo>
                <a:lnTo>
                  <a:pt x="340685" y="189202"/>
                </a:lnTo>
                <a:lnTo>
                  <a:pt x="315043" y="152654"/>
                </a:lnTo>
                <a:lnTo>
                  <a:pt x="285109" y="118842"/>
                </a:lnTo>
                <a:lnTo>
                  <a:pt x="250979" y="88181"/>
                </a:lnTo>
                <a:lnTo>
                  <a:pt x="212750" y="61087"/>
                </a:lnTo>
                <a:lnTo>
                  <a:pt x="163182" y="34718"/>
                </a:lnTo>
                <a:lnTo>
                  <a:pt x="110675" y="15589"/>
                </a:lnTo>
                <a:lnTo>
                  <a:pt x="56018" y="3937"/>
                </a:lnTo>
                <a:lnTo>
                  <a:pt x="0" y="0"/>
                </a:lnTo>
                <a:close/>
              </a:path>
            </a:pathLst>
          </a:custGeom>
          <a:solidFill>
            <a:srgbClr val="AC47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929627" y="4798948"/>
            <a:ext cx="401320" cy="614045"/>
          </a:xfrm>
          <a:custGeom>
            <a:avLst/>
            <a:gdLst/>
            <a:ahLst/>
            <a:cxnLst/>
            <a:rect l="l" t="t" r="r" b="b"/>
            <a:pathLst>
              <a:path w="401319" h="614045">
                <a:moveTo>
                  <a:pt x="0" y="401065"/>
                </a:moveTo>
                <a:lnTo>
                  <a:pt x="340029" y="613917"/>
                </a:lnTo>
                <a:lnTo>
                  <a:pt x="362565" y="572823"/>
                </a:lnTo>
                <a:lnTo>
                  <a:pt x="379853" y="530316"/>
                </a:lnTo>
                <a:lnTo>
                  <a:pt x="391987" y="486812"/>
                </a:lnTo>
                <a:lnTo>
                  <a:pt x="399064" y="442725"/>
                </a:lnTo>
                <a:lnTo>
                  <a:pt x="401179" y="398471"/>
                </a:lnTo>
                <a:lnTo>
                  <a:pt x="398429" y="354463"/>
                </a:lnTo>
                <a:lnTo>
                  <a:pt x="390909" y="311118"/>
                </a:lnTo>
                <a:lnTo>
                  <a:pt x="378714" y="268849"/>
                </a:lnTo>
                <a:lnTo>
                  <a:pt x="361941" y="228073"/>
                </a:lnTo>
                <a:lnTo>
                  <a:pt x="340685" y="189202"/>
                </a:lnTo>
                <a:lnTo>
                  <a:pt x="315043" y="152654"/>
                </a:lnTo>
                <a:lnTo>
                  <a:pt x="285109" y="118842"/>
                </a:lnTo>
                <a:lnTo>
                  <a:pt x="250979" y="88181"/>
                </a:lnTo>
                <a:lnTo>
                  <a:pt x="212750" y="61087"/>
                </a:lnTo>
                <a:lnTo>
                  <a:pt x="163182" y="34718"/>
                </a:lnTo>
                <a:lnTo>
                  <a:pt x="110675" y="15589"/>
                </a:lnTo>
                <a:lnTo>
                  <a:pt x="56018" y="3937"/>
                </a:lnTo>
                <a:lnTo>
                  <a:pt x="0" y="0"/>
                </a:lnTo>
                <a:lnTo>
                  <a:pt x="0" y="401065"/>
                </a:lnTo>
                <a:close/>
              </a:path>
            </a:pathLst>
          </a:custGeom>
          <a:ln w="9144">
            <a:solidFill>
              <a:srgbClr val="360A0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673620" y="5200015"/>
            <a:ext cx="596036" cy="4011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673620" y="5200015"/>
            <a:ext cx="596265" cy="401320"/>
          </a:xfrm>
          <a:custGeom>
            <a:avLst/>
            <a:gdLst/>
            <a:ahLst/>
            <a:cxnLst/>
            <a:rect l="l" t="t" r="r" b="b"/>
            <a:pathLst>
              <a:path w="596265" h="401320">
                <a:moveTo>
                  <a:pt x="596036" y="212852"/>
                </a:moveTo>
                <a:lnTo>
                  <a:pt x="568937" y="251063"/>
                </a:lnTo>
                <a:lnTo>
                  <a:pt x="538273" y="285176"/>
                </a:lnTo>
                <a:lnTo>
                  <a:pt x="504460" y="315095"/>
                </a:lnTo>
                <a:lnTo>
                  <a:pt x="467912" y="340725"/>
                </a:lnTo>
                <a:lnTo>
                  <a:pt x="429044" y="361971"/>
                </a:lnTo>
                <a:lnTo>
                  <a:pt x="388270" y="378736"/>
                </a:lnTo>
                <a:lnTo>
                  <a:pt x="346006" y="390926"/>
                </a:lnTo>
                <a:lnTo>
                  <a:pt x="302666" y="398444"/>
                </a:lnTo>
                <a:lnTo>
                  <a:pt x="258665" y="401196"/>
                </a:lnTo>
                <a:lnTo>
                  <a:pt x="214417" y="399085"/>
                </a:lnTo>
                <a:lnTo>
                  <a:pt x="170337" y="392016"/>
                </a:lnTo>
                <a:lnTo>
                  <a:pt x="126841" y="379893"/>
                </a:lnTo>
                <a:lnTo>
                  <a:pt x="84342" y="362622"/>
                </a:lnTo>
                <a:lnTo>
                  <a:pt x="43256" y="340106"/>
                </a:lnTo>
                <a:lnTo>
                  <a:pt x="10416" y="317174"/>
                </a:lnTo>
                <a:lnTo>
                  <a:pt x="0" y="308864"/>
                </a:lnTo>
                <a:lnTo>
                  <a:pt x="256006" y="0"/>
                </a:lnTo>
                <a:lnTo>
                  <a:pt x="596036" y="212852"/>
                </a:lnTo>
                <a:close/>
              </a:path>
            </a:pathLst>
          </a:custGeom>
          <a:ln w="9144">
            <a:solidFill>
              <a:srgbClr val="410E0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28937" y="5044059"/>
            <a:ext cx="400690" cy="46482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28937" y="5044059"/>
            <a:ext cx="400685" cy="464820"/>
          </a:xfrm>
          <a:custGeom>
            <a:avLst/>
            <a:gdLst/>
            <a:ahLst/>
            <a:cxnLst/>
            <a:rect l="l" t="t" r="r" b="b"/>
            <a:pathLst>
              <a:path w="400684" h="464820">
                <a:moveTo>
                  <a:pt x="144683" y="464820"/>
                </a:moveTo>
                <a:lnTo>
                  <a:pt x="109791" y="432221"/>
                </a:lnTo>
                <a:lnTo>
                  <a:pt x="79476" y="396316"/>
                </a:lnTo>
                <a:lnTo>
                  <a:pt x="53851" y="357561"/>
                </a:lnTo>
                <a:lnTo>
                  <a:pt x="33028" y="316417"/>
                </a:lnTo>
                <a:lnTo>
                  <a:pt x="17119" y="273341"/>
                </a:lnTo>
                <a:lnTo>
                  <a:pt x="6237" y="228791"/>
                </a:lnTo>
                <a:lnTo>
                  <a:pt x="493" y="183228"/>
                </a:lnTo>
                <a:lnTo>
                  <a:pt x="0" y="137108"/>
                </a:lnTo>
                <a:lnTo>
                  <a:pt x="4869" y="90891"/>
                </a:lnTo>
                <a:lnTo>
                  <a:pt x="15214" y="45035"/>
                </a:lnTo>
                <a:lnTo>
                  <a:pt x="31145" y="0"/>
                </a:lnTo>
                <a:lnTo>
                  <a:pt x="400690" y="155956"/>
                </a:lnTo>
                <a:lnTo>
                  <a:pt x="144683" y="464820"/>
                </a:lnTo>
                <a:close/>
              </a:path>
            </a:pathLst>
          </a:custGeom>
          <a:ln w="9144">
            <a:solidFill>
              <a:srgbClr val="49120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60082" y="4854447"/>
            <a:ext cx="369544" cy="34556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60082" y="4854447"/>
            <a:ext cx="369570" cy="346075"/>
          </a:xfrm>
          <a:custGeom>
            <a:avLst/>
            <a:gdLst/>
            <a:ahLst/>
            <a:cxnLst/>
            <a:rect l="l" t="t" r="r" b="b"/>
            <a:pathLst>
              <a:path w="369569" h="346075">
                <a:moveTo>
                  <a:pt x="0" y="189610"/>
                </a:moveTo>
                <a:lnTo>
                  <a:pt x="22993" y="143617"/>
                </a:lnTo>
                <a:lnTo>
                  <a:pt x="51495" y="101196"/>
                </a:lnTo>
                <a:lnTo>
                  <a:pt x="85092" y="62811"/>
                </a:lnTo>
                <a:lnTo>
                  <a:pt x="123369" y="28924"/>
                </a:lnTo>
                <a:lnTo>
                  <a:pt x="165912" y="0"/>
                </a:lnTo>
                <a:lnTo>
                  <a:pt x="369544" y="345566"/>
                </a:lnTo>
                <a:lnTo>
                  <a:pt x="0" y="189610"/>
                </a:lnTo>
                <a:close/>
              </a:path>
            </a:pathLst>
          </a:custGeom>
          <a:ln w="9143">
            <a:solidFill>
              <a:srgbClr val="8E828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725995" y="4798948"/>
            <a:ext cx="203631" cy="40106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725995" y="4798948"/>
            <a:ext cx="203835" cy="401320"/>
          </a:xfrm>
          <a:custGeom>
            <a:avLst/>
            <a:gdLst/>
            <a:ahLst/>
            <a:cxnLst/>
            <a:rect l="l" t="t" r="r" b="b"/>
            <a:pathLst>
              <a:path w="203834" h="401320">
                <a:moveTo>
                  <a:pt x="0" y="55499"/>
                </a:moveTo>
                <a:lnTo>
                  <a:pt x="47780" y="31503"/>
                </a:lnTo>
                <a:lnTo>
                  <a:pt x="98101" y="14128"/>
                </a:lnTo>
                <a:lnTo>
                  <a:pt x="150279" y="3563"/>
                </a:lnTo>
                <a:lnTo>
                  <a:pt x="203631" y="0"/>
                </a:lnTo>
                <a:lnTo>
                  <a:pt x="203631" y="401065"/>
                </a:lnTo>
                <a:lnTo>
                  <a:pt x="0" y="55499"/>
                </a:lnTo>
                <a:close/>
              </a:path>
            </a:pathLst>
          </a:custGeom>
          <a:ln w="9144">
            <a:solidFill>
              <a:srgbClr val="B7B0B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624583" y="5268467"/>
            <a:ext cx="187960" cy="280670"/>
          </a:xfrm>
          <a:custGeom>
            <a:avLst/>
            <a:gdLst/>
            <a:ahLst/>
            <a:cxnLst/>
            <a:rect l="l" t="t" r="r" b="b"/>
            <a:pathLst>
              <a:path w="187960" h="280670">
                <a:moveTo>
                  <a:pt x="0" y="280415"/>
                </a:moveTo>
                <a:lnTo>
                  <a:pt x="187452" y="280415"/>
                </a:lnTo>
                <a:lnTo>
                  <a:pt x="187452" y="0"/>
                </a:lnTo>
                <a:lnTo>
                  <a:pt x="0" y="0"/>
                </a:lnTo>
                <a:lnTo>
                  <a:pt x="0" y="280415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886711" y="5091684"/>
            <a:ext cx="187960" cy="457200"/>
          </a:xfrm>
          <a:custGeom>
            <a:avLst/>
            <a:gdLst/>
            <a:ahLst/>
            <a:cxnLst/>
            <a:rect l="l" t="t" r="r" b="b"/>
            <a:pathLst>
              <a:path w="187960" h="457200">
                <a:moveTo>
                  <a:pt x="0" y="457199"/>
                </a:moveTo>
                <a:lnTo>
                  <a:pt x="187451" y="457199"/>
                </a:lnTo>
                <a:lnTo>
                  <a:pt x="187451" y="0"/>
                </a:lnTo>
                <a:lnTo>
                  <a:pt x="0" y="0"/>
                </a:lnTo>
                <a:lnTo>
                  <a:pt x="0" y="457199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150364" y="4951476"/>
            <a:ext cx="186055" cy="597535"/>
          </a:xfrm>
          <a:custGeom>
            <a:avLst/>
            <a:gdLst/>
            <a:ahLst/>
            <a:cxnLst/>
            <a:rect l="l" t="t" r="r" b="b"/>
            <a:pathLst>
              <a:path w="186055" h="597535">
                <a:moveTo>
                  <a:pt x="0" y="597408"/>
                </a:moveTo>
                <a:lnTo>
                  <a:pt x="185927" y="597408"/>
                </a:lnTo>
                <a:lnTo>
                  <a:pt x="185927" y="0"/>
                </a:lnTo>
                <a:lnTo>
                  <a:pt x="0" y="0"/>
                </a:lnTo>
                <a:lnTo>
                  <a:pt x="0" y="597408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674620" y="4776215"/>
            <a:ext cx="186055" cy="772795"/>
          </a:xfrm>
          <a:custGeom>
            <a:avLst/>
            <a:gdLst/>
            <a:ahLst/>
            <a:cxnLst/>
            <a:rect l="l" t="t" r="r" b="b"/>
            <a:pathLst>
              <a:path w="186055" h="772795">
                <a:moveTo>
                  <a:pt x="0" y="772668"/>
                </a:moveTo>
                <a:lnTo>
                  <a:pt x="185928" y="772668"/>
                </a:lnTo>
                <a:lnTo>
                  <a:pt x="185928" y="0"/>
                </a:lnTo>
                <a:lnTo>
                  <a:pt x="0" y="0"/>
                </a:lnTo>
                <a:lnTo>
                  <a:pt x="0" y="772668"/>
                </a:lnTo>
                <a:close/>
              </a:path>
            </a:pathLst>
          </a:custGeom>
          <a:solidFill>
            <a:srgbClr val="AC47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674620" y="4776215"/>
            <a:ext cx="186055" cy="772795"/>
          </a:xfrm>
          <a:custGeom>
            <a:avLst/>
            <a:gdLst/>
            <a:ahLst/>
            <a:cxnLst/>
            <a:rect l="l" t="t" r="r" b="b"/>
            <a:pathLst>
              <a:path w="186055" h="772795">
                <a:moveTo>
                  <a:pt x="0" y="772668"/>
                </a:moveTo>
                <a:lnTo>
                  <a:pt x="185928" y="772668"/>
                </a:lnTo>
                <a:lnTo>
                  <a:pt x="185928" y="0"/>
                </a:lnTo>
                <a:lnTo>
                  <a:pt x="0" y="0"/>
                </a:lnTo>
                <a:lnTo>
                  <a:pt x="0" y="772668"/>
                </a:lnTo>
                <a:close/>
              </a:path>
            </a:pathLst>
          </a:custGeom>
          <a:ln w="12192">
            <a:solidFill>
              <a:srgbClr val="AC474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936748" y="5091684"/>
            <a:ext cx="186055" cy="457200"/>
          </a:xfrm>
          <a:custGeom>
            <a:avLst/>
            <a:gdLst/>
            <a:ahLst/>
            <a:cxnLst/>
            <a:rect l="l" t="t" r="r" b="b"/>
            <a:pathLst>
              <a:path w="186055" h="457200">
                <a:moveTo>
                  <a:pt x="0" y="457199"/>
                </a:moveTo>
                <a:lnTo>
                  <a:pt x="185927" y="457199"/>
                </a:lnTo>
                <a:lnTo>
                  <a:pt x="185927" y="0"/>
                </a:lnTo>
                <a:lnTo>
                  <a:pt x="0" y="0"/>
                </a:lnTo>
                <a:lnTo>
                  <a:pt x="0" y="457199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412492" y="5091684"/>
            <a:ext cx="186055" cy="457200"/>
          </a:xfrm>
          <a:custGeom>
            <a:avLst/>
            <a:gdLst/>
            <a:ahLst/>
            <a:cxnLst/>
            <a:rect l="l" t="t" r="r" b="b"/>
            <a:pathLst>
              <a:path w="186055" h="457200">
                <a:moveTo>
                  <a:pt x="0" y="457199"/>
                </a:moveTo>
                <a:lnTo>
                  <a:pt x="185928" y="457199"/>
                </a:lnTo>
                <a:lnTo>
                  <a:pt x="185928" y="0"/>
                </a:lnTo>
                <a:lnTo>
                  <a:pt x="0" y="0"/>
                </a:lnTo>
                <a:lnTo>
                  <a:pt x="0" y="457199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568196" y="5580888"/>
            <a:ext cx="1674495" cy="8255"/>
          </a:xfrm>
          <a:custGeom>
            <a:avLst/>
            <a:gdLst/>
            <a:ahLst/>
            <a:cxnLst/>
            <a:rect l="l" t="t" r="r" b="b"/>
            <a:pathLst>
              <a:path w="1674495" h="8254">
                <a:moveTo>
                  <a:pt x="1674114" y="8191"/>
                </a:moveTo>
                <a:lnTo>
                  <a:pt x="0" y="0"/>
                </a:lnTo>
              </a:path>
            </a:pathLst>
          </a:custGeom>
          <a:ln w="6096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568196" y="4658867"/>
            <a:ext cx="16510" cy="930275"/>
          </a:xfrm>
          <a:custGeom>
            <a:avLst/>
            <a:gdLst/>
            <a:ahLst/>
            <a:cxnLst/>
            <a:rect l="l" t="t" r="r" b="b"/>
            <a:pathLst>
              <a:path w="16509" h="930275">
                <a:moveTo>
                  <a:pt x="16256" y="0"/>
                </a:moveTo>
                <a:lnTo>
                  <a:pt x="0" y="929995"/>
                </a:lnTo>
              </a:path>
            </a:pathLst>
          </a:custGeom>
          <a:ln w="6096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712976" y="2806954"/>
            <a:ext cx="469900" cy="677545"/>
          </a:xfrm>
          <a:custGeom>
            <a:avLst/>
            <a:gdLst/>
            <a:ahLst/>
            <a:cxnLst/>
            <a:rect l="l" t="t" r="r" b="b"/>
            <a:pathLst>
              <a:path w="469900" h="677545">
                <a:moveTo>
                  <a:pt x="0" y="0"/>
                </a:moveTo>
                <a:lnTo>
                  <a:pt x="0" y="470026"/>
                </a:lnTo>
                <a:lnTo>
                  <a:pt x="421894" y="677037"/>
                </a:lnTo>
                <a:lnTo>
                  <a:pt x="440898" y="632823"/>
                </a:lnTo>
                <a:lnTo>
                  <a:pt x="455072" y="587787"/>
                </a:lnTo>
                <a:lnTo>
                  <a:pt x="464524" y="542243"/>
                </a:lnTo>
                <a:lnTo>
                  <a:pt x="469362" y="496508"/>
                </a:lnTo>
                <a:lnTo>
                  <a:pt x="469694" y="450899"/>
                </a:lnTo>
                <a:lnTo>
                  <a:pt x="465629" y="405733"/>
                </a:lnTo>
                <a:lnTo>
                  <a:pt x="457274" y="361325"/>
                </a:lnTo>
                <a:lnTo>
                  <a:pt x="444738" y="317992"/>
                </a:lnTo>
                <a:lnTo>
                  <a:pt x="428128" y="276050"/>
                </a:lnTo>
                <a:lnTo>
                  <a:pt x="407553" y="235817"/>
                </a:lnTo>
                <a:lnTo>
                  <a:pt x="383120" y="197608"/>
                </a:lnTo>
                <a:lnTo>
                  <a:pt x="354939" y="161740"/>
                </a:lnTo>
                <a:lnTo>
                  <a:pt x="323116" y="128529"/>
                </a:lnTo>
                <a:lnTo>
                  <a:pt x="287760" y="98292"/>
                </a:lnTo>
                <a:lnTo>
                  <a:pt x="248980" y="71346"/>
                </a:lnTo>
                <a:lnTo>
                  <a:pt x="206882" y="48006"/>
                </a:lnTo>
                <a:lnTo>
                  <a:pt x="157483" y="27164"/>
                </a:lnTo>
                <a:lnTo>
                  <a:pt x="106203" y="12144"/>
                </a:lnTo>
                <a:lnTo>
                  <a:pt x="53542" y="3053"/>
                </a:lnTo>
                <a:lnTo>
                  <a:pt x="0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712976" y="2806954"/>
            <a:ext cx="469900" cy="677545"/>
          </a:xfrm>
          <a:custGeom>
            <a:avLst/>
            <a:gdLst/>
            <a:ahLst/>
            <a:cxnLst/>
            <a:rect l="l" t="t" r="r" b="b"/>
            <a:pathLst>
              <a:path w="469900" h="677545">
                <a:moveTo>
                  <a:pt x="0" y="470026"/>
                </a:moveTo>
                <a:lnTo>
                  <a:pt x="421894" y="677037"/>
                </a:lnTo>
                <a:lnTo>
                  <a:pt x="440898" y="632823"/>
                </a:lnTo>
                <a:lnTo>
                  <a:pt x="455072" y="587787"/>
                </a:lnTo>
                <a:lnTo>
                  <a:pt x="464524" y="542243"/>
                </a:lnTo>
                <a:lnTo>
                  <a:pt x="469362" y="496508"/>
                </a:lnTo>
                <a:lnTo>
                  <a:pt x="469694" y="450899"/>
                </a:lnTo>
                <a:lnTo>
                  <a:pt x="465629" y="405733"/>
                </a:lnTo>
                <a:lnTo>
                  <a:pt x="457274" y="361325"/>
                </a:lnTo>
                <a:lnTo>
                  <a:pt x="444738" y="317992"/>
                </a:lnTo>
                <a:lnTo>
                  <a:pt x="428128" y="276050"/>
                </a:lnTo>
                <a:lnTo>
                  <a:pt x="407553" y="235817"/>
                </a:lnTo>
                <a:lnTo>
                  <a:pt x="383120" y="197608"/>
                </a:lnTo>
                <a:lnTo>
                  <a:pt x="354939" y="161740"/>
                </a:lnTo>
                <a:lnTo>
                  <a:pt x="323116" y="128529"/>
                </a:lnTo>
                <a:lnTo>
                  <a:pt x="287760" y="98292"/>
                </a:lnTo>
                <a:lnTo>
                  <a:pt x="248980" y="71346"/>
                </a:lnTo>
                <a:lnTo>
                  <a:pt x="206882" y="48006"/>
                </a:lnTo>
                <a:lnTo>
                  <a:pt x="157483" y="27164"/>
                </a:lnTo>
                <a:lnTo>
                  <a:pt x="106203" y="12144"/>
                </a:lnTo>
                <a:lnTo>
                  <a:pt x="53542" y="3053"/>
                </a:lnTo>
                <a:lnTo>
                  <a:pt x="0" y="0"/>
                </a:lnTo>
                <a:lnTo>
                  <a:pt x="0" y="470026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484757" y="3276980"/>
            <a:ext cx="650240" cy="470534"/>
          </a:xfrm>
          <a:custGeom>
            <a:avLst/>
            <a:gdLst/>
            <a:ahLst/>
            <a:cxnLst/>
            <a:rect l="l" t="t" r="r" b="b"/>
            <a:pathLst>
              <a:path w="650239" h="470535">
                <a:moveTo>
                  <a:pt x="228219" y="0"/>
                </a:moveTo>
                <a:lnTo>
                  <a:pt x="0" y="410972"/>
                </a:lnTo>
                <a:lnTo>
                  <a:pt x="43215" y="432173"/>
                </a:lnTo>
                <a:lnTo>
                  <a:pt x="87493" y="448593"/>
                </a:lnTo>
                <a:lnTo>
                  <a:pt x="132513" y="460325"/>
                </a:lnTo>
                <a:lnTo>
                  <a:pt x="177954" y="467461"/>
                </a:lnTo>
                <a:lnTo>
                  <a:pt x="223495" y="470092"/>
                </a:lnTo>
                <a:lnTo>
                  <a:pt x="268814" y="468311"/>
                </a:lnTo>
                <a:lnTo>
                  <a:pt x="313591" y="462210"/>
                </a:lnTo>
                <a:lnTo>
                  <a:pt x="357505" y="451881"/>
                </a:lnTo>
                <a:lnTo>
                  <a:pt x="400233" y="437416"/>
                </a:lnTo>
                <a:lnTo>
                  <a:pt x="441456" y="418908"/>
                </a:lnTo>
                <a:lnTo>
                  <a:pt x="480852" y="396447"/>
                </a:lnTo>
                <a:lnTo>
                  <a:pt x="518100" y="370127"/>
                </a:lnTo>
                <a:lnTo>
                  <a:pt x="552879" y="340039"/>
                </a:lnTo>
                <a:lnTo>
                  <a:pt x="584868" y="306276"/>
                </a:lnTo>
                <a:lnTo>
                  <a:pt x="613745" y="268929"/>
                </a:lnTo>
                <a:lnTo>
                  <a:pt x="639191" y="228092"/>
                </a:lnTo>
                <a:lnTo>
                  <a:pt x="650113" y="207010"/>
                </a:lnTo>
                <a:lnTo>
                  <a:pt x="228219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484757" y="3276980"/>
            <a:ext cx="650240" cy="470534"/>
          </a:xfrm>
          <a:custGeom>
            <a:avLst/>
            <a:gdLst/>
            <a:ahLst/>
            <a:cxnLst/>
            <a:rect l="l" t="t" r="r" b="b"/>
            <a:pathLst>
              <a:path w="650239" h="470535">
                <a:moveTo>
                  <a:pt x="228219" y="0"/>
                </a:moveTo>
                <a:lnTo>
                  <a:pt x="0" y="410972"/>
                </a:lnTo>
                <a:lnTo>
                  <a:pt x="43215" y="432173"/>
                </a:lnTo>
                <a:lnTo>
                  <a:pt x="87493" y="448593"/>
                </a:lnTo>
                <a:lnTo>
                  <a:pt x="132513" y="460325"/>
                </a:lnTo>
                <a:lnTo>
                  <a:pt x="177954" y="467461"/>
                </a:lnTo>
                <a:lnTo>
                  <a:pt x="223495" y="470092"/>
                </a:lnTo>
                <a:lnTo>
                  <a:pt x="268814" y="468311"/>
                </a:lnTo>
                <a:lnTo>
                  <a:pt x="313591" y="462210"/>
                </a:lnTo>
                <a:lnTo>
                  <a:pt x="357505" y="451881"/>
                </a:lnTo>
                <a:lnTo>
                  <a:pt x="400233" y="437416"/>
                </a:lnTo>
                <a:lnTo>
                  <a:pt x="441456" y="418908"/>
                </a:lnTo>
                <a:lnTo>
                  <a:pt x="480852" y="396447"/>
                </a:lnTo>
                <a:lnTo>
                  <a:pt x="518100" y="370127"/>
                </a:lnTo>
                <a:lnTo>
                  <a:pt x="552879" y="340039"/>
                </a:lnTo>
                <a:lnTo>
                  <a:pt x="584868" y="306276"/>
                </a:lnTo>
                <a:lnTo>
                  <a:pt x="613745" y="268929"/>
                </a:lnTo>
                <a:lnTo>
                  <a:pt x="639191" y="228092"/>
                </a:lnTo>
                <a:lnTo>
                  <a:pt x="650113" y="207010"/>
                </a:lnTo>
                <a:lnTo>
                  <a:pt x="228219" y="0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243350" y="3159125"/>
            <a:ext cx="469900" cy="528955"/>
          </a:xfrm>
          <a:custGeom>
            <a:avLst/>
            <a:gdLst/>
            <a:ahLst/>
            <a:cxnLst/>
            <a:rect l="l" t="t" r="r" b="b"/>
            <a:pathLst>
              <a:path w="469900" h="528954">
                <a:moveTo>
                  <a:pt x="14533" y="0"/>
                </a:moveTo>
                <a:lnTo>
                  <a:pt x="4729" y="47981"/>
                </a:lnTo>
                <a:lnTo>
                  <a:pt x="0" y="95981"/>
                </a:lnTo>
                <a:lnTo>
                  <a:pt x="201" y="143664"/>
                </a:lnTo>
                <a:lnTo>
                  <a:pt x="5188" y="190691"/>
                </a:lnTo>
                <a:lnTo>
                  <a:pt x="14814" y="236726"/>
                </a:lnTo>
                <a:lnTo>
                  <a:pt x="28934" y="281431"/>
                </a:lnTo>
                <a:lnTo>
                  <a:pt x="47404" y="324470"/>
                </a:lnTo>
                <a:lnTo>
                  <a:pt x="70077" y="365506"/>
                </a:lnTo>
                <a:lnTo>
                  <a:pt x="96808" y="404200"/>
                </a:lnTo>
                <a:lnTo>
                  <a:pt x="127452" y="440217"/>
                </a:lnTo>
                <a:lnTo>
                  <a:pt x="161863" y="473218"/>
                </a:lnTo>
                <a:lnTo>
                  <a:pt x="199896" y="502867"/>
                </a:lnTo>
                <a:lnTo>
                  <a:pt x="241406" y="528827"/>
                </a:lnTo>
                <a:lnTo>
                  <a:pt x="469625" y="117855"/>
                </a:lnTo>
                <a:lnTo>
                  <a:pt x="14533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243350" y="3159125"/>
            <a:ext cx="469900" cy="528955"/>
          </a:xfrm>
          <a:custGeom>
            <a:avLst/>
            <a:gdLst/>
            <a:ahLst/>
            <a:cxnLst/>
            <a:rect l="l" t="t" r="r" b="b"/>
            <a:pathLst>
              <a:path w="469900" h="528954">
                <a:moveTo>
                  <a:pt x="469625" y="117855"/>
                </a:moveTo>
                <a:lnTo>
                  <a:pt x="14533" y="0"/>
                </a:lnTo>
                <a:lnTo>
                  <a:pt x="4729" y="47981"/>
                </a:lnTo>
                <a:lnTo>
                  <a:pt x="0" y="95981"/>
                </a:lnTo>
                <a:lnTo>
                  <a:pt x="201" y="143664"/>
                </a:lnTo>
                <a:lnTo>
                  <a:pt x="5188" y="190691"/>
                </a:lnTo>
                <a:lnTo>
                  <a:pt x="14814" y="236726"/>
                </a:lnTo>
                <a:lnTo>
                  <a:pt x="28934" y="281431"/>
                </a:lnTo>
                <a:lnTo>
                  <a:pt x="47404" y="324470"/>
                </a:lnTo>
                <a:lnTo>
                  <a:pt x="70077" y="365506"/>
                </a:lnTo>
                <a:lnTo>
                  <a:pt x="96808" y="404200"/>
                </a:lnTo>
                <a:lnTo>
                  <a:pt x="127452" y="440217"/>
                </a:lnTo>
                <a:lnTo>
                  <a:pt x="161863" y="473218"/>
                </a:lnTo>
                <a:lnTo>
                  <a:pt x="199896" y="502867"/>
                </a:lnTo>
                <a:lnTo>
                  <a:pt x="241406" y="528827"/>
                </a:lnTo>
                <a:lnTo>
                  <a:pt x="469625" y="117855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257884" y="2920364"/>
            <a:ext cx="455295" cy="356870"/>
          </a:xfrm>
          <a:custGeom>
            <a:avLst/>
            <a:gdLst/>
            <a:ahLst/>
            <a:cxnLst/>
            <a:rect l="l" t="t" r="r" b="b"/>
            <a:pathLst>
              <a:path w="455294" h="356870">
                <a:moveTo>
                  <a:pt x="148894" y="0"/>
                </a:moveTo>
                <a:lnTo>
                  <a:pt x="114224" y="32925"/>
                </a:lnTo>
                <a:lnTo>
                  <a:pt x="83238" y="69012"/>
                </a:lnTo>
                <a:lnTo>
                  <a:pt x="56130" y="107950"/>
                </a:lnTo>
                <a:lnTo>
                  <a:pt x="33093" y="149427"/>
                </a:lnTo>
                <a:lnTo>
                  <a:pt x="14318" y="193134"/>
                </a:lnTo>
                <a:lnTo>
                  <a:pt x="0" y="238760"/>
                </a:lnTo>
                <a:lnTo>
                  <a:pt x="455091" y="356615"/>
                </a:lnTo>
                <a:lnTo>
                  <a:pt x="148894" y="0"/>
                </a:lnTo>
                <a:close/>
              </a:path>
            </a:pathLst>
          </a:custGeom>
          <a:solidFill>
            <a:srgbClr val="6F2F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257884" y="2920364"/>
            <a:ext cx="455295" cy="356870"/>
          </a:xfrm>
          <a:custGeom>
            <a:avLst/>
            <a:gdLst/>
            <a:ahLst/>
            <a:cxnLst/>
            <a:rect l="l" t="t" r="r" b="b"/>
            <a:pathLst>
              <a:path w="455294" h="356870">
                <a:moveTo>
                  <a:pt x="455091" y="356615"/>
                </a:moveTo>
                <a:lnTo>
                  <a:pt x="148894" y="0"/>
                </a:lnTo>
                <a:lnTo>
                  <a:pt x="114224" y="32925"/>
                </a:lnTo>
                <a:lnTo>
                  <a:pt x="83238" y="69012"/>
                </a:lnTo>
                <a:lnTo>
                  <a:pt x="56130" y="107950"/>
                </a:lnTo>
                <a:lnTo>
                  <a:pt x="33093" y="149427"/>
                </a:lnTo>
                <a:lnTo>
                  <a:pt x="14318" y="193134"/>
                </a:lnTo>
                <a:lnTo>
                  <a:pt x="0" y="238760"/>
                </a:lnTo>
                <a:lnTo>
                  <a:pt x="455091" y="356615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406778" y="2828544"/>
            <a:ext cx="306705" cy="448945"/>
          </a:xfrm>
          <a:custGeom>
            <a:avLst/>
            <a:gdLst/>
            <a:ahLst/>
            <a:cxnLst/>
            <a:rect l="l" t="t" r="r" b="b"/>
            <a:pathLst>
              <a:path w="306705" h="448945">
                <a:moveTo>
                  <a:pt x="165481" y="0"/>
                </a:moveTo>
                <a:lnTo>
                  <a:pt x="120747" y="16543"/>
                </a:lnTo>
                <a:lnTo>
                  <a:pt x="78025" y="37480"/>
                </a:lnTo>
                <a:lnTo>
                  <a:pt x="37661" y="62632"/>
                </a:lnTo>
                <a:lnTo>
                  <a:pt x="0" y="91820"/>
                </a:lnTo>
                <a:lnTo>
                  <a:pt x="306197" y="448436"/>
                </a:lnTo>
                <a:lnTo>
                  <a:pt x="165481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406778" y="2828544"/>
            <a:ext cx="306705" cy="448945"/>
          </a:xfrm>
          <a:custGeom>
            <a:avLst/>
            <a:gdLst/>
            <a:ahLst/>
            <a:cxnLst/>
            <a:rect l="l" t="t" r="r" b="b"/>
            <a:pathLst>
              <a:path w="306705" h="448945">
                <a:moveTo>
                  <a:pt x="306197" y="448436"/>
                </a:moveTo>
                <a:lnTo>
                  <a:pt x="165481" y="0"/>
                </a:lnTo>
                <a:lnTo>
                  <a:pt x="120747" y="16543"/>
                </a:lnTo>
                <a:lnTo>
                  <a:pt x="78025" y="37480"/>
                </a:lnTo>
                <a:lnTo>
                  <a:pt x="37661" y="62632"/>
                </a:lnTo>
                <a:lnTo>
                  <a:pt x="0" y="91820"/>
                </a:lnTo>
                <a:lnTo>
                  <a:pt x="306197" y="448436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572260" y="2806954"/>
            <a:ext cx="140970" cy="470534"/>
          </a:xfrm>
          <a:custGeom>
            <a:avLst/>
            <a:gdLst/>
            <a:ahLst/>
            <a:cxnLst/>
            <a:rect l="l" t="t" r="r" b="b"/>
            <a:pathLst>
              <a:path w="140969" h="470535">
                <a:moveTo>
                  <a:pt x="140589" y="0"/>
                </a:moveTo>
                <a:lnTo>
                  <a:pt x="104923" y="1355"/>
                </a:lnTo>
                <a:lnTo>
                  <a:pt x="69484" y="5413"/>
                </a:lnTo>
                <a:lnTo>
                  <a:pt x="34450" y="12162"/>
                </a:lnTo>
                <a:lnTo>
                  <a:pt x="0" y="21590"/>
                </a:lnTo>
                <a:lnTo>
                  <a:pt x="140715" y="470026"/>
                </a:lnTo>
                <a:lnTo>
                  <a:pt x="140589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572260" y="2806954"/>
            <a:ext cx="140970" cy="470534"/>
          </a:xfrm>
          <a:custGeom>
            <a:avLst/>
            <a:gdLst/>
            <a:ahLst/>
            <a:cxnLst/>
            <a:rect l="l" t="t" r="r" b="b"/>
            <a:pathLst>
              <a:path w="140969" h="470535">
                <a:moveTo>
                  <a:pt x="140715" y="470026"/>
                </a:moveTo>
                <a:lnTo>
                  <a:pt x="140589" y="0"/>
                </a:lnTo>
                <a:lnTo>
                  <a:pt x="104923" y="1355"/>
                </a:lnTo>
                <a:lnTo>
                  <a:pt x="69484" y="5413"/>
                </a:lnTo>
                <a:lnTo>
                  <a:pt x="34450" y="12162"/>
                </a:lnTo>
                <a:lnTo>
                  <a:pt x="0" y="21590"/>
                </a:lnTo>
                <a:lnTo>
                  <a:pt x="140715" y="470026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10"/>
              </a:lnSpc>
            </a:pPr>
            <a:r>
              <a:rPr spc="-5" dirty="0"/>
              <a:t>Ian Bell</a:t>
            </a:r>
            <a:r>
              <a:rPr spc="-5" dirty="0">
                <a:solidFill>
                  <a:srgbClr val="000000"/>
                </a:solidFill>
              </a:rPr>
              <a:t>: </a:t>
            </a:r>
            <a:r>
              <a:rPr spc="-5" dirty="0"/>
              <a:t>Design Presentations that</a:t>
            </a:r>
            <a:r>
              <a:rPr spc="-50" dirty="0"/>
              <a:t> </a:t>
            </a:r>
            <a:r>
              <a:rPr spc="-5" dirty="0"/>
              <a:t>Communicate</a:t>
            </a:r>
          </a:p>
        </p:txBody>
      </p:sp>
      <p:sp>
        <p:nvSpPr>
          <p:cNvPr id="63" name="object 63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10"/>
              </a:lnSpc>
            </a:pPr>
            <a:r>
              <a:rPr spc="-5" dirty="0"/>
              <a:t>May 6,</a:t>
            </a:r>
            <a:r>
              <a:rPr spc="-95" dirty="0"/>
              <a:t> </a:t>
            </a:r>
            <a:r>
              <a:rPr spc="-5" dirty="0"/>
              <a:t>2015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2900" y="324611"/>
            <a:ext cx="9212580" cy="396240"/>
          </a:xfrm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R="95250" algn="r">
              <a:lnSpc>
                <a:spcPct val="100000"/>
              </a:lnSpc>
              <a:spcBef>
                <a:spcPts val="630"/>
              </a:spcBef>
            </a:pPr>
            <a:r>
              <a:rPr sz="1800" spc="-765" baseline="2314" dirty="0">
                <a:solidFill>
                  <a:srgbClr val="991704"/>
                </a:solidFill>
                <a:latin typeface="Arial Narrow"/>
                <a:cs typeface="Arial Narrow"/>
              </a:rPr>
              <a:t>6</a:t>
            </a:r>
            <a:r>
              <a:rPr sz="1200" dirty="0">
                <a:solidFill>
                  <a:srgbClr val="991704"/>
                </a:solidFill>
                <a:latin typeface="Arial Narrow"/>
                <a:cs typeface="Arial Narrow"/>
              </a:rPr>
              <a:t>6</a:t>
            </a:r>
            <a:endParaRPr sz="1200">
              <a:latin typeface="Arial Narrow"/>
              <a:cs typeface="Arial Narrow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52806" y="291845"/>
            <a:ext cx="9204325" cy="44450"/>
          </a:xfrm>
          <a:custGeom>
            <a:avLst/>
            <a:gdLst/>
            <a:ahLst/>
            <a:cxnLst/>
            <a:rect l="l" t="t" r="r" b="b"/>
            <a:pathLst>
              <a:path w="9204325" h="44450">
                <a:moveTo>
                  <a:pt x="0" y="44196"/>
                </a:moveTo>
                <a:lnTo>
                  <a:pt x="9203944" y="44196"/>
                </a:lnTo>
                <a:lnTo>
                  <a:pt x="9203944" y="0"/>
                </a:lnTo>
                <a:lnTo>
                  <a:pt x="0" y="0"/>
                </a:lnTo>
                <a:lnTo>
                  <a:pt x="0" y="44196"/>
                </a:lnTo>
                <a:close/>
              </a:path>
            </a:pathLst>
          </a:custGeom>
          <a:solidFill>
            <a:srgbClr val="9917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52806" y="6526530"/>
            <a:ext cx="9204325" cy="0"/>
          </a:xfrm>
          <a:custGeom>
            <a:avLst/>
            <a:gdLst/>
            <a:ahLst/>
            <a:cxnLst/>
            <a:rect l="l" t="t" r="r" b="b"/>
            <a:pathLst>
              <a:path w="9204325">
                <a:moveTo>
                  <a:pt x="0" y="0"/>
                </a:moveTo>
                <a:lnTo>
                  <a:pt x="9203944" y="0"/>
                </a:lnTo>
              </a:path>
            </a:pathLst>
          </a:custGeom>
          <a:ln w="44196">
            <a:solidFill>
              <a:srgbClr val="99170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31088" y="740917"/>
            <a:ext cx="3256915" cy="223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Arial Narrow"/>
                <a:cs typeface="Arial Narrow"/>
              </a:rPr>
              <a:t>A </a:t>
            </a:r>
            <a:r>
              <a:rPr sz="1400" spc="-5" dirty="0">
                <a:latin typeface="Arial Narrow"/>
                <a:cs typeface="Arial Narrow"/>
              </a:rPr>
              <a:t>consistent style leads </a:t>
            </a:r>
            <a:r>
              <a:rPr sz="1400" dirty="0">
                <a:latin typeface="Arial Narrow"/>
                <a:cs typeface="Arial Narrow"/>
              </a:rPr>
              <a:t>to </a:t>
            </a:r>
            <a:r>
              <a:rPr sz="1400" spc="-5" dirty="0">
                <a:latin typeface="Arial Narrow"/>
                <a:cs typeface="Arial Narrow"/>
              </a:rPr>
              <a:t>harmony and</a:t>
            </a:r>
            <a:r>
              <a:rPr sz="1400" spc="5" dirty="0">
                <a:latin typeface="Arial Narrow"/>
                <a:cs typeface="Arial Narrow"/>
              </a:rPr>
              <a:t> </a:t>
            </a:r>
            <a:r>
              <a:rPr sz="1400" spc="-5" dirty="0">
                <a:latin typeface="Arial Narrow"/>
                <a:cs typeface="Arial Narrow"/>
              </a:rPr>
              <a:t>familiarity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62603" y="1283970"/>
            <a:ext cx="2707005" cy="1233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Templates – good and</a:t>
            </a:r>
            <a:r>
              <a:rPr sz="1600" spc="2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1600" spc="-10" dirty="0">
                <a:solidFill>
                  <a:srgbClr val="C00000"/>
                </a:solidFill>
                <a:latin typeface="Georgia"/>
                <a:cs typeface="Georgia"/>
              </a:rPr>
              <a:t>bad</a:t>
            </a:r>
            <a:endParaRPr sz="1600">
              <a:latin typeface="Georgia"/>
              <a:cs typeface="Georgia"/>
            </a:endParaRPr>
          </a:p>
          <a:p>
            <a:pPr marL="12700" marR="5080">
              <a:lnSpc>
                <a:spcPts val="1080"/>
              </a:lnSpc>
              <a:spcBef>
                <a:spcPts val="640"/>
              </a:spcBef>
            </a:pPr>
            <a:r>
              <a:rPr sz="1000" spc="-10" dirty="0">
                <a:latin typeface="Arial Narrow"/>
                <a:cs typeface="Arial Narrow"/>
              </a:rPr>
              <a:t>Always </a:t>
            </a:r>
            <a:r>
              <a:rPr sz="1000" spc="-5" dirty="0">
                <a:latin typeface="Arial Narrow"/>
                <a:cs typeface="Arial Narrow"/>
              </a:rPr>
              <a:t>use templates to make it easy to maintain  </a:t>
            </a:r>
            <a:r>
              <a:rPr sz="1000" spc="-10" dirty="0">
                <a:latin typeface="Arial Narrow"/>
                <a:cs typeface="Arial Narrow"/>
              </a:rPr>
              <a:t>consistency </a:t>
            </a:r>
            <a:r>
              <a:rPr sz="1000" spc="-5" dirty="0">
                <a:latin typeface="Arial Narrow"/>
                <a:cs typeface="Arial Narrow"/>
              </a:rPr>
              <a:t>from </a:t>
            </a:r>
            <a:r>
              <a:rPr sz="1000" spc="-10" dirty="0">
                <a:latin typeface="Arial Narrow"/>
                <a:cs typeface="Arial Narrow"/>
              </a:rPr>
              <a:t>slide </a:t>
            </a:r>
            <a:r>
              <a:rPr sz="1000" spc="-5" dirty="0">
                <a:latin typeface="Arial Narrow"/>
                <a:cs typeface="Arial Narrow"/>
              </a:rPr>
              <a:t>to </a:t>
            </a:r>
            <a:r>
              <a:rPr sz="1000" spc="-10" dirty="0">
                <a:latin typeface="Arial Narrow"/>
                <a:cs typeface="Arial Narrow"/>
              </a:rPr>
              <a:t>slide. </a:t>
            </a:r>
            <a:r>
              <a:rPr sz="1000" spc="-5" dirty="0">
                <a:latin typeface="Arial Narrow"/>
                <a:cs typeface="Arial Narrow"/>
              </a:rPr>
              <a:t>Every </a:t>
            </a:r>
            <a:r>
              <a:rPr sz="1000" spc="-10" dirty="0">
                <a:latin typeface="Arial Narrow"/>
                <a:cs typeface="Arial Narrow"/>
              </a:rPr>
              <a:t>slide </a:t>
            </a:r>
            <a:r>
              <a:rPr sz="1000" spc="-5" dirty="0">
                <a:latin typeface="Arial Narrow"/>
                <a:cs typeface="Arial Narrow"/>
              </a:rPr>
              <a:t>should </a:t>
            </a:r>
            <a:r>
              <a:rPr sz="1000" spc="-10" dirty="0">
                <a:latin typeface="Arial Narrow"/>
                <a:cs typeface="Arial Narrow"/>
              </a:rPr>
              <a:t>look like  </a:t>
            </a:r>
            <a:r>
              <a:rPr sz="1000" spc="-5" dirty="0">
                <a:latin typeface="Arial Narrow"/>
                <a:cs typeface="Arial Narrow"/>
              </a:rPr>
              <a:t>it is part of a whole. If you copy </a:t>
            </a:r>
            <a:r>
              <a:rPr sz="1000" spc="-10" dirty="0">
                <a:latin typeface="Arial Narrow"/>
                <a:cs typeface="Arial Narrow"/>
              </a:rPr>
              <a:t>slides </a:t>
            </a:r>
            <a:r>
              <a:rPr sz="1000" spc="-5" dirty="0">
                <a:latin typeface="Arial Narrow"/>
                <a:cs typeface="Arial Narrow"/>
              </a:rPr>
              <a:t>from different  presentations make sure they adapt to the new</a:t>
            </a:r>
            <a:r>
              <a:rPr sz="1000" spc="-50" dirty="0">
                <a:latin typeface="Arial Narrow"/>
                <a:cs typeface="Arial Narrow"/>
              </a:rPr>
              <a:t> </a:t>
            </a:r>
            <a:r>
              <a:rPr sz="1000" spc="-5" dirty="0">
                <a:latin typeface="Arial Narrow"/>
                <a:cs typeface="Arial Narrow"/>
              </a:rPr>
              <a:t>template.</a:t>
            </a:r>
            <a:endParaRPr sz="1000">
              <a:latin typeface="Arial Narrow"/>
              <a:cs typeface="Arial Narrow"/>
            </a:endParaRPr>
          </a:p>
          <a:p>
            <a:pPr marL="12700" marR="13335">
              <a:lnSpc>
                <a:spcPts val="1080"/>
              </a:lnSpc>
              <a:spcBef>
                <a:spcPts val="600"/>
              </a:spcBef>
            </a:pPr>
            <a:r>
              <a:rPr sz="1000" spc="-5" dirty="0">
                <a:latin typeface="Arial Narrow"/>
                <a:cs typeface="Arial Narrow"/>
              </a:rPr>
              <a:t>Themes, master </a:t>
            </a:r>
            <a:r>
              <a:rPr sz="1000" spc="-10" dirty="0">
                <a:latin typeface="Arial Narrow"/>
                <a:cs typeface="Arial Narrow"/>
              </a:rPr>
              <a:t>slides </a:t>
            </a:r>
            <a:r>
              <a:rPr sz="1000" spc="-5" dirty="0">
                <a:latin typeface="Arial Narrow"/>
                <a:cs typeface="Arial Narrow"/>
              </a:rPr>
              <a:t>and templates </a:t>
            </a:r>
            <a:r>
              <a:rPr sz="1000" dirty="0">
                <a:latin typeface="Arial Narrow"/>
                <a:cs typeface="Arial Narrow"/>
              </a:rPr>
              <a:t>are </a:t>
            </a:r>
            <a:r>
              <a:rPr sz="1000" spc="-5" dirty="0">
                <a:latin typeface="Arial Narrow"/>
                <a:cs typeface="Arial Narrow"/>
              </a:rPr>
              <a:t>covered in more  depth</a:t>
            </a:r>
            <a:r>
              <a:rPr sz="1000" spc="-114" dirty="0">
                <a:latin typeface="Arial Narrow"/>
                <a:cs typeface="Arial Narrow"/>
              </a:rPr>
              <a:t> </a:t>
            </a:r>
            <a:r>
              <a:rPr sz="1000" spc="-5" dirty="0">
                <a:latin typeface="Arial Narrow"/>
                <a:cs typeface="Arial Narrow"/>
              </a:rPr>
              <a:t>later.</a:t>
            </a:r>
            <a:endParaRPr sz="1000">
              <a:latin typeface="Arial Narrow"/>
              <a:cs typeface="Arial Narro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62603" y="2641091"/>
            <a:ext cx="2710180" cy="368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>
                <a:latin typeface="Arial Narrow"/>
                <a:cs typeface="Arial Narrow"/>
              </a:rPr>
              <a:t>Default and online</a:t>
            </a:r>
            <a:r>
              <a:rPr sz="1200" b="1" spc="-105" dirty="0">
                <a:latin typeface="Arial Narrow"/>
                <a:cs typeface="Arial Narrow"/>
              </a:rPr>
              <a:t> </a:t>
            </a:r>
            <a:r>
              <a:rPr sz="1200" b="1" dirty="0">
                <a:latin typeface="Arial Narrow"/>
                <a:cs typeface="Arial Narrow"/>
              </a:rPr>
              <a:t>templates</a:t>
            </a:r>
            <a:endParaRPr sz="12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sz="1000" spc="-5" dirty="0">
                <a:latin typeface="Arial Narrow"/>
                <a:cs typeface="Arial Narrow"/>
              </a:rPr>
              <a:t>PowerPoint’s default templates and fonts </a:t>
            </a:r>
            <a:r>
              <a:rPr sz="1000" dirty="0">
                <a:latin typeface="Arial Narrow"/>
                <a:cs typeface="Arial Narrow"/>
              </a:rPr>
              <a:t>are </a:t>
            </a:r>
            <a:r>
              <a:rPr sz="1000" spc="-5" dirty="0">
                <a:latin typeface="Arial Narrow"/>
                <a:cs typeface="Arial Narrow"/>
              </a:rPr>
              <a:t>either</a:t>
            </a:r>
            <a:r>
              <a:rPr sz="1000" spc="-25" dirty="0">
                <a:latin typeface="Arial Narrow"/>
                <a:cs typeface="Arial Narrow"/>
              </a:rPr>
              <a:t> </a:t>
            </a:r>
            <a:r>
              <a:rPr sz="1000" spc="-5" dirty="0">
                <a:latin typeface="Arial Narrow"/>
                <a:cs typeface="Arial Narrow"/>
              </a:rPr>
              <a:t>boring:</a:t>
            </a:r>
            <a:endParaRPr sz="1000">
              <a:latin typeface="Arial Narrow"/>
              <a:cs typeface="Arial Narro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562603" y="4202938"/>
            <a:ext cx="602615" cy="1631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 Narrow"/>
                <a:cs typeface="Arial Narrow"/>
              </a:rPr>
              <a:t>or</a:t>
            </a:r>
            <a:r>
              <a:rPr sz="1000" spc="-75" dirty="0">
                <a:latin typeface="Arial Narrow"/>
                <a:cs typeface="Arial Narrow"/>
              </a:rPr>
              <a:t> </a:t>
            </a:r>
            <a:r>
              <a:rPr sz="1000" spc="-5" dirty="0">
                <a:latin typeface="Arial Narrow"/>
                <a:cs typeface="Arial Narrow"/>
              </a:rPr>
              <a:t>overused:</a:t>
            </a:r>
            <a:endParaRPr sz="1000">
              <a:latin typeface="Arial Narrow"/>
              <a:cs typeface="Arial Narro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562603" y="5638901"/>
            <a:ext cx="2749550" cy="4616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1190"/>
              </a:lnSpc>
            </a:pPr>
            <a:r>
              <a:rPr sz="1100" dirty="0">
                <a:latin typeface="Arial Narrow"/>
                <a:cs typeface="Arial Narrow"/>
              </a:rPr>
              <a:t>If you use these </a:t>
            </a:r>
            <a:r>
              <a:rPr sz="1100" spc="-5" dirty="0">
                <a:latin typeface="Arial Narrow"/>
                <a:cs typeface="Arial Narrow"/>
              </a:rPr>
              <a:t>your </a:t>
            </a:r>
            <a:r>
              <a:rPr sz="1100" dirty="0">
                <a:latin typeface="Arial Narrow"/>
                <a:cs typeface="Arial Narrow"/>
              </a:rPr>
              <a:t>audience </a:t>
            </a:r>
            <a:r>
              <a:rPr sz="1100" spc="-5" dirty="0">
                <a:latin typeface="Arial Narrow"/>
                <a:cs typeface="Arial Narrow"/>
              </a:rPr>
              <a:t>will be reminded of  </a:t>
            </a:r>
            <a:r>
              <a:rPr sz="1100" dirty="0">
                <a:latin typeface="Arial Narrow"/>
                <a:cs typeface="Arial Narrow"/>
              </a:rPr>
              <a:t>previous sessions </a:t>
            </a:r>
            <a:r>
              <a:rPr sz="1100" spc="-5" dirty="0">
                <a:latin typeface="Arial Narrow"/>
                <a:cs typeface="Arial Narrow"/>
              </a:rPr>
              <a:t>where </a:t>
            </a:r>
            <a:r>
              <a:rPr sz="1100" dirty="0">
                <a:latin typeface="Arial Narrow"/>
                <a:cs typeface="Arial Narrow"/>
              </a:rPr>
              <a:t>they have </a:t>
            </a:r>
            <a:r>
              <a:rPr sz="1100" spc="-5" dirty="0">
                <a:latin typeface="Arial Narrow"/>
                <a:cs typeface="Arial Narrow"/>
              </a:rPr>
              <a:t>been bored. Not</a:t>
            </a:r>
            <a:r>
              <a:rPr sz="1100" spc="-16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a  </a:t>
            </a:r>
            <a:r>
              <a:rPr sz="1100" spc="-5" dirty="0">
                <a:latin typeface="Arial Narrow"/>
                <a:cs typeface="Arial Narrow"/>
              </a:rPr>
              <a:t>good </a:t>
            </a:r>
            <a:r>
              <a:rPr sz="1100" dirty="0">
                <a:latin typeface="Arial Narrow"/>
                <a:cs typeface="Arial Narrow"/>
              </a:rPr>
              <a:t>start for </a:t>
            </a:r>
            <a:r>
              <a:rPr sz="1100" spc="-5" dirty="0">
                <a:latin typeface="Arial Narrow"/>
                <a:cs typeface="Arial Narrow"/>
              </a:rPr>
              <a:t>your</a:t>
            </a:r>
            <a:r>
              <a:rPr sz="1100" spc="-10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presentation.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21030" y="1314449"/>
            <a:ext cx="2695575" cy="6121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1190"/>
              </a:lnSpc>
            </a:pPr>
            <a:r>
              <a:rPr sz="1100" spc="-5" dirty="0">
                <a:latin typeface="Arial Narrow"/>
                <a:cs typeface="Arial Narrow"/>
              </a:rPr>
              <a:t>Be </a:t>
            </a:r>
            <a:r>
              <a:rPr sz="1100" dirty="0">
                <a:latin typeface="Arial Narrow"/>
                <a:cs typeface="Arial Narrow"/>
              </a:rPr>
              <a:t>consistent </a:t>
            </a:r>
            <a:r>
              <a:rPr sz="1100" spc="-5" dirty="0">
                <a:latin typeface="Arial Narrow"/>
                <a:cs typeface="Arial Narrow"/>
              </a:rPr>
              <a:t>with colour, </a:t>
            </a:r>
            <a:r>
              <a:rPr sz="1100" dirty="0">
                <a:latin typeface="Arial Narrow"/>
                <a:cs typeface="Arial Narrow"/>
              </a:rPr>
              <a:t>style </a:t>
            </a:r>
            <a:r>
              <a:rPr sz="1100" spc="-5" dirty="0">
                <a:latin typeface="Arial Narrow"/>
                <a:cs typeface="Arial Narrow"/>
              </a:rPr>
              <a:t>and </a:t>
            </a:r>
            <a:r>
              <a:rPr sz="1100" dirty="0">
                <a:latin typeface="Arial Narrow"/>
                <a:cs typeface="Arial Narrow"/>
              </a:rPr>
              <a:t>position </a:t>
            </a:r>
            <a:r>
              <a:rPr sz="1100" spc="-5" dirty="0">
                <a:latin typeface="Arial Narrow"/>
                <a:cs typeface="Arial Narrow"/>
              </a:rPr>
              <a:t>of </a:t>
            </a:r>
            <a:r>
              <a:rPr sz="1100" dirty="0">
                <a:latin typeface="Arial Narrow"/>
                <a:cs typeface="Arial Narrow"/>
              </a:rPr>
              <a:t>visual  elements,– text, headings, graphics, </a:t>
            </a:r>
            <a:r>
              <a:rPr sz="1100" spc="-5" dirty="0">
                <a:latin typeface="Arial Narrow"/>
                <a:cs typeface="Arial Narrow"/>
              </a:rPr>
              <a:t>data, </a:t>
            </a:r>
            <a:r>
              <a:rPr sz="1100" dirty="0">
                <a:latin typeface="Arial Narrow"/>
                <a:cs typeface="Arial Narrow"/>
              </a:rPr>
              <a:t>labels,  captions </a:t>
            </a:r>
            <a:r>
              <a:rPr sz="1100" spc="-5" dirty="0">
                <a:latin typeface="Arial Narrow"/>
                <a:cs typeface="Arial Narrow"/>
              </a:rPr>
              <a:t>and </a:t>
            </a:r>
            <a:r>
              <a:rPr sz="1100" dirty="0">
                <a:latin typeface="Arial Narrow"/>
                <a:cs typeface="Arial Narrow"/>
              </a:rPr>
              <a:t>navigation elements. This eBook uses  repetition </a:t>
            </a:r>
            <a:r>
              <a:rPr sz="1100" spc="-5" dirty="0">
                <a:latin typeface="Arial Narrow"/>
                <a:cs typeface="Arial Narrow"/>
              </a:rPr>
              <a:t>of </a:t>
            </a:r>
            <a:r>
              <a:rPr sz="1100" dirty="0">
                <a:latin typeface="Arial Narrow"/>
                <a:cs typeface="Arial Narrow"/>
              </a:rPr>
              <a:t>colours, fonts, highlight</a:t>
            </a:r>
            <a:r>
              <a:rPr sz="1100" spc="-180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and </a:t>
            </a:r>
            <a:r>
              <a:rPr sz="1100" dirty="0">
                <a:latin typeface="Arial Narrow"/>
                <a:cs typeface="Arial Narrow"/>
              </a:rPr>
              <a:t>placements.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21030" y="3321811"/>
            <a:ext cx="2710180" cy="19964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Headings</a:t>
            </a:r>
            <a:endParaRPr sz="1600">
              <a:latin typeface="Georgia"/>
              <a:cs typeface="Georgia"/>
            </a:endParaRPr>
          </a:p>
          <a:p>
            <a:pPr marL="12700" marR="149225">
              <a:lnSpc>
                <a:spcPct val="90000"/>
              </a:lnSpc>
              <a:spcBef>
                <a:spcPts val="630"/>
              </a:spcBef>
            </a:pPr>
            <a:r>
              <a:rPr sz="1100" dirty="0">
                <a:latin typeface="Arial Narrow"/>
                <a:cs typeface="Arial Narrow"/>
              </a:rPr>
              <a:t>Headings should always </a:t>
            </a:r>
            <a:r>
              <a:rPr sz="1100" spc="-5" dirty="0">
                <a:latin typeface="Arial Narrow"/>
                <a:cs typeface="Arial Narrow"/>
              </a:rPr>
              <a:t>be in </a:t>
            </a:r>
            <a:r>
              <a:rPr sz="1100" dirty="0">
                <a:latin typeface="Arial Narrow"/>
                <a:cs typeface="Arial Narrow"/>
              </a:rPr>
              <a:t>the </a:t>
            </a:r>
            <a:r>
              <a:rPr sz="1100" spc="-5" dirty="0">
                <a:latin typeface="Arial Narrow"/>
                <a:cs typeface="Arial Narrow"/>
              </a:rPr>
              <a:t>same </a:t>
            </a:r>
            <a:r>
              <a:rPr sz="1100" dirty="0">
                <a:latin typeface="Arial Narrow"/>
                <a:cs typeface="Arial Narrow"/>
              </a:rPr>
              <a:t>place</a:t>
            </a:r>
            <a:r>
              <a:rPr sz="1100" spc="-175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and  </a:t>
            </a:r>
            <a:r>
              <a:rPr sz="1100" dirty="0">
                <a:latin typeface="Arial Narrow"/>
                <a:cs typeface="Arial Narrow"/>
              </a:rPr>
              <a:t>style. They should </a:t>
            </a:r>
            <a:r>
              <a:rPr sz="1100" spc="-5" dirty="0">
                <a:latin typeface="Arial Narrow"/>
                <a:cs typeface="Arial Narrow"/>
              </a:rPr>
              <a:t>be left justified. </a:t>
            </a:r>
            <a:r>
              <a:rPr sz="1100" dirty="0">
                <a:latin typeface="Arial Narrow"/>
                <a:cs typeface="Arial Narrow"/>
              </a:rPr>
              <a:t>If the text </a:t>
            </a:r>
            <a:r>
              <a:rPr sz="1100" spc="-5" dirty="0">
                <a:latin typeface="Arial Narrow"/>
                <a:cs typeface="Arial Narrow"/>
              </a:rPr>
              <a:t>is  centred </a:t>
            </a:r>
            <a:r>
              <a:rPr sz="1100" dirty="0">
                <a:latin typeface="Arial Narrow"/>
                <a:cs typeface="Arial Narrow"/>
              </a:rPr>
              <a:t>the starting location </a:t>
            </a:r>
            <a:r>
              <a:rPr sz="1100" spc="-5" dirty="0">
                <a:latin typeface="Arial Narrow"/>
                <a:cs typeface="Arial Narrow"/>
              </a:rPr>
              <a:t>will appear </a:t>
            </a:r>
            <a:r>
              <a:rPr sz="1100" dirty="0">
                <a:latin typeface="Arial Narrow"/>
                <a:cs typeface="Arial Narrow"/>
              </a:rPr>
              <a:t>to </a:t>
            </a:r>
            <a:r>
              <a:rPr sz="1100" spc="-5" dirty="0">
                <a:latin typeface="Arial Narrow"/>
                <a:cs typeface="Arial Narrow"/>
              </a:rPr>
              <a:t>jump  around </a:t>
            </a:r>
            <a:r>
              <a:rPr sz="1100" dirty="0">
                <a:latin typeface="Arial Narrow"/>
                <a:cs typeface="Arial Narrow"/>
              </a:rPr>
              <a:t>from slide to slide. This distracts us </a:t>
            </a:r>
            <a:r>
              <a:rPr sz="1100" spc="-5" dirty="0">
                <a:latin typeface="Arial Narrow"/>
                <a:cs typeface="Arial Narrow"/>
              </a:rPr>
              <a:t>away  </a:t>
            </a:r>
            <a:r>
              <a:rPr sz="1100" dirty="0">
                <a:latin typeface="Arial Narrow"/>
                <a:cs typeface="Arial Narrow"/>
              </a:rPr>
              <a:t>from the</a:t>
            </a:r>
            <a:r>
              <a:rPr sz="1100" spc="-10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content.</a:t>
            </a:r>
            <a:endParaRPr sz="1100">
              <a:latin typeface="Arial Narrow"/>
              <a:cs typeface="Arial Narrow"/>
            </a:endParaRPr>
          </a:p>
          <a:p>
            <a:pPr marL="12700" marR="5080">
              <a:lnSpc>
                <a:spcPts val="1190"/>
              </a:lnSpc>
              <a:spcBef>
                <a:spcPts val="615"/>
              </a:spcBef>
            </a:pPr>
            <a:r>
              <a:rPr sz="1100" spc="-5" dirty="0">
                <a:latin typeface="Arial Narrow"/>
                <a:cs typeface="Arial Narrow"/>
              </a:rPr>
              <a:t>Use</a:t>
            </a:r>
            <a:r>
              <a:rPr sz="1100" spc="-2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visual</a:t>
            </a:r>
            <a:r>
              <a:rPr sz="1100" spc="-2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clues</a:t>
            </a:r>
            <a:r>
              <a:rPr sz="1100" spc="-4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such</a:t>
            </a:r>
            <a:r>
              <a:rPr sz="1100" spc="-2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as</a:t>
            </a:r>
            <a:r>
              <a:rPr sz="1100" spc="-1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arrows</a:t>
            </a:r>
            <a:r>
              <a:rPr sz="1100" spc="-15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and</a:t>
            </a:r>
            <a:r>
              <a:rPr sz="1100" spc="-30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colour</a:t>
            </a:r>
            <a:r>
              <a:rPr sz="1100" spc="-3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coding</a:t>
            </a:r>
            <a:r>
              <a:rPr sz="1100" spc="-3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to  guide viewers’ attention (contrast). </a:t>
            </a:r>
            <a:r>
              <a:rPr sz="1100" spc="-5" dirty="0">
                <a:latin typeface="Arial Narrow"/>
                <a:cs typeface="Arial Narrow"/>
              </a:rPr>
              <a:t>However, </a:t>
            </a:r>
            <a:r>
              <a:rPr sz="1100" dirty="0">
                <a:latin typeface="Arial Narrow"/>
                <a:cs typeface="Arial Narrow"/>
              </a:rPr>
              <a:t>use  variations sparingly </a:t>
            </a:r>
            <a:r>
              <a:rPr sz="1100" spc="-5" dirty="0">
                <a:latin typeface="Arial Narrow"/>
                <a:cs typeface="Arial Narrow"/>
              </a:rPr>
              <a:t>and </a:t>
            </a:r>
            <a:r>
              <a:rPr sz="1100" dirty="0">
                <a:latin typeface="Arial Narrow"/>
                <a:cs typeface="Arial Narrow"/>
              </a:rPr>
              <a:t>consistently </a:t>
            </a:r>
            <a:r>
              <a:rPr sz="1100" spc="-5" dirty="0">
                <a:latin typeface="Arial Narrow"/>
                <a:cs typeface="Arial Narrow"/>
              </a:rPr>
              <a:t>or </a:t>
            </a:r>
            <a:r>
              <a:rPr sz="1100" dirty="0">
                <a:latin typeface="Arial Narrow"/>
                <a:cs typeface="Arial Narrow"/>
              </a:rPr>
              <a:t>they </a:t>
            </a:r>
            <a:r>
              <a:rPr sz="1100" spc="-5" dirty="0">
                <a:latin typeface="Arial Narrow"/>
                <a:cs typeface="Arial Narrow"/>
              </a:rPr>
              <a:t>will  </a:t>
            </a:r>
            <a:r>
              <a:rPr sz="1100" dirty="0">
                <a:latin typeface="Arial Narrow"/>
                <a:cs typeface="Arial Narrow"/>
              </a:rPr>
              <a:t>backfire, detracting from the benefits </a:t>
            </a:r>
            <a:r>
              <a:rPr sz="1100" spc="-5" dirty="0">
                <a:latin typeface="Arial Narrow"/>
                <a:cs typeface="Arial Narrow"/>
              </a:rPr>
              <a:t>of</a:t>
            </a:r>
            <a:r>
              <a:rPr sz="1100" spc="-130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simplicity.</a:t>
            </a:r>
            <a:endParaRPr sz="11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sz="1100" dirty="0">
                <a:latin typeface="Arial Narrow"/>
                <a:cs typeface="Arial Narrow"/>
              </a:rPr>
              <a:t>Limit the number </a:t>
            </a:r>
            <a:r>
              <a:rPr sz="1100" spc="-5" dirty="0">
                <a:latin typeface="Arial Narrow"/>
                <a:cs typeface="Arial Narrow"/>
              </a:rPr>
              <a:t>of </a:t>
            </a:r>
            <a:r>
              <a:rPr sz="1100" dirty="0">
                <a:latin typeface="Arial Narrow"/>
                <a:cs typeface="Arial Narrow"/>
              </a:rPr>
              <a:t>fonts, sizes </a:t>
            </a:r>
            <a:r>
              <a:rPr sz="1100" spc="-5" dirty="0">
                <a:latin typeface="Arial Narrow"/>
                <a:cs typeface="Arial Narrow"/>
              </a:rPr>
              <a:t>and colours </a:t>
            </a:r>
            <a:r>
              <a:rPr sz="1100" dirty="0">
                <a:latin typeface="Arial Narrow"/>
                <a:cs typeface="Arial Narrow"/>
              </a:rPr>
              <a:t>you</a:t>
            </a:r>
            <a:r>
              <a:rPr sz="1100" spc="-17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use.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21030" y="5431637"/>
            <a:ext cx="2541270" cy="635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Sections</a:t>
            </a:r>
            <a:endParaRPr sz="1600">
              <a:latin typeface="Georgia"/>
              <a:cs typeface="Georgia"/>
            </a:endParaRPr>
          </a:p>
          <a:p>
            <a:pPr marL="12700" marR="5080">
              <a:lnSpc>
                <a:spcPts val="1180"/>
              </a:lnSpc>
              <a:spcBef>
                <a:spcPts val="655"/>
              </a:spcBef>
            </a:pPr>
            <a:r>
              <a:rPr sz="1100" dirty="0">
                <a:latin typeface="Arial Narrow"/>
                <a:cs typeface="Arial Narrow"/>
              </a:rPr>
              <a:t>Section </a:t>
            </a:r>
            <a:r>
              <a:rPr sz="1100" spc="-5" dirty="0">
                <a:latin typeface="Arial Narrow"/>
                <a:cs typeface="Arial Narrow"/>
              </a:rPr>
              <a:t>dividers </a:t>
            </a:r>
            <a:r>
              <a:rPr sz="1100" dirty="0">
                <a:latin typeface="Arial Narrow"/>
                <a:cs typeface="Arial Narrow"/>
              </a:rPr>
              <a:t>should differ from the body</a:t>
            </a:r>
            <a:r>
              <a:rPr sz="1100" spc="-16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slides  </a:t>
            </a:r>
            <a:r>
              <a:rPr sz="1100" spc="-5" dirty="0">
                <a:latin typeface="Arial Narrow"/>
                <a:cs typeface="Arial Narrow"/>
              </a:rPr>
              <a:t>but </a:t>
            </a:r>
            <a:r>
              <a:rPr sz="1100" dirty="0">
                <a:latin typeface="Arial Narrow"/>
                <a:cs typeface="Arial Narrow"/>
              </a:rPr>
              <a:t>should look similar to each</a:t>
            </a:r>
            <a:r>
              <a:rPr sz="1100" spc="-18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other.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731254" y="2973070"/>
            <a:ext cx="2678430" cy="1054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>
                <a:latin typeface="Arial Narrow"/>
                <a:cs typeface="Arial Narrow"/>
              </a:rPr>
              <a:t>Corporate</a:t>
            </a:r>
            <a:r>
              <a:rPr sz="1200" b="1" spc="-90" dirty="0">
                <a:latin typeface="Arial Narrow"/>
                <a:cs typeface="Arial Narrow"/>
              </a:rPr>
              <a:t> </a:t>
            </a:r>
            <a:r>
              <a:rPr sz="1200" b="1" dirty="0">
                <a:latin typeface="Arial Narrow"/>
                <a:cs typeface="Arial Narrow"/>
              </a:rPr>
              <a:t>templates</a:t>
            </a:r>
            <a:endParaRPr sz="1200">
              <a:latin typeface="Arial Narrow"/>
              <a:cs typeface="Arial Narrow"/>
            </a:endParaRPr>
          </a:p>
          <a:p>
            <a:pPr marL="12700" marR="5080">
              <a:lnSpc>
                <a:spcPts val="1080"/>
              </a:lnSpc>
              <a:spcBef>
                <a:spcPts val="310"/>
              </a:spcBef>
            </a:pPr>
            <a:r>
              <a:rPr sz="1000" spc="-5" dirty="0">
                <a:latin typeface="Arial Narrow"/>
                <a:cs typeface="Arial Narrow"/>
              </a:rPr>
              <a:t>If you </a:t>
            </a:r>
            <a:r>
              <a:rPr sz="1000" dirty="0">
                <a:latin typeface="Arial Narrow"/>
                <a:cs typeface="Arial Narrow"/>
              </a:rPr>
              <a:t>are </a:t>
            </a:r>
            <a:r>
              <a:rPr sz="1000" spc="-5" dirty="0">
                <a:latin typeface="Arial Narrow"/>
                <a:cs typeface="Arial Narrow"/>
              </a:rPr>
              <a:t>required to use a corporate template it will  ensure a </a:t>
            </a:r>
            <a:r>
              <a:rPr sz="1000" spc="-10" dirty="0">
                <a:latin typeface="Arial Narrow"/>
                <a:cs typeface="Arial Narrow"/>
              </a:rPr>
              <a:t>consistent style. </a:t>
            </a:r>
            <a:r>
              <a:rPr sz="1000" spc="-5" dirty="0">
                <a:latin typeface="Arial Narrow"/>
                <a:cs typeface="Arial Narrow"/>
              </a:rPr>
              <a:t>Unfortunately many corporate  templates don’t apply all the guidelines and so don’t  promote good communication. In particular, they </a:t>
            </a:r>
            <a:r>
              <a:rPr sz="1000" dirty="0">
                <a:latin typeface="Arial Narrow"/>
                <a:cs typeface="Arial Narrow"/>
              </a:rPr>
              <a:t>are </a:t>
            </a:r>
            <a:r>
              <a:rPr sz="1000" spc="-5" dirty="0">
                <a:latin typeface="Arial Narrow"/>
                <a:cs typeface="Arial Narrow"/>
              </a:rPr>
              <a:t>often  weighed down with extraneous elements </a:t>
            </a:r>
            <a:r>
              <a:rPr sz="1000" spc="-10" dirty="0">
                <a:latin typeface="Arial Narrow"/>
                <a:cs typeface="Arial Narrow"/>
              </a:rPr>
              <a:t>such </a:t>
            </a:r>
            <a:r>
              <a:rPr sz="1000" spc="-5" dirty="0">
                <a:latin typeface="Arial Narrow"/>
                <a:cs typeface="Arial Narrow"/>
              </a:rPr>
              <a:t>as </a:t>
            </a:r>
            <a:r>
              <a:rPr sz="1000" spc="-10" dirty="0">
                <a:latin typeface="Arial Narrow"/>
                <a:cs typeface="Arial Narrow"/>
              </a:rPr>
              <a:t>logos,  </a:t>
            </a:r>
            <a:r>
              <a:rPr sz="1000" spc="-5" dirty="0">
                <a:latin typeface="Arial Narrow"/>
                <a:cs typeface="Arial Narrow"/>
              </a:rPr>
              <a:t>dates, </a:t>
            </a:r>
            <a:r>
              <a:rPr sz="1000" spc="-10" dirty="0">
                <a:latin typeface="Arial Narrow"/>
                <a:cs typeface="Arial Narrow"/>
              </a:rPr>
              <a:t>slide </a:t>
            </a:r>
            <a:r>
              <a:rPr sz="1000" spc="-5" dirty="0">
                <a:latin typeface="Arial Narrow"/>
                <a:cs typeface="Arial Narrow"/>
              </a:rPr>
              <a:t>numbers and irrelevant</a:t>
            </a:r>
            <a:r>
              <a:rPr sz="1000" spc="-50" dirty="0">
                <a:latin typeface="Arial Narrow"/>
                <a:cs typeface="Arial Narrow"/>
              </a:rPr>
              <a:t> </a:t>
            </a:r>
            <a:r>
              <a:rPr sz="1000" spc="-5" dirty="0">
                <a:latin typeface="Arial Narrow"/>
                <a:cs typeface="Arial Narrow"/>
              </a:rPr>
              <a:t>images.</a:t>
            </a:r>
            <a:endParaRPr sz="1000">
              <a:latin typeface="Arial Narrow"/>
              <a:cs typeface="Arial Narrow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731254" y="5405882"/>
            <a:ext cx="2742565" cy="5575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1080"/>
              </a:lnSpc>
            </a:pPr>
            <a:r>
              <a:rPr sz="1000" spc="-5" dirty="0">
                <a:latin typeface="Arial Narrow"/>
                <a:cs typeface="Arial Narrow"/>
              </a:rPr>
              <a:t>If you </a:t>
            </a:r>
            <a:r>
              <a:rPr sz="1000" dirty="0">
                <a:latin typeface="Arial Narrow"/>
                <a:cs typeface="Arial Narrow"/>
              </a:rPr>
              <a:t>are </a:t>
            </a:r>
            <a:r>
              <a:rPr sz="1000" spc="-5" dirty="0">
                <a:latin typeface="Arial Narrow"/>
                <a:cs typeface="Arial Narrow"/>
              </a:rPr>
              <a:t>required to use a corporate template you may not  have much flexibility but, if possible, try to make it </a:t>
            </a:r>
            <a:r>
              <a:rPr sz="1000" spc="-10" dirty="0">
                <a:latin typeface="Arial Narrow"/>
                <a:cs typeface="Arial Narrow"/>
              </a:rPr>
              <a:t>look  </a:t>
            </a:r>
            <a:r>
              <a:rPr sz="1000" spc="-5" dirty="0">
                <a:latin typeface="Arial Narrow"/>
                <a:cs typeface="Arial Narrow"/>
              </a:rPr>
              <a:t>different with some large images or colourful </a:t>
            </a:r>
            <a:r>
              <a:rPr sz="1000" spc="-10" dirty="0">
                <a:latin typeface="Arial Narrow"/>
                <a:cs typeface="Arial Narrow"/>
              </a:rPr>
              <a:t>section slides.  You </a:t>
            </a:r>
            <a:r>
              <a:rPr sz="1000" spc="-5" dirty="0">
                <a:latin typeface="Arial Narrow"/>
                <a:cs typeface="Arial Narrow"/>
              </a:rPr>
              <a:t>can match the colours if</a:t>
            </a:r>
            <a:r>
              <a:rPr sz="1000" spc="-50" dirty="0">
                <a:latin typeface="Arial Narrow"/>
                <a:cs typeface="Arial Narrow"/>
              </a:rPr>
              <a:t> </a:t>
            </a:r>
            <a:r>
              <a:rPr sz="1000" spc="-5" dirty="0">
                <a:latin typeface="Arial Narrow"/>
                <a:cs typeface="Arial Narrow"/>
              </a:rPr>
              <a:t>necessary.</a:t>
            </a:r>
            <a:endParaRPr sz="1000">
              <a:latin typeface="Arial Narrow"/>
              <a:cs typeface="Arial Narrow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42900" y="324611"/>
            <a:ext cx="9212580" cy="396240"/>
          </a:xfrm>
          <a:custGeom>
            <a:avLst/>
            <a:gdLst/>
            <a:ahLst/>
            <a:cxnLst/>
            <a:rect l="l" t="t" r="r" b="b"/>
            <a:pathLst>
              <a:path w="9212580" h="396240">
                <a:moveTo>
                  <a:pt x="0" y="396240"/>
                </a:moveTo>
                <a:lnTo>
                  <a:pt x="9212580" y="396240"/>
                </a:lnTo>
                <a:lnTo>
                  <a:pt x="9212580" y="0"/>
                </a:lnTo>
                <a:lnTo>
                  <a:pt x="0" y="0"/>
                </a:lnTo>
                <a:lnTo>
                  <a:pt x="0" y="396240"/>
                </a:lnTo>
                <a:close/>
              </a:path>
            </a:pathLst>
          </a:custGeom>
          <a:solidFill>
            <a:srgbClr val="9D17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ct val="100000"/>
              </a:lnSpc>
            </a:pPr>
            <a:r>
              <a:rPr dirty="0">
                <a:solidFill>
                  <a:srgbClr val="C00000"/>
                </a:solidFill>
              </a:rPr>
              <a:t>REPETITION </a:t>
            </a:r>
            <a:r>
              <a:rPr spc="-5" dirty="0"/>
              <a:t>creates</a:t>
            </a:r>
            <a:r>
              <a:rPr spc="-50" dirty="0"/>
              <a:t> </a:t>
            </a:r>
            <a:r>
              <a:rPr spc="-5" dirty="0"/>
              <a:t>consistency</a:t>
            </a:r>
          </a:p>
        </p:txBody>
      </p:sp>
      <p:sp>
        <p:nvSpPr>
          <p:cNvPr id="17" name="object 17"/>
          <p:cNvSpPr/>
          <p:nvPr/>
        </p:nvSpPr>
        <p:spPr>
          <a:xfrm>
            <a:off x="6662928" y="1264919"/>
            <a:ext cx="2893060" cy="1472565"/>
          </a:xfrm>
          <a:custGeom>
            <a:avLst/>
            <a:gdLst/>
            <a:ahLst/>
            <a:cxnLst/>
            <a:rect l="l" t="t" r="r" b="b"/>
            <a:pathLst>
              <a:path w="2893059" h="1472564">
                <a:moveTo>
                  <a:pt x="2647188" y="0"/>
                </a:moveTo>
                <a:lnTo>
                  <a:pt x="245364" y="0"/>
                </a:lnTo>
                <a:lnTo>
                  <a:pt x="195915" y="4984"/>
                </a:lnTo>
                <a:lnTo>
                  <a:pt x="149858" y="19282"/>
                </a:lnTo>
                <a:lnTo>
                  <a:pt x="108179" y="41904"/>
                </a:lnTo>
                <a:lnTo>
                  <a:pt x="71866" y="71866"/>
                </a:lnTo>
                <a:lnTo>
                  <a:pt x="41904" y="108179"/>
                </a:lnTo>
                <a:lnTo>
                  <a:pt x="19282" y="149858"/>
                </a:lnTo>
                <a:lnTo>
                  <a:pt x="4984" y="195915"/>
                </a:lnTo>
                <a:lnTo>
                  <a:pt x="0" y="245363"/>
                </a:lnTo>
                <a:lnTo>
                  <a:pt x="0" y="1226819"/>
                </a:lnTo>
                <a:lnTo>
                  <a:pt x="4984" y="1276268"/>
                </a:lnTo>
                <a:lnTo>
                  <a:pt x="19282" y="1322325"/>
                </a:lnTo>
                <a:lnTo>
                  <a:pt x="41904" y="1364004"/>
                </a:lnTo>
                <a:lnTo>
                  <a:pt x="71866" y="1400317"/>
                </a:lnTo>
                <a:lnTo>
                  <a:pt x="108179" y="1430279"/>
                </a:lnTo>
                <a:lnTo>
                  <a:pt x="149858" y="1452901"/>
                </a:lnTo>
                <a:lnTo>
                  <a:pt x="195915" y="1467199"/>
                </a:lnTo>
                <a:lnTo>
                  <a:pt x="245364" y="1472183"/>
                </a:lnTo>
                <a:lnTo>
                  <a:pt x="2647188" y="1472183"/>
                </a:lnTo>
                <a:lnTo>
                  <a:pt x="2696636" y="1467199"/>
                </a:lnTo>
                <a:lnTo>
                  <a:pt x="2742693" y="1452901"/>
                </a:lnTo>
                <a:lnTo>
                  <a:pt x="2784372" y="1430279"/>
                </a:lnTo>
                <a:lnTo>
                  <a:pt x="2820685" y="1400317"/>
                </a:lnTo>
                <a:lnTo>
                  <a:pt x="2850647" y="1364004"/>
                </a:lnTo>
                <a:lnTo>
                  <a:pt x="2873269" y="1322325"/>
                </a:lnTo>
                <a:lnTo>
                  <a:pt x="2887567" y="1276268"/>
                </a:lnTo>
                <a:lnTo>
                  <a:pt x="2892552" y="1226819"/>
                </a:lnTo>
                <a:lnTo>
                  <a:pt x="2892552" y="245363"/>
                </a:lnTo>
                <a:lnTo>
                  <a:pt x="2887567" y="195915"/>
                </a:lnTo>
                <a:lnTo>
                  <a:pt x="2873269" y="149858"/>
                </a:lnTo>
                <a:lnTo>
                  <a:pt x="2850647" y="108179"/>
                </a:lnTo>
                <a:lnTo>
                  <a:pt x="2820685" y="71866"/>
                </a:lnTo>
                <a:lnTo>
                  <a:pt x="2784372" y="41904"/>
                </a:lnTo>
                <a:lnTo>
                  <a:pt x="2742693" y="19282"/>
                </a:lnTo>
                <a:lnTo>
                  <a:pt x="2696636" y="4984"/>
                </a:lnTo>
                <a:lnTo>
                  <a:pt x="2647188" y="0"/>
                </a:lnTo>
                <a:close/>
              </a:path>
            </a:pathLst>
          </a:custGeom>
          <a:solidFill>
            <a:srgbClr val="9917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6814819" y="1375664"/>
            <a:ext cx="2555875" cy="12604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Cognitive</a:t>
            </a:r>
            <a:r>
              <a:rPr sz="1600" spc="-5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explanation</a:t>
            </a:r>
            <a:endParaRPr sz="1600">
              <a:latin typeface="Georgia"/>
              <a:cs typeface="Georgia"/>
            </a:endParaRPr>
          </a:p>
          <a:p>
            <a:pPr marL="12700" marR="5080">
              <a:lnSpc>
                <a:spcPct val="100000"/>
              </a:lnSpc>
              <a:spcBef>
                <a:spcPts val="30"/>
              </a:spcBef>
            </a:pPr>
            <a:r>
              <a:rPr sz="1050" spc="-5" dirty="0">
                <a:latin typeface="Arial Narrow"/>
                <a:cs typeface="Arial Narrow"/>
              </a:rPr>
              <a:t>Consistency means people know what to expect and  content requires less</a:t>
            </a:r>
            <a:r>
              <a:rPr sz="1050" spc="-105" dirty="0">
                <a:latin typeface="Arial Narrow"/>
                <a:cs typeface="Arial Narrow"/>
              </a:rPr>
              <a:t> </a:t>
            </a:r>
            <a:r>
              <a:rPr sz="1050" spc="-5" dirty="0">
                <a:latin typeface="Arial Narrow"/>
                <a:cs typeface="Arial Narrow"/>
              </a:rPr>
              <a:t>processing:</a:t>
            </a:r>
            <a:endParaRPr sz="1050">
              <a:latin typeface="Arial Narrow"/>
              <a:cs typeface="Arial Narrow"/>
            </a:endParaRPr>
          </a:p>
          <a:p>
            <a:pPr marL="190500" indent="-177800">
              <a:lnSpc>
                <a:spcPct val="100000"/>
              </a:lnSpc>
              <a:spcBef>
                <a:spcPts val="490"/>
              </a:spcBef>
              <a:buFont typeface="Courier New"/>
              <a:buChar char="o"/>
              <a:tabLst>
                <a:tab pos="191135" algn="l"/>
              </a:tabLst>
            </a:pPr>
            <a:r>
              <a:rPr sz="1050" dirty="0">
                <a:latin typeface="Arial Narrow"/>
                <a:cs typeface="Arial Narrow"/>
              </a:rPr>
              <a:t>People</a:t>
            </a:r>
            <a:r>
              <a:rPr sz="1050" spc="-35" dirty="0">
                <a:latin typeface="Arial Narrow"/>
                <a:cs typeface="Arial Narrow"/>
              </a:rPr>
              <a:t> </a:t>
            </a:r>
            <a:r>
              <a:rPr sz="1050" dirty="0">
                <a:latin typeface="Arial Narrow"/>
                <a:cs typeface="Arial Narrow"/>
              </a:rPr>
              <a:t>don’t</a:t>
            </a:r>
            <a:r>
              <a:rPr sz="1050" spc="-35" dirty="0">
                <a:latin typeface="Arial Narrow"/>
                <a:cs typeface="Arial Narrow"/>
              </a:rPr>
              <a:t> </a:t>
            </a:r>
            <a:r>
              <a:rPr sz="1050" dirty="0">
                <a:latin typeface="Arial Narrow"/>
                <a:cs typeface="Arial Narrow"/>
              </a:rPr>
              <a:t>waste</a:t>
            </a:r>
            <a:r>
              <a:rPr sz="1050" spc="-40" dirty="0">
                <a:latin typeface="Arial Narrow"/>
                <a:cs typeface="Arial Narrow"/>
              </a:rPr>
              <a:t> </a:t>
            </a:r>
            <a:r>
              <a:rPr sz="1050" dirty="0">
                <a:latin typeface="Arial Narrow"/>
                <a:cs typeface="Arial Narrow"/>
              </a:rPr>
              <a:t>effort</a:t>
            </a:r>
            <a:r>
              <a:rPr sz="1050" spc="-35" dirty="0">
                <a:latin typeface="Arial Narrow"/>
                <a:cs typeface="Arial Narrow"/>
              </a:rPr>
              <a:t> </a:t>
            </a:r>
            <a:r>
              <a:rPr sz="1050" dirty="0">
                <a:latin typeface="Arial Narrow"/>
                <a:cs typeface="Arial Narrow"/>
              </a:rPr>
              <a:t>decoding</a:t>
            </a:r>
            <a:r>
              <a:rPr sz="1050" spc="-50" dirty="0">
                <a:latin typeface="Arial Narrow"/>
                <a:cs typeface="Arial Narrow"/>
              </a:rPr>
              <a:t> </a:t>
            </a:r>
            <a:r>
              <a:rPr sz="1050" dirty="0">
                <a:latin typeface="Arial Narrow"/>
                <a:cs typeface="Arial Narrow"/>
              </a:rPr>
              <a:t>the</a:t>
            </a:r>
            <a:r>
              <a:rPr sz="1050" spc="-40" dirty="0">
                <a:latin typeface="Arial Narrow"/>
                <a:cs typeface="Arial Narrow"/>
              </a:rPr>
              <a:t> </a:t>
            </a:r>
            <a:r>
              <a:rPr sz="1050" dirty="0">
                <a:latin typeface="Arial Narrow"/>
                <a:cs typeface="Arial Narrow"/>
              </a:rPr>
              <a:t>layout</a:t>
            </a:r>
            <a:endParaRPr sz="1050">
              <a:latin typeface="Arial Narrow"/>
              <a:cs typeface="Arial Narrow"/>
            </a:endParaRPr>
          </a:p>
          <a:p>
            <a:pPr marL="190500" indent="-177800">
              <a:lnSpc>
                <a:spcPct val="100000"/>
              </a:lnSpc>
              <a:spcBef>
                <a:spcPts val="500"/>
              </a:spcBef>
              <a:buFont typeface="Courier New"/>
              <a:buChar char="o"/>
              <a:tabLst>
                <a:tab pos="191135" algn="l"/>
              </a:tabLst>
            </a:pPr>
            <a:r>
              <a:rPr sz="1050" dirty="0">
                <a:latin typeface="Arial Narrow"/>
                <a:cs typeface="Arial Narrow"/>
              </a:rPr>
              <a:t>They </a:t>
            </a:r>
            <a:r>
              <a:rPr sz="1050" spc="-5" dirty="0">
                <a:latin typeface="Arial Narrow"/>
                <a:cs typeface="Arial Narrow"/>
              </a:rPr>
              <a:t>know </a:t>
            </a:r>
            <a:r>
              <a:rPr sz="1050" dirty="0">
                <a:latin typeface="Arial Narrow"/>
                <a:cs typeface="Arial Narrow"/>
              </a:rPr>
              <a:t>where to expect </a:t>
            </a:r>
            <a:r>
              <a:rPr sz="1050" spc="-5" dirty="0">
                <a:latin typeface="Arial Narrow"/>
                <a:cs typeface="Arial Narrow"/>
              </a:rPr>
              <a:t>important</a:t>
            </a:r>
            <a:r>
              <a:rPr sz="1050" spc="-170" dirty="0">
                <a:latin typeface="Arial Narrow"/>
                <a:cs typeface="Arial Narrow"/>
              </a:rPr>
              <a:t> </a:t>
            </a:r>
            <a:r>
              <a:rPr sz="1050" dirty="0">
                <a:latin typeface="Arial Narrow"/>
                <a:cs typeface="Arial Narrow"/>
              </a:rPr>
              <a:t>features</a:t>
            </a:r>
            <a:endParaRPr sz="1050">
              <a:latin typeface="Arial Narrow"/>
              <a:cs typeface="Arial Narrow"/>
            </a:endParaRPr>
          </a:p>
          <a:p>
            <a:pPr marL="190500" indent="-177800">
              <a:lnSpc>
                <a:spcPct val="100000"/>
              </a:lnSpc>
              <a:spcBef>
                <a:spcPts val="505"/>
              </a:spcBef>
              <a:buFont typeface="Courier New"/>
              <a:buChar char="o"/>
              <a:tabLst>
                <a:tab pos="191135" algn="l"/>
              </a:tabLst>
            </a:pPr>
            <a:r>
              <a:rPr sz="1050" dirty="0">
                <a:latin typeface="Arial Narrow"/>
                <a:cs typeface="Arial Narrow"/>
              </a:rPr>
              <a:t>They </a:t>
            </a:r>
            <a:r>
              <a:rPr sz="1050" spc="-5" dirty="0">
                <a:latin typeface="Arial Narrow"/>
                <a:cs typeface="Arial Narrow"/>
              </a:rPr>
              <a:t>can concentrate </a:t>
            </a:r>
            <a:r>
              <a:rPr sz="1050" dirty="0">
                <a:latin typeface="Arial Narrow"/>
                <a:cs typeface="Arial Narrow"/>
              </a:rPr>
              <a:t>on the</a:t>
            </a:r>
            <a:r>
              <a:rPr sz="1050" spc="-125" dirty="0">
                <a:latin typeface="Arial Narrow"/>
                <a:cs typeface="Arial Narrow"/>
              </a:rPr>
              <a:t> </a:t>
            </a:r>
            <a:r>
              <a:rPr sz="1050" spc="-5" dirty="0">
                <a:latin typeface="Arial Narrow"/>
                <a:cs typeface="Arial Narrow"/>
              </a:rPr>
              <a:t>content.</a:t>
            </a:r>
            <a:endParaRPr sz="1050">
              <a:latin typeface="Arial Narrow"/>
              <a:cs typeface="Arial Narrow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844296" y="2133600"/>
            <a:ext cx="1737360" cy="1013460"/>
          </a:xfrm>
          <a:custGeom>
            <a:avLst/>
            <a:gdLst/>
            <a:ahLst/>
            <a:cxnLst/>
            <a:rect l="l" t="t" r="r" b="b"/>
            <a:pathLst>
              <a:path w="1737360" h="1013460">
                <a:moveTo>
                  <a:pt x="0" y="1013460"/>
                </a:moveTo>
                <a:lnTo>
                  <a:pt x="1737360" y="1013460"/>
                </a:lnTo>
                <a:lnTo>
                  <a:pt x="1737360" y="0"/>
                </a:lnTo>
                <a:lnTo>
                  <a:pt x="0" y="0"/>
                </a:lnTo>
                <a:lnTo>
                  <a:pt x="0" y="101346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325117" y="2302781"/>
            <a:ext cx="313690" cy="292735"/>
          </a:xfrm>
          <a:custGeom>
            <a:avLst/>
            <a:gdLst/>
            <a:ahLst/>
            <a:cxnLst/>
            <a:rect l="l" t="t" r="r" b="b"/>
            <a:pathLst>
              <a:path w="313689" h="292735">
                <a:moveTo>
                  <a:pt x="269747" y="195308"/>
                </a:moveTo>
                <a:lnTo>
                  <a:pt x="262509" y="200515"/>
                </a:lnTo>
                <a:lnTo>
                  <a:pt x="255269" y="205722"/>
                </a:lnTo>
                <a:lnTo>
                  <a:pt x="247141" y="206230"/>
                </a:lnTo>
                <a:lnTo>
                  <a:pt x="240980" y="204960"/>
                </a:lnTo>
                <a:lnTo>
                  <a:pt x="234616" y="201785"/>
                </a:lnTo>
                <a:lnTo>
                  <a:pt x="227943" y="198800"/>
                </a:lnTo>
                <a:lnTo>
                  <a:pt x="220853" y="198102"/>
                </a:lnTo>
                <a:lnTo>
                  <a:pt x="221245" y="216828"/>
                </a:lnTo>
                <a:lnTo>
                  <a:pt x="221805" y="243806"/>
                </a:lnTo>
                <a:lnTo>
                  <a:pt x="221888" y="271236"/>
                </a:lnTo>
                <a:lnTo>
                  <a:pt x="220853" y="291320"/>
                </a:lnTo>
                <a:lnTo>
                  <a:pt x="210746" y="292530"/>
                </a:lnTo>
                <a:lnTo>
                  <a:pt x="197437" y="292336"/>
                </a:lnTo>
                <a:lnTo>
                  <a:pt x="182723" y="291855"/>
                </a:lnTo>
                <a:lnTo>
                  <a:pt x="168401" y="292209"/>
                </a:lnTo>
                <a:lnTo>
                  <a:pt x="168050" y="276933"/>
                </a:lnTo>
                <a:lnTo>
                  <a:pt x="169402" y="256871"/>
                </a:lnTo>
                <a:lnTo>
                  <a:pt x="169777" y="237523"/>
                </a:lnTo>
                <a:lnTo>
                  <a:pt x="166497" y="224391"/>
                </a:lnTo>
                <a:lnTo>
                  <a:pt x="158115" y="220043"/>
                </a:lnTo>
                <a:lnTo>
                  <a:pt x="146208" y="221232"/>
                </a:lnTo>
                <a:lnTo>
                  <a:pt x="132921" y="224444"/>
                </a:lnTo>
                <a:lnTo>
                  <a:pt x="120395" y="226169"/>
                </a:lnTo>
                <a:lnTo>
                  <a:pt x="108045" y="223950"/>
                </a:lnTo>
                <a:lnTo>
                  <a:pt x="95122" y="220136"/>
                </a:lnTo>
                <a:lnTo>
                  <a:pt x="83534" y="218418"/>
                </a:lnTo>
                <a:lnTo>
                  <a:pt x="75184" y="222486"/>
                </a:lnTo>
                <a:lnTo>
                  <a:pt x="71626" y="236291"/>
                </a:lnTo>
                <a:lnTo>
                  <a:pt x="71485" y="256823"/>
                </a:lnTo>
                <a:lnTo>
                  <a:pt x="72272" y="277618"/>
                </a:lnTo>
                <a:lnTo>
                  <a:pt x="71500" y="292209"/>
                </a:lnTo>
                <a:lnTo>
                  <a:pt x="18160" y="286875"/>
                </a:lnTo>
                <a:lnTo>
                  <a:pt x="4984" y="219184"/>
                </a:lnTo>
                <a:lnTo>
                  <a:pt x="51" y="177540"/>
                </a:lnTo>
                <a:lnTo>
                  <a:pt x="0" y="141968"/>
                </a:lnTo>
                <a:lnTo>
                  <a:pt x="5584" y="113919"/>
                </a:lnTo>
                <a:lnTo>
                  <a:pt x="28610" y="67583"/>
                </a:lnTo>
                <a:lnTo>
                  <a:pt x="66911" y="32029"/>
                </a:lnTo>
                <a:lnTo>
                  <a:pt x="120437" y="7352"/>
                </a:lnTo>
                <a:lnTo>
                  <a:pt x="168161" y="0"/>
                </a:lnTo>
                <a:lnTo>
                  <a:pt x="189372" y="2188"/>
                </a:lnTo>
                <a:lnTo>
                  <a:pt x="230759" y="25128"/>
                </a:lnTo>
                <a:lnTo>
                  <a:pt x="261492" y="77341"/>
                </a:lnTo>
                <a:lnTo>
                  <a:pt x="281559" y="141079"/>
                </a:lnTo>
                <a:lnTo>
                  <a:pt x="300418" y="213326"/>
                </a:lnTo>
                <a:lnTo>
                  <a:pt x="313181" y="273286"/>
                </a:lnTo>
                <a:lnTo>
                  <a:pt x="300083" y="274635"/>
                </a:lnTo>
                <a:lnTo>
                  <a:pt x="289639" y="275794"/>
                </a:lnTo>
                <a:lnTo>
                  <a:pt x="280552" y="277286"/>
                </a:lnTo>
                <a:lnTo>
                  <a:pt x="271525" y="279636"/>
                </a:lnTo>
                <a:lnTo>
                  <a:pt x="265832" y="264066"/>
                </a:lnTo>
                <a:lnTo>
                  <a:pt x="259794" y="246616"/>
                </a:lnTo>
                <a:lnTo>
                  <a:pt x="253970" y="226879"/>
                </a:lnTo>
                <a:lnTo>
                  <a:pt x="248919" y="204452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480012" y="2360676"/>
            <a:ext cx="82550" cy="119380"/>
          </a:xfrm>
          <a:custGeom>
            <a:avLst/>
            <a:gdLst/>
            <a:ahLst/>
            <a:cxnLst/>
            <a:rect l="l" t="t" r="r" b="b"/>
            <a:pathLst>
              <a:path w="82550" h="119380">
                <a:moveTo>
                  <a:pt x="26842" y="0"/>
                </a:moveTo>
                <a:lnTo>
                  <a:pt x="14656" y="19335"/>
                </a:lnTo>
                <a:lnTo>
                  <a:pt x="4887" y="38100"/>
                </a:lnTo>
                <a:lnTo>
                  <a:pt x="0" y="55721"/>
                </a:lnTo>
                <a:lnTo>
                  <a:pt x="2458" y="71627"/>
                </a:lnTo>
                <a:lnTo>
                  <a:pt x="18758" y="87368"/>
                </a:lnTo>
                <a:lnTo>
                  <a:pt x="45702" y="102679"/>
                </a:lnTo>
                <a:lnTo>
                  <a:pt x="70931" y="114276"/>
                </a:lnTo>
                <a:lnTo>
                  <a:pt x="82087" y="118872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547367" y="2474214"/>
            <a:ext cx="3810" cy="27940"/>
          </a:xfrm>
          <a:custGeom>
            <a:avLst/>
            <a:gdLst/>
            <a:ahLst/>
            <a:cxnLst/>
            <a:rect l="l" t="t" r="r" b="b"/>
            <a:pathLst>
              <a:path w="3809" h="27939">
                <a:moveTo>
                  <a:pt x="507" y="27432"/>
                </a:moveTo>
                <a:lnTo>
                  <a:pt x="253" y="20574"/>
                </a:lnTo>
                <a:lnTo>
                  <a:pt x="0" y="13715"/>
                </a:lnTo>
                <a:lnTo>
                  <a:pt x="507" y="9144"/>
                </a:lnTo>
                <a:lnTo>
                  <a:pt x="1015" y="4572"/>
                </a:lnTo>
                <a:lnTo>
                  <a:pt x="2159" y="2286"/>
                </a:lnTo>
                <a:lnTo>
                  <a:pt x="3301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284732" y="2421655"/>
            <a:ext cx="43180" cy="109855"/>
          </a:xfrm>
          <a:custGeom>
            <a:avLst/>
            <a:gdLst/>
            <a:ahLst/>
            <a:cxnLst/>
            <a:rect l="l" t="t" r="r" b="b"/>
            <a:pathLst>
              <a:path w="43180" h="109855">
                <a:moveTo>
                  <a:pt x="42671" y="742"/>
                </a:moveTo>
                <a:lnTo>
                  <a:pt x="13448" y="33091"/>
                </a:lnTo>
                <a:lnTo>
                  <a:pt x="4308" y="81724"/>
                </a:lnTo>
                <a:lnTo>
                  <a:pt x="0" y="109708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556892" y="2398648"/>
            <a:ext cx="13335" cy="21590"/>
          </a:xfrm>
          <a:custGeom>
            <a:avLst/>
            <a:gdLst/>
            <a:ahLst/>
            <a:cxnLst/>
            <a:rect l="l" t="t" r="r" b="b"/>
            <a:pathLst>
              <a:path w="13334" h="21589">
                <a:moveTo>
                  <a:pt x="4190" y="126"/>
                </a:moveTo>
                <a:lnTo>
                  <a:pt x="6222" y="0"/>
                </a:lnTo>
                <a:lnTo>
                  <a:pt x="12191" y="7747"/>
                </a:lnTo>
                <a:lnTo>
                  <a:pt x="12826" y="11302"/>
                </a:lnTo>
                <a:lnTo>
                  <a:pt x="13334" y="14859"/>
                </a:lnTo>
                <a:lnTo>
                  <a:pt x="9651" y="21336"/>
                </a:lnTo>
                <a:lnTo>
                  <a:pt x="7619" y="21462"/>
                </a:lnTo>
                <a:lnTo>
                  <a:pt x="5715" y="21589"/>
                </a:lnTo>
                <a:lnTo>
                  <a:pt x="1650" y="15493"/>
                </a:lnTo>
                <a:lnTo>
                  <a:pt x="762" y="12191"/>
                </a:lnTo>
                <a:lnTo>
                  <a:pt x="0" y="8889"/>
                </a:lnTo>
                <a:lnTo>
                  <a:pt x="2285" y="253"/>
                </a:lnTo>
                <a:lnTo>
                  <a:pt x="4190" y="126"/>
                </a:lnTo>
                <a:close/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021207" y="2628136"/>
            <a:ext cx="354203" cy="3306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021207" y="2628136"/>
            <a:ext cx="354330" cy="330835"/>
          </a:xfrm>
          <a:custGeom>
            <a:avLst/>
            <a:gdLst/>
            <a:ahLst/>
            <a:cxnLst/>
            <a:rect l="l" t="t" r="r" b="b"/>
            <a:pathLst>
              <a:path w="354330" h="330835">
                <a:moveTo>
                  <a:pt x="305054" y="220854"/>
                </a:moveTo>
                <a:lnTo>
                  <a:pt x="298922" y="225155"/>
                </a:lnTo>
                <a:lnTo>
                  <a:pt x="292671" y="228967"/>
                </a:lnTo>
                <a:lnTo>
                  <a:pt x="286230" y="231802"/>
                </a:lnTo>
                <a:lnTo>
                  <a:pt x="279527" y="233173"/>
                </a:lnTo>
                <a:lnTo>
                  <a:pt x="272526" y="231707"/>
                </a:lnTo>
                <a:lnTo>
                  <a:pt x="265334" y="228109"/>
                </a:lnTo>
                <a:lnTo>
                  <a:pt x="257810" y="224726"/>
                </a:lnTo>
                <a:lnTo>
                  <a:pt x="249809" y="223902"/>
                </a:lnTo>
                <a:lnTo>
                  <a:pt x="250237" y="245052"/>
                </a:lnTo>
                <a:lnTo>
                  <a:pt x="250856" y="275560"/>
                </a:lnTo>
                <a:lnTo>
                  <a:pt x="250951" y="306591"/>
                </a:lnTo>
                <a:lnTo>
                  <a:pt x="249809" y="329312"/>
                </a:lnTo>
                <a:lnTo>
                  <a:pt x="238359" y="330686"/>
                </a:lnTo>
                <a:lnTo>
                  <a:pt x="223300" y="330487"/>
                </a:lnTo>
                <a:lnTo>
                  <a:pt x="206646" y="329955"/>
                </a:lnTo>
                <a:lnTo>
                  <a:pt x="190411" y="330328"/>
                </a:lnTo>
                <a:lnTo>
                  <a:pt x="190066" y="313021"/>
                </a:lnTo>
                <a:lnTo>
                  <a:pt x="191627" y="290355"/>
                </a:lnTo>
                <a:lnTo>
                  <a:pt x="192068" y="268499"/>
                </a:lnTo>
                <a:lnTo>
                  <a:pt x="188366" y="253620"/>
                </a:lnTo>
                <a:lnTo>
                  <a:pt x="178817" y="248723"/>
                </a:lnTo>
                <a:lnTo>
                  <a:pt x="165333" y="250064"/>
                </a:lnTo>
                <a:lnTo>
                  <a:pt x="150313" y="253692"/>
                </a:lnTo>
                <a:lnTo>
                  <a:pt x="136156" y="255652"/>
                </a:lnTo>
                <a:lnTo>
                  <a:pt x="122183" y="253107"/>
                </a:lnTo>
                <a:lnTo>
                  <a:pt x="107556" y="248810"/>
                </a:lnTo>
                <a:lnTo>
                  <a:pt x="94433" y="246919"/>
                </a:lnTo>
                <a:lnTo>
                  <a:pt x="84975" y="251588"/>
                </a:lnTo>
                <a:lnTo>
                  <a:pt x="80948" y="267160"/>
                </a:lnTo>
                <a:lnTo>
                  <a:pt x="80810" y="290339"/>
                </a:lnTo>
                <a:lnTo>
                  <a:pt x="81728" y="313828"/>
                </a:lnTo>
                <a:lnTo>
                  <a:pt x="80873" y="330328"/>
                </a:lnTo>
                <a:lnTo>
                  <a:pt x="39268" y="328150"/>
                </a:lnTo>
                <a:lnTo>
                  <a:pt x="13462" y="292151"/>
                </a:lnTo>
                <a:lnTo>
                  <a:pt x="5568" y="247794"/>
                </a:lnTo>
                <a:lnTo>
                  <a:pt x="9" y="200699"/>
                </a:lnTo>
                <a:lnTo>
                  <a:pt x="0" y="160402"/>
                </a:lnTo>
                <a:lnTo>
                  <a:pt x="6295" y="128752"/>
                </a:lnTo>
                <a:lnTo>
                  <a:pt x="32325" y="76356"/>
                </a:lnTo>
                <a:lnTo>
                  <a:pt x="75613" y="36159"/>
                </a:lnTo>
                <a:lnTo>
                  <a:pt x="136172" y="8254"/>
                </a:lnTo>
                <a:lnTo>
                  <a:pt x="190147" y="0"/>
                </a:lnTo>
                <a:lnTo>
                  <a:pt x="214141" y="2494"/>
                </a:lnTo>
                <a:lnTo>
                  <a:pt x="260984" y="28449"/>
                </a:lnTo>
                <a:lnTo>
                  <a:pt x="295783" y="87393"/>
                </a:lnTo>
                <a:lnTo>
                  <a:pt x="318389" y="159386"/>
                </a:lnTo>
                <a:lnTo>
                  <a:pt x="329628" y="198495"/>
                </a:lnTo>
                <a:lnTo>
                  <a:pt x="339725" y="241079"/>
                </a:lnTo>
                <a:lnTo>
                  <a:pt x="348107" y="280187"/>
                </a:lnTo>
                <a:lnTo>
                  <a:pt x="354203" y="308865"/>
                </a:lnTo>
                <a:lnTo>
                  <a:pt x="339411" y="310423"/>
                </a:lnTo>
                <a:lnTo>
                  <a:pt x="327596" y="311707"/>
                </a:lnTo>
                <a:lnTo>
                  <a:pt x="317305" y="313348"/>
                </a:lnTo>
                <a:lnTo>
                  <a:pt x="307086" y="315977"/>
                </a:lnTo>
                <a:lnTo>
                  <a:pt x="300668" y="298451"/>
                </a:lnTo>
                <a:lnTo>
                  <a:pt x="293846" y="278735"/>
                </a:lnTo>
                <a:lnTo>
                  <a:pt x="287262" y="256399"/>
                </a:lnTo>
                <a:lnTo>
                  <a:pt x="281559" y="231014"/>
                </a:lnTo>
              </a:path>
            </a:pathLst>
          </a:custGeom>
          <a:ln w="25908">
            <a:solidFill>
              <a:srgbClr val="99170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195778" y="2693670"/>
            <a:ext cx="93345" cy="134620"/>
          </a:xfrm>
          <a:custGeom>
            <a:avLst/>
            <a:gdLst/>
            <a:ahLst/>
            <a:cxnLst/>
            <a:rect l="l" t="t" r="r" b="b"/>
            <a:pathLst>
              <a:path w="93344" h="134619">
                <a:moveTo>
                  <a:pt x="30368" y="0"/>
                </a:moveTo>
                <a:lnTo>
                  <a:pt x="16568" y="21820"/>
                </a:lnTo>
                <a:lnTo>
                  <a:pt x="5526" y="43021"/>
                </a:lnTo>
                <a:lnTo>
                  <a:pt x="0" y="62936"/>
                </a:lnTo>
                <a:lnTo>
                  <a:pt x="2745" y="80899"/>
                </a:lnTo>
                <a:lnTo>
                  <a:pt x="21198" y="98643"/>
                </a:lnTo>
                <a:lnTo>
                  <a:pt x="51654" y="115887"/>
                </a:lnTo>
                <a:lnTo>
                  <a:pt x="80160" y="128940"/>
                </a:lnTo>
                <a:lnTo>
                  <a:pt x="92763" y="134112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976122" y="2762216"/>
            <a:ext cx="45720" cy="125095"/>
          </a:xfrm>
          <a:custGeom>
            <a:avLst/>
            <a:gdLst/>
            <a:ahLst/>
            <a:cxnLst/>
            <a:rect l="l" t="t" r="r" b="b"/>
            <a:pathLst>
              <a:path w="45719" h="125094">
                <a:moveTo>
                  <a:pt x="45719" y="795"/>
                </a:moveTo>
                <a:lnTo>
                  <a:pt x="14417" y="37794"/>
                </a:lnTo>
                <a:lnTo>
                  <a:pt x="4621" y="93154"/>
                </a:lnTo>
                <a:lnTo>
                  <a:pt x="0" y="125001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283208" y="2736214"/>
            <a:ext cx="15240" cy="24765"/>
          </a:xfrm>
          <a:custGeom>
            <a:avLst/>
            <a:gdLst/>
            <a:ahLst/>
            <a:cxnLst/>
            <a:rect l="l" t="t" r="r" b="b"/>
            <a:pathLst>
              <a:path w="15240" h="24764">
                <a:moveTo>
                  <a:pt x="4825" y="126"/>
                </a:moveTo>
                <a:lnTo>
                  <a:pt x="7111" y="0"/>
                </a:lnTo>
                <a:lnTo>
                  <a:pt x="13715" y="8762"/>
                </a:lnTo>
                <a:lnTo>
                  <a:pt x="14350" y="12826"/>
                </a:lnTo>
                <a:lnTo>
                  <a:pt x="15112" y="16890"/>
                </a:lnTo>
                <a:lnTo>
                  <a:pt x="10921" y="24384"/>
                </a:lnTo>
                <a:lnTo>
                  <a:pt x="8635" y="24511"/>
                </a:lnTo>
                <a:lnTo>
                  <a:pt x="6350" y="24637"/>
                </a:lnTo>
                <a:lnTo>
                  <a:pt x="1904" y="17652"/>
                </a:lnTo>
                <a:lnTo>
                  <a:pt x="1015" y="13970"/>
                </a:lnTo>
                <a:lnTo>
                  <a:pt x="0" y="10160"/>
                </a:lnTo>
                <a:lnTo>
                  <a:pt x="2539" y="254"/>
                </a:lnTo>
                <a:lnTo>
                  <a:pt x="4825" y="126"/>
                </a:lnTo>
                <a:close/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055114" y="2302781"/>
            <a:ext cx="313690" cy="292735"/>
          </a:xfrm>
          <a:custGeom>
            <a:avLst/>
            <a:gdLst/>
            <a:ahLst/>
            <a:cxnLst/>
            <a:rect l="l" t="t" r="r" b="b"/>
            <a:pathLst>
              <a:path w="313689" h="292735">
                <a:moveTo>
                  <a:pt x="269748" y="195308"/>
                </a:moveTo>
                <a:lnTo>
                  <a:pt x="262509" y="200515"/>
                </a:lnTo>
                <a:lnTo>
                  <a:pt x="255269" y="205722"/>
                </a:lnTo>
                <a:lnTo>
                  <a:pt x="247142" y="206230"/>
                </a:lnTo>
                <a:lnTo>
                  <a:pt x="240980" y="204960"/>
                </a:lnTo>
                <a:lnTo>
                  <a:pt x="234616" y="201785"/>
                </a:lnTo>
                <a:lnTo>
                  <a:pt x="227943" y="198800"/>
                </a:lnTo>
                <a:lnTo>
                  <a:pt x="220853" y="198102"/>
                </a:lnTo>
                <a:lnTo>
                  <a:pt x="221245" y="216828"/>
                </a:lnTo>
                <a:lnTo>
                  <a:pt x="221805" y="243806"/>
                </a:lnTo>
                <a:lnTo>
                  <a:pt x="221888" y="271236"/>
                </a:lnTo>
                <a:lnTo>
                  <a:pt x="220853" y="291320"/>
                </a:lnTo>
                <a:lnTo>
                  <a:pt x="210746" y="292530"/>
                </a:lnTo>
                <a:lnTo>
                  <a:pt x="197437" y="292336"/>
                </a:lnTo>
                <a:lnTo>
                  <a:pt x="182723" y="291855"/>
                </a:lnTo>
                <a:lnTo>
                  <a:pt x="168402" y="292209"/>
                </a:lnTo>
                <a:lnTo>
                  <a:pt x="168050" y="276933"/>
                </a:lnTo>
                <a:lnTo>
                  <a:pt x="169402" y="256871"/>
                </a:lnTo>
                <a:lnTo>
                  <a:pt x="169777" y="237523"/>
                </a:lnTo>
                <a:lnTo>
                  <a:pt x="166497" y="224391"/>
                </a:lnTo>
                <a:lnTo>
                  <a:pt x="158115" y="220043"/>
                </a:lnTo>
                <a:lnTo>
                  <a:pt x="146208" y="221232"/>
                </a:lnTo>
                <a:lnTo>
                  <a:pt x="132921" y="224444"/>
                </a:lnTo>
                <a:lnTo>
                  <a:pt x="120396" y="226169"/>
                </a:lnTo>
                <a:lnTo>
                  <a:pt x="108045" y="223950"/>
                </a:lnTo>
                <a:lnTo>
                  <a:pt x="95123" y="220136"/>
                </a:lnTo>
                <a:lnTo>
                  <a:pt x="83534" y="218418"/>
                </a:lnTo>
                <a:lnTo>
                  <a:pt x="75184" y="222486"/>
                </a:lnTo>
                <a:lnTo>
                  <a:pt x="71626" y="236291"/>
                </a:lnTo>
                <a:lnTo>
                  <a:pt x="71485" y="256823"/>
                </a:lnTo>
                <a:lnTo>
                  <a:pt x="72272" y="277618"/>
                </a:lnTo>
                <a:lnTo>
                  <a:pt x="71500" y="292209"/>
                </a:lnTo>
                <a:lnTo>
                  <a:pt x="18161" y="286875"/>
                </a:lnTo>
                <a:lnTo>
                  <a:pt x="4984" y="219184"/>
                </a:lnTo>
                <a:lnTo>
                  <a:pt x="51" y="177540"/>
                </a:lnTo>
                <a:lnTo>
                  <a:pt x="0" y="141968"/>
                </a:lnTo>
                <a:lnTo>
                  <a:pt x="5584" y="113919"/>
                </a:lnTo>
                <a:lnTo>
                  <a:pt x="28610" y="67583"/>
                </a:lnTo>
                <a:lnTo>
                  <a:pt x="66911" y="32029"/>
                </a:lnTo>
                <a:lnTo>
                  <a:pt x="120437" y="7352"/>
                </a:lnTo>
                <a:lnTo>
                  <a:pt x="168161" y="0"/>
                </a:lnTo>
                <a:lnTo>
                  <a:pt x="189372" y="2188"/>
                </a:lnTo>
                <a:lnTo>
                  <a:pt x="230759" y="25128"/>
                </a:lnTo>
                <a:lnTo>
                  <a:pt x="261493" y="77341"/>
                </a:lnTo>
                <a:lnTo>
                  <a:pt x="281559" y="141079"/>
                </a:lnTo>
                <a:lnTo>
                  <a:pt x="300418" y="213326"/>
                </a:lnTo>
                <a:lnTo>
                  <a:pt x="313181" y="273286"/>
                </a:lnTo>
                <a:lnTo>
                  <a:pt x="300083" y="274635"/>
                </a:lnTo>
                <a:lnTo>
                  <a:pt x="289639" y="275794"/>
                </a:lnTo>
                <a:lnTo>
                  <a:pt x="280552" y="277286"/>
                </a:lnTo>
                <a:lnTo>
                  <a:pt x="271525" y="279636"/>
                </a:lnTo>
                <a:lnTo>
                  <a:pt x="265832" y="264066"/>
                </a:lnTo>
                <a:lnTo>
                  <a:pt x="259794" y="246616"/>
                </a:lnTo>
                <a:lnTo>
                  <a:pt x="253970" y="226879"/>
                </a:lnTo>
                <a:lnTo>
                  <a:pt x="248919" y="204452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208484" y="2360676"/>
            <a:ext cx="82550" cy="119380"/>
          </a:xfrm>
          <a:custGeom>
            <a:avLst/>
            <a:gdLst/>
            <a:ahLst/>
            <a:cxnLst/>
            <a:rect l="l" t="t" r="r" b="b"/>
            <a:pathLst>
              <a:path w="82550" h="119380">
                <a:moveTo>
                  <a:pt x="26842" y="0"/>
                </a:moveTo>
                <a:lnTo>
                  <a:pt x="14656" y="19335"/>
                </a:lnTo>
                <a:lnTo>
                  <a:pt x="4887" y="38100"/>
                </a:lnTo>
                <a:lnTo>
                  <a:pt x="0" y="55721"/>
                </a:lnTo>
                <a:lnTo>
                  <a:pt x="2458" y="71627"/>
                </a:lnTo>
                <a:lnTo>
                  <a:pt x="18758" y="87368"/>
                </a:lnTo>
                <a:lnTo>
                  <a:pt x="45702" y="102679"/>
                </a:lnTo>
                <a:lnTo>
                  <a:pt x="70931" y="114276"/>
                </a:lnTo>
                <a:lnTo>
                  <a:pt x="82087" y="118872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275839" y="2474214"/>
            <a:ext cx="3810" cy="27940"/>
          </a:xfrm>
          <a:custGeom>
            <a:avLst/>
            <a:gdLst/>
            <a:ahLst/>
            <a:cxnLst/>
            <a:rect l="l" t="t" r="r" b="b"/>
            <a:pathLst>
              <a:path w="3810" h="27939">
                <a:moveTo>
                  <a:pt x="508" y="27432"/>
                </a:moveTo>
                <a:lnTo>
                  <a:pt x="254" y="20574"/>
                </a:lnTo>
                <a:lnTo>
                  <a:pt x="0" y="13715"/>
                </a:lnTo>
                <a:lnTo>
                  <a:pt x="508" y="9144"/>
                </a:lnTo>
                <a:lnTo>
                  <a:pt x="1016" y="4572"/>
                </a:lnTo>
                <a:lnTo>
                  <a:pt x="2159" y="2286"/>
                </a:lnTo>
                <a:lnTo>
                  <a:pt x="3302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013204" y="2421655"/>
            <a:ext cx="43180" cy="109855"/>
          </a:xfrm>
          <a:custGeom>
            <a:avLst/>
            <a:gdLst/>
            <a:ahLst/>
            <a:cxnLst/>
            <a:rect l="l" t="t" r="r" b="b"/>
            <a:pathLst>
              <a:path w="43180" h="109855">
                <a:moveTo>
                  <a:pt x="42671" y="742"/>
                </a:moveTo>
                <a:lnTo>
                  <a:pt x="13448" y="33091"/>
                </a:lnTo>
                <a:lnTo>
                  <a:pt x="4308" y="81724"/>
                </a:lnTo>
                <a:lnTo>
                  <a:pt x="0" y="109708"/>
                </a:lnTo>
              </a:path>
            </a:pathLst>
          </a:custGeom>
          <a:ln w="121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285238" y="2398648"/>
            <a:ext cx="15240" cy="21590"/>
          </a:xfrm>
          <a:custGeom>
            <a:avLst/>
            <a:gdLst/>
            <a:ahLst/>
            <a:cxnLst/>
            <a:rect l="l" t="t" r="r" b="b"/>
            <a:pathLst>
              <a:path w="15239" h="21589">
                <a:moveTo>
                  <a:pt x="4825" y="126"/>
                </a:moveTo>
                <a:lnTo>
                  <a:pt x="7112" y="0"/>
                </a:lnTo>
                <a:lnTo>
                  <a:pt x="13716" y="7747"/>
                </a:lnTo>
                <a:lnTo>
                  <a:pt x="14350" y="11302"/>
                </a:lnTo>
                <a:lnTo>
                  <a:pt x="15112" y="14859"/>
                </a:lnTo>
                <a:lnTo>
                  <a:pt x="10922" y="21336"/>
                </a:lnTo>
                <a:lnTo>
                  <a:pt x="8636" y="21462"/>
                </a:lnTo>
                <a:lnTo>
                  <a:pt x="6350" y="21589"/>
                </a:lnTo>
                <a:lnTo>
                  <a:pt x="1905" y="15493"/>
                </a:lnTo>
                <a:lnTo>
                  <a:pt x="1016" y="12191"/>
                </a:lnTo>
                <a:lnTo>
                  <a:pt x="0" y="8889"/>
                </a:lnTo>
                <a:lnTo>
                  <a:pt x="2539" y="253"/>
                </a:lnTo>
                <a:lnTo>
                  <a:pt x="4825" y="126"/>
                </a:lnTo>
                <a:close/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749679" y="2628136"/>
            <a:ext cx="355726" cy="33069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749679" y="2628136"/>
            <a:ext cx="356235" cy="330835"/>
          </a:xfrm>
          <a:custGeom>
            <a:avLst/>
            <a:gdLst/>
            <a:ahLst/>
            <a:cxnLst/>
            <a:rect l="l" t="t" r="r" b="b"/>
            <a:pathLst>
              <a:path w="356235" h="330835">
                <a:moveTo>
                  <a:pt x="306323" y="220854"/>
                </a:moveTo>
                <a:lnTo>
                  <a:pt x="300190" y="225155"/>
                </a:lnTo>
                <a:lnTo>
                  <a:pt x="293925" y="228967"/>
                </a:lnTo>
                <a:lnTo>
                  <a:pt x="287446" y="231802"/>
                </a:lnTo>
                <a:lnTo>
                  <a:pt x="280669" y="233173"/>
                </a:lnTo>
                <a:lnTo>
                  <a:pt x="273667" y="231707"/>
                </a:lnTo>
                <a:lnTo>
                  <a:pt x="266461" y="228109"/>
                </a:lnTo>
                <a:lnTo>
                  <a:pt x="258899" y="224726"/>
                </a:lnTo>
                <a:lnTo>
                  <a:pt x="250825" y="223902"/>
                </a:lnTo>
                <a:lnTo>
                  <a:pt x="251325" y="245052"/>
                </a:lnTo>
                <a:lnTo>
                  <a:pt x="251967" y="275560"/>
                </a:lnTo>
                <a:lnTo>
                  <a:pt x="252039" y="306591"/>
                </a:lnTo>
                <a:lnTo>
                  <a:pt x="250825" y="329312"/>
                </a:lnTo>
                <a:lnTo>
                  <a:pt x="239375" y="330686"/>
                </a:lnTo>
                <a:lnTo>
                  <a:pt x="224281" y="330487"/>
                </a:lnTo>
                <a:lnTo>
                  <a:pt x="207569" y="329955"/>
                </a:lnTo>
                <a:lnTo>
                  <a:pt x="191262" y="330328"/>
                </a:lnTo>
                <a:lnTo>
                  <a:pt x="190873" y="313021"/>
                </a:lnTo>
                <a:lnTo>
                  <a:pt x="192436" y="290355"/>
                </a:lnTo>
                <a:lnTo>
                  <a:pt x="192905" y="268499"/>
                </a:lnTo>
                <a:lnTo>
                  <a:pt x="189229" y="253620"/>
                </a:lnTo>
                <a:lnTo>
                  <a:pt x="179605" y="248723"/>
                </a:lnTo>
                <a:lnTo>
                  <a:pt x="166052" y="250064"/>
                </a:lnTo>
                <a:lnTo>
                  <a:pt x="150975" y="253692"/>
                </a:lnTo>
                <a:lnTo>
                  <a:pt x="136778" y="255652"/>
                </a:lnTo>
                <a:lnTo>
                  <a:pt x="122705" y="253107"/>
                </a:lnTo>
                <a:lnTo>
                  <a:pt x="108013" y="248810"/>
                </a:lnTo>
                <a:lnTo>
                  <a:pt x="94845" y="246919"/>
                </a:lnTo>
                <a:lnTo>
                  <a:pt x="85343" y="251588"/>
                </a:lnTo>
                <a:lnTo>
                  <a:pt x="81297" y="267160"/>
                </a:lnTo>
                <a:lnTo>
                  <a:pt x="81168" y="290339"/>
                </a:lnTo>
                <a:lnTo>
                  <a:pt x="82111" y="313828"/>
                </a:lnTo>
                <a:lnTo>
                  <a:pt x="81279" y="330328"/>
                </a:lnTo>
                <a:lnTo>
                  <a:pt x="39453" y="328150"/>
                </a:lnTo>
                <a:lnTo>
                  <a:pt x="13537" y="292151"/>
                </a:lnTo>
                <a:lnTo>
                  <a:pt x="5619" y="247794"/>
                </a:lnTo>
                <a:lnTo>
                  <a:pt x="35" y="200699"/>
                </a:lnTo>
                <a:lnTo>
                  <a:pt x="0" y="160402"/>
                </a:lnTo>
                <a:lnTo>
                  <a:pt x="6357" y="128752"/>
                </a:lnTo>
                <a:lnTo>
                  <a:pt x="32504" y="76356"/>
                </a:lnTo>
                <a:lnTo>
                  <a:pt x="75951" y="36159"/>
                </a:lnTo>
                <a:lnTo>
                  <a:pt x="136749" y="8254"/>
                </a:lnTo>
                <a:lnTo>
                  <a:pt x="190940" y="0"/>
                </a:lnTo>
                <a:lnTo>
                  <a:pt x="215042" y="2494"/>
                </a:lnTo>
                <a:lnTo>
                  <a:pt x="262127" y="28449"/>
                </a:lnTo>
                <a:lnTo>
                  <a:pt x="297052" y="87393"/>
                </a:lnTo>
                <a:lnTo>
                  <a:pt x="319785" y="159386"/>
                </a:lnTo>
                <a:lnTo>
                  <a:pt x="331045" y="198495"/>
                </a:lnTo>
                <a:lnTo>
                  <a:pt x="341185" y="241079"/>
                </a:lnTo>
                <a:lnTo>
                  <a:pt x="349611" y="280187"/>
                </a:lnTo>
                <a:lnTo>
                  <a:pt x="355726" y="308865"/>
                </a:lnTo>
                <a:lnTo>
                  <a:pt x="340862" y="310423"/>
                </a:lnTo>
                <a:lnTo>
                  <a:pt x="329009" y="311707"/>
                </a:lnTo>
                <a:lnTo>
                  <a:pt x="318704" y="313348"/>
                </a:lnTo>
                <a:lnTo>
                  <a:pt x="308482" y="315977"/>
                </a:lnTo>
                <a:lnTo>
                  <a:pt x="301990" y="298451"/>
                </a:lnTo>
                <a:lnTo>
                  <a:pt x="295116" y="278735"/>
                </a:lnTo>
                <a:lnTo>
                  <a:pt x="288480" y="256399"/>
                </a:lnTo>
                <a:lnTo>
                  <a:pt x="282701" y="231014"/>
                </a:lnTo>
              </a:path>
            </a:pathLst>
          </a:custGeom>
          <a:ln w="25907">
            <a:solidFill>
              <a:srgbClr val="99170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924224" y="2693670"/>
            <a:ext cx="93345" cy="134620"/>
          </a:xfrm>
          <a:custGeom>
            <a:avLst/>
            <a:gdLst/>
            <a:ahLst/>
            <a:cxnLst/>
            <a:rect l="l" t="t" r="r" b="b"/>
            <a:pathLst>
              <a:path w="93344" h="134619">
                <a:moveTo>
                  <a:pt x="30432" y="0"/>
                </a:moveTo>
                <a:lnTo>
                  <a:pt x="16605" y="21820"/>
                </a:lnTo>
                <a:lnTo>
                  <a:pt x="5540" y="43021"/>
                </a:lnTo>
                <a:lnTo>
                  <a:pt x="0" y="62936"/>
                </a:lnTo>
                <a:lnTo>
                  <a:pt x="2746" y="80899"/>
                </a:lnTo>
                <a:lnTo>
                  <a:pt x="21209" y="98643"/>
                </a:lnTo>
                <a:lnTo>
                  <a:pt x="51673" y="115887"/>
                </a:lnTo>
                <a:lnTo>
                  <a:pt x="80184" y="128940"/>
                </a:lnTo>
                <a:lnTo>
                  <a:pt x="92789" y="134112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704594" y="2762216"/>
            <a:ext cx="47625" cy="125095"/>
          </a:xfrm>
          <a:custGeom>
            <a:avLst/>
            <a:gdLst/>
            <a:ahLst/>
            <a:cxnLst/>
            <a:rect l="l" t="t" r="r" b="b"/>
            <a:pathLst>
              <a:path w="47625" h="125094">
                <a:moveTo>
                  <a:pt x="47243" y="795"/>
                </a:moveTo>
                <a:lnTo>
                  <a:pt x="14930" y="37794"/>
                </a:lnTo>
                <a:lnTo>
                  <a:pt x="4786" y="93154"/>
                </a:lnTo>
                <a:lnTo>
                  <a:pt x="0" y="125001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011552" y="2736214"/>
            <a:ext cx="17145" cy="24765"/>
          </a:xfrm>
          <a:custGeom>
            <a:avLst/>
            <a:gdLst/>
            <a:ahLst/>
            <a:cxnLst/>
            <a:rect l="l" t="t" r="r" b="b"/>
            <a:pathLst>
              <a:path w="17144" h="24764">
                <a:moveTo>
                  <a:pt x="5334" y="126"/>
                </a:moveTo>
                <a:lnTo>
                  <a:pt x="7874" y="0"/>
                </a:lnTo>
                <a:lnTo>
                  <a:pt x="15367" y="8762"/>
                </a:lnTo>
                <a:lnTo>
                  <a:pt x="16002" y="12826"/>
                </a:lnTo>
                <a:lnTo>
                  <a:pt x="16764" y="16890"/>
                </a:lnTo>
                <a:lnTo>
                  <a:pt x="12192" y="24384"/>
                </a:lnTo>
                <a:lnTo>
                  <a:pt x="9652" y="24511"/>
                </a:lnTo>
                <a:lnTo>
                  <a:pt x="7112" y="24637"/>
                </a:lnTo>
                <a:lnTo>
                  <a:pt x="2159" y="17652"/>
                </a:lnTo>
                <a:lnTo>
                  <a:pt x="1143" y="13970"/>
                </a:lnTo>
                <a:lnTo>
                  <a:pt x="0" y="10160"/>
                </a:lnTo>
                <a:lnTo>
                  <a:pt x="2921" y="254"/>
                </a:lnTo>
                <a:lnTo>
                  <a:pt x="5334" y="126"/>
                </a:lnTo>
                <a:close/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233671" y="3069335"/>
            <a:ext cx="1438655" cy="10789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229100" y="3064764"/>
            <a:ext cx="1447800" cy="1088390"/>
          </a:xfrm>
          <a:custGeom>
            <a:avLst/>
            <a:gdLst/>
            <a:ahLst/>
            <a:cxnLst/>
            <a:rect l="l" t="t" r="r" b="b"/>
            <a:pathLst>
              <a:path w="1447800" h="1088389">
                <a:moveTo>
                  <a:pt x="0" y="1088136"/>
                </a:moveTo>
                <a:lnTo>
                  <a:pt x="1447800" y="1088136"/>
                </a:lnTo>
                <a:lnTo>
                  <a:pt x="1447800" y="0"/>
                </a:lnTo>
                <a:lnTo>
                  <a:pt x="0" y="0"/>
                </a:lnTo>
                <a:lnTo>
                  <a:pt x="0" y="1088136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233671" y="4436364"/>
            <a:ext cx="1438655" cy="108051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229100" y="4431791"/>
            <a:ext cx="1447800" cy="1089660"/>
          </a:xfrm>
          <a:custGeom>
            <a:avLst/>
            <a:gdLst/>
            <a:ahLst/>
            <a:cxnLst/>
            <a:rect l="l" t="t" r="r" b="b"/>
            <a:pathLst>
              <a:path w="1447800" h="1089660">
                <a:moveTo>
                  <a:pt x="0" y="1089659"/>
                </a:moveTo>
                <a:lnTo>
                  <a:pt x="1447800" y="1089659"/>
                </a:lnTo>
                <a:lnTo>
                  <a:pt x="1447800" y="0"/>
                </a:lnTo>
                <a:lnTo>
                  <a:pt x="0" y="0"/>
                </a:lnTo>
                <a:lnTo>
                  <a:pt x="0" y="1089659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7383780" y="4148328"/>
            <a:ext cx="1440179" cy="108051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7379207" y="4143755"/>
            <a:ext cx="1449705" cy="1089660"/>
          </a:xfrm>
          <a:custGeom>
            <a:avLst/>
            <a:gdLst/>
            <a:ahLst/>
            <a:cxnLst/>
            <a:rect l="l" t="t" r="r" b="b"/>
            <a:pathLst>
              <a:path w="1449704" h="1089660">
                <a:moveTo>
                  <a:pt x="0" y="1089660"/>
                </a:moveTo>
                <a:lnTo>
                  <a:pt x="1449324" y="1089660"/>
                </a:lnTo>
                <a:lnTo>
                  <a:pt x="1449324" y="0"/>
                </a:lnTo>
                <a:lnTo>
                  <a:pt x="0" y="0"/>
                </a:lnTo>
                <a:lnTo>
                  <a:pt x="0" y="108966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10"/>
              </a:lnSpc>
            </a:pPr>
            <a:r>
              <a:rPr spc="-5" dirty="0"/>
              <a:t>Ian Bell</a:t>
            </a:r>
            <a:r>
              <a:rPr spc="-5" dirty="0">
                <a:solidFill>
                  <a:srgbClr val="000000"/>
                </a:solidFill>
              </a:rPr>
              <a:t>: </a:t>
            </a:r>
            <a:r>
              <a:rPr spc="-5" dirty="0"/>
              <a:t>Design Presentations that</a:t>
            </a:r>
            <a:r>
              <a:rPr spc="-50" dirty="0"/>
              <a:t> </a:t>
            </a:r>
            <a:r>
              <a:rPr spc="-5" dirty="0"/>
              <a:t>Communicate</a:t>
            </a:r>
          </a:p>
        </p:txBody>
      </p:sp>
      <p:sp>
        <p:nvSpPr>
          <p:cNvPr id="47" name="object 4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10"/>
              </a:lnSpc>
            </a:pPr>
            <a:r>
              <a:rPr spc="-5" dirty="0"/>
              <a:t>May 6,</a:t>
            </a:r>
            <a:r>
              <a:rPr spc="-95" dirty="0"/>
              <a:t> </a:t>
            </a:r>
            <a:r>
              <a:rPr spc="-5" dirty="0"/>
              <a:t>2015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2900" y="324611"/>
            <a:ext cx="9212580" cy="396240"/>
          </a:xfrm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R="95250" algn="r">
              <a:lnSpc>
                <a:spcPct val="100000"/>
              </a:lnSpc>
              <a:spcBef>
                <a:spcPts val="630"/>
              </a:spcBef>
            </a:pPr>
            <a:r>
              <a:rPr sz="1800" spc="-765" baseline="2314" dirty="0">
                <a:solidFill>
                  <a:srgbClr val="991704"/>
                </a:solidFill>
                <a:latin typeface="Arial Narrow"/>
                <a:cs typeface="Arial Narrow"/>
              </a:rPr>
              <a:t>7</a:t>
            </a:r>
            <a:r>
              <a:rPr sz="1200" dirty="0">
                <a:solidFill>
                  <a:srgbClr val="991704"/>
                </a:solidFill>
                <a:latin typeface="Arial Narrow"/>
                <a:cs typeface="Arial Narrow"/>
              </a:rPr>
              <a:t>7</a:t>
            </a:r>
            <a:endParaRPr sz="1200">
              <a:latin typeface="Arial Narrow"/>
              <a:cs typeface="Arial Narrow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52806" y="291845"/>
            <a:ext cx="9204325" cy="44450"/>
          </a:xfrm>
          <a:custGeom>
            <a:avLst/>
            <a:gdLst/>
            <a:ahLst/>
            <a:cxnLst/>
            <a:rect l="l" t="t" r="r" b="b"/>
            <a:pathLst>
              <a:path w="9204325" h="44450">
                <a:moveTo>
                  <a:pt x="0" y="44196"/>
                </a:moveTo>
                <a:lnTo>
                  <a:pt x="9203944" y="44196"/>
                </a:lnTo>
                <a:lnTo>
                  <a:pt x="9203944" y="0"/>
                </a:lnTo>
                <a:lnTo>
                  <a:pt x="0" y="0"/>
                </a:lnTo>
                <a:lnTo>
                  <a:pt x="0" y="44196"/>
                </a:lnTo>
                <a:close/>
              </a:path>
            </a:pathLst>
          </a:custGeom>
          <a:solidFill>
            <a:srgbClr val="9917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52806" y="6526530"/>
            <a:ext cx="9204325" cy="0"/>
          </a:xfrm>
          <a:custGeom>
            <a:avLst/>
            <a:gdLst/>
            <a:ahLst/>
            <a:cxnLst/>
            <a:rect l="l" t="t" r="r" b="b"/>
            <a:pathLst>
              <a:path w="9204325">
                <a:moveTo>
                  <a:pt x="0" y="0"/>
                </a:moveTo>
                <a:lnTo>
                  <a:pt x="9203944" y="0"/>
                </a:lnTo>
              </a:path>
            </a:pathLst>
          </a:custGeom>
          <a:ln w="44196">
            <a:solidFill>
              <a:srgbClr val="99170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31088" y="740917"/>
            <a:ext cx="3256915" cy="223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Arial Narrow"/>
                <a:cs typeface="Arial Narrow"/>
              </a:rPr>
              <a:t>A </a:t>
            </a:r>
            <a:r>
              <a:rPr sz="1400" spc="-5" dirty="0">
                <a:latin typeface="Arial Narrow"/>
                <a:cs typeface="Arial Narrow"/>
              </a:rPr>
              <a:t>consistent style leads </a:t>
            </a:r>
            <a:r>
              <a:rPr sz="1400" dirty="0">
                <a:latin typeface="Arial Narrow"/>
                <a:cs typeface="Arial Narrow"/>
              </a:rPr>
              <a:t>to </a:t>
            </a:r>
            <a:r>
              <a:rPr sz="1400" spc="-5" dirty="0">
                <a:latin typeface="Arial Narrow"/>
                <a:cs typeface="Arial Narrow"/>
              </a:rPr>
              <a:t>harmony and</a:t>
            </a:r>
            <a:r>
              <a:rPr sz="1400" spc="5" dirty="0">
                <a:latin typeface="Arial Narrow"/>
                <a:cs typeface="Arial Narrow"/>
              </a:rPr>
              <a:t> </a:t>
            </a:r>
            <a:r>
              <a:rPr sz="1400" spc="-5" dirty="0">
                <a:latin typeface="Arial Narrow"/>
                <a:cs typeface="Arial Narrow"/>
              </a:rPr>
              <a:t>familiarity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62603" y="1308353"/>
            <a:ext cx="2724785" cy="34309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10" dirty="0">
                <a:solidFill>
                  <a:srgbClr val="C00000"/>
                </a:solidFill>
                <a:latin typeface="Georgia"/>
                <a:cs typeface="Georgia"/>
              </a:rPr>
              <a:t>Example </a:t>
            </a: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of avoiding</a:t>
            </a:r>
            <a:r>
              <a:rPr sz="1600" spc="8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1600" spc="-10" dirty="0">
                <a:solidFill>
                  <a:srgbClr val="C00000"/>
                </a:solidFill>
                <a:latin typeface="Georgia"/>
                <a:cs typeface="Georgia"/>
              </a:rPr>
              <a:t>boredom</a:t>
            </a:r>
            <a:endParaRPr sz="1600">
              <a:latin typeface="Georgia"/>
              <a:cs typeface="Georgia"/>
            </a:endParaRPr>
          </a:p>
          <a:p>
            <a:pPr marL="12700" marR="33655">
              <a:lnSpc>
                <a:spcPts val="1190"/>
              </a:lnSpc>
              <a:spcBef>
                <a:spcPts val="645"/>
              </a:spcBef>
            </a:pPr>
            <a:r>
              <a:rPr sz="1100" spc="-5" dirty="0">
                <a:latin typeface="Arial Narrow"/>
                <a:cs typeface="Arial Narrow"/>
              </a:rPr>
              <a:t>Keep in mind </a:t>
            </a:r>
            <a:r>
              <a:rPr sz="1100" dirty="0">
                <a:latin typeface="Arial Narrow"/>
                <a:cs typeface="Arial Narrow"/>
              </a:rPr>
              <a:t>the possible boredom </a:t>
            </a:r>
            <a:r>
              <a:rPr sz="1100" spc="-5" dirty="0">
                <a:latin typeface="Arial Narrow"/>
                <a:cs typeface="Arial Narrow"/>
              </a:rPr>
              <a:t>of your</a:t>
            </a:r>
            <a:r>
              <a:rPr sz="1100" spc="-12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audience  </a:t>
            </a:r>
            <a:r>
              <a:rPr sz="1100" spc="-5" dirty="0">
                <a:latin typeface="Arial Narrow"/>
                <a:cs typeface="Arial Narrow"/>
              </a:rPr>
              <a:t>if </a:t>
            </a:r>
            <a:r>
              <a:rPr sz="1100" dirty="0">
                <a:latin typeface="Arial Narrow"/>
                <a:cs typeface="Arial Narrow"/>
              </a:rPr>
              <a:t>everyone </a:t>
            </a:r>
            <a:r>
              <a:rPr sz="1100" spc="-5" dirty="0">
                <a:latin typeface="Arial Narrow"/>
                <a:cs typeface="Arial Narrow"/>
              </a:rPr>
              <a:t>is </a:t>
            </a:r>
            <a:r>
              <a:rPr sz="1100" dirty="0">
                <a:latin typeface="Arial Narrow"/>
                <a:cs typeface="Arial Narrow"/>
              </a:rPr>
              <a:t>presenting </a:t>
            </a:r>
            <a:r>
              <a:rPr sz="1100" spc="-5" dirty="0">
                <a:latin typeface="Arial Narrow"/>
                <a:cs typeface="Arial Narrow"/>
              </a:rPr>
              <a:t>in </a:t>
            </a:r>
            <a:r>
              <a:rPr sz="1100" dirty="0">
                <a:latin typeface="Arial Narrow"/>
                <a:cs typeface="Arial Narrow"/>
              </a:rPr>
              <a:t>the </a:t>
            </a:r>
            <a:r>
              <a:rPr sz="1100" spc="-5" dirty="0">
                <a:latin typeface="Arial Narrow"/>
                <a:cs typeface="Arial Narrow"/>
              </a:rPr>
              <a:t>same way. </a:t>
            </a:r>
            <a:r>
              <a:rPr sz="1100" dirty="0">
                <a:latin typeface="Arial Narrow"/>
                <a:cs typeface="Arial Narrow"/>
              </a:rPr>
              <a:t>This </a:t>
            </a:r>
            <a:r>
              <a:rPr sz="1100" spc="-5" dirty="0">
                <a:latin typeface="Arial Narrow"/>
                <a:cs typeface="Arial Narrow"/>
              </a:rPr>
              <a:t>is  </a:t>
            </a:r>
            <a:r>
              <a:rPr sz="1100" dirty="0">
                <a:latin typeface="Arial Narrow"/>
                <a:cs typeface="Arial Narrow"/>
              </a:rPr>
              <a:t>particularly the case </a:t>
            </a:r>
            <a:r>
              <a:rPr sz="1100" spc="-5" dirty="0">
                <a:latin typeface="Arial Narrow"/>
                <a:cs typeface="Arial Narrow"/>
              </a:rPr>
              <a:t>if </a:t>
            </a:r>
            <a:r>
              <a:rPr sz="1100" dirty="0">
                <a:latin typeface="Arial Narrow"/>
                <a:cs typeface="Arial Narrow"/>
              </a:rPr>
              <a:t>there </a:t>
            </a:r>
            <a:r>
              <a:rPr sz="1100" spc="-5" dirty="0">
                <a:latin typeface="Arial Narrow"/>
                <a:cs typeface="Arial Narrow"/>
              </a:rPr>
              <a:t>are </a:t>
            </a:r>
            <a:r>
              <a:rPr sz="1100" dirty="0">
                <a:latin typeface="Arial Narrow"/>
                <a:cs typeface="Arial Narrow"/>
              </a:rPr>
              <a:t>a </a:t>
            </a:r>
            <a:r>
              <a:rPr sz="1100" spc="-5" dirty="0">
                <a:latin typeface="Arial Narrow"/>
                <a:cs typeface="Arial Narrow"/>
              </a:rPr>
              <a:t>lot of corporate  </a:t>
            </a:r>
            <a:r>
              <a:rPr sz="1100" dirty="0">
                <a:latin typeface="Arial Narrow"/>
                <a:cs typeface="Arial Narrow"/>
              </a:rPr>
              <a:t>templates.</a:t>
            </a:r>
            <a:endParaRPr sz="1100">
              <a:latin typeface="Arial Narrow"/>
              <a:cs typeface="Arial Narrow"/>
            </a:endParaRPr>
          </a:p>
          <a:p>
            <a:pPr marL="12700" marR="17780">
              <a:lnSpc>
                <a:spcPct val="90000"/>
              </a:lnSpc>
              <a:spcBef>
                <a:spcPts val="580"/>
              </a:spcBef>
            </a:pPr>
            <a:r>
              <a:rPr sz="1100" dirty="0">
                <a:latin typeface="Arial Narrow"/>
                <a:cs typeface="Arial Narrow"/>
              </a:rPr>
              <a:t>One day a friend </a:t>
            </a:r>
            <a:r>
              <a:rPr sz="1100" spc="-5" dirty="0">
                <a:latin typeface="Arial Narrow"/>
                <a:cs typeface="Arial Narrow"/>
              </a:rPr>
              <a:t>of mine </a:t>
            </a:r>
            <a:r>
              <a:rPr sz="1100" dirty="0">
                <a:latin typeface="Arial Narrow"/>
                <a:cs typeface="Arial Narrow"/>
              </a:rPr>
              <a:t>asked </a:t>
            </a:r>
            <a:r>
              <a:rPr sz="1100" spc="-5" dirty="0">
                <a:latin typeface="Arial Narrow"/>
                <a:cs typeface="Arial Narrow"/>
              </a:rPr>
              <a:t>me </a:t>
            </a:r>
            <a:r>
              <a:rPr sz="1100" dirty="0">
                <a:latin typeface="Arial Narrow"/>
                <a:cs typeface="Arial Narrow"/>
              </a:rPr>
              <a:t>to help</a:t>
            </a:r>
            <a:r>
              <a:rPr sz="1100" spc="-175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her with </a:t>
            </a:r>
            <a:r>
              <a:rPr sz="1100" dirty="0">
                <a:latin typeface="Arial Narrow"/>
                <a:cs typeface="Arial Narrow"/>
              </a:rPr>
              <a:t>a  </a:t>
            </a:r>
            <a:r>
              <a:rPr sz="1100" spc="-5" dirty="0">
                <a:latin typeface="Arial Narrow"/>
                <a:cs typeface="Arial Narrow"/>
              </a:rPr>
              <a:t>PowerPoint </a:t>
            </a:r>
            <a:r>
              <a:rPr sz="1100" dirty="0">
                <a:latin typeface="Arial Narrow"/>
                <a:cs typeface="Arial Narrow"/>
              </a:rPr>
              <a:t>presentation. </a:t>
            </a:r>
            <a:r>
              <a:rPr sz="1100" spc="-5" dirty="0">
                <a:latin typeface="Arial Narrow"/>
                <a:cs typeface="Arial Narrow"/>
              </a:rPr>
              <a:t>She was working </a:t>
            </a:r>
            <a:r>
              <a:rPr sz="1100" dirty="0">
                <a:latin typeface="Arial Narrow"/>
                <a:cs typeface="Arial Narrow"/>
              </a:rPr>
              <a:t>for </a:t>
            </a:r>
            <a:r>
              <a:rPr sz="1100" spc="-5" dirty="0">
                <a:latin typeface="Arial Narrow"/>
                <a:cs typeface="Arial Narrow"/>
              </a:rPr>
              <a:t>an  </a:t>
            </a:r>
            <a:r>
              <a:rPr sz="1100" dirty="0">
                <a:latin typeface="Arial Narrow"/>
                <a:cs typeface="Arial Narrow"/>
              </a:rPr>
              <a:t>agency that sends volunteers to </a:t>
            </a:r>
            <a:r>
              <a:rPr sz="1100" spc="-5" dirty="0">
                <a:latin typeface="Arial Narrow"/>
                <a:cs typeface="Arial Narrow"/>
              </a:rPr>
              <a:t>work in </a:t>
            </a:r>
            <a:r>
              <a:rPr sz="1100" dirty="0">
                <a:latin typeface="Arial Narrow"/>
                <a:cs typeface="Arial Narrow"/>
              </a:rPr>
              <a:t>developing  countries. </a:t>
            </a:r>
            <a:r>
              <a:rPr sz="1100" spc="-5" dirty="0">
                <a:latin typeface="Arial Narrow"/>
                <a:cs typeface="Arial Narrow"/>
              </a:rPr>
              <a:t>All of </a:t>
            </a:r>
            <a:r>
              <a:rPr sz="1100" dirty="0">
                <a:latin typeface="Arial Narrow"/>
                <a:cs typeface="Arial Narrow"/>
              </a:rPr>
              <a:t>the in-country </a:t>
            </a:r>
            <a:r>
              <a:rPr sz="1100" spc="-5" dirty="0">
                <a:latin typeface="Arial Narrow"/>
                <a:cs typeface="Arial Narrow"/>
              </a:rPr>
              <a:t>managers were  meeting </a:t>
            </a:r>
            <a:r>
              <a:rPr sz="1100" dirty="0">
                <a:latin typeface="Arial Narrow"/>
                <a:cs typeface="Arial Narrow"/>
              </a:rPr>
              <a:t>for a </a:t>
            </a:r>
            <a:r>
              <a:rPr sz="1100" spc="-5" dirty="0">
                <a:latin typeface="Arial Narrow"/>
                <a:cs typeface="Arial Narrow"/>
              </a:rPr>
              <a:t>week and </a:t>
            </a:r>
            <a:r>
              <a:rPr sz="1100" dirty="0">
                <a:latin typeface="Arial Narrow"/>
                <a:cs typeface="Arial Narrow"/>
              </a:rPr>
              <a:t>presenting </a:t>
            </a:r>
            <a:r>
              <a:rPr sz="1100" spc="-5" dirty="0">
                <a:latin typeface="Arial Narrow"/>
                <a:cs typeface="Arial Narrow"/>
              </a:rPr>
              <a:t>on </a:t>
            </a:r>
            <a:r>
              <a:rPr sz="1100" dirty="0">
                <a:latin typeface="Arial Narrow"/>
                <a:cs typeface="Arial Narrow"/>
              </a:rPr>
              <a:t>different  aspects </a:t>
            </a:r>
            <a:r>
              <a:rPr sz="1100" spc="-5" dirty="0">
                <a:latin typeface="Arial Narrow"/>
                <a:cs typeface="Arial Narrow"/>
              </a:rPr>
              <a:t>of </a:t>
            </a:r>
            <a:r>
              <a:rPr sz="1100" dirty="0">
                <a:latin typeface="Arial Narrow"/>
                <a:cs typeface="Arial Narrow"/>
              </a:rPr>
              <a:t>their programs. </a:t>
            </a:r>
            <a:r>
              <a:rPr sz="1100" spc="-5" dirty="0">
                <a:latin typeface="Arial Narrow"/>
                <a:cs typeface="Arial Narrow"/>
              </a:rPr>
              <a:t>She </a:t>
            </a:r>
            <a:r>
              <a:rPr sz="1100" dirty="0">
                <a:latin typeface="Arial Narrow"/>
                <a:cs typeface="Arial Narrow"/>
              </a:rPr>
              <a:t>was </a:t>
            </a:r>
            <a:r>
              <a:rPr sz="1100" spc="-5" dirty="0">
                <a:latin typeface="Arial Narrow"/>
                <a:cs typeface="Arial Narrow"/>
              </a:rPr>
              <a:t>in </a:t>
            </a:r>
            <a:r>
              <a:rPr sz="1100" dirty="0">
                <a:latin typeface="Arial Narrow"/>
                <a:cs typeface="Arial Narrow"/>
              </a:rPr>
              <a:t>Timor</a:t>
            </a:r>
            <a:r>
              <a:rPr sz="1100" spc="-13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Leste.</a:t>
            </a:r>
            <a:endParaRPr sz="1100">
              <a:latin typeface="Arial Narrow"/>
              <a:cs typeface="Arial Narrow"/>
            </a:endParaRPr>
          </a:p>
          <a:p>
            <a:pPr marL="12700" marR="17780">
              <a:lnSpc>
                <a:spcPct val="90000"/>
              </a:lnSpc>
              <a:spcBef>
                <a:spcPts val="600"/>
              </a:spcBef>
            </a:pPr>
            <a:r>
              <a:rPr sz="1100" dirty="0">
                <a:latin typeface="Arial Narrow"/>
                <a:cs typeface="Arial Narrow"/>
              </a:rPr>
              <a:t>They all </a:t>
            </a:r>
            <a:r>
              <a:rPr sz="1100" spc="-5" dirty="0">
                <a:latin typeface="Arial Narrow"/>
                <a:cs typeface="Arial Narrow"/>
              </a:rPr>
              <a:t>had </a:t>
            </a:r>
            <a:r>
              <a:rPr sz="1100" dirty="0">
                <a:latin typeface="Arial Narrow"/>
                <a:cs typeface="Arial Narrow"/>
              </a:rPr>
              <a:t>beautiful </a:t>
            </a:r>
            <a:r>
              <a:rPr sz="1100" spc="-5" dirty="0">
                <a:latin typeface="Arial Narrow"/>
                <a:cs typeface="Arial Narrow"/>
              </a:rPr>
              <a:t>PowerPoints with </a:t>
            </a:r>
            <a:r>
              <a:rPr sz="1100" dirty="0">
                <a:latin typeface="Arial Narrow"/>
                <a:cs typeface="Arial Narrow"/>
              </a:rPr>
              <a:t>photos </a:t>
            </a:r>
            <a:r>
              <a:rPr sz="1100" spc="-5" dirty="0">
                <a:latin typeface="Arial Narrow"/>
                <a:cs typeface="Arial Narrow"/>
              </a:rPr>
              <a:t>of</a:t>
            </a:r>
            <a:r>
              <a:rPr sz="1100" spc="-114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the  scenery, the people </a:t>
            </a:r>
            <a:r>
              <a:rPr sz="1100" spc="-5" dirty="0">
                <a:latin typeface="Arial Narrow"/>
                <a:cs typeface="Arial Narrow"/>
              </a:rPr>
              <a:t>and </a:t>
            </a:r>
            <a:r>
              <a:rPr sz="1100" dirty="0">
                <a:latin typeface="Arial Narrow"/>
                <a:cs typeface="Arial Narrow"/>
              </a:rPr>
              <a:t>the projects. Each  presentation looked </a:t>
            </a:r>
            <a:r>
              <a:rPr sz="1100" spc="-5" dirty="0">
                <a:latin typeface="Arial Narrow"/>
                <a:cs typeface="Arial Narrow"/>
              </a:rPr>
              <a:t>great but after </a:t>
            </a:r>
            <a:r>
              <a:rPr sz="1100" dirty="0">
                <a:latin typeface="Arial Narrow"/>
                <a:cs typeface="Arial Narrow"/>
              </a:rPr>
              <a:t>the first few they  all seemed the same. I convinced </a:t>
            </a:r>
            <a:r>
              <a:rPr sz="1100" spc="-5" dirty="0">
                <a:latin typeface="Arial Narrow"/>
                <a:cs typeface="Arial Narrow"/>
              </a:rPr>
              <a:t>my </a:t>
            </a:r>
            <a:r>
              <a:rPr sz="1100" dirty="0">
                <a:latin typeface="Arial Narrow"/>
                <a:cs typeface="Arial Narrow"/>
              </a:rPr>
              <a:t>friend to </a:t>
            </a:r>
            <a:r>
              <a:rPr sz="1100" spc="-5" dirty="0">
                <a:latin typeface="Arial Narrow"/>
                <a:cs typeface="Arial Narrow"/>
              </a:rPr>
              <a:t>drop  PPT altogether. She </a:t>
            </a:r>
            <a:r>
              <a:rPr sz="1100" dirty="0">
                <a:latin typeface="Arial Narrow"/>
                <a:cs typeface="Arial Narrow"/>
              </a:rPr>
              <a:t>ran a quiz </a:t>
            </a:r>
            <a:r>
              <a:rPr sz="1100" spc="-5" dirty="0">
                <a:latin typeface="Arial Narrow"/>
                <a:cs typeface="Arial Narrow"/>
              </a:rPr>
              <a:t>with </a:t>
            </a:r>
            <a:r>
              <a:rPr sz="1100" dirty="0">
                <a:latin typeface="Arial Narrow"/>
                <a:cs typeface="Arial Narrow"/>
              </a:rPr>
              <a:t>a prize </a:t>
            </a:r>
            <a:r>
              <a:rPr sz="1100" spc="-5" dirty="0">
                <a:latin typeface="Arial Narrow"/>
                <a:cs typeface="Arial Narrow"/>
              </a:rPr>
              <a:t>of </a:t>
            </a:r>
            <a:r>
              <a:rPr sz="1100" dirty="0">
                <a:latin typeface="Arial Narrow"/>
                <a:cs typeface="Arial Narrow"/>
              </a:rPr>
              <a:t>a tais,  a traditional</a:t>
            </a:r>
            <a:r>
              <a:rPr sz="1100" spc="-14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cloth.</a:t>
            </a:r>
            <a:endParaRPr sz="1100">
              <a:latin typeface="Arial Narrow"/>
              <a:cs typeface="Arial Narrow"/>
            </a:endParaRPr>
          </a:p>
          <a:p>
            <a:pPr marL="12700" marR="56515">
              <a:lnSpc>
                <a:spcPts val="1190"/>
              </a:lnSpc>
              <a:spcBef>
                <a:spcPts val="615"/>
              </a:spcBef>
            </a:pPr>
            <a:r>
              <a:rPr sz="1100" dirty="0">
                <a:latin typeface="Arial Narrow"/>
                <a:cs typeface="Arial Narrow"/>
              </a:rPr>
              <a:t>This </a:t>
            </a:r>
            <a:r>
              <a:rPr sz="1100" spc="-5" dirty="0">
                <a:latin typeface="Arial Narrow"/>
                <a:cs typeface="Arial Narrow"/>
              </a:rPr>
              <a:t>led </a:t>
            </a:r>
            <a:r>
              <a:rPr sz="1100" dirty="0">
                <a:latin typeface="Arial Narrow"/>
                <a:cs typeface="Arial Narrow"/>
              </a:rPr>
              <a:t>into a discussion </a:t>
            </a:r>
            <a:r>
              <a:rPr sz="1100" spc="-5" dirty="0">
                <a:latin typeface="Arial Narrow"/>
                <a:cs typeface="Arial Narrow"/>
              </a:rPr>
              <a:t>of </a:t>
            </a:r>
            <a:r>
              <a:rPr sz="1100" dirty="0">
                <a:latin typeface="Arial Narrow"/>
                <a:cs typeface="Arial Narrow"/>
              </a:rPr>
              <a:t>a project to </a:t>
            </a:r>
            <a:r>
              <a:rPr sz="1100" spc="-5" dirty="0">
                <a:latin typeface="Arial Narrow"/>
                <a:cs typeface="Arial Narrow"/>
              </a:rPr>
              <a:t>import </a:t>
            </a:r>
            <a:r>
              <a:rPr sz="1100" dirty="0">
                <a:latin typeface="Arial Narrow"/>
                <a:cs typeface="Arial Narrow"/>
              </a:rPr>
              <a:t>silk  </a:t>
            </a:r>
            <a:r>
              <a:rPr sz="1100" spc="-5" dirty="0">
                <a:latin typeface="Arial Narrow"/>
                <a:cs typeface="Arial Narrow"/>
              </a:rPr>
              <a:t>works </a:t>
            </a:r>
            <a:r>
              <a:rPr sz="1100" dirty="0">
                <a:latin typeface="Arial Narrow"/>
                <a:cs typeface="Arial Narrow"/>
              </a:rPr>
              <a:t>and the women’s collective</a:t>
            </a:r>
            <a:r>
              <a:rPr sz="1100" spc="-18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that had made the  cloth. The session </a:t>
            </a:r>
            <a:r>
              <a:rPr sz="1100" spc="-5" dirty="0">
                <a:latin typeface="Arial Narrow"/>
                <a:cs typeface="Arial Narrow"/>
              </a:rPr>
              <a:t>was </a:t>
            </a:r>
            <a:r>
              <a:rPr sz="1100" dirty="0">
                <a:latin typeface="Arial Narrow"/>
                <a:cs typeface="Arial Narrow"/>
              </a:rPr>
              <a:t>a </a:t>
            </a:r>
            <a:r>
              <a:rPr sz="1100" spc="-5" dirty="0">
                <a:latin typeface="Arial Narrow"/>
                <a:cs typeface="Arial Narrow"/>
              </a:rPr>
              <a:t>great</a:t>
            </a:r>
            <a:r>
              <a:rPr sz="1100" spc="-15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success.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1030" y="1283970"/>
            <a:ext cx="2375535" cy="6369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10" dirty="0">
                <a:solidFill>
                  <a:srgbClr val="C00000"/>
                </a:solidFill>
                <a:latin typeface="Georgia"/>
                <a:cs typeface="Georgia"/>
              </a:rPr>
              <a:t>Boredom </a:t>
            </a: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and</a:t>
            </a:r>
            <a:r>
              <a:rPr sz="1600" spc="2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habituation</a:t>
            </a:r>
            <a:endParaRPr sz="1600">
              <a:latin typeface="Georgia"/>
              <a:cs typeface="Georgia"/>
            </a:endParaRPr>
          </a:p>
          <a:p>
            <a:pPr marL="12700" marR="5080">
              <a:lnSpc>
                <a:spcPts val="1190"/>
              </a:lnSpc>
              <a:spcBef>
                <a:spcPts val="645"/>
              </a:spcBef>
            </a:pPr>
            <a:r>
              <a:rPr sz="1100" dirty="0">
                <a:latin typeface="Arial Narrow"/>
                <a:cs typeface="Arial Narrow"/>
              </a:rPr>
              <a:t>Our brains respond to a stimulus</a:t>
            </a:r>
            <a:r>
              <a:rPr sz="1100" spc="-175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but when it </a:t>
            </a:r>
            <a:r>
              <a:rPr sz="1100" dirty="0">
                <a:latin typeface="Arial Narrow"/>
                <a:cs typeface="Arial Narrow"/>
              </a:rPr>
              <a:t>is  repeated the response rapidly</a:t>
            </a:r>
            <a:r>
              <a:rPr sz="1100" spc="-15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decreases.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1030" y="3575811"/>
            <a:ext cx="2720975" cy="257810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 marR="5080">
              <a:lnSpc>
                <a:spcPts val="1190"/>
              </a:lnSpc>
              <a:spcBef>
                <a:spcPts val="15"/>
              </a:spcBef>
            </a:pPr>
            <a:r>
              <a:rPr sz="1100" dirty="0">
                <a:latin typeface="Arial Narrow"/>
                <a:cs typeface="Arial Narrow"/>
              </a:rPr>
              <a:t>In terms </a:t>
            </a:r>
            <a:r>
              <a:rPr sz="1100" spc="-5" dirty="0">
                <a:latin typeface="Arial Narrow"/>
                <a:cs typeface="Arial Narrow"/>
              </a:rPr>
              <a:t>of </a:t>
            </a:r>
            <a:r>
              <a:rPr sz="1100" dirty="0">
                <a:latin typeface="Arial Narrow"/>
                <a:cs typeface="Arial Narrow"/>
              </a:rPr>
              <a:t>survival, this makes sense. If there </a:t>
            </a:r>
            <a:r>
              <a:rPr sz="1100" spc="-5" dirty="0">
                <a:latin typeface="Arial Narrow"/>
                <a:cs typeface="Arial Narrow"/>
              </a:rPr>
              <a:t>is an  </a:t>
            </a:r>
            <a:r>
              <a:rPr sz="1100" dirty="0">
                <a:latin typeface="Arial Narrow"/>
                <a:cs typeface="Arial Narrow"/>
              </a:rPr>
              <a:t>external stimulus </a:t>
            </a:r>
            <a:r>
              <a:rPr sz="1100" spc="-5" dirty="0">
                <a:latin typeface="Arial Narrow"/>
                <a:cs typeface="Arial Narrow"/>
              </a:rPr>
              <a:t>we need </a:t>
            </a:r>
            <a:r>
              <a:rPr sz="1100" dirty="0">
                <a:latin typeface="Arial Narrow"/>
                <a:cs typeface="Arial Narrow"/>
              </a:rPr>
              <a:t>to </a:t>
            </a:r>
            <a:r>
              <a:rPr sz="1100" spc="-5" dirty="0">
                <a:latin typeface="Arial Narrow"/>
                <a:cs typeface="Arial Narrow"/>
              </a:rPr>
              <a:t>be aware of it and </a:t>
            </a:r>
            <a:r>
              <a:rPr sz="1100" dirty="0">
                <a:latin typeface="Arial Narrow"/>
                <a:cs typeface="Arial Narrow"/>
              </a:rPr>
              <a:t>to  decide</a:t>
            </a:r>
            <a:r>
              <a:rPr sz="1100" spc="-3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if</a:t>
            </a:r>
            <a:r>
              <a:rPr sz="1100" spc="-1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it</a:t>
            </a:r>
            <a:r>
              <a:rPr sz="1100" spc="-1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is</a:t>
            </a:r>
            <a:r>
              <a:rPr sz="1100" spc="-1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a</a:t>
            </a:r>
            <a:r>
              <a:rPr sz="1100" spc="-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sign</a:t>
            </a:r>
            <a:r>
              <a:rPr sz="1100" spc="-3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of</a:t>
            </a:r>
            <a:r>
              <a:rPr sz="1100" spc="-2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danger</a:t>
            </a:r>
            <a:r>
              <a:rPr sz="1100" spc="-2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or</a:t>
            </a:r>
            <a:r>
              <a:rPr sz="1100" spc="-2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opportunity.</a:t>
            </a:r>
            <a:r>
              <a:rPr sz="1100" spc="-4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If</a:t>
            </a:r>
            <a:r>
              <a:rPr sz="1100" spc="-2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it</a:t>
            </a:r>
            <a:r>
              <a:rPr sz="1100" spc="-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isn’t,</a:t>
            </a:r>
            <a:endParaRPr sz="1100">
              <a:latin typeface="Arial Narrow"/>
              <a:cs typeface="Arial Narrow"/>
            </a:endParaRPr>
          </a:p>
          <a:p>
            <a:pPr marL="12700" marR="398780">
              <a:lnSpc>
                <a:spcPts val="1190"/>
              </a:lnSpc>
            </a:pPr>
            <a:r>
              <a:rPr sz="1100" dirty="0">
                <a:latin typeface="Arial Narrow"/>
                <a:cs typeface="Arial Narrow"/>
              </a:rPr>
              <a:t>then </a:t>
            </a:r>
            <a:r>
              <a:rPr sz="1100" spc="-5" dirty="0">
                <a:latin typeface="Arial Narrow"/>
                <a:cs typeface="Arial Narrow"/>
              </a:rPr>
              <a:t>it is </a:t>
            </a:r>
            <a:r>
              <a:rPr sz="1100" dirty="0">
                <a:latin typeface="Arial Narrow"/>
                <a:cs typeface="Arial Narrow"/>
              </a:rPr>
              <a:t>best to </a:t>
            </a:r>
            <a:r>
              <a:rPr sz="1100" spc="-5" dirty="0">
                <a:latin typeface="Arial Narrow"/>
                <a:cs typeface="Arial Narrow"/>
              </a:rPr>
              <a:t>ignore it and keep our </a:t>
            </a:r>
            <a:r>
              <a:rPr sz="1100" dirty="0">
                <a:latin typeface="Arial Narrow"/>
                <a:cs typeface="Arial Narrow"/>
              </a:rPr>
              <a:t>limited  attention for </a:t>
            </a:r>
            <a:r>
              <a:rPr sz="1100" spc="-5" dirty="0">
                <a:latin typeface="Arial Narrow"/>
                <a:cs typeface="Arial Narrow"/>
              </a:rPr>
              <a:t>what is</a:t>
            </a:r>
            <a:r>
              <a:rPr sz="1100" spc="-114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important.</a:t>
            </a:r>
            <a:endParaRPr sz="1100">
              <a:latin typeface="Arial Narrow"/>
              <a:cs typeface="Arial Narrow"/>
            </a:endParaRPr>
          </a:p>
          <a:p>
            <a:pPr marL="12700" marR="99695">
              <a:lnSpc>
                <a:spcPts val="1190"/>
              </a:lnSpc>
              <a:spcBef>
                <a:spcPts val="595"/>
              </a:spcBef>
            </a:pPr>
            <a:r>
              <a:rPr sz="1100" spc="-5" dirty="0">
                <a:latin typeface="Arial Narrow"/>
                <a:cs typeface="Arial Narrow"/>
              </a:rPr>
              <a:t>Use </a:t>
            </a:r>
            <a:r>
              <a:rPr sz="1100" dirty="0">
                <a:latin typeface="Arial Narrow"/>
                <a:cs typeface="Arial Narrow"/>
              </a:rPr>
              <a:t>this to </a:t>
            </a:r>
            <a:r>
              <a:rPr sz="1100" spc="-5" dirty="0">
                <a:latin typeface="Arial Narrow"/>
                <a:cs typeface="Arial Narrow"/>
              </a:rPr>
              <a:t>your advantage with your </a:t>
            </a:r>
            <a:r>
              <a:rPr sz="1100" dirty="0">
                <a:latin typeface="Arial Narrow"/>
                <a:cs typeface="Arial Narrow"/>
              </a:rPr>
              <a:t>presentations.  </a:t>
            </a:r>
            <a:r>
              <a:rPr sz="1100" spc="-5" dirty="0">
                <a:latin typeface="Arial Narrow"/>
                <a:cs typeface="Arial Narrow"/>
              </a:rPr>
              <a:t>Use </a:t>
            </a:r>
            <a:r>
              <a:rPr sz="1100" dirty="0">
                <a:latin typeface="Arial Narrow"/>
                <a:cs typeface="Arial Narrow"/>
              </a:rPr>
              <a:t>repetition to diminish the cognitive </a:t>
            </a:r>
            <a:r>
              <a:rPr sz="1100" spc="-5" dirty="0">
                <a:latin typeface="Arial Narrow"/>
                <a:cs typeface="Arial Narrow"/>
              </a:rPr>
              <a:t>load </a:t>
            </a:r>
            <a:r>
              <a:rPr sz="1100" dirty="0">
                <a:latin typeface="Arial Narrow"/>
                <a:cs typeface="Arial Narrow"/>
              </a:rPr>
              <a:t>for  decoding </a:t>
            </a:r>
            <a:r>
              <a:rPr sz="1100" spc="-5" dirty="0">
                <a:latin typeface="Arial Narrow"/>
                <a:cs typeface="Arial Narrow"/>
              </a:rPr>
              <a:t>your </a:t>
            </a:r>
            <a:r>
              <a:rPr sz="1100" dirty="0">
                <a:latin typeface="Arial Narrow"/>
                <a:cs typeface="Arial Narrow"/>
              </a:rPr>
              <a:t>presentation - everything </a:t>
            </a:r>
            <a:r>
              <a:rPr sz="1100" spc="-5" dirty="0">
                <a:latin typeface="Arial Narrow"/>
                <a:cs typeface="Arial Narrow"/>
              </a:rPr>
              <a:t>is where  and </a:t>
            </a:r>
            <a:r>
              <a:rPr sz="1100" dirty="0">
                <a:latin typeface="Arial Narrow"/>
                <a:cs typeface="Arial Narrow"/>
              </a:rPr>
              <a:t>how you expect </a:t>
            </a:r>
            <a:r>
              <a:rPr sz="1100" spc="-5" dirty="0">
                <a:latin typeface="Arial Narrow"/>
                <a:cs typeface="Arial Narrow"/>
              </a:rPr>
              <a:t>it </a:t>
            </a:r>
            <a:r>
              <a:rPr sz="1100" dirty="0">
                <a:latin typeface="Arial Narrow"/>
                <a:cs typeface="Arial Narrow"/>
              </a:rPr>
              <a:t>to </a:t>
            </a:r>
            <a:r>
              <a:rPr sz="1100" spc="-5" dirty="0">
                <a:latin typeface="Arial Narrow"/>
                <a:cs typeface="Arial Narrow"/>
              </a:rPr>
              <a:t>be and </a:t>
            </a:r>
            <a:r>
              <a:rPr sz="1100" dirty="0">
                <a:latin typeface="Arial Narrow"/>
                <a:cs typeface="Arial Narrow"/>
              </a:rPr>
              <a:t>the </a:t>
            </a:r>
            <a:r>
              <a:rPr sz="1100" spc="-5" dirty="0">
                <a:latin typeface="Arial Narrow"/>
                <a:cs typeface="Arial Narrow"/>
              </a:rPr>
              <a:t>important  content is</a:t>
            </a:r>
            <a:r>
              <a:rPr sz="1100" spc="-40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highlighted.</a:t>
            </a:r>
            <a:endParaRPr sz="1100">
              <a:latin typeface="Arial Narrow"/>
              <a:cs typeface="Arial Narrow"/>
            </a:endParaRPr>
          </a:p>
          <a:p>
            <a:pPr marL="12700" marR="51435">
              <a:lnSpc>
                <a:spcPct val="90000"/>
              </a:lnSpc>
              <a:spcBef>
                <a:spcPts val="580"/>
              </a:spcBef>
            </a:pPr>
            <a:r>
              <a:rPr sz="1100" dirty="0">
                <a:latin typeface="Arial Narrow"/>
                <a:cs typeface="Arial Narrow"/>
              </a:rPr>
              <a:t>Clearly</a:t>
            </a:r>
            <a:r>
              <a:rPr sz="1100" spc="-2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you</a:t>
            </a:r>
            <a:r>
              <a:rPr sz="1100" spc="-1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don’t</a:t>
            </a:r>
            <a:r>
              <a:rPr sz="1100" spc="-3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want</a:t>
            </a:r>
            <a:r>
              <a:rPr sz="1100" spc="-2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every</a:t>
            </a:r>
            <a:r>
              <a:rPr sz="1100" spc="-3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slide</a:t>
            </a:r>
            <a:r>
              <a:rPr sz="1100" spc="-1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to</a:t>
            </a:r>
            <a:r>
              <a:rPr sz="1100" spc="-2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look</a:t>
            </a:r>
            <a:r>
              <a:rPr sz="1100" spc="-2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exactly</a:t>
            </a:r>
            <a:r>
              <a:rPr sz="1100" spc="-4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the  same. Avoid boredom by employing </a:t>
            </a:r>
            <a:r>
              <a:rPr sz="1100" spc="-5" dirty="0">
                <a:latin typeface="Arial Narrow"/>
                <a:cs typeface="Arial Narrow"/>
              </a:rPr>
              <a:t>some </a:t>
            </a:r>
            <a:r>
              <a:rPr sz="1100" dirty="0">
                <a:latin typeface="Arial Narrow"/>
                <a:cs typeface="Arial Narrow"/>
              </a:rPr>
              <a:t>variety  and surprises, but don’t overdo it </a:t>
            </a:r>
            <a:r>
              <a:rPr sz="1100" spc="-5" dirty="0">
                <a:latin typeface="Arial Narrow"/>
                <a:cs typeface="Arial Narrow"/>
              </a:rPr>
              <a:t>with </a:t>
            </a:r>
            <a:r>
              <a:rPr sz="1100" dirty="0">
                <a:latin typeface="Arial Narrow"/>
                <a:cs typeface="Arial Narrow"/>
              </a:rPr>
              <a:t>unplanned  </a:t>
            </a:r>
            <a:r>
              <a:rPr sz="1100" spc="-5" dirty="0">
                <a:latin typeface="Arial Narrow"/>
                <a:cs typeface="Arial Narrow"/>
              </a:rPr>
              <a:t>inconsistencies. </a:t>
            </a:r>
            <a:r>
              <a:rPr sz="1100" dirty="0">
                <a:latin typeface="Arial Narrow"/>
                <a:cs typeface="Arial Narrow"/>
              </a:rPr>
              <a:t>If there </a:t>
            </a:r>
            <a:r>
              <a:rPr sz="1100" spc="-5" dirty="0">
                <a:latin typeface="Arial Narrow"/>
                <a:cs typeface="Arial Narrow"/>
              </a:rPr>
              <a:t>are </a:t>
            </a:r>
            <a:r>
              <a:rPr sz="1100" dirty="0">
                <a:latin typeface="Arial Narrow"/>
                <a:cs typeface="Arial Narrow"/>
              </a:rPr>
              <a:t>too </a:t>
            </a:r>
            <a:r>
              <a:rPr sz="1100" spc="-5" dirty="0">
                <a:latin typeface="Arial Narrow"/>
                <a:cs typeface="Arial Narrow"/>
              </a:rPr>
              <a:t>many </a:t>
            </a:r>
            <a:r>
              <a:rPr sz="1100" dirty="0">
                <a:latin typeface="Arial Narrow"/>
                <a:cs typeface="Arial Narrow"/>
              </a:rPr>
              <a:t>surprises </a:t>
            </a:r>
            <a:r>
              <a:rPr sz="1100" spc="-5" dirty="0">
                <a:latin typeface="Arial Narrow"/>
                <a:cs typeface="Arial Narrow"/>
              </a:rPr>
              <a:t>your  </a:t>
            </a:r>
            <a:r>
              <a:rPr sz="1100" dirty="0">
                <a:latin typeface="Arial Narrow"/>
                <a:cs typeface="Arial Narrow"/>
              </a:rPr>
              <a:t>audience </a:t>
            </a:r>
            <a:r>
              <a:rPr sz="1100" spc="-5" dirty="0">
                <a:latin typeface="Arial Narrow"/>
                <a:cs typeface="Arial Narrow"/>
              </a:rPr>
              <a:t>will be </a:t>
            </a:r>
            <a:r>
              <a:rPr sz="1100" dirty="0">
                <a:latin typeface="Arial Narrow"/>
                <a:cs typeface="Arial Narrow"/>
              </a:rPr>
              <a:t>wondering </a:t>
            </a:r>
            <a:r>
              <a:rPr sz="1100" spc="-5" dirty="0">
                <a:latin typeface="Arial Narrow"/>
                <a:cs typeface="Arial Narrow"/>
              </a:rPr>
              <a:t>what </a:t>
            </a:r>
            <a:r>
              <a:rPr sz="1100" dirty="0">
                <a:latin typeface="Arial Narrow"/>
                <a:cs typeface="Arial Narrow"/>
              </a:rPr>
              <a:t>comes next rather  than concentrating </a:t>
            </a:r>
            <a:r>
              <a:rPr sz="1100" spc="-5" dirty="0">
                <a:latin typeface="Arial Narrow"/>
                <a:cs typeface="Arial Narrow"/>
              </a:rPr>
              <a:t>on </a:t>
            </a:r>
            <a:r>
              <a:rPr sz="1100" dirty="0">
                <a:latin typeface="Arial Narrow"/>
                <a:cs typeface="Arial Narrow"/>
              </a:rPr>
              <a:t>the</a:t>
            </a:r>
            <a:r>
              <a:rPr sz="1100" spc="-13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content.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731254" y="1314449"/>
            <a:ext cx="2712720" cy="7632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1190"/>
              </a:lnSpc>
            </a:pPr>
            <a:r>
              <a:rPr sz="1100" dirty="0">
                <a:latin typeface="Arial Narrow"/>
                <a:cs typeface="Arial Narrow"/>
              </a:rPr>
              <a:t>Why did </a:t>
            </a:r>
            <a:r>
              <a:rPr sz="1100" spc="-5" dirty="0">
                <a:latin typeface="Arial Narrow"/>
                <a:cs typeface="Arial Narrow"/>
              </a:rPr>
              <a:t>it work </a:t>
            </a:r>
            <a:r>
              <a:rPr sz="1100" dirty="0">
                <a:latin typeface="Arial Narrow"/>
                <a:cs typeface="Arial Narrow"/>
              </a:rPr>
              <a:t>so </a:t>
            </a:r>
            <a:r>
              <a:rPr sz="1100" spc="-5" dirty="0">
                <a:latin typeface="Arial Narrow"/>
                <a:cs typeface="Arial Narrow"/>
              </a:rPr>
              <a:t>well? </a:t>
            </a:r>
            <a:r>
              <a:rPr sz="1100" dirty="0">
                <a:latin typeface="Arial Narrow"/>
                <a:cs typeface="Arial Narrow"/>
              </a:rPr>
              <a:t>It </a:t>
            </a:r>
            <a:r>
              <a:rPr sz="1100" spc="-5" dirty="0">
                <a:latin typeface="Arial Narrow"/>
                <a:cs typeface="Arial Narrow"/>
              </a:rPr>
              <a:t>was </a:t>
            </a:r>
            <a:r>
              <a:rPr sz="1100" dirty="0">
                <a:latin typeface="Arial Narrow"/>
                <a:cs typeface="Arial Narrow"/>
              </a:rPr>
              <a:t>fun </a:t>
            </a:r>
            <a:r>
              <a:rPr sz="1100" spc="-5" dirty="0">
                <a:latin typeface="Arial Narrow"/>
                <a:cs typeface="Arial Narrow"/>
              </a:rPr>
              <a:t>and </a:t>
            </a:r>
            <a:r>
              <a:rPr sz="1100" dirty="0">
                <a:latin typeface="Arial Narrow"/>
                <a:cs typeface="Arial Narrow"/>
              </a:rPr>
              <a:t>involving  (people </a:t>
            </a:r>
            <a:r>
              <a:rPr sz="1100" spc="-5" dirty="0">
                <a:latin typeface="Arial Narrow"/>
                <a:cs typeface="Arial Narrow"/>
              </a:rPr>
              <a:t>were </a:t>
            </a:r>
            <a:r>
              <a:rPr sz="1100" dirty="0">
                <a:latin typeface="Arial Narrow"/>
                <a:cs typeface="Arial Narrow"/>
              </a:rPr>
              <a:t>standing for the quiz), </a:t>
            </a:r>
            <a:r>
              <a:rPr sz="1100" spc="-5" dirty="0">
                <a:latin typeface="Arial Narrow"/>
                <a:cs typeface="Arial Narrow"/>
              </a:rPr>
              <a:t>it was </a:t>
            </a:r>
            <a:r>
              <a:rPr sz="1100" dirty="0">
                <a:latin typeface="Arial Narrow"/>
                <a:cs typeface="Arial Narrow"/>
              </a:rPr>
              <a:t>novel (c.f.  </a:t>
            </a:r>
            <a:r>
              <a:rPr sz="1100" spc="-5" dirty="0">
                <a:latin typeface="Arial Narrow"/>
                <a:cs typeface="Arial Narrow"/>
              </a:rPr>
              <a:t>PPT </a:t>
            </a:r>
            <a:r>
              <a:rPr sz="1100" dirty="0">
                <a:latin typeface="Arial Narrow"/>
                <a:cs typeface="Arial Narrow"/>
              </a:rPr>
              <a:t>habituation), the prize </a:t>
            </a:r>
            <a:r>
              <a:rPr sz="1100" spc="-5" dirty="0">
                <a:latin typeface="Arial Narrow"/>
                <a:cs typeface="Arial Narrow"/>
              </a:rPr>
              <a:t>was </a:t>
            </a:r>
            <a:r>
              <a:rPr sz="1100" dirty="0">
                <a:latin typeface="Arial Narrow"/>
                <a:cs typeface="Arial Narrow"/>
              </a:rPr>
              <a:t>authentic </a:t>
            </a:r>
            <a:r>
              <a:rPr sz="1100" spc="-5" dirty="0">
                <a:latin typeface="Arial Narrow"/>
                <a:cs typeface="Arial Narrow"/>
              </a:rPr>
              <a:t>and</a:t>
            </a:r>
            <a:r>
              <a:rPr sz="1100" spc="-15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related  to the </a:t>
            </a:r>
            <a:r>
              <a:rPr sz="1100" spc="-5" dirty="0">
                <a:latin typeface="Arial Narrow"/>
                <a:cs typeface="Arial Narrow"/>
              </a:rPr>
              <a:t>content, it was both </a:t>
            </a:r>
            <a:r>
              <a:rPr sz="1100" dirty="0">
                <a:latin typeface="Arial Narrow"/>
                <a:cs typeface="Arial Narrow"/>
              </a:rPr>
              <a:t>visual </a:t>
            </a:r>
            <a:r>
              <a:rPr sz="1100" spc="-5" dirty="0">
                <a:latin typeface="Arial Narrow"/>
                <a:cs typeface="Arial Narrow"/>
              </a:rPr>
              <a:t>and </a:t>
            </a:r>
            <a:r>
              <a:rPr sz="1100" dirty="0">
                <a:latin typeface="Arial Narrow"/>
                <a:cs typeface="Arial Narrow"/>
              </a:rPr>
              <a:t>verbal, </a:t>
            </a:r>
            <a:r>
              <a:rPr sz="1100" spc="-5" dirty="0">
                <a:latin typeface="Arial Narrow"/>
                <a:cs typeface="Arial Narrow"/>
              </a:rPr>
              <a:t>and it  was</a:t>
            </a:r>
            <a:r>
              <a:rPr sz="1100" spc="-70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social.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42900" y="324611"/>
            <a:ext cx="9212580" cy="396240"/>
          </a:xfrm>
          <a:custGeom>
            <a:avLst/>
            <a:gdLst/>
            <a:ahLst/>
            <a:cxnLst/>
            <a:rect l="l" t="t" r="r" b="b"/>
            <a:pathLst>
              <a:path w="9212580" h="396240">
                <a:moveTo>
                  <a:pt x="0" y="396240"/>
                </a:moveTo>
                <a:lnTo>
                  <a:pt x="9212580" y="396240"/>
                </a:lnTo>
                <a:lnTo>
                  <a:pt x="9212580" y="0"/>
                </a:lnTo>
                <a:lnTo>
                  <a:pt x="0" y="0"/>
                </a:lnTo>
                <a:lnTo>
                  <a:pt x="0" y="396240"/>
                </a:lnTo>
                <a:close/>
              </a:path>
            </a:pathLst>
          </a:custGeom>
          <a:solidFill>
            <a:srgbClr val="9D17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ct val="100000"/>
              </a:lnSpc>
            </a:pPr>
            <a:r>
              <a:rPr dirty="0">
                <a:solidFill>
                  <a:srgbClr val="C00000"/>
                </a:solidFill>
              </a:rPr>
              <a:t>REPETITION </a:t>
            </a:r>
            <a:r>
              <a:rPr spc="-5" dirty="0"/>
              <a:t>creates</a:t>
            </a:r>
            <a:r>
              <a:rPr spc="-50" dirty="0"/>
              <a:t> </a:t>
            </a:r>
            <a:r>
              <a:rPr spc="-5" dirty="0"/>
              <a:t>consistency</a:t>
            </a:r>
          </a:p>
        </p:txBody>
      </p:sp>
      <p:sp>
        <p:nvSpPr>
          <p:cNvPr id="12" name="object 12"/>
          <p:cNvSpPr/>
          <p:nvPr/>
        </p:nvSpPr>
        <p:spPr>
          <a:xfrm>
            <a:off x="917447" y="2133600"/>
            <a:ext cx="635" cy="1017905"/>
          </a:xfrm>
          <a:custGeom>
            <a:avLst/>
            <a:gdLst/>
            <a:ahLst/>
            <a:cxnLst/>
            <a:rect l="l" t="t" r="r" b="b"/>
            <a:pathLst>
              <a:path w="634" h="1017905">
                <a:moveTo>
                  <a:pt x="0" y="0"/>
                </a:moveTo>
                <a:lnTo>
                  <a:pt x="533" y="1017524"/>
                </a:lnTo>
              </a:path>
            </a:pathLst>
          </a:custGeom>
          <a:ln w="6096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17447" y="3150107"/>
            <a:ext cx="1967230" cy="0"/>
          </a:xfrm>
          <a:custGeom>
            <a:avLst/>
            <a:gdLst/>
            <a:ahLst/>
            <a:cxnLst/>
            <a:rect l="l" t="t" r="r" b="b"/>
            <a:pathLst>
              <a:path w="1967230">
                <a:moveTo>
                  <a:pt x="0" y="0"/>
                </a:moveTo>
                <a:lnTo>
                  <a:pt x="1966976" y="0"/>
                </a:lnTo>
              </a:path>
            </a:pathLst>
          </a:custGeom>
          <a:ln w="6096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17447" y="2188464"/>
            <a:ext cx="1965960" cy="850900"/>
          </a:xfrm>
          <a:custGeom>
            <a:avLst/>
            <a:gdLst/>
            <a:ahLst/>
            <a:cxnLst/>
            <a:rect l="l" t="t" r="r" b="b"/>
            <a:pathLst>
              <a:path w="1965960" h="850900">
                <a:moveTo>
                  <a:pt x="0" y="831596"/>
                </a:moveTo>
                <a:lnTo>
                  <a:pt x="35556" y="781555"/>
                </a:lnTo>
                <a:lnTo>
                  <a:pt x="59456" y="702069"/>
                </a:lnTo>
                <a:lnTo>
                  <a:pt x="71435" y="652267"/>
                </a:lnTo>
                <a:lnTo>
                  <a:pt x="83420" y="597436"/>
                </a:lnTo>
                <a:lnTo>
                  <a:pt x="95402" y="538837"/>
                </a:lnTo>
                <a:lnTo>
                  <a:pt x="107371" y="477728"/>
                </a:lnTo>
                <a:lnTo>
                  <a:pt x="119318" y="415369"/>
                </a:lnTo>
                <a:lnTo>
                  <a:pt x="131231" y="353018"/>
                </a:lnTo>
                <a:lnTo>
                  <a:pt x="143102" y="291935"/>
                </a:lnTo>
                <a:lnTo>
                  <a:pt x="154921" y="233379"/>
                </a:lnTo>
                <a:lnTo>
                  <a:pt x="166678" y="178608"/>
                </a:lnTo>
                <a:lnTo>
                  <a:pt x="178363" y="128883"/>
                </a:lnTo>
                <a:lnTo>
                  <a:pt x="189966" y="85461"/>
                </a:lnTo>
                <a:lnTo>
                  <a:pt x="212889" y="22568"/>
                </a:lnTo>
                <a:lnTo>
                  <a:pt x="235369" y="0"/>
                </a:lnTo>
                <a:lnTo>
                  <a:pt x="246971" y="6996"/>
                </a:lnTo>
                <a:lnTo>
                  <a:pt x="269661" y="55791"/>
                </a:lnTo>
                <a:lnTo>
                  <a:pt x="280787" y="94814"/>
                </a:lnTo>
                <a:lnTo>
                  <a:pt x="291795" y="141736"/>
                </a:lnTo>
                <a:lnTo>
                  <a:pt x="302705" y="195169"/>
                </a:lnTo>
                <a:lnTo>
                  <a:pt x="313535" y="253725"/>
                </a:lnTo>
                <a:lnTo>
                  <a:pt x="324307" y="316015"/>
                </a:lnTo>
                <a:lnTo>
                  <a:pt x="335040" y="380652"/>
                </a:lnTo>
                <a:lnTo>
                  <a:pt x="345753" y="446246"/>
                </a:lnTo>
                <a:lnTo>
                  <a:pt x="356469" y="511411"/>
                </a:lnTo>
                <a:lnTo>
                  <a:pt x="367205" y="574756"/>
                </a:lnTo>
                <a:lnTo>
                  <a:pt x="377982" y="634895"/>
                </a:lnTo>
                <a:lnTo>
                  <a:pt x="388820" y="690439"/>
                </a:lnTo>
                <a:lnTo>
                  <a:pt x="399740" y="740000"/>
                </a:lnTo>
                <a:lnTo>
                  <a:pt x="410760" y="782189"/>
                </a:lnTo>
                <a:lnTo>
                  <a:pt x="433183" y="838900"/>
                </a:lnTo>
                <a:lnTo>
                  <a:pt x="444627" y="850646"/>
                </a:lnTo>
                <a:lnTo>
                  <a:pt x="458408" y="849235"/>
                </a:lnTo>
                <a:lnTo>
                  <a:pt x="486558" y="804711"/>
                </a:lnTo>
                <a:lnTo>
                  <a:pt x="500868" y="765635"/>
                </a:lnTo>
                <a:lnTo>
                  <a:pt x="515295" y="718040"/>
                </a:lnTo>
                <a:lnTo>
                  <a:pt x="529811" y="663944"/>
                </a:lnTo>
                <a:lnTo>
                  <a:pt x="544386" y="605365"/>
                </a:lnTo>
                <a:lnTo>
                  <a:pt x="558990" y="544322"/>
                </a:lnTo>
                <a:lnTo>
                  <a:pt x="573594" y="482832"/>
                </a:lnTo>
                <a:lnTo>
                  <a:pt x="588169" y="422913"/>
                </a:lnTo>
                <a:lnTo>
                  <a:pt x="602685" y="366585"/>
                </a:lnTo>
                <a:lnTo>
                  <a:pt x="617112" y="315864"/>
                </a:lnTo>
                <a:lnTo>
                  <a:pt x="631422" y="272770"/>
                </a:lnTo>
                <a:lnTo>
                  <a:pt x="659572" y="217531"/>
                </a:lnTo>
                <a:lnTo>
                  <a:pt x="673354" y="209423"/>
                </a:lnTo>
                <a:lnTo>
                  <a:pt x="687861" y="216107"/>
                </a:lnTo>
                <a:lnTo>
                  <a:pt x="716359" y="267594"/>
                </a:lnTo>
                <a:lnTo>
                  <a:pt x="730396" y="308528"/>
                </a:lnTo>
                <a:lnTo>
                  <a:pt x="744323" y="357011"/>
                </a:lnTo>
                <a:lnTo>
                  <a:pt x="758163" y="411109"/>
                </a:lnTo>
                <a:lnTo>
                  <a:pt x="771940" y="468888"/>
                </a:lnTo>
                <a:lnTo>
                  <a:pt x="785676" y="528415"/>
                </a:lnTo>
                <a:lnTo>
                  <a:pt x="799394" y="587755"/>
                </a:lnTo>
                <a:lnTo>
                  <a:pt x="813119" y="644976"/>
                </a:lnTo>
                <a:lnTo>
                  <a:pt x="826874" y="698143"/>
                </a:lnTo>
                <a:lnTo>
                  <a:pt x="840681" y="745322"/>
                </a:lnTo>
                <a:lnTo>
                  <a:pt x="854563" y="784580"/>
                </a:lnTo>
                <a:lnTo>
                  <a:pt x="882650" y="831596"/>
                </a:lnTo>
                <a:lnTo>
                  <a:pt x="903936" y="836891"/>
                </a:lnTo>
                <a:lnTo>
                  <a:pt x="925341" y="822616"/>
                </a:lnTo>
                <a:lnTo>
                  <a:pt x="946843" y="793249"/>
                </a:lnTo>
                <a:lnTo>
                  <a:pt x="968422" y="753268"/>
                </a:lnTo>
                <a:lnTo>
                  <a:pt x="990060" y="707151"/>
                </a:lnTo>
                <a:lnTo>
                  <a:pt x="1011735" y="659377"/>
                </a:lnTo>
                <a:lnTo>
                  <a:pt x="1033429" y="614424"/>
                </a:lnTo>
                <a:lnTo>
                  <a:pt x="1055122" y="576771"/>
                </a:lnTo>
                <a:lnTo>
                  <a:pt x="1076793" y="550894"/>
                </a:lnTo>
                <a:lnTo>
                  <a:pt x="1098423" y="541274"/>
                </a:lnTo>
                <a:lnTo>
                  <a:pt x="1125425" y="552498"/>
                </a:lnTo>
                <a:lnTo>
                  <a:pt x="1152495" y="582350"/>
                </a:lnTo>
                <a:lnTo>
                  <a:pt x="1179591" y="625096"/>
                </a:lnTo>
                <a:lnTo>
                  <a:pt x="1206674" y="675005"/>
                </a:lnTo>
                <a:lnTo>
                  <a:pt x="1233704" y="726341"/>
                </a:lnTo>
                <a:lnTo>
                  <a:pt x="1260639" y="773374"/>
                </a:lnTo>
                <a:lnTo>
                  <a:pt x="1287441" y="810370"/>
                </a:lnTo>
                <a:lnTo>
                  <a:pt x="1314069" y="831596"/>
                </a:lnTo>
                <a:lnTo>
                  <a:pt x="1349936" y="833979"/>
                </a:lnTo>
                <a:lnTo>
                  <a:pt x="1386252" y="816586"/>
                </a:lnTo>
                <a:lnTo>
                  <a:pt x="1422384" y="788130"/>
                </a:lnTo>
                <a:lnTo>
                  <a:pt x="1457701" y="757324"/>
                </a:lnTo>
                <a:lnTo>
                  <a:pt x="1491572" y="732882"/>
                </a:lnTo>
                <a:lnTo>
                  <a:pt x="1523365" y="723519"/>
                </a:lnTo>
                <a:lnTo>
                  <a:pt x="1548132" y="733356"/>
                </a:lnTo>
                <a:lnTo>
                  <a:pt x="1565467" y="756242"/>
                </a:lnTo>
                <a:lnTo>
                  <a:pt x="1581356" y="785479"/>
                </a:lnTo>
                <a:lnTo>
                  <a:pt x="1601785" y="814366"/>
                </a:lnTo>
                <a:lnTo>
                  <a:pt x="1632740" y="836205"/>
                </a:lnTo>
                <a:lnTo>
                  <a:pt x="1680210" y="844296"/>
                </a:lnTo>
                <a:lnTo>
                  <a:pt x="1965960" y="846963"/>
                </a:lnTo>
              </a:path>
            </a:pathLst>
          </a:custGeom>
          <a:ln w="12192">
            <a:solidFill>
              <a:srgbClr val="6E0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413715" y="2254758"/>
            <a:ext cx="492759" cy="1631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solidFill>
                  <a:srgbClr val="A6A6A6"/>
                </a:solidFill>
                <a:latin typeface="Arial Narrow"/>
                <a:cs typeface="Arial Narrow"/>
              </a:rPr>
              <a:t>Response</a:t>
            </a:r>
            <a:endParaRPr sz="1000">
              <a:latin typeface="Arial Narrow"/>
              <a:cs typeface="Arial Narrow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677414" y="3170301"/>
            <a:ext cx="256540" cy="1631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solidFill>
                  <a:srgbClr val="A6A6A6"/>
                </a:solidFill>
                <a:latin typeface="Arial Narrow"/>
                <a:cs typeface="Arial Narrow"/>
              </a:rPr>
              <a:t>T</a:t>
            </a:r>
            <a:r>
              <a:rPr sz="1000" spc="-10" dirty="0">
                <a:solidFill>
                  <a:srgbClr val="A6A6A6"/>
                </a:solidFill>
                <a:latin typeface="Arial Narrow"/>
                <a:cs typeface="Arial Narrow"/>
              </a:rPr>
              <a:t>ime</a:t>
            </a:r>
            <a:endParaRPr sz="1000">
              <a:latin typeface="Arial Narrow"/>
              <a:cs typeface="Arial Narrow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6722364" y="4671059"/>
            <a:ext cx="2901950" cy="1506220"/>
          </a:xfrm>
          <a:custGeom>
            <a:avLst/>
            <a:gdLst/>
            <a:ahLst/>
            <a:cxnLst/>
            <a:rect l="l" t="t" r="r" b="b"/>
            <a:pathLst>
              <a:path w="2901950" h="1506220">
                <a:moveTo>
                  <a:pt x="2650743" y="0"/>
                </a:moveTo>
                <a:lnTo>
                  <a:pt x="250951" y="0"/>
                </a:lnTo>
                <a:lnTo>
                  <a:pt x="205853" y="4044"/>
                </a:lnTo>
                <a:lnTo>
                  <a:pt x="163402" y="15704"/>
                </a:lnTo>
                <a:lnTo>
                  <a:pt x="124309" y="34271"/>
                </a:lnTo>
                <a:lnTo>
                  <a:pt x="89283" y="59033"/>
                </a:lnTo>
                <a:lnTo>
                  <a:pt x="59033" y="89283"/>
                </a:lnTo>
                <a:lnTo>
                  <a:pt x="34271" y="124309"/>
                </a:lnTo>
                <a:lnTo>
                  <a:pt x="15704" y="163402"/>
                </a:lnTo>
                <a:lnTo>
                  <a:pt x="4044" y="205853"/>
                </a:lnTo>
                <a:lnTo>
                  <a:pt x="0" y="250951"/>
                </a:lnTo>
                <a:lnTo>
                  <a:pt x="0" y="1254759"/>
                </a:lnTo>
                <a:lnTo>
                  <a:pt x="4044" y="1299868"/>
                </a:lnTo>
                <a:lnTo>
                  <a:pt x="15704" y="1342324"/>
                </a:lnTo>
                <a:lnTo>
                  <a:pt x="34271" y="1381419"/>
                </a:lnTo>
                <a:lnTo>
                  <a:pt x="59033" y="1416444"/>
                </a:lnTo>
                <a:lnTo>
                  <a:pt x="89283" y="1446690"/>
                </a:lnTo>
                <a:lnTo>
                  <a:pt x="124309" y="1471449"/>
                </a:lnTo>
                <a:lnTo>
                  <a:pt x="163402" y="1490011"/>
                </a:lnTo>
                <a:lnTo>
                  <a:pt x="205853" y="1501668"/>
                </a:lnTo>
                <a:lnTo>
                  <a:pt x="250951" y="1505711"/>
                </a:lnTo>
                <a:lnTo>
                  <a:pt x="2650743" y="1505711"/>
                </a:lnTo>
                <a:lnTo>
                  <a:pt x="2695842" y="1501668"/>
                </a:lnTo>
                <a:lnTo>
                  <a:pt x="2738293" y="1490011"/>
                </a:lnTo>
                <a:lnTo>
                  <a:pt x="2777386" y="1471449"/>
                </a:lnTo>
                <a:lnTo>
                  <a:pt x="2812412" y="1446690"/>
                </a:lnTo>
                <a:lnTo>
                  <a:pt x="2842662" y="1416444"/>
                </a:lnTo>
                <a:lnTo>
                  <a:pt x="2867424" y="1381419"/>
                </a:lnTo>
                <a:lnTo>
                  <a:pt x="2885991" y="1342324"/>
                </a:lnTo>
                <a:lnTo>
                  <a:pt x="2897651" y="1299868"/>
                </a:lnTo>
                <a:lnTo>
                  <a:pt x="2901695" y="1254759"/>
                </a:lnTo>
                <a:lnTo>
                  <a:pt x="2901695" y="250951"/>
                </a:lnTo>
                <a:lnTo>
                  <a:pt x="2897651" y="205853"/>
                </a:lnTo>
                <a:lnTo>
                  <a:pt x="2885991" y="163402"/>
                </a:lnTo>
                <a:lnTo>
                  <a:pt x="2867424" y="124309"/>
                </a:lnTo>
                <a:lnTo>
                  <a:pt x="2842662" y="89283"/>
                </a:lnTo>
                <a:lnTo>
                  <a:pt x="2812412" y="59033"/>
                </a:lnTo>
                <a:lnTo>
                  <a:pt x="2777386" y="34271"/>
                </a:lnTo>
                <a:lnTo>
                  <a:pt x="2738293" y="15704"/>
                </a:lnTo>
                <a:lnTo>
                  <a:pt x="2695842" y="4044"/>
                </a:lnTo>
                <a:lnTo>
                  <a:pt x="2650743" y="0"/>
                </a:lnTo>
                <a:close/>
              </a:path>
            </a:pathLst>
          </a:custGeom>
          <a:solidFill>
            <a:srgbClr val="9917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6875144" y="4785486"/>
            <a:ext cx="2474595" cy="1249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10" dirty="0">
                <a:solidFill>
                  <a:srgbClr val="C00000"/>
                </a:solidFill>
                <a:latin typeface="Georgia"/>
                <a:cs typeface="Georgia"/>
              </a:rPr>
              <a:t>Activity</a:t>
            </a:r>
            <a:endParaRPr sz="16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1100" spc="-5" dirty="0">
                <a:latin typeface="Arial Narrow"/>
                <a:cs typeface="Arial Narrow"/>
              </a:rPr>
              <a:t>Review one of your</a:t>
            </a:r>
            <a:r>
              <a:rPr sz="1100" spc="-7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presentations.</a:t>
            </a:r>
            <a:endParaRPr sz="11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100" spc="-5" dirty="0">
                <a:latin typeface="Arial Narrow"/>
                <a:cs typeface="Arial Narrow"/>
              </a:rPr>
              <a:t>Does it </a:t>
            </a:r>
            <a:r>
              <a:rPr sz="1100" dirty="0">
                <a:latin typeface="Arial Narrow"/>
                <a:cs typeface="Arial Narrow"/>
              </a:rPr>
              <a:t>use repetition to </a:t>
            </a:r>
            <a:r>
              <a:rPr sz="1100" spc="-5" dirty="0">
                <a:latin typeface="Arial Narrow"/>
                <a:cs typeface="Arial Narrow"/>
              </a:rPr>
              <a:t>promote</a:t>
            </a:r>
            <a:r>
              <a:rPr sz="1100" spc="-13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consistency?</a:t>
            </a:r>
            <a:endParaRPr sz="1100">
              <a:latin typeface="Arial Narrow"/>
              <a:cs typeface="Arial Narrow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sz="1100" spc="-5" dirty="0">
                <a:latin typeface="Arial Narrow"/>
                <a:cs typeface="Arial Narrow"/>
              </a:rPr>
              <a:t>Notice </a:t>
            </a:r>
            <a:r>
              <a:rPr sz="1100" dirty="0">
                <a:latin typeface="Arial Narrow"/>
                <a:cs typeface="Arial Narrow"/>
              </a:rPr>
              <a:t>how repetition </a:t>
            </a:r>
            <a:r>
              <a:rPr sz="1100" spc="-5" dirty="0">
                <a:latin typeface="Arial Narrow"/>
                <a:cs typeface="Arial Narrow"/>
              </a:rPr>
              <a:t>and </a:t>
            </a:r>
            <a:r>
              <a:rPr sz="1100" dirty="0">
                <a:latin typeface="Arial Narrow"/>
                <a:cs typeface="Arial Narrow"/>
              </a:rPr>
              <a:t>placement </a:t>
            </a:r>
            <a:r>
              <a:rPr sz="1100" spc="-5" dirty="0">
                <a:latin typeface="Arial Narrow"/>
                <a:cs typeface="Arial Narrow"/>
              </a:rPr>
              <a:t>of </a:t>
            </a:r>
            <a:r>
              <a:rPr sz="1100" dirty="0">
                <a:latin typeface="Arial Narrow"/>
                <a:cs typeface="Arial Narrow"/>
              </a:rPr>
              <a:t>fonts,  colours, graphics </a:t>
            </a:r>
            <a:r>
              <a:rPr sz="1100" spc="-5" dirty="0">
                <a:latin typeface="Arial Narrow"/>
                <a:cs typeface="Arial Narrow"/>
              </a:rPr>
              <a:t>are </a:t>
            </a:r>
            <a:r>
              <a:rPr sz="1100" dirty="0">
                <a:latin typeface="Arial Narrow"/>
                <a:cs typeface="Arial Narrow"/>
              </a:rPr>
              <a:t>used </a:t>
            </a:r>
            <a:r>
              <a:rPr sz="1100" spc="-5" dirty="0">
                <a:latin typeface="Arial Narrow"/>
                <a:cs typeface="Arial Narrow"/>
              </a:rPr>
              <a:t>in </a:t>
            </a:r>
            <a:r>
              <a:rPr sz="1100" dirty="0">
                <a:latin typeface="Arial Narrow"/>
                <a:cs typeface="Arial Narrow"/>
              </a:rPr>
              <a:t>books,</a:t>
            </a:r>
            <a:r>
              <a:rPr sz="1100" spc="-120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magazines,  </a:t>
            </a:r>
            <a:r>
              <a:rPr sz="1100" dirty="0">
                <a:latin typeface="Arial Narrow"/>
                <a:cs typeface="Arial Narrow"/>
              </a:rPr>
              <a:t>Web sites and other people’s</a:t>
            </a:r>
            <a:r>
              <a:rPr sz="1100" spc="-15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presentations.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6931152" y="2045207"/>
            <a:ext cx="2231136" cy="22280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199376" y="2313432"/>
            <a:ext cx="1694688" cy="16916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193280" y="2307335"/>
            <a:ext cx="1707514" cy="1704339"/>
          </a:xfrm>
          <a:custGeom>
            <a:avLst/>
            <a:gdLst/>
            <a:ahLst/>
            <a:cxnLst/>
            <a:rect l="l" t="t" r="r" b="b"/>
            <a:pathLst>
              <a:path w="1707515" h="1704339">
                <a:moveTo>
                  <a:pt x="288163" y="0"/>
                </a:moveTo>
                <a:lnTo>
                  <a:pt x="1419098" y="0"/>
                </a:lnTo>
                <a:lnTo>
                  <a:pt x="1448562" y="1650"/>
                </a:lnTo>
                <a:lnTo>
                  <a:pt x="1504569" y="12953"/>
                </a:lnTo>
                <a:lnTo>
                  <a:pt x="1556385" y="34925"/>
                </a:lnTo>
                <a:lnTo>
                  <a:pt x="1622552" y="84327"/>
                </a:lnTo>
                <a:lnTo>
                  <a:pt x="1657730" y="127126"/>
                </a:lnTo>
                <a:lnTo>
                  <a:pt x="1684527" y="176402"/>
                </a:lnTo>
                <a:lnTo>
                  <a:pt x="1701546" y="230250"/>
                </a:lnTo>
                <a:lnTo>
                  <a:pt x="1707261" y="288163"/>
                </a:lnTo>
                <a:lnTo>
                  <a:pt x="1707261" y="1415922"/>
                </a:lnTo>
                <a:lnTo>
                  <a:pt x="1701546" y="1473708"/>
                </a:lnTo>
                <a:lnTo>
                  <a:pt x="1684527" y="1528064"/>
                </a:lnTo>
                <a:lnTo>
                  <a:pt x="1657730" y="1577339"/>
                </a:lnTo>
                <a:lnTo>
                  <a:pt x="1622552" y="1619758"/>
                </a:lnTo>
                <a:lnTo>
                  <a:pt x="1580006" y="1654937"/>
                </a:lnTo>
                <a:lnTo>
                  <a:pt x="1530858" y="1681352"/>
                </a:lnTo>
                <a:lnTo>
                  <a:pt x="1476883" y="1698370"/>
                </a:lnTo>
                <a:lnTo>
                  <a:pt x="1419098" y="1704086"/>
                </a:lnTo>
                <a:lnTo>
                  <a:pt x="288163" y="1704086"/>
                </a:lnTo>
                <a:lnTo>
                  <a:pt x="230250" y="1698370"/>
                </a:lnTo>
                <a:lnTo>
                  <a:pt x="176402" y="1681352"/>
                </a:lnTo>
                <a:lnTo>
                  <a:pt x="127126" y="1654937"/>
                </a:lnTo>
                <a:lnTo>
                  <a:pt x="84327" y="1619758"/>
                </a:lnTo>
                <a:lnTo>
                  <a:pt x="49529" y="1577339"/>
                </a:lnTo>
                <a:lnTo>
                  <a:pt x="22733" y="1528064"/>
                </a:lnTo>
                <a:lnTo>
                  <a:pt x="5715" y="1473708"/>
                </a:lnTo>
                <a:lnTo>
                  <a:pt x="0" y="1415922"/>
                </a:lnTo>
                <a:lnTo>
                  <a:pt x="0" y="288163"/>
                </a:lnTo>
                <a:lnTo>
                  <a:pt x="5715" y="230250"/>
                </a:lnTo>
                <a:lnTo>
                  <a:pt x="22733" y="176402"/>
                </a:lnTo>
                <a:lnTo>
                  <a:pt x="49529" y="127126"/>
                </a:lnTo>
                <a:lnTo>
                  <a:pt x="84327" y="84327"/>
                </a:lnTo>
                <a:lnTo>
                  <a:pt x="127126" y="49529"/>
                </a:lnTo>
                <a:lnTo>
                  <a:pt x="176402" y="22733"/>
                </a:lnTo>
                <a:lnTo>
                  <a:pt x="230250" y="5714"/>
                </a:lnTo>
                <a:lnTo>
                  <a:pt x="288163" y="0"/>
                </a:lnTo>
                <a:close/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838955" y="4591811"/>
            <a:ext cx="2231136" cy="180746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107179" y="4860035"/>
            <a:ext cx="1694688" cy="127101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101084" y="4853940"/>
            <a:ext cx="1707514" cy="1283970"/>
          </a:xfrm>
          <a:custGeom>
            <a:avLst/>
            <a:gdLst/>
            <a:ahLst/>
            <a:cxnLst/>
            <a:rect l="l" t="t" r="r" b="b"/>
            <a:pathLst>
              <a:path w="1707514" h="1283970">
                <a:moveTo>
                  <a:pt x="217677" y="0"/>
                </a:moveTo>
                <a:lnTo>
                  <a:pt x="1489582" y="0"/>
                </a:lnTo>
                <a:lnTo>
                  <a:pt x="1533270" y="4445"/>
                </a:lnTo>
                <a:lnTo>
                  <a:pt x="1574164" y="17145"/>
                </a:lnTo>
                <a:lnTo>
                  <a:pt x="1611249" y="37084"/>
                </a:lnTo>
                <a:lnTo>
                  <a:pt x="1643506" y="63627"/>
                </a:lnTo>
                <a:lnTo>
                  <a:pt x="1670177" y="95885"/>
                </a:lnTo>
                <a:lnTo>
                  <a:pt x="1690115" y="133096"/>
                </a:lnTo>
                <a:lnTo>
                  <a:pt x="1702815" y="173990"/>
                </a:lnTo>
                <a:lnTo>
                  <a:pt x="1707261" y="217678"/>
                </a:lnTo>
                <a:lnTo>
                  <a:pt x="1707261" y="1065669"/>
                </a:lnTo>
                <a:lnTo>
                  <a:pt x="1702815" y="1109446"/>
                </a:lnTo>
                <a:lnTo>
                  <a:pt x="1690115" y="1150277"/>
                </a:lnTo>
                <a:lnTo>
                  <a:pt x="1670177" y="1187437"/>
                </a:lnTo>
                <a:lnTo>
                  <a:pt x="1643506" y="1219708"/>
                </a:lnTo>
                <a:lnTo>
                  <a:pt x="1611249" y="1246251"/>
                </a:lnTo>
                <a:lnTo>
                  <a:pt x="1574164" y="1266266"/>
                </a:lnTo>
                <a:lnTo>
                  <a:pt x="1533270" y="1278928"/>
                </a:lnTo>
                <a:lnTo>
                  <a:pt x="1489582" y="1283385"/>
                </a:lnTo>
                <a:lnTo>
                  <a:pt x="217677" y="1283385"/>
                </a:lnTo>
                <a:lnTo>
                  <a:pt x="173989" y="1278928"/>
                </a:lnTo>
                <a:lnTo>
                  <a:pt x="133095" y="1266266"/>
                </a:lnTo>
                <a:lnTo>
                  <a:pt x="95885" y="1246251"/>
                </a:lnTo>
                <a:lnTo>
                  <a:pt x="63626" y="1219708"/>
                </a:lnTo>
                <a:lnTo>
                  <a:pt x="37083" y="1187437"/>
                </a:lnTo>
                <a:lnTo>
                  <a:pt x="17144" y="1150277"/>
                </a:lnTo>
                <a:lnTo>
                  <a:pt x="4444" y="1109446"/>
                </a:lnTo>
                <a:lnTo>
                  <a:pt x="0" y="1065669"/>
                </a:lnTo>
                <a:lnTo>
                  <a:pt x="0" y="217678"/>
                </a:lnTo>
                <a:lnTo>
                  <a:pt x="4444" y="173990"/>
                </a:lnTo>
                <a:lnTo>
                  <a:pt x="17144" y="133096"/>
                </a:lnTo>
                <a:lnTo>
                  <a:pt x="37083" y="95885"/>
                </a:lnTo>
                <a:lnTo>
                  <a:pt x="63626" y="63627"/>
                </a:lnTo>
                <a:lnTo>
                  <a:pt x="95885" y="37084"/>
                </a:lnTo>
                <a:lnTo>
                  <a:pt x="133095" y="17145"/>
                </a:lnTo>
                <a:lnTo>
                  <a:pt x="173989" y="4445"/>
                </a:lnTo>
                <a:lnTo>
                  <a:pt x="217677" y="0"/>
                </a:lnTo>
                <a:close/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6801739" y="4049776"/>
            <a:ext cx="2489835" cy="133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u="sng" spc="-5" dirty="0">
                <a:solidFill>
                  <a:srgbClr val="0462C1"/>
                </a:solidFill>
                <a:latin typeface="Arial Narrow"/>
                <a:cs typeface="Arial Narrow"/>
                <a:hlinkClick r:id="rId6"/>
              </a:rPr>
              <a:t>http://www.treklens.com/gallery/Asia/East_Timor/photo170200.htm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26" name="object 2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10"/>
              </a:lnSpc>
            </a:pPr>
            <a:r>
              <a:rPr spc="-5" dirty="0"/>
              <a:t>Ian Bell</a:t>
            </a:r>
            <a:r>
              <a:rPr spc="-5" dirty="0">
                <a:solidFill>
                  <a:srgbClr val="000000"/>
                </a:solidFill>
              </a:rPr>
              <a:t>: </a:t>
            </a:r>
            <a:r>
              <a:rPr spc="-5" dirty="0"/>
              <a:t>Design Presentations that</a:t>
            </a:r>
            <a:r>
              <a:rPr spc="-50" dirty="0"/>
              <a:t> </a:t>
            </a:r>
            <a:r>
              <a:rPr spc="-5" dirty="0"/>
              <a:t>Communicate</a:t>
            </a:r>
          </a:p>
        </p:txBody>
      </p:sp>
      <p:sp>
        <p:nvSpPr>
          <p:cNvPr id="27" name="object 2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10"/>
              </a:lnSpc>
            </a:pPr>
            <a:r>
              <a:rPr spc="-5" dirty="0"/>
              <a:t>May 6,</a:t>
            </a:r>
            <a:r>
              <a:rPr spc="-95" dirty="0"/>
              <a:t> </a:t>
            </a:r>
            <a:r>
              <a:rPr spc="-5" dirty="0"/>
              <a:t>2015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2900" y="324611"/>
            <a:ext cx="9212580" cy="396240"/>
          </a:xfrm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R="95250" algn="r">
              <a:lnSpc>
                <a:spcPct val="100000"/>
              </a:lnSpc>
              <a:spcBef>
                <a:spcPts val="630"/>
              </a:spcBef>
            </a:pPr>
            <a:r>
              <a:rPr sz="1800" spc="-765" baseline="2314" dirty="0">
                <a:solidFill>
                  <a:srgbClr val="991704"/>
                </a:solidFill>
                <a:latin typeface="Arial Narrow"/>
                <a:cs typeface="Arial Narrow"/>
              </a:rPr>
              <a:t>8</a:t>
            </a:r>
            <a:r>
              <a:rPr sz="1200" dirty="0">
                <a:solidFill>
                  <a:srgbClr val="991704"/>
                </a:solidFill>
                <a:latin typeface="Arial Narrow"/>
                <a:cs typeface="Arial Narrow"/>
              </a:rPr>
              <a:t>8</a:t>
            </a:r>
            <a:endParaRPr sz="1200">
              <a:latin typeface="Arial Narrow"/>
              <a:cs typeface="Arial Narrow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52806" y="291845"/>
            <a:ext cx="9204325" cy="44450"/>
          </a:xfrm>
          <a:custGeom>
            <a:avLst/>
            <a:gdLst/>
            <a:ahLst/>
            <a:cxnLst/>
            <a:rect l="l" t="t" r="r" b="b"/>
            <a:pathLst>
              <a:path w="9204325" h="44450">
                <a:moveTo>
                  <a:pt x="0" y="44196"/>
                </a:moveTo>
                <a:lnTo>
                  <a:pt x="9203944" y="44196"/>
                </a:lnTo>
                <a:lnTo>
                  <a:pt x="9203944" y="0"/>
                </a:lnTo>
                <a:lnTo>
                  <a:pt x="0" y="0"/>
                </a:lnTo>
                <a:lnTo>
                  <a:pt x="0" y="44196"/>
                </a:lnTo>
                <a:close/>
              </a:path>
            </a:pathLst>
          </a:custGeom>
          <a:solidFill>
            <a:srgbClr val="9917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52806" y="6526530"/>
            <a:ext cx="9204325" cy="0"/>
          </a:xfrm>
          <a:custGeom>
            <a:avLst/>
            <a:gdLst/>
            <a:ahLst/>
            <a:cxnLst/>
            <a:rect l="l" t="t" r="r" b="b"/>
            <a:pathLst>
              <a:path w="9204325">
                <a:moveTo>
                  <a:pt x="0" y="0"/>
                </a:moveTo>
                <a:lnTo>
                  <a:pt x="9203944" y="0"/>
                </a:lnTo>
              </a:path>
            </a:pathLst>
          </a:custGeom>
          <a:ln w="44196">
            <a:solidFill>
              <a:srgbClr val="99170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31088" y="740917"/>
            <a:ext cx="2846070" cy="223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Arial Narrow"/>
                <a:cs typeface="Arial Narrow"/>
              </a:rPr>
              <a:t>Everything </a:t>
            </a:r>
            <a:r>
              <a:rPr sz="1400" spc="-5" dirty="0">
                <a:latin typeface="Arial Narrow"/>
                <a:cs typeface="Arial Narrow"/>
              </a:rPr>
              <a:t>should </a:t>
            </a:r>
            <a:r>
              <a:rPr sz="1400" dirty="0">
                <a:latin typeface="Arial Narrow"/>
                <a:cs typeface="Arial Narrow"/>
              </a:rPr>
              <a:t>be </a:t>
            </a:r>
            <a:r>
              <a:rPr sz="1400" spc="-5" dirty="0">
                <a:latin typeface="Arial Narrow"/>
                <a:cs typeface="Arial Narrow"/>
              </a:rPr>
              <a:t>placed </a:t>
            </a:r>
            <a:r>
              <a:rPr sz="1400" dirty="0">
                <a:latin typeface="Arial Narrow"/>
                <a:cs typeface="Arial Narrow"/>
              </a:rPr>
              <a:t>with a</a:t>
            </a:r>
            <a:r>
              <a:rPr sz="1400" spc="-55" dirty="0">
                <a:latin typeface="Arial Narrow"/>
                <a:cs typeface="Arial Narrow"/>
              </a:rPr>
              <a:t> </a:t>
            </a:r>
            <a:r>
              <a:rPr sz="1400" spc="-5" dirty="0">
                <a:latin typeface="Arial Narrow"/>
                <a:cs typeface="Arial Narrow"/>
              </a:rPr>
              <a:t>purpose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1030" y="1313433"/>
            <a:ext cx="2623820" cy="2832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1080"/>
              </a:lnSpc>
            </a:pPr>
            <a:r>
              <a:rPr sz="1000" spc="-5" dirty="0">
                <a:latin typeface="Arial Narrow"/>
                <a:cs typeface="Arial Narrow"/>
              </a:rPr>
              <a:t>Everything should be in its place for a reason and </a:t>
            </a:r>
            <a:r>
              <a:rPr sz="1000" spc="-10" dirty="0">
                <a:latin typeface="Arial Narrow"/>
                <a:cs typeface="Arial Narrow"/>
              </a:rPr>
              <a:t>should  </a:t>
            </a:r>
            <a:r>
              <a:rPr sz="1000" spc="-5" dirty="0">
                <a:latin typeface="Arial Narrow"/>
                <a:cs typeface="Arial Narrow"/>
              </a:rPr>
              <a:t>be </a:t>
            </a:r>
            <a:r>
              <a:rPr sz="1000" spc="-10" dirty="0">
                <a:latin typeface="Arial Narrow"/>
                <a:cs typeface="Arial Narrow"/>
              </a:rPr>
              <a:t>visually</a:t>
            </a:r>
            <a:r>
              <a:rPr sz="1000" spc="-50" dirty="0">
                <a:latin typeface="Arial Narrow"/>
                <a:cs typeface="Arial Narrow"/>
              </a:rPr>
              <a:t> </a:t>
            </a:r>
            <a:r>
              <a:rPr sz="1000" spc="-5" dirty="0">
                <a:latin typeface="Arial Narrow"/>
                <a:cs typeface="Arial Narrow"/>
              </a:rPr>
              <a:t>connected.</a:t>
            </a:r>
            <a:endParaRPr sz="1000">
              <a:latin typeface="Arial Narrow"/>
              <a:cs typeface="Arial Narro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1030" y="2609087"/>
            <a:ext cx="2636520" cy="5575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ts val="1080"/>
              </a:lnSpc>
            </a:pPr>
            <a:r>
              <a:rPr sz="1000" spc="-10" dirty="0">
                <a:latin typeface="Arial Narrow"/>
                <a:cs typeface="Arial Narrow"/>
              </a:rPr>
              <a:t>Aligned </a:t>
            </a:r>
            <a:r>
              <a:rPr sz="1000" spc="-5" dirty="0">
                <a:latin typeface="Arial Narrow"/>
                <a:cs typeface="Arial Narrow"/>
              </a:rPr>
              <a:t>elements promote a sense of unity, a feeling that  there is a purpose to the content. The eye can flow easily  from one element to another. </a:t>
            </a:r>
            <a:r>
              <a:rPr sz="1000" spc="-10" dirty="0">
                <a:latin typeface="Arial Narrow"/>
                <a:cs typeface="Arial Narrow"/>
              </a:rPr>
              <a:t>Any </a:t>
            </a:r>
            <a:r>
              <a:rPr sz="1000" spc="-5" dirty="0">
                <a:latin typeface="Arial Narrow"/>
                <a:cs typeface="Arial Narrow"/>
              </a:rPr>
              <a:t>misalignment will draw  attention and cause</a:t>
            </a:r>
            <a:r>
              <a:rPr sz="1000" spc="-85" dirty="0">
                <a:latin typeface="Arial Narrow"/>
                <a:cs typeface="Arial Narrow"/>
              </a:rPr>
              <a:t> </a:t>
            </a:r>
            <a:r>
              <a:rPr sz="1000" spc="-5" dirty="0">
                <a:latin typeface="Arial Narrow"/>
                <a:cs typeface="Arial Narrow"/>
              </a:rPr>
              <a:t>uncertainty:</a:t>
            </a:r>
            <a:endParaRPr sz="1000">
              <a:latin typeface="Arial Narrow"/>
              <a:cs typeface="Arial Narro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731254" y="3469004"/>
            <a:ext cx="2654935" cy="1097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10" dirty="0">
                <a:solidFill>
                  <a:srgbClr val="C00000"/>
                </a:solidFill>
                <a:latin typeface="Georgia"/>
                <a:cs typeface="Georgia"/>
              </a:rPr>
              <a:t>Character</a:t>
            </a:r>
            <a:r>
              <a:rPr sz="1600" spc="-1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1600" spc="-10" dirty="0">
                <a:solidFill>
                  <a:srgbClr val="C00000"/>
                </a:solidFill>
                <a:latin typeface="Georgia"/>
                <a:cs typeface="Georgia"/>
              </a:rPr>
              <a:t>spacing</a:t>
            </a:r>
            <a:endParaRPr sz="1600">
              <a:latin typeface="Georgia"/>
              <a:cs typeface="Georgia"/>
            </a:endParaRPr>
          </a:p>
          <a:p>
            <a:pPr marL="12700" marR="5080">
              <a:lnSpc>
                <a:spcPct val="100000"/>
              </a:lnSpc>
              <a:spcBef>
                <a:spcPts val="30"/>
              </a:spcBef>
            </a:pPr>
            <a:r>
              <a:rPr sz="1100" dirty="0">
                <a:latin typeface="Arial Narrow"/>
                <a:cs typeface="Arial Narrow"/>
              </a:rPr>
              <a:t>If you have a two line heading </a:t>
            </a:r>
            <a:r>
              <a:rPr sz="1100" spc="-5" dirty="0">
                <a:latin typeface="Arial Narrow"/>
                <a:cs typeface="Arial Narrow"/>
              </a:rPr>
              <a:t>or </a:t>
            </a:r>
            <a:r>
              <a:rPr sz="1100" dirty="0">
                <a:latin typeface="Arial Narrow"/>
                <a:cs typeface="Arial Narrow"/>
              </a:rPr>
              <a:t>title </a:t>
            </a:r>
            <a:r>
              <a:rPr sz="1100" spc="-5" dirty="0">
                <a:latin typeface="Arial Narrow"/>
                <a:cs typeface="Arial Narrow"/>
              </a:rPr>
              <a:t>it </a:t>
            </a:r>
            <a:r>
              <a:rPr sz="1100" dirty="0">
                <a:latin typeface="Arial Narrow"/>
                <a:cs typeface="Arial Narrow"/>
              </a:rPr>
              <a:t>can look  </a:t>
            </a:r>
            <a:r>
              <a:rPr sz="1100" spc="-5" dirty="0">
                <a:latin typeface="Arial Narrow"/>
                <a:cs typeface="Arial Narrow"/>
              </a:rPr>
              <a:t>awkward if </a:t>
            </a:r>
            <a:r>
              <a:rPr sz="1100" dirty="0">
                <a:latin typeface="Arial Narrow"/>
                <a:cs typeface="Arial Narrow"/>
              </a:rPr>
              <a:t>the lines </a:t>
            </a:r>
            <a:r>
              <a:rPr sz="1100" spc="-5" dirty="0">
                <a:latin typeface="Arial Narrow"/>
                <a:cs typeface="Arial Narrow"/>
              </a:rPr>
              <a:t>are </a:t>
            </a:r>
            <a:r>
              <a:rPr sz="1100" dirty="0">
                <a:latin typeface="Arial Narrow"/>
                <a:cs typeface="Arial Narrow"/>
              </a:rPr>
              <a:t>nearly the </a:t>
            </a:r>
            <a:r>
              <a:rPr sz="1100" spc="-5" dirty="0">
                <a:latin typeface="Arial Narrow"/>
                <a:cs typeface="Arial Narrow"/>
              </a:rPr>
              <a:t>same length but  not </a:t>
            </a:r>
            <a:r>
              <a:rPr sz="1100" dirty="0">
                <a:latin typeface="Arial Narrow"/>
                <a:cs typeface="Arial Narrow"/>
              </a:rPr>
              <a:t>quite. In this case </a:t>
            </a:r>
            <a:r>
              <a:rPr sz="1100" spc="-5" dirty="0">
                <a:latin typeface="Arial Narrow"/>
                <a:cs typeface="Arial Narrow"/>
              </a:rPr>
              <a:t>one of </a:t>
            </a:r>
            <a:r>
              <a:rPr sz="1100" dirty="0">
                <a:latin typeface="Arial Narrow"/>
                <a:cs typeface="Arial Narrow"/>
              </a:rPr>
              <a:t>the lines can </a:t>
            </a:r>
            <a:r>
              <a:rPr sz="1100" spc="-5" dirty="0">
                <a:latin typeface="Arial Narrow"/>
                <a:cs typeface="Arial Narrow"/>
              </a:rPr>
              <a:t>be  matched </a:t>
            </a:r>
            <a:r>
              <a:rPr sz="1100" dirty="0">
                <a:latin typeface="Arial Narrow"/>
                <a:cs typeface="Arial Narrow"/>
              </a:rPr>
              <a:t>to the </a:t>
            </a:r>
            <a:r>
              <a:rPr sz="1100" spc="-5" dirty="0">
                <a:latin typeface="Arial Narrow"/>
                <a:cs typeface="Arial Narrow"/>
              </a:rPr>
              <a:t>other </a:t>
            </a:r>
            <a:r>
              <a:rPr sz="1100" dirty="0">
                <a:latin typeface="Arial Narrow"/>
                <a:cs typeface="Arial Narrow"/>
              </a:rPr>
              <a:t>by expanding </a:t>
            </a:r>
            <a:r>
              <a:rPr sz="1100" spc="-5" dirty="0">
                <a:latin typeface="Arial Narrow"/>
                <a:cs typeface="Arial Narrow"/>
              </a:rPr>
              <a:t>or condensing</a:t>
            </a:r>
            <a:r>
              <a:rPr sz="1100" spc="-110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it.  </a:t>
            </a:r>
            <a:r>
              <a:rPr sz="1100" dirty="0">
                <a:latin typeface="Arial Narrow"/>
                <a:cs typeface="Arial Narrow"/>
              </a:rPr>
              <a:t>In </a:t>
            </a:r>
            <a:r>
              <a:rPr sz="1100" spc="-5" dirty="0">
                <a:latin typeface="Arial Narrow"/>
                <a:cs typeface="Arial Narrow"/>
              </a:rPr>
              <a:t>PowerPoint </a:t>
            </a:r>
            <a:r>
              <a:rPr sz="1100" dirty="0">
                <a:latin typeface="Arial Narrow"/>
                <a:cs typeface="Arial Narrow"/>
              </a:rPr>
              <a:t>font, </a:t>
            </a:r>
            <a:r>
              <a:rPr sz="1100" spc="-5" dirty="0">
                <a:latin typeface="Arial Narrow"/>
                <a:cs typeface="Arial Narrow"/>
              </a:rPr>
              <a:t>under </a:t>
            </a:r>
            <a:r>
              <a:rPr sz="1100" dirty="0">
                <a:latin typeface="Arial Narrow"/>
                <a:cs typeface="Arial Narrow"/>
              </a:rPr>
              <a:t>font choose</a:t>
            </a:r>
            <a:r>
              <a:rPr sz="1100" spc="-100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AV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42900" y="324611"/>
            <a:ext cx="9212580" cy="396240"/>
          </a:xfrm>
          <a:custGeom>
            <a:avLst/>
            <a:gdLst/>
            <a:ahLst/>
            <a:cxnLst/>
            <a:rect l="l" t="t" r="r" b="b"/>
            <a:pathLst>
              <a:path w="9212580" h="396240">
                <a:moveTo>
                  <a:pt x="0" y="396240"/>
                </a:moveTo>
                <a:lnTo>
                  <a:pt x="9212580" y="396240"/>
                </a:lnTo>
                <a:lnTo>
                  <a:pt x="9212580" y="0"/>
                </a:lnTo>
                <a:lnTo>
                  <a:pt x="0" y="0"/>
                </a:lnTo>
                <a:lnTo>
                  <a:pt x="0" y="396240"/>
                </a:lnTo>
                <a:close/>
              </a:path>
            </a:pathLst>
          </a:custGeom>
          <a:solidFill>
            <a:srgbClr val="9D17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ct val="100000"/>
              </a:lnSpc>
            </a:pPr>
            <a:r>
              <a:rPr dirty="0">
                <a:solidFill>
                  <a:srgbClr val="C00000"/>
                </a:solidFill>
              </a:rPr>
              <a:t>ALIGNMENT </a:t>
            </a:r>
            <a:r>
              <a:rPr spc="-5" dirty="0"/>
              <a:t>of </a:t>
            </a:r>
            <a:r>
              <a:rPr dirty="0"/>
              <a:t>elements </a:t>
            </a:r>
            <a:r>
              <a:rPr spc="-5" dirty="0"/>
              <a:t>promotes</a:t>
            </a:r>
            <a:r>
              <a:rPr spc="-90" dirty="0"/>
              <a:t> </a:t>
            </a:r>
            <a:r>
              <a:rPr spc="-5" dirty="0"/>
              <a:t>unity</a:t>
            </a:r>
          </a:p>
        </p:txBody>
      </p:sp>
      <p:sp>
        <p:nvSpPr>
          <p:cNvPr id="11" name="object 11"/>
          <p:cNvSpPr/>
          <p:nvPr/>
        </p:nvSpPr>
        <p:spPr>
          <a:xfrm>
            <a:off x="839724" y="1700783"/>
            <a:ext cx="1737360" cy="733425"/>
          </a:xfrm>
          <a:custGeom>
            <a:avLst/>
            <a:gdLst/>
            <a:ahLst/>
            <a:cxnLst/>
            <a:rect l="l" t="t" r="r" b="b"/>
            <a:pathLst>
              <a:path w="1737360" h="733425">
                <a:moveTo>
                  <a:pt x="0" y="733044"/>
                </a:moveTo>
                <a:lnTo>
                  <a:pt x="1737360" y="733044"/>
                </a:lnTo>
                <a:lnTo>
                  <a:pt x="1737360" y="0"/>
                </a:lnTo>
                <a:lnTo>
                  <a:pt x="0" y="0"/>
                </a:lnTo>
                <a:lnTo>
                  <a:pt x="0" y="733044"/>
                </a:lnTo>
                <a:close/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60894" y="1888970"/>
            <a:ext cx="377190" cy="352425"/>
          </a:xfrm>
          <a:custGeom>
            <a:avLst/>
            <a:gdLst/>
            <a:ahLst/>
            <a:cxnLst/>
            <a:rect l="l" t="t" r="r" b="b"/>
            <a:pathLst>
              <a:path w="377190" h="352425">
                <a:moveTo>
                  <a:pt x="324675" y="235104"/>
                </a:moveTo>
                <a:lnTo>
                  <a:pt x="318160" y="239702"/>
                </a:lnTo>
                <a:lnTo>
                  <a:pt x="311515" y="243788"/>
                </a:lnTo>
                <a:lnTo>
                  <a:pt x="304655" y="246802"/>
                </a:lnTo>
                <a:lnTo>
                  <a:pt x="297497" y="248185"/>
                </a:lnTo>
                <a:lnTo>
                  <a:pt x="290038" y="246604"/>
                </a:lnTo>
                <a:lnTo>
                  <a:pt x="282400" y="242772"/>
                </a:lnTo>
                <a:lnTo>
                  <a:pt x="274405" y="239202"/>
                </a:lnTo>
                <a:lnTo>
                  <a:pt x="265874" y="238406"/>
                </a:lnTo>
                <a:lnTo>
                  <a:pt x="266338" y="260911"/>
                </a:lnTo>
                <a:lnTo>
                  <a:pt x="267017" y="293381"/>
                </a:lnTo>
                <a:lnTo>
                  <a:pt x="267124" y="326399"/>
                </a:lnTo>
                <a:lnTo>
                  <a:pt x="265874" y="350547"/>
                </a:lnTo>
                <a:lnTo>
                  <a:pt x="253706" y="352012"/>
                </a:lnTo>
                <a:lnTo>
                  <a:pt x="237685" y="351786"/>
                </a:lnTo>
                <a:lnTo>
                  <a:pt x="219956" y="351226"/>
                </a:lnTo>
                <a:lnTo>
                  <a:pt x="202666" y="351690"/>
                </a:lnTo>
                <a:lnTo>
                  <a:pt x="202298" y="333285"/>
                </a:lnTo>
                <a:lnTo>
                  <a:pt x="203960" y="309129"/>
                </a:lnTo>
                <a:lnTo>
                  <a:pt x="204429" y="285807"/>
                </a:lnTo>
                <a:lnTo>
                  <a:pt x="200482" y="269902"/>
                </a:lnTo>
                <a:lnTo>
                  <a:pt x="190318" y="264723"/>
                </a:lnTo>
                <a:lnTo>
                  <a:pt x="175968" y="266188"/>
                </a:lnTo>
                <a:lnTo>
                  <a:pt x="159984" y="270081"/>
                </a:lnTo>
                <a:lnTo>
                  <a:pt x="144919" y="272188"/>
                </a:lnTo>
                <a:lnTo>
                  <a:pt x="130043" y="269476"/>
                </a:lnTo>
                <a:lnTo>
                  <a:pt x="114473" y="264870"/>
                </a:lnTo>
                <a:lnTo>
                  <a:pt x="100505" y="262812"/>
                </a:lnTo>
                <a:lnTo>
                  <a:pt x="90436" y="267743"/>
                </a:lnTo>
                <a:lnTo>
                  <a:pt x="86155" y="284360"/>
                </a:lnTo>
                <a:lnTo>
                  <a:pt x="86010" y="309050"/>
                </a:lnTo>
                <a:lnTo>
                  <a:pt x="86989" y="334073"/>
                </a:lnTo>
                <a:lnTo>
                  <a:pt x="86080" y="351690"/>
                </a:lnTo>
                <a:lnTo>
                  <a:pt x="41792" y="349351"/>
                </a:lnTo>
                <a:lnTo>
                  <a:pt x="14326" y="310967"/>
                </a:lnTo>
                <a:lnTo>
                  <a:pt x="5924" y="263775"/>
                </a:lnTo>
                <a:lnTo>
                  <a:pt x="8" y="213677"/>
                </a:lnTo>
                <a:lnTo>
                  <a:pt x="0" y="170842"/>
                </a:lnTo>
                <a:lnTo>
                  <a:pt x="6698" y="137120"/>
                </a:lnTo>
                <a:lnTo>
                  <a:pt x="34397" y="81295"/>
                </a:lnTo>
                <a:lnTo>
                  <a:pt x="80477" y="38562"/>
                </a:lnTo>
                <a:lnTo>
                  <a:pt x="144930" y="8872"/>
                </a:lnTo>
                <a:lnTo>
                  <a:pt x="202381" y="0"/>
                </a:lnTo>
                <a:lnTo>
                  <a:pt x="227914" y="2663"/>
                </a:lnTo>
                <a:lnTo>
                  <a:pt x="277812" y="30253"/>
                </a:lnTo>
                <a:lnTo>
                  <a:pt x="314833" y="93071"/>
                </a:lnTo>
                <a:lnTo>
                  <a:pt x="327140" y="131355"/>
                </a:lnTo>
                <a:lnTo>
                  <a:pt x="338899" y="169699"/>
                </a:lnTo>
                <a:lnTo>
                  <a:pt x="350871" y="211351"/>
                </a:lnTo>
                <a:lnTo>
                  <a:pt x="361616" y="256694"/>
                </a:lnTo>
                <a:lnTo>
                  <a:pt x="370528" y="298323"/>
                </a:lnTo>
                <a:lnTo>
                  <a:pt x="376999" y="328830"/>
                </a:lnTo>
                <a:lnTo>
                  <a:pt x="361267" y="330485"/>
                </a:lnTo>
                <a:lnTo>
                  <a:pt x="348678" y="331878"/>
                </a:lnTo>
                <a:lnTo>
                  <a:pt x="337708" y="333652"/>
                </a:lnTo>
                <a:lnTo>
                  <a:pt x="326834" y="336450"/>
                </a:lnTo>
                <a:lnTo>
                  <a:pt x="319998" y="317732"/>
                </a:lnTo>
                <a:lnTo>
                  <a:pt x="312721" y="296715"/>
                </a:lnTo>
                <a:lnTo>
                  <a:pt x="305706" y="272960"/>
                </a:lnTo>
                <a:lnTo>
                  <a:pt x="299656" y="246026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246085" y="1959101"/>
            <a:ext cx="99060" cy="142240"/>
          </a:xfrm>
          <a:custGeom>
            <a:avLst/>
            <a:gdLst/>
            <a:ahLst/>
            <a:cxnLst/>
            <a:rect l="l" t="t" r="r" b="b"/>
            <a:pathLst>
              <a:path w="99059" h="142239">
                <a:moveTo>
                  <a:pt x="32296" y="0"/>
                </a:moveTo>
                <a:lnTo>
                  <a:pt x="17630" y="23106"/>
                </a:lnTo>
                <a:lnTo>
                  <a:pt x="5884" y="45497"/>
                </a:lnTo>
                <a:lnTo>
                  <a:pt x="0" y="66508"/>
                </a:lnTo>
                <a:lnTo>
                  <a:pt x="2921" y="85471"/>
                </a:lnTo>
                <a:lnTo>
                  <a:pt x="22587" y="104227"/>
                </a:lnTo>
                <a:lnTo>
                  <a:pt x="55041" y="122459"/>
                </a:lnTo>
                <a:lnTo>
                  <a:pt x="85416" y="136263"/>
                </a:lnTo>
                <a:lnTo>
                  <a:pt x="98844" y="141732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326388" y="2094738"/>
            <a:ext cx="3810" cy="32384"/>
          </a:xfrm>
          <a:custGeom>
            <a:avLst/>
            <a:gdLst/>
            <a:ahLst/>
            <a:cxnLst/>
            <a:rect l="l" t="t" r="r" b="b"/>
            <a:pathLst>
              <a:path w="3809" h="32385">
                <a:moveTo>
                  <a:pt x="508" y="32003"/>
                </a:moveTo>
                <a:lnTo>
                  <a:pt x="253" y="24002"/>
                </a:lnTo>
                <a:lnTo>
                  <a:pt x="0" y="16001"/>
                </a:lnTo>
                <a:lnTo>
                  <a:pt x="508" y="10667"/>
                </a:lnTo>
                <a:lnTo>
                  <a:pt x="1015" y="5334"/>
                </a:lnTo>
                <a:lnTo>
                  <a:pt x="2159" y="2666"/>
                </a:lnTo>
                <a:lnTo>
                  <a:pt x="3302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012697" y="2033793"/>
            <a:ext cx="48895" cy="131445"/>
          </a:xfrm>
          <a:custGeom>
            <a:avLst/>
            <a:gdLst/>
            <a:ahLst/>
            <a:cxnLst/>
            <a:rect l="l" t="t" r="r" b="b"/>
            <a:pathLst>
              <a:path w="48894" h="131444">
                <a:moveTo>
                  <a:pt x="48768" y="873"/>
                </a:moveTo>
                <a:lnTo>
                  <a:pt x="15385" y="39572"/>
                </a:lnTo>
                <a:lnTo>
                  <a:pt x="4930" y="97619"/>
                </a:lnTo>
                <a:lnTo>
                  <a:pt x="0" y="131048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337944" y="2004695"/>
            <a:ext cx="18415" cy="26670"/>
          </a:xfrm>
          <a:custGeom>
            <a:avLst/>
            <a:gdLst/>
            <a:ahLst/>
            <a:cxnLst/>
            <a:rect l="l" t="t" r="r" b="b"/>
            <a:pathLst>
              <a:path w="18415" h="26669">
                <a:moveTo>
                  <a:pt x="5842" y="126"/>
                </a:moveTo>
                <a:lnTo>
                  <a:pt x="8636" y="0"/>
                </a:lnTo>
                <a:lnTo>
                  <a:pt x="16764" y="9270"/>
                </a:lnTo>
                <a:lnTo>
                  <a:pt x="17526" y="13588"/>
                </a:lnTo>
                <a:lnTo>
                  <a:pt x="18415" y="17906"/>
                </a:lnTo>
                <a:lnTo>
                  <a:pt x="13208" y="25780"/>
                </a:lnTo>
                <a:lnTo>
                  <a:pt x="10541" y="26034"/>
                </a:lnTo>
                <a:lnTo>
                  <a:pt x="7746" y="26162"/>
                </a:lnTo>
                <a:lnTo>
                  <a:pt x="2286" y="18668"/>
                </a:lnTo>
                <a:lnTo>
                  <a:pt x="1143" y="14731"/>
                </a:lnTo>
                <a:lnTo>
                  <a:pt x="0" y="10794"/>
                </a:lnTo>
                <a:lnTo>
                  <a:pt x="3048" y="253"/>
                </a:lnTo>
                <a:lnTo>
                  <a:pt x="5842" y="126"/>
                </a:lnTo>
                <a:close/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524127" y="1888970"/>
            <a:ext cx="375920" cy="352425"/>
          </a:xfrm>
          <a:custGeom>
            <a:avLst/>
            <a:gdLst/>
            <a:ahLst/>
            <a:cxnLst/>
            <a:rect l="l" t="t" r="r" b="b"/>
            <a:pathLst>
              <a:path w="375919" h="352425">
                <a:moveTo>
                  <a:pt x="323468" y="235104"/>
                </a:moveTo>
                <a:lnTo>
                  <a:pt x="316900" y="239702"/>
                </a:lnTo>
                <a:lnTo>
                  <a:pt x="310260" y="243788"/>
                </a:lnTo>
                <a:lnTo>
                  <a:pt x="303430" y="246802"/>
                </a:lnTo>
                <a:lnTo>
                  <a:pt x="296291" y="248185"/>
                </a:lnTo>
                <a:lnTo>
                  <a:pt x="288905" y="246604"/>
                </a:lnTo>
                <a:lnTo>
                  <a:pt x="281304" y="242772"/>
                </a:lnTo>
                <a:lnTo>
                  <a:pt x="273323" y="239202"/>
                </a:lnTo>
                <a:lnTo>
                  <a:pt x="264795" y="238406"/>
                </a:lnTo>
                <a:lnTo>
                  <a:pt x="265312" y="260911"/>
                </a:lnTo>
                <a:lnTo>
                  <a:pt x="265985" y="293381"/>
                </a:lnTo>
                <a:lnTo>
                  <a:pt x="266063" y="326399"/>
                </a:lnTo>
                <a:lnTo>
                  <a:pt x="264795" y="350547"/>
                </a:lnTo>
                <a:lnTo>
                  <a:pt x="252722" y="352012"/>
                </a:lnTo>
                <a:lnTo>
                  <a:pt x="236791" y="351786"/>
                </a:lnTo>
                <a:lnTo>
                  <a:pt x="219146" y="351226"/>
                </a:lnTo>
                <a:lnTo>
                  <a:pt x="201929" y="351690"/>
                </a:lnTo>
                <a:lnTo>
                  <a:pt x="201539" y="333285"/>
                </a:lnTo>
                <a:lnTo>
                  <a:pt x="203184" y="309129"/>
                </a:lnTo>
                <a:lnTo>
                  <a:pt x="203662" y="285807"/>
                </a:lnTo>
                <a:lnTo>
                  <a:pt x="199771" y="269902"/>
                </a:lnTo>
                <a:lnTo>
                  <a:pt x="189618" y="264723"/>
                </a:lnTo>
                <a:lnTo>
                  <a:pt x="175323" y="266188"/>
                </a:lnTo>
                <a:lnTo>
                  <a:pt x="159408" y="270081"/>
                </a:lnTo>
                <a:lnTo>
                  <a:pt x="144398" y="272188"/>
                </a:lnTo>
                <a:lnTo>
                  <a:pt x="129585" y="269476"/>
                </a:lnTo>
                <a:lnTo>
                  <a:pt x="114093" y="264870"/>
                </a:lnTo>
                <a:lnTo>
                  <a:pt x="100197" y="262812"/>
                </a:lnTo>
                <a:lnTo>
                  <a:pt x="90169" y="267743"/>
                </a:lnTo>
                <a:lnTo>
                  <a:pt x="85885" y="284360"/>
                </a:lnTo>
                <a:lnTo>
                  <a:pt x="85709" y="309050"/>
                </a:lnTo>
                <a:lnTo>
                  <a:pt x="86651" y="334073"/>
                </a:lnTo>
                <a:lnTo>
                  <a:pt x="85725" y="351690"/>
                </a:lnTo>
                <a:lnTo>
                  <a:pt x="41648" y="349351"/>
                </a:lnTo>
                <a:lnTo>
                  <a:pt x="14305" y="310967"/>
                </a:lnTo>
                <a:lnTo>
                  <a:pt x="5953" y="263775"/>
                </a:lnTo>
                <a:lnTo>
                  <a:pt x="53" y="213677"/>
                </a:lnTo>
                <a:lnTo>
                  <a:pt x="0" y="170842"/>
                </a:lnTo>
                <a:lnTo>
                  <a:pt x="6689" y="137120"/>
                </a:lnTo>
                <a:lnTo>
                  <a:pt x="34307" y="81295"/>
                </a:lnTo>
                <a:lnTo>
                  <a:pt x="80222" y="38562"/>
                </a:lnTo>
                <a:lnTo>
                  <a:pt x="144385" y="8872"/>
                </a:lnTo>
                <a:lnTo>
                  <a:pt x="201616" y="0"/>
                </a:lnTo>
                <a:lnTo>
                  <a:pt x="227075" y="2663"/>
                </a:lnTo>
                <a:lnTo>
                  <a:pt x="276733" y="30253"/>
                </a:lnTo>
                <a:lnTo>
                  <a:pt x="313578" y="93071"/>
                </a:lnTo>
                <a:lnTo>
                  <a:pt x="325828" y="131355"/>
                </a:lnTo>
                <a:lnTo>
                  <a:pt x="337566" y="169699"/>
                </a:lnTo>
                <a:lnTo>
                  <a:pt x="349517" y="211351"/>
                </a:lnTo>
                <a:lnTo>
                  <a:pt x="360219" y="256694"/>
                </a:lnTo>
                <a:lnTo>
                  <a:pt x="369087" y="298323"/>
                </a:lnTo>
                <a:lnTo>
                  <a:pt x="375539" y="328830"/>
                </a:lnTo>
                <a:lnTo>
                  <a:pt x="359828" y="330485"/>
                </a:lnTo>
                <a:lnTo>
                  <a:pt x="347297" y="331878"/>
                </a:lnTo>
                <a:lnTo>
                  <a:pt x="336409" y="333652"/>
                </a:lnTo>
                <a:lnTo>
                  <a:pt x="325628" y="336450"/>
                </a:lnTo>
                <a:lnTo>
                  <a:pt x="318809" y="317732"/>
                </a:lnTo>
                <a:lnTo>
                  <a:pt x="311562" y="296715"/>
                </a:lnTo>
                <a:lnTo>
                  <a:pt x="304553" y="272960"/>
                </a:lnTo>
                <a:lnTo>
                  <a:pt x="298449" y="246026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709370" y="1959101"/>
            <a:ext cx="99060" cy="142240"/>
          </a:xfrm>
          <a:custGeom>
            <a:avLst/>
            <a:gdLst/>
            <a:ahLst/>
            <a:cxnLst/>
            <a:rect l="l" t="t" r="r" b="b"/>
            <a:pathLst>
              <a:path w="99060" h="142239">
                <a:moveTo>
                  <a:pt x="32307" y="0"/>
                </a:moveTo>
                <a:lnTo>
                  <a:pt x="17633" y="23106"/>
                </a:lnTo>
                <a:lnTo>
                  <a:pt x="5875" y="45497"/>
                </a:lnTo>
                <a:lnTo>
                  <a:pt x="0" y="66508"/>
                </a:lnTo>
                <a:lnTo>
                  <a:pt x="2970" y="85471"/>
                </a:lnTo>
                <a:lnTo>
                  <a:pt x="22613" y="104227"/>
                </a:lnTo>
                <a:lnTo>
                  <a:pt x="55056" y="122459"/>
                </a:lnTo>
                <a:lnTo>
                  <a:pt x="85427" y="136263"/>
                </a:lnTo>
                <a:lnTo>
                  <a:pt x="98855" y="141732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788160" y="2094738"/>
            <a:ext cx="5080" cy="32384"/>
          </a:xfrm>
          <a:custGeom>
            <a:avLst/>
            <a:gdLst/>
            <a:ahLst/>
            <a:cxnLst/>
            <a:rect l="l" t="t" r="r" b="b"/>
            <a:pathLst>
              <a:path w="5080" h="32385">
                <a:moveTo>
                  <a:pt x="634" y="32003"/>
                </a:moveTo>
                <a:lnTo>
                  <a:pt x="253" y="24002"/>
                </a:lnTo>
                <a:lnTo>
                  <a:pt x="0" y="16001"/>
                </a:lnTo>
                <a:lnTo>
                  <a:pt x="634" y="10667"/>
                </a:lnTo>
                <a:lnTo>
                  <a:pt x="1396" y="5334"/>
                </a:lnTo>
                <a:lnTo>
                  <a:pt x="3047" y="2666"/>
                </a:lnTo>
                <a:lnTo>
                  <a:pt x="4825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474469" y="2033793"/>
            <a:ext cx="50800" cy="131445"/>
          </a:xfrm>
          <a:custGeom>
            <a:avLst/>
            <a:gdLst/>
            <a:ahLst/>
            <a:cxnLst/>
            <a:rect l="l" t="t" r="r" b="b"/>
            <a:pathLst>
              <a:path w="50800" h="131444">
                <a:moveTo>
                  <a:pt x="50292" y="873"/>
                </a:moveTo>
                <a:lnTo>
                  <a:pt x="15841" y="39572"/>
                </a:lnTo>
                <a:lnTo>
                  <a:pt x="5074" y="97619"/>
                </a:lnTo>
                <a:lnTo>
                  <a:pt x="0" y="131048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801241" y="2004695"/>
            <a:ext cx="17145" cy="26670"/>
          </a:xfrm>
          <a:custGeom>
            <a:avLst/>
            <a:gdLst/>
            <a:ahLst/>
            <a:cxnLst/>
            <a:rect l="l" t="t" r="r" b="b"/>
            <a:pathLst>
              <a:path w="17144" h="26669">
                <a:moveTo>
                  <a:pt x="5333" y="126"/>
                </a:moveTo>
                <a:lnTo>
                  <a:pt x="7873" y="0"/>
                </a:lnTo>
                <a:lnTo>
                  <a:pt x="15366" y="9270"/>
                </a:lnTo>
                <a:lnTo>
                  <a:pt x="16001" y="13588"/>
                </a:lnTo>
                <a:lnTo>
                  <a:pt x="16763" y="17906"/>
                </a:lnTo>
                <a:lnTo>
                  <a:pt x="12191" y="25780"/>
                </a:lnTo>
                <a:lnTo>
                  <a:pt x="9651" y="26034"/>
                </a:lnTo>
                <a:lnTo>
                  <a:pt x="7111" y="26162"/>
                </a:lnTo>
                <a:lnTo>
                  <a:pt x="2158" y="18668"/>
                </a:lnTo>
                <a:lnTo>
                  <a:pt x="1142" y="14731"/>
                </a:lnTo>
                <a:lnTo>
                  <a:pt x="0" y="10794"/>
                </a:lnTo>
                <a:lnTo>
                  <a:pt x="2920" y="253"/>
                </a:lnTo>
                <a:lnTo>
                  <a:pt x="5333" y="126"/>
                </a:lnTo>
                <a:close/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978279" y="1888970"/>
            <a:ext cx="377190" cy="352425"/>
          </a:xfrm>
          <a:custGeom>
            <a:avLst/>
            <a:gdLst/>
            <a:ahLst/>
            <a:cxnLst/>
            <a:rect l="l" t="t" r="r" b="b"/>
            <a:pathLst>
              <a:path w="377189" h="352425">
                <a:moveTo>
                  <a:pt x="324738" y="235104"/>
                </a:moveTo>
                <a:lnTo>
                  <a:pt x="318224" y="239702"/>
                </a:lnTo>
                <a:lnTo>
                  <a:pt x="311578" y="243788"/>
                </a:lnTo>
                <a:lnTo>
                  <a:pt x="304718" y="246802"/>
                </a:lnTo>
                <a:lnTo>
                  <a:pt x="297560" y="248185"/>
                </a:lnTo>
                <a:lnTo>
                  <a:pt x="290101" y="246604"/>
                </a:lnTo>
                <a:lnTo>
                  <a:pt x="282463" y="242772"/>
                </a:lnTo>
                <a:lnTo>
                  <a:pt x="274468" y="239202"/>
                </a:lnTo>
                <a:lnTo>
                  <a:pt x="265938" y="238406"/>
                </a:lnTo>
                <a:lnTo>
                  <a:pt x="266402" y="260911"/>
                </a:lnTo>
                <a:lnTo>
                  <a:pt x="267081" y="293381"/>
                </a:lnTo>
                <a:lnTo>
                  <a:pt x="267188" y="326399"/>
                </a:lnTo>
                <a:lnTo>
                  <a:pt x="265938" y="350547"/>
                </a:lnTo>
                <a:lnTo>
                  <a:pt x="253769" y="352012"/>
                </a:lnTo>
                <a:lnTo>
                  <a:pt x="237744" y="351786"/>
                </a:lnTo>
                <a:lnTo>
                  <a:pt x="220003" y="351226"/>
                </a:lnTo>
                <a:lnTo>
                  <a:pt x="202691" y="351690"/>
                </a:lnTo>
                <a:lnTo>
                  <a:pt x="202372" y="333285"/>
                </a:lnTo>
                <a:lnTo>
                  <a:pt x="204041" y="309129"/>
                </a:lnTo>
                <a:lnTo>
                  <a:pt x="204495" y="285807"/>
                </a:lnTo>
                <a:lnTo>
                  <a:pt x="200532" y="269902"/>
                </a:lnTo>
                <a:lnTo>
                  <a:pt x="190361" y="264723"/>
                </a:lnTo>
                <a:lnTo>
                  <a:pt x="176021" y="266188"/>
                </a:lnTo>
                <a:lnTo>
                  <a:pt x="160063" y="270081"/>
                </a:lnTo>
                <a:lnTo>
                  <a:pt x="145033" y="272188"/>
                </a:lnTo>
                <a:lnTo>
                  <a:pt x="130127" y="269476"/>
                </a:lnTo>
                <a:lnTo>
                  <a:pt x="114554" y="264870"/>
                </a:lnTo>
                <a:lnTo>
                  <a:pt x="100599" y="262812"/>
                </a:lnTo>
                <a:lnTo>
                  <a:pt x="90550" y="267743"/>
                </a:lnTo>
                <a:lnTo>
                  <a:pt x="86213" y="284360"/>
                </a:lnTo>
                <a:lnTo>
                  <a:pt x="86042" y="309050"/>
                </a:lnTo>
                <a:lnTo>
                  <a:pt x="87014" y="334073"/>
                </a:lnTo>
                <a:lnTo>
                  <a:pt x="86106" y="351690"/>
                </a:lnTo>
                <a:lnTo>
                  <a:pt x="41850" y="349351"/>
                </a:lnTo>
                <a:lnTo>
                  <a:pt x="14412" y="310967"/>
                </a:lnTo>
                <a:lnTo>
                  <a:pt x="6016" y="263775"/>
                </a:lnTo>
                <a:lnTo>
                  <a:pt x="73" y="213677"/>
                </a:lnTo>
                <a:lnTo>
                  <a:pt x="0" y="170842"/>
                </a:lnTo>
                <a:lnTo>
                  <a:pt x="6709" y="137120"/>
                </a:lnTo>
                <a:lnTo>
                  <a:pt x="34415" y="81295"/>
                </a:lnTo>
                <a:lnTo>
                  <a:pt x="80537" y="38562"/>
                </a:lnTo>
                <a:lnTo>
                  <a:pt x="145030" y="8872"/>
                </a:lnTo>
                <a:lnTo>
                  <a:pt x="202455" y="0"/>
                </a:lnTo>
                <a:lnTo>
                  <a:pt x="227980" y="2663"/>
                </a:lnTo>
                <a:lnTo>
                  <a:pt x="277875" y="30253"/>
                </a:lnTo>
                <a:lnTo>
                  <a:pt x="314896" y="93071"/>
                </a:lnTo>
                <a:lnTo>
                  <a:pt x="327203" y="131355"/>
                </a:lnTo>
                <a:lnTo>
                  <a:pt x="338963" y="169699"/>
                </a:lnTo>
                <a:lnTo>
                  <a:pt x="350934" y="211351"/>
                </a:lnTo>
                <a:lnTo>
                  <a:pt x="361680" y="256694"/>
                </a:lnTo>
                <a:lnTo>
                  <a:pt x="370591" y="298323"/>
                </a:lnTo>
                <a:lnTo>
                  <a:pt x="377063" y="328830"/>
                </a:lnTo>
                <a:lnTo>
                  <a:pt x="361330" y="330485"/>
                </a:lnTo>
                <a:lnTo>
                  <a:pt x="348741" y="331878"/>
                </a:lnTo>
                <a:lnTo>
                  <a:pt x="337772" y="333652"/>
                </a:lnTo>
                <a:lnTo>
                  <a:pt x="326897" y="336450"/>
                </a:lnTo>
                <a:lnTo>
                  <a:pt x="320061" y="317732"/>
                </a:lnTo>
                <a:lnTo>
                  <a:pt x="312785" y="296715"/>
                </a:lnTo>
                <a:lnTo>
                  <a:pt x="305770" y="272960"/>
                </a:lnTo>
                <a:lnTo>
                  <a:pt x="299719" y="246026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163522" y="1959101"/>
            <a:ext cx="99060" cy="142240"/>
          </a:xfrm>
          <a:custGeom>
            <a:avLst/>
            <a:gdLst/>
            <a:ahLst/>
            <a:cxnLst/>
            <a:rect l="l" t="t" r="r" b="b"/>
            <a:pathLst>
              <a:path w="99060" h="142239">
                <a:moveTo>
                  <a:pt x="32307" y="0"/>
                </a:moveTo>
                <a:lnTo>
                  <a:pt x="17633" y="23106"/>
                </a:lnTo>
                <a:lnTo>
                  <a:pt x="5875" y="45497"/>
                </a:lnTo>
                <a:lnTo>
                  <a:pt x="0" y="66508"/>
                </a:lnTo>
                <a:lnTo>
                  <a:pt x="2970" y="85471"/>
                </a:lnTo>
                <a:lnTo>
                  <a:pt x="22613" y="104227"/>
                </a:lnTo>
                <a:lnTo>
                  <a:pt x="55056" y="122459"/>
                </a:lnTo>
                <a:lnTo>
                  <a:pt x="85427" y="136263"/>
                </a:lnTo>
                <a:lnTo>
                  <a:pt x="98855" y="141732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243835" y="2094738"/>
            <a:ext cx="3810" cy="32384"/>
          </a:xfrm>
          <a:custGeom>
            <a:avLst/>
            <a:gdLst/>
            <a:ahLst/>
            <a:cxnLst/>
            <a:rect l="l" t="t" r="r" b="b"/>
            <a:pathLst>
              <a:path w="3810" h="32385">
                <a:moveTo>
                  <a:pt x="507" y="32003"/>
                </a:moveTo>
                <a:lnTo>
                  <a:pt x="253" y="24002"/>
                </a:lnTo>
                <a:lnTo>
                  <a:pt x="0" y="16001"/>
                </a:lnTo>
                <a:lnTo>
                  <a:pt x="507" y="10667"/>
                </a:lnTo>
                <a:lnTo>
                  <a:pt x="1015" y="5334"/>
                </a:lnTo>
                <a:lnTo>
                  <a:pt x="2158" y="2666"/>
                </a:lnTo>
                <a:lnTo>
                  <a:pt x="3301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930145" y="2033793"/>
            <a:ext cx="50800" cy="131445"/>
          </a:xfrm>
          <a:custGeom>
            <a:avLst/>
            <a:gdLst/>
            <a:ahLst/>
            <a:cxnLst/>
            <a:rect l="l" t="t" r="r" b="b"/>
            <a:pathLst>
              <a:path w="50800" h="131444">
                <a:moveTo>
                  <a:pt x="50292" y="873"/>
                </a:moveTo>
                <a:lnTo>
                  <a:pt x="15841" y="39572"/>
                </a:lnTo>
                <a:lnTo>
                  <a:pt x="5074" y="97619"/>
                </a:lnTo>
                <a:lnTo>
                  <a:pt x="0" y="131048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256917" y="2004695"/>
            <a:ext cx="17145" cy="26670"/>
          </a:xfrm>
          <a:custGeom>
            <a:avLst/>
            <a:gdLst/>
            <a:ahLst/>
            <a:cxnLst/>
            <a:rect l="l" t="t" r="r" b="b"/>
            <a:pathLst>
              <a:path w="17144" h="26669">
                <a:moveTo>
                  <a:pt x="5333" y="126"/>
                </a:moveTo>
                <a:lnTo>
                  <a:pt x="7874" y="0"/>
                </a:lnTo>
                <a:lnTo>
                  <a:pt x="15366" y="9270"/>
                </a:lnTo>
                <a:lnTo>
                  <a:pt x="16001" y="13588"/>
                </a:lnTo>
                <a:lnTo>
                  <a:pt x="16763" y="17906"/>
                </a:lnTo>
                <a:lnTo>
                  <a:pt x="12191" y="25780"/>
                </a:lnTo>
                <a:lnTo>
                  <a:pt x="9651" y="26034"/>
                </a:lnTo>
                <a:lnTo>
                  <a:pt x="7112" y="26162"/>
                </a:lnTo>
                <a:lnTo>
                  <a:pt x="2158" y="18668"/>
                </a:lnTo>
                <a:lnTo>
                  <a:pt x="1143" y="14731"/>
                </a:lnTo>
                <a:lnTo>
                  <a:pt x="0" y="10794"/>
                </a:lnTo>
                <a:lnTo>
                  <a:pt x="2920" y="253"/>
                </a:lnTo>
                <a:lnTo>
                  <a:pt x="5333" y="126"/>
                </a:lnTo>
                <a:close/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042416" y="3896867"/>
            <a:ext cx="398145" cy="86995"/>
          </a:xfrm>
          <a:custGeom>
            <a:avLst/>
            <a:gdLst/>
            <a:ahLst/>
            <a:cxnLst/>
            <a:rect l="l" t="t" r="r" b="b"/>
            <a:pathLst>
              <a:path w="398144" h="86995">
                <a:moveTo>
                  <a:pt x="0" y="86867"/>
                </a:moveTo>
                <a:lnTo>
                  <a:pt x="397764" y="86867"/>
                </a:lnTo>
                <a:lnTo>
                  <a:pt x="397764" y="0"/>
                </a:lnTo>
                <a:lnTo>
                  <a:pt x="0" y="0"/>
                </a:lnTo>
                <a:lnTo>
                  <a:pt x="0" y="86867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918972" y="3837432"/>
            <a:ext cx="1602105" cy="701040"/>
          </a:xfrm>
          <a:custGeom>
            <a:avLst/>
            <a:gdLst/>
            <a:ahLst/>
            <a:cxnLst/>
            <a:rect l="l" t="t" r="r" b="b"/>
            <a:pathLst>
              <a:path w="1602105" h="701039">
                <a:moveTo>
                  <a:pt x="0" y="701039"/>
                </a:moveTo>
                <a:lnTo>
                  <a:pt x="1601724" y="701039"/>
                </a:lnTo>
                <a:lnTo>
                  <a:pt x="1601724" y="0"/>
                </a:lnTo>
                <a:lnTo>
                  <a:pt x="0" y="0"/>
                </a:lnTo>
                <a:lnTo>
                  <a:pt x="0" y="701039"/>
                </a:lnTo>
                <a:close/>
              </a:path>
            </a:pathLst>
          </a:custGeom>
          <a:ln w="9144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150619" y="4351020"/>
            <a:ext cx="398145" cy="86995"/>
          </a:xfrm>
          <a:custGeom>
            <a:avLst/>
            <a:gdLst/>
            <a:ahLst/>
            <a:cxnLst/>
            <a:rect l="l" t="t" r="r" b="b"/>
            <a:pathLst>
              <a:path w="398144" h="86995">
                <a:moveTo>
                  <a:pt x="0" y="86867"/>
                </a:moveTo>
                <a:lnTo>
                  <a:pt x="397763" y="86867"/>
                </a:lnTo>
                <a:lnTo>
                  <a:pt x="397763" y="0"/>
                </a:lnTo>
                <a:lnTo>
                  <a:pt x="0" y="0"/>
                </a:lnTo>
                <a:lnTo>
                  <a:pt x="0" y="86867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228850" y="3958335"/>
            <a:ext cx="233045" cy="196215"/>
          </a:xfrm>
          <a:custGeom>
            <a:avLst/>
            <a:gdLst/>
            <a:ahLst/>
            <a:cxnLst/>
            <a:rect l="l" t="t" r="r" b="b"/>
            <a:pathLst>
              <a:path w="233044" h="196214">
                <a:moveTo>
                  <a:pt x="24256" y="0"/>
                </a:moveTo>
                <a:lnTo>
                  <a:pt x="0" y="165226"/>
                </a:lnTo>
                <a:lnTo>
                  <a:pt x="208533" y="195833"/>
                </a:lnTo>
                <a:lnTo>
                  <a:pt x="232791" y="30480"/>
                </a:lnTo>
                <a:lnTo>
                  <a:pt x="24256" y="0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071116" y="4239767"/>
            <a:ext cx="210820" cy="158750"/>
          </a:xfrm>
          <a:custGeom>
            <a:avLst/>
            <a:gdLst/>
            <a:ahLst/>
            <a:cxnLst/>
            <a:rect l="l" t="t" r="r" b="b"/>
            <a:pathLst>
              <a:path w="210819" h="158750">
                <a:moveTo>
                  <a:pt x="0" y="0"/>
                </a:moveTo>
                <a:lnTo>
                  <a:pt x="210311" y="0"/>
                </a:lnTo>
                <a:lnTo>
                  <a:pt x="210311" y="158495"/>
                </a:lnTo>
                <a:lnTo>
                  <a:pt x="0" y="158495"/>
                </a:lnTo>
                <a:lnTo>
                  <a:pt x="0" y="0"/>
                </a:lnTo>
                <a:close/>
              </a:path>
            </a:pathLst>
          </a:custGeom>
          <a:ln w="12191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090927" y="4259579"/>
            <a:ext cx="170815" cy="119380"/>
          </a:xfrm>
          <a:custGeom>
            <a:avLst/>
            <a:gdLst/>
            <a:ahLst/>
            <a:cxnLst/>
            <a:rect l="l" t="t" r="r" b="b"/>
            <a:pathLst>
              <a:path w="170814" h="119379">
                <a:moveTo>
                  <a:pt x="0" y="0"/>
                </a:moveTo>
                <a:lnTo>
                  <a:pt x="0" y="118872"/>
                </a:lnTo>
                <a:lnTo>
                  <a:pt x="170688" y="118872"/>
                </a:lnTo>
                <a:lnTo>
                  <a:pt x="170688" y="0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237488" y="4093464"/>
            <a:ext cx="407670" cy="0"/>
          </a:xfrm>
          <a:custGeom>
            <a:avLst/>
            <a:gdLst/>
            <a:ahLst/>
            <a:cxnLst/>
            <a:rect l="l" t="t" r="r" b="b"/>
            <a:pathLst>
              <a:path w="407669">
                <a:moveTo>
                  <a:pt x="0" y="0"/>
                </a:moveTo>
                <a:lnTo>
                  <a:pt x="407162" y="0"/>
                </a:lnTo>
              </a:path>
            </a:pathLst>
          </a:custGeom>
          <a:ln w="6096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290827" y="4154423"/>
            <a:ext cx="299085" cy="0"/>
          </a:xfrm>
          <a:custGeom>
            <a:avLst/>
            <a:gdLst/>
            <a:ahLst/>
            <a:cxnLst/>
            <a:rect l="l" t="t" r="r" b="b"/>
            <a:pathLst>
              <a:path w="299084">
                <a:moveTo>
                  <a:pt x="0" y="0"/>
                </a:moveTo>
                <a:lnTo>
                  <a:pt x="298958" y="0"/>
                </a:lnTo>
              </a:path>
            </a:pathLst>
          </a:custGeom>
          <a:ln w="6096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242060" y="4213859"/>
            <a:ext cx="348615" cy="0"/>
          </a:xfrm>
          <a:custGeom>
            <a:avLst/>
            <a:gdLst/>
            <a:ahLst/>
            <a:cxnLst/>
            <a:rect l="l" t="t" r="r" b="b"/>
            <a:pathLst>
              <a:path w="348615">
                <a:moveTo>
                  <a:pt x="0" y="0"/>
                </a:moveTo>
                <a:lnTo>
                  <a:pt x="348488" y="0"/>
                </a:lnTo>
              </a:path>
            </a:pathLst>
          </a:custGeom>
          <a:ln w="6096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290827" y="4274820"/>
            <a:ext cx="299085" cy="0"/>
          </a:xfrm>
          <a:custGeom>
            <a:avLst/>
            <a:gdLst/>
            <a:ahLst/>
            <a:cxnLst/>
            <a:rect l="l" t="t" r="r" b="b"/>
            <a:pathLst>
              <a:path w="299084">
                <a:moveTo>
                  <a:pt x="0" y="0"/>
                </a:moveTo>
                <a:lnTo>
                  <a:pt x="298958" y="0"/>
                </a:lnTo>
              </a:path>
            </a:pathLst>
          </a:custGeom>
          <a:ln w="6096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680960" y="4147595"/>
            <a:ext cx="304165" cy="248920"/>
          </a:xfrm>
          <a:custGeom>
            <a:avLst/>
            <a:gdLst/>
            <a:ahLst/>
            <a:cxnLst/>
            <a:rect l="l" t="t" r="r" b="b"/>
            <a:pathLst>
              <a:path w="304164" h="248920">
                <a:moveTo>
                  <a:pt x="261885" y="165832"/>
                </a:moveTo>
                <a:lnTo>
                  <a:pt x="254900" y="170277"/>
                </a:lnTo>
                <a:lnTo>
                  <a:pt x="247788" y="174722"/>
                </a:lnTo>
                <a:lnTo>
                  <a:pt x="239914" y="175103"/>
                </a:lnTo>
                <a:lnTo>
                  <a:pt x="233943" y="173993"/>
                </a:lnTo>
                <a:lnTo>
                  <a:pt x="227770" y="171277"/>
                </a:lnTo>
                <a:lnTo>
                  <a:pt x="221287" y="168727"/>
                </a:lnTo>
                <a:lnTo>
                  <a:pt x="214387" y="168118"/>
                </a:lnTo>
                <a:lnTo>
                  <a:pt x="214780" y="184036"/>
                </a:lnTo>
                <a:lnTo>
                  <a:pt x="215340" y="206980"/>
                </a:lnTo>
                <a:lnTo>
                  <a:pt x="215423" y="230304"/>
                </a:lnTo>
                <a:lnTo>
                  <a:pt x="214387" y="247366"/>
                </a:lnTo>
                <a:lnTo>
                  <a:pt x="204608" y="248378"/>
                </a:lnTo>
                <a:lnTo>
                  <a:pt x="191686" y="248223"/>
                </a:lnTo>
                <a:lnTo>
                  <a:pt x="177383" y="247830"/>
                </a:lnTo>
                <a:lnTo>
                  <a:pt x="163460" y="248128"/>
                </a:lnTo>
                <a:lnTo>
                  <a:pt x="163147" y="235118"/>
                </a:lnTo>
                <a:lnTo>
                  <a:pt x="164476" y="218060"/>
                </a:lnTo>
                <a:lnTo>
                  <a:pt x="164853" y="201622"/>
                </a:lnTo>
                <a:lnTo>
                  <a:pt x="161682" y="190470"/>
                </a:lnTo>
                <a:lnTo>
                  <a:pt x="153499" y="186779"/>
                </a:lnTo>
                <a:lnTo>
                  <a:pt x="141934" y="187803"/>
                </a:lnTo>
                <a:lnTo>
                  <a:pt x="129035" y="190541"/>
                </a:lnTo>
                <a:lnTo>
                  <a:pt x="116851" y="191994"/>
                </a:lnTo>
                <a:lnTo>
                  <a:pt x="104896" y="190089"/>
                </a:lnTo>
                <a:lnTo>
                  <a:pt x="92356" y="186850"/>
                </a:lnTo>
                <a:lnTo>
                  <a:pt x="81079" y="185421"/>
                </a:lnTo>
                <a:lnTo>
                  <a:pt x="72909" y="188946"/>
                </a:lnTo>
                <a:lnTo>
                  <a:pt x="69480" y="200604"/>
                </a:lnTo>
                <a:lnTo>
                  <a:pt x="69385" y="218013"/>
                </a:lnTo>
                <a:lnTo>
                  <a:pt x="70195" y="235684"/>
                </a:lnTo>
                <a:lnTo>
                  <a:pt x="69480" y="248128"/>
                </a:lnTo>
                <a:lnTo>
                  <a:pt x="17537" y="243429"/>
                </a:lnTo>
                <a:lnTo>
                  <a:pt x="4774" y="186056"/>
                </a:lnTo>
                <a:lnTo>
                  <a:pt x="0" y="150703"/>
                </a:lnTo>
                <a:lnTo>
                  <a:pt x="11" y="120493"/>
                </a:lnTo>
                <a:lnTo>
                  <a:pt x="14791" y="75741"/>
                </a:lnTo>
                <a:lnTo>
                  <a:pt x="43953" y="41372"/>
                </a:lnTo>
                <a:lnTo>
                  <a:pt x="90340" y="15130"/>
                </a:lnTo>
                <a:lnTo>
                  <a:pt x="141489" y="1367"/>
                </a:lnTo>
                <a:lnTo>
                  <a:pt x="163210" y="0"/>
                </a:lnTo>
                <a:lnTo>
                  <a:pt x="183812" y="1859"/>
                </a:lnTo>
                <a:lnTo>
                  <a:pt x="224039" y="21306"/>
                </a:lnTo>
                <a:lnTo>
                  <a:pt x="253916" y="65660"/>
                </a:lnTo>
                <a:lnTo>
                  <a:pt x="273315" y="119731"/>
                </a:lnTo>
                <a:lnTo>
                  <a:pt x="291635" y="181056"/>
                </a:lnTo>
                <a:lnTo>
                  <a:pt x="304049" y="231999"/>
                </a:lnTo>
                <a:lnTo>
                  <a:pt x="291345" y="233171"/>
                </a:lnTo>
                <a:lnTo>
                  <a:pt x="281189" y="234142"/>
                </a:lnTo>
                <a:lnTo>
                  <a:pt x="272367" y="235374"/>
                </a:lnTo>
                <a:lnTo>
                  <a:pt x="263663" y="237333"/>
                </a:lnTo>
                <a:lnTo>
                  <a:pt x="258141" y="224139"/>
                </a:lnTo>
                <a:lnTo>
                  <a:pt x="252249" y="209313"/>
                </a:lnTo>
                <a:lnTo>
                  <a:pt x="246572" y="192559"/>
                </a:lnTo>
                <a:lnTo>
                  <a:pt x="241692" y="173579"/>
                </a:lnTo>
              </a:path>
            </a:pathLst>
          </a:custGeom>
          <a:ln w="25908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829726" y="4196334"/>
            <a:ext cx="80645" cy="100965"/>
          </a:xfrm>
          <a:custGeom>
            <a:avLst/>
            <a:gdLst/>
            <a:ahLst/>
            <a:cxnLst/>
            <a:rect l="l" t="t" r="r" b="b"/>
            <a:pathLst>
              <a:path w="80644" h="100964">
                <a:moveTo>
                  <a:pt x="26378" y="0"/>
                </a:moveTo>
                <a:lnTo>
                  <a:pt x="14394" y="16396"/>
                </a:lnTo>
                <a:lnTo>
                  <a:pt x="4804" y="32305"/>
                </a:lnTo>
                <a:lnTo>
                  <a:pt x="0" y="47238"/>
                </a:lnTo>
                <a:lnTo>
                  <a:pt x="2375" y="60706"/>
                </a:lnTo>
                <a:lnTo>
                  <a:pt x="18403" y="74009"/>
                </a:lnTo>
                <a:lnTo>
                  <a:pt x="44872" y="86931"/>
                </a:lnTo>
                <a:lnTo>
                  <a:pt x="69651" y="96710"/>
                </a:lnTo>
                <a:lnTo>
                  <a:pt x="80607" y="100584"/>
                </a:lnTo>
              </a:path>
            </a:pathLst>
          </a:custGeom>
          <a:ln w="25908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894839" y="4292346"/>
            <a:ext cx="3810" cy="22860"/>
          </a:xfrm>
          <a:custGeom>
            <a:avLst/>
            <a:gdLst/>
            <a:ahLst/>
            <a:cxnLst/>
            <a:rect l="l" t="t" r="r" b="b"/>
            <a:pathLst>
              <a:path w="3810" h="22860">
                <a:moveTo>
                  <a:pt x="508" y="22859"/>
                </a:moveTo>
                <a:lnTo>
                  <a:pt x="254" y="17144"/>
                </a:lnTo>
                <a:lnTo>
                  <a:pt x="0" y="11429"/>
                </a:lnTo>
                <a:lnTo>
                  <a:pt x="508" y="7619"/>
                </a:lnTo>
                <a:lnTo>
                  <a:pt x="1016" y="3809"/>
                </a:lnTo>
                <a:lnTo>
                  <a:pt x="2159" y="1904"/>
                </a:lnTo>
                <a:lnTo>
                  <a:pt x="3302" y="0"/>
                </a:lnTo>
              </a:path>
            </a:pathLst>
          </a:custGeom>
          <a:ln w="25908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642110" y="4248185"/>
            <a:ext cx="40005" cy="93345"/>
          </a:xfrm>
          <a:custGeom>
            <a:avLst/>
            <a:gdLst/>
            <a:ahLst/>
            <a:cxnLst/>
            <a:rect l="l" t="t" r="r" b="b"/>
            <a:pathLst>
              <a:path w="40005" h="93345">
                <a:moveTo>
                  <a:pt x="39623" y="599"/>
                </a:moveTo>
                <a:lnTo>
                  <a:pt x="12537" y="28063"/>
                </a:lnTo>
                <a:lnTo>
                  <a:pt x="4020" y="69258"/>
                </a:lnTo>
                <a:lnTo>
                  <a:pt x="0" y="92928"/>
                </a:lnTo>
              </a:path>
            </a:pathLst>
          </a:custGeom>
          <a:ln w="25908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905126" y="4229734"/>
            <a:ext cx="13335" cy="17145"/>
          </a:xfrm>
          <a:custGeom>
            <a:avLst/>
            <a:gdLst/>
            <a:ahLst/>
            <a:cxnLst/>
            <a:rect l="l" t="t" r="r" b="b"/>
            <a:pathLst>
              <a:path w="13335" h="17145">
                <a:moveTo>
                  <a:pt x="4191" y="126"/>
                </a:moveTo>
                <a:lnTo>
                  <a:pt x="6223" y="0"/>
                </a:lnTo>
                <a:lnTo>
                  <a:pt x="12192" y="6095"/>
                </a:lnTo>
                <a:lnTo>
                  <a:pt x="12827" y="8889"/>
                </a:lnTo>
                <a:lnTo>
                  <a:pt x="13335" y="11683"/>
                </a:lnTo>
                <a:lnTo>
                  <a:pt x="9652" y="16763"/>
                </a:lnTo>
                <a:lnTo>
                  <a:pt x="7620" y="16890"/>
                </a:lnTo>
                <a:lnTo>
                  <a:pt x="5715" y="17017"/>
                </a:lnTo>
                <a:lnTo>
                  <a:pt x="1650" y="12191"/>
                </a:lnTo>
                <a:lnTo>
                  <a:pt x="762" y="9651"/>
                </a:lnTo>
                <a:lnTo>
                  <a:pt x="0" y="7112"/>
                </a:lnTo>
                <a:lnTo>
                  <a:pt x="2286" y="253"/>
                </a:lnTo>
                <a:lnTo>
                  <a:pt x="4191" y="126"/>
                </a:lnTo>
                <a:close/>
              </a:path>
            </a:pathLst>
          </a:custGeom>
          <a:ln w="25908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918972" y="4654296"/>
            <a:ext cx="1602105" cy="690880"/>
          </a:xfrm>
          <a:custGeom>
            <a:avLst/>
            <a:gdLst/>
            <a:ahLst/>
            <a:cxnLst/>
            <a:rect l="l" t="t" r="r" b="b"/>
            <a:pathLst>
              <a:path w="1602105" h="690879">
                <a:moveTo>
                  <a:pt x="0" y="690371"/>
                </a:moveTo>
                <a:lnTo>
                  <a:pt x="1601724" y="690371"/>
                </a:lnTo>
                <a:lnTo>
                  <a:pt x="1601724" y="0"/>
                </a:lnTo>
                <a:lnTo>
                  <a:pt x="0" y="0"/>
                </a:lnTo>
                <a:lnTo>
                  <a:pt x="0" y="690371"/>
                </a:lnTo>
                <a:close/>
              </a:path>
            </a:pathLst>
          </a:custGeom>
          <a:ln w="9144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042416" y="4724400"/>
            <a:ext cx="398145" cy="86995"/>
          </a:xfrm>
          <a:custGeom>
            <a:avLst/>
            <a:gdLst/>
            <a:ahLst/>
            <a:cxnLst/>
            <a:rect l="l" t="t" r="r" b="b"/>
            <a:pathLst>
              <a:path w="398144" h="86995">
                <a:moveTo>
                  <a:pt x="0" y="86868"/>
                </a:moveTo>
                <a:lnTo>
                  <a:pt x="397764" y="86868"/>
                </a:lnTo>
                <a:lnTo>
                  <a:pt x="397764" y="0"/>
                </a:lnTo>
                <a:lnTo>
                  <a:pt x="0" y="0"/>
                </a:lnTo>
                <a:lnTo>
                  <a:pt x="0" y="86868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042416" y="5178552"/>
            <a:ext cx="398145" cy="86995"/>
          </a:xfrm>
          <a:custGeom>
            <a:avLst/>
            <a:gdLst/>
            <a:ahLst/>
            <a:cxnLst/>
            <a:rect l="l" t="t" r="r" b="b"/>
            <a:pathLst>
              <a:path w="398144" h="86995">
                <a:moveTo>
                  <a:pt x="0" y="86868"/>
                </a:moveTo>
                <a:lnTo>
                  <a:pt x="397764" y="86868"/>
                </a:lnTo>
                <a:lnTo>
                  <a:pt x="397764" y="0"/>
                </a:lnTo>
                <a:lnTo>
                  <a:pt x="0" y="0"/>
                </a:lnTo>
                <a:lnTo>
                  <a:pt x="0" y="86868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186939" y="4724400"/>
            <a:ext cx="210820" cy="166370"/>
          </a:xfrm>
          <a:custGeom>
            <a:avLst/>
            <a:gdLst/>
            <a:ahLst/>
            <a:cxnLst/>
            <a:rect l="l" t="t" r="r" b="b"/>
            <a:pathLst>
              <a:path w="210819" h="166370">
                <a:moveTo>
                  <a:pt x="0" y="166116"/>
                </a:moveTo>
                <a:lnTo>
                  <a:pt x="210312" y="166116"/>
                </a:lnTo>
                <a:lnTo>
                  <a:pt x="210312" y="0"/>
                </a:lnTo>
                <a:lnTo>
                  <a:pt x="0" y="0"/>
                </a:lnTo>
                <a:lnTo>
                  <a:pt x="0" y="166116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186939" y="5097779"/>
            <a:ext cx="210820" cy="167640"/>
          </a:xfrm>
          <a:custGeom>
            <a:avLst/>
            <a:gdLst/>
            <a:ahLst/>
            <a:cxnLst/>
            <a:rect l="l" t="t" r="r" b="b"/>
            <a:pathLst>
              <a:path w="210819" h="167639">
                <a:moveTo>
                  <a:pt x="0" y="0"/>
                </a:moveTo>
                <a:lnTo>
                  <a:pt x="210312" y="0"/>
                </a:lnTo>
                <a:lnTo>
                  <a:pt x="210312" y="167640"/>
                </a:lnTo>
                <a:lnTo>
                  <a:pt x="0" y="167640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207895" y="5118734"/>
            <a:ext cx="168910" cy="125730"/>
          </a:xfrm>
          <a:custGeom>
            <a:avLst/>
            <a:gdLst/>
            <a:ahLst/>
            <a:cxnLst/>
            <a:rect l="l" t="t" r="r" b="b"/>
            <a:pathLst>
              <a:path w="168910" h="125729">
                <a:moveTo>
                  <a:pt x="0" y="0"/>
                </a:moveTo>
                <a:lnTo>
                  <a:pt x="0" y="125729"/>
                </a:lnTo>
                <a:lnTo>
                  <a:pt x="168402" y="125729"/>
                </a:lnTo>
                <a:lnTo>
                  <a:pt x="168402" y="0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042416" y="4911852"/>
            <a:ext cx="407670" cy="0"/>
          </a:xfrm>
          <a:custGeom>
            <a:avLst/>
            <a:gdLst/>
            <a:ahLst/>
            <a:cxnLst/>
            <a:rect l="l" t="t" r="r" b="b"/>
            <a:pathLst>
              <a:path w="407669">
                <a:moveTo>
                  <a:pt x="0" y="0"/>
                </a:moveTo>
                <a:lnTo>
                  <a:pt x="407162" y="0"/>
                </a:lnTo>
              </a:path>
            </a:pathLst>
          </a:custGeom>
          <a:ln w="6096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042416" y="4972811"/>
            <a:ext cx="299085" cy="0"/>
          </a:xfrm>
          <a:custGeom>
            <a:avLst/>
            <a:gdLst/>
            <a:ahLst/>
            <a:cxnLst/>
            <a:rect l="l" t="t" r="r" b="b"/>
            <a:pathLst>
              <a:path w="299084">
                <a:moveTo>
                  <a:pt x="0" y="0"/>
                </a:moveTo>
                <a:lnTo>
                  <a:pt x="298958" y="0"/>
                </a:lnTo>
              </a:path>
            </a:pathLst>
          </a:custGeom>
          <a:ln w="6096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042416" y="5033771"/>
            <a:ext cx="348615" cy="0"/>
          </a:xfrm>
          <a:custGeom>
            <a:avLst/>
            <a:gdLst/>
            <a:ahLst/>
            <a:cxnLst/>
            <a:rect l="l" t="t" r="r" b="b"/>
            <a:pathLst>
              <a:path w="348615">
                <a:moveTo>
                  <a:pt x="0" y="0"/>
                </a:moveTo>
                <a:lnTo>
                  <a:pt x="348488" y="0"/>
                </a:lnTo>
              </a:path>
            </a:pathLst>
          </a:custGeom>
          <a:ln w="6096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042416" y="5094732"/>
            <a:ext cx="299085" cy="0"/>
          </a:xfrm>
          <a:custGeom>
            <a:avLst/>
            <a:gdLst/>
            <a:ahLst/>
            <a:cxnLst/>
            <a:rect l="l" t="t" r="r" b="b"/>
            <a:pathLst>
              <a:path w="299084">
                <a:moveTo>
                  <a:pt x="0" y="0"/>
                </a:moveTo>
                <a:lnTo>
                  <a:pt x="298958" y="0"/>
                </a:lnTo>
              </a:path>
            </a:pathLst>
          </a:custGeom>
          <a:ln w="6096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725156" y="5011703"/>
            <a:ext cx="304165" cy="248920"/>
          </a:xfrm>
          <a:custGeom>
            <a:avLst/>
            <a:gdLst/>
            <a:ahLst/>
            <a:cxnLst/>
            <a:rect l="l" t="t" r="r" b="b"/>
            <a:pathLst>
              <a:path w="304164" h="248920">
                <a:moveTo>
                  <a:pt x="261885" y="165832"/>
                </a:moveTo>
                <a:lnTo>
                  <a:pt x="254900" y="170277"/>
                </a:lnTo>
                <a:lnTo>
                  <a:pt x="247788" y="174722"/>
                </a:lnTo>
                <a:lnTo>
                  <a:pt x="239914" y="175103"/>
                </a:lnTo>
                <a:lnTo>
                  <a:pt x="233943" y="173993"/>
                </a:lnTo>
                <a:lnTo>
                  <a:pt x="227770" y="171277"/>
                </a:lnTo>
                <a:lnTo>
                  <a:pt x="221287" y="168727"/>
                </a:lnTo>
                <a:lnTo>
                  <a:pt x="214387" y="168118"/>
                </a:lnTo>
                <a:lnTo>
                  <a:pt x="214780" y="184036"/>
                </a:lnTo>
                <a:lnTo>
                  <a:pt x="215340" y="206980"/>
                </a:lnTo>
                <a:lnTo>
                  <a:pt x="215423" y="230304"/>
                </a:lnTo>
                <a:lnTo>
                  <a:pt x="214387" y="247366"/>
                </a:lnTo>
                <a:lnTo>
                  <a:pt x="204608" y="248378"/>
                </a:lnTo>
                <a:lnTo>
                  <a:pt x="191686" y="248223"/>
                </a:lnTo>
                <a:lnTo>
                  <a:pt x="177383" y="247830"/>
                </a:lnTo>
                <a:lnTo>
                  <a:pt x="163460" y="248128"/>
                </a:lnTo>
                <a:lnTo>
                  <a:pt x="163147" y="235118"/>
                </a:lnTo>
                <a:lnTo>
                  <a:pt x="164476" y="218060"/>
                </a:lnTo>
                <a:lnTo>
                  <a:pt x="164853" y="201622"/>
                </a:lnTo>
                <a:lnTo>
                  <a:pt x="161682" y="190470"/>
                </a:lnTo>
                <a:lnTo>
                  <a:pt x="153499" y="186779"/>
                </a:lnTo>
                <a:lnTo>
                  <a:pt x="141934" y="187803"/>
                </a:lnTo>
                <a:lnTo>
                  <a:pt x="129035" y="190541"/>
                </a:lnTo>
                <a:lnTo>
                  <a:pt x="116851" y="191994"/>
                </a:lnTo>
                <a:lnTo>
                  <a:pt x="104896" y="190089"/>
                </a:lnTo>
                <a:lnTo>
                  <a:pt x="92356" y="186850"/>
                </a:lnTo>
                <a:lnTo>
                  <a:pt x="81079" y="185421"/>
                </a:lnTo>
                <a:lnTo>
                  <a:pt x="72909" y="188946"/>
                </a:lnTo>
                <a:lnTo>
                  <a:pt x="69480" y="200604"/>
                </a:lnTo>
                <a:lnTo>
                  <a:pt x="69385" y="218013"/>
                </a:lnTo>
                <a:lnTo>
                  <a:pt x="70195" y="235684"/>
                </a:lnTo>
                <a:lnTo>
                  <a:pt x="69480" y="248128"/>
                </a:lnTo>
                <a:lnTo>
                  <a:pt x="17537" y="243429"/>
                </a:lnTo>
                <a:lnTo>
                  <a:pt x="4774" y="186056"/>
                </a:lnTo>
                <a:lnTo>
                  <a:pt x="0" y="150703"/>
                </a:lnTo>
                <a:lnTo>
                  <a:pt x="11" y="120493"/>
                </a:lnTo>
                <a:lnTo>
                  <a:pt x="14791" y="75741"/>
                </a:lnTo>
                <a:lnTo>
                  <a:pt x="43953" y="41372"/>
                </a:lnTo>
                <a:lnTo>
                  <a:pt x="90340" y="15130"/>
                </a:lnTo>
                <a:lnTo>
                  <a:pt x="141489" y="1367"/>
                </a:lnTo>
                <a:lnTo>
                  <a:pt x="163210" y="0"/>
                </a:lnTo>
                <a:lnTo>
                  <a:pt x="183812" y="1859"/>
                </a:lnTo>
                <a:lnTo>
                  <a:pt x="224039" y="21306"/>
                </a:lnTo>
                <a:lnTo>
                  <a:pt x="253916" y="65660"/>
                </a:lnTo>
                <a:lnTo>
                  <a:pt x="273315" y="119731"/>
                </a:lnTo>
                <a:lnTo>
                  <a:pt x="291635" y="181056"/>
                </a:lnTo>
                <a:lnTo>
                  <a:pt x="304049" y="231999"/>
                </a:lnTo>
                <a:lnTo>
                  <a:pt x="291345" y="233171"/>
                </a:lnTo>
                <a:lnTo>
                  <a:pt x="281189" y="234142"/>
                </a:lnTo>
                <a:lnTo>
                  <a:pt x="272367" y="235374"/>
                </a:lnTo>
                <a:lnTo>
                  <a:pt x="263663" y="237333"/>
                </a:lnTo>
                <a:lnTo>
                  <a:pt x="258141" y="224139"/>
                </a:lnTo>
                <a:lnTo>
                  <a:pt x="252249" y="209313"/>
                </a:lnTo>
                <a:lnTo>
                  <a:pt x="246572" y="192559"/>
                </a:lnTo>
                <a:lnTo>
                  <a:pt x="241692" y="173579"/>
                </a:lnTo>
              </a:path>
            </a:pathLst>
          </a:custGeom>
          <a:ln w="25908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873922" y="5060441"/>
            <a:ext cx="80645" cy="100965"/>
          </a:xfrm>
          <a:custGeom>
            <a:avLst/>
            <a:gdLst/>
            <a:ahLst/>
            <a:cxnLst/>
            <a:rect l="l" t="t" r="r" b="b"/>
            <a:pathLst>
              <a:path w="80644" h="100964">
                <a:moveTo>
                  <a:pt x="26378" y="0"/>
                </a:moveTo>
                <a:lnTo>
                  <a:pt x="14394" y="16396"/>
                </a:lnTo>
                <a:lnTo>
                  <a:pt x="4804" y="32305"/>
                </a:lnTo>
                <a:lnTo>
                  <a:pt x="0" y="47238"/>
                </a:lnTo>
                <a:lnTo>
                  <a:pt x="2375" y="60705"/>
                </a:lnTo>
                <a:lnTo>
                  <a:pt x="18403" y="74009"/>
                </a:lnTo>
                <a:lnTo>
                  <a:pt x="44872" y="86931"/>
                </a:lnTo>
                <a:lnTo>
                  <a:pt x="69651" y="96710"/>
                </a:lnTo>
                <a:lnTo>
                  <a:pt x="80607" y="100583"/>
                </a:lnTo>
              </a:path>
            </a:pathLst>
          </a:custGeom>
          <a:ln w="25907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887220" y="5156453"/>
            <a:ext cx="3810" cy="22860"/>
          </a:xfrm>
          <a:custGeom>
            <a:avLst/>
            <a:gdLst/>
            <a:ahLst/>
            <a:cxnLst/>
            <a:rect l="l" t="t" r="r" b="b"/>
            <a:pathLst>
              <a:path w="3810" h="22860">
                <a:moveTo>
                  <a:pt x="507" y="22860"/>
                </a:moveTo>
                <a:lnTo>
                  <a:pt x="254" y="17145"/>
                </a:lnTo>
                <a:lnTo>
                  <a:pt x="0" y="11430"/>
                </a:lnTo>
                <a:lnTo>
                  <a:pt x="507" y="7620"/>
                </a:lnTo>
                <a:lnTo>
                  <a:pt x="1016" y="3810"/>
                </a:lnTo>
                <a:lnTo>
                  <a:pt x="2159" y="1905"/>
                </a:lnTo>
                <a:lnTo>
                  <a:pt x="3302" y="0"/>
                </a:lnTo>
              </a:path>
            </a:pathLst>
          </a:custGeom>
          <a:ln w="25908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686305" y="5112293"/>
            <a:ext cx="40005" cy="93345"/>
          </a:xfrm>
          <a:custGeom>
            <a:avLst/>
            <a:gdLst/>
            <a:ahLst/>
            <a:cxnLst/>
            <a:rect l="l" t="t" r="r" b="b"/>
            <a:pathLst>
              <a:path w="40005" h="93345">
                <a:moveTo>
                  <a:pt x="39624" y="599"/>
                </a:moveTo>
                <a:lnTo>
                  <a:pt x="12537" y="28063"/>
                </a:lnTo>
                <a:lnTo>
                  <a:pt x="4020" y="69258"/>
                </a:lnTo>
                <a:lnTo>
                  <a:pt x="0" y="92928"/>
                </a:lnTo>
              </a:path>
            </a:pathLst>
          </a:custGeom>
          <a:ln w="25908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949323" y="5093842"/>
            <a:ext cx="13335" cy="17145"/>
          </a:xfrm>
          <a:custGeom>
            <a:avLst/>
            <a:gdLst/>
            <a:ahLst/>
            <a:cxnLst/>
            <a:rect l="l" t="t" r="r" b="b"/>
            <a:pathLst>
              <a:path w="13335" h="17145">
                <a:moveTo>
                  <a:pt x="4190" y="126"/>
                </a:moveTo>
                <a:lnTo>
                  <a:pt x="6222" y="0"/>
                </a:lnTo>
                <a:lnTo>
                  <a:pt x="12191" y="6095"/>
                </a:lnTo>
                <a:lnTo>
                  <a:pt x="12826" y="8889"/>
                </a:lnTo>
                <a:lnTo>
                  <a:pt x="13334" y="11683"/>
                </a:lnTo>
                <a:lnTo>
                  <a:pt x="9651" y="16763"/>
                </a:lnTo>
                <a:lnTo>
                  <a:pt x="7619" y="16890"/>
                </a:lnTo>
                <a:lnTo>
                  <a:pt x="5714" y="17017"/>
                </a:lnTo>
                <a:lnTo>
                  <a:pt x="1650" y="12191"/>
                </a:lnTo>
                <a:lnTo>
                  <a:pt x="762" y="9651"/>
                </a:lnTo>
                <a:lnTo>
                  <a:pt x="0" y="7111"/>
                </a:lnTo>
                <a:lnTo>
                  <a:pt x="2285" y="253"/>
                </a:lnTo>
                <a:lnTo>
                  <a:pt x="4190" y="126"/>
                </a:lnTo>
                <a:close/>
              </a:path>
            </a:pathLst>
          </a:custGeom>
          <a:ln w="25908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662928" y="1264919"/>
            <a:ext cx="2893060" cy="1876425"/>
          </a:xfrm>
          <a:custGeom>
            <a:avLst/>
            <a:gdLst/>
            <a:ahLst/>
            <a:cxnLst/>
            <a:rect l="l" t="t" r="r" b="b"/>
            <a:pathLst>
              <a:path w="2893059" h="1876425">
                <a:moveTo>
                  <a:pt x="2579878" y="0"/>
                </a:moveTo>
                <a:lnTo>
                  <a:pt x="312674" y="0"/>
                </a:lnTo>
                <a:lnTo>
                  <a:pt x="266461" y="3389"/>
                </a:lnTo>
                <a:lnTo>
                  <a:pt x="222356" y="13235"/>
                </a:lnTo>
                <a:lnTo>
                  <a:pt x="180843" y="29055"/>
                </a:lnTo>
                <a:lnTo>
                  <a:pt x="142404" y="50364"/>
                </a:lnTo>
                <a:lnTo>
                  <a:pt x="107522" y="76681"/>
                </a:lnTo>
                <a:lnTo>
                  <a:pt x="76681" y="107522"/>
                </a:lnTo>
                <a:lnTo>
                  <a:pt x="50364" y="142404"/>
                </a:lnTo>
                <a:lnTo>
                  <a:pt x="29055" y="180843"/>
                </a:lnTo>
                <a:lnTo>
                  <a:pt x="13235" y="222356"/>
                </a:lnTo>
                <a:lnTo>
                  <a:pt x="3389" y="266461"/>
                </a:lnTo>
                <a:lnTo>
                  <a:pt x="0" y="312674"/>
                </a:lnTo>
                <a:lnTo>
                  <a:pt x="0" y="1563369"/>
                </a:lnTo>
                <a:lnTo>
                  <a:pt x="3389" y="1609582"/>
                </a:lnTo>
                <a:lnTo>
                  <a:pt x="13235" y="1653687"/>
                </a:lnTo>
                <a:lnTo>
                  <a:pt x="29055" y="1695200"/>
                </a:lnTo>
                <a:lnTo>
                  <a:pt x="50364" y="1733639"/>
                </a:lnTo>
                <a:lnTo>
                  <a:pt x="76681" y="1768521"/>
                </a:lnTo>
                <a:lnTo>
                  <a:pt x="107522" y="1799362"/>
                </a:lnTo>
                <a:lnTo>
                  <a:pt x="142404" y="1825679"/>
                </a:lnTo>
                <a:lnTo>
                  <a:pt x="180843" y="1846988"/>
                </a:lnTo>
                <a:lnTo>
                  <a:pt x="222356" y="1862808"/>
                </a:lnTo>
                <a:lnTo>
                  <a:pt x="266461" y="1872654"/>
                </a:lnTo>
                <a:lnTo>
                  <a:pt x="312674" y="1876043"/>
                </a:lnTo>
                <a:lnTo>
                  <a:pt x="2579878" y="1876043"/>
                </a:lnTo>
                <a:lnTo>
                  <a:pt x="2626090" y="1872654"/>
                </a:lnTo>
                <a:lnTo>
                  <a:pt x="2670195" y="1862808"/>
                </a:lnTo>
                <a:lnTo>
                  <a:pt x="2711708" y="1846988"/>
                </a:lnTo>
                <a:lnTo>
                  <a:pt x="2750147" y="1825679"/>
                </a:lnTo>
                <a:lnTo>
                  <a:pt x="2785029" y="1799362"/>
                </a:lnTo>
                <a:lnTo>
                  <a:pt x="2815870" y="1768521"/>
                </a:lnTo>
                <a:lnTo>
                  <a:pt x="2842187" y="1733639"/>
                </a:lnTo>
                <a:lnTo>
                  <a:pt x="2863496" y="1695200"/>
                </a:lnTo>
                <a:lnTo>
                  <a:pt x="2879316" y="1653687"/>
                </a:lnTo>
                <a:lnTo>
                  <a:pt x="2889162" y="1609582"/>
                </a:lnTo>
                <a:lnTo>
                  <a:pt x="2892552" y="1563369"/>
                </a:lnTo>
                <a:lnTo>
                  <a:pt x="2892552" y="312674"/>
                </a:lnTo>
                <a:lnTo>
                  <a:pt x="2889162" y="266461"/>
                </a:lnTo>
                <a:lnTo>
                  <a:pt x="2879316" y="222356"/>
                </a:lnTo>
                <a:lnTo>
                  <a:pt x="2863496" y="180843"/>
                </a:lnTo>
                <a:lnTo>
                  <a:pt x="2842187" y="142404"/>
                </a:lnTo>
                <a:lnTo>
                  <a:pt x="2815870" y="107522"/>
                </a:lnTo>
                <a:lnTo>
                  <a:pt x="2785029" y="76681"/>
                </a:lnTo>
                <a:lnTo>
                  <a:pt x="2750147" y="50364"/>
                </a:lnTo>
                <a:lnTo>
                  <a:pt x="2711708" y="29055"/>
                </a:lnTo>
                <a:lnTo>
                  <a:pt x="2670195" y="13235"/>
                </a:lnTo>
                <a:lnTo>
                  <a:pt x="2626090" y="3389"/>
                </a:lnTo>
                <a:lnTo>
                  <a:pt x="2579878" y="0"/>
                </a:lnTo>
                <a:close/>
              </a:path>
            </a:pathLst>
          </a:custGeom>
          <a:solidFill>
            <a:srgbClr val="9917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 txBox="1"/>
          <p:nvPr/>
        </p:nvSpPr>
        <p:spPr>
          <a:xfrm>
            <a:off x="6834631" y="1395221"/>
            <a:ext cx="2478405" cy="15443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Cognitive </a:t>
            </a:r>
            <a:r>
              <a:rPr sz="1600" spc="-10" dirty="0">
                <a:solidFill>
                  <a:srgbClr val="C00000"/>
                </a:solidFill>
                <a:latin typeface="Georgia"/>
                <a:cs typeface="Georgia"/>
              </a:rPr>
              <a:t>explanation</a:t>
            </a:r>
            <a:endParaRPr sz="16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050" spc="-5" dirty="0">
                <a:latin typeface="Arial Narrow"/>
                <a:cs typeface="Arial Narrow"/>
              </a:rPr>
              <a:t>Our brains seek</a:t>
            </a:r>
            <a:r>
              <a:rPr sz="1050" spc="-90" dirty="0">
                <a:latin typeface="Arial Narrow"/>
                <a:cs typeface="Arial Narrow"/>
              </a:rPr>
              <a:t> </a:t>
            </a:r>
            <a:r>
              <a:rPr sz="1050" dirty="0">
                <a:latin typeface="Arial Narrow"/>
                <a:cs typeface="Arial Narrow"/>
              </a:rPr>
              <a:t>order.</a:t>
            </a:r>
            <a:endParaRPr sz="1050">
              <a:latin typeface="Arial Narrow"/>
              <a:cs typeface="Arial Narrow"/>
            </a:endParaRPr>
          </a:p>
          <a:p>
            <a:pPr marL="12700" marR="289560">
              <a:lnSpc>
                <a:spcPct val="100000"/>
              </a:lnSpc>
              <a:spcBef>
                <a:spcPts val="490"/>
              </a:spcBef>
            </a:pPr>
            <a:r>
              <a:rPr sz="1050" dirty="0">
                <a:latin typeface="Arial Narrow"/>
                <a:cs typeface="Arial Narrow"/>
              </a:rPr>
              <a:t>Alignment</a:t>
            </a:r>
            <a:r>
              <a:rPr sz="1050" spc="-55" dirty="0">
                <a:latin typeface="Arial Narrow"/>
                <a:cs typeface="Arial Narrow"/>
              </a:rPr>
              <a:t> </a:t>
            </a:r>
            <a:r>
              <a:rPr sz="1050" spc="-5" dirty="0">
                <a:latin typeface="Arial Narrow"/>
                <a:cs typeface="Arial Narrow"/>
              </a:rPr>
              <a:t>promotes</a:t>
            </a:r>
            <a:r>
              <a:rPr sz="1050" spc="-45" dirty="0">
                <a:latin typeface="Arial Narrow"/>
                <a:cs typeface="Arial Narrow"/>
              </a:rPr>
              <a:t> </a:t>
            </a:r>
            <a:r>
              <a:rPr sz="1050" dirty="0">
                <a:latin typeface="Arial Narrow"/>
                <a:cs typeface="Arial Narrow"/>
              </a:rPr>
              <a:t>unity</a:t>
            </a:r>
            <a:r>
              <a:rPr sz="1050" spc="-35" dirty="0">
                <a:latin typeface="Arial Narrow"/>
                <a:cs typeface="Arial Narrow"/>
              </a:rPr>
              <a:t> </a:t>
            </a:r>
            <a:r>
              <a:rPr sz="1050" dirty="0">
                <a:latin typeface="Arial Narrow"/>
                <a:cs typeface="Arial Narrow"/>
              </a:rPr>
              <a:t>which</a:t>
            </a:r>
            <a:r>
              <a:rPr sz="1050" spc="-35" dirty="0">
                <a:latin typeface="Arial Narrow"/>
                <a:cs typeface="Arial Narrow"/>
              </a:rPr>
              <a:t> </a:t>
            </a:r>
            <a:r>
              <a:rPr sz="1050" spc="-5" dirty="0">
                <a:latin typeface="Arial Narrow"/>
                <a:cs typeface="Arial Narrow"/>
              </a:rPr>
              <a:t>leads</a:t>
            </a:r>
            <a:r>
              <a:rPr sz="1050" spc="-35" dirty="0">
                <a:latin typeface="Arial Narrow"/>
                <a:cs typeface="Arial Narrow"/>
              </a:rPr>
              <a:t> </a:t>
            </a:r>
            <a:r>
              <a:rPr sz="1050" dirty="0">
                <a:latin typeface="Arial Narrow"/>
                <a:cs typeface="Arial Narrow"/>
              </a:rPr>
              <a:t>to</a:t>
            </a:r>
            <a:r>
              <a:rPr sz="1050" spc="-20" dirty="0">
                <a:latin typeface="Arial Narrow"/>
                <a:cs typeface="Arial Narrow"/>
              </a:rPr>
              <a:t> </a:t>
            </a:r>
            <a:r>
              <a:rPr sz="1050" spc="-5" dirty="0">
                <a:latin typeface="Arial Narrow"/>
                <a:cs typeface="Arial Narrow"/>
              </a:rPr>
              <a:t>less  processing.</a:t>
            </a:r>
            <a:endParaRPr sz="105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1050" dirty="0">
                <a:latin typeface="Arial Narrow"/>
                <a:cs typeface="Arial Narrow"/>
              </a:rPr>
              <a:t>Any</a:t>
            </a:r>
            <a:r>
              <a:rPr sz="1050" spc="-20" dirty="0">
                <a:latin typeface="Arial Narrow"/>
                <a:cs typeface="Arial Narrow"/>
              </a:rPr>
              <a:t> </a:t>
            </a:r>
            <a:r>
              <a:rPr sz="1050" dirty="0">
                <a:latin typeface="Arial Narrow"/>
                <a:cs typeface="Arial Narrow"/>
              </a:rPr>
              <a:t>items</a:t>
            </a:r>
            <a:r>
              <a:rPr sz="1050" spc="-45" dirty="0">
                <a:latin typeface="Arial Narrow"/>
                <a:cs typeface="Arial Narrow"/>
              </a:rPr>
              <a:t> </a:t>
            </a:r>
            <a:r>
              <a:rPr sz="1050" dirty="0">
                <a:latin typeface="Arial Narrow"/>
                <a:cs typeface="Arial Narrow"/>
              </a:rPr>
              <a:t>that</a:t>
            </a:r>
            <a:r>
              <a:rPr sz="1050" spc="-20" dirty="0">
                <a:latin typeface="Arial Narrow"/>
                <a:cs typeface="Arial Narrow"/>
              </a:rPr>
              <a:t> </a:t>
            </a:r>
            <a:r>
              <a:rPr sz="1050" dirty="0">
                <a:latin typeface="Arial Narrow"/>
                <a:cs typeface="Arial Narrow"/>
              </a:rPr>
              <a:t>don’t</a:t>
            </a:r>
            <a:r>
              <a:rPr sz="1050" spc="-30" dirty="0">
                <a:latin typeface="Arial Narrow"/>
                <a:cs typeface="Arial Narrow"/>
              </a:rPr>
              <a:t> </a:t>
            </a:r>
            <a:r>
              <a:rPr sz="1050" dirty="0">
                <a:latin typeface="Arial Narrow"/>
                <a:cs typeface="Arial Narrow"/>
              </a:rPr>
              <a:t>align</a:t>
            </a:r>
            <a:r>
              <a:rPr sz="1050" spc="-30" dirty="0">
                <a:latin typeface="Arial Narrow"/>
                <a:cs typeface="Arial Narrow"/>
              </a:rPr>
              <a:t> </a:t>
            </a:r>
            <a:r>
              <a:rPr sz="1050" dirty="0">
                <a:latin typeface="Arial Narrow"/>
                <a:cs typeface="Arial Narrow"/>
              </a:rPr>
              <a:t>prompt</a:t>
            </a:r>
            <a:r>
              <a:rPr sz="1050" spc="-45" dirty="0">
                <a:latin typeface="Arial Narrow"/>
                <a:cs typeface="Arial Narrow"/>
              </a:rPr>
              <a:t> </a:t>
            </a:r>
            <a:r>
              <a:rPr sz="1050" dirty="0">
                <a:latin typeface="Arial Narrow"/>
                <a:cs typeface="Arial Narrow"/>
              </a:rPr>
              <a:t>the</a:t>
            </a:r>
            <a:r>
              <a:rPr sz="1050" spc="-25" dirty="0">
                <a:latin typeface="Arial Narrow"/>
                <a:cs typeface="Arial Narrow"/>
              </a:rPr>
              <a:t> </a:t>
            </a:r>
            <a:r>
              <a:rPr sz="1050" spc="-5" dirty="0">
                <a:latin typeface="Arial Narrow"/>
                <a:cs typeface="Arial Narrow"/>
              </a:rPr>
              <a:t>questions:</a:t>
            </a:r>
            <a:endParaRPr sz="1050">
              <a:latin typeface="Arial Narrow"/>
              <a:cs typeface="Arial Narrow"/>
            </a:endParaRPr>
          </a:p>
          <a:p>
            <a:pPr marL="100965" marR="5080">
              <a:lnSpc>
                <a:spcPct val="100000"/>
              </a:lnSpc>
              <a:spcBef>
                <a:spcPts val="300"/>
              </a:spcBef>
            </a:pPr>
            <a:r>
              <a:rPr sz="1050" dirty="0">
                <a:latin typeface="Arial Narrow"/>
                <a:cs typeface="Arial Narrow"/>
              </a:rPr>
              <a:t>Should they be aligned? What </a:t>
            </a:r>
            <a:r>
              <a:rPr sz="1050" spc="-5" dirty="0">
                <a:latin typeface="Arial Narrow"/>
                <a:cs typeface="Arial Narrow"/>
              </a:rPr>
              <a:t>is </a:t>
            </a:r>
            <a:r>
              <a:rPr sz="1050" dirty="0">
                <a:latin typeface="Arial Narrow"/>
                <a:cs typeface="Arial Narrow"/>
              </a:rPr>
              <a:t>the pattern </a:t>
            </a:r>
            <a:r>
              <a:rPr sz="1050" spc="-5" dirty="0">
                <a:latin typeface="Arial Narrow"/>
                <a:cs typeface="Arial Narrow"/>
              </a:rPr>
              <a:t>or  relationship?</a:t>
            </a:r>
            <a:r>
              <a:rPr sz="1050" spc="-55" dirty="0">
                <a:latin typeface="Arial Narrow"/>
                <a:cs typeface="Arial Narrow"/>
              </a:rPr>
              <a:t> </a:t>
            </a:r>
            <a:r>
              <a:rPr sz="1050" dirty="0">
                <a:latin typeface="Arial Narrow"/>
                <a:cs typeface="Arial Narrow"/>
              </a:rPr>
              <a:t>What</a:t>
            </a:r>
            <a:r>
              <a:rPr sz="1050" spc="-25" dirty="0">
                <a:latin typeface="Arial Narrow"/>
                <a:cs typeface="Arial Narrow"/>
              </a:rPr>
              <a:t> </a:t>
            </a:r>
            <a:r>
              <a:rPr sz="1050" dirty="0">
                <a:latin typeface="Arial Narrow"/>
                <a:cs typeface="Arial Narrow"/>
              </a:rPr>
              <a:t>does</a:t>
            </a:r>
            <a:r>
              <a:rPr sz="1050" spc="-25" dirty="0">
                <a:latin typeface="Arial Narrow"/>
                <a:cs typeface="Arial Narrow"/>
              </a:rPr>
              <a:t> </a:t>
            </a:r>
            <a:r>
              <a:rPr sz="1050" spc="-5" dirty="0">
                <a:latin typeface="Arial Narrow"/>
                <a:cs typeface="Arial Narrow"/>
              </a:rPr>
              <a:t>it</a:t>
            </a:r>
            <a:r>
              <a:rPr sz="1050" dirty="0">
                <a:latin typeface="Arial Narrow"/>
                <a:cs typeface="Arial Narrow"/>
              </a:rPr>
              <a:t> </a:t>
            </a:r>
            <a:r>
              <a:rPr sz="1050" spc="-5" dirty="0">
                <a:latin typeface="Arial Narrow"/>
                <a:cs typeface="Arial Narrow"/>
              </a:rPr>
              <a:t>tell</a:t>
            </a:r>
            <a:r>
              <a:rPr sz="1050" spc="-25" dirty="0">
                <a:latin typeface="Arial Narrow"/>
                <a:cs typeface="Arial Narrow"/>
              </a:rPr>
              <a:t> </a:t>
            </a:r>
            <a:r>
              <a:rPr sz="1050" spc="-5" dirty="0">
                <a:latin typeface="Arial Narrow"/>
                <a:cs typeface="Arial Narrow"/>
              </a:rPr>
              <a:t>me?</a:t>
            </a:r>
            <a:r>
              <a:rPr sz="1050" spc="-30" dirty="0">
                <a:latin typeface="Arial Narrow"/>
                <a:cs typeface="Arial Narrow"/>
              </a:rPr>
              <a:t> </a:t>
            </a:r>
            <a:r>
              <a:rPr sz="1050" dirty="0">
                <a:latin typeface="Arial Narrow"/>
                <a:cs typeface="Arial Narrow"/>
              </a:rPr>
              <a:t>This</a:t>
            </a:r>
            <a:r>
              <a:rPr sz="1050" spc="-30" dirty="0">
                <a:latin typeface="Arial Narrow"/>
                <a:cs typeface="Arial Narrow"/>
              </a:rPr>
              <a:t> </a:t>
            </a:r>
            <a:r>
              <a:rPr sz="1050" dirty="0">
                <a:latin typeface="Arial Narrow"/>
                <a:cs typeface="Arial Narrow"/>
              </a:rPr>
              <a:t>takes</a:t>
            </a:r>
            <a:r>
              <a:rPr sz="1050" spc="-30" dirty="0">
                <a:latin typeface="Arial Narrow"/>
                <a:cs typeface="Arial Narrow"/>
              </a:rPr>
              <a:t> </a:t>
            </a:r>
            <a:r>
              <a:rPr sz="1050" dirty="0">
                <a:latin typeface="Arial Narrow"/>
                <a:cs typeface="Arial Narrow"/>
              </a:rPr>
              <a:t>the  focus away from the</a:t>
            </a:r>
            <a:r>
              <a:rPr sz="1050" spc="-165" dirty="0">
                <a:latin typeface="Arial Narrow"/>
                <a:cs typeface="Arial Narrow"/>
              </a:rPr>
              <a:t> </a:t>
            </a:r>
            <a:r>
              <a:rPr sz="1050" spc="-5" dirty="0">
                <a:latin typeface="Arial Narrow"/>
                <a:cs typeface="Arial Narrow"/>
              </a:rPr>
              <a:t>content.</a:t>
            </a:r>
            <a:endParaRPr sz="1050">
              <a:latin typeface="Arial Narrow"/>
              <a:cs typeface="Arial Narrow"/>
            </a:endParaRPr>
          </a:p>
        </p:txBody>
      </p:sp>
      <p:sp>
        <p:nvSpPr>
          <p:cNvPr id="59" name="object 59"/>
          <p:cNvSpPr/>
          <p:nvPr/>
        </p:nvSpPr>
        <p:spPr>
          <a:xfrm>
            <a:off x="757427" y="3380232"/>
            <a:ext cx="172720" cy="172720"/>
          </a:xfrm>
          <a:custGeom>
            <a:avLst/>
            <a:gdLst/>
            <a:ahLst/>
            <a:cxnLst/>
            <a:rect l="l" t="t" r="r" b="b"/>
            <a:pathLst>
              <a:path w="172719" h="172720">
                <a:moveTo>
                  <a:pt x="0" y="172212"/>
                </a:moveTo>
                <a:lnTo>
                  <a:pt x="172212" y="172212"/>
                </a:lnTo>
                <a:lnTo>
                  <a:pt x="172212" y="0"/>
                </a:lnTo>
                <a:lnTo>
                  <a:pt x="0" y="0"/>
                </a:lnTo>
                <a:lnTo>
                  <a:pt x="0" y="172212"/>
                </a:lnTo>
                <a:close/>
              </a:path>
            </a:pathLst>
          </a:custGeom>
          <a:solidFill>
            <a:srgbClr val="85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101852" y="3380232"/>
            <a:ext cx="173990" cy="172720"/>
          </a:xfrm>
          <a:custGeom>
            <a:avLst/>
            <a:gdLst/>
            <a:ahLst/>
            <a:cxnLst/>
            <a:rect l="l" t="t" r="r" b="b"/>
            <a:pathLst>
              <a:path w="173990" h="172720">
                <a:moveTo>
                  <a:pt x="0" y="172212"/>
                </a:moveTo>
                <a:lnTo>
                  <a:pt x="173735" y="172212"/>
                </a:lnTo>
                <a:lnTo>
                  <a:pt x="173735" y="0"/>
                </a:lnTo>
                <a:lnTo>
                  <a:pt x="0" y="0"/>
                </a:lnTo>
                <a:lnTo>
                  <a:pt x="0" y="172212"/>
                </a:lnTo>
                <a:close/>
              </a:path>
            </a:pathLst>
          </a:custGeom>
          <a:solidFill>
            <a:srgbClr val="85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446275" y="3380232"/>
            <a:ext cx="173990" cy="172720"/>
          </a:xfrm>
          <a:custGeom>
            <a:avLst/>
            <a:gdLst/>
            <a:ahLst/>
            <a:cxnLst/>
            <a:rect l="l" t="t" r="r" b="b"/>
            <a:pathLst>
              <a:path w="173990" h="172720">
                <a:moveTo>
                  <a:pt x="0" y="172212"/>
                </a:moveTo>
                <a:lnTo>
                  <a:pt x="173736" y="172212"/>
                </a:lnTo>
                <a:lnTo>
                  <a:pt x="173736" y="0"/>
                </a:lnTo>
                <a:lnTo>
                  <a:pt x="0" y="0"/>
                </a:lnTo>
                <a:lnTo>
                  <a:pt x="0" y="172212"/>
                </a:lnTo>
                <a:close/>
              </a:path>
            </a:pathLst>
          </a:custGeom>
          <a:solidFill>
            <a:srgbClr val="85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2148839" y="3380232"/>
            <a:ext cx="173990" cy="172720"/>
          </a:xfrm>
          <a:custGeom>
            <a:avLst/>
            <a:gdLst/>
            <a:ahLst/>
            <a:cxnLst/>
            <a:rect l="l" t="t" r="r" b="b"/>
            <a:pathLst>
              <a:path w="173989" h="172720">
                <a:moveTo>
                  <a:pt x="0" y="172212"/>
                </a:moveTo>
                <a:lnTo>
                  <a:pt x="173736" y="172212"/>
                </a:lnTo>
                <a:lnTo>
                  <a:pt x="173736" y="0"/>
                </a:lnTo>
                <a:lnTo>
                  <a:pt x="0" y="0"/>
                </a:lnTo>
                <a:lnTo>
                  <a:pt x="0" y="172212"/>
                </a:lnTo>
                <a:close/>
              </a:path>
            </a:pathLst>
          </a:custGeom>
          <a:solidFill>
            <a:srgbClr val="85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2493264" y="3380232"/>
            <a:ext cx="173990" cy="172720"/>
          </a:xfrm>
          <a:custGeom>
            <a:avLst/>
            <a:gdLst/>
            <a:ahLst/>
            <a:cxnLst/>
            <a:rect l="l" t="t" r="r" b="b"/>
            <a:pathLst>
              <a:path w="173989" h="172720">
                <a:moveTo>
                  <a:pt x="0" y="172212"/>
                </a:moveTo>
                <a:lnTo>
                  <a:pt x="173736" y="172212"/>
                </a:lnTo>
                <a:lnTo>
                  <a:pt x="173736" y="0"/>
                </a:lnTo>
                <a:lnTo>
                  <a:pt x="0" y="0"/>
                </a:lnTo>
                <a:lnTo>
                  <a:pt x="0" y="172212"/>
                </a:lnTo>
                <a:close/>
              </a:path>
            </a:pathLst>
          </a:custGeom>
          <a:solidFill>
            <a:srgbClr val="85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784604" y="3357371"/>
            <a:ext cx="173990" cy="172720"/>
          </a:xfrm>
          <a:custGeom>
            <a:avLst/>
            <a:gdLst/>
            <a:ahLst/>
            <a:cxnLst/>
            <a:rect l="l" t="t" r="r" b="b"/>
            <a:pathLst>
              <a:path w="173989" h="172720">
                <a:moveTo>
                  <a:pt x="0" y="172212"/>
                </a:moveTo>
                <a:lnTo>
                  <a:pt x="173736" y="172212"/>
                </a:lnTo>
                <a:lnTo>
                  <a:pt x="173736" y="0"/>
                </a:lnTo>
                <a:lnTo>
                  <a:pt x="0" y="0"/>
                </a:lnTo>
                <a:lnTo>
                  <a:pt x="0" y="172212"/>
                </a:lnTo>
                <a:close/>
              </a:path>
            </a:pathLst>
          </a:custGeom>
          <a:solidFill>
            <a:srgbClr val="85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 txBox="1"/>
          <p:nvPr/>
        </p:nvSpPr>
        <p:spPr>
          <a:xfrm>
            <a:off x="3592195" y="1283970"/>
            <a:ext cx="2636520" cy="7378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Text</a:t>
            </a:r>
            <a:r>
              <a:rPr sz="1600" spc="-6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justification</a:t>
            </a:r>
            <a:endParaRPr sz="1600">
              <a:latin typeface="Georgia"/>
              <a:cs typeface="Georgia"/>
            </a:endParaRPr>
          </a:p>
          <a:p>
            <a:pPr marL="12700" marR="5080">
              <a:lnSpc>
                <a:spcPts val="1280"/>
              </a:lnSpc>
              <a:spcBef>
                <a:spcPts val="1260"/>
              </a:spcBef>
            </a:pPr>
            <a:r>
              <a:rPr sz="1200" spc="-5" dirty="0">
                <a:latin typeface="Arial Narrow"/>
                <a:cs typeface="Arial Narrow"/>
              </a:rPr>
              <a:t>Blocks </a:t>
            </a:r>
            <a:r>
              <a:rPr sz="1200" dirty="0">
                <a:latin typeface="Arial Narrow"/>
                <a:cs typeface="Arial Narrow"/>
              </a:rPr>
              <a:t>of text </a:t>
            </a:r>
            <a:r>
              <a:rPr sz="1200" spc="-5" dirty="0">
                <a:latin typeface="Arial Narrow"/>
                <a:cs typeface="Arial Narrow"/>
              </a:rPr>
              <a:t>can </a:t>
            </a:r>
            <a:r>
              <a:rPr sz="1200" dirty="0">
                <a:latin typeface="Arial Narrow"/>
                <a:cs typeface="Arial Narrow"/>
              </a:rPr>
              <a:t>be </a:t>
            </a:r>
            <a:r>
              <a:rPr sz="1200" spc="-5" dirty="0">
                <a:latin typeface="Arial Narrow"/>
                <a:cs typeface="Arial Narrow"/>
              </a:rPr>
              <a:t>left justified, centred, right  justified </a:t>
            </a:r>
            <a:r>
              <a:rPr sz="1200" dirty="0">
                <a:latin typeface="Arial Narrow"/>
                <a:cs typeface="Arial Narrow"/>
              </a:rPr>
              <a:t>or </a:t>
            </a:r>
            <a:r>
              <a:rPr sz="1200" spc="-5" dirty="0">
                <a:latin typeface="Arial Narrow"/>
                <a:cs typeface="Arial Narrow"/>
              </a:rPr>
              <a:t>fully</a:t>
            </a:r>
            <a:r>
              <a:rPr sz="1200" spc="-80" dirty="0">
                <a:latin typeface="Arial Narrow"/>
                <a:cs typeface="Arial Narrow"/>
              </a:rPr>
              <a:t> </a:t>
            </a:r>
            <a:r>
              <a:rPr sz="1200" spc="-5" dirty="0">
                <a:latin typeface="Arial Narrow"/>
                <a:cs typeface="Arial Narrow"/>
              </a:rPr>
              <a:t>justified.</a:t>
            </a:r>
            <a:endParaRPr sz="1200">
              <a:latin typeface="Arial Narrow"/>
              <a:cs typeface="Arial Narrow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3592195" y="2462784"/>
            <a:ext cx="2649855" cy="27997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>
                <a:latin typeface="Arial Narrow"/>
                <a:cs typeface="Arial Narrow"/>
              </a:rPr>
              <a:t>Headings</a:t>
            </a:r>
            <a:endParaRPr sz="1200">
              <a:latin typeface="Arial Narrow"/>
              <a:cs typeface="Arial Narrow"/>
            </a:endParaRPr>
          </a:p>
          <a:p>
            <a:pPr marL="12700" marR="83820">
              <a:lnSpc>
                <a:spcPct val="100000"/>
              </a:lnSpc>
            </a:pPr>
            <a:r>
              <a:rPr sz="1200" spc="-5" dirty="0">
                <a:latin typeface="Arial Narrow"/>
                <a:cs typeface="Arial Narrow"/>
              </a:rPr>
              <a:t>Normally </a:t>
            </a:r>
            <a:r>
              <a:rPr sz="1200" dirty="0">
                <a:latin typeface="Arial Narrow"/>
                <a:cs typeface="Arial Narrow"/>
              </a:rPr>
              <a:t>left </a:t>
            </a:r>
            <a:r>
              <a:rPr sz="1200" spc="-5" dirty="0">
                <a:latin typeface="Arial Narrow"/>
                <a:cs typeface="Arial Narrow"/>
              </a:rPr>
              <a:t>justify </a:t>
            </a:r>
            <a:r>
              <a:rPr sz="1200" dirty="0">
                <a:latin typeface="Arial Narrow"/>
                <a:cs typeface="Arial Narrow"/>
              </a:rPr>
              <a:t>to avoid the </a:t>
            </a:r>
            <a:r>
              <a:rPr sz="1200" spc="-5" dirty="0">
                <a:latin typeface="Arial Narrow"/>
                <a:cs typeface="Arial Narrow"/>
              </a:rPr>
              <a:t>eye </a:t>
            </a:r>
            <a:r>
              <a:rPr sz="1200" dirty="0">
                <a:latin typeface="Arial Narrow"/>
                <a:cs typeface="Arial Narrow"/>
              </a:rPr>
              <a:t>‘jumping’  between </a:t>
            </a:r>
            <a:r>
              <a:rPr sz="1200" spc="-5" dirty="0">
                <a:latin typeface="Arial Narrow"/>
                <a:cs typeface="Arial Narrow"/>
              </a:rPr>
              <a:t>slides. Exceptions may </a:t>
            </a:r>
            <a:r>
              <a:rPr sz="1200" dirty="0">
                <a:latin typeface="Arial Narrow"/>
                <a:cs typeface="Arial Narrow"/>
              </a:rPr>
              <a:t>be for a </a:t>
            </a:r>
            <a:r>
              <a:rPr sz="1200" spc="-5" dirty="0">
                <a:latin typeface="Arial Narrow"/>
                <a:cs typeface="Arial Narrow"/>
              </a:rPr>
              <a:t>table  </a:t>
            </a:r>
            <a:r>
              <a:rPr sz="1200" dirty="0">
                <a:latin typeface="Arial Narrow"/>
                <a:cs typeface="Arial Narrow"/>
              </a:rPr>
              <a:t>title or a new</a:t>
            </a:r>
            <a:r>
              <a:rPr sz="1200" spc="-85" dirty="0">
                <a:latin typeface="Arial Narrow"/>
                <a:cs typeface="Arial Narrow"/>
              </a:rPr>
              <a:t> </a:t>
            </a:r>
            <a:r>
              <a:rPr sz="1200" spc="-5" dirty="0">
                <a:latin typeface="Arial Narrow"/>
                <a:cs typeface="Arial Narrow"/>
              </a:rPr>
              <a:t>section.</a:t>
            </a:r>
            <a:endParaRPr sz="12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200" b="1" spc="-5" dirty="0">
                <a:latin typeface="Arial Narrow"/>
                <a:cs typeface="Arial Narrow"/>
              </a:rPr>
              <a:t>Body </a:t>
            </a:r>
            <a:r>
              <a:rPr sz="1200" b="1" dirty="0">
                <a:latin typeface="Arial Narrow"/>
                <a:cs typeface="Arial Narrow"/>
              </a:rPr>
              <a:t>(paragraph)</a:t>
            </a:r>
            <a:r>
              <a:rPr sz="1200" b="1" spc="-90" dirty="0">
                <a:latin typeface="Arial Narrow"/>
                <a:cs typeface="Arial Narrow"/>
              </a:rPr>
              <a:t> </a:t>
            </a:r>
            <a:r>
              <a:rPr sz="1200" b="1" dirty="0">
                <a:latin typeface="Arial Narrow"/>
                <a:cs typeface="Arial Narrow"/>
              </a:rPr>
              <a:t>text</a:t>
            </a:r>
            <a:endParaRPr sz="1200">
              <a:latin typeface="Arial Narrow"/>
              <a:cs typeface="Arial Narrow"/>
            </a:endParaRPr>
          </a:p>
          <a:p>
            <a:pPr marL="12700" marR="5080">
              <a:lnSpc>
                <a:spcPct val="100000"/>
              </a:lnSpc>
            </a:pPr>
            <a:r>
              <a:rPr sz="1200" dirty="0">
                <a:latin typeface="Arial Narrow"/>
                <a:cs typeface="Arial Narrow"/>
              </a:rPr>
              <a:t>Left </a:t>
            </a:r>
            <a:r>
              <a:rPr sz="1200" spc="-5" dirty="0">
                <a:latin typeface="Arial Narrow"/>
                <a:cs typeface="Arial Narrow"/>
              </a:rPr>
              <a:t>alignment creates consistency </a:t>
            </a:r>
            <a:r>
              <a:rPr sz="1200" dirty="0">
                <a:latin typeface="Arial Narrow"/>
                <a:cs typeface="Arial Narrow"/>
              </a:rPr>
              <a:t>for the </a:t>
            </a:r>
            <a:r>
              <a:rPr sz="1200" spc="-5" dirty="0">
                <a:latin typeface="Arial Narrow"/>
                <a:cs typeface="Arial Narrow"/>
              </a:rPr>
              <a:t>start  </a:t>
            </a:r>
            <a:r>
              <a:rPr sz="1200" dirty="0">
                <a:latin typeface="Arial Narrow"/>
                <a:cs typeface="Arial Narrow"/>
              </a:rPr>
              <a:t>of </a:t>
            </a:r>
            <a:r>
              <a:rPr sz="1200" spc="-5" dirty="0">
                <a:latin typeface="Arial Narrow"/>
                <a:cs typeface="Arial Narrow"/>
              </a:rPr>
              <a:t>each line. Full justification can create uneven  spacing </a:t>
            </a:r>
            <a:r>
              <a:rPr sz="1200" dirty="0">
                <a:latin typeface="Arial Narrow"/>
                <a:cs typeface="Arial Narrow"/>
              </a:rPr>
              <a:t>between words, </a:t>
            </a:r>
            <a:r>
              <a:rPr sz="1200" spc="-5" dirty="0">
                <a:latin typeface="Arial Narrow"/>
                <a:cs typeface="Arial Narrow"/>
              </a:rPr>
              <a:t>forcing </a:t>
            </a:r>
            <a:r>
              <a:rPr sz="1200" dirty="0">
                <a:latin typeface="Arial Narrow"/>
                <a:cs typeface="Arial Narrow"/>
              </a:rPr>
              <a:t>the reader to  work harder to process</a:t>
            </a:r>
            <a:r>
              <a:rPr sz="1200" spc="-140" dirty="0">
                <a:latin typeface="Arial Narrow"/>
                <a:cs typeface="Arial Narrow"/>
              </a:rPr>
              <a:t> </a:t>
            </a:r>
            <a:r>
              <a:rPr sz="1200" spc="-5" dirty="0">
                <a:latin typeface="Arial Narrow"/>
                <a:cs typeface="Arial Narrow"/>
              </a:rPr>
              <a:t>it.</a:t>
            </a:r>
            <a:endParaRPr sz="12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200" b="1" dirty="0">
                <a:latin typeface="Arial Narrow"/>
                <a:cs typeface="Arial Narrow"/>
              </a:rPr>
              <a:t>Lists, tables,</a:t>
            </a:r>
            <a:r>
              <a:rPr sz="1200" b="1" spc="-75" dirty="0">
                <a:latin typeface="Arial Narrow"/>
                <a:cs typeface="Arial Narrow"/>
              </a:rPr>
              <a:t> </a:t>
            </a:r>
            <a:r>
              <a:rPr sz="1200" b="1" spc="-5" dirty="0">
                <a:latin typeface="Arial Narrow"/>
                <a:cs typeface="Arial Narrow"/>
              </a:rPr>
              <a:t>figures</a:t>
            </a:r>
            <a:endParaRPr sz="12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Arial Narrow"/>
                <a:cs typeface="Arial Narrow"/>
              </a:rPr>
              <a:t>Headings – </a:t>
            </a:r>
            <a:r>
              <a:rPr sz="1200" spc="-5" dirty="0">
                <a:latin typeface="Arial Narrow"/>
                <a:cs typeface="Arial Narrow"/>
              </a:rPr>
              <a:t>left</a:t>
            </a:r>
            <a:r>
              <a:rPr sz="1200" spc="-90" dirty="0">
                <a:latin typeface="Arial Narrow"/>
                <a:cs typeface="Arial Narrow"/>
              </a:rPr>
              <a:t> </a:t>
            </a:r>
            <a:r>
              <a:rPr sz="1200" spc="-5" dirty="0">
                <a:latin typeface="Arial Narrow"/>
                <a:cs typeface="Arial Narrow"/>
              </a:rPr>
              <a:t>align</a:t>
            </a:r>
            <a:endParaRPr sz="1200">
              <a:latin typeface="Arial Narrow"/>
              <a:cs typeface="Arial Narrow"/>
            </a:endParaRPr>
          </a:p>
          <a:p>
            <a:pPr marL="12700" marR="55880">
              <a:lnSpc>
                <a:spcPct val="100000"/>
              </a:lnSpc>
              <a:spcBef>
                <a:spcPts val="600"/>
              </a:spcBef>
            </a:pPr>
            <a:r>
              <a:rPr sz="1200" spc="-25" dirty="0">
                <a:latin typeface="Arial Narrow"/>
                <a:cs typeface="Arial Narrow"/>
              </a:rPr>
              <a:t>Table </a:t>
            </a:r>
            <a:r>
              <a:rPr sz="1200" dirty="0">
                <a:latin typeface="Arial Narrow"/>
                <a:cs typeface="Arial Narrow"/>
              </a:rPr>
              <a:t>data – </a:t>
            </a:r>
            <a:r>
              <a:rPr sz="1200" spc="-5" dirty="0">
                <a:latin typeface="Arial Narrow"/>
                <a:cs typeface="Arial Narrow"/>
              </a:rPr>
              <a:t>text: left </a:t>
            </a:r>
            <a:r>
              <a:rPr sz="1200" dirty="0">
                <a:latin typeface="Arial Narrow"/>
                <a:cs typeface="Arial Narrow"/>
              </a:rPr>
              <a:t>of </a:t>
            </a:r>
            <a:r>
              <a:rPr sz="1200" spc="-5" dirty="0">
                <a:latin typeface="Arial Narrow"/>
                <a:cs typeface="Arial Narrow"/>
              </a:rPr>
              <a:t>centred. use your  judgement; numbers: right align </a:t>
            </a:r>
            <a:r>
              <a:rPr sz="1200" dirty="0">
                <a:latin typeface="Arial Narrow"/>
                <a:cs typeface="Arial Narrow"/>
              </a:rPr>
              <a:t>or at </a:t>
            </a:r>
            <a:r>
              <a:rPr sz="1200" spc="-5" dirty="0">
                <a:latin typeface="Arial Narrow"/>
                <a:cs typeface="Arial Narrow"/>
              </a:rPr>
              <a:t>decimal  point.</a:t>
            </a:r>
            <a:endParaRPr sz="1200">
              <a:latin typeface="Arial Narrow"/>
              <a:cs typeface="Arial Narrow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3592195" y="5328539"/>
            <a:ext cx="546100" cy="1936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 Narrow"/>
                <a:cs typeface="Arial Narrow"/>
              </a:rPr>
              <a:t>Figures</a:t>
            </a:r>
            <a:r>
              <a:rPr sz="1200" spc="-110" dirty="0">
                <a:latin typeface="Arial Narrow"/>
                <a:cs typeface="Arial Narrow"/>
              </a:rPr>
              <a:t> </a:t>
            </a:r>
            <a:r>
              <a:rPr sz="1200" dirty="0">
                <a:latin typeface="Arial Narrow"/>
                <a:cs typeface="Arial Narrow"/>
              </a:rPr>
              <a:t>–</a:t>
            </a:r>
            <a:endParaRPr sz="1200">
              <a:latin typeface="Arial Narrow"/>
              <a:cs typeface="Arial Narrow"/>
            </a:endParaRPr>
          </a:p>
        </p:txBody>
      </p:sp>
      <p:sp>
        <p:nvSpPr>
          <p:cNvPr id="68" name="object 68"/>
          <p:cNvSpPr/>
          <p:nvPr/>
        </p:nvSpPr>
        <p:spPr>
          <a:xfrm>
            <a:off x="3674364" y="2060448"/>
            <a:ext cx="2572512" cy="43281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 txBox="1"/>
          <p:nvPr/>
        </p:nvSpPr>
        <p:spPr>
          <a:xfrm>
            <a:off x="6961631" y="4716779"/>
            <a:ext cx="2095500" cy="615950"/>
          </a:xfrm>
          <a:prstGeom prst="rect">
            <a:avLst/>
          </a:prstGeom>
          <a:ln w="9144">
            <a:solidFill>
              <a:srgbClr val="A6A6A6"/>
            </a:solidFill>
          </a:ln>
        </p:spPr>
        <p:txBody>
          <a:bodyPr vert="horz" wrap="square" lIns="0" tIns="36195" rIns="0" bIns="0" rtlCol="0">
            <a:spAutoFit/>
          </a:bodyPr>
          <a:lstStyle/>
          <a:p>
            <a:pPr marL="5080" algn="ctr">
              <a:lnSpc>
                <a:spcPct val="100000"/>
              </a:lnSpc>
              <a:spcBef>
                <a:spcPts val="285"/>
              </a:spcBef>
            </a:pPr>
            <a:r>
              <a:rPr sz="2000" spc="-20" dirty="0">
                <a:solidFill>
                  <a:srgbClr val="991704"/>
                </a:solidFill>
                <a:latin typeface="Arial Narrow"/>
                <a:cs typeface="Arial Narrow"/>
              </a:rPr>
              <a:t>The </a:t>
            </a:r>
            <a:r>
              <a:rPr sz="2000" spc="-25" dirty="0">
                <a:solidFill>
                  <a:srgbClr val="991704"/>
                </a:solidFill>
                <a:latin typeface="Arial Narrow"/>
                <a:cs typeface="Arial Narrow"/>
              </a:rPr>
              <a:t>Low-level</a:t>
            </a:r>
            <a:r>
              <a:rPr sz="2000" spc="-120" dirty="0">
                <a:solidFill>
                  <a:srgbClr val="991704"/>
                </a:solidFill>
                <a:latin typeface="Arial Narrow"/>
                <a:cs typeface="Arial Narrow"/>
              </a:rPr>
              <a:t> </a:t>
            </a:r>
            <a:r>
              <a:rPr sz="2000" spc="-20" dirty="0">
                <a:solidFill>
                  <a:srgbClr val="991704"/>
                </a:solidFill>
                <a:latin typeface="Arial Narrow"/>
                <a:cs typeface="Arial Narrow"/>
              </a:rPr>
              <a:t>Jet</a:t>
            </a:r>
            <a:endParaRPr sz="2000">
              <a:latin typeface="Arial Narrow"/>
              <a:cs typeface="Arial Narrow"/>
            </a:endParaRPr>
          </a:p>
          <a:p>
            <a:pPr marL="2540" algn="ctr">
              <a:lnSpc>
                <a:spcPct val="100000"/>
              </a:lnSpc>
              <a:spcBef>
                <a:spcPts val="15"/>
              </a:spcBef>
            </a:pPr>
            <a:r>
              <a:rPr sz="1400" spc="-5" dirty="0">
                <a:latin typeface="Arial Narrow"/>
                <a:cs typeface="Arial Narrow"/>
              </a:rPr>
              <a:t>Characteristics and</a:t>
            </a:r>
            <a:r>
              <a:rPr sz="1400" spc="-15" dirty="0">
                <a:latin typeface="Arial Narrow"/>
                <a:cs typeface="Arial Narrow"/>
              </a:rPr>
              <a:t> </a:t>
            </a:r>
            <a:r>
              <a:rPr sz="1400" dirty="0">
                <a:latin typeface="Arial Narrow"/>
                <a:cs typeface="Arial Narrow"/>
              </a:rPr>
              <a:t>detection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6961631" y="5477255"/>
            <a:ext cx="2095500" cy="615950"/>
          </a:xfrm>
          <a:prstGeom prst="rect">
            <a:avLst/>
          </a:prstGeom>
          <a:ln w="9144">
            <a:solidFill>
              <a:srgbClr val="A6A6A6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98425">
              <a:lnSpc>
                <a:spcPct val="100000"/>
              </a:lnSpc>
              <a:spcBef>
                <a:spcPts val="295"/>
              </a:spcBef>
            </a:pPr>
            <a:r>
              <a:rPr sz="2000" spc="75" dirty="0">
                <a:solidFill>
                  <a:srgbClr val="991704"/>
                </a:solidFill>
                <a:latin typeface="Arial Narrow"/>
                <a:cs typeface="Arial Narrow"/>
              </a:rPr>
              <a:t>The </a:t>
            </a:r>
            <a:r>
              <a:rPr sz="2000" spc="100" dirty="0">
                <a:solidFill>
                  <a:srgbClr val="991704"/>
                </a:solidFill>
                <a:latin typeface="Arial Narrow"/>
                <a:cs typeface="Arial Narrow"/>
              </a:rPr>
              <a:t>Low-level</a:t>
            </a:r>
            <a:r>
              <a:rPr sz="2000" spc="370" dirty="0">
                <a:solidFill>
                  <a:srgbClr val="991704"/>
                </a:solidFill>
                <a:latin typeface="Arial Narrow"/>
                <a:cs typeface="Arial Narrow"/>
              </a:rPr>
              <a:t> </a:t>
            </a:r>
            <a:r>
              <a:rPr sz="2000" spc="70" dirty="0">
                <a:solidFill>
                  <a:srgbClr val="991704"/>
                </a:solidFill>
                <a:latin typeface="Arial Narrow"/>
                <a:cs typeface="Arial Narrow"/>
              </a:rPr>
              <a:t>Jet</a:t>
            </a:r>
            <a:endParaRPr sz="2000">
              <a:latin typeface="Arial Narrow"/>
              <a:cs typeface="Arial Narrow"/>
            </a:endParaRPr>
          </a:p>
          <a:p>
            <a:pPr marL="102870">
              <a:lnSpc>
                <a:spcPct val="100000"/>
              </a:lnSpc>
              <a:spcBef>
                <a:spcPts val="10"/>
              </a:spcBef>
            </a:pPr>
            <a:r>
              <a:rPr sz="1400" spc="-5" dirty="0">
                <a:latin typeface="Arial Narrow"/>
                <a:cs typeface="Arial Narrow"/>
              </a:rPr>
              <a:t>Characteristics and</a:t>
            </a:r>
            <a:r>
              <a:rPr sz="1400" spc="-15" dirty="0">
                <a:latin typeface="Arial Narrow"/>
                <a:cs typeface="Arial Narrow"/>
              </a:rPr>
              <a:t> </a:t>
            </a:r>
            <a:r>
              <a:rPr sz="1400" dirty="0">
                <a:latin typeface="Arial Narrow"/>
                <a:cs typeface="Arial Narrow"/>
              </a:rPr>
              <a:t>detection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71" name="object 71"/>
          <p:cNvSpPr/>
          <p:nvPr/>
        </p:nvSpPr>
        <p:spPr>
          <a:xfrm>
            <a:off x="8648700" y="4542154"/>
            <a:ext cx="216535" cy="78105"/>
          </a:xfrm>
          <a:custGeom>
            <a:avLst/>
            <a:gdLst/>
            <a:ahLst/>
            <a:cxnLst/>
            <a:rect l="l" t="t" r="r" b="b"/>
            <a:pathLst>
              <a:path w="216534" h="78104">
                <a:moveTo>
                  <a:pt x="62356" y="0"/>
                </a:moveTo>
                <a:lnTo>
                  <a:pt x="0" y="38989"/>
                </a:lnTo>
                <a:lnTo>
                  <a:pt x="62356" y="77978"/>
                </a:lnTo>
                <a:lnTo>
                  <a:pt x="66294" y="77089"/>
                </a:lnTo>
                <a:lnTo>
                  <a:pt x="68072" y="74041"/>
                </a:lnTo>
                <a:lnTo>
                  <a:pt x="69976" y="71120"/>
                </a:lnTo>
                <a:lnTo>
                  <a:pt x="69088" y="67183"/>
                </a:lnTo>
                <a:lnTo>
                  <a:pt x="66040" y="65405"/>
                </a:lnTo>
                <a:lnTo>
                  <a:pt x="33934" y="45339"/>
                </a:lnTo>
                <a:lnTo>
                  <a:pt x="11938" y="45339"/>
                </a:lnTo>
                <a:lnTo>
                  <a:pt x="11938" y="32639"/>
                </a:lnTo>
                <a:lnTo>
                  <a:pt x="33934" y="32639"/>
                </a:lnTo>
                <a:lnTo>
                  <a:pt x="66040" y="12573"/>
                </a:lnTo>
                <a:lnTo>
                  <a:pt x="69088" y="10795"/>
                </a:lnTo>
                <a:lnTo>
                  <a:pt x="69976" y="6858"/>
                </a:lnTo>
                <a:lnTo>
                  <a:pt x="68072" y="3810"/>
                </a:lnTo>
                <a:lnTo>
                  <a:pt x="66294" y="889"/>
                </a:lnTo>
                <a:lnTo>
                  <a:pt x="62356" y="0"/>
                </a:lnTo>
                <a:close/>
              </a:path>
              <a:path w="216534" h="78104">
                <a:moveTo>
                  <a:pt x="192125" y="38989"/>
                </a:moveTo>
                <a:lnTo>
                  <a:pt x="149859" y="65405"/>
                </a:lnTo>
                <a:lnTo>
                  <a:pt x="146939" y="67183"/>
                </a:lnTo>
                <a:lnTo>
                  <a:pt x="146050" y="71120"/>
                </a:lnTo>
                <a:lnTo>
                  <a:pt x="147954" y="74041"/>
                </a:lnTo>
                <a:lnTo>
                  <a:pt x="149732" y="77089"/>
                </a:lnTo>
                <a:lnTo>
                  <a:pt x="153670" y="77978"/>
                </a:lnTo>
                <a:lnTo>
                  <a:pt x="156591" y="76073"/>
                </a:lnTo>
                <a:lnTo>
                  <a:pt x="205849" y="45339"/>
                </a:lnTo>
                <a:lnTo>
                  <a:pt x="204089" y="45339"/>
                </a:lnTo>
                <a:lnTo>
                  <a:pt x="204089" y="44323"/>
                </a:lnTo>
                <a:lnTo>
                  <a:pt x="200659" y="44323"/>
                </a:lnTo>
                <a:lnTo>
                  <a:pt x="192125" y="38989"/>
                </a:lnTo>
                <a:close/>
              </a:path>
              <a:path w="216534" h="78104">
                <a:moveTo>
                  <a:pt x="33934" y="32639"/>
                </a:moveTo>
                <a:lnTo>
                  <a:pt x="11938" y="32639"/>
                </a:lnTo>
                <a:lnTo>
                  <a:pt x="11938" y="45339"/>
                </a:lnTo>
                <a:lnTo>
                  <a:pt x="33934" y="45339"/>
                </a:lnTo>
                <a:lnTo>
                  <a:pt x="32308" y="44323"/>
                </a:lnTo>
                <a:lnTo>
                  <a:pt x="15240" y="44323"/>
                </a:lnTo>
                <a:lnTo>
                  <a:pt x="15240" y="33655"/>
                </a:lnTo>
                <a:lnTo>
                  <a:pt x="32308" y="33655"/>
                </a:lnTo>
                <a:lnTo>
                  <a:pt x="33934" y="32639"/>
                </a:lnTo>
                <a:close/>
              </a:path>
              <a:path w="216534" h="78104">
                <a:moveTo>
                  <a:pt x="181965" y="32639"/>
                </a:moveTo>
                <a:lnTo>
                  <a:pt x="33934" y="32639"/>
                </a:lnTo>
                <a:lnTo>
                  <a:pt x="23774" y="38989"/>
                </a:lnTo>
                <a:lnTo>
                  <a:pt x="33934" y="45339"/>
                </a:lnTo>
                <a:lnTo>
                  <a:pt x="181965" y="45339"/>
                </a:lnTo>
                <a:lnTo>
                  <a:pt x="192125" y="38989"/>
                </a:lnTo>
                <a:lnTo>
                  <a:pt x="181965" y="32639"/>
                </a:lnTo>
                <a:close/>
              </a:path>
              <a:path w="216534" h="78104">
                <a:moveTo>
                  <a:pt x="205849" y="32639"/>
                </a:moveTo>
                <a:lnTo>
                  <a:pt x="204089" y="32639"/>
                </a:lnTo>
                <a:lnTo>
                  <a:pt x="204089" y="45339"/>
                </a:lnTo>
                <a:lnTo>
                  <a:pt x="205849" y="45339"/>
                </a:lnTo>
                <a:lnTo>
                  <a:pt x="216026" y="38989"/>
                </a:lnTo>
                <a:lnTo>
                  <a:pt x="205849" y="32639"/>
                </a:lnTo>
                <a:close/>
              </a:path>
              <a:path w="216534" h="78104">
                <a:moveTo>
                  <a:pt x="15240" y="33655"/>
                </a:moveTo>
                <a:lnTo>
                  <a:pt x="15240" y="44323"/>
                </a:lnTo>
                <a:lnTo>
                  <a:pt x="23774" y="38989"/>
                </a:lnTo>
                <a:lnTo>
                  <a:pt x="15240" y="33655"/>
                </a:lnTo>
                <a:close/>
              </a:path>
              <a:path w="216534" h="78104">
                <a:moveTo>
                  <a:pt x="23774" y="38989"/>
                </a:moveTo>
                <a:lnTo>
                  <a:pt x="15240" y="44323"/>
                </a:lnTo>
                <a:lnTo>
                  <a:pt x="32308" y="44323"/>
                </a:lnTo>
                <a:lnTo>
                  <a:pt x="23774" y="38989"/>
                </a:lnTo>
                <a:close/>
              </a:path>
              <a:path w="216534" h="78104">
                <a:moveTo>
                  <a:pt x="200659" y="33655"/>
                </a:moveTo>
                <a:lnTo>
                  <a:pt x="192125" y="38989"/>
                </a:lnTo>
                <a:lnTo>
                  <a:pt x="200659" y="44323"/>
                </a:lnTo>
                <a:lnTo>
                  <a:pt x="200659" y="33655"/>
                </a:lnTo>
                <a:close/>
              </a:path>
              <a:path w="216534" h="78104">
                <a:moveTo>
                  <a:pt x="204089" y="33655"/>
                </a:moveTo>
                <a:lnTo>
                  <a:pt x="200659" y="33655"/>
                </a:lnTo>
                <a:lnTo>
                  <a:pt x="200659" y="44323"/>
                </a:lnTo>
                <a:lnTo>
                  <a:pt x="204089" y="44323"/>
                </a:lnTo>
                <a:lnTo>
                  <a:pt x="204089" y="33655"/>
                </a:lnTo>
                <a:close/>
              </a:path>
              <a:path w="216534" h="78104">
                <a:moveTo>
                  <a:pt x="32308" y="33655"/>
                </a:moveTo>
                <a:lnTo>
                  <a:pt x="15240" y="33655"/>
                </a:lnTo>
                <a:lnTo>
                  <a:pt x="23774" y="38989"/>
                </a:lnTo>
                <a:lnTo>
                  <a:pt x="32308" y="33655"/>
                </a:lnTo>
                <a:close/>
              </a:path>
              <a:path w="216534" h="78104">
                <a:moveTo>
                  <a:pt x="153670" y="0"/>
                </a:moveTo>
                <a:lnTo>
                  <a:pt x="149732" y="889"/>
                </a:lnTo>
                <a:lnTo>
                  <a:pt x="147954" y="3810"/>
                </a:lnTo>
                <a:lnTo>
                  <a:pt x="146050" y="6858"/>
                </a:lnTo>
                <a:lnTo>
                  <a:pt x="146939" y="10795"/>
                </a:lnTo>
                <a:lnTo>
                  <a:pt x="149859" y="12573"/>
                </a:lnTo>
                <a:lnTo>
                  <a:pt x="192125" y="38989"/>
                </a:lnTo>
                <a:lnTo>
                  <a:pt x="200659" y="33655"/>
                </a:lnTo>
                <a:lnTo>
                  <a:pt x="204089" y="33655"/>
                </a:lnTo>
                <a:lnTo>
                  <a:pt x="204089" y="32639"/>
                </a:lnTo>
                <a:lnTo>
                  <a:pt x="205849" y="32639"/>
                </a:lnTo>
                <a:lnTo>
                  <a:pt x="156591" y="1905"/>
                </a:lnTo>
                <a:lnTo>
                  <a:pt x="1536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4611623" y="5295900"/>
            <a:ext cx="0" cy="644525"/>
          </a:xfrm>
          <a:custGeom>
            <a:avLst/>
            <a:gdLst/>
            <a:ahLst/>
            <a:cxnLst/>
            <a:rect l="l" t="t" r="r" b="b"/>
            <a:pathLst>
              <a:path h="644525">
                <a:moveTo>
                  <a:pt x="0" y="0"/>
                </a:moveTo>
                <a:lnTo>
                  <a:pt x="0" y="644385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4611623" y="5940552"/>
            <a:ext cx="1152525" cy="0"/>
          </a:xfrm>
          <a:custGeom>
            <a:avLst/>
            <a:gdLst/>
            <a:ahLst/>
            <a:cxnLst/>
            <a:rect l="l" t="t" r="r" b="b"/>
            <a:pathLst>
              <a:path w="1152525">
                <a:moveTo>
                  <a:pt x="0" y="0"/>
                </a:moveTo>
                <a:lnTo>
                  <a:pt x="1152143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 txBox="1"/>
          <p:nvPr/>
        </p:nvSpPr>
        <p:spPr>
          <a:xfrm>
            <a:off x="4310634" y="5273802"/>
            <a:ext cx="239395" cy="170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dirty="0">
                <a:latin typeface="Arial Narrow"/>
                <a:cs typeface="Arial Narrow"/>
              </a:rPr>
              <a:t>rig</a:t>
            </a:r>
            <a:r>
              <a:rPr sz="1050" spc="-5" dirty="0">
                <a:latin typeface="Arial Narrow"/>
                <a:cs typeface="Arial Narrow"/>
              </a:rPr>
              <a:t>h</a:t>
            </a:r>
            <a:r>
              <a:rPr sz="1050" dirty="0">
                <a:latin typeface="Arial Narrow"/>
                <a:cs typeface="Arial Narrow"/>
              </a:rPr>
              <a:t>t</a:t>
            </a:r>
            <a:endParaRPr sz="1050">
              <a:latin typeface="Arial Narrow"/>
              <a:cs typeface="Arial Narrow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4335779" y="5416296"/>
            <a:ext cx="216535" cy="76200"/>
          </a:xfrm>
          <a:custGeom>
            <a:avLst/>
            <a:gdLst/>
            <a:ahLst/>
            <a:cxnLst/>
            <a:rect l="l" t="t" r="r" b="b"/>
            <a:pathLst>
              <a:path w="216535" h="76200">
                <a:moveTo>
                  <a:pt x="139827" y="0"/>
                </a:moveTo>
                <a:lnTo>
                  <a:pt x="139827" y="76199"/>
                </a:lnTo>
                <a:lnTo>
                  <a:pt x="203327" y="44449"/>
                </a:lnTo>
                <a:lnTo>
                  <a:pt x="152527" y="44449"/>
                </a:lnTo>
                <a:lnTo>
                  <a:pt x="152527" y="31749"/>
                </a:lnTo>
                <a:lnTo>
                  <a:pt x="203327" y="31749"/>
                </a:lnTo>
                <a:lnTo>
                  <a:pt x="139827" y="0"/>
                </a:lnTo>
                <a:close/>
              </a:path>
              <a:path w="216535" h="76200">
                <a:moveTo>
                  <a:pt x="139827" y="31749"/>
                </a:moveTo>
                <a:lnTo>
                  <a:pt x="0" y="31749"/>
                </a:lnTo>
                <a:lnTo>
                  <a:pt x="0" y="44449"/>
                </a:lnTo>
                <a:lnTo>
                  <a:pt x="139827" y="44449"/>
                </a:lnTo>
                <a:lnTo>
                  <a:pt x="139827" y="31749"/>
                </a:lnTo>
                <a:close/>
              </a:path>
              <a:path w="216535" h="76200">
                <a:moveTo>
                  <a:pt x="203327" y="31749"/>
                </a:moveTo>
                <a:lnTo>
                  <a:pt x="152527" y="31749"/>
                </a:lnTo>
                <a:lnTo>
                  <a:pt x="152527" y="44449"/>
                </a:lnTo>
                <a:lnTo>
                  <a:pt x="203327" y="44449"/>
                </a:lnTo>
                <a:lnTo>
                  <a:pt x="216027" y="38099"/>
                </a:lnTo>
                <a:lnTo>
                  <a:pt x="203327" y="31749"/>
                </a:lnTo>
                <a:close/>
              </a:path>
            </a:pathLst>
          </a:custGeom>
          <a:solidFill>
            <a:srgbClr val="9917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4375403" y="5862828"/>
            <a:ext cx="216535" cy="76200"/>
          </a:xfrm>
          <a:custGeom>
            <a:avLst/>
            <a:gdLst/>
            <a:ahLst/>
            <a:cxnLst/>
            <a:rect l="l" t="t" r="r" b="b"/>
            <a:pathLst>
              <a:path w="216535" h="76200">
                <a:moveTo>
                  <a:pt x="139826" y="0"/>
                </a:moveTo>
                <a:lnTo>
                  <a:pt x="139826" y="76200"/>
                </a:lnTo>
                <a:lnTo>
                  <a:pt x="203326" y="44450"/>
                </a:lnTo>
                <a:lnTo>
                  <a:pt x="152526" y="44450"/>
                </a:lnTo>
                <a:lnTo>
                  <a:pt x="152526" y="31750"/>
                </a:lnTo>
                <a:lnTo>
                  <a:pt x="203326" y="31750"/>
                </a:lnTo>
                <a:lnTo>
                  <a:pt x="139826" y="0"/>
                </a:lnTo>
                <a:close/>
              </a:path>
              <a:path w="216535" h="76200">
                <a:moveTo>
                  <a:pt x="139826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139826" y="44450"/>
                </a:lnTo>
                <a:lnTo>
                  <a:pt x="139826" y="31750"/>
                </a:lnTo>
                <a:close/>
              </a:path>
              <a:path w="216535" h="76200">
                <a:moveTo>
                  <a:pt x="203326" y="31750"/>
                </a:moveTo>
                <a:lnTo>
                  <a:pt x="152526" y="31750"/>
                </a:lnTo>
                <a:lnTo>
                  <a:pt x="152526" y="44450"/>
                </a:lnTo>
                <a:lnTo>
                  <a:pt x="203326" y="44450"/>
                </a:lnTo>
                <a:lnTo>
                  <a:pt x="216026" y="38100"/>
                </a:lnTo>
                <a:lnTo>
                  <a:pt x="203326" y="31750"/>
                </a:lnTo>
                <a:close/>
              </a:path>
            </a:pathLst>
          </a:custGeom>
          <a:solidFill>
            <a:srgbClr val="9917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 txBox="1"/>
          <p:nvPr/>
        </p:nvSpPr>
        <p:spPr>
          <a:xfrm>
            <a:off x="4631182" y="5931255"/>
            <a:ext cx="61912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spc="-5" dirty="0">
                <a:latin typeface="Arial Narrow"/>
                <a:cs typeface="Arial Narrow"/>
              </a:rPr>
              <a:t>caption </a:t>
            </a:r>
            <a:r>
              <a:rPr sz="1050" dirty="0">
                <a:latin typeface="Arial Narrow"/>
                <a:cs typeface="Arial Narrow"/>
              </a:rPr>
              <a:t>-</a:t>
            </a:r>
            <a:r>
              <a:rPr sz="1050" spc="-90" dirty="0">
                <a:latin typeface="Arial Narrow"/>
                <a:cs typeface="Arial Narrow"/>
              </a:rPr>
              <a:t> </a:t>
            </a:r>
            <a:r>
              <a:rPr sz="1050" spc="-5" dirty="0">
                <a:latin typeface="Arial Narrow"/>
                <a:cs typeface="Arial Narrow"/>
              </a:rPr>
              <a:t>left</a:t>
            </a:r>
            <a:endParaRPr sz="1050">
              <a:latin typeface="Arial Narrow"/>
              <a:cs typeface="Arial Narrow"/>
            </a:endParaRPr>
          </a:p>
        </p:txBody>
      </p:sp>
      <p:sp>
        <p:nvSpPr>
          <p:cNvPr id="78" name="object 78"/>
          <p:cNvSpPr/>
          <p:nvPr/>
        </p:nvSpPr>
        <p:spPr>
          <a:xfrm>
            <a:off x="4608576" y="5678423"/>
            <a:ext cx="345440" cy="259715"/>
          </a:xfrm>
          <a:custGeom>
            <a:avLst/>
            <a:gdLst/>
            <a:ahLst/>
            <a:cxnLst/>
            <a:rect l="l" t="t" r="r" b="b"/>
            <a:pathLst>
              <a:path w="345439" h="259714">
                <a:moveTo>
                  <a:pt x="0" y="259168"/>
                </a:moveTo>
                <a:lnTo>
                  <a:pt x="345059" y="0"/>
                </a:lnTo>
              </a:path>
            </a:pathLst>
          </a:custGeom>
          <a:ln w="6096">
            <a:solidFill>
              <a:srgbClr val="99170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5263896" y="5341620"/>
            <a:ext cx="326390" cy="261620"/>
          </a:xfrm>
          <a:custGeom>
            <a:avLst/>
            <a:gdLst/>
            <a:ahLst/>
            <a:cxnLst/>
            <a:rect l="l" t="t" r="r" b="b"/>
            <a:pathLst>
              <a:path w="326389" h="261620">
                <a:moveTo>
                  <a:pt x="0" y="261467"/>
                </a:moveTo>
                <a:lnTo>
                  <a:pt x="326136" y="0"/>
                </a:lnTo>
              </a:path>
            </a:pathLst>
          </a:custGeom>
          <a:ln w="6096">
            <a:solidFill>
              <a:srgbClr val="99170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4954523" y="5609844"/>
            <a:ext cx="309880" cy="69215"/>
          </a:xfrm>
          <a:custGeom>
            <a:avLst/>
            <a:gdLst/>
            <a:ahLst/>
            <a:cxnLst/>
            <a:rect l="l" t="t" r="r" b="b"/>
            <a:pathLst>
              <a:path w="309879" h="69214">
                <a:moveTo>
                  <a:pt x="0" y="68719"/>
                </a:moveTo>
                <a:lnTo>
                  <a:pt x="309752" y="0"/>
                </a:lnTo>
              </a:path>
            </a:pathLst>
          </a:custGeom>
          <a:ln w="6096">
            <a:solidFill>
              <a:srgbClr val="99170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 txBox="1"/>
          <p:nvPr/>
        </p:nvSpPr>
        <p:spPr>
          <a:xfrm>
            <a:off x="567690" y="5592317"/>
            <a:ext cx="2293620" cy="490855"/>
          </a:xfrm>
          <a:prstGeom prst="rect">
            <a:avLst/>
          </a:prstGeom>
          <a:ln w="19812">
            <a:solidFill>
              <a:srgbClr val="C00000"/>
            </a:solidFill>
          </a:ln>
        </p:spPr>
        <p:txBody>
          <a:bodyPr vert="horz" wrap="square" lIns="0" tIns="49530" rIns="0" bIns="0" rtlCol="0">
            <a:spAutoFit/>
          </a:bodyPr>
          <a:lstStyle/>
          <a:p>
            <a:pPr marL="60325" marR="117475">
              <a:lnSpc>
                <a:spcPct val="100000"/>
              </a:lnSpc>
              <a:spcBef>
                <a:spcPts val="390"/>
              </a:spcBef>
            </a:pPr>
            <a:r>
              <a:rPr sz="1200" b="1" spc="-5" dirty="0">
                <a:latin typeface="Arial Narrow"/>
                <a:cs typeface="Arial Narrow"/>
              </a:rPr>
              <a:t>Everything </a:t>
            </a:r>
            <a:r>
              <a:rPr sz="1200" b="1" dirty="0">
                <a:latin typeface="Arial Narrow"/>
                <a:cs typeface="Arial Narrow"/>
              </a:rPr>
              <a:t>on your slide </a:t>
            </a:r>
            <a:r>
              <a:rPr sz="1200" b="1" spc="-5" dirty="0">
                <a:latin typeface="Arial Narrow"/>
                <a:cs typeface="Arial Narrow"/>
              </a:rPr>
              <a:t>should </a:t>
            </a:r>
            <a:r>
              <a:rPr sz="1200" b="1" dirty="0">
                <a:latin typeface="Arial Narrow"/>
                <a:cs typeface="Arial Narrow"/>
              </a:rPr>
              <a:t>be  placed </a:t>
            </a:r>
            <a:r>
              <a:rPr sz="1200" b="1" spc="-5" dirty="0">
                <a:latin typeface="Arial Narrow"/>
                <a:cs typeface="Arial Narrow"/>
              </a:rPr>
              <a:t>with</a:t>
            </a:r>
            <a:r>
              <a:rPr sz="1200" b="1" spc="-105" dirty="0">
                <a:latin typeface="Arial Narrow"/>
                <a:cs typeface="Arial Narrow"/>
              </a:rPr>
              <a:t> </a:t>
            </a:r>
            <a:r>
              <a:rPr sz="1200" b="1" dirty="0">
                <a:latin typeface="Arial Narrow"/>
                <a:cs typeface="Arial Narrow"/>
              </a:rPr>
              <a:t>purpose.</a:t>
            </a:r>
            <a:endParaRPr sz="1200">
              <a:latin typeface="Arial Narrow"/>
              <a:cs typeface="Arial Narrow"/>
            </a:endParaRPr>
          </a:p>
        </p:txBody>
      </p:sp>
      <p:sp>
        <p:nvSpPr>
          <p:cNvPr id="82" name="object 8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10"/>
              </a:lnSpc>
            </a:pPr>
            <a:r>
              <a:rPr spc="-5" dirty="0"/>
              <a:t>Ian Bell</a:t>
            </a:r>
            <a:r>
              <a:rPr spc="-5" dirty="0">
                <a:solidFill>
                  <a:srgbClr val="000000"/>
                </a:solidFill>
              </a:rPr>
              <a:t>: </a:t>
            </a:r>
            <a:r>
              <a:rPr spc="-5" dirty="0"/>
              <a:t>Design Presentations that</a:t>
            </a:r>
            <a:r>
              <a:rPr spc="-50" dirty="0"/>
              <a:t> </a:t>
            </a:r>
            <a:r>
              <a:rPr spc="-5" dirty="0"/>
              <a:t>Communicate</a:t>
            </a:r>
          </a:p>
        </p:txBody>
      </p:sp>
      <p:sp>
        <p:nvSpPr>
          <p:cNvPr id="83" name="object 83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10"/>
              </a:lnSpc>
            </a:pPr>
            <a:r>
              <a:rPr spc="-5" dirty="0"/>
              <a:t>May 6,</a:t>
            </a:r>
            <a:r>
              <a:rPr spc="-95" dirty="0"/>
              <a:t> </a:t>
            </a:r>
            <a:r>
              <a:rPr spc="-5" dirty="0"/>
              <a:t>2015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2900" y="324611"/>
            <a:ext cx="9212580" cy="396240"/>
          </a:xfrm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R="95250" algn="r">
              <a:lnSpc>
                <a:spcPct val="100000"/>
              </a:lnSpc>
              <a:spcBef>
                <a:spcPts val="630"/>
              </a:spcBef>
            </a:pPr>
            <a:r>
              <a:rPr sz="1800" spc="-765" baseline="2314" dirty="0">
                <a:solidFill>
                  <a:srgbClr val="991704"/>
                </a:solidFill>
                <a:latin typeface="Arial Narrow"/>
                <a:cs typeface="Arial Narrow"/>
              </a:rPr>
              <a:t>9</a:t>
            </a:r>
            <a:r>
              <a:rPr sz="1200" dirty="0">
                <a:solidFill>
                  <a:srgbClr val="991704"/>
                </a:solidFill>
                <a:latin typeface="Arial Narrow"/>
                <a:cs typeface="Arial Narrow"/>
              </a:rPr>
              <a:t>9</a:t>
            </a:r>
            <a:endParaRPr sz="1200">
              <a:latin typeface="Arial Narrow"/>
              <a:cs typeface="Arial Narrow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52806" y="291845"/>
            <a:ext cx="9204325" cy="44450"/>
          </a:xfrm>
          <a:custGeom>
            <a:avLst/>
            <a:gdLst/>
            <a:ahLst/>
            <a:cxnLst/>
            <a:rect l="l" t="t" r="r" b="b"/>
            <a:pathLst>
              <a:path w="9204325" h="44450">
                <a:moveTo>
                  <a:pt x="0" y="44196"/>
                </a:moveTo>
                <a:lnTo>
                  <a:pt x="9203944" y="44196"/>
                </a:lnTo>
                <a:lnTo>
                  <a:pt x="9203944" y="0"/>
                </a:lnTo>
                <a:lnTo>
                  <a:pt x="0" y="0"/>
                </a:lnTo>
                <a:lnTo>
                  <a:pt x="0" y="44196"/>
                </a:lnTo>
                <a:close/>
              </a:path>
            </a:pathLst>
          </a:custGeom>
          <a:solidFill>
            <a:srgbClr val="9917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52806" y="6526530"/>
            <a:ext cx="9204325" cy="0"/>
          </a:xfrm>
          <a:custGeom>
            <a:avLst/>
            <a:gdLst/>
            <a:ahLst/>
            <a:cxnLst/>
            <a:rect l="l" t="t" r="r" b="b"/>
            <a:pathLst>
              <a:path w="9204325">
                <a:moveTo>
                  <a:pt x="0" y="0"/>
                </a:moveTo>
                <a:lnTo>
                  <a:pt x="9203944" y="0"/>
                </a:lnTo>
              </a:path>
            </a:pathLst>
          </a:custGeom>
          <a:ln w="44196">
            <a:solidFill>
              <a:srgbClr val="99170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31088" y="740917"/>
            <a:ext cx="2846070" cy="223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Arial Narrow"/>
                <a:cs typeface="Arial Narrow"/>
              </a:rPr>
              <a:t>Everything </a:t>
            </a:r>
            <a:r>
              <a:rPr sz="1400" spc="-5" dirty="0">
                <a:latin typeface="Arial Narrow"/>
                <a:cs typeface="Arial Narrow"/>
              </a:rPr>
              <a:t>should </a:t>
            </a:r>
            <a:r>
              <a:rPr sz="1400" dirty="0">
                <a:latin typeface="Arial Narrow"/>
                <a:cs typeface="Arial Narrow"/>
              </a:rPr>
              <a:t>be </a:t>
            </a:r>
            <a:r>
              <a:rPr sz="1400" spc="-5" dirty="0">
                <a:latin typeface="Arial Narrow"/>
                <a:cs typeface="Arial Narrow"/>
              </a:rPr>
              <a:t>placed </a:t>
            </a:r>
            <a:r>
              <a:rPr sz="1400" dirty="0">
                <a:latin typeface="Arial Narrow"/>
                <a:cs typeface="Arial Narrow"/>
              </a:rPr>
              <a:t>with a</a:t>
            </a:r>
            <a:r>
              <a:rPr sz="1400" spc="-55" dirty="0">
                <a:latin typeface="Arial Narrow"/>
                <a:cs typeface="Arial Narrow"/>
              </a:rPr>
              <a:t> </a:t>
            </a:r>
            <a:r>
              <a:rPr sz="1400" spc="-5" dirty="0">
                <a:latin typeface="Arial Narrow"/>
                <a:cs typeface="Arial Narrow"/>
              </a:rPr>
              <a:t>purpose</a:t>
            </a:r>
            <a:endParaRPr sz="1400">
              <a:latin typeface="Arial Narrow"/>
              <a:cs typeface="Arial Narro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62603" y="1283970"/>
            <a:ext cx="2743835" cy="787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10" dirty="0">
                <a:solidFill>
                  <a:srgbClr val="C00000"/>
                </a:solidFill>
                <a:latin typeface="Georgia"/>
                <a:cs typeface="Georgia"/>
              </a:rPr>
              <a:t>Eyes</a:t>
            </a:r>
            <a:endParaRPr sz="1600">
              <a:latin typeface="Georgia"/>
              <a:cs typeface="Georgia"/>
            </a:endParaRPr>
          </a:p>
          <a:p>
            <a:pPr marL="12700" marR="5080">
              <a:lnSpc>
                <a:spcPts val="1190"/>
              </a:lnSpc>
              <a:spcBef>
                <a:spcPts val="645"/>
              </a:spcBef>
            </a:pPr>
            <a:r>
              <a:rPr sz="1100" dirty="0">
                <a:latin typeface="Arial Narrow"/>
                <a:cs typeface="Arial Narrow"/>
              </a:rPr>
              <a:t>We</a:t>
            </a:r>
            <a:r>
              <a:rPr sz="1100" spc="-2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are</a:t>
            </a:r>
            <a:r>
              <a:rPr sz="1100" spc="-2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programmed</a:t>
            </a:r>
            <a:r>
              <a:rPr sz="1100" spc="-4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to</a:t>
            </a:r>
            <a:r>
              <a:rPr sz="1100" spc="-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focus</a:t>
            </a:r>
            <a:r>
              <a:rPr sz="1100" spc="-2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on</a:t>
            </a:r>
            <a:r>
              <a:rPr sz="1100" spc="-2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people’s</a:t>
            </a:r>
            <a:r>
              <a:rPr sz="1100" spc="-4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eyes</a:t>
            </a:r>
            <a:r>
              <a:rPr sz="1100" spc="-2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and</a:t>
            </a:r>
            <a:r>
              <a:rPr sz="1100" spc="-1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to  follow </a:t>
            </a:r>
            <a:r>
              <a:rPr sz="1100" spc="-5" dirty="0">
                <a:latin typeface="Arial Narrow"/>
                <a:cs typeface="Arial Narrow"/>
              </a:rPr>
              <a:t>where </a:t>
            </a:r>
            <a:r>
              <a:rPr sz="1100" dirty="0">
                <a:latin typeface="Arial Narrow"/>
                <a:cs typeface="Arial Narrow"/>
              </a:rPr>
              <a:t>they </a:t>
            </a:r>
            <a:r>
              <a:rPr sz="1100" spc="-5" dirty="0">
                <a:latin typeface="Arial Narrow"/>
                <a:cs typeface="Arial Narrow"/>
              </a:rPr>
              <a:t>are looking. Use </a:t>
            </a:r>
            <a:r>
              <a:rPr sz="1100" dirty="0">
                <a:latin typeface="Arial Narrow"/>
                <a:cs typeface="Arial Narrow"/>
              </a:rPr>
              <a:t>this to </a:t>
            </a:r>
            <a:r>
              <a:rPr sz="1100" spc="-5" dirty="0">
                <a:latin typeface="Arial Narrow"/>
                <a:cs typeface="Arial Narrow"/>
              </a:rPr>
              <a:t>your  </a:t>
            </a:r>
            <a:r>
              <a:rPr sz="1100" dirty="0">
                <a:latin typeface="Arial Narrow"/>
                <a:cs typeface="Arial Narrow"/>
              </a:rPr>
              <a:t>advantage to direct the viewer’s</a:t>
            </a:r>
            <a:r>
              <a:rPr sz="1100" spc="-16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gaze.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62603" y="3047492"/>
            <a:ext cx="2597785" cy="3105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1190"/>
              </a:lnSpc>
            </a:pPr>
            <a:r>
              <a:rPr sz="1100" dirty="0">
                <a:latin typeface="Arial Narrow"/>
                <a:cs typeface="Arial Narrow"/>
              </a:rPr>
              <a:t>People focus on the baby’s eyes (left) or</a:t>
            </a:r>
            <a:r>
              <a:rPr sz="1100" spc="-175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where </a:t>
            </a:r>
            <a:r>
              <a:rPr sz="1100" dirty="0">
                <a:latin typeface="Arial Narrow"/>
                <a:cs typeface="Arial Narrow"/>
              </a:rPr>
              <a:t>the  baby </a:t>
            </a:r>
            <a:r>
              <a:rPr sz="1100" spc="-5" dirty="0">
                <a:latin typeface="Arial Narrow"/>
                <a:cs typeface="Arial Narrow"/>
              </a:rPr>
              <a:t>is </a:t>
            </a:r>
            <a:r>
              <a:rPr sz="1100" dirty="0">
                <a:latin typeface="Arial Narrow"/>
                <a:cs typeface="Arial Narrow"/>
              </a:rPr>
              <a:t>looking</a:t>
            </a:r>
            <a:r>
              <a:rPr sz="1100" spc="-13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(right).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562603" y="4561078"/>
            <a:ext cx="2682240" cy="3105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1190"/>
              </a:lnSpc>
            </a:pPr>
            <a:r>
              <a:rPr sz="1100" dirty="0">
                <a:latin typeface="Arial Narrow"/>
                <a:cs typeface="Arial Narrow"/>
              </a:rPr>
              <a:t>People browse a slide </a:t>
            </a:r>
            <a:r>
              <a:rPr sz="1100" spc="-5" dirty="0">
                <a:latin typeface="Arial Narrow"/>
                <a:cs typeface="Arial Narrow"/>
              </a:rPr>
              <a:t>or page in an F-pattern </a:t>
            </a:r>
            <a:r>
              <a:rPr sz="1100" dirty="0">
                <a:latin typeface="Arial Narrow"/>
                <a:cs typeface="Arial Narrow"/>
              </a:rPr>
              <a:t>so</a:t>
            </a:r>
            <a:r>
              <a:rPr sz="1100" spc="-150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put  important </a:t>
            </a:r>
            <a:r>
              <a:rPr sz="1100" dirty="0">
                <a:latin typeface="Arial Narrow"/>
                <a:cs typeface="Arial Narrow"/>
              </a:rPr>
              <a:t>information </a:t>
            </a:r>
            <a:r>
              <a:rPr sz="1100" spc="-5" dirty="0">
                <a:latin typeface="Arial Narrow"/>
                <a:cs typeface="Arial Narrow"/>
              </a:rPr>
              <a:t>in </a:t>
            </a:r>
            <a:r>
              <a:rPr sz="1100" dirty="0">
                <a:latin typeface="Arial Narrow"/>
                <a:cs typeface="Arial Narrow"/>
              </a:rPr>
              <a:t>these</a:t>
            </a:r>
            <a:r>
              <a:rPr sz="1100" spc="-14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areas.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21030" y="1370838"/>
            <a:ext cx="2678430" cy="14903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Alignment</a:t>
            </a:r>
            <a:r>
              <a:rPr sz="1600" spc="16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guides</a:t>
            </a:r>
            <a:endParaRPr sz="1600">
              <a:latin typeface="Georgia"/>
              <a:cs typeface="Georgia"/>
            </a:endParaRPr>
          </a:p>
          <a:p>
            <a:pPr marL="12700" marR="48895">
              <a:lnSpc>
                <a:spcPts val="1190"/>
              </a:lnSpc>
              <a:spcBef>
                <a:spcPts val="825"/>
              </a:spcBef>
            </a:pPr>
            <a:r>
              <a:rPr sz="1100" spc="-5" dirty="0">
                <a:latin typeface="Arial Narrow"/>
                <a:cs typeface="Arial Narrow"/>
              </a:rPr>
              <a:t>You</a:t>
            </a:r>
            <a:r>
              <a:rPr sz="1100" spc="-2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can</a:t>
            </a:r>
            <a:r>
              <a:rPr sz="1100" spc="-20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set</a:t>
            </a:r>
            <a:r>
              <a:rPr sz="1100" spc="-2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guides</a:t>
            </a:r>
            <a:r>
              <a:rPr sz="1100" spc="-4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to</a:t>
            </a:r>
            <a:r>
              <a:rPr sz="1100" spc="-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help</a:t>
            </a:r>
            <a:r>
              <a:rPr sz="1100" spc="-3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you</a:t>
            </a:r>
            <a:r>
              <a:rPr sz="1100" spc="-2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to</a:t>
            </a:r>
            <a:r>
              <a:rPr sz="1100" spc="-2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align</a:t>
            </a:r>
            <a:r>
              <a:rPr sz="1100" spc="-3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objects</a:t>
            </a:r>
            <a:r>
              <a:rPr sz="1100" spc="-30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on</a:t>
            </a:r>
            <a:r>
              <a:rPr sz="1100" spc="-2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a  </a:t>
            </a:r>
            <a:r>
              <a:rPr sz="1100" spc="-5" dirty="0">
                <a:latin typeface="Arial Narrow"/>
                <a:cs typeface="Arial Narrow"/>
              </a:rPr>
              <a:t>slide. You set </a:t>
            </a:r>
            <a:r>
              <a:rPr sz="1100" dirty="0">
                <a:latin typeface="Arial Narrow"/>
                <a:cs typeface="Arial Narrow"/>
              </a:rPr>
              <a:t>them once </a:t>
            </a:r>
            <a:r>
              <a:rPr sz="1100" spc="-5" dirty="0">
                <a:latin typeface="Arial Narrow"/>
                <a:cs typeface="Arial Narrow"/>
              </a:rPr>
              <a:t>and </a:t>
            </a:r>
            <a:r>
              <a:rPr sz="1100" dirty="0">
                <a:latin typeface="Arial Narrow"/>
                <a:cs typeface="Arial Narrow"/>
              </a:rPr>
              <a:t>they apply across all  </a:t>
            </a:r>
            <a:r>
              <a:rPr sz="1100" spc="-5" dirty="0">
                <a:latin typeface="Arial Narrow"/>
                <a:cs typeface="Arial Narrow"/>
              </a:rPr>
              <a:t>your</a:t>
            </a:r>
            <a:r>
              <a:rPr sz="1100" spc="-9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slides.</a:t>
            </a:r>
            <a:endParaRPr sz="1100">
              <a:latin typeface="Arial Narrow"/>
              <a:cs typeface="Arial Narrow"/>
            </a:endParaRPr>
          </a:p>
          <a:p>
            <a:pPr marL="12700" marR="5080">
              <a:lnSpc>
                <a:spcPct val="90100"/>
              </a:lnSpc>
              <a:spcBef>
                <a:spcPts val="580"/>
              </a:spcBef>
            </a:pPr>
            <a:r>
              <a:rPr sz="1100" dirty="0">
                <a:latin typeface="Arial Narrow"/>
                <a:cs typeface="Arial Narrow"/>
              </a:rPr>
              <a:t>To</a:t>
            </a:r>
            <a:r>
              <a:rPr sz="1100" spc="-2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create</a:t>
            </a:r>
            <a:r>
              <a:rPr sz="1100" spc="-3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guides</a:t>
            </a:r>
            <a:r>
              <a:rPr sz="1100" spc="-2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select</a:t>
            </a:r>
            <a:r>
              <a:rPr sz="1100" spc="-30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View</a:t>
            </a:r>
            <a:r>
              <a:rPr sz="1100" spc="-2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|</a:t>
            </a:r>
            <a:r>
              <a:rPr sz="1100" spc="-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Guides.</a:t>
            </a:r>
            <a:r>
              <a:rPr sz="1100" spc="-40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You</a:t>
            </a:r>
            <a:r>
              <a:rPr sz="1100" spc="-2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can</a:t>
            </a:r>
            <a:r>
              <a:rPr sz="1100" spc="-2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then  </a:t>
            </a:r>
            <a:r>
              <a:rPr sz="1100" spc="-5" dirty="0">
                <a:latin typeface="Arial Narrow"/>
                <a:cs typeface="Arial Narrow"/>
              </a:rPr>
              <a:t>drag </a:t>
            </a:r>
            <a:r>
              <a:rPr sz="1100" dirty="0">
                <a:latin typeface="Arial Narrow"/>
                <a:cs typeface="Arial Narrow"/>
              </a:rPr>
              <a:t>the guide lines </a:t>
            </a:r>
            <a:r>
              <a:rPr sz="1100" spc="-5" dirty="0">
                <a:latin typeface="Arial Narrow"/>
                <a:cs typeface="Arial Narrow"/>
              </a:rPr>
              <a:t>around your slide. </a:t>
            </a:r>
            <a:r>
              <a:rPr sz="1100" dirty="0">
                <a:latin typeface="Arial Narrow"/>
                <a:cs typeface="Arial Narrow"/>
              </a:rPr>
              <a:t>To create  extra guide lines right click </a:t>
            </a:r>
            <a:r>
              <a:rPr sz="1100" spc="-5" dirty="0">
                <a:latin typeface="Arial Narrow"/>
                <a:cs typeface="Arial Narrow"/>
              </a:rPr>
              <a:t>on one and </a:t>
            </a:r>
            <a:r>
              <a:rPr sz="1100" dirty="0">
                <a:latin typeface="Arial Narrow"/>
                <a:cs typeface="Arial Narrow"/>
              </a:rPr>
              <a:t>select </a:t>
            </a:r>
            <a:r>
              <a:rPr sz="1100" spc="-5" dirty="0">
                <a:latin typeface="Arial Narrow"/>
                <a:cs typeface="Arial Narrow"/>
              </a:rPr>
              <a:t>Add or  </a:t>
            </a:r>
            <a:r>
              <a:rPr sz="1100" dirty="0">
                <a:latin typeface="Arial Narrow"/>
                <a:cs typeface="Arial Narrow"/>
              </a:rPr>
              <a:t>select a guide </a:t>
            </a:r>
            <a:r>
              <a:rPr sz="1100" spc="-5" dirty="0">
                <a:latin typeface="Arial Narrow"/>
                <a:cs typeface="Arial Narrow"/>
              </a:rPr>
              <a:t>and drag it while </a:t>
            </a:r>
            <a:r>
              <a:rPr sz="1100" dirty="0">
                <a:latin typeface="Arial Narrow"/>
                <a:cs typeface="Arial Narrow"/>
              </a:rPr>
              <a:t>holding the </a:t>
            </a:r>
            <a:r>
              <a:rPr sz="1100" spc="-5" dirty="0">
                <a:latin typeface="Arial Narrow"/>
                <a:cs typeface="Arial Narrow"/>
              </a:rPr>
              <a:t>Ctrl</a:t>
            </a:r>
            <a:r>
              <a:rPr sz="1100" spc="-14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key.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21030" y="4515357"/>
            <a:ext cx="2610485" cy="14173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Tip: </a:t>
            </a:r>
            <a:r>
              <a:rPr sz="1600" spc="-10" dirty="0">
                <a:solidFill>
                  <a:srgbClr val="C00000"/>
                </a:solidFill>
                <a:latin typeface="Georgia"/>
                <a:cs typeface="Georgia"/>
              </a:rPr>
              <a:t>Moving</a:t>
            </a:r>
            <a:r>
              <a:rPr sz="1600" spc="-3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objects</a:t>
            </a:r>
            <a:endParaRPr sz="16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1100" dirty="0">
                <a:latin typeface="Arial Narrow"/>
                <a:cs typeface="Arial Narrow"/>
              </a:rPr>
              <a:t>Shift+drag: </a:t>
            </a:r>
            <a:r>
              <a:rPr sz="1100" spc="-5" dirty="0">
                <a:latin typeface="Arial Narrow"/>
                <a:cs typeface="Arial Narrow"/>
              </a:rPr>
              <a:t>move an </a:t>
            </a:r>
            <a:r>
              <a:rPr sz="1100" dirty="0">
                <a:latin typeface="Arial Narrow"/>
                <a:cs typeface="Arial Narrow"/>
              </a:rPr>
              <a:t>object horizontally </a:t>
            </a:r>
            <a:r>
              <a:rPr sz="1100" spc="-5" dirty="0">
                <a:latin typeface="Arial Narrow"/>
                <a:cs typeface="Arial Narrow"/>
              </a:rPr>
              <a:t>or</a:t>
            </a:r>
            <a:r>
              <a:rPr sz="1100" spc="-16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vertically</a:t>
            </a:r>
            <a:endParaRPr sz="1100">
              <a:latin typeface="Arial Narrow"/>
              <a:cs typeface="Arial Narrow"/>
            </a:endParaRPr>
          </a:p>
          <a:p>
            <a:pPr marL="12700" marR="268605">
              <a:lnSpc>
                <a:spcPct val="100000"/>
              </a:lnSpc>
              <a:spcBef>
                <a:spcPts val="600"/>
              </a:spcBef>
            </a:pPr>
            <a:r>
              <a:rPr sz="1100" dirty="0">
                <a:latin typeface="Arial Narrow"/>
                <a:cs typeface="Arial Narrow"/>
              </a:rPr>
              <a:t>Ctrl+Shift+drag: duplicate </a:t>
            </a:r>
            <a:r>
              <a:rPr sz="1100" spc="-5" dirty="0">
                <a:latin typeface="Arial Narrow"/>
                <a:cs typeface="Arial Narrow"/>
              </a:rPr>
              <a:t>and move an</a:t>
            </a:r>
            <a:r>
              <a:rPr sz="1100" spc="-15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object  horizontally </a:t>
            </a:r>
            <a:r>
              <a:rPr sz="1100" spc="-5" dirty="0">
                <a:latin typeface="Arial Narrow"/>
                <a:cs typeface="Arial Narrow"/>
              </a:rPr>
              <a:t>or</a:t>
            </a:r>
            <a:r>
              <a:rPr sz="1100" spc="-13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vertically</a:t>
            </a:r>
            <a:endParaRPr sz="1100">
              <a:latin typeface="Arial Narrow"/>
              <a:cs typeface="Arial Narrow"/>
            </a:endParaRPr>
          </a:p>
          <a:p>
            <a:pPr marL="12700" marR="64769">
              <a:lnSpc>
                <a:spcPct val="100000"/>
              </a:lnSpc>
              <a:spcBef>
                <a:spcPts val="600"/>
              </a:spcBef>
            </a:pPr>
            <a:r>
              <a:rPr sz="1100" spc="-5" dirty="0">
                <a:latin typeface="Arial Narrow"/>
                <a:cs typeface="Arial Narrow"/>
              </a:rPr>
              <a:t>Ctrl+D: </a:t>
            </a:r>
            <a:r>
              <a:rPr sz="1100" dirty="0">
                <a:latin typeface="Arial Narrow"/>
                <a:cs typeface="Arial Narrow"/>
              </a:rPr>
              <a:t>duplicates an object. If you then </a:t>
            </a:r>
            <a:r>
              <a:rPr sz="1100" spc="-5" dirty="0">
                <a:latin typeface="Arial Narrow"/>
                <a:cs typeface="Arial Narrow"/>
              </a:rPr>
              <a:t>move it</a:t>
            </a:r>
            <a:r>
              <a:rPr sz="1100" spc="-16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to  </a:t>
            </a:r>
            <a:r>
              <a:rPr sz="1100" spc="-5" dirty="0">
                <a:latin typeface="Arial Narrow"/>
                <a:cs typeface="Arial Narrow"/>
              </a:rPr>
              <a:t>where </a:t>
            </a:r>
            <a:r>
              <a:rPr sz="1100" dirty="0">
                <a:latin typeface="Arial Narrow"/>
                <a:cs typeface="Arial Narrow"/>
              </a:rPr>
              <a:t>you </a:t>
            </a:r>
            <a:r>
              <a:rPr sz="1100" spc="-5" dirty="0">
                <a:latin typeface="Arial Narrow"/>
                <a:cs typeface="Arial Narrow"/>
              </a:rPr>
              <a:t>want it and Ctrl+D </a:t>
            </a:r>
            <a:r>
              <a:rPr sz="1100" dirty="0">
                <a:latin typeface="Arial Narrow"/>
                <a:cs typeface="Arial Narrow"/>
              </a:rPr>
              <a:t>again subsequent  duplicates </a:t>
            </a:r>
            <a:r>
              <a:rPr sz="1100" spc="-5" dirty="0">
                <a:latin typeface="Arial Narrow"/>
                <a:cs typeface="Arial Narrow"/>
              </a:rPr>
              <a:t>will be </a:t>
            </a:r>
            <a:r>
              <a:rPr sz="1100" dirty="0">
                <a:latin typeface="Arial Narrow"/>
                <a:cs typeface="Arial Narrow"/>
              </a:rPr>
              <a:t>equally</a:t>
            </a:r>
            <a:r>
              <a:rPr sz="1100" spc="-12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spaced.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731254" y="1283970"/>
            <a:ext cx="2743200" cy="7861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Purposeful</a:t>
            </a:r>
            <a:r>
              <a:rPr sz="1600" spc="-17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1600" spc="-5" dirty="0">
                <a:solidFill>
                  <a:srgbClr val="C00000"/>
                </a:solidFill>
                <a:latin typeface="Georgia"/>
                <a:cs typeface="Georgia"/>
              </a:rPr>
              <a:t>misalignment</a:t>
            </a:r>
            <a:endParaRPr sz="1600">
              <a:latin typeface="Georgia"/>
              <a:cs typeface="Georgia"/>
            </a:endParaRPr>
          </a:p>
          <a:p>
            <a:pPr marL="12700" marR="5080" algn="just">
              <a:lnSpc>
                <a:spcPct val="89500"/>
              </a:lnSpc>
              <a:spcBef>
                <a:spcPts val="635"/>
              </a:spcBef>
            </a:pPr>
            <a:r>
              <a:rPr sz="1100" spc="-5" dirty="0">
                <a:latin typeface="Arial Narrow"/>
                <a:cs typeface="Arial Narrow"/>
              </a:rPr>
              <a:t>You</a:t>
            </a:r>
            <a:r>
              <a:rPr sz="1100" spc="-2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can</a:t>
            </a:r>
            <a:r>
              <a:rPr sz="1100" spc="-2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use</a:t>
            </a:r>
            <a:r>
              <a:rPr sz="1100" spc="-3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a</a:t>
            </a:r>
            <a:r>
              <a:rPr sz="1100" spc="-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lack</a:t>
            </a:r>
            <a:r>
              <a:rPr sz="1100" spc="-30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of</a:t>
            </a:r>
            <a:r>
              <a:rPr sz="1100" spc="-2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alignment</a:t>
            </a:r>
            <a:r>
              <a:rPr sz="1100" spc="-40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to</a:t>
            </a:r>
            <a:r>
              <a:rPr sz="1100" spc="-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draw</a:t>
            </a:r>
            <a:r>
              <a:rPr sz="1100" spc="-2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attention,</a:t>
            </a:r>
            <a:r>
              <a:rPr sz="1100" spc="-40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but  make sure it is </a:t>
            </a:r>
            <a:r>
              <a:rPr sz="1100" dirty="0">
                <a:latin typeface="Arial Narrow"/>
                <a:cs typeface="Arial Narrow"/>
              </a:rPr>
              <a:t>sufficiently different to </a:t>
            </a:r>
            <a:r>
              <a:rPr sz="1100" spc="-5" dirty="0">
                <a:latin typeface="Arial Narrow"/>
                <a:cs typeface="Arial Narrow"/>
              </a:rPr>
              <a:t>be </a:t>
            </a:r>
            <a:r>
              <a:rPr sz="1100" dirty="0">
                <a:latin typeface="Arial Narrow"/>
                <a:cs typeface="Arial Narrow"/>
              </a:rPr>
              <a:t>obvious. For  example, putting a </a:t>
            </a:r>
            <a:r>
              <a:rPr sz="1100" spc="-5" dirty="0">
                <a:latin typeface="Arial Narrow"/>
                <a:cs typeface="Arial Narrow"/>
              </a:rPr>
              <a:t>photo or banner on an</a:t>
            </a:r>
            <a:r>
              <a:rPr sz="1100" spc="-114" dirty="0">
                <a:latin typeface="Arial Narrow"/>
                <a:cs typeface="Arial Narrow"/>
              </a:rPr>
              <a:t> </a:t>
            </a:r>
            <a:r>
              <a:rPr sz="1100" spc="-5" dirty="0">
                <a:latin typeface="Arial Narrow"/>
                <a:cs typeface="Arial Narrow"/>
              </a:rPr>
              <a:t>angle.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42900" y="324611"/>
            <a:ext cx="9212580" cy="396240"/>
          </a:xfrm>
          <a:custGeom>
            <a:avLst/>
            <a:gdLst/>
            <a:ahLst/>
            <a:cxnLst/>
            <a:rect l="l" t="t" r="r" b="b"/>
            <a:pathLst>
              <a:path w="9212580" h="396240">
                <a:moveTo>
                  <a:pt x="0" y="396240"/>
                </a:moveTo>
                <a:lnTo>
                  <a:pt x="9212580" y="396240"/>
                </a:lnTo>
                <a:lnTo>
                  <a:pt x="9212580" y="0"/>
                </a:lnTo>
                <a:lnTo>
                  <a:pt x="0" y="0"/>
                </a:lnTo>
                <a:lnTo>
                  <a:pt x="0" y="396240"/>
                </a:lnTo>
                <a:close/>
              </a:path>
            </a:pathLst>
          </a:custGeom>
          <a:solidFill>
            <a:srgbClr val="9D17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ct val="100000"/>
              </a:lnSpc>
            </a:pPr>
            <a:r>
              <a:rPr dirty="0">
                <a:solidFill>
                  <a:srgbClr val="C00000"/>
                </a:solidFill>
              </a:rPr>
              <a:t>ALIGNMENT </a:t>
            </a:r>
            <a:r>
              <a:rPr spc="-5" dirty="0"/>
              <a:t>of </a:t>
            </a:r>
            <a:r>
              <a:rPr dirty="0"/>
              <a:t>elements </a:t>
            </a:r>
            <a:r>
              <a:rPr spc="-5" dirty="0"/>
              <a:t>promotes</a:t>
            </a:r>
            <a:r>
              <a:rPr spc="-90" dirty="0"/>
              <a:t> </a:t>
            </a:r>
            <a:r>
              <a:rPr spc="-5" dirty="0"/>
              <a:t>unity</a:t>
            </a:r>
          </a:p>
        </p:txBody>
      </p:sp>
      <p:sp>
        <p:nvSpPr>
          <p:cNvPr id="14" name="object 14"/>
          <p:cNvSpPr/>
          <p:nvPr/>
        </p:nvSpPr>
        <p:spPr>
          <a:xfrm>
            <a:off x="3860291" y="2249423"/>
            <a:ext cx="758951" cy="6507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4885690" y="2263775"/>
            <a:ext cx="1208405" cy="3765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200" spc="-5" dirty="0">
                <a:solidFill>
                  <a:srgbClr val="AC4745"/>
                </a:solidFill>
                <a:latin typeface="Arial Narrow"/>
                <a:cs typeface="Arial Narrow"/>
              </a:rPr>
              <a:t>Position </a:t>
            </a:r>
            <a:r>
              <a:rPr sz="1200" dirty="0">
                <a:solidFill>
                  <a:srgbClr val="AC4745"/>
                </a:solidFill>
                <a:latin typeface="Arial Narrow"/>
                <a:cs typeface="Arial Narrow"/>
              </a:rPr>
              <a:t>text where  the person </a:t>
            </a:r>
            <a:r>
              <a:rPr sz="1200" spc="-5" dirty="0">
                <a:solidFill>
                  <a:srgbClr val="AC4745"/>
                </a:solidFill>
                <a:latin typeface="Arial Narrow"/>
                <a:cs typeface="Arial Narrow"/>
              </a:rPr>
              <a:t>is</a:t>
            </a:r>
            <a:r>
              <a:rPr sz="1200" spc="-85" dirty="0">
                <a:solidFill>
                  <a:srgbClr val="AC4745"/>
                </a:solidFill>
                <a:latin typeface="Arial Narrow"/>
                <a:cs typeface="Arial Narrow"/>
              </a:rPr>
              <a:t> </a:t>
            </a:r>
            <a:r>
              <a:rPr sz="1200" spc="-5" dirty="0">
                <a:solidFill>
                  <a:srgbClr val="AC4745"/>
                </a:solidFill>
                <a:latin typeface="Arial Narrow"/>
                <a:cs typeface="Arial Narrow"/>
              </a:rPr>
              <a:t>looking.</a:t>
            </a:r>
            <a:endParaRPr sz="1200">
              <a:latin typeface="Arial Narrow"/>
              <a:cs typeface="Arial Narrow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302252" y="2249423"/>
            <a:ext cx="576580" cy="147955"/>
          </a:xfrm>
          <a:custGeom>
            <a:avLst/>
            <a:gdLst/>
            <a:ahLst/>
            <a:cxnLst/>
            <a:rect l="l" t="t" r="r" b="b"/>
            <a:pathLst>
              <a:path w="576579" h="147955">
                <a:moveTo>
                  <a:pt x="0" y="147700"/>
                </a:moveTo>
                <a:lnTo>
                  <a:pt x="576072" y="0"/>
                </a:lnTo>
              </a:path>
            </a:pathLst>
          </a:custGeom>
          <a:ln w="6096">
            <a:solidFill>
              <a:srgbClr val="AC474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302252" y="2574035"/>
            <a:ext cx="576580" cy="89535"/>
          </a:xfrm>
          <a:custGeom>
            <a:avLst/>
            <a:gdLst/>
            <a:ahLst/>
            <a:cxnLst/>
            <a:rect l="l" t="t" r="r" b="b"/>
            <a:pathLst>
              <a:path w="576579" h="89535">
                <a:moveTo>
                  <a:pt x="0" y="0"/>
                </a:moveTo>
                <a:lnTo>
                  <a:pt x="576072" y="89026"/>
                </a:lnTo>
              </a:path>
            </a:pathLst>
          </a:custGeom>
          <a:ln w="6096">
            <a:solidFill>
              <a:srgbClr val="AC474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43712" y="3031235"/>
            <a:ext cx="1789430" cy="1195070"/>
          </a:xfrm>
          <a:custGeom>
            <a:avLst/>
            <a:gdLst/>
            <a:ahLst/>
            <a:cxnLst/>
            <a:rect l="l" t="t" r="r" b="b"/>
            <a:pathLst>
              <a:path w="1789430" h="1195070">
                <a:moveTo>
                  <a:pt x="0" y="1194815"/>
                </a:moveTo>
                <a:lnTo>
                  <a:pt x="1789176" y="1194815"/>
                </a:lnTo>
                <a:lnTo>
                  <a:pt x="1789176" y="0"/>
                </a:lnTo>
                <a:lnTo>
                  <a:pt x="0" y="0"/>
                </a:lnTo>
                <a:lnTo>
                  <a:pt x="0" y="1194815"/>
                </a:lnTo>
                <a:close/>
              </a:path>
            </a:pathLst>
          </a:custGeom>
          <a:ln w="9144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54963" y="3244595"/>
            <a:ext cx="361315" cy="90170"/>
          </a:xfrm>
          <a:custGeom>
            <a:avLst/>
            <a:gdLst/>
            <a:ahLst/>
            <a:cxnLst/>
            <a:rect l="l" t="t" r="r" b="b"/>
            <a:pathLst>
              <a:path w="361315" h="90170">
                <a:moveTo>
                  <a:pt x="0" y="89915"/>
                </a:moveTo>
                <a:lnTo>
                  <a:pt x="361188" y="89915"/>
                </a:lnTo>
                <a:lnTo>
                  <a:pt x="361188" y="0"/>
                </a:lnTo>
                <a:lnTo>
                  <a:pt x="0" y="0"/>
                </a:lnTo>
                <a:lnTo>
                  <a:pt x="0" y="89915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54963" y="3925823"/>
            <a:ext cx="361315" cy="90170"/>
          </a:xfrm>
          <a:custGeom>
            <a:avLst/>
            <a:gdLst/>
            <a:ahLst/>
            <a:cxnLst/>
            <a:rect l="l" t="t" r="r" b="b"/>
            <a:pathLst>
              <a:path w="361315" h="90170">
                <a:moveTo>
                  <a:pt x="0" y="89915"/>
                </a:moveTo>
                <a:lnTo>
                  <a:pt x="361188" y="89915"/>
                </a:lnTo>
                <a:lnTo>
                  <a:pt x="361188" y="0"/>
                </a:lnTo>
                <a:lnTo>
                  <a:pt x="0" y="0"/>
                </a:lnTo>
                <a:lnTo>
                  <a:pt x="0" y="89915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183892" y="3235451"/>
            <a:ext cx="190500" cy="173990"/>
          </a:xfrm>
          <a:custGeom>
            <a:avLst/>
            <a:gdLst/>
            <a:ahLst/>
            <a:cxnLst/>
            <a:rect l="l" t="t" r="r" b="b"/>
            <a:pathLst>
              <a:path w="190500" h="173989">
                <a:moveTo>
                  <a:pt x="0" y="173736"/>
                </a:moveTo>
                <a:lnTo>
                  <a:pt x="190500" y="173736"/>
                </a:lnTo>
                <a:lnTo>
                  <a:pt x="190500" y="0"/>
                </a:lnTo>
                <a:lnTo>
                  <a:pt x="0" y="0"/>
                </a:lnTo>
                <a:lnTo>
                  <a:pt x="0" y="173736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074164" y="3793235"/>
            <a:ext cx="300355" cy="207645"/>
          </a:xfrm>
          <a:custGeom>
            <a:avLst/>
            <a:gdLst/>
            <a:ahLst/>
            <a:cxnLst/>
            <a:rect l="l" t="t" r="r" b="b"/>
            <a:pathLst>
              <a:path w="300355" h="207645">
                <a:moveTo>
                  <a:pt x="0" y="0"/>
                </a:moveTo>
                <a:lnTo>
                  <a:pt x="300228" y="0"/>
                </a:lnTo>
                <a:lnTo>
                  <a:pt x="300228" y="207263"/>
                </a:lnTo>
                <a:lnTo>
                  <a:pt x="0" y="207263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100072" y="3819144"/>
            <a:ext cx="248920" cy="155575"/>
          </a:xfrm>
          <a:custGeom>
            <a:avLst/>
            <a:gdLst/>
            <a:ahLst/>
            <a:cxnLst/>
            <a:rect l="l" t="t" r="r" b="b"/>
            <a:pathLst>
              <a:path w="248919" h="155575">
                <a:moveTo>
                  <a:pt x="0" y="0"/>
                </a:moveTo>
                <a:lnTo>
                  <a:pt x="0" y="155447"/>
                </a:lnTo>
                <a:lnTo>
                  <a:pt x="248411" y="155447"/>
                </a:lnTo>
                <a:lnTo>
                  <a:pt x="248411" y="0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54963" y="3439667"/>
            <a:ext cx="369570" cy="0"/>
          </a:xfrm>
          <a:custGeom>
            <a:avLst/>
            <a:gdLst/>
            <a:ahLst/>
            <a:cxnLst/>
            <a:rect l="l" t="t" r="r" b="b"/>
            <a:pathLst>
              <a:path w="369569">
                <a:moveTo>
                  <a:pt x="0" y="0"/>
                </a:moveTo>
                <a:lnTo>
                  <a:pt x="369125" y="0"/>
                </a:lnTo>
              </a:path>
            </a:pathLst>
          </a:custGeom>
          <a:ln w="6096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54963" y="3502152"/>
            <a:ext cx="271145" cy="0"/>
          </a:xfrm>
          <a:custGeom>
            <a:avLst/>
            <a:gdLst/>
            <a:ahLst/>
            <a:cxnLst/>
            <a:rect l="l" t="t" r="r" b="b"/>
            <a:pathLst>
              <a:path w="271144">
                <a:moveTo>
                  <a:pt x="0" y="0"/>
                </a:moveTo>
                <a:lnTo>
                  <a:pt x="271030" y="0"/>
                </a:lnTo>
              </a:path>
            </a:pathLst>
          </a:custGeom>
          <a:ln w="6096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54963" y="3566159"/>
            <a:ext cx="316230" cy="0"/>
          </a:xfrm>
          <a:custGeom>
            <a:avLst/>
            <a:gdLst/>
            <a:ahLst/>
            <a:cxnLst/>
            <a:rect l="l" t="t" r="r" b="b"/>
            <a:pathLst>
              <a:path w="316230">
                <a:moveTo>
                  <a:pt x="0" y="0"/>
                </a:moveTo>
                <a:lnTo>
                  <a:pt x="315937" y="0"/>
                </a:lnTo>
              </a:path>
            </a:pathLst>
          </a:custGeom>
          <a:ln w="6096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54963" y="3628644"/>
            <a:ext cx="271145" cy="0"/>
          </a:xfrm>
          <a:custGeom>
            <a:avLst/>
            <a:gdLst/>
            <a:ahLst/>
            <a:cxnLst/>
            <a:rect l="l" t="t" r="r" b="b"/>
            <a:pathLst>
              <a:path w="271144">
                <a:moveTo>
                  <a:pt x="0" y="0"/>
                </a:moveTo>
                <a:lnTo>
                  <a:pt x="271030" y="0"/>
                </a:lnTo>
              </a:path>
            </a:pathLst>
          </a:custGeom>
          <a:ln w="6096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531619" y="3439667"/>
            <a:ext cx="369570" cy="0"/>
          </a:xfrm>
          <a:custGeom>
            <a:avLst/>
            <a:gdLst/>
            <a:ahLst/>
            <a:cxnLst/>
            <a:rect l="l" t="t" r="r" b="b"/>
            <a:pathLst>
              <a:path w="369569">
                <a:moveTo>
                  <a:pt x="0" y="0"/>
                </a:moveTo>
                <a:lnTo>
                  <a:pt x="369188" y="0"/>
                </a:lnTo>
              </a:path>
            </a:pathLst>
          </a:custGeom>
          <a:ln w="6096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531619" y="3502152"/>
            <a:ext cx="271145" cy="0"/>
          </a:xfrm>
          <a:custGeom>
            <a:avLst/>
            <a:gdLst/>
            <a:ahLst/>
            <a:cxnLst/>
            <a:rect l="l" t="t" r="r" b="b"/>
            <a:pathLst>
              <a:path w="271144">
                <a:moveTo>
                  <a:pt x="0" y="0"/>
                </a:moveTo>
                <a:lnTo>
                  <a:pt x="271018" y="0"/>
                </a:lnTo>
              </a:path>
            </a:pathLst>
          </a:custGeom>
          <a:ln w="6096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531619" y="3566159"/>
            <a:ext cx="316230" cy="0"/>
          </a:xfrm>
          <a:custGeom>
            <a:avLst/>
            <a:gdLst/>
            <a:ahLst/>
            <a:cxnLst/>
            <a:rect l="l" t="t" r="r" b="b"/>
            <a:pathLst>
              <a:path w="316230">
                <a:moveTo>
                  <a:pt x="0" y="0"/>
                </a:moveTo>
                <a:lnTo>
                  <a:pt x="315975" y="0"/>
                </a:lnTo>
              </a:path>
            </a:pathLst>
          </a:custGeom>
          <a:ln w="6096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531619" y="3628644"/>
            <a:ext cx="271145" cy="0"/>
          </a:xfrm>
          <a:custGeom>
            <a:avLst/>
            <a:gdLst/>
            <a:ahLst/>
            <a:cxnLst/>
            <a:rect l="l" t="t" r="r" b="b"/>
            <a:pathLst>
              <a:path w="271144">
                <a:moveTo>
                  <a:pt x="0" y="0"/>
                </a:moveTo>
                <a:lnTo>
                  <a:pt x="271018" y="0"/>
                </a:lnTo>
              </a:path>
            </a:pathLst>
          </a:custGeom>
          <a:ln w="6096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54963" y="2924555"/>
            <a:ext cx="0" cy="1437640"/>
          </a:xfrm>
          <a:custGeom>
            <a:avLst/>
            <a:gdLst/>
            <a:ahLst/>
            <a:cxnLst/>
            <a:rect l="l" t="t" r="r" b="b"/>
            <a:pathLst>
              <a:path h="1437639">
                <a:moveTo>
                  <a:pt x="0" y="0"/>
                </a:moveTo>
                <a:lnTo>
                  <a:pt x="0" y="1437513"/>
                </a:lnTo>
              </a:path>
            </a:pathLst>
          </a:custGeom>
          <a:ln w="12192">
            <a:solidFill>
              <a:srgbClr val="4E9C97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531619" y="2924555"/>
            <a:ext cx="0" cy="1437640"/>
          </a:xfrm>
          <a:custGeom>
            <a:avLst/>
            <a:gdLst/>
            <a:ahLst/>
            <a:cxnLst/>
            <a:rect l="l" t="t" r="r" b="b"/>
            <a:pathLst>
              <a:path h="1437639">
                <a:moveTo>
                  <a:pt x="0" y="0"/>
                </a:moveTo>
                <a:lnTo>
                  <a:pt x="0" y="1437513"/>
                </a:lnTo>
              </a:path>
            </a:pathLst>
          </a:custGeom>
          <a:ln w="12192">
            <a:solidFill>
              <a:srgbClr val="4E9C97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374392" y="2924555"/>
            <a:ext cx="0" cy="1437640"/>
          </a:xfrm>
          <a:custGeom>
            <a:avLst/>
            <a:gdLst/>
            <a:ahLst/>
            <a:cxnLst/>
            <a:rect l="l" t="t" r="r" b="b"/>
            <a:pathLst>
              <a:path h="1437639">
                <a:moveTo>
                  <a:pt x="0" y="0"/>
                </a:moveTo>
                <a:lnTo>
                  <a:pt x="0" y="1437513"/>
                </a:lnTo>
              </a:path>
            </a:pathLst>
          </a:custGeom>
          <a:ln w="12192">
            <a:solidFill>
              <a:srgbClr val="4E9C97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531619" y="3770376"/>
            <a:ext cx="369570" cy="0"/>
          </a:xfrm>
          <a:custGeom>
            <a:avLst/>
            <a:gdLst/>
            <a:ahLst/>
            <a:cxnLst/>
            <a:rect l="l" t="t" r="r" b="b"/>
            <a:pathLst>
              <a:path w="369569">
                <a:moveTo>
                  <a:pt x="0" y="0"/>
                </a:moveTo>
                <a:lnTo>
                  <a:pt x="369188" y="0"/>
                </a:lnTo>
              </a:path>
            </a:pathLst>
          </a:custGeom>
          <a:ln w="6096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531619" y="3832859"/>
            <a:ext cx="271145" cy="0"/>
          </a:xfrm>
          <a:custGeom>
            <a:avLst/>
            <a:gdLst/>
            <a:ahLst/>
            <a:cxnLst/>
            <a:rect l="l" t="t" r="r" b="b"/>
            <a:pathLst>
              <a:path w="271144">
                <a:moveTo>
                  <a:pt x="0" y="0"/>
                </a:moveTo>
                <a:lnTo>
                  <a:pt x="271018" y="0"/>
                </a:lnTo>
              </a:path>
            </a:pathLst>
          </a:custGeom>
          <a:ln w="6096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531619" y="3895344"/>
            <a:ext cx="316230" cy="0"/>
          </a:xfrm>
          <a:custGeom>
            <a:avLst/>
            <a:gdLst/>
            <a:ahLst/>
            <a:cxnLst/>
            <a:rect l="l" t="t" r="r" b="b"/>
            <a:pathLst>
              <a:path w="316230">
                <a:moveTo>
                  <a:pt x="0" y="0"/>
                </a:moveTo>
                <a:lnTo>
                  <a:pt x="315975" y="0"/>
                </a:lnTo>
              </a:path>
            </a:pathLst>
          </a:custGeom>
          <a:ln w="6096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531619" y="3959352"/>
            <a:ext cx="271145" cy="0"/>
          </a:xfrm>
          <a:custGeom>
            <a:avLst/>
            <a:gdLst/>
            <a:ahLst/>
            <a:cxnLst/>
            <a:rect l="l" t="t" r="r" b="b"/>
            <a:pathLst>
              <a:path w="271144">
                <a:moveTo>
                  <a:pt x="0" y="0"/>
                </a:moveTo>
                <a:lnTo>
                  <a:pt x="271018" y="0"/>
                </a:lnTo>
              </a:path>
            </a:pathLst>
          </a:custGeom>
          <a:ln w="6096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632459" y="3226307"/>
            <a:ext cx="2005330" cy="25400"/>
          </a:xfrm>
          <a:custGeom>
            <a:avLst/>
            <a:gdLst/>
            <a:ahLst/>
            <a:cxnLst/>
            <a:rect l="l" t="t" r="r" b="b"/>
            <a:pathLst>
              <a:path w="2005330" h="25400">
                <a:moveTo>
                  <a:pt x="0" y="25400"/>
                </a:moveTo>
                <a:lnTo>
                  <a:pt x="2005076" y="0"/>
                </a:lnTo>
              </a:path>
            </a:pathLst>
          </a:custGeom>
          <a:ln w="12192">
            <a:solidFill>
              <a:srgbClr val="4E9C97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632459" y="3988308"/>
            <a:ext cx="2005330" cy="25400"/>
          </a:xfrm>
          <a:custGeom>
            <a:avLst/>
            <a:gdLst/>
            <a:ahLst/>
            <a:cxnLst/>
            <a:rect l="l" t="t" r="r" b="b"/>
            <a:pathLst>
              <a:path w="2005330" h="25400">
                <a:moveTo>
                  <a:pt x="0" y="25400"/>
                </a:moveTo>
                <a:lnTo>
                  <a:pt x="2005076" y="0"/>
                </a:lnTo>
              </a:path>
            </a:pathLst>
          </a:custGeom>
          <a:ln w="12192">
            <a:solidFill>
              <a:srgbClr val="4E9C97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2660142" y="3125215"/>
            <a:ext cx="332105" cy="1631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solidFill>
                  <a:srgbClr val="4E9C97"/>
                </a:solidFill>
                <a:latin typeface="Arial Narrow"/>
                <a:cs typeface="Arial Narrow"/>
              </a:rPr>
              <a:t>guides</a:t>
            </a:r>
            <a:endParaRPr sz="1000">
              <a:latin typeface="Arial Narrow"/>
              <a:cs typeface="Arial Narrow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25448" y="3897629"/>
            <a:ext cx="1966595" cy="5054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47189">
              <a:lnSpc>
                <a:spcPct val="100000"/>
              </a:lnSpc>
            </a:pPr>
            <a:r>
              <a:rPr sz="1000" spc="-5" dirty="0">
                <a:solidFill>
                  <a:srgbClr val="4E9C97"/>
                </a:solidFill>
                <a:latin typeface="Arial Narrow"/>
                <a:cs typeface="Arial Narrow"/>
              </a:rPr>
              <a:t>gu</a:t>
            </a:r>
            <a:r>
              <a:rPr sz="1000" spc="-10" dirty="0">
                <a:solidFill>
                  <a:srgbClr val="4E9C97"/>
                </a:solidFill>
                <a:latin typeface="Arial Narrow"/>
                <a:cs typeface="Arial Narrow"/>
              </a:rPr>
              <a:t>ides</a:t>
            </a:r>
            <a:endParaRPr sz="100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000" spc="-5" dirty="0">
                <a:solidFill>
                  <a:srgbClr val="4E9C97"/>
                </a:solidFill>
                <a:latin typeface="Arial Narrow"/>
                <a:cs typeface="Arial Narrow"/>
              </a:rPr>
              <a:t>guides</a:t>
            </a:r>
            <a:endParaRPr sz="1000">
              <a:latin typeface="Arial Narrow"/>
              <a:cs typeface="Arial Narrow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6722364" y="4757928"/>
            <a:ext cx="2901950" cy="1419225"/>
          </a:xfrm>
          <a:custGeom>
            <a:avLst/>
            <a:gdLst/>
            <a:ahLst/>
            <a:cxnLst/>
            <a:rect l="l" t="t" r="r" b="b"/>
            <a:pathLst>
              <a:path w="2901950" h="1419225">
                <a:moveTo>
                  <a:pt x="2665221" y="0"/>
                </a:moveTo>
                <a:lnTo>
                  <a:pt x="236474" y="0"/>
                </a:lnTo>
                <a:lnTo>
                  <a:pt x="188829" y="4806"/>
                </a:lnTo>
                <a:lnTo>
                  <a:pt x="144446" y="18589"/>
                </a:lnTo>
                <a:lnTo>
                  <a:pt x="104278" y="40397"/>
                </a:lnTo>
                <a:lnTo>
                  <a:pt x="69278" y="69278"/>
                </a:lnTo>
                <a:lnTo>
                  <a:pt x="40397" y="104278"/>
                </a:lnTo>
                <a:lnTo>
                  <a:pt x="18589" y="144446"/>
                </a:lnTo>
                <a:lnTo>
                  <a:pt x="4806" y="188829"/>
                </a:lnTo>
                <a:lnTo>
                  <a:pt x="0" y="236474"/>
                </a:lnTo>
                <a:lnTo>
                  <a:pt x="0" y="1182370"/>
                </a:lnTo>
                <a:lnTo>
                  <a:pt x="4806" y="1230025"/>
                </a:lnTo>
                <a:lnTo>
                  <a:pt x="18589" y="1274413"/>
                </a:lnTo>
                <a:lnTo>
                  <a:pt x="40397" y="1314581"/>
                </a:lnTo>
                <a:lnTo>
                  <a:pt x="69278" y="1349579"/>
                </a:lnTo>
                <a:lnTo>
                  <a:pt x="104278" y="1378456"/>
                </a:lnTo>
                <a:lnTo>
                  <a:pt x="144446" y="1400259"/>
                </a:lnTo>
                <a:lnTo>
                  <a:pt x="188829" y="1414039"/>
                </a:lnTo>
                <a:lnTo>
                  <a:pt x="236474" y="1418844"/>
                </a:lnTo>
                <a:lnTo>
                  <a:pt x="2665221" y="1418844"/>
                </a:lnTo>
                <a:lnTo>
                  <a:pt x="2712866" y="1414039"/>
                </a:lnTo>
                <a:lnTo>
                  <a:pt x="2757249" y="1400259"/>
                </a:lnTo>
                <a:lnTo>
                  <a:pt x="2797417" y="1378456"/>
                </a:lnTo>
                <a:lnTo>
                  <a:pt x="2832417" y="1349579"/>
                </a:lnTo>
                <a:lnTo>
                  <a:pt x="2861298" y="1314581"/>
                </a:lnTo>
                <a:lnTo>
                  <a:pt x="2883106" y="1274413"/>
                </a:lnTo>
                <a:lnTo>
                  <a:pt x="2896889" y="1230025"/>
                </a:lnTo>
                <a:lnTo>
                  <a:pt x="2901695" y="1182370"/>
                </a:lnTo>
                <a:lnTo>
                  <a:pt x="2901695" y="236474"/>
                </a:lnTo>
                <a:lnTo>
                  <a:pt x="2896889" y="188829"/>
                </a:lnTo>
                <a:lnTo>
                  <a:pt x="2883106" y="144446"/>
                </a:lnTo>
                <a:lnTo>
                  <a:pt x="2861298" y="104278"/>
                </a:lnTo>
                <a:lnTo>
                  <a:pt x="2832417" y="69278"/>
                </a:lnTo>
                <a:lnTo>
                  <a:pt x="2797417" y="40397"/>
                </a:lnTo>
                <a:lnTo>
                  <a:pt x="2757249" y="18589"/>
                </a:lnTo>
                <a:lnTo>
                  <a:pt x="2712866" y="4806"/>
                </a:lnTo>
                <a:lnTo>
                  <a:pt x="2665221" y="0"/>
                </a:lnTo>
                <a:close/>
              </a:path>
            </a:pathLst>
          </a:custGeom>
          <a:solidFill>
            <a:srgbClr val="9917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6870954" y="4867402"/>
            <a:ext cx="2540635" cy="1173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10" dirty="0">
                <a:solidFill>
                  <a:srgbClr val="C00000"/>
                </a:solidFill>
                <a:latin typeface="Georgia"/>
                <a:cs typeface="Georgia"/>
              </a:rPr>
              <a:t>Activity</a:t>
            </a:r>
            <a:endParaRPr sz="1600">
              <a:latin typeface="Georgia"/>
              <a:cs typeface="Georgia"/>
            </a:endParaRPr>
          </a:p>
          <a:p>
            <a:pPr marL="12700" marR="5080">
              <a:lnSpc>
                <a:spcPct val="100000"/>
              </a:lnSpc>
              <a:spcBef>
                <a:spcPts val="30"/>
              </a:spcBef>
            </a:pPr>
            <a:r>
              <a:rPr sz="1100" spc="-5" dirty="0">
                <a:latin typeface="Arial Narrow"/>
                <a:cs typeface="Arial Narrow"/>
              </a:rPr>
              <a:t>Review one of your </a:t>
            </a:r>
            <a:r>
              <a:rPr sz="1100" dirty="0">
                <a:latin typeface="Arial Narrow"/>
                <a:cs typeface="Arial Narrow"/>
              </a:rPr>
              <a:t>presentationsAre all the  objects </a:t>
            </a:r>
            <a:r>
              <a:rPr sz="1100" spc="-5" dirty="0">
                <a:latin typeface="Arial Narrow"/>
                <a:cs typeface="Arial Narrow"/>
              </a:rPr>
              <a:t>on your </a:t>
            </a:r>
            <a:r>
              <a:rPr sz="1100" dirty="0">
                <a:latin typeface="Arial Narrow"/>
                <a:cs typeface="Arial Narrow"/>
              </a:rPr>
              <a:t>slide </a:t>
            </a:r>
            <a:r>
              <a:rPr sz="1100" spc="-5" dirty="0">
                <a:latin typeface="Arial Narrow"/>
                <a:cs typeface="Arial Narrow"/>
              </a:rPr>
              <a:t>aligned? Rearrange </a:t>
            </a:r>
            <a:r>
              <a:rPr sz="1100" dirty="0">
                <a:latin typeface="Arial Narrow"/>
                <a:cs typeface="Arial Narrow"/>
              </a:rPr>
              <a:t>them</a:t>
            </a:r>
            <a:r>
              <a:rPr sz="1100" spc="-14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so  they</a:t>
            </a:r>
            <a:r>
              <a:rPr sz="1100" spc="-114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align.</a:t>
            </a:r>
            <a:endParaRPr sz="1100">
              <a:latin typeface="Arial Narrow"/>
              <a:cs typeface="Arial Narrow"/>
            </a:endParaRPr>
          </a:p>
          <a:p>
            <a:pPr marL="12700" marR="301625">
              <a:lnSpc>
                <a:spcPct val="100000"/>
              </a:lnSpc>
              <a:spcBef>
                <a:spcPts val="600"/>
              </a:spcBef>
            </a:pPr>
            <a:r>
              <a:rPr sz="1100" dirty="0">
                <a:latin typeface="Arial Narrow"/>
                <a:cs typeface="Arial Narrow"/>
              </a:rPr>
              <a:t>Practice alignment using the </a:t>
            </a:r>
            <a:r>
              <a:rPr sz="1100" spc="-5" dirty="0">
                <a:latin typeface="Arial Narrow"/>
                <a:cs typeface="Arial Narrow"/>
              </a:rPr>
              <a:t>Align </a:t>
            </a:r>
            <a:r>
              <a:rPr sz="1100" dirty="0">
                <a:latin typeface="Arial Narrow"/>
                <a:cs typeface="Arial Narrow"/>
              </a:rPr>
              <a:t>tools</a:t>
            </a:r>
            <a:r>
              <a:rPr sz="1100" spc="-165" dirty="0">
                <a:latin typeface="Arial Narrow"/>
                <a:cs typeface="Arial Narrow"/>
              </a:rPr>
              <a:t> </a:t>
            </a:r>
            <a:r>
              <a:rPr sz="1100" dirty="0">
                <a:latin typeface="Arial Narrow"/>
                <a:cs typeface="Arial Narrow"/>
              </a:rPr>
              <a:t>and  Guides.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3512820" y="3518915"/>
            <a:ext cx="1395984" cy="9905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508247" y="3514344"/>
            <a:ext cx="1405255" cy="1000125"/>
          </a:xfrm>
          <a:custGeom>
            <a:avLst/>
            <a:gdLst/>
            <a:ahLst/>
            <a:cxnLst/>
            <a:rect l="l" t="t" r="r" b="b"/>
            <a:pathLst>
              <a:path w="1405254" h="1000125">
                <a:moveTo>
                  <a:pt x="0" y="999743"/>
                </a:moveTo>
                <a:lnTo>
                  <a:pt x="1405127" y="999743"/>
                </a:lnTo>
                <a:lnTo>
                  <a:pt x="1405127" y="0"/>
                </a:lnTo>
                <a:lnTo>
                  <a:pt x="0" y="0"/>
                </a:lnTo>
                <a:lnTo>
                  <a:pt x="0" y="999743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042915" y="3521964"/>
            <a:ext cx="1350264" cy="96774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038344" y="3517391"/>
            <a:ext cx="1359535" cy="977265"/>
          </a:xfrm>
          <a:custGeom>
            <a:avLst/>
            <a:gdLst/>
            <a:ahLst/>
            <a:cxnLst/>
            <a:rect l="l" t="t" r="r" b="b"/>
            <a:pathLst>
              <a:path w="1359535" h="977264">
                <a:moveTo>
                  <a:pt x="0" y="976884"/>
                </a:moveTo>
                <a:lnTo>
                  <a:pt x="1359408" y="976884"/>
                </a:lnTo>
                <a:lnTo>
                  <a:pt x="1359408" y="0"/>
                </a:lnTo>
                <a:lnTo>
                  <a:pt x="0" y="0"/>
                </a:lnTo>
                <a:lnTo>
                  <a:pt x="0" y="976884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 txBox="1"/>
          <p:nvPr/>
        </p:nvSpPr>
        <p:spPr>
          <a:xfrm>
            <a:off x="3767454" y="6089396"/>
            <a:ext cx="2292350" cy="1631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u="sng" spc="-5" dirty="0">
                <a:solidFill>
                  <a:srgbClr val="0462C1"/>
                </a:solidFill>
                <a:latin typeface="Arial Narrow"/>
                <a:cs typeface="Arial Narrow"/>
                <a:hlinkClick r:id="rId5"/>
              </a:rPr>
              <a:t>https://blog.kissmetrics.com/eye-tracking-studies/</a:t>
            </a:r>
            <a:endParaRPr sz="1000">
              <a:latin typeface="Arial Narrow"/>
              <a:cs typeface="Arial Narrow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3817620" y="5021579"/>
            <a:ext cx="2255520" cy="100431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3813047" y="5017008"/>
            <a:ext cx="2265045" cy="1013460"/>
          </a:xfrm>
          <a:custGeom>
            <a:avLst/>
            <a:gdLst/>
            <a:ahLst/>
            <a:cxnLst/>
            <a:rect l="l" t="t" r="r" b="b"/>
            <a:pathLst>
              <a:path w="2265045" h="1013460">
                <a:moveTo>
                  <a:pt x="0" y="1013459"/>
                </a:moveTo>
                <a:lnTo>
                  <a:pt x="2264664" y="1013459"/>
                </a:lnTo>
                <a:lnTo>
                  <a:pt x="2264664" y="0"/>
                </a:lnTo>
                <a:lnTo>
                  <a:pt x="0" y="0"/>
                </a:lnTo>
                <a:lnTo>
                  <a:pt x="0" y="1013459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7373111" y="2237232"/>
            <a:ext cx="1489075" cy="917575"/>
          </a:xfrm>
          <a:custGeom>
            <a:avLst/>
            <a:gdLst/>
            <a:ahLst/>
            <a:cxnLst/>
            <a:rect l="l" t="t" r="r" b="b"/>
            <a:pathLst>
              <a:path w="1489075" h="917575">
                <a:moveTo>
                  <a:pt x="0" y="917448"/>
                </a:moveTo>
                <a:lnTo>
                  <a:pt x="1488948" y="917448"/>
                </a:lnTo>
                <a:lnTo>
                  <a:pt x="1488948" y="0"/>
                </a:lnTo>
                <a:lnTo>
                  <a:pt x="0" y="0"/>
                </a:lnTo>
                <a:lnTo>
                  <a:pt x="0" y="917448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 txBox="1"/>
          <p:nvPr/>
        </p:nvSpPr>
        <p:spPr>
          <a:xfrm>
            <a:off x="7452106" y="2281173"/>
            <a:ext cx="944244" cy="1936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latin typeface="Arial Narrow"/>
                <a:cs typeface="Arial Narrow"/>
              </a:rPr>
              <a:t>Title </a:t>
            </a:r>
            <a:r>
              <a:rPr sz="1200" dirty="0">
                <a:latin typeface="Arial Narrow"/>
                <a:cs typeface="Arial Narrow"/>
              </a:rPr>
              <a:t>title title</a:t>
            </a:r>
            <a:r>
              <a:rPr sz="1200" spc="-110" dirty="0">
                <a:latin typeface="Arial Narrow"/>
                <a:cs typeface="Arial Narrow"/>
              </a:rPr>
              <a:t> </a:t>
            </a:r>
            <a:r>
              <a:rPr sz="1200" dirty="0">
                <a:latin typeface="Arial Narrow"/>
                <a:cs typeface="Arial Narrow"/>
              </a:rPr>
              <a:t>title</a:t>
            </a:r>
            <a:endParaRPr sz="1200">
              <a:latin typeface="Arial Narrow"/>
              <a:cs typeface="Arial Narrow"/>
            </a:endParaRPr>
          </a:p>
        </p:txBody>
      </p:sp>
      <p:sp>
        <p:nvSpPr>
          <p:cNvPr id="54" name="object 54"/>
          <p:cNvSpPr/>
          <p:nvPr/>
        </p:nvSpPr>
        <p:spPr>
          <a:xfrm>
            <a:off x="8061959" y="2266188"/>
            <a:ext cx="1097279" cy="114147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8264652" y="2469248"/>
            <a:ext cx="494207" cy="53860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8260460" y="2465070"/>
            <a:ext cx="502920" cy="547370"/>
          </a:xfrm>
          <a:custGeom>
            <a:avLst/>
            <a:gdLst/>
            <a:ahLst/>
            <a:cxnLst/>
            <a:rect l="l" t="t" r="r" b="b"/>
            <a:pathLst>
              <a:path w="502920" h="547369">
                <a:moveTo>
                  <a:pt x="176784" y="0"/>
                </a:moveTo>
                <a:lnTo>
                  <a:pt x="502539" y="142366"/>
                </a:lnTo>
                <a:lnTo>
                  <a:pt x="325755" y="546988"/>
                </a:lnTo>
                <a:lnTo>
                  <a:pt x="0" y="404621"/>
                </a:lnTo>
                <a:lnTo>
                  <a:pt x="176784" y="0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8215756" y="2915030"/>
            <a:ext cx="311785" cy="168910"/>
          </a:xfrm>
          <a:custGeom>
            <a:avLst/>
            <a:gdLst/>
            <a:ahLst/>
            <a:cxnLst/>
            <a:rect l="l" t="t" r="r" b="b"/>
            <a:pathLst>
              <a:path w="311784" h="168910">
                <a:moveTo>
                  <a:pt x="66025" y="56515"/>
                </a:moveTo>
                <a:lnTo>
                  <a:pt x="26289" y="56515"/>
                </a:lnTo>
                <a:lnTo>
                  <a:pt x="55879" y="66548"/>
                </a:lnTo>
                <a:lnTo>
                  <a:pt x="55245" y="95250"/>
                </a:lnTo>
                <a:lnTo>
                  <a:pt x="65913" y="98806"/>
                </a:lnTo>
                <a:lnTo>
                  <a:pt x="66025" y="56515"/>
                </a:lnTo>
                <a:close/>
              </a:path>
              <a:path w="311784" h="168910">
                <a:moveTo>
                  <a:pt x="56261" y="0"/>
                </a:moveTo>
                <a:lnTo>
                  <a:pt x="0" y="76454"/>
                </a:lnTo>
                <a:lnTo>
                  <a:pt x="9906" y="79883"/>
                </a:lnTo>
                <a:lnTo>
                  <a:pt x="26289" y="56515"/>
                </a:lnTo>
                <a:lnTo>
                  <a:pt x="66025" y="56515"/>
                </a:lnTo>
                <a:lnTo>
                  <a:pt x="66026" y="56261"/>
                </a:lnTo>
                <a:lnTo>
                  <a:pt x="56134" y="56261"/>
                </a:lnTo>
                <a:lnTo>
                  <a:pt x="32131" y="48133"/>
                </a:lnTo>
                <a:lnTo>
                  <a:pt x="48514" y="25654"/>
                </a:lnTo>
                <a:lnTo>
                  <a:pt x="51943" y="20828"/>
                </a:lnTo>
                <a:lnTo>
                  <a:pt x="55118" y="15748"/>
                </a:lnTo>
                <a:lnTo>
                  <a:pt x="57912" y="10541"/>
                </a:lnTo>
                <a:lnTo>
                  <a:pt x="66147" y="10541"/>
                </a:lnTo>
                <a:lnTo>
                  <a:pt x="66167" y="3302"/>
                </a:lnTo>
                <a:lnTo>
                  <a:pt x="56261" y="0"/>
                </a:lnTo>
                <a:close/>
              </a:path>
              <a:path w="311784" h="168910">
                <a:moveTo>
                  <a:pt x="66147" y="10541"/>
                </a:moveTo>
                <a:lnTo>
                  <a:pt x="57912" y="10541"/>
                </a:lnTo>
                <a:lnTo>
                  <a:pt x="57389" y="15748"/>
                </a:lnTo>
                <a:lnTo>
                  <a:pt x="57023" y="21971"/>
                </a:lnTo>
                <a:lnTo>
                  <a:pt x="56896" y="30099"/>
                </a:lnTo>
                <a:lnTo>
                  <a:pt x="56134" y="56261"/>
                </a:lnTo>
                <a:lnTo>
                  <a:pt x="66026" y="56261"/>
                </a:lnTo>
                <a:lnTo>
                  <a:pt x="66147" y="10541"/>
                </a:lnTo>
                <a:close/>
              </a:path>
              <a:path w="311784" h="168910">
                <a:moveTo>
                  <a:pt x="209239" y="80391"/>
                </a:moveTo>
                <a:lnTo>
                  <a:pt x="190626" y="80391"/>
                </a:lnTo>
                <a:lnTo>
                  <a:pt x="197612" y="82804"/>
                </a:lnTo>
                <a:lnTo>
                  <a:pt x="199898" y="84836"/>
                </a:lnTo>
                <a:lnTo>
                  <a:pt x="201041" y="87884"/>
                </a:lnTo>
                <a:lnTo>
                  <a:pt x="202134" y="90678"/>
                </a:lnTo>
                <a:lnTo>
                  <a:pt x="202126" y="91440"/>
                </a:lnTo>
                <a:lnTo>
                  <a:pt x="201802" y="94996"/>
                </a:lnTo>
                <a:lnTo>
                  <a:pt x="200025" y="100457"/>
                </a:lnTo>
                <a:lnTo>
                  <a:pt x="186563" y="139827"/>
                </a:lnTo>
                <a:lnTo>
                  <a:pt x="195199" y="142748"/>
                </a:lnTo>
                <a:lnTo>
                  <a:pt x="211709" y="94107"/>
                </a:lnTo>
                <a:lnTo>
                  <a:pt x="212217" y="87249"/>
                </a:lnTo>
                <a:lnTo>
                  <a:pt x="210312" y="82804"/>
                </a:lnTo>
                <a:lnTo>
                  <a:pt x="209239" y="80391"/>
                </a:lnTo>
                <a:close/>
              </a:path>
              <a:path w="311784" h="168910">
                <a:moveTo>
                  <a:pt x="182879" y="42926"/>
                </a:moveTo>
                <a:lnTo>
                  <a:pt x="153797" y="128651"/>
                </a:lnTo>
                <a:lnTo>
                  <a:pt x="162306" y="131572"/>
                </a:lnTo>
                <a:lnTo>
                  <a:pt x="173905" y="97409"/>
                </a:lnTo>
                <a:lnTo>
                  <a:pt x="176402" y="89916"/>
                </a:lnTo>
                <a:lnTo>
                  <a:pt x="179577" y="85090"/>
                </a:lnTo>
                <a:lnTo>
                  <a:pt x="183261" y="82931"/>
                </a:lnTo>
                <a:lnTo>
                  <a:pt x="186817" y="80772"/>
                </a:lnTo>
                <a:lnTo>
                  <a:pt x="190626" y="80391"/>
                </a:lnTo>
                <a:lnTo>
                  <a:pt x="209239" y="80391"/>
                </a:lnTo>
                <a:lnTo>
                  <a:pt x="208279" y="78232"/>
                </a:lnTo>
                <a:lnTo>
                  <a:pt x="206364" y="76581"/>
                </a:lnTo>
                <a:lnTo>
                  <a:pt x="180975" y="76581"/>
                </a:lnTo>
                <a:lnTo>
                  <a:pt x="191389" y="45847"/>
                </a:lnTo>
                <a:lnTo>
                  <a:pt x="182879" y="42926"/>
                </a:lnTo>
                <a:close/>
              </a:path>
              <a:path w="311784" h="168910">
                <a:moveTo>
                  <a:pt x="142875" y="55753"/>
                </a:moveTo>
                <a:lnTo>
                  <a:pt x="140208" y="63881"/>
                </a:lnTo>
                <a:lnTo>
                  <a:pt x="146431" y="66040"/>
                </a:lnTo>
                <a:lnTo>
                  <a:pt x="134366" y="101727"/>
                </a:lnTo>
                <a:lnTo>
                  <a:pt x="132334" y="107950"/>
                </a:lnTo>
                <a:lnTo>
                  <a:pt x="131225" y="112014"/>
                </a:lnTo>
                <a:lnTo>
                  <a:pt x="131191" y="116713"/>
                </a:lnTo>
                <a:lnTo>
                  <a:pt x="131825" y="118872"/>
                </a:lnTo>
                <a:lnTo>
                  <a:pt x="133350" y="120650"/>
                </a:lnTo>
                <a:lnTo>
                  <a:pt x="134747" y="122428"/>
                </a:lnTo>
                <a:lnTo>
                  <a:pt x="136906" y="123825"/>
                </a:lnTo>
                <a:lnTo>
                  <a:pt x="141859" y="125476"/>
                </a:lnTo>
                <a:lnTo>
                  <a:pt x="144145" y="125984"/>
                </a:lnTo>
                <a:lnTo>
                  <a:pt x="146685" y="126111"/>
                </a:lnTo>
                <a:lnTo>
                  <a:pt x="148717" y="116459"/>
                </a:lnTo>
                <a:lnTo>
                  <a:pt x="147066" y="116205"/>
                </a:lnTo>
                <a:lnTo>
                  <a:pt x="145796" y="115824"/>
                </a:lnTo>
                <a:lnTo>
                  <a:pt x="144779" y="115570"/>
                </a:lnTo>
                <a:lnTo>
                  <a:pt x="142748" y="114808"/>
                </a:lnTo>
                <a:lnTo>
                  <a:pt x="141604" y="113665"/>
                </a:lnTo>
                <a:lnTo>
                  <a:pt x="141350" y="112014"/>
                </a:lnTo>
                <a:lnTo>
                  <a:pt x="141097" y="110871"/>
                </a:lnTo>
                <a:lnTo>
                  <a:pt x="141604" y="108585"/>
                </a:lnTo>
                <a:lnTo>
                  <a:pt x="142748" y="105283"/>
                </a:lnTo>
                <a:lnTo>
                  <a:pt x="155067" y="68961"/>
                </a:lnTo>
                <a:lnTo>
                  <a:pt x="164834" y="68961"/>
                </a:lnTo>
                <a:lnTo>
                  <a:pt x="166624" y="63754"/>
                </a:lnTo>
                <a:lnTo>
                  <a:pt x="157861" y="60706"/>
                </a:lnTo>
                <a:lnTo>
                  <a:pt x="158814" y="57912"/>
                </a:lnTo>
                <a:lnTo>
                  <a:pt x="149225" y="57912"/>
                </a:lnTo>
                <a:lnTo>
                  <a:pt x="142875" y="55753"/>
                </a:lnTo>
                <a:close/>
              </a:path>
              <a:path w="311784" h="168910">
                <a:moveTo>
                  <a:pt x="116531" y="102870"/>
                </a:moveTo>
                <a:lnTo>
                  <a:pt x="107950" y="102870"/>
                </a:lnTo>
                <a:lnTo>
                  <a:pt x="104775" y="112014"/>
                </a:lnTo>
                <a:lnTo>
                  <a:pt x="112522" y="114681"/>
                </a:lnTo>
                <a:lnTo>
                  <a:pt x="116531" y="102870"/>
                </a:lnTo>
                <a:close/>
              </a:path>
              <a:path w="311784" h="168910">
                <a:moveTo>
                  <a:pt x="92328" y="38481"/>
                </a:moveTo>
                <a:lnTo>
                  <a:pt x="79248" y="77089"/>
                </a:lnTo>
                <a:lnTo>
                  <a:pt x="76014" y="94996"/>
                </a:lnTo>
                <a:lnTo>
                  <a:pt x="76835" y="98044"/>
                </a:lnTo>
                <a:lnTo>
                  <a:pt x="94869" y="109220"/>
                </a:lnTo>
                <a:lnTo>
                  <a:pt x="98171" y="108458"/>
                </a:lnTo>
                <a:lnTo>
                  <a:pt x="101473" y="107569"/>
                </a:lnTo>
                <a:lnTo>
                  <a:pt x="104775" y="105791"/>
                </a:lnTo>
                <a:lnTo>
                  <a:pt x="107950" y="102870"/>
                </a:lnTo>
                <a:lnTo>
                  <a:pt x="116531" y="102870"/>
                </a:lnTo>
                <a:lnTo>
                  <a:pt x="117221" y="100838"/>
                </a:lnTo>
                <a:lnTo>
                  <a:pt x="97027" y="100838"/>
                </a:lnTo>
                <a:lnTo>
                  <a:pt x="92964" y="99441"/>
                </a:lnTo>
                <a:lnTo>
                  <a:pt x="90677" y="98679"/>
                </a:lnTo>
                <a:lnTo>
                  <a:pt x="88900" y="97409"/>
                </a:lnTo>
                <a:lnTo>
                  <a:pt x="86360" y="93599"/>
                </a:lnTo>
                <a:lnTo>
                  <a:pt x="85725" y="91440"/>
                </a:lnTo>
                <a:lnTo>
                  <a:pt x="85978" y="86741"/>
                </a:lnTo>
                <a:lnTo>
                  <a:pt x="86995" y="82296"/>
                </a:lnTo>
                <a:lnTo>
                  <a:pt x="89281" y="75946"/>
                </a:lnTo>
                <a:lnTo>
                  <a:pt x="100965" y="41402"/>
                </a:lnTo>
                <a:lnTo>
                  <a:pt x="92328" y="38481"/>
                </a:lnTo>
                <a:close/>
              </a:path>
              <a:path w="311784" h="168910">
                <a:moveTo>
                  <a:pt x="124968" y="49657"/>
                </a:moveTo>
                <a:lnTo>
                  <a:pt x="110998" y="90678"/>
                </a:lnTo>
                <a:lnTo>
                  <a:pt x="108076" y="95631"/>
                </a:lnTo>
                <a:lnTo>
                  <a:pt x="104775" y="97790"/>
                </a:lnTo>
                <a:lnTo>
                  <a:pt x="100965" y="100330"/>
                </a:lnTo>
                <a:lnTo>
                  <a:pt x="97027" y="100838"/>
                </a:lnTo>
                <a:lnTo>
                  <a:pt x="117221" y="100838"/>
                </a:lnTo>
                <a:lnTo>
                  <a:pt x="133603" y="52578"/>
                </a:lnTo>
                <a:lnTo>
                  <a:pt x="124968" y="49657"/>
                </a:lnTo>
                <a:close/>
              </a:path>
              <a:path w="311784" h="168910">
                <a:moveTo>
                  <a:pt x="193040" y="71882"/>
                </a:moveTo>
                <a:lnTo>
                  <a:pt x="189992" y="72517"/>
                </a:lnTo>
                <a:lnTo>
                  <a:pt x="186944" y="73025"/>
                </a:lnTo>
                <a:lnTo>
                  <a:pt x="184023" y="74422"/>
                </a:lnTo>
                <a:lnTo>
                  <a:pt x="180975" y="76581"/>
                </a:lnTo>
                <a:lnTo>
                  <a:pt x="206364" y="76581"/>
                </a:lnTo>
                <a:lnTo>
                  <a:pt x="204597" y="75057"/>
                </a:lnTo>
                <a:lnTo>
                  <a:pt x="199263" y="73279"/>
                </a:lnTo>
                <a:lnTo>
                  <a:pt x="196088" y="72136"/>
                </a:lnTo>
                <a:lnTo>
                  <a:pt x="193040" y="71882"/>
                </a:lnTo>
                <a:close/>
              </a:path>
              <a:path w="311784" h="168910">
                <a:moveTo>
                  <a:pt x="164834" y="68961"/>
                </a:moveTo>
                <a:lnTo>
                  <a:pt x="155067" y="68961"/>
                </a:lnTo>
                <a:lnTo>
                  <a:pt x="163829" y="71882"/>
                </a:lnTo>
                <a:lnTo>
                  <a:pt x="164834" y="68961"/>
                </a:lnTo>
                <a:close/>
              </a:path>
              <a:path w="311784" h="168910">
                <a:moveTo>
                  <a:pt x="165226" y="39116"/>
                </a:moveTo>
                <a:lnTo>
                  <a:pt x="154432" y="42418"/>
                </a:lnTo>
                <a:lnTo>
                  <a:pt x="149225" y="57912"/>
                </a:lnTo>
                <a:lnTo>
                  <a:pt x="158814" y="57912"/>
                </a:lnTo>
                <a:lnTo>
                  <a:pt x="165226" y="39116"/>
                </a:lnTo>
                <a:close/>
              </a:path>
              <a:path w="311784" h="168910">
                <a:moveTo>
                  <a:pt x="284479" y="103759"/>
                </a:moveTo>
                <a:lnTo>
                  <a:pt x="263398" y="165862"/>
                </a:lnTo>
                <a:lnTo>
                  <a:pt x="272034" y="168783"/>
                </a:lnTo>
                <a:lnTo>
                  <a:pt x="283169" y="136011"/>
                </a:lnTo>
                <a:lnTo>
                  <a:pt x="284607" y="131699"/>
                </a:lnTo>
                <a:lnTo>
                  <a:pt x="286639" y="127635"/>
                </a:lnTo>
                <a:lnTo>
                  <a:pt x="289139" y="123825"/>
                </a:lnTo>
                <a:lnTo>
                  <a:pt x="290449" y="121920"/>
                </a:lnTo>
                <a:lnTo>
                  <a:pt x="292100" y="120396"/>
                </a:lnTo>
                <a:lnTo>
                  <a:pt x="294132" y="119634"/>
                </a:lnTo>
                <a:lnTo>
                  <a:pt x="296037" y="118872"/>
                </a:lnTo>
                <a:lnTo>
                  <a:pt x="308825" y="118872"/>
                </a:lnTo>
                <a:lnTo>
                  <a:pt x="311080" y="115697"/>
                </a:lnTo>
                <a:lnTo>
                  <a:pt x="289051" y="115697"/>
                </a:lnTo>
                <a:lnTo>
                  <a:pt x="292226" y="106299"/>
                </a:lnTo>
                <a:lnTo>
                  <a:pt x="284479" y="103759"/>
                </a:lnTo>
                <a:close/>
              </a:path>
              <a:path w="311784" h="168910">
                <a:moveTo>
                  <a:pt x="243840" y="88392"/>
                </a:moveTo>
                <a:lnTo>
                  <a:pt x="215900" y="115062"/>
                </a:lnTo>
                <a:lnTo>
                  <a:pt x="212854" y="132588"/>
                </a:lnTo>
                <a:lnTo>
                  <a:pt x="212971" y="136011"/>
                </a:lnTo>
                <a:lnTo>
                  <a:pt x="214375" y="141605"/>
                </a:lnTo>
                <a:lnTo>
                  <a:pt x="217170" y="148590"/>
                </a:lnTo>
                <a:lnTo>
                  <a:pt x="221869" y="153289"/>
                </a:lnTo>
                <a:lnTo>
                  <a:pt x="228726" y="155575"/>
                </a:lnTo>
                <a:lnTo>
                  <a:pt x="235585" y="157988"/>
                </a:lnTo>
                <a:lnTo>
                  <a:pt x="242316" y="157226"/>
                </a:lnTo>
                <a:lnTo>
                  <a:pt x="248666" y="153289"/>
                </a:lnTo>
                <a:lnTo>
                  <a:pt x="253116" y="149647"/>
                </a:lnTo>
                <a:lnTo>
                  <a:pt x="254065" y="148463"/>
                </a:lnTo>
                <a:lnTo>
                  <a:pt x="235966" y="148463"/>
                </a:lnTo>
                <a:lnTo>
                  <a:pt x="227584" y="145542"/>
                </a:lnTo>
                <a:lnTo>
                  <a:pt x="224536" y="142367"/>
                </a:lnTo>
                <a:lnTo>
                  <a:pt x="223012" y="137414"/>
                </a:lnTo>
                <a:lnTo>
                  <a:pt x="221361" y="132588"/>
                </a:lnTo>
                <a:lnTo>
                  <a:pt x="239268" y="98679"/>
                </a:lnTo>
                <a:lnTo>
                  <a:pt x="243459" y="97917"/>
                </a:lnTo>
                <a:lnTo>
                  <a:pt x="262351" y="97917"/>
                </a:lnTo>
                <a:lnTo>
                  <a:pt x="262254" y="97663"/>
                </a:lnTo>
                <a:lnTo>
                  <a:pt x="257556" y="92964"/>
                </a:lnTo>
                <a:lnTo>
                  <a:pt x="243840" y="88392"/>
                </a:lnTo>
                <a:close/>
              </a:path>
              <a:path w="311784" h="168910">
                <a:moveTo>
                  <a:pt x="262351" y="97917"/>
                </a:moveTo>
                <a:lnTo>
                  <a:pt x="243459" y="97917"/>
                </a:lnTo>
                <a:lnTo>
                  <a:pt x="247523" y="99314"/>
                </a:lnTo>
                <a:lnTo>
                  <a:pt x="251841" y="100711"/>
                </a:lnTo>
                <a:lnTo>
                  <a:pt x="254889" y="103886"/>
                </a:lnTo>
                <a:lnTo>
                  <a:pt x="256455" y="108966"/>
                </a:lnTo>
                <a:lnTo>
                  <a:pt x="258064" y="113792"/>
                </a:lnTo>
                <a:lnTo>
                  <a:pt x="257503" y="119507"/>
                </a:lnTo>
                <a:lnTo>
                  <a:pt x="235966" y="148463"/>
                </a:lnTo>
                <a:lnTo>
                  <a:pt x="254065" y="148463"/>
                </a:lnTo>
                <a:lnTo>
                  <a:pt x="266731" y="116363"/>
                </a:lnTo>
                <a:lnTo>
                  <a:pt x="266500" y="111760"/>
                </a:lnTo>
                <a:lnTo>
                  <a:pt x="266398" y="110109"/>
                </a:lnTo>
                <a:lnTo>
                  <a:pt x="264922" y="104648"/>
                </a:lnTo>
                <a:lnTo>
                  <a:pt x="262351" y="97917"/>
                </a:lnTo>
                <a:close/>
              </a:path>
              <a:path w="311784" h="168910">
                <a:moveTo>
                  <a:pt x="308825" y="118872"/>
                </a:moveTo>
                <a:lnTo>
                  <a:pt x="297942" y="118872"/>
                </a:lnTo>
                <a:lnTo>
                  <a:pt x="299720" y="119507"/>
                </a:lnTo>
                <a:lnTo>
                  <a:pt x="301751" y="120142"/>
                </a:lnTo>
                <a:lnTo>
                  <a:pt x="303657" y="121539"/>
                </a:lnTo>
                <a:lnTo>
                  <a:pt x="305308" y="123825"/>
                </a:lnTo>
                <a:lnTo>
                  <a:pt x="308825" y="118872"/>
                </a:lnTo>
                <a:close/>
              </a:path>
              <a:path w="311784" h="168910">
                <a:moveTo>
                  <a:pt x="301751" y="107950"/>
                </a:moveTo>
                <a:lnTo>
                  <a:pt x="299593" y="108077"/>
                </a:lnTo>
                <a:lnTo>
                  <a:pt x="297434" y="108966"/>
                </a:lnTo>
                <a:lnTo>
                  <a:pt x="295401" y="109728"/>
                </a:lnTo>
                <a:lnTo>
                  <a:pt x="292608" y="112014"/>
                </a:lnTo>
                <a:lnTo>
                  <a:pt x="289051" y="115697"/>
                </a:lnTo>
                <a:lnTo>
                  <a:pt x="311080" y="115697"/>
                </a:lnTo>
                <a:lnTo>
                  <a:pt x="311531" y="115062"/>
                </a:lnTo>
                <a:lnTo>
                  <a:pt x="309245" y="111760"/>
                </a:lnTo>
                <a:lnTo>
                  <a:pt x="306704" y="109728"/>
                </a:lnTo>
                <a:lnTo>
                  <a:pt x="303784" y="108712"/>
                </a:lnTo>
                <a:lnTo>
                  <a:pt x="301751" y="1079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 txBox="1"/>
          <p:nvPr/>
        </p:nvSpPr>
        <p:spPr>
          <a:xfrm>
            <a:off x="7452106" y="2647950"/>
            <a:ext cx="447675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-5" dirty="0">
                <a:latin typeface="Arial Narrow"/>
                <a:cs typeface="Arial Narrow"/>
              </a:rPr>
              <a:t>S</a:t>
            </a:r>
            <a:r>
              <a:rPr sz="1100" dirty="0">
                <a:latin typeface="Arial Narrow"/>
                <a:cs typeface="Arial Narrow"/>
              </a:rPr>
              <a:t>ub</a:t>
            </a:r>
            <a:r>
              <a:rPr sz="1100" spc="-5" dirty="0">
                <a:latin typeface="Arial Narrow"/>
                <a:cs typeface="Arial Narrow"/>
              </a:rPr>
              <a:t>-</a:t>
            </a:r>
            <a:r>
              <a:rPr sz="1100" dirty="0">
                <a:latin typeface="Arial Narrow"/>
                <a:cs typeface="Arial Narrow"/>
              </a:rPr>
              <a:t>title</a:t>
            </a:r>
          </a:p>
        </p:txBody>
      </p:sp>
      <p:sp>
        <p:nvSpPr>
          <p:cNvPr id="59" name="object 59"/>
          <p:cNvSpPr/>
          <p:nvPr/>
        </p:nvSpPr>
        <p:spPr>
          <a:xfrm>
            <a:off x="7260335" y="3275076"/>
            <a:ext cx="1920239" cy="136245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9069323" y="4535423"/>
            <a:ext cx="121920" cy="106680"/>
          </a:xfrm>
          <a:custGeom>
            <a:avLst/>
            <a:gdLst/>
            <a:ahLst/>
            <a:cxnLst/>
            <a:rect l="l" t="t" r="r" b="b"/>
            <a:pathLst>
              <a:path w="121920" h="106679">
                <a:moveTo>
                  <a:pt x="0" y="106680"/>
                </a:moveTo>
                <a:lnTo>
                  <a:pt x="121920" y="106680"/>
                </a:lnTo>
                <a:lnTo>
                  <a:pt x="121920" y="0"/>
                </a:lnTo>
                <a:lnTo>
                  <a:pt x="0" y="0"/>
                </a:lnTo>
                <a:lnTo>
                  <a:pt x="0" y="10668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9069323" y="4535423"/>
            <a:ext cx="121920" cy="106680"/>
          </a:xfrm>
          <a:custGeom>
            <a:avLst/>
            <a:gdLst/>
            <a:ahLst/>
            <a:cxnLst/>
            <a:rect l="l" t="t" r="r" b="b"/>
            <a:pathLst>
              <a:path w="121920" h="106679">
                <a:moveTo>
                  <a:pt x="0" y="106680"/>
                </a:moveTo>
                <a:lnTo>
                  <a:pt x="121920" y="106680"/>
                </a:lnTo>
                <a:lnTo>
                  <a:pt x="121920" y="0"/>
                </a:lnTo>
                <a:lnTo>
                  <a:pt x="0" y="0"/>
                </a:lnTo>
                <a:lnTo>
                  <a:pt x="0" y="106680"/>
                </a:lnTo>
                <a:close/>
              </a:path>
            </a:pathLst>
          </a:custGeom>
          <a:ln w="1219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577328" y="3293364"/>
            <a:ext cx="1224280" cy="0"/>
          </a:xfrm>
          <a:custGeom>
            <a:avLst/>
            <a:gdLst/>
            <a:ahLst/>
            <a:cxnLst/>
            <a:rect l="l" t="t" r="r" b="b"/>
            <a:pathLst>
              <a:path w="1224279">
                <a:moveTo>
                  <a:pt x="0" y="0"/>
                </a:moveTo>
                <a:lnTo>
                  <a:pt x="1223772" y="0"/>
                </a:lnTo>
              </a:path>
            </a:pathLst>
          </a:custGeom>
          <a:ln w="4572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577328" y="3270503"/>
            <a:ext cx="1224280" cy="45720"/>
          </a:xfrm>
          <a:custGeom>
            <a:avLst/>
            <a:gdLst/>
            <a:ahLst/>
            <a:cxnLst/>
            <a:rect l="l" t="t" r="r" b="b"/>
            <a:pathLst>
              <a:path w="1224279" h="45720">
                <a:moveTo>
                  <a:pt x="0" y="45720"/>
                </a:moveTo>
                <a:lnTo>
                  <a:pt x="1223772" y="45720"/>
                </a:lnTo>
                <a:lnTo>
                  <a:pt x="1223772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ln w="1219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153656" y="4472940"/>
            <a:ext cx="123825" cy="106680"/>
          </a:xfrm>
          <a:custGeom>
            <a:avLst/>
            <a:gdLst/>
            <a:ahLst/>
            <a:cxnLst/>
            <a:rect l="l" t="t" r="r" b="b"/>
            <a:pathLst>
              <a:path w="123825" h="106679">
                <a:moveTo>
                  <a:pt x="0" y="106680"/>
                </a:moveTo>
                <a:lnTo>
                  <a:pt x="123444" y="106680"/>
                </a:lnTo>
                <a:lnTo>
                  <a:pt x="123444" y="0"/>
                </a:lnTo>
                <a:lnTo>
                  <a:pt x="0" y="0"/>
                </a:lnTo>
                <a:lnTo>
                  <a:pt x="0" y="10668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153656" y="4472940"/>
            <a:ext cx="123825" cy="106680"/>
          </a:xfrm>
          <a:custGeom>
            <a:avLst/>
            <a:gdLst/>
            <a:ahLst/>
            <a:cxnLst/>
            <a:rect l="l" t="t" r="r" b="b"/>
            <a:pathLst>
              <a:path w="123825" h="106679">
                <a:moveTo>
                  <a:pt x="0" y="106680"/>
                </a:moveTo>
                <a:lnTo>
                  <a:pt x="123444" y="106680"/>
                </a:lnTo>
                <a:lnTo>
                  <a:pt x="123444" y="0"/>
                </a:lnTo>
                <a:lnTo>
                  <a:pt x="0" y="0"/>
                </a:lnTo>
                <a:lnTo>
                  <a:pt x="0" y="106680"/>
                </a:lnTo>
                <a:close/>
              </a:path>
            </a:pathLst>
          </a:custGeom>
          <a:ln w="1219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770876" y="3302508"/>
            <a:ext cx="123825" cy="108585"/>
          </a:xfrm>
          <a:custGeom>
            <a:avLst/>
            <a:gdLst/>
            <a:ahLst/>
            <a:cxnLst/>
            <a:rect l="l" t="t" r="r" b="b"/>
            <a:pathLst>
              <a:path w="123825" h="108585">
                <a:moveTo>
                  <a:pt x="0" y="108203"/>
                </a:moveTo>
                <a:lnTo>
                  <a:pt x="123444" y="108203"/>
                </a:lnTo>
                <a:lnTo>
                  <a:pt x="123444" y="0"/>
                </a:lnTo>
                <a:lnTo>
                  <a:pt x="0" y="0"/>
                </a:lnTo>
                <a:lnTo>
                  <a:pt x="0" y="10820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7770876" y="3302508"/>
            <a:ext cx="123825" cy="108585"/>
          </a:xfrm>
          <a:custGeom>
            <a:avLst/>
            <a:gdLst/>
            <a:ahLst/>
            <a:cxnLst/>
            <a:rect l="l" t="t" r="r" b="b"/>
            <a:pathLst>
              <a:path w="123825" h="108585">
                <a:moveTo>
                  <a:pt x="0" y="108203"/>
                </a:moveTo>
                <a:lnTo>
                  <a:pt x="123444" y="108203"/>
                </a:lnTo>
                <a:lnTo>
                  <a:pt x="123444" y="0"/>
                </a:lnTo>
                <a:lnTo>
                  <a:pt x="0" y="0"/>
                </a:lnTo>
                <a:lnTo>
                  <a:pt x="0" y="108203"/>
                </a:lnTo>
                <a:close/>
              </a:path>
            </a:pathLst>
          </a:custGeom>
          <a:ln w="1219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7543927" y="3492944"/>
            <a:ext cx="1292656" cy="108892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10"/>
              </a:lnSpc>
            </a:pPr>
            <a:r>
              <a:rPr spc="-5" dirty="0"/>
              <a:t>Ian Bell</a:t>
            </a:r>
            <a:r>
              <a:rPr spc="-5" dirty="0">
                <a:solidFill>
                  <a:srgbClr val="000000"/>
                </a:solidFill>
              </a:rPr>
              <a:t>: </a:t>
            </a:r>
            <a:r>
              <a:rPr spc="-5" dirty="0"/>
              <a:t>Design Presentations that</a:t>
            </a:r>
            <a:r>
              <a:rPr spc="-50" dirty="0"/>
              <a:t> </a:t>
            </a:r>
            <a:r>
              <a:rPr spc="-5" dirty="0"/>
              <a:t>Communicate</a:t>
            </a:r>
          </a:p>
        </p:txBody>
      </p:sp>
      <p:sp>
        <p:nvSpPr>
          <p:cNvPr id="70" name="object 70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10"/>
              </a:lnSpc>
            </a:pPr>
            <a:r>
              <a:rPr spc="-5" dirty="0"/>
              <a:t>May 6,</a:t>
            </a:r>
            <a:r>
              <a:rPr spc="-95" dirty="0"/>
              <a:t> </a:t>
            </a:r>
            <a:r>
              <a:rPr spc="-5" dirty="0"/>
              <a:t>2015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3345</Words>
  <Application>Microsoft Macintosh PowerPoint</Application>
  <PresentationFormat>A4 Paper (210x297 mm)</PresentationFormat>
  <Paragraphs>294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 Black</vt:lpstr>
      <vt:lpstr>Arial Narrow</vt:lpstr>
      <vt:lpstr>Georgia</vt:lpstr>
      <vt:lpstr>Times New Roman</vt:lpstr>
      <vt:lpstr>Calibri</vt:lpstr>
      <vt:lpstr>Courier New</vt:lpstr>
      <vt:lpstr>Office Theme</vt:lpstr>
      <vt:lpstr>Simplification</vt:lpstr>
      <vt:lpstr>SIMPLIFY for clarity</vt:lpstr>
      <vt:lpstr>SIMPLIFY for clarity</vt:lpstr>
      <vt:lpstr>Use CONTRAST to focus attention</vt:lpstr>
      <vt:lpstr>Use CONTRAST to focus attention</vt:lpstr>
      <vt:lpstr>REPETITION creates consistency</vt:lpstr>
      <vt:lpstr>REPETITION creates consistency</vt:lpstr>
      <vt:lpstr>ALIGNMENT of elements promotes unity</vt:lpstr>
      <vt:lpstr>ALIGNMENT of elements promotes unity</vt:lpstr>
      <vt:lpstr>Use PROXIMITY to show relationships and organisation</vt:lpstr>
    </vt:vector>
  </TitlesOfParts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Bell</dc:creator>
  <cp:lastModifiedBy>Luciane Veeck</cp:lastModifiedBy>
  <cp:revision>1</cp:revision>
  <dcterms:created xsi:type="dcterms:W3CDTF">2016-04-22T12:30:31Z</dcterms:created>
  <dcterms:modified xsi:type="dcterms:W3CDTF">2017-07-27T17:50:15Z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2015-05-06T00:00:00Z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2016-04-22T00:00:00Z</vt:filetime>
  </property>
</Properties>
</file>