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8" r:id="rId1"/>
  </p:sldMasterIdLst>
  <p:sldIdLst>
    <p:sldId id="257" r:id="rId2"/>
    <p:sldId id="313" r:id="rId3"/>
    <p:sldId id="304" r:id="rId4"/>
    <p:sldId id="259" r:id="rId5"/>
    <p:sldId id="305" r:id="rId6"/>
    <p:sldId id="256" r:id="rId7"/>
    <p:sldId id="260" r:id="rId8"/>
    <p:sldId id="258" r:id="rId9"/>
    <p:sldId id="306" r:id="rId10"/>
    <p:sldId id="325" r:id="rId11"/>
    <p:sldId id="307" r:id="rId12"/>
    <p:sldId id="308" r:id="rId13"/>
    <p:sldId id="323" r:id="rId14"/>
    <p:sldId id="324" r:id="rId15"/>
    <p:sldId id="309" r:id="rId16"/>
    <p:sldId id="311" r:id="rId17"/>
    <p:sldId id="312" r:id="rId18"/>
    <p:sldId id="315" r:id="rId19"/>
    <p:sldId id="310" r:id="rId20"/>
    <p:sldId id="314" r:id="rId21"/>
    <p:sldId id="316" r:id="rId22"/>
    <p:sldId id="317" r:id="rId23"/>
    <p:sldId id="318" r:id="rId24"/>
    <p:sldId id="337" r:id="rId25"/>
    <p:sldId id="326" r:id="rId26"/>
    <p:sldId id="327" r:id="rId27"/>
    <p:sldId id="328" r:id="rId28"/>
    <p:sldId id="329" r:id="rId29"/>
    <p:sldId id="330" r:id="rId30"/>
    <p:sldId id="331" r:id="rId31"/>
    <p:sldId id="332" r:id="rId32"/>
    <p:sldId id="333" r:id="rId33"/>
    <p:sldId id="334" r:id="rId34"/>
    <p:sldId id="335" r:id="rId35"/>
    <p:sldId id="336" r:id="rId36"/>
    <p:sldId id="338"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162" autoAdjust="0"/>
    <p:restoredTop sz="94660"/>
  </p:normalViewPr>
  <p:slideViewPr>
    <p:cSldViewPr snapToGrid="0">
      <p:cViewPr varScale="1">
        <p:scale>
          <a:sx n="64" d="100"/>
          <a:sy n="64" d="100"/>
        </p:scale>
        <p:origin x="-114" y="-31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1C6D883-6CB9-45AF-B927-A8036FE26DCA}" type="datetimeFigureOut">
              <a:rPr lang="he-IL" smtClean="0"/>
              <a:t>כ"ה/חשון/תשע"ח</a:t>
            </a:fld>
            <a:endParaRPr lang="he-IL"/>
          </a:p>
        </p:txBody>
      </p:sp>
      <p:sp>
        <p:nvSpPr>
          <p:cNvPr id="5" name="Footer Placeholder 4"/>
          <p:cNvSpPr>
            <a:spLocks noGrp="1"/>
          </p:cNvSpPr>
          <p:nvPr>
            <p:ph type="ftr" sz="quarter" idx="11"/>
          </p:nvPr>
        </p:nvSpPr>
        <p:spPr>
          <a:xfrm>
            <a:off x="1371600" y="4323845"/>
            <a:ext cx="6400800" cy="365125"/>
          </a:xfrm>
        </p:spPr>
        <p:txBody>
          <a:bodyPr/>
          <a:lstStyle/>
          <a:p>
            <a:endParaRPr lang="he-IL"/>
          </a:p>
        </p:txBody>
      </p:sp>
      <p:sp>
        <p:nvSpPr>
          <p:cNvPr id="6" name="Slide Number Placeholder 5"/>
          <p:cNvSpPr>
            <a:spLocks noGrp="1"/>
          </p:cNvSpPr>
          <p:nvPr>
            <p:ph type="sldNum" sz="quarter" idx="12"/>
          </p:nvPr>
        </p:nvSpPr>
        <p:spPr>
          <a:xfrm>
            <a:off x="8077200" y="1430866"/>
            <a:ext cx="2743200" cy="365125"/>
          </a:xfrm>
        </p:spPr>
        <p:txBody>
          <a:bodyPr/>
          <a:lstStyle/>
          <a:p>
            <a:fld id="{11543EFD-111D-4BEC-B71C-DEEC990166BC}" type="slidenum">
              <a:rPr lang="he-IL" smtClean="0"/>
              <a:t>‹#›</a:t>
            </a:fld>
            <a:endParaRPr lang="he-IL"/>
          </a:p>
        </p:txBody>
      </p:sp>
    </p:spTree>
    <p:extLst>
      <p:ext uri="{BB962C8B-B14F-4D97-AF65-F5344CB8AC3E}">
        <p14:creationId xmlns:p14="http://schemas.microsoft.com/office/powerpoint/2010/main" val="1757024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41C6D883-6CB9-45AF-B927-A8036FE26DCA}" type="datetimeFigureOut">
              <a:rPr lang="he-IL" smtClean="0"/>
              <a:t>כ"ה/חשון/תשע"ח</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1543EFD-111D-4BEC-B71C-DEEC990166BC}" type="slidenum">
              <a:rPr lang="he-IL" smtClean="0"/>
              <a:t>‹#›</a:t>
            </a:fld>
            <a:endParaRPr lang="he-IL"/>
          </a:p>
        </p:txBody>
      </p:sp>
    </p:spTree>
    <p:extLst>
      <p:ext uri="{BB962C8B-B14F-4D97-AF65-F5344CB8AC3E}">
        <p14:creationId xmlns:p14="http://schemas.microsoft.com/office/powerpoint/2010/main" val="87663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כותרת וכיתוב">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1C6D883-6CB9-45AF-B927-A8036FE26DCA}" type="datetimeFigureOut">
              <a:rPr lang="he-IL" smtClean="0"/>
              <a:t>כ"ה/חשון/תשע"ח</a:t>
            </a:fld>
            <a:endParaRPr lang="he-IL"/>
          </a:p>
        </p:txBody>
      </p:sp>
      <p:sp>
        <p:nvSpPr>
          <p:cNvPr id="6" name="Footer Placeholder 5"/>
          <p:cNvSpPr>
            <a:spLocks noGrp="1"/>
          </p:cNvSpPr>
          <p:nvPr>
            <p:ph type="ftr" sz="quarter" idx="11"/>
          </p:nvPr>
        </p:nvSpPr>
        <p:spPr>
          <a:xfrm>
            <a:off x="685800" y="379941"/>
            <a:ext cx="6991492" cy="365125"/>
          </a:xfrm>
        </p:spPr>
        <p:txBody>
          <a:bodyPr/>
          <a:lstStyle/>
          <a:p>
            <a:endParaRPr lang="he-IL"/>
          </a:p>
        </p:txBody>
      </p:sp>
      <p:sp>
        <p:nvSpPr>
          <p:cNvPr id="7" name="Slide Number Placeholder 6"/>
          <p:cNvSpPr>
            <a:spLocks noGrp="1"/>
          </p:cNvSpPr>
          <p:nvPr>
            <p:ph type="sldNum" sz="quarter" idx="12"/>
          </p:nvPr>
        </p:nvSpPr>
        <p:spPr>
          <a:xfrm>
            <a:off x="10862452" y="381000"/>
            <a:ext cx="643748" cy="365125"/>
          </a:xfrm>
        </p:spPr>
        <p:txBody>
          <a:bodyPr/>
          <a:lstStyle/>
          <a:p>
            <a:fld id="{11543EFD-111D-4BEC-B71C-DEEC990166BC}" type="slidenum">
              <a:rPr lang="he-IL" smtClean="0"/>
              <a:t>‹#›</a:t>
            </a:fld>
            <a:endParaRPr lang="he-IL"/>
          </a:p>
        </p:txBody>
      </p:sp>
    </p:spTree>
    <p:extLst>
      <p:ext uri="{BB962C8B-B14F-4D97-AF65-F5344CB8AC3E}">
        <p14:creationId xmlns:p14="http://schemas.microsoft.com/office/powerpoint/2010/main" val="195975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ציטוט עם כיתוב">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he-IL"/>
              <a:t>לחץ כדי לערוך סגנון כותרת של תבנית בסיס</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1C6D883-6CB9-45AF-B927-A8036FE26DCA}" type="datetimeFigureOut">
              <a:rPr lang="he-IL" smtClean="0"/>
              <a:t>כ"ה/חשון/תשע"ח</a:t>
            </a:fld>
            <a:endParaRPr lang="he-IL"/>
          </a:p>
        </p:txBody>
      </p:sp>
      <p:sp>
        <p:nvSpPr>
          <p:cNvPr id="6" name="Footer Placeholder 5"/>
          <p:cNvSpPr>
            <a:spLocks noGrp="1"/>
          </p:cNvSpPr>
          <p:nvPr>
            <p:ph type="ftr" sz="quarter" idx="11"/>
          </p:nvPr>
        </p:nvSpPr>
        <p:spPr>
          <a:xfrm>
            <a:off x="685800" y="379941"/>
            <a:ext cx="6991492" cy="365125"/>
          </a:xfrm>
        </p:spPr>
        <p:txBody>
          <a:bodyPr/>
          <a:lstStyle/>
          <a:p>
            <a:endParaRPr lang="he-IL"/>
          </a:p>
        </p:txBody>
      </p:sp>
      <p:sp>
        <p:nvSpPr>
          <p:cNvPr id="7" name="Slide Number Placeholder 6"/>
          <p:cNvSpPr>
            <a:spLocks noGrp="1"/>
          </p:cNvSpPr>
          <p:nvPr>
            <p:ph type="sldNum" sz="quarter" idx="12"/>
          </p:nvPr>
        </p:nvSpPr>
        <p:spPr>
          <a:xfrm>
            <a:off x="10862452" y="381000"/>
            <a:ext cx="643748" cy="365125"/>
          </a:xfrm>
        </p:spPr>
        <p:txBody>
          <a:bodyPr/>
          <a:lstStyle/>
          <a:p>
            <a:fld id="{11543EFD-111D-4BEC-B71C-DEEC990166BC}" type="slidenum">
              <a:rPr lang="he-IL" smtClean="0"/>
              <a:t>‹#›</a:t>
            </a:fld>
            <a:endParaRPr lang="he-IL"/>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629655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כרטיס שם">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1C6D883-6CB9-45AF-B927-A8036FE26DCA}" type="datetimeFigureOut">
              <a:rPr lang="he-IL" smtClean="0"/>
              <a:t>כ"ה/חשון/תשע"ח</a:t>
            </a:fld>
            <a:endParaRPr lang="he-IL"/>
          </a:p>
        </p:txBody>
      </p:sp>
      <p:sp>
        <p:nvSpPr>
          <p:cNvPr id="6" name="Footer Placeholder 5"/>
          <p:cNvSpPr>
            <a:spLocks noGrp="1"/>
          </p:cNvSpPr>
          <p:nvPr>
            <p:ph type="ftr" sz="quarter" idx="11"/>
          </p:nvPr>
        </p:nvSpPr>
        <p:spPr>
          <a:xfrm>
            <a:off x="685800" y="378883"/>
            <a:ext cx="6991492" cy="365125"/>
          </a:xfrm>
        </p:spPr>
        <p:txBody>
          <a:bodyPr/>
          <a:lstStyle/>
          <a:p>
            <a:endParaRPr lang="he-IL"/>
          </a:p>
        </p:txBody>
      </p:sp>
      <p:sp>
        <p:nvSpPr>
          <p:cNvPr id="7" name="Slide Number Placeholder 6"/>
          <p:cNvSpPr>
            <a:spLocks noGrp="1"/>
          </p:cNvSpPr>
          <p:nvPr>
            <p:ph type="sldNum" sz="quarter" idx="12"/>
          </p:nvPr>
        </p:nvSpPr>
        <p:spPr>
          <a:xfrm>
            <a:off x="10862452" y="381000"/>
            <a:ext cx="643748" cy="365125"/>
          </a:xfrm>
        </p:spPr>
        <p:txBody>
          <a:bodyPr/>
          <a:lstStyle/>
          <a:p>
            <a:fld id="{11543EFD-111D-4BEC-B71C-DEEC990166BC}" type="slidenum">
              <a:rPr lang="he-IL" smtClean="0"/>
              <a:t>‹#›</a:t>
            </a:fld>
            <a:endParaRPr lang="he-IL"/>
          </a:p>
        </p:txBody>
      </p:sp>
    </p:spTree>
    <p:extLst>
      <p:ext uri="{BB962C8B-B14F-4D97-AF65-F5344CB8AC3E}">
        <p14:creationId xmlns:p14="http://schemas.microsoft.com/office/powerpoint/2010/main" val="2270684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he-IL"/>
              <a:t>לחץ כדי לערוך סגנון כותרת של תבנית בסיס</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3" name="Date Placeholder 2"/>
          <p:cNvSpPr>
            <a:spLocks noGrp="1"/>
          </p:cNvSpPr>
          <p:nvPr>
            <p:ph type="dt" sz="half" idx="10"/>
          </p:nvPr>
        </p:nvSpPr>
        <p:spPr/>
        <p:txBody>
          <a:bodyPr/>
          <a:lstStyle/>
          <a:p>
            <a:fld id="{41C6D883-6CB9-45AF-B927-A8036FE26DCA}" type="datetimeFigureOut">
              <a:rPr lang="he-IL" smtClean="0"/>
              <a:t>כ"ה/חשון/תשע"ח</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11543EFD-111D-4BEC-B71C-DEEC990166BC}" type="slidenum">
              <a:rPr lang="he-IL" smtClean="0"/>
              <a:t>‹#›</a:t>
            </a:fld>
            <a:endParaRPr lang="he-IL"/>
          </a:p>
        </p:txBody>
      </p:sp>
    </p:spTree>
    <p:extLst>
      <p:ext uri="{BB962C8B-B14F-4D97-AF65-F5344CB8AC3E}">
        <p14:creationId xmlns:p14="http://schemas.microsoft.com/office/powerpoint/2010/main" val="2889432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he-IL"/>
              <a:t>לחץ כדי לערוך סגנון כותרת של תבנית בסיס</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3" name="Date Placeholder 2"/>
          <p:cNvSpPr>
            <a:spLocks noGrp="1"/>
          </p:cNvSpPr>
          <p:nvPr>
            <p:ph type="dt" sz="half" idx="10"/>
          </p:nvPr>
        </p:nvSpPr>
        <p:spPr/>
        <p:txBody>
          <a:bodyPr/>
          <a:lstStyle/>
          <a:p>
            <a:fld id="{41C6D883-6CB9-45AF-B927-A8036FE26DCA}" type="datetimeFigureOut">
              <a:rPr lang="he-IL" smtClean="0"/>
              <a:t>כ"ה/חשון/תשע"ח</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11543EFD-111D-4BEC-B71C-DEEC990166BC}" type="slidenum">
              <a:rPr lang="he-IL" smtClean="0"/>
              <a:t>‹#›</a:t>
            </a:fld>
            <a:endParaRPr lang="he-IL"/>
          </a:p>
        </p:txBody>
      </p:sp>
    </p:spTree>
    <p:extLst>
      <p:ext uri="{BB962C8B-B14F-4D97-AF65-F5344CB8AC3E}">
        <p14:creationId xmlns:p14="http://schemas.microsoft.com/office/powerpoint/2010/main" val="949547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41C6D883-6CB9-45AF-B927-A8036FE26DCA}" type="datetimeFigureOut">
              <a:rPr lang="he-IL" smtClean="0"/>
              <a:t>כ"ה/חשון/תשע"ח</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1543EFD-111D-4BEC-B71C-DEEC990166BC}" type="slidenum">
              <a:rPr lang="he-IL" smtClean="0"/>
              <a:t>‹#›</a:t>
            </a:fld>
            <a:endParaRPr lang="he-IL"/>
          </a:p>
        </p:txBody>
      </p:sp>
    </p:spTree>
    <p:extLst>
      <p:ext uri="{BB962C8B-B14F-4D97-AF65-F5344CB8AC3E}">
        <p14:creationId xmlns:p14="http://schemas.microsoft.com/office/powerpoint/2010/main" val="3728916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כותרת אנכית וטקסט">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1C6D883-6CB9-45AF-B927-A8036FE26DCA}" type="datetimeFigureOut">
              <a:rPr lang="he-IL" smtClean="0"/>
              <a:t>כ"ה/חשון/תשע"ח</a:t>
            </a:fld>
            <a:endParaRPr lang="he-IL"/>
          </a:p>
        </p:txBody>
      </p:sp>
      <p:sp>
        <p:nvSpPr>
          <p:cNvPr id="5" name="Footer Placeholder 4"/>
          <p:cNvSpPr>
            <a:spLocks noGrp="1"/>
          </p:cNvSpPr>
          <p:nvPr>
            <p:ph type="ftr" sz="quarter" idx="11"/>
          </p:nvPr>
        </p:nvSpPr>
        <p:spPr>
          <a:xfrm>
            <a:off x="685800" y="381000"/>
            <a:ext cx="6991492" cy="365125"/>
          </a:xfrm>
        </p:spPr>
        <p:txBody>
          <a:bodyPr/>
          <a:lstStyle/>
          <a:p>
            <a:endParaRPr lang="he-IL"/>
          </a:p>
        </p:txBody>
      </p:sp>
      <p:sp>
        <p:nvSpPr>
          <p:cNvPr id="6" name="Slide Number Placeholder 5"/>
          <p:cNvSpPr>
            <a:spLocks noGrp="1"/>
          </p:cNvSpPr>
          <p:nvPr>
            <p:ph type="sldNum" sz="quarter" idx="12"/>
          </p:nvPr>
        </p:nvSpPr>
        <p:spPr>
          <a:xfrm>
            <a:off x="10862452" y="381000"/>
            <a:ext cx="643748" cy="365125"/>
          </a:xfrm>
        </p:spPr>
        <p:txBody>
          <a:bodyPr/>
          <a:lstStyle/>
          <a:p>
            <a:fld id="{11543EFD-111D-4BEC-B71C-DEEC990166BC}" type="slidenum">
              <a:rPr lang="he-IL" smtClean="0"/>
              <a:t>‹#›</a:t>
            </a:fld>
            <a:endParaRPr lang="he-IL"/>
          </a:p>
        </p:txBody>
      </p:sp>
    </p:spTree>
    <p:extLst>
      <p:ext uri="{BB962C8B-B14F-4D97-AF65-F5344CB8AC3E}">
        <p14:creationId xmlns:p14="http://schemas.microsoft.com/office/powerpoint/2010/main" val="3887840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41C6D883-6CB9-45AF-B927-A8036FE26DCA}" type="datetimeFigureOut">
              <a:rPr lang="he-IL" smtClean="0"/>
              <a:t>כ"ה/חשון/תשע"ח</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1543EFD-111D-4BEC-B71C-DEEC990166BC}" type="slidenum">
              <a:rPr lang="he-IL" smtClean="0"/>
              <a:t>‹#›</a:t>
            </a:fld>
            <a:endParaRPr lang="he-IL"/>
          </a:p>
        </p:txBody>
      </p:sp>
    </p:spTree>
    <p:extLst>
      <p:ext uri="{BB962C8B-B14F-4D97-AF65-F5344CB8AC3E}">
        <p14:creationId xmlns:p14="http://schemas.microsoft.com/office/powerpoint/2010/main" val="1596953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1C6D883-6CB9-45AF-B927-A8036FE26DCA}" type="datetimeFigureOut">
              <a:rPr lang="he-IL" smtClean="0"/>
              <a:t>כ"ה/חשון/תשע"ח</a:t>
            </a:fld>
            <a:endParaRPr lang="he-IL"/>
          </a:p>
        </p:txBody>
      </p:sp>
      <p:sp>
        <p:nvSpPr>
          <p:cNvPr id="5" name="Footer Placeholder 4"/>
          <p:cNvSpPr>
            <a:spLocks noGrp="1"/>
          </p:cNvSpPr>
          <p:nvPr>
            <p:ph type="ftr" sz="quarter" idx="11"/>
          </p:nvPr>
        </p:nvSpPr>
        <p:spPr>
          <a:xfrm>
            <a:off x="685800" y="381001"/>
            <a:ext cx="6991492" cy="364065"/>
          </a:xfrm>
        </p:spPr>
        <p:txBody>
          <a:bodyPr/>
          <a:lstStyle/>
          <a:p>
            <a:endParaRPr lang="he-IL"/>
          </a:p>
        </p:txBody>
      </p:sp>
      <p:sp>
        <p:nvSpPr>
          <p:cNvPr id="6" name="Slide Number Placeholder 5"/>
          <p:cNvSpPr>
            <a:spLocks noGrp="1"/>
          </p:cNvSpPr>
          <p:nvPr>
            <p:ph type="sldNum" sz="quarter" idx="12"/>
          </p:nvPr>
        </p:nvSpPr>
        <p:spPr>
          <a:xfrm>
            <a:off x="10862452" y="381000"/>
            <a:ext cx="643748" cy="365125"/>
          </a:xfrm>
        </p:spPr>
        <p:txBody>
          <a:bodyPr/>
          <a:lstStyle/>
          <a:p>
            <a:fld id="{11543EFD-111D-4BEC-B71C-DEEC990166BC}" type="slidenum">
              <a:rPr lang="he-IL" smtClean="0"/>
              <a:t>‹#›</a:t>
            </a:fld>
            <a:endParaRPr lang="he-IL"/>
          </a:p>
        </p:txBody>
      </p:sp>
    </p:spTree>
    <p:extLst>
      <p:ext uri="{BB962C8B-B14F-4D97-AF65-F5344CB8AC3E}">
        <p14:creationId xmlns:p14="http://schemas.microsoft.com/office/powerpoint/2010/main" val="2135820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41C6D883-6CB9-45AF-B927-A8036FE26DCA}" type="datetimeFigureOut">
              <a:rPr lang="he-IL" smtClean="0"/>
              <a:t>כ"ה/חשון/תשע"ח</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1543EFD-111D-4BEC-B71C-DEEC990166BC}" type="slidenum">
              <a:rPr lang="he-IL" smtClean="0"/>
              <a:t>‹#›</a:t>
            </a:fld>
            <a:endParaRPr lang="he-IL"/>
          </a:p>
        </p:txBody>
      </p:sp>
    </p:spTree>
    <p:extLst>
      <p:ext uri="{BB962C8B-B14F-4D97-AF65-F5344CB8AC3E}">
        <p14:creationId xmlns:p14="http://schemas.microsoft.com/office/powerpoint/2010/main" val="468044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 name="Content Placeholder 3"/>
          <p:cNvSpPr>
            <a:spLocks noGrp="1"/>
          </p:cNvSpPr>
          <p:nvPr>
            <p:ph sz="half" idx="2"/>
          </p:nvPr>
        </p:nvSpPr>
        <p:spPr>
          <a:xfrm>
            <a:off x="685800" y="3132666"/>
            <a:ext cx="5311775" cy="3086019"/>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Content Placeholder 5"/>
          <p:cNvSpPr>
            <a:spLocks noGrp="1"/>
          </p:cNvSpPr>
          <p:nvPr>
            <p:ph sz="quarter" idx="4"/>
          </p:nvPr>
        </p:nvSpPr>
        <p:spPr>
          <a:xfrm>
            <a:off x="6172200" y="3132666"/>
            <a:ext cx="5334000" cy="3086019"/>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41C6D883-6CB9-45AF-B927-A8036FE26DCA}" type="datetimeFigureOut">
              <a:rPr lang="he-IL" smtClean="0"/>
              <a:t>כ"ה/חשון/תשע"ח</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11543EFD-111D-4BEC-B71C-DEEC990166BC}" type="slidenum">
              <a:rPr lang="he-IL" smtClean="0"/>
              <a:t>‹#›</a:t>
            </a:fld>
            <a:endParaRPr lang="he-IL"/>
          </a:p>
        </p:txBody>
      </p:sp>
    </p:spTree>
    <p:extLst>
      <p:ext uri="{BB962C8B-B14F-4D97-AF65-F5344CB8AC3E}">
        <p14:creationId xmlns:p14="http://schemas.microsoft.com/office/powerpoint/2010/main" val="161550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1C6D883-6CB9-45AF-B927-A8036FE26DCA}" type="datetimeFigureOut">
              <a:rPr lang="he-IL" smtClean="0"/>
              <a:t>כ"ה/חשון/תשע"ח</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11543EFD-111D-4BEC-B71C-DEEC990166BC}" type="slidenum">
              <a:rPr lang="he-IL" smtClean="0"/>
              <a:t>‹#›</a:t>
            </a:fld>
            <a:endParaRPr lang="he-IL"/>
          </a:p>
        </p:txBody>
      </p:sp>
    </p:spTree>
    <p:extLst>
      <p:ext uri="{BB962C8B-B14F-4D97-AF65-F5344CB8AC3E}">
        <p14:creationId xmlns:p14="http://schemas.microsoft.com/office/powerpoint/2010/main" val="4239116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C6D883-6CB9-45AF-B927-A8036FE26DCA}" type="datetimeFigureOut">
              <a:rPr lang="he-IL" smtClean="0"/>
              <a:t>כ"ה/חשון/תשע"ח</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11543EFD-111D-4BEC-B71C-DEEC990166BC}" type="slidenum">
              <a:rPr lang="he-IL" smtClean="0"/>
              <a:t>‹#›</a:t>
            </a:fld>
            <a:endParaRPr lang="he-IL"/>
          </a:p>
        </p:txBody>
      </p:sp>
    </p:spTree>
    <p:extLst>
      <p:ext uri="{BB962C8B-B14F-4D97-AF65-F5344CB8AC3E}">
        <p14:creationId xmlns:p14="http://schemas.microsoft.com/office/powerpoint/2010/main" val="3625794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41C6D883-6CB9-45AF-B927-A8036FE26DCA}" type="datetimeFigureOut">
              <a:rPr lang="he-IL" smtClean="0"/>
              <a:t>כ"ה/חשון/תשע"ח</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1543EFD-111D-4BEC-B71C-DEEC990166BC}" type="slidenum">
              <a:rPr lang="he-IL" smtClean="0"/>
              <a:t>‹#›</a:t>
            </a:fld>
            <a:endParaRPr lang="he-IL"/>
          </a:p>
        </p:txBody>
      </p:sp>
    </p:spTree>
    <p:extLst>
      <p:ext uri="{BB962C8B-B14F-4D97-AF65-F5344CB8AC3E}">
        <p14:creationId xmlns:p14="http://schemas.microsoft.com/office/powerpoint/2010/main" val="3145488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41C6D883-6CB9-45AF-B927-A8036FE26DCA}" type="datetimeFigureOut">
              <a:rPr lang="he-IL" smtClean="0"/>
              <a:t>כ"ה/חשון/תשע"ח</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1543EFD-111D-4BEC-B71C-DEEC990166BC}" type="slidenum">
              <a:rPr lang="he-IL" smtClean="0"/>
              <a:t>‹#›</a:t>
            </a:fld>
            <a:endParaRPr lang="he-IL"/>
          </a:p>
        </p:txBody>
      </p:sp>
    </p:spTree>
    <p:extLst>
      <p:ext uri="{BB962C8B-B14F-4D97-AF65-F5344CB8AC3E}">
        <p14:creationId xmlns:p14="http://schemas.microsoft.com/office/powerpoint/2010/main" val="423639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1C6D883-6CB9-45AF-B927-A8036FE26DCA}" type="datetimeFigureOut">
              <a:rPr lang="he-IL" smtClean="0"/>
              <a:t>כ"ה/חשון/תשע"ח</a:t>
            </a:fld>
            <a:endParaRPr lang="he-IL"/>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1543EFD-111D-4BEC-B71C-DEEC990166BC}" type="slidenum">
              <a:rPr lang="he-IL" smtClean="0"/>
              <a:t>‹#›</a:t>
            </a:fld>
            <a:endParaRPr lang="he-IL"/>
          </a:p>
        </p:txBody>
      </p:sp>
    </p:spTree>
    <p:extLst>
      <p:ext uri="{BB962C8B-B14F-4D97-AF65-F5344CB8AC3E}">
        <p14:creationId xmlns:p14="http://schemas.microsoft.com/office/powerpoint/2010/main" val="3277840111"/>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r" defTabSz="914400" rtl="1"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en.wikipedia.org/wiki/Vice-Admira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xmlns="" id="{0935A9E5-DFC0-426B-9936-C500456056E8}"/>
              </a:ext>
            </a:extLst>
          </p:cNvPr>
          <p:cNvPicPr>
            <a:picLocks noChangeAspect="1"/>
          </p:cNvPicPr>
          <p:nvPr/>
        </p:nvPicPr>
        <p:blipFill>
          <a:blip r:embed="rId2"/>
          <a:stretch>
            <a:fillRect/>
          </a:stretch>
        </p:blipFill>
        <p:spPr>
          <a:xfrm>
            <a:off x="0" y="0"/>
            <a:ext cx="12192000" cy="6858000"/>
          </a:xfrm>
          <a:prstGeom prst="rect">
            <a:avLst/>
          </a:prstGeom>
        </p:spPr>
      </p:pic>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1</a:t>
            </a:fld>
            <a:endParaRPr lang="en-US" altLang="he-IL">
              <a:solidFill>
                <a:srgbClr val="000000"/>
              </a:solidFill>
            </a:endParaRPr>
          </a:p>
        </p:txBody>
      </p:sp>
      <p:sp>
        <p:nvSpPr>
          <p:cNvPr id="3075" name="Rectangle 4"/>
          <p:cNvSpPr>
            <a:spLocks noChangeArrowheads="1"/>
          </p:cNvSpPr>
          <p:nvPr/>
        </p:nvSpPr>
        <p:spPr bwMode="auto">
          <a:xfrm>
            <a:off x="3646293" y="4176565"/>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he-IL" sz="3200" dirty="0">
                <a:solidFill>
                  <a:srgbClr val="FF0000"/>
                </a:solidFill>
                <a:highlight>
                  <a:srgbClr val="FFFF00"/>
                </a:highlight>
                <a:latin typeface="Times New Roman" panose="02020603050405020304" pitchFamily="18" charset="0"/>
                <a:cs typeface="Times New Roman" panose="02020603050405020304" pitchFamily="18" charset="0"/>
              </a:rPr>
              <a:t>Use of Satellite Imaging in Nowcasting </a:t>
            </a:r>
          </a:p>
        </p:txBody>
      </p:sp>
      <p:pic>
        <p:nvPicPr>
          <p:cNvPr id="3077" name="Picture 1026" descr="ims_logo_sm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spTree>
    <p:extLst>
      <p:ext uri="{BB962C8B-B14F-4D97-AF65-F5344CB8AC3E}">
        <p14:creationId xmlns:p14="http://schemas.microsoft.com/office/powerpoint/2010/main" val="25819505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10</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sp>
        <p:nvSpPr>
          <p:cNvPr id="2" name="מלבן 1">
            <a:extLst>
              <a:ext uri="{FF2B5EF4-FFF2-40B4-BE49-F238E27FC236}">
                <a16:creationId xmlns:a16="http://schemas.microsoft.com/office/drawing/2014/main" xmlns="" id="{C6389892-B5B8-4E32-B8BD-C9720D663F55}"/>
              </a:ext>
            </a:extLst>
          </p:cNvPr>
          <p:cNvSpPr/>
          <p:nvPr/>
        </p:nvSpPr>
        <p:spPr>
          <a:xfrm>
            <a:off x="4690844" y="488062"/>
            <a:ext cx="5600893" cy="646331"/>
          </a:xfrm>
          <a:prstGeom prst="rect">
            <a:avLst/>
          </a:prstGeom>
        </p:spPr>
        <p:txBody>
          <a:bodyPr wrap="none">
            <a:spAutoFit/>
          </a:bodyPr>
          <a:lstStyle/>
          <a:p>
            <a:pPr algn="ctr" fontAlgn="base">
              <a:spcBef>
                <a:spcPct val="0"/>
              </a:spcBef>
              <a:spcAft>
                <a:spcPct val="0"/>
              </a:spcAft>
            </a:pPr>
            <a:r>
              <a:rPr lang="en-US" altLang="he-IL" sz="3600" dirty="0" smtClean="0">
                <a:solidFill>
                  <a:srgbClr val="FFFF00"/>
                </a:solidFill>
                <a:latin typeface="Times New Roman" panose="02020603050405020304" pitchFamily="18" charset="0"/>
                <a:cs typeface="Times New Roman" panose="02020603050405020304" pitchFamily="18" charset="0"/>
              </a:rPr>
              <a:t>So…officially…forecasting- </a:t>
            </a:r>
            <a:endParaRPr lang="en-US" altLang="he-IL" sz="3600" dirty="0">
              <a:solidFill>
                <a:srgbClr val="FFFF00"/>
              </a:solidFill>
              <a:latin typeface="Times New Roman" panose="02020603050405020304" pitchFamily="18" charset="0"/>
              <a:cs typeface="Times New Roman" panose="02020603050405020304" pitchFamily="18" charset="0"/>
            </a:endParaRPr>
          </a:p>
        </p:txBody>
      </p:sp>
      <p:pic>
        <p:nvPicPr>
          <p:cNvPr id="4" name="תמונה 3"/>
          <p:cNvPicPr>
            <a:picLocks noChangeAspect="1"/>
          </p:cNvPicPr>
          <p:nvPr/>
        </p:nvPicPr>
        <p:blipFill>
          <a:blip r:embed="rId3"/>
          <a:stretch>
            <a:fillRect/>
          </a:stretch>
        </p:blipFill>
        <p:spPr>
          <a:xfrm>
            <a:off x="548011" y="1611313"/>
            <a:ext cx="3459112" cy="1948633"/>
          </a:xfrm>
          <a:prstGeom prst="rect">
            <a:avLst/>
          </a:prstGeom>
        </p:spPr>
      </p:pic>
      <p:sp>
        <p:nvSpPr>
          <p:cNvPr id="5" name="מלבן 4"/>
          <p:cNvSpPr/>
          <p:nvPr/>
        </p:nvSpPr>
        <p:spPr>
          <a:xfrm>
            <a:off x="4690844" y="2762944"/>
            <a:ext cx="5600893" cy="2554545"/>
          </a:xfrm>
          <a:prstGeom prst="rect">
            <a:avLst/>
          </a:prstGeom>
        </p:spPr>
        <p:txBody>
          <a:bodyPr wrap="square">
            <a:spAutoFit/>
          </a:bodyPr>
          <a:lstStyle/>
          <a:p>
            <a:pPr algn="just">
              <a:spcAft>
                <a:spcPts val="750"/>
              </a:spcAft>
            </a:pPr>
            <a:r>
              <a:rPr lang="en-US" sz="3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Weather forecasting is the application of current technology and science to predict the state of the atmosphere for a future time and a given location.</a:t>
            </a:r>
            <a:endParaRPr lang="en-US" sz="32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22002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xmlns="" id="{73FCC544-0405-4C73-937A-1A9F1DAC2E11}"/>
              </a:ext>
            </a:extLst>
          </p:cNvPr>
          <p:cNvPicPr>
            <a:picLocks noChangeAspect="1"/>
          </p:cNvPicPr>
          <p:nvPr/>
        </p:nvPicPr>
        <p:blipFill>
          <a:blip r:embed="rId2"/>
          <a:stretch>
            <a:fillRect/>
          </a:stretch>
        </p:blipFill>
        <p:spPr>
          <a:xfrm>
            <a:off x="-1" y="0"/>
            <a:ext cx="12192001" cy="6858000"/>
          </a:xfrm>
          <a:prstGeom prst="rect">
            <a:avLst/>
          </a:prstGeom>
        </p:spPr>
      </p:pic>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11</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sp>
        <p:nvSpPr>
          <p:cNvPr id="2" name="מלבן 1">
            <a:extLst>
              <a:ext uri="{FF2B5EF4-FFF2-40B4-BE49-F238E27FC236}">
                <a16:creationId xmlns:a16="http://schemas.microsoft.com/office/drawing/2014/main" xmlns="" id="{C6389892-B5B8-4E32-B8BD-C9720D663F55}"/>
              </a:ext>
            </a:extLst>
          </p:cNvPr>
          <p:cNvSpPr/>
          <p:nvPr/>
        </p:nvSpPr>
        <p:spPr>
          <a:xfrm>
            <a:off x="4744838" y="2827118"/>
            <a:ext cx="5160388" cy="646331"/>
          </a:xfrm>
          <a:prstGeom prst="rect">
            <a:avLst/>
          </a:prstGeom>
        </p:spPr>
        <p:txBody>
          <a:bodyPr wrap="none">
            <a:spAutoFit/>
          </a:bodyPr>
          <a:lstStyle/>
          <a:p>
            <a:pPr algn="ctr" fontAlgn="base">
              <a:spcBef>
                <a:spcPct val="0"/>
              </a:spcBef>
              <a:spcAft>
                <a:spcPct val="0"/>
              </a:spcAft>
            </a:pPr>
            <a:r>
              <a:rPr lang="en-US" altLang="he-IL" sz="3600" b="1" i="1" dirty="0">
                <a:solidFill>
                  <a:srgbClr val="FF0000"/>
                </a:solidFill>
                <a:highlight>
                  <a:srgbClr val="FFFF00"/>
                </a:highlight>
                <a:latin typeface="Times New Roman" panose="02020603050405020304" pitchFamily="18" charset="0"/>
                <a:cs typeface="Times New Roman" panose="02020603050405020304" pitchFamily="18" charset="0"/>
              </a:rPr>
              <a:t>So, what is Nowcasting?  </a:t>
            </a:r>
          </a:p>
        </p:txBody>
      </p:sp>
    </p:spTree>
    <p:extLst>
      <p:ext uri="{BB962C8B-B14F-4D97-AF65-F5344CB8AC3E}">
        <p14:creationId xmlns:p14="http://schemas.microsoft.com/office/powerpoint/2010/main" val="22313055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12</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sp>
        <p:nvSpPr>
          <p:cNvPr id="2" name="מלבן 1">
            <a:extLst>
              <a:ext uri="{FF2B5EF4-FFF2-40B4-BE49-F238E27FC236}">
                <a16:creationId xmlns:a16="http://schemas.microsoft.com/office/drawing/2014/main" xmlns="" id="{C6389892-B5B8-4E32-B8BD-C9720D663F55}"/>
              </a:ext>
            </a:extLst>
          </p:cNvPr>
          <p:cNvSpPr/>
          <p:nvPr/>
        </p:nvSpPr>
        <p:spPr>
          <a:xfrm>
            <a:off x="5000861" y="488062"/>
            <a:ext cx="4980851" cy="646331"/>
          </a:xfrm>
          <a:prstGeom prst="rect">
            <a:avLst/>
          </a:prstGeom>
        </p:spPr>
        <p:txBody>
          <a:bodyPr wrap="none">
            <a:spAutoFit/>
          </a:bodyPr>
          <a:lstStyle/>
          <a:p>
            <a:pPr algn="ctr" fontAlgn="base">
              <a:spcBef>
                <a:spcPct val="0"/>
              </a:spcBef>
              <a:spcAft>
                <a:spcPct val="0"/>
              </a:spcAft>
            </a:pPr>
            <a:r>
              <a:rPr lang="en-US" altLang="he-IL" sz="3600" dirty="0">
                <a:solidFill>
                  <a:srgbClr val="FFFF00"/>
                </a:solidFill>
                <a:latin typeface="Times New Roman" panose="02020603050405020304" pitchFamily="18" charset="0"/>
                <a:cs typeface="Times New Roman" panose="02020603050405020304" pitchFamily="18" charset="0"/>
              </a:rPr>
              <a:t>So, what is Nowcasting?  </a:t>
            </a:r>
          </a:p>
        </p:txBody>
      </p:sp>
      <p:pic>
        <p:nvPicPr>
          <p:cNvPr id="3" name="תמונה 2">
            <a:extLst>
              <a:ext uri="{FF2B5EF4-FFF2-40B4-BE49-F238E27FC236}">
                <a16:creationId xmlns:a16="http://schemas.microsoft.com/office/drawing/2014/main" xmlns="" id="{A488AC29-2213-473D-82C9-E2A319242EB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969954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a:stretch>
            <a:fillRect/>
          </a:stretch>
        </p:blipFill>
        <p:spPr>
          <a:xfrm>
            <a:off x="-41430" y="0"/>
            <a:ext cx="12233430" cy="6858001"/>
          </a:xfrm>
          <a:prstGeom prst="rect">
            <a:avLst/>
          </a:prstGeom>
        </p:spPr>
      </p:pic>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13</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sp>
        <p:nvSpPr>
          <p:cNvPr id="2" name="מלבן 1">
            <a:extLst>
              <a:ext uri="{FF2B5EF4-FFF2-40B4-BE49-F238E27FC236}">
                <a16:creationId xmlns:a16="http://schemas.microsoft.com/office/drawing/2014/main" xmlns="" id="{C6389892-B5B8-4E32-B8BD-C9720D663F55}"/>
              </a:ext>
            </a:extLst>
          </p:cNvPr>
          <p:cNvSpPr/>
          <p:nvPr/>
        </p:nvSpPr>
        <p:spPr>
          <a:xfrm>
            <a:off x="3979482" y="653038"/>
            <a:ext cx="4562146" cy="646331"/>
          </a:xfrm>
          <a:prstGeom prst="rect">
            <a:avLst/>
          </a:prstGeom>
        </p:spPr>
        <p:txBody>
          <a:bodyPr wrap="none">
            <a:spAutoFit/>
          </a:bodyPr>
          <a:lstStyle/>
          <a:p>
            <a:pPr algn="ctr" fontAlgn="base">
              <a:spcBef>
                <a:spcPct val="0"/>
              </a:spcBef>
              <a:spcAft>
                <a:spcPct val="0"/>
              </a:spcAft>
            </a:pPr>
            <a:r>
              <a:rPr lang="en-US" altLang="he-IL" sz="3600" dirty="0" smtClean="0">
                <a:solidFill>
                  <a:srgbClr val="FFFF00"/>
                </a:solidFill>
                <a:latin typeface="Times New Roman" panose="02020603050405020304" pitchFamily="18" charset="0"/>
                <a:cs typeface="Times New Roman" panose="02020603050405020304" pitchFamily="18" charset="0"/>
              </a:rPr>
              <a:t>Official terminology… </a:t>
            </a:r>
            <a:endParaRPr lang="en-US" altLang="he-IL" sz="3600" dirty="0">
              <a:solidFill>
                <a:srgbClr val="FFFF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056660" y="3746378"/>
            <a:ext cx="8078680" cy="2246769"/>
          </a:xfrm>
          <a:prstGeom prst="rect">
            <a:avLst/>
          </a:prstGeom>
          <a:solidFill>
            <a:srgbClr val="FFFF00"/>
          </a:solidFill>
        </p:spPr>
        <p:txBody>
          <a:bodyPr wrap="square" rtlCol="1">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Nowcasting is a technique for very short-range forecasting that maps the current weather, then uses an estimate of its speed and direction of movement to forecast the weather a short period ahead — assuming the weather will move without significant changes</a:t>
            </a:r>
            <a:r>
              <a:rPr lang="en-US" sz="2800" dirty="0" smtClean="0">
                <a:solidFill>
                  <a:srgbClr val="FF0000"/>
                </a:solidFill>
                <a:latin typeface="Times New Roman" panose="02020603050405020304" pitchFamily="18" charset="0"/>
                <a:cs typeface="Times New Roman" panose="02020603050405020304" pitchFamily="18" charset="0"/>
              </a:rPr>
              <a:t>.</a:t>
            </a:r>
            <a:endParaRPr lang="he-IL"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5975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14</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sp>
        <p:nvSpPr>
          <p:cNvPr id="2" name="מלבן 1">
            <a:extLst>
              <a:ext uri="{FF2B5EF4-FFF2-40B4-BE49-F238E27FC236}">
                <a16:creationId xmlns:a16="http://schemas.microsoft.com/office/drawing/2014/main" xmlns="" id="{C6389892-B5B8-4E32-B8BD-C9720D663F55}"/>
              </a:ext>
            </a:extLst>
          </p:cNvPr>
          <p:cNvSpPr/>
          <p:nvPr/>
        </p:nvSpPr>
        <p:spPr>
          <a:xfrm>
            <a:off x="5206424" y="653038"/>
            <a:ext cx="2108270" cy="646331"/>
          </a:xfrm>
          <a:prstGeom prst="rect">
            <a:avLst/>
          </a:prstGeom>
        </p:spPr>
        <p:txBody>
          <a:bodyPr wrap="none">
            <a:spAutoFit/>
          </a:bodyPr>
          <a:lstStyle/>
          <a:p>
            <a:pPr algn="ctr" fontAlgn="base">
              <a:spcBef>
                <a:spcPct val="0"/>
              </a:spcBef>
              <a:spcAft>
                <a:spcPct val="0"/>
              </a:spcAft>
            </a:pPr>
            <a:r>
              <a:rPr lang="en-US" altLang="he-IL" sz="3600" dirty="0" smtClean="0">
                <a:solidFill>
                  <a:srgbClr val="FFFF00"/>
                </a:solidFill>
                <a:latin typeface="Times New Roman" panose="02020603050405020304" pitchFamily="18" charset="0"/>
                <a:cs typeface="Times New Roman" panose="02020603050405020304" pitchFamily="18" charset="0"/>
              </a:rPr>
              <a:t>Initially…</a:t>
            </a:r>
            <a:endParaRPr lang="en-US" altLang="he-IL" sz="3600" dirty="0">
              <a:solidFill>
                <a:srgbClr val="FFFF00"/>
              </a:solidFill>
              <a:latin typeface="Times New Roman" panose="02020603050405020304" pitchFamily="18" charset="0"/>
              <a:cs typeface="Times New Roman" panose="02020603050405020304" pitchFamily="18" charset="0"/>
            </a:endParaRPr>
          </a:p>
        </p:txBody>
      </p:sp>
      <p:pic>
        <p:nvPicPr>
          <p:cNvPr id="3" name="תמונה 2"/>
          <p:cNvPicPr>
            <a:picLocks noChangeAspect="1"/>
          </p:cNvPicPr>
          <p:nvPr/>
        </p:nvPicPr>
        <p:blipFill>
          <a:blip r:embed="rId3"/>
          <a:stretch>
            <a:fillRect/>
          </a:stretch>
        </p:blipFill>
        <p:spPr>
          <a:xfrm>
            <a:off x="919717" y="2302321"/>
            <a:ext cx="3003814" cy="4000824"/>
          </a:xfrm>
          <a:prstGeom prst="rect">
            <a:avLst/>
          </a:prstGeom>
        </p:spPr>
      </p:pic>
      <p:sp>
        <p:nvSpPr>
          <p:cNvPr id="6" name="TextBox 5"/>
          <p:cNvSpPr txBox="1"/>
          <p:nvPr/>
        </p:nvSpPr>
        <p:spPr>
          <a:xfrm>
            <a:off x="1165796" y="1516369"/>
            <a:ext cx="2370337" cy="738664"/>
          </a:xfrm>
          <a:prstGeom prst="rect">
            <a:avLst/>
          </a:prstGeom>
          <a:noFill/>
        </p:spPr>
        <p:txBody>
          <a:bodyPr wrap="square" rtlCol="1">
            <a:spAutoFit/>
          </a:bodyPr>
          <a:lstStyle/>
          <a:p>
            <a:pPr algn="ctr"/>
            <a:r>
              <a:rPr lang="en-US" dirty="0">
                <a:hlinkClick r:id="rId4" tooltip="Vice-Admiral"/>
              </a:rPr>
              <a:t>Vice-Admiral</a:t>
            </a:r>
            <a:r>
              <a:rPr lang="en-US" dirty="0"/>
              <a:t/>
            </a:r>
            <a:br>
              <a:rPr lang="en-US" dirty="0"/>
            </a:br>
            <a:r>
              <a:rPr lang="en-US" sz="2400" b="1" dirty="0">
                <a:latin typeface="Times New Roman" panose="02020603050405020304" pitchFamily="18" charset="0"/>
                <a:cs typeface="Times New Roman" panose="02020603050405020304" pitchFamily="18" charset="0"/>
              </a:rPr>
              <a:t>Robert </a:t>
            </a:r>
            <a:r>
              <a:rPr lang="en-US" sz="2400" b="1" dirty="0" err="1">
                <a:latin typeface="Times New Roman" panose="02020603050405020304" pitchFamily="18" charset="0"/>
                <a:cs typeface="Times New Roman" panose="02020603050405020304" pitchFamily="18" charset="0"/>
              </a:rPr>
              <a:t>FitzRoy</a:t>
            </a:r>
            <a:endParaRPr lang="he-IL" sz="2400" dirty="0">
              <a:latin typeface="Times New Roman" panose="02020603050405020304" pitchFamily="18" charset="0"/>
              <a:cs typeface="Times New Roman" panose="02020603050405020304" pitchFamily="18" charset="0"/>
            </a:endParaRPr>
          </a:p>
        </p:txBody>
      </p:sp>
      <p:sp>
        <p:nvSpPr>
          <p:cNvPr id="8" name="מלבן 7"/>
          <p:cNvSpPr/>
          <p:nvPr/>
        </p:nvSpPr>
        <p:spPr>
          <a:xfrm>
            <a:off x="4477305" y="2336006"/>
            <a:ext cx="5803037" cy="2308324"/>
          </a:xfrm>
          <a:prstGeom prst="rect">
            <a:avLst/>
          </a:prstGeom>
        </p:spPr>
        <p:txBody>
          <a:bodyPr wrap="square">
            <a:spAutoFit/>
          </a:bodyPr>
          <a:lstStyle/>
          <a:p>
            <a:pPr algn="just"/>
            <a:r>
              <a:rPr lang="en-US"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First </a:t>
            </a:r>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produced forecasts at the Met Office [UK} in the </a:t>
            </a:r>
            <a:r>
              <a:rPr lang="en-US" dirty="0" err="1"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1860’s</a:t>
            </a:r>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he did it by collecting reports of storms from around the coast, and then sharing these reports with coastal ports that may be downwind, so that they knew there was bad weather coming. </a:t>
            </a:r>
            <a:endParaRPr lang="en-US"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dirty="0">
              <a:solidFill>
                <a:srgbClr val="FFFF00"/>
              </a:solidFill>
              <a:latin typeface="Times New Roman" panose="02020603050405020304" pitchFamily="18" charset="0"/>
              <a:cs typeface="Times New Roman" panose="02020603050405020304" pitchFamily="18" charset="0"/>
            </a:endParaRPr>
          </a:p>
          <a:p>
            <a:pPr algn="just"/>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This was a simple form of nowcasting.</a:t>
            </a:r>
          </a:p>
          <a:p>
            <a:pPr algn="just"/>
            <a:endParaRPr lang="he-IL" dirty="0">
              <a:solidFill>
                <a:srgbClr val="FFFF00"/>
              </a:solidFill>
              <a:latin typeface="Times New Roman" panose="02020603050405020304" pitchFamily="18" charset="0"/>
              <a:cs typeface="Times New Roman" panose="02020603050405020304" pitchFamily="18" charset="0"/>
            </a:endParaRPr>
          </a:p>
        </p:txBody>
      </p:sp>
      <p:pic>
        <p:nvPicPr>
          <p:cNvPr id="9" name="תמונה 8"/>
          <p:cNvPicPr>
            <a:picLocks noChangeAspect="1"/>
          </p:cNvPicPr>
          <p:nvPr/>
        </p:nvPicPr>
        <p:blipFill>
          <a:blip r:embed="rId5"/>
          <a:stretch>
            <a:fillRect/>
          </a:stretch>
        </p:blipFill>
        <p:spPr>
          <a:xfrm>
            <a:off x="9557921" y="3740273"/>
            <a:ext cx="2362200" cy="2857500"/>
          </a:xfrm>
          <a:prstGeom prst="rect">
            <a:avLst/>
          </a:prstGeom>
        </p:spPr>
      </p:pic>
      <p:pic>
        <p:nvPicPr>
          <p:cNvPr id="10" name="תמונה 9"/>
          <p:cNvPicPr>
            <a:picLocks noChangeAspect="1"/>
          </p:cNvPicPr>
          <p:nvPr/>
        </p:nvPicPr>
        <p:blipFill>
          <a:blip r:embed="rId6"/>
          <a:stretch>
            <a:fillRect/>
          </a:stretch>
        </p:blipFill>
        <p:spPr>
          <a:xfrm>
            <a:off x="5456734" y="4485762"/>
            <a:ext cx="1607650" cy="2112011"/>
          </a:xfrm>
          <a:prstGeom prst="rect">
            <a:avLst/>
          </a:prstGeom>
        </p:spPr>
      </p:pic>
    </p:spTree>
    <p:extLst>
      <p:ext uri="{BB962C8B-B14F-4D97-AF65-F5344CB8AC3E}">
        <p14:creationId xmlns:p14="http://schemas.microsoft.com/office/powerpoint/2010/main" val="390888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xmlns="" id="{523FD607-B1F8-4DA2-820D-16605FA61D30}"/>
              </a:ext>
            </a:extLst>
          </p:cNvPr>
          <p:cNvPicPr>
            <a:picLocks noChangeAspect="1"/>
          </p:cNvPicPr>
          <p:nvPr/>
        </p:nvPicPr>
        <p:blipFill>
          <a:blip r:embed="rId2"/>
          <a:stretch>
            <a:fillRect/>
          </a:stretch>
        </p:blipFill>
        <p:spPr>
          <a:xfrm>
            <a:off x="-1" y="0"/>
            <a:ext cx="12192001" cy="6858000"/>
          </a:xfrm>
          <a:prstGeom prst="rect">
            <a:avLst/>
          </a:prstGeom>
        </p:spPr>
      </p:pic>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15</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sp>
        <p:nvSpPr>
          <p:cNvPr id="2" name="מלבן 1">
            <a:extLst>
              <a:ext uri="{FF2B5EF4-FFF2-40B4-BE49-F238E27FC236}">
                <a16:creationId xmlns:a16="http://schemas.microsoft.com/office/drawing/2014/main" xmlns="" id="{C6389892-B5B8-4E32-B8BD-C9720D663F55}"/>
              </a:ext>
            </a:extLst>
          </p:cNvPr>
          <p:cNvSpPr/>
          <p:nvPr/>
        </p:nvSpPr>
        <p:spPr>
          <a:xfrm>
            <a:off x="2719605" y="2963407"/>
            <a:ext cx="3779881" cy="646331"/>
          </a:xfrm>
          <a:prstGeom prst="rect">
            <a:avLst/>
          </a:prstGeom>
        </p:spPr>
        <p:txBody>
          <a:bodyPr wrap="none">
            <a:spAutoFit/>
          </a:bodyPr>
          <a:lstStyle/>
          <a:p>
            <a:pPr algn="ctr" fontAlgn="base">
              <a:spcBef>
                <a:spcPct val="0"/>
              </a:spcBef>
              <a:spcAft>
                <a:spcPct val="0"/>
              </a:spcAft>
            </a:pPr>
            <a:r>
              <a:rPr lang="en-US" altLang="he-IL" sz="3600" b="1" i="1" dirty="0">
                <a:solidFill>
                  <a:srgbClr val="FF0000"/>
                </a:solidFill>
                <a:latin typeface="Times New Roman" panose="02020603050405020304" pitchFamily="18" charset="0"/>
                <a:cs typeface="Times New Roman" panose="02020603050405020304" pitchFamily="18" charset="0"/>
              </a:rPr>
              <a:t>Correlating this…</a:t>
            </a:r>
          </a:p>
        </p:txBody>
      </p:sp>
    </p:spTree>
    <p:extLst>
      <p:ext uri="{BB962C8B-B14F-4D97-AF65-F5344CB8AC3E}">
        <p14:creationId xmlns:p14="http://schemas.microsoft.com/office/powerpoint/2010/main" val="7075388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xmlns="" id="{8296F9AD-85D4-471A-B7DE-42A46B479A63}"/>
              </a:ext>
            </a:extLst>
          </p:cNvPr>
          <p:cNvPicPr>
            <a:picLocks noChangeAspect="1"/>
          </p:cNvPicPr>
          <p:nvPr/>
        </p:nvPicPr>
        <p:blipFill>
          <a:blip r:embed="rId2"/>
          <a:stretch>
            <a:fillRect/>
          </a:stretch>
        </p:blipFill>
        <p:spPr>
          <a:xfrm>
            <a:off x="-1" y="0"/>
            <a:ext cx="12192001" cy="6858000"/>
          </a:xfrm>
          <a:prstGeom prst="rect">
            <a:avLst/>
          </a:prstGeom>
        </p:spPr>
      </p:pic>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16</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sp>
        <p:nvSpPr>
          <p:cNvPr id="2" name="מלבן 1">
            <a:extLst>
              <a:ext uri="{FF2B5EF4-FFF2-40B4-BE49-F238E27FC236}">
                <a16:creationId xmlns:a16="http://schemas.microsoft.com/office/drawing/2014/main" xmlns="" id="{C6389892-B5B8-4E32-B8BD-C9720D663F55}"/>
              </a:ext>
            </a:extLst>
          </p:cNvPr>
          <p:cNvSpPr/>
          <p:nvPr/>
        </p:nvSpPr>
        <p:spPr>
          <a:xfrm>
            <a:off x="5000861" y="488062"/>
            <a:ext cx="4980851" cy="646331"/>
          </a:xfrm>
          <a:prstGeom prst="rect">
            <a:avLst/>
          </a:prstGeom>
        </p:spPr>
        <p:txBody>
          <a:bodyPr wrap="none">
            <a:spAutoFit/>
          </a:bodyPr>
          <a:lstStyle/>
          <a:p>
            <a:pPr algn="ctr" fontAlgn="base">
              <a:spcBef>
                <a:spcPct val="0"/>
              </a:spcBef>
              <a:spcAft>
                <a:spcPct val="0"/>
              </a:spcAft>
            </a:pPr>
            <a:r>
              <a:rPr lang="en-US" altLang="he-IL" sz="3600" dirty="0">
                <a:solidFill>
                  <a:srgbClr val="FFFF00"/>
                </a:solidFill>
                <a:latin typeface="Times New Roman" panose="02020603050405020304" pitchFamily="18" charset="0"/>
                <a:cs typeface="Times New Roman" panose="02020603050405020304" pitchFamily="18" charset="0"/>
              </a:rPr>
              <a:t>So, what is Nowcasting?  </a:t>
            </a:r>
          </a:p>
        </p:txBody>
      </p:sp>
      <p:sp>
        <p:nvSpPr>
          <p:cNvPr id="4" name="מלבן 3">
            <a:extLst>
              <a:ext uri="{FF2B5EF4-FFF2-40B4-BE49-F238E27FC236}">
                <a16:creationId xmlns:a16="http://schemas.microsoft.com/office/drawing/2014/main" xmlns="" id="{B329FB2A-41CB-45E3-8924-AAE17E89DC9F}"/>
              </a:ext>
            </a:extLst>
          </p:cNvPr>
          <p:cNvSpPr/>
          <p:nvPr/>
        </p:nvSpPr>
        <p:spPr>
          <a:xfrm>
            <a:off x="2040510" y="5565823"/>
            <a:ext cx="1924822" cy="646331"/>
          </a:xfrm>
          <a:prstGeom prst="rect">
            <a:avLst/>
          </a:prstGeom>
        </p:spPr>
        <p:txBody>
          <a:bodyPr wrap="none">
            <a:spAutoFit/>
          </a:bodyPr>
          <a:lstStyle/>
          <a:p>
            <a:pPr algn="ctr" fontAlgn="base">
              <a:spcBef>
                <a:spcPct val="0"/>
              </a:spcBef>
              <a:spcAft>
                <a:spcPct val="0"/>
              </a:spcAft>
            </a:pPr>
            <a:r>
              <a:rPr lang="en-US" altLang="he-IL" sz="3600" b="1" i="1" dirty="0">
                <a:solidFill>
                  <a:schemeClr val="bg1"/>
                </a:solidFill>
                <a:latin typeface="Times New Roman" panose="02020603050405020304" pitchFamily="18" charset="0"/>
                <a:cs typeface="Times New Roman" panose="02020603050405020304" pitchFamily="18" charset="0"/>
              </a:rPr>
              <a:t>…To this</a:t>
            </a:r>
          </a:p>
        </p:txBody>
      </p:sp>
    </p:spTree>
    <p:extLst>
      <p:ext uri="{BB962C8B-B14F-4D97-AF65-F5344CB8AC3E}">
        <p14:creationId xmlns:p14="http://schemas.microsoft.com/office/powerpoint/2010/main" val="27442254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xmlns="" id="{4B7B84E2-B78F-4F6F-8800-EB893D86EF4D}"/>
              </a:ext>
            </a:extLst>
          </p:cNvPr>
          <p:cNvPicPr>
            <a:picLocks noChangeAspect="1"/>
          </p:cNvPicPr>
          <p:nvPr/>
        </p:nvPicPr>
        <p:blipFill>
          <a:blip r:embed="rId2"/>
          <a:stretch>
            <a:fillRect/>
          </a:stretch>
        </p:blipFill>
        <p:spPr>
          <a:xfrm>
            <a:off x="0" y="0"/>
            <a:ext cx="12192000" cy="6858000"/>
          </a:xfrm>
          <a:prstGeom prst="rect">
            <a:avLst/>
          </a:prstGeom>
        </p:spPr>
      </p:pic>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17</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sp>
        <p:nvSpPr>
          <p:cNvPr id="2" name="מלבן 1">
            <a:extLst>
              <a:ext uri="{FF2B5EF4-FFF2-40B4-BE49-F238E27FC236}">
                <a16:creationId xmlns:a16="http://schemas.microsoft.com/office/drawing/2014/main" xmlns="" id="{C6389892-B5B8-4E32-B8BD-C9720D663F55}"/>
              </a:ext>
            </a:extLst>
          </p:cNvPr>
          <p:cNvSpPr/>
          <p:nvPr/>
        </p:nvSpPr>
        <p:spPr>
          <a:xfrm>
            <a:off x="4585126" y="378510"/>
            <a:ext cx="3681522" cy="646331"/>
          </a:xfrm>
          <a:prstGeom prst="rect">
            <a:avLst/>
          </a:prstGeom>
        </p:spPr>
        <p:txBody>
          <a:bodyPr wrap="none">
            <a:spAutoFit/>
          </a:bodyPr>
          <a:lstStyle/>
          <a:p>
            <a:pPr algn="ctr" fontAlgn="base">
              <a:spcBef>
                <a:spcPct val="0"/>
              </a:spcBef>
              <a:spcAft>
                <a:spcPct val="0"/>
              </a:spcAft>
            </a:pPr>
            <a:r>
              <a:rPr lang="en-US" altLang="he-IL" sz="3600" b="1" i="1" dirty="0">
                <a:solidFill>
                  <a:srgbClr val="FF0000"/>
                </a:solidFill>
                <a:highlight>
                  <a:srgbClr val="FFFF00"/>
                </a:highlight>
                <a:latin typeface="Times New Roman" panose="02020603050405020304" pitchFamily="18" charset="0"/>
                <a:cs typeface="Times New Roman" panose="02020603050405020304" pitchFamily="18" charset="0"/>
              </a:rPr>
              <a:t>Types of forecasts</a:t>
            </a:r>
          </a:p>
        </p:txBody>
      </p:sp>
      <p:sp>
        <p:nvSpPr>
          <p:cNvPr id="3" name="TextBox 2">
            <a:extLst>
              <a:ext uri="{FF2B5EF4-FFF2-40B4-BE49-F238E27FC236}">
                <a16:creationId xmlns:a16="http://schemas.microsoft.com/office/drawing/2014/main" xmlns="" id="{0BF80D27-7447-4F45-A507-5A1C1273D43B}"/>
              </a:ext>
            </a:extLst>
          </p:cNvPr>
          <p:cNvSpPr txBox="1"/>
          <p:nvPr/>
        </p:nvSpPr>
        <p:spPr>
          <a:xfrm>
            <a:off x="441122" y="2222461"/>
            <a:ext cx="11065078" cy="3816429"/>
          </a:xfrm>
          <a:prstGeom prst="rect">
            <a:avLst/>
          </a:prstGeom>
          <a:noFill/>
        </p:spPr>
        <p:txBody>
          <a:bodyPr wrap="square" rtlCol="1">
            <a:spAutoFit/>
          </a:bodyPr>
          <a:lstStyle/>
          <a:p>
            <a:pPr marL="285750" indent="-285750">
              <a:buFontTx/>
              <a:buChar char="-"/>
            </a:pPr>
            <a:r>
              <a:rPr lang="en-US" sz="2800" dirty="0">
                <a:solidFill>
                  <a:schemeClr val="bg1"/>
                </a:solidFill>
                <a:latin typeface="Times New Roman" panose="02020603050405020304" pitchFamily="18" charset="0"/>
                <a:cs typeface="Times New Roman" panose="02020603050405020304" pitchFamily="18" charset="0"/>
              </a:rPr>
              <a:t>Very short range forecast or nowcast: 0-6 hr.</a:t>
            </a:r>
          </a:p>
          <a:p>
            <a:pPr marL="285750" indent="-285750">
              <a:buFontTx/>
              <a:buChar char="-"/>
            </a:pPr>
            <a:r>
              <a:rPr lang="en-US" sz="2800" dirty="0">
                <a:solidFill>
                  <a:schemeClr val="bg1"/>
                </a:solidFill>
                <a:latin typeface="Times New Roman" panose="02020603050405020304" pitchFamily="18" charset="0"/>
                <a:cs typeface="Times New Roman" panose="02020603050405020304" pitchFamily="18" charset="0"/>
              </a:rPr>
              <a:t>Short range forecast: 6hrs.- 2.5 days</a:t>
            </a:r>
          </a:p>
          <a:p>
            <a:pPr marL="285750" indent="-285750">
              <a:buFontTx/>
              <a:buChar char="-"/>
            </a:pPr>
            <a:r>
              <a:rPr lang="en-US" sz="2800" dirty="0">
                <a:solidFill>
                  <a:schemeClr val="bg1"/>
                </a:solidFill>
                <a:latin typeface="Times New Roman" panose="02020603050405020304" pitchFamily="18" charset="0"/>
                <a:cs typeface="Times New Roman" panose="02020603050405020304" pitchFamily="18" charset="0"/>
              </a:rPr>
              <a:t>Medium range or extended forecasts: 3-8.5 days</a:t>
            </a:r>
          </a:p>
          <a:p>
            <a:pPr marL="285750" indent="-285750">
              <a:buFontTx/>
              <a:buChar char="-"/>
            </a:pPr>
            <a:r>
              <a:rPr lang="en-US" sz="2800" dirty="0">
                <a:solidFill>
                  <a:schemeClr val="bg1"/>
                </a:solidFill>
                <a:latin typeface="Times New Roman" panose="02020603050405020304" pitchFamily="18" charset="0"/>
                <a:cs typeface="Times New Roman" panose="02020603050405020304" pitchFamily="18" charset="0"/>
              </a:rPr>
              <a:t>Long range forecasts: 8.5 days to 2 weeks.</a:t>
            </a:r>
          </a:p>
          <a:p>
            <a:pPr marL="285750" indent="-285750">
              <a:buFontTx/>
              <a:buChar char="-"/>
            </a:pPr>
            <a:r>
              <a:rPr lang="en-US" sz="2800" dirty="0">
                <a:solidFill>
                  <a:schemeClr val="bg1"/>
                </a:solidFill>
                <a:latin typeface="Times New Roman" panose="02020603050405020304" pitchFamily="18" charset="0"/>
                <a:cs typeface="Times New Roman" panose="02020603050405020304" pitchFamily="18" charset="0"/>
              </a:rPr>
              <a:t> Monthly and seasonal outlooks: above, near, below normal conditions.</a:t>
            </a:r>
          </a:p>
          <a:p>
            <a:pPr marL="285750" indent="-285750">
              <a:buFontTx/>
              <a:buChar char="-"/>
            </a:pPr>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a:solidFill>
                  <a:schemeClr val="bg1"/>
                </a:solidFill>
                <a:latin typeface="Times New Roman" panose="02020603050405020304" pitchFamily="18" charset="0"/>
                <a:cs typeface="Times New Roman" panose="02020603050405020304" pitchFamily="18" charset="0"/>
              </a:rPr>
              <a:t>* Long range forecasts are less specific than short range forecasts. </a:t>
            </a:r>
          </a:p>
          <a:p>
            <a:pPr marL="285750" indent="-285750">
              <a:buFontTx/>
              <a:buChar char="-"/>
            </a:pPr>
            <a:endParaRPr lang="en-US" sz="2800" dirty="0">
              <a:solidFill>
                <a:schemeClr val="bg1"/>
              </a:solidFill>
              <a:latin typeface="Times New Roman" panose="02020603050405020304" pitchFamily="18" charset="0"/>
              <a:cs typeface="Times New Roman" panose="02020603050405020304" pitchFamily="18" charset="0"/>
            </a:endParaRPr>
          </a:p>
          <a:p>
            <a:pPr marL="285750" indent="-285750">
              <a:buFontTx/>
              <a:buChar char="-"/>
            </a:pPr>
            <a:endParaRPr lang="he-I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21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xmlns="" id="{DBE32003-AFA1-451D-9A7F-1AF04CEA2F2D}"/>
              </a:ext>
            </a:extLst>
          </p:cNvPr>
          <p:cNvPicPr>
            <a:picLocks noChangeAspect="1"/>
          </p:cNvPicPr>
          <p:nvPr/>
        </p:nvPicPr>
        <p:blipFill>
          <a:blip r:embed="rId2"/>
          <a:stretch>
            <a:fillRect/>
          </a:stretch>
        </p:blipFill>
        <p:spPr>
          <a:xfrm>
            <a:off x="0" y="-1"/>
            <a:ext cx="12215091" cy="6858001"/>
          </a:xfrm>
          <a:prstGeom prst="rect">
            <a:avLst/>
          </a:prstGeom>
        </p:spPr>
      </p:pic>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18</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sp>
        <p:nvSpPr>
          <p:cNvPr id="2" name="מלבן 1">
            <a:extLst>
              <a:ext uri="{FF2B5EF4-FFF2-40B4-BE49-F238E27FC236}">
                <a16:creationId xmlns:a16="http://schemas.microsoft.com/office/drawing/2014/main" xmlns="" id="{C6389892-B5B8-4E32-B8BD-C9720D663F55}"/>
              </a:ext>
            </a:extLst>
          </p:cNvPr>
          <p:cNvSpPr/>
          <p:nvPr/>
        </p:nvSpPr>
        <p:spPr>
          <a:xfrm>
            <a:off x="544080" y="4994323"/>
            <a:ext cx="5198860" cy="1200329"/>
          </a:xfrm>
          <a:prstGeom prst="rect">
            <a:avLst/>
          </a:prstGeom>
        </p:spPr>
        <p:txBody>
          <a:bodyPr wrap="none">
            <a:spAutoFit/>
          </a:bodyPr>
          <a:lstStyle/>
          <a:p>
            <a:pPr algn="ctr" fontAlgn="base">
              <a:spcBef>
                <a:spcPct val="0"/>
              </a:spcBef>
              <a:spcAft>
                <a:spcPct val="0"/>
              </a:spcAft>
            </a:pPr>
            <a:r>
              <a:rPr lang="en-US" altLang="he-IL" sz="3600" b="1" i="1" dirty="0" smtClean="0">
                <a:solidFill>
                  <a:srgbClr val="FF0000"/>
                </a:solidFill>
                <a:latin typeface="Times New Roman" panose="02020603050405020304" pitchFamily="18" charset="0"/>
                <a:cs typeface="Times New Roman" panose="02020603050405020304" pitchFamily="18" charset="0"/>
              </a:rPr>
              <a:t>Back to some of the </a:t>
            </a:r>
            <a:r>
              <a:rPr lang="en-US" altLang="he-IL" sz="3600" b="1" i="1" dirty="0">
                <a:solidFill>
                  <a:srgbClr val="FF0000"/>
                </a:solidFill>
                <a:latin typeface="Times New Roman" panose="02020603050405020304" pitchFamily="18" charset="0"/>
                <a:cs typeface="Times New Roman" panose="02020603050405020304" pitchFamily="18" charset="0"/>
              </a:rPr>
              <a:t>basics</a:t>
            </a:r>
          </a:p>
          <a:p>
            <a:pPr algn="ctr" fontAlgn="base">
              <a:spcBef>
                <a:spcPct val="0"/>
              </a:spcBef>
              <a:spcAft>
                <a:spcPct val="0"/>
              </a:spcAft>
            </a:pPr>
            <a:r>
              <a:rPr lang="en-US" altLang="he-IL" sz="3600" b="1" i="1" dirty="0" smtClean="0">
                <a:solidFill>
                  <a:srgbClr val="FF0000"/>
                </a:solidFill>
                <a:latin typeface="Times New Roman" panose="02020603050405020304" pitchFamily="18" charset="0"/>
                <a:cs typeface="Times New Roman" panose="02020603050405020304" pitchFamily="18" charset="0"/>
              </a:rPr>
              <a:t>in </a:t>
            </a:r>
            <a:r>
              <a:rPr lang="en-US" altLang="he-IL" sz="3600" b="1" i="1" dirty="0">
                <a:solidFill>
                  <a:srgbClr val="FF0000"/>
                </a:solidFill>
                <a:latin typeface="Times New Roman" panose="02020603050405020304" pitchFamily="18" charset="0"/>
                <a:cs typeface="Times New Roman" panose="02020603050405020304" pitchFamily="18" charset="0"/>
              </a:rPr>
              <a:t>satellite imagery</a:t>
            </a:r>
          </a:p>
        </p:txBody>
      </p:sp>
    </p:spTree>
    <p:extLst>
      <p:ext uri="{BB962C8B-B14F-4D97-AF65-F5344CB8AC3E}">
        <p14:creationId xmlns:p14="http://schemas.microsoft.com/office/powerpoint/2010/main" val="27583347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19</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sp>
        <p:nvSpPr>
          <p:cNvPr id="2" name="מלבן 1">
            <a:extLst>
              <a:ext uri="{FF2B5EF4-FFF2-40B4-BE49-F238E27FC236}">
                <a16:creationId xmlns:a16="http://schemas.microsoft.com/office/drawing/2014/main" xmlns="" id="{C6389892-B5B8-4E32-B8BD-C9720D663F55}"/>
              </a:ext>
            </a:extLst>
          </p:cNvPr>
          <p:cNvSpPr/>
          <p:nvPr/>
        </p:nvSpPr>
        <p:spPr>
          <a:xfrm>
            <a:off x="5000861" y="488062"/>
            <a:ext cx="4980851" cy="646331"/>
          </a:xfrm>
          <a:prstGeom prst="rect">
            <a:avLst/>
          </a:prstGeom>
        </p:spPr>
        <p:txBody>
          <a:bodyPr wrap="none">
            <a:spAutoFit/>
          </a:bodyPr>
          <a:lstStyle/>
          <a:p>
            <a:pPr algn="ctr" fontAlgn="base">
              <a:spcBef>
                <a:spcPct val="0"/>
              </a:spcBef>
              <a:spcAft>
                <a:spcPct val="0"/>
              </a:spcAft>
            </a:pPr>
            <a:r>
              <a:rPr lang="en-US" altLang="he-IL" sz="3600" dirty="0">
                <a:solidFill>
                  <a:srgbClr val="FFFF00"/>
                </a:solidFill>
                <a:latin typeface="Times New Roman" panose="02020603050405020304" pitchFamily="18" charset="0"/>
                <a:cs typeface="Times New Roman" panose="02020603050405020304" pitchFamily="18" charset="0"/>
              </a:rPr>
              <a:t>So, what is Nowcasting?  </a:t>
            </a:r>
          </a:p>
        </p:txBody>
      </p:sp>
      <p:pic>
        <p:nvPicPr>
          <p:cNvPr id="4" name="תמונה 3">
            <a:extLst>
              <a:ext uri="{FF2B5EF4-FFF2-40B4-BE49-F238E27FC236}">
                <a16:creationId xmlns:a16="http://schemas.microsoft.com/office/drawing/2014/main" xmlns="" id="{CCD9C702-D174-4615-8F5F-BA8562B77B4E}"/>
              </a:ext>
            </a:extLst>
          </p:cNvPr>
          <p:cNvPicPr>
            <a:picLocks noChangeAspect="1"/>
          </p:cNvPicPr>
          <p:nvPr/>
        </p:nvPicPr>
        <p:blipFill>
          <a:blip r:embed="rId3"/>
          <a:stretch>
            <a:fillRect/>
          </a:stretch>
        </p:blipFill>
        <p:spPr>
          <a:xfrm>
            <a:off x="1805" y="0"/>
            <a:ext cx="12188389" cy="6858000"/>
          </a:xfrm>
          <a:prstGeom prst="rect">
            <a:avLst/>
          </a:prstGeom>
        </p:spPr>
      </p:pic>
    </p:spTree>
    <p:extLst>
      <p:ext uri="{BB962C8B-B14F-4D97-AF65-F5344CB8AC3E}">
        <p14:creationId xmlns:p14="http://schemas.microsoft.com/office/powerpoint/2010/main" val="1091680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2</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sp>
        <p:nvSpPr>
          <p:cNvPr id="2" name="מלבן 1">
            <a:extLst>
              <a:ext uri="{FF2B5EF4-FFF2-40B4-BE49-F238E27FC236}">
                <a16:creationId xmlns:a16="http://schemas.microsoft.com/office/drawing/2014/main" xmlns="" id="{C6389892-B5B8-4E32-B8BD-C9720D663F55}"/>
              </a:ext>
            </a:extLst>
          </p:cNvPr>
          <p:cNvSpPr/>
          <p:nvPr/>
        </p:nvSpPr>
        <p:spPr>
          <a:xfrm>
            <a:off x="2694521" y="493829"/>
            <a:ext cx="7596951" cy="646331"/>
          </a:xfrm>
          <a:prstGeom prst="rect">
            <a:avLst/>
          </a:prstGeom>
        </p:spPr>
        <p:txBody>
          <a:bodyPr wrap="none">
            <a:spAutoFit/>
          </a:bodyPr>
          <a:lstStyle/>
          <a:p>
            <a:pPr algn="ctr" fontAlgn="base">
              <a:spcBef>
                <a:spcPct val="0"/>
              </a:spcBef>
              <a:spcAft>
                <a:spcPct val="0"/>
              </a:spcAft>
            </a:pPr>
            <a:r>
              <a:rPr lang="en-US" altLang="he-IL" sz="3600" dirty="0">
                <a:solidFill>
                  <a:srgbClr val="FF0000"/>
                </a:solidFill>
                <a:highlight>
                  <a:srgbClr val="FFFF00"/>
                </a:highlight>
                <a:latin typeface="Times New Roman" panose="02020603050405020304" pitchFamily="18" charset="0"/>
                <a:cs typeface="Times New Roman" panose="02020603050405020304" pitchFamily="18" charset="0"/>
              </a:rPr>
              <a:t>Use of Satellite Imaging in Nowcasting </a:t>
            </a:r>
          </a:p>
        </p:txBody>
      </p:sp>
      <p:sp>
        <p:nvSpPr>
          <p:cNvPr id="3" name="TextBox 2">
            <a:extLst>
              <a:ext uri="{FF2B5EF4-FFF2-40B4-BE49-F238E27FC236}">
                <a16:creationId xmlns:a16="http://schemas.microsoft.com/office/drawing/2014/main" xmlns="" id="{DF3B0787-6FD0-4BDD-9048-7CA66BC49F25}"/>
              </a:ext>
            </a:extLst>
          </p:cNvPr>
          <p:cNvSpPr txBox="1"/>
          <p:nvPr/>
        </p:nvSpPr>
        <p:spPr>
          <a:xfrm>
            <a:off x="730027" y="2060576"/>
            <a:ext cx="6183694" cy="4739759"/>
          </a:xfrm>
          <a:prstGeom prst="rect">
            <a:avLst/>
          </a:prstGeom>
          <a:noFill/>
        </p:spPr>
        <p:txBody>
          <a:bodyPr wrap="square" rtlCol="1">
            <a:spAutoFit/>
          </a:bodyPr>
          <a:lstStyle/>
          <a:p>
            <a:r>
              <a:rPr lang="en-US" sz="3200" b="1" i="1" dirty="0">
                <a:solidFill>
                  <a:srgbClr val="FFFF00"/>
                </a:solidFill>
                <a:latin typeface="Times New Roman" panose="02020603050405020304" pitchFamily="18" charset="0"/>
                <a:cs typeface="Times New Roman" panose="02020603050405020304" pitchFamily="18" charset="0"/>
              </a:rPr>
              <a:t>On today’s lecture: </a:t>
            </a:r>
          </a:p>
          <a:p>
            <a:endParaRPr lang="en-US" dirty="0">
              <a:latin typeface="Times New Roman" panose="02020603050405020304" pitchFamily="18" charset="0"/>
              <a:cs typeface="Times New Roman" panose="02020603050405020304" pitchFamily="18" charset="0"/>
            </a:endParaRPr>
          </a:p>
          <a:p>
            <a:pPr marL="285750" indent="-285750">
              <a:buFontTx/>
              <a:buChar char="-"/>
            </a:pPr>
            <a:r>
              <a:rPr lang="en-US" sz="2400" dirty="0" smtClean="0">
                <a:solidFill>
                  <a:srgbClr val="FFFF00"/>
                </a:solidFill>
                <a:latin typeface="Times New Roman" panose="02020603050405020304" pitchFamily="18" charset="0"/>
                <a:cs typeface="Times New Roman" panose="02020603050405020304" pitchFamily="18" charset="0"/>
              </a:rPr>
              <a:t>Prophecies</a:t>
            </a:r>
            <a:r>
              <a:rPr lang="en-US" sz="2400" dirty="0">
                <a:solidFill>
                  <a:srgbClr val="FFFF00"/>
                </a:solidFill>
                <a:latin typeface="Times New Roman" panose="02020603050405020304" pitchFamily="18" charset="0"/>
                <a:cs typeface="Times New Roman" panose="02020603050405020304" pitchFamily="18" charset="0"/>
              </a:rPr>
              <a:t>, forecasts and nowcasts</a:t>
            </a:r>
            <a:r>
              <a:rPr lang="en-US" sz="2400" dirty="0" smtClean="0">
                <a:solidFill>
                  <a:srgbClr val="FFFF00"/>
                </a:solidFill>
                <a:latin typeface="Times New Roman" panose="02020603050405020304" pitchFamily="18" charset="0"/>
                <a:cs typeface="Times New Roman" panose="02020603050405020304" pitchFamily="18" charset="0"/>
              </a:rPr>
              <a:t>.</a:t>
            </a:r>
          </a:p>
          <a:p>
            <a:pPr marL="285750" indent="-285750">
              <a:buFontTx/>
              <a:buChar char="-"/>
            </a:pPr>
            <a:r>
              <a:rPr lang="en-US" sz="2400" dirty="0" smtClean="0">
                <a:solidFill>
                  <a:srgbClr val="FFFF00"/>
                </a:solidFill>
                <a:latin typeface="Times New Roman" panose="02020603050405020304" pitchFamily="18" charset="0"/>
                <a:cs typeface="Times New Roman" panose="02020603050405020304" pitchFamily="18" charset="0"/>
              </a:rPr>
              <a:t>Basic satellite imagery.   </a:t>
            </a:r>
          </a:p>
          <a:p>
            <a:pPr marL="285750" indent="-285750">
              <a:buFontTx/>
              <a:buChar char="-"/>
            </a:pPr>
            <a:r>
              <a:rPr lang="en-US" sz="2400" dirty="0" err="1" smtClean="0">
                <a:solidFill>
                  <a:srgbClr val="FFFF00"/>
                </a:solidFill>
                <a:latin typeface="Times New Roman" panose="02020603050405020304" pitchFamily="18" charset="0"/>
                <a:cs typeface="Times New Roman" panose="02020603050405020304" pitchFamily="18" charset="0"/>
              </a:rPr>
              <a:t>RGB</a:t>
            </a:r>
            <a:r>
              <a:rPr lang="en-US" sz="2400" dirty="0" smtClean="0">
                <a:solidFill>
                  <a:srgbClr val="FFFF00"/>
                </a:solidFill>
                <a:latin typeface="Times New Roman" panose="02020603050405020304" pitchFamily="18" charset="0"/>
                <a:cs typeface="Times New Roman" panose="02020603050405020304" pitchFamily="18" charset="0"/>
              </a:rPr>
              <a:t> and operative products of </a:t>
            </a:r>
            <a:r>
              <a:rPr lang="en-US" sz="2400" dirty="0" err="1" smtClean="0">
                <a:solidFill>
                  <a:srgbClr val="FFFF00"/>
                </a:solidFill>
                <a:latin typeface="Times New Roman" panose="02020603050405020304" pitchFamily="18" charset="0"/>
                <a:cs typeface="Times New Roman" panose="02020603050405020304" pitchFamily="18" charset="0"/>
              </a:rPr>
              <a:t>RGB</a:t>
            </a:r>
            <a:endParaRPr lang="en-US" sz="2400" dirty="0" smtClean="0">
              <a:solidFill>
                <a:srgbClr val="FFFF00"/>
              </a:solidFill>
              <a:latin typeface="Times New Roman" panose="02020603050405020304" pitchFamily="18" charset="0"/>
              <a:cs typeface="Times New Roman" panose="02020603050405020304" pitchFamily="18" charset="0"/>
            </a:endParaRPr>
          </a:p>
          <a:p>
            <a:pPr marL="742950" lvl="1" indent="-285750">
              <a:buFontTx/>
              <a:buChar char="-"/>
            </a:pPr>
            <a:r>
              <a:rPr lang="en-US" sz="2400" dirty="0" smtClean="0">
                <a:solidFill>
                  <a:srgbClr val="FFFF00"/>
                </a:solidFill>
                <a:latin typeface="Times New Roman" panose="02020603050405020304" pitchFamily="18" charset="0"/>
                <a:cs typeface="Times New Roman" panose="02020603050405020304" pitchFamily="18" charset="0"/>
              </a:rPr>
              <a:t>Natural color</a:t>
            </a:r>
          </a:p>
          <a:p>
            <a:pPr marL="742950" lvl="1" indent="-285750">
              <a:buFontTx/>
              <a:buChar char="-"/>
            </a:pPr>
            <a:r>
              <a:rPr lang="en-US" sz="2400" dirty="0" smtClean="0">
                <a:solidFill>
                  <a:srgbClr val="FFFF00"/>
                </a:solidFill>
                <a:latin typeface="Times New Roman" panose="02020603050405020304" pitchFamily="18" charset="0"/>
                <a:cs typeface="Times New Roman" panose="02020603050405020304" pitchFamily="18" charset="0"/>
              </a:rPr>
              <a:t>Dust</a:t>
            </a:r>
          </a:p>
          <a:p>
            <a:pPr marL="742950" lvl="1" indent="-285750">
              <a:buFontTx/>
              <a:buChar char="-"/>
            </a:pPr>
            <a:r>
              <a:rPr lang="en-US" sz="2400" dirty="0" smtClean="0">
                <a:solidFill>
                  <a:srgbClr val="FFFF00"/>
                </a:solidFill>
                <a:latin typeface="Times New Roman" panose="02020603050405020304" pitchFamily="18" charset="0"/>
                <a:cs typeface="Times New Roman" panose="02020603050405020304" pitchFamily="18" charset="0"/>
              </a:rPr>
              <a:t>Convective storms</a:t>
            </a:r>
          </a:p>
          <a:p>
            <a:pPr marL="742950" lvl="1" indent="-285750">
              <a:buFontTx/>
              <a:buChar char="-"/>
            </a:pPr>
            <a:r>
              <a:rPr lang="en-US" sz="2400" dirty="0" err="1" smtClean="0">
                <a:solidFill>
                  <a:srgbClr val="FFFF00"/>
                </a:solidFill>
                <a:latin typeface="Times New Roman" panose="02020603050405020304" pitchFamily="18" charset="0"/>
                <a:cs typeface="Times New Roman" panose="02020603050405020304" pitchFamily="18" charset="0"/>
              </a:rPr>
              <a:t>Airmass</a:t>
            </a:r>
            <a:endParaRPr lang="en-US" sz="2400" dirty="0" smtClean="0">
              <a:solidFill>
                <a:srgbClr val="FFFF00"/>
              </a:solidFill>
              <a:latin typeface="Times New Roman" panose="02020603050405020304" pitchFamily="18" charset="0"/>
              <a:cs typeface="Times New Roman" panose="02020603050405020304" pitchFamily="18" charset="0"/>
            </a:endParaRPr>
          </a:p>
          <a:p>
            <a:pPr marL="285750" indent="-285750">
              <a:buFontTx/>
              <a:buChar char="-"/>
            </a:pPr>
            <a:r>
              <a:rPr lang="en-US" sz="2400" dirty="0">
                <a:solidFill>
                  <a:srgbClr val="FFFF00"/>
                </a:solidFill>
                <a:latin typeface="Times New Roman" panose="02020603050405020304" pitchFamily="18" charset="0"/>
                <a:cs typeface="Times New Roman" panose="02020603050405020304" pitchFamily="18" charset="0"/>
              </a:rPr>
              <a:t>Notable Points on Utilization of Satellite Data in </a:t>
            </a:r>
            <a:r>
              <a:rPr lang="en-US" sz="2400" dirty="0" err="1">
                <a:solidFill>
                  <a:srgbClr val="FFFF00"/>
                </a:solidFill>
                <a:latin typeface="Times New Roman" panose="02020603050405020304" pitchFamily="18" charset="0"/>
                <a:cs typeface="Times New Roman" panose="02020603050405020304" pitchFamily="18" charset="0"/>
              </a:rPr>
              <a:t>SRNWP</a:t>
            </a:r>
            <a:endParaRPr lang="en-US" sz="2400" dirty="0">
              <a:solidFill>
                <a:srgbClr val="FFFF00"/>
              </a:solidFill>
              <a:latin typeface="Times New Roman" panose="02020603050405020304" pitchFamily="18" charset="0"/>
              <a:cs typeface="Times New Roman" panose="02020603050405020304" pitchFamily="18" charset="0"/>
            </a:endParaRPr>
          </a:p>
          <a:p>
            <a:pPr marL="285750" indent="-285750">
              <a:buFontTx/>
              <a:buChar char="-"/>
            </a:pPr>
            <a:endParaRPr lang="en-US" dirty="0" smtClean="0">
              <a:solidFill>
                <a:srgbClr val="FFFF00"/>
              </a:solidFill>
              <a:latin typeface="Times New Roman" panose="02020603050405020304" pitchFamily="18" charset="0"/>
              <a:cs typeface="Times New Roman" panose="02020603050405020304" pitchFamily="18" charset="0"/>
            </a:endParaRPr>
          </a:p>
          <a:p>
            <a:pPr marL="285750" indent="-285750">
              <a:buFontTx/>
              <a:buChar char="-"/>
            </a:pPr>
            <a:endParaRPr lang="he-IL" dirty="0">
              <a:solidFill>
                <a:srgbClr val="FFFF00"/>
              </a:solidFill>
              <a:latin typeface="Times New Roman" panose="02020603050405020304" pitchFamily="18" charset="0"/>
              <a:cs typeface="Times New Roman" panose="02020603050405020304" pitchFamily="18" charset="0"/>
            </a:endParaRPr>
          </a:p>
        </p:txBody>
      </p:sp>
      <p:pic>
        <p:nvPicPr>
          <p:cNvPr id="4" name="תמונה 3"/>
          <p:cNvPicPr>
            <a:picLocks noChangeAspect="1"/>
          </p:cNvPicPr>
          <p:nvPr/>
        </p:nvPicPr>
        <p:blipFill>
          <a:blip r:embed="rId3"/>
          <a:stretch>
            <a:fillRect/>
          </a:stretch>
        </p:blipFill>
        <p:spPr>
          <a:xfrm>
            <a:off x="6674649" y="1428750"/>
            <a:ext cx="5421630" cy="3888739"/>
          </a:xfrm>
          <a:prstGeom prst="rect">
            <a:avLst/>
          </a:prstGeom>
        </p:spPr>
      </p:pic>
    </p:spTree>
    <p:extLst>
      <p:ext uri="{BB962C8B-B14F-4D97-AF65-F5344CB8AC3E}">
        <p14:creationId xmlns:p14="http://schemas.microsoft.com/office/powerpoint/2010/main" val="228766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20</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sp>
        <p:nvSpPr>
          <p:cNvPr id="2" name="מלבן 1">
            <a:extLst>
              <a:ext uri="{FF2B5EF4-FFF2-40B4-BE49-F238E27FC236}">
                <a16:creationId xmlns:a16="http://schemas.microsoft.com/office/drawing/2014/main" xmlns="" id="{C6389892-B5B8-4E32-B8BD-C9720D663F55}"/>
              </a:ext>
            </a:extLst>
          </p:cNvPr>
          <p:cNvSpPr/>
          <p:nvPr/>
        </p:nvSpPr>
        <p:spPr>
          <a:xfrm>
            <a:off x="5000861" y="488062"/>
            <a:ext cx="4980851" cy="646331"/>
          </a:xfrm>
          <a:prstGeom prst="rect">
            <a:avLst/>
          </a:prstGeom>
        </p:spPr>
        <p:txBody>
          <a:bodyPr wrap="none">
            <a:spAutoFit/>
          </a:bodyPr>
          <a:lstStyle/>
          <a:p>
            <a:pPr algn="ctr" fontAlgn="base">
              <a:spcBef>
                <a:spcPct val="0"/>
              </a:spcBef>
              <a:spcAft>
                <a:spcPct val="0"/>
              </a:spcAft>
            </a:pPr>
            <a:r>
              <a:rPr lang="en-US" altLang="he-IL" sz="3600" dirty="0">
                <a:solidFill>
                  <a:srgbClr val="FFFF00"/>
                </a:solidFill>
                <a:latin typeface="Times New Roman" panose="02020603050405020304" pitchFamily="18" charset="0"/>
                <a:cs typeface="Times New Roman" panose="02020603050405020304" pitchFamily="18" charset="0"/>
              </a:rPr>
              <a:t>So, what is Nowcasting?  </a:t>
            </a:r>
          </a:p>
        </p:txBody>
      </p:sp>
      <p:pic>
        <p:nvPicPr>
          <p:cNvPr id="3" name="תמונה 2">
            <a:extLst>
              <a:ext uri="{FF2B5EF4-FFF2-40B4-BE49-F238E27FC236}">
                <a16:creationId xmlns:a16="http://schemas.microsoft.com/office/drawing/2014/main" xmlns="" id="{901BB96C-3BFB-4243-BF53-31C00EC6710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474766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21</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sp>
        <p:nvSpPr>
          <p:cNvPr id="2" name="מלבן 1">
            <a:extLst>
              <a:ext uri="{FF2B5EF4-FFF2-40B4-BE49-F238E27FC236}">
                <a16:creationId xmlns:a16="http://schemas.microsoft.com/office/drawing/2014/main" xmlns="" id="{C6389892-B5B8-4E32-B8BD-C9720D663F55}"/>
              </a:ext>
            </a:extLst>
          </p:cNvPr>
          <p:cNvSpPr/>
          <p:nvPr/>
        </p:nvSpPr>
        <p:spPr>
          <a:xfrm>
            <a:off x="4109354" y="3442432"/>
            <a:ext cx="4653646" cy="646331"/>
          </a:xfrm>
          <a:prstGeom prst="rect">
            <a:avLst/>
          </a:prstGeom>
        </p:spPr>
        <p:txBody>
          <a:bodyPr wrap="none">
            <a:spAutoFit/>
          </a:bodyPr>
          <a:lstStyle/>
          <a:p>
            <a:pPr algn="ctr" fontAlgn="base">
              <a:spcBef>
                <a:spcPct val="0"/>
              </a:spcBef>
              <a:spcAft>
                <a:spcPct val="0"/>
              </a:spcAft>
            </a:pPr>
            <a:r>
              <a:rPr lang="en-US" altLang="he-IL" sz="3600" dirty="0">
                <a:solidFill>
                  <a:srgbClr val="FFFF00"/>
                </a:solidFill>
                <a:latin typeface="Times New Roman" panose="02020603050405020304" pitchFamily="18" charset="0"/>
                <a:cs typeface="Times New Roman" panose="02020603050405020304" pitchFamily="18" charset="0"/>
              </a:rPr>
              <a:t>Take from satellite lect1</a:t>
            </a:r>
          </a:p>
        </p:txBody>
      </p:sp>
      <p:pic>
        <p:nvPicPr>
          <p:cNvPr id="3" name="תמונה 2"/>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329790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22</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sp>
        <p:nvSpPr>
          <p:cNvPr id="2" name="מלבן 1">
            <a:extLst>
              <a:ext uri="{FF2B5EF4-FFF2-40B4-BE49-F238E27FC236}">
                <a16:creationId xmlns:a16="http://schemas.microsoft.com/office/drawing/2014/main" xmlns="" id="{C6389892-B5B8-4E32-B8BD-C9720D663F55}"/>
              </a:ext>
            </a:extLst>
          </p:cNvPr>
          <p:cNvSpPr/>
          <p:nvPr/>
        </p:nvSpPr>
        <p:spPr>
          <a:xfrm>
            <a:off x="4240827" y="3268207"/>
            <a:ext cx="4653646" cy="646331"/>
          </a:xfrm>
          <a:prstGeom prst="rect">
            <a:avLst/>
          </a:prstGeom>
        </p:spPr>
        <p:txBody>
          <a:bodyPr wrap="none">
            <a:spAutoFit/>
          </a:bodyPr>
          <a:lstStyle/>
          <a:p>
            <a:pPr algn="ctr" fontAlgn="base">
              <a:spcBef>
                <a:spcPct val="0"/>
              </a:spcBef>
              <a:spcAft>
                <a:spcPct val="0"/>
              </a:spcAft>
            </a:pPr>
            <a:r>
              <a:rPr lang="en-US" altLang="he-IL" sz="3600" dirty="0">
                <a:solidFill>
                  <a:srgbClr val="FFFF00"/>
                </a:solidFill>
                <a:latin typeface="Times New Roman" panose="02020603050405020304" pitchFamily="18" charset="0"/>
                <a:cs typeface="Times New Roman" panose="02020603050405020304" pitchFamily="18" charset="0"/>
              </a:rPr>
              <a:t>Take from satellite lect2</a:t>
            </a:r>
          </a:p>
        </p:txBody>
      </p:sp>
      <p:pic>
        <p:nvPicPr>
          <p:cNvPr id="3" name="תמונה 2"/>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996145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23</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pic>
        <p:nvPicPr>
          <p:cNvPr id="2" name="תמונה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340950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24</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pic>
        <p:nvPicPr>
          <p:cNvPr id="2" name="תמונה 1"/>
          <p:cNvPicPr>
            <a:picLocks noChangeAspect="1"/>
          </p:cNvPicPr>
          <p:nvPr/>
        </p:nvPicPr>
        <p:blipFill>
          <a:blip r:embed="rId3"/>
          <a:stretch>
            <a:fillRect/>
          </a:stretch>
        </p:blipFill>
        <p:spPr>
          <a:xfrm>
            <a:off x="-1" y="0"/>
            <a:ext cx="12234779" cy="6858000"/>
          </a:xfrm>
          <a:prstGeom prst="rect">
            <a:avLst/>
          </a:prstGeom>
        </p:spPr>
      </p:pic>
      <p:sp>
        <p:nvSpPr>
          <p:cNvPr id="3" name="TextBox 2"/>
          <p:cNvSpPr txBox="1"/>
          <p:nvPr/>
        </p:nvSpPr>
        <p:spPr>
          <a:xfrm>
            <a:off x="2205990" y="5888989"/>
            <a:ext cx="7920990" cy="830997"/>
          </a:xfrm>
          <a:prstGeom prst="rect">
            <a:avLst/>
          </a:prstGeom>
          <a:noFill/>
        </p:spPr>
        <p:txBody>
          <a:bodyPr wrap="square" rtlCol="1">
            <a:spAutoFit/>
          </a:bodyPr>
          <a:lstStyle/>
          <a:p>
            <a:r>
              <a:rPr lang="en-US" sz="4800" dirty="0" smtClean="0">
                <a:solidFill>
                  <a:srgbClr val="FF0000"/>
                </a:solidFill>
                <a:latin typeface="Times New Roman" panose="02020603050405020304" pitchFamily="18" charset="0"/>
                <a:cs typeface="Times New Roman" panose="02020603050405020304" pitchFamily="18" charset="0"/>
              </a:rPr>
              <a:t>The Electromagnetic Spectrum</a:t>
            </a:r>
            <a:endParaRPr lang="he-IL"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3121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0" y="-1"/>
            <a:ext cx="12192000" cy="6863585"/>
          </a:xfrm>
          <a:prstGeom prst="rect">
            <a:avLst/>
          </a:prstGeom>
        </p:spPr>
      </p:pic>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25</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מלבן 3"/>
          <p:cNvSpPr/>
          <p:nvPr/>
        </p:nvSpPr>
        <p:spPr>
          <a:xfrm>
            <a:off x="7190913" y="4820575"/>
            <a:ext cx="896644" cy="3906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6294268" y="5985669"/>
            <a:ext cx="1546711" cy="3906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TextBox 4"/>
          <p:cNvSpPr txBox="1"/>
          <p:nvPr/>
        </p:nvSpPr>
        <p:spPr>
          <a:xfrm>
            <a:off x="197996" y="3294340"/>
            <a:ext cx="3905374" cy="954107"/>
          </a:xfrm>
          <a:prstGeom prst="rect">
            <a:avLst/>
          </a:prstGeom>
          <a:noFill/>
        </p:spPr>
        <p:txBody>
          <a:bodyPr wrap="square" rtlCol="1">
            <a:spAutoFit/>
          </a:bodyPr>
          <a:lstStyle/>
          <a:p>
            <a:pPr algn="ctr"/>
            <a:r>
              <a:rPr lang="en-US" sz="2800" dirty="0" smtClean="0">
                <a:solidFill>
                  <a:srgbClr val="FF0000"/>
                </a:solidFill>
                <a:latin typeface="Times New Roman" panose="02020603050405020304" pitchFamily="18" charset="0"/>
                <a:cs typeface="Times New Roman" panose="02020603050405020304" pitchFamily="18" charset="0"/>
              </a:rPr>
              <a:t>So, what to do with all of this information? </a:t>
            </a:r>
            <a:endParaRPr lang="he-IL" sz="2800"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183269" y="3648722"/>
            <a:ext cx="1711504" cy="707886"/>
          </a:xfrm>
          <a:prstGeom prst="rect">
            <a:avLst/>
          </a:prstGeom>
          <a:solidFill>
            <a:schemeClr val="tx1"/>
          </a:solidFill>
        </p:spPr>
        <p:txBody>
          <a:bodyPr wrap="square" rtlCol="1">
            <a:spAutoFit/>
          </a:bodyPr>
          <a:lstStyle/>
          <a:p>
            <a:r>
              <a:rPr lang="en-US" sz="4000" dirty="0" smtClean="0">
                <a:solidFill>
                  <a:schemeClr val="bg1"/>
                </a:solidFill>
                <a:latin typeface="Times New Roman" panose="02020603050405020304" pitchFamily="18" charset="0"/>
                <a:cs typeface="Times New Roman" panose="02020603050405020304" pitchFamily="18" charset="0"/>
              </a:rPr>
              <a:t>Retina</a:t>
            </a:r>
            <a:endParaRPr lang="he-IL"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80036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26</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pic>
        <p:nvPicPr>
          <p:cNvPr id="2" name="תמונה 1"/>
          <p:cNvPicPr>
            <a:picLocks noChangeAspect="1"/>
          </p:cNvPicPr>
          <p:nvPr/>
        </p:nvPicPr>
        <p:blipFill>
          <a:blip r:embed="rId3"/>
          <a:stretch>
            <a:fillRect/>
          </a:stretch>
        </p:blipFill>
        <p:spPr>
          <a:xfrm>
            <a:off x="-135599" y="0"/>
            <a:ext cx="12327599" cy="6858000"/>
          </a:xfrm>
          <a:prstGeom prst="rect">
            <a:avLst/>
          </a:prstGeom>
        </p:spPr>
      </p:pic>
    </p:spTree>
    <p:extLst>
      <p:ext uri="{BB962C8B-B14F-4D97-AF65-F5344CB8AC3E}">
        <p14:creationId xmlns:p14="http://schemas.microsoft.com/office/powerpoint/2010/main" val="42032661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27</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pic>
        <p:nvPicPr>
          <p:cNvPr id="2" name="תמונה 1"/>
          <p:cNvPicPr>
            <a:picLocks noChangeAspect="1"/>
          </p:cNvPicPr>
          <p:nvPr/>
        </p:nvPicPr>
        <p:blipFill>
          <a:blip r:embed="rId3"/>
          <a:stretch>
            <a:fillRect/>
          </a:stretch>
        </p:blipFill>
        <p:spPr>
          <a:xfrm>
            <a:off x="-89326" y="0"/>
            <a:ext cx="12281326" cy="6858000"/>
          </a:xfrm>
          <a:prstGeom prst="rect">
            <a:avLst/>
          </a:prstGeom>
        </p:spPr>
      </p:pic>
    </p:spTree>
    <p:extLst>
      <p:ext uri="{BB962C8B-B14F-4D97-AF65-F5344CB8AC3E}">
        <p14:creationId xmlns:p14="http://schemas.microsoft.com/office/powerpoint/2010/main" val="6208731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28</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pic>
        <p:nvPicPr>
          <p:cNvPr id="2" name="תמונה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431570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29</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pic>
        <p:nvPicPr>
          <p:cNvPr id="2" name="תמונה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673267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xmlns="" id="{DBE32003-AFA1-451D-9A7F-1AF04CEA2F2D}"/>
              </a:ext>
            </a:extLst>
          </p:cNvPr>
          <p:cNvPicPr>
            <a:picLocks noChangeAspect="1"/>
          </p:cNvPicPr>
          <p:nvPr/>
        </p:nvPicPr>
        <p:blipFill>
          <a:blip r:embed="rId2"/>
          <a:stretch>
            <a:fillRect/>
          </a:stretch>
        </p:blipFill>
        <p:spPr>
          <a:xfrm>
            <a:off x="0" y="-1"/>
            <a:ext cx="12215091" cy="6858001"/>
          </a:xfrm>
          <a:prstGeom prst="rect">
            <a:avLst/>
          </a:prstGeom>
        </p:spPr>
      </p:pic>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3</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sp>
        <p:nvSpPr>
          <p:cNvPr id="2" name="מלבן 1">
            <a:extLst>
              <a:ext uri="{FF2B5EF4-FFF2-40B4-BE49-F238E27FC236}">
                <a16:creationId xmlns:a16="http://schemas.microsoft.com/office/drawing/2014/main" xmlns="" id="{C6389892-B5B8-4E32-B8BD-C9720D663F55}"/>
              </a:ext>
            </a:extLst>
          </p:cNvPr>
          <p:cNvSpPr/>
          <p:nvPr/>
        </p:nvSpPr>
        <p:spPr>
          <a:xfrm>
            <a:off x="544082" y="4994323"/>
            <a:ext cx="5198860" cy="1200329"/>
          </a:xfrm>
          <a:prstGeom prst="rect">
            <a:avLst/>
          </a:prstGeom>
        </p:spPr>
        <p:txBody>
          <a:bodyPr wrap="none">
            <a:spAutoFit/>
          </a:bodyPr>
          <a:lstStyle/>
          <a:p>
            <a:pPr algn="ctr" fontAlgn="base">
              <a:spcBef>
                <a:spcPct val="0"/>
              </a:spcBef>
              <a:spcAft>
                <a:spcPct val="0"/>
              </a:spcAft>
            </a:pPr>
            <a:r>
              <a:rPr lang="en-US" altLang="he-IL" sz="3600" b="1" i="1" dirty="0" smtClean="0">
                <a:solidFill>
                  <a:srgbClr val="FF0000"/>
                </a:solidFill>
                <a:latin typeface="Times New Roman" panose="02020603050405020304" pitchFamily="18" charset="0"/>
                <a:cs typeface="Times New Roman" panose="02020603050405020304" pitchFamily="18" charset="0"/>
              </a:rPr>
              <a:t>Back to some of the </a:t>
            </a:r>
            <a:r>
              <a:rPr lang="en-US" altLang="he-IL" sz="3600" b="1" i="1" dirty="0">
                <a:solidFill>
                  <a:srgbClr val="FF0000"/>
                </a:solidFill>
                <a:latin typeface="Times New Roman" panose="02020603050405020304" pitchFamily="18" charset="0"/>
                <a:cs typeface="Times New Roman" panose="02020603050405020304" pitchFamily="18" charset="0"/>
              </a:rPr>
              <a:t>basics</a:t>
            </a:r>
          </a:p>
          <a:p>
            <a:pPr algn="ctr" fontAlgn="base">
              <a:spcBef>
                <a:spcPct val="0"/>
              </a:spcBef>
              <a:spcAft>
                <a:spcPct val="0"/>
              </a:spcAft>
            </a:pPr>
            <a:r>
              <a:rPr lang="en-US" altLang="he-IL" sz="3600" b="1" i="1" dirty="0" smtClean="0">
                <a:solidFill>
                  <a:srgbClr val="FF0000"/>
                </a:solidFill>
                <a:latin typeface="Times New Roman" panose="02020603050405020304" pitchFamily="18" charset="0"/>
                <a:cs typeface="Times New Roman" panose="02020603050405020304" pitchFamily="18" charset="0"/>
              </a:rPr>
              <a:t>in forecasting</a:t>
            </a:r>
            <a:endParaRPr lang="en-US" altLang="he-IL" sz="36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75063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30</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pic>
        <p:nvPicPr>
          <p:cNvPr id="2" name="תמונה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296981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31</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pic>
        <p:nvPicPr>
          <p:cNvPr id="2" name="תמונה 1"/>
          <p:cNvPicPr>
            <a:picLocks noChangeAspect="1"/>
          </p:cNvPicPr>
          <p:nvPr/>
        </p:nvPicPr>
        <p:blipFill>
          <a:blip r:embed="rId3"/>
          <a:stretch>
            <a:fillRect/>
          </a:stretch>
        </p:blipFill>
        <p:spPr>
          <a:xfrm>
            <a:off x="0" y="6351"/>
            <a:ext cx="12192000" cy="6858000"/>
          </a:xfrm>
          <a:prstGeom prst="rect">
            <a:avLst/>
          </a:prstGeom>
        </p:spPr>
      </p:pic>
      <p:sp>
        <p:nvSpPr>
          <p:cNvPr id="3" name="TextBox 2"/>
          <p:cNvSpPr txBox="1"/>
          <p:nvPr/>
        </p:nvSpPr>
        <p:spPr>
          <a:xfrm>
            <a:off x="1931670" y="2512021"/>
            <a:ext cx="8778240" cy="923330"/>
          </a:xfrm>
          <a:prstGeom prst="rect">
            <a:avLst/>
          </a:prstGeom>
          <a:solidFill>
            <a:srgbClr val="FFFF00"/>
          </a:solidFill>
        </p:spPr>
        <p:txBody>
          <a:bodyPr wrap="square" rtlCol="1">
            <a:spAutoFit/>
          </a:bodyPr>
          <a:lstStyle/>
          <a:p>
            <a:r>
              <a:rPr lang="en-US" sz="5400" b="1" i="1" dirty="0" smtClean="0">
                <a:solidFill>
                  <a:srgbClr val="FF0000"/>
                </a:solidFill>
                <a:latin typeface="Times New Roman" panose="02020603050405020304" pitchFamily="18" charset="0"/>
                <a:cs typeface="Times New Roman" panose="02020603050405020304" pitchFamily="18" charset="0"/>
              </a:rPr>
              <a:t>Operative products of </a:t>
            </a:r>
            <a:r>
              <a:rPr lang="en-US" sz="5400" b="1" i="1" dirty="0" err="1" smtClean="0">
                <a:solidFill>
                  <a:srgbClr val="FF0000"/>
                </a:solidFill>
                <a:latin typeface="Times New Roman" panose="02020603050405020304" pitchFamily="18" charset="0"/>
                <a:cs typeface="Times New Roman" panose="02020603050405020304" pitchFamily="18" charset="0"/>
              </a:rPr>
              <a:t>RGB</a:t>
            </a:r>
            <a:endParaRPr lang="he-IL" sz="5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04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32</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pic>
        <p:nvPicPr>
          <p:cNvPr id="2" name="תמונה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233772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33</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pic>
        <p:nvPicPr>
          <p:cNvPr id="3" name="תמונה 2"/>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505999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34</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pic>
        <p:nvPicPr>
          <p:cNvPr id="3" name="תמונה 2"/>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745749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35</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pic>
        <p:nvPicPr>
          <p:cNvPr id="2" name="תמונה 1"/>
          <p:cNvPicPr>
            <a:picLocks noChangeAspect="1"/>
          </p:cNvPicPr>
          <p:nvPr/>
        </p:nvPicPr>
        <p:blipFill>
          <a:blip r:embed="rId3"/>
          <a:stretch>
            <a:fillRect/>
          </a:stretch>
        </p:blipFill>
        <p:spPr>
          <a:xfrm>
            <a:off x="0" y="0"/>
            <a:ext cx="12192000" cy="6858000"/>
          </a:xfrm>
          <a:prstGeom prst="rect">
            <a:avLst/>
          </a:prstGeom>
        </p:spPr>
      </p:pic>
      <p:sp>
        <p:nvSpPr>
          <p:cNvPr id="3" name="TextBox 2"/>
          <p:cNvSpPr txBox="1"/>
          <p:nvPr/>
        </p:nvSpPr>
        <p:spPr>
          <a:xfrm>
            <a:off x="400051" y="746125"/>
            <a:ext cx="11106150" cy="1077218"/>
          </a:xfrm>
          <a:prstGeom prst="rect">
            <a:avLst/>
          </a:prstGeom>
          <a:noFill/>
        </p:spPr>
        <p:txBody>
          <a:bodyPr wrap="square" rtlCol="1">
            <a:spAutoFit/>
          </a:bodyPr>
          <a:lstStyle/>
          <a:p>
            <a:pPr algn="ctr"/>
            <a:r>
              <a:rPr lang="en-US" sz="3200" dirty="0" smtClean="0">
                <a:solidFill>
                  <a:srgbClr val="FF0000"/>
                </a:solidFill>
                <a:latin typeface="Times New Roman" panose="02020603050405020304" pitchFamily="18" charset="0"/>
                <a:cs typeface="Times New Roman" panose="02020603050405020304" pitchFamily="18" charset="0"/>
              </a:rPr>
              <a:t>Let’s try and match a color model as close as possible to the natural colors on earth </a:t>
            </a:r>
            <a:endParaRPr lang="he-IL"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43786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36</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pic>
        <p:nvPicPr>
          <p:cNvPr id="2" name="תמונה 1"/>
          <p:cNvPicPr>
            <a:picLocks noChangeAspect="1"/>
          </p:cNvPicPr>
          <p:nvPr/>
        </p:nvPicPr>
        <p:blipFill>
          <a:blip r:embed="rId3"/>
          <a:stretch>
            <a:fillRect/>
          </a:stretch>
        </p:blipFill>
        <p:spPr>
          <a:xfrm>
            <a:off x="-22031" y="0"/>
            <a:ext cx="12214031" cy="6858000"/>
          </a:xfrm>
          <a:prstGeom prst="rect">
            <a:avLst/>
          </a:prstGeom>
        </p:spPr>
      </p:pic>
    </p:spTree>
    <p:extLst>
      <p:ext uri="{BB962C8B-B14F-4D97-AF65-F5344CB8AC3E}">
        <p14:creationId xmlns:p14="http://schemas.microsoft.com/office/powerpoint/2010/main" val="445045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4</a:t>
            </a:fld>
            <a:endParaRPr lang="en-US" altLang="he-IL">
              <a:solidFill>
                <a:srgbClr val="000000"/>
              </a:solidFill>
            </a:endParaRPr>
          </a:p>
        </p:txBody>
      </p:sp>
      <p:pic>
        <p:nvPicPr>
          <p:cNvPr id="3077" name="Picture 1026" descr="ims_logo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תמונה 2">
            <a:extLst>
              <a:ext uri="{FF2B5EF4-FFF2-40B4-BE49-F238E27FC236}">
                <a16:creationId xmlns:a16="http://schemas.microsoft.com/office/drawing/2014/main" xmlns="" id="{7CE72D65-BE61-4267-A10D-C1EBBC492833}"/>
              </a:ext>
            </a:extLst>
          </p:cNvPr>
          <p:cNvPicPr>
            <a:picLocks noChangeAspect="1"/>
          </p:cNvPicPr>
          <p:nvPr/>
        </p:nvPicPr>
        <p:blipFill>
          <a:blip r:embed="rId3"/>
          <a:stretch>
            <a:fillRect/>
          </a:stretch>
        </p:blipFill>
        <p:spPr>
          <a:xfrm>
            <a:off x="0" y="0"/>
            <a:ext cx="12192000" cy="6858000"/>
          </a:xfrm>
          <a:prstGeom prst="rect">
            <a:avLst/>
          </a:prstGeom>
        </p:spPr>
      </p:pic>
      <p:sp>
        <p:nvSpPr>
          <p:cNvPr id="7" name="מלבן 6">
            <a:extLst>
              <a:ext uri="{FF2B5EF4-FFF2-40B4-BE49-F238E27FC236}">
                <a16:creationId xmlns:a16="http://schemas.microsoft.com/office/drawing/2014/main" xmlns="" id="{EA069D4D-F7CE-4E84-AA2A-E41793F0AACC}"/>
              </a:ext>
            </a:extLst>
          </p:cNvPr>
          <p:cNvSpPr/>
          <p:nvPr/>
        </p:nvSpPr>
        <p:spPr>
          <a:xfrm>
            <a:off x="7079862" y="1017941"/>
            <a:ext cx="2210862" cy="646331"/>
          </a:xfrm>
          <a:prstGeom prst="rect">
            <a:avLst/>
          </a:prstGeom>
        </p:spPr>
        <p:txBody>
          <a:bodyPr wrap="none">
            <a:spAutoFit/>
          </a:bodyPr>
          <a:lstStyle/>
          <a:p>
            <a:pPr algn="ctr" fontAlgn="base">
              <a:spcBef>
                <a:spcPct val="0"/>
              </a:spcBef>
              <a:spcAft>
                <a:spcPct val="0"/>
              </a:spcAft>
            </a:pPr>
            <a:r>
              <a:rPr lang="en-US" altLang="he-IL" sz="3600" b="1" i="1" dirty="0">
                <a:solidFill>
                  <a:srgbClr val="FFFF00"/>
                </a:solidFill>
                <a:latin typeface="Times New Roman" panose="02020603050405020304" pitchFamily="18" charset="0"/>
                <a:cs typeface="Times New Roman" panose="02020603050405020304" pitchFamily="18" charset="0"/>
              </a:rPr>
              <a:t>Prophecy*</a:t>
            </a:r>
          </a:p>
        </p:txBody>
      </p:sp>
      <p:sp>
        <p:nvSpPr>
          <p:cNvPr id="4" name="מלבן 3">
            <a:extLst>
              <a:ext uri="{FF2B5EF4-FFF2-40B4-BE49-F238E27FC236}">
                <a16:creationId xmlns:a16="http://schemas.microsoft.com/office/drawing/2014/main" xmlns="" id="{FD818662-E5BC-4600-A6DA-B41059AE7A22}"/>
              </a:ext>
            </a:extLst>
          </p:cNvPr>
          <p:cNvSpPr/>
          <p:nvPr/>
        </p:nvSpPr>
        <p:spPr>
          <a:xfrm>
            <a:off x="5227656" y="2220548"/>
            <a:ext cx="6702284" cy="461665"/>
          </a:xfrm>
          <a:prstGeom prst="rect">
            <a:avLst/>
          </a:prstGeom>
        </p:spPr>
        <p:txBody>
          <a:bodyPr wrap="none">
            <a:spAutoFit/>
          </a:bodyPr>
          <a:lstStyle/>
          <a:p>
            <a:r>
              <a:rPr lang="en-US" altLang="he-IL" sz="2400" b="1" i="1" dirty="0">
                <a:solidFill>
                  <a:srgbClr val="FFFF00"/>
                </a:solidFill>
                <a:latin typeface="Times New Roman" panose="02020603050405020304" pitchFamily="18" charset="0"/>
                <a:cs typeface="Times New Roman" panose="02020603050405020304" pitchFamily="18" charset="0"/>
              </a:rPr>
              <a:t>*Aren’t we all in the business of telling the future? </a:t>
            </a:r>
            <a:endParaRPr lang="he-IL" sz="2400" dirty="0"/>
          </a:p>
        </p:txBody>
      </p:sp>
    </p:spTree>
    <p:extLst>
      <p:ext uri="{BB962C8B-B14F-4D97-AF65-F5344CB8AC3E}">
        <p14:creationId xmlns:p14="http://schemas.microsoft.com/office/powerpoint/2010/main" val="136351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xmlns="" id="{F7214D86-24F0-47D3-9141-7934075ECD6A}"/>
              </a:ext>
            </a:extLst>
          </p:cNvPr>
          <p:cNvPicPr>
            <a:picLocks noChangeAspect="1"/>
          </p:cNvPicPr>
          <p:nvPr/>
        </p:nvPicPr>
        <p:blipFill>
          <a:blip r:embed="rId2"/>
          <a:stretch>
            <a:fillRect/>
          </a:stretch>
        </p:blipFill>
        <p:spPr>
          <a:xfrm>
            <a:off x="0" y="0"/>
            <a:ext cx="12203806" cy="6858000"/>
          </a:xfrm>
          <a:prstGeom prst="rect">
            <a:avLst/>
          </a:prstGeom>
        </p:spPr>
      </p:pic>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5</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sp>
        <p:nvSpPr>
          <p:cNvPr id="2" name="מלבן 1">
            <a:extLst>
              <a:ext uri="{FF2B5EF4-FFF2-40B4-BE49-F238E27FC236}">
                <a16:creationId xmlns:a16="http://schemas.microsoft.com/office/drawing/2014/main" xmlns="" id="{C6389892-B5B8-4E32-B8BD-C9720D663F55}"/>
              </a:ext>
            </a:extLst>
          </p:cNvPr>
          <p:cNvSpPr/>
          <p:nvPr/>
        </p:nvSpPr>
        <p:spPr>
          <a:xfrm>
            <a:off x="6096000" y="4745989"/>
            <a:ext cx="5451813" cy="646331"/>
          </a:xfrm>
          <a:prstGeom prst="rect">
            <a:avLst/>
          </a:prstGeom>
        </p:spPr>
        <p:txBody>
          <a:bodyPr wrap="none">
            <a:spAutoFit/>
          </a:bodyPr>
          <a:lstStyle/>
          <a:p>
            <a:pPr algn="ctr" fontAlgn="base">
              <a:spcBef>
                <a:spcPct val="0"/>
              </a:spcBef>
              <a:spcAft>
                <a:spcPct val="0"/>
              </a:spcAft>
            </a:pPr>
            <a:r>
              <a:rPr lang="en-US" altLang="he-IL" sz="3600" b="1" i="1" dirty="0">
                <a:solidFill>
                  <a:schemeClr val="bg1"/>
                </a:solidFill>
                <a:latin typeface="Times New Roman" panose="02020603050405020304" pitchFamily="18" charset="0"/>
                <a:cs typeface="Times New Roman" panose="02020603050405020304" pitchFamily="18" charset="0"/>
              </a:rPr>
              <a:t>Forecasting </a:t>
            </a:r>
            <a:r>
              <a:rPr lang="en-US" altLang="he-IL" sz="2400" b="1" i="1" dirty="0">
                <a:solidFill>
                  <a:schemeClr val="bg1"/>
                </a:solidFill>
                <a:latin typeface="Times New Roman" panose="02020603050405020304" pitchFamily="18" charset="0"/>
                <a:cs typeface="Times New Roman" panose="02020603050405020304" pitchFamily="18" charset="0"/>
              </a:rPr>
              <a:t>VS.</a:t>
            </a:r>
            <a:r>
              <a:rPr lang="en-US" altLang="he-IL" sz="3600" b="1" i="1" dirty="0">
                <a:solidFill>
                  <a:schemeClr val="bg1"/>
                </a:solidFill>
                <a:latin typeface="Times New Roman" panose="02020603050405020304" pitchFamily="18" charset="0"/>
                <a:cs typeface="Times New Roman" panose="02020603050405020304" pitchFamily="18" charset="0"/>
              </a:rPr>
              <a:t> Nowcasting</a:t>
            </a:r>
          </a:p>
        </p:txBody>
      </p:sp>
    </p:spTree>
    <p:extLst>
      <p:ext uri="{BB962C8B-B14F-4D97-AF65-F5344CB8AC3E}">
        <p14:creationId xmlns:p14="http://schemas.microsoft.com/office/powerpoint/2010/main" val="24482792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70E9B843-C222-4155-93AF-C9D486A4D17E}"/>
              </a:ext>
            </a:extLst>
          </p:cNvPr>
          <p:cNvSpPr>
            <a:spLocks noGrp="1"/>
          </p:cNvSpPr>
          <p:nvPr>
            <p:ph type="ctrTitle"/>
          </p:nvPr>
        </p:nvSpPr>
        <p:spPr/>
        <p:txBody>
          <a:bodyPr/>
          <a:lstStyle/>
          <a:p>
            <a:endParaRPr lang="he-IL"/>
          </a:p>
        </p:txBody>
      </p:sp>
      <p:sp>
        <p:nvSpPr>
          <p:cNvPr id="3" name="כותרת משנה 2">
            <a:extLst>
              <a:ext uri="{FF2B5EF4-FFF2-40B4-BE49-F238E27FC236}">
                <a16:creationId xmlns:a16="http://schemas.microsoft.com/office/drawing/2014/main" xmlns="" id="{4999ECF1-5787-44C3-BDAB-A9F0F5418347}"/>
              </a:ext>
            </a:extLst>
          </p:cNvPr>
          <p:cNvSpPr>
            <a:spLocks noGrp="1"/>
          </p:cNvSpPr>
          <p:nvPr>
            <p:ph type="subTitle" idx="1"/>
          </p:nvPr>
        </p:nvSpPr>
        <p:spPr/>
        <p:txBody>
          <a:bodyPr/>
          <a:lstStyle/>
          <a:p>
            <a:endParaRPr lang="he-IL"/>
          </a:p>
        </p:txBody>
      </p:sp>
      <p:sp>
        <p:nvSpPr>
          <p:cNvPr id="5" name="Line 1028">
            <a:extLst>
              <a:ext uri="{FF2B5EF4-FFF2-40B4-BE49-F238E27FC236}">
                <a16:creationId xmlns:a16="http://schemas.microsoft.com/office/drawing/2014/main" xmlns="" id="{B2E4C63C-00CA-46CA-8EB3-EEE9C5B94379}"/>
              </a:ext>
            </a:extLst>
          </p:cNvPr>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pic>
        <p:nvPicPr>
          <p:cNvPr id="6" name="Picture 1026" descr="ims_logo_small">
            <a:extLst>
              <a:ext uri="{FF2B5EF4-FFF2-40B4-BE49-F238E27FC236}">
                <a16:creationId xmlns:a16="http://schemas.microsoft.com/office/drawing/2014/main" xmlns="" id="{CAC931B3-6236-418F-8209-6445A97F2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תמונה 6">
            <a:extLst>
              <a:ext uri="{FF2B5EF4-FFF2-40B4-BE49-F238E27FC236}">
                <a16:creationId xmlns:a16="http://schemas.microsoft.com/office/drawing/2014/main" xmlns="" id="{C4BF21F9-7270-4A1A-A47D-C86C2EDE309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734340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7</a:t>
            </a:fld>
            <a:endParaRPr lang="en-US" altLang="he-IL">
              <a:solidFill>
                <a:srgbClr val="000000"/>
              </a:solidFill>
            </a:endParaRPr>
          </a:p>
        </p:txBody>
      </p:sp>
      <p:pic>
        <p:nvPicPr>
          <p:cNvPr id="3077" name="Picture 1026" descr="ims_logo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pic>
        <p:nvPicPr>
          <p:cNvPr id="2" name="תמונה 1">
            <a:extLst>
              <a:ext uri="{FF2B5EF4-FFF2-40B4-BE49-F238E27FC236}">
                <a16:creationId xmlns:a16="http://schemas.microsoft.com/office/drawing/2014/main" xmlns="" id="{628CC8AB-CB43-4C55-8D2A-93E259B96F0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179124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8</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sp>
        <p:nvSpPr>
          <p:cNvPr id="2" name="מלבן 1">
            <a:extLst>
              <a:ext uri="{FF2B5EF4-FFF2-40B4-BE49-F238E27FC236}">
                <a16:creationId xmlns:a16="http://schemas.microsoft.com/office/drawing/2014/main" xmlns="" id="{C6389892-B5B8-4E32-B8BD-C9720D663F55}"/>
              </a:ext>
            </a:extLst>
          </p:cNvPr>
          <p:cNvSpPr/>
          <p:nvPr/>
        </p:nvSpPr>
        <p:spPr>
          <a:xfrm>
            <a:off x="5000861" y="488062"/>
            <a:ext cx="4980851" cy="646331"/>
          </a:xfrm>
          <a:prstGeom prst="rect">
            <a:avLst/>
          </a:prstGeom>
        </p:spPr>
        <p:txBody>
          <a:bodyPr wrap="none">
            <a:spAutoFit/>
          </a:bodyPr>
          <a:lstStyle/>
          <a:p>
            <a:pPr algn="ctr" fontAlgn="base">
              <a:spcBef>
                <a:spcPct val="0"/>
              </a:spcBef>
              <a:spcAft>
                <a:spcPct val="0"/>
              </a:spcAft>
            </a:pPr>
            <a:r>
              <a:rPr lang="en-US" altLang="he-IL" sz="3600" dirty="0">
                <a:solidFill>
                  <a:srgbClr val="FFFF00"/>
                </a:solidFill>
                <a:latin typeface="Times New Roman" panose="02020603050405020304" pitchFamily="18" charset="0"/>
                <a:cs typeface="Times New Roman" panose="02020603050405020304" pitchFamily="18" charset="0"/>
              </a:rPr>
              <a:t>So, what is Nowcasting?  </a:t>
            </a:r>
          </a:p>
        </p:txBody>
      </p:sp>
      <p:pic>
        <p:nvPicPr>
          <p:cNvPr id="5" name="תמונה 4">
            <a:extLst>
              <a:ext uri="{FF2B5EF4-FFF2-40B4-BE49-F238E27FC236}">
                <a16:creationId xmlns:a16="http://schemas.microsoft.com/office/drawing/2014/main" xmlns="" id="{4F0A2041-8DF8-42E7-A92D-E09811E5C07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9987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מציין מיקום של מספר שקופית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13468E-4BA6-4888-BB7E-48F2232FAFB3}" type="slidenum">
              <a:rPr lang="ar-SA" altLang="he-IL">
                <a:solidFill>
                  <a:srgbClr val="000000"/>
                </a:solidFill>
              </a:rPr>
              <a:pPr eaLnBrk="1" hangingPunct="1"/>
              <a:t>9</a:t>
            </a:fld>
            <a:endParaRPr lang="en-US" altLang="he-IL">
              <a:solidFill>
                <a:srgbClr val="000000"/>
              </a:solidFill>
            </a:endParaRPr>
          </a:p>
        </p:txBody>
      </p:sp>
      <p:sp>
        <p:nvSpPr>
          <p:cNvPr id="3075" name="Rectangle 4"/>
          <p:cNvSpPr>
            <a:spLocks noChangeArrowheads="1"/>
          </p:cNvSpPr>
          <p:nvPr/>
        </p:nvSpPr>
        <p:spPr bwMode="auto">
          <a:xfrm>
            <a:off x="1781051" y="4745989"/>
            <a:ext cx="100761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62000" indent="-7620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lvl="1" eaLnBrk="1" fontAlgn="base" hangingPunct="1">
              <a:spcBef>
                <a:spcPct val="0"/>
              </a:spcBef>
              <a:spcAft>
                <a:spcPct val="0"/>
              </a:spcAft>
              <a:buFontTx/>
              <a:buChar char="-"/>
            </a:pPr>
            <a:endParaRPr lang="he-IL" altLang="he-IL" sz="3200" dirty="0">
              <a:solidFill>
                <a:srgbClr val="FFFF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buFontTx/>
              <a:buChar char="-"/>
            </a:pPr>
            <a:endParaRPr lang="en-US" altLang="he-IL" sz="3200" dirty="0">
              <a:solidFill>
                <a:srgbClr val="FFFF00"/>
              </a:solidFill>
              <a:latin typeface="Times New Roman" panose="02020603050405020304" pitchFamily="18" charset="0"/>
              <a:cs typeface="Times New Roman" panose="02020603050405020304" pitchFamily="18" charset="0"/>
            </a:endParaRPr>
          </a:p>
        </p:txBody>
      </p:sp>
      <p:pic>
        <p:nvPicPr>
          <p:cNvPr id="3077" name="Picture 1026" descr="ims_logo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58" y="260350"/>
            <a:ext cx="8715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1028"/>
          <p:cNvSpPr>
            <a:spLocks noChangeShapeType="1"/>
          </p:cNvSpPr>
          <p:nvPr/>
        </p:nvSpPr>
        <p:spPr bwMode="auto">
          <a:xfrm flipV="1">
            <a:off x="0" y="1403350"/>
            <a:ext cx="121920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he-IL">
              <a:solidFill>
                <a:srgbClr val="000000"/>
              </a:solidFill>
              <a:latin typeface="Arial"/>
              <a:cs typeface="Arial"/>
            </a:endParaRPr>
          </a:p>
        </p:txBody>
      </p:sp>
      <p:sp>
        <p:nvSpPr>
          <p:cNvPr id="2" name="מלבן 1">
            <a:extLst>
              <a:ext uri="{FF2B5EF4-FFF2-40B4-BE49-F238E27FC236}">
                <a16:creationId xmlns:a16="http://schemas.microsoft.com/office/drawing/2014/main" xmlns="" id="{C6389892-B5B8-4E32-B8BD-C9720D663F55}"/>
              </a:ext>
            </a:extLst>
          </p:cNvPr>
          <p:cNvSpPr/>
          <p:nvPr/>
        </p:nvSpPr>
        <p:spPr>
          <a:xfrm>
            <a:off x="5000861" y="488062"/>
            <a:ext cx="4980851" cy="646331"/>
          </a:xfrm>
          <a:prstGeom prst="rect">
            <a:avLst/>
          </a:prstGeom>
        </p:spPr>
        <p:txBody>
          <a:bodyPr wrap="none">
            <a:spAutoFit/>
          </a:bodyPr>
          <a:lstStyle/>
          <a:p>
            <a:pPr algn="ctr" fontAlgn="base">
              <a:spcBef>
                <a:spcPct val="0"/>
              </a:spcBef>
              <a:spcAft>
                <a:spcPct val="0"/>
              </a:spcAft>
            </a:pPr>
            <a:r>
              <a:rPr lang="en-US" altLang="he-IL" sz="3600" dirty="0">
                <a:solidFill>
                  <a:srgbClr val="FFFF00"/>
                </a:solidFill>
                <a:latin typeface="Times New Roman" panose="02020603050405020304" pitchFamily="18" charset="0"/>
                <a:cs typeface="Times New Roman" panose="02020603050405020304" pitchFamily="18" charset="0"/>
              </a:rPr>
              <a:t>So, what is Nowcasting?  </a:t>
            </a:r>
          </a:p>
        </p:txBody>
      </p:sp>
      <p:pic>
        <p:nvPicPr>
          <p:cNvPr id="3" name="תמונה 2">
            <a:extLst>
              <a:ext uri="{FF2B5EF4-FFF2-40B4-BE49-F238E27FC236}">
                <a16:creationId xmlns:a16="http://schemas.microsoft.com/office/drawing/2014/main" xmlns="" id="{3099E4B7-4025-4FDC-9A80-67AA34D8DE2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7342447"/>
      </p:ext>
    </p:extLst>
  </p:cSld>
  <p:clrMapOvr>
    <a:masterClrMapping/>
  </p:clrMapOvr>
  <p:timing>
    <p:tnLst>
      <p:par>
        <p:cTn id="1" dur="indefinite" restart="never" nodeType="tmRoot"/>
      </p:par>
    </p:tnLst>
  </p:timing>
</p:sld>
</file>

<file path=ppt/theme/theme1.xml><?xml version="1.0" encoding="utf-8"?>
<a:theme xmlns:a="http://schemas.openxmlformats.org/drawingml/2006/main" name="שובל אדים">
  <a:themeElements>
    <a:clrScheme name="שובל אדים">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שובל אדים">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שובל אדים">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TM04033937[[fn=שובל אדים]]</Template>
  <TotalTime>618</TotalTime>
  <Words>408</Words>
  <Application>Microsoft Office PowerPoint</Application>
  <PresentationFormat>מותאם אישית</PresentationFormat>
  <Paragraphs>183</Paragraphs>
  <Slides>36</Slides>
  <Notes>0</Notes>
  <HiddenSlides>0</HiddenSlides>
  <MMClips>0</MMClips>
  <ScaleCrop>false</ScaleCrop>
  <HeadingPairs>
    <vt:vector size="4" baseType="variant">
      <vt:variant>
        <vt:lpstr>ערכת נושא</vt:lpstr>
      </vt:variant>
      <vt:variant>
        <vt:i4>1</vt:i4>
      </vt:variant>
      <vt:variant>
        <vt:lpstr>כותרות שקופיות</vt:lpstr>
      </vt:variant>
      <vt:variant>
        <vt:i4>36</vt:i4>
      </vt:variant>
    </vt:vector>
  </HeadingPairs>
  <TitlesOfParts>
    <vt:vector size="37" baseType="lpstr">
      <vt:lpstr>שובל אדים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user</dc:creator>
  <cp:lastModifiedBy>Yuval Elazar</cp:lastModifiedBy>
  <cp:revision>69</cp:revision>
  <dcterms:created xsi:type="dcterms:W3CDTF">2017-11-03T14:10:23Z</dcterms:created>
  <dcterms:modified xsi:type="dcterms:W3CDTF">2017-11-14T08:22:33Z</dcterms:modified>
</cp:coreProperties>
</file>