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23"/>
  </p:notesMasterIdLst>
  <p:sldIdLst>
    <p:sldId id="257" r:id="rId2"/>
    <p:sldId id="258" r:id="rId3"/>
    <p:sldId id="259" r:id="rId4"/>
    <p:sldId id="265" r:id="rId5"/>
    <p:sldId id="296" r:id="rId6"/>
    <p:sldId id="266" r:id="rId7"/>
    <p:sldId id="267" r:id="rId8"/>
    <p:sldId id="272" r:id="rId9"/>
    <p:sldId id="299" r:id="rId10"/>
    <p:sldId id="300" r:id="rId11"/>
    <p:sldId id="261" r:id="rId12"/>
    <p:sldId id="301" r:id="rId13"/>
    <p:sldId id="302" r:id="rId14"/>
    <p:sldId id="304" r:id="rId15"/>
    <p:sldId id="305" r:id="rId16"/>
    <p:sldId id="309" r:id="rId17"/>
    <p:sldId id="308" r:id="rId18"/>
    <p:sldId id="314" r:id="rId19"/>
    <p:sldId id="315" r:id="rId20"/>
    <p:sldId id="317" r:id="rId21"/>
    <p:sldId id="295" r:id="rId22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A4755-5FE5-4F60-9FEE-055DEB0F386C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73DE1-800B-4805-B8EF-A89448E5C50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990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3EFF1C-3B04-4ED9-8FCA-2B39909F7E35}" type="slidenum">
              <a:rPr lang="fr-CH" altLang="en-US" smtClean="0"/>
              <a:pPr>
                <a:defRPr/>
              </a:pPr>
              <a:t>1</a:t>
            </a:fld>
            <a:endParaRPr lang="fr-CH" altLang="en-US"/>
          </a:p>
        </p:txBody>
      </p:sp>
    </p:spTree>
    <p:extLst>
      <p:ext uri="{BB962C8B-B14F-4D97-AF65-F5344CB8AC3E}">
        <p14:creationId xmlns:p14="http://schemas.microsoft.com/office/powerpoint/2010/main" val="1710807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D490CDA-D459-4785-9E20-4E1BA81F1EB3}" type="datetimeFigureOut">
              <a:rPr lang="ru-RU" smtClean="0"/>
              <a:pPr/>
              <a:t>13.11.2019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062AFE-5CE4-4C72-96E9-A07D1F7D8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ous-titre 2"/>
          <p:cNvSpPr>
            <a:spLocks noGrp="1"/>
          </p:cNvSpPr>
          <p:nvPr>
            <p:ph type="subTitle" idx="4294967295"/>
          </p:nvPr>
        </p:nvSpPr>
        <p:spPr>
          <a:xfrm>
            <a:off x="3671763" y="5012084"/>
            <a:ext cx="5292725" cy="865188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fr-CH" altLang="fr-FR" sz="2200" kern="1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Maldives </a:t>
            </a:r>
            <a:r>
              <a:rPr lang="fr-CH" altLang="fr-FR" sz="2200" kern="1200" dirty="0" err="1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Meteorological</a:t>
            </a:r>
            <a:r>
              <a:rPr lang="fr-CH" altLang="fr-FR" sz="2200" kern="1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 Service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fr-CH" altLang="fr-FR" sz="2200" kern="1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ali.shareef@met.gov.mv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fr-CH" altLang="fr-FR" sz="2400" b="1" dirty="0"/>
          </a:p>
        </p:txBody>
      </p:sp>
      <p:sp>
        <p:nvSpPr>
          <p:cNvPr id="7171" name="ZoneTexte 8"/>
          <p:cNvSpPr txBox="1">
            <a:spLocks noChangeArrowheads="1"/>
          </p:cNvSpPr>
          <p:nvPr/>
        </p:nvSpPr>
        <p:spPr bwMode="auto">
          <a:xfrm>
            <a:off x="0" y="382612"/>
            <a:ext cx="9139238" cy="12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ts val="3000"/>
              </a:lnSpc>
            </a:pPr>
            <a:r>
              <a:rPr lang="en-US" altLang="en-US" sz="2200" b="1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OSCAR/Surface Training Course for RA II –East Asia Subregion</a:t>
            </a:r>
          </a:p>
          <a:p>
            <a:pPr algn="ctr" eaLnBrk="1" hangingPunct="1">
              <a:lnSpc>
                <a:spcPts val="3000"/>
              </a:lnSpc>
            </a:pPr>
            <a:r>
              <a:rPr lang="en-US" altLang="en-US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13 - 15 November 2019 Tokyo, Japan</a:t>
            </a:r>
          </a:p>
          <a:p>
            <a:pPr algn="ctr" eaLnBrk="1" hangingPunct="1">
              <a:lnSpc>
                <a:spcPts val="3000"/>
              </a:lnSpc>
            </a:pPr>
            <a:endParaRPr lang="fr-FR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2756828"/>
            <a:ext cx="8352928" cy="74418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4200" b="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Maldives</a:t>
            </a:r>
            <a:r>
              <a:rPr lang="fr-CH" altLang="en-US" sz="4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 Report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Short Discription of 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altLang="en-US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Vision</a:t>
            </a:r>
          </a:p>
          <a:p>
            <a:pPr marL="0" indent="0">
              <a:buClr>
                <a:srgbClr val="000000"/>
              </a:buClr>
              <a:buNone/>
              <a:defRPr/>
            </a:pPr>
            <a:endParaRPr lang="en-US" altLang="en-US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endParaRPr lang="en-US" altLang="en-US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endParaRPr lang="en-US" altLang="en-US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r>
              <a:rPr lang="en-US" altLang="en-US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Mission</a:t>
            </a:r>
          </a:p>
          <a:p>
            <a:pPr marL="0" indent="0">
              <a:buClr>
                <a:srgbClr val="000000"/>
              </a:buClr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D0750FF-1241-43B7-8F15-A4B1DB021AF6}"/>
              </a:ext>
            </a:extLst>
          </p:cNvPr>
          <p:cNvSpPr txBox="1">
            <a:spLocks/>
          </p:cNvSpPr>
          <p:nvPr/>
        </p:nvSpPr>
        <p:spPr bwMode="auto">
          <a:xfrm>
            <a:off x="685800" y="2342514"/>
            <a:ext cx="7658100" cy="90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FFFF66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FFFF66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FFFF66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FF66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 sz="1500" dirty="0">
              <a:solidFill>
                <a:schemeClr val="accent2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1800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Provide accurate, timely and reliable meteorological information to minimize the impact on life and property while supporting sustainable socio-economic development of the Maldives.</a:t>
            </a:r>
          </a:p>
          <a:p>
            <a:pPr algn="ctr">
              <a:spcBef>
                <a:spcPct val="0"/>
              </a:spcBef>
            </a:pPr>
            <a:endParaRPr lang="en-US" altLang="en-US" sz="1650" dirty="0">
              <a:solidFill>
                <a:schemeClr val="accent2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E0897F-D029-4035-9B27-A339658FAF0A}"/>
              </a:ext>
            </a:extLst>
          </p:cNvPr>
          <p:cNvSpPr/>
          <p:nvPr/>
        </p:nvSpPr>
        <p:spPr>
          <a:xfrm>
            <a:off x="659159" y="3989963"/>
            <a:ext cx="76581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Timely dissemination of alerts and advisories on all natural disasters.</a:t>
            </a:r>
          </a:p>
          <a:p>
            <a:pPr marL="257175" indent="-2571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Expansion and maintenance of weather observation net-work in accordance with international standards.</a:t>
            </a:r>
          </a:p>
          <a:p>
            <a:pPr marL="257175" indent="-2571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Enable easy access of high quality historical meteorological data to the user community for Sustainable National Socio-Economic Development.</a:t>
            </a:r>
          </a:p>
          <a:p>
            <a:pPr marL="257175" indent="-2571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Develop meteorological services and capacity building for the national requirement, and contribute to regional and international community.</a:t>
            </a:r>
          </a:p>
        </p:txBody>
      </p:sp>
    </p:spTree>
    <p:extLst>
      <p:ext uri="{BB962C8B-B14F-4D97-AF65-F5344CB8AC3E}">
        <p14:creationId xmlns:p14="http://schemas.microsoft.com/office/powerpoint/2010/main" val="13795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6458"/>
            <a:ext cx="9144000" cy="792262"/>
          </a:xfrm>
        </p:spPr>
        <p:txBody>
          <a:bodyPr vert="horz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fr-FR" altLang="fr-FR" sz="3200" dirty="0"/>
              <a:t>Current Observational System Overview</a:t>
            </a:r>
            <a:endParaRPr lang="en-US" altLang="en-US" sz="32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73362"/>
            <a:ext cx="8136904" cy="4391942"/>
          </a:xfrm>
        </p:spPr>
        <p:txBody>
          <a:bodyPr vert="horz">
            <a:normAutofit lnSpcReduction="10000"/>
          </a:bodyPr>
          <a:lstStyle/>
          <a:p>
            <a:pPr marL="534988" indent="-534988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fr-CH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Surface observations</a:t>
            </a:r>
            <a:endParaRPr lang="fr-CH" altLang="en-US" sz="20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Upper-air observations</a:t>
            </a:r>
            <a:endParaRPr lang="en-US" altLang="en-US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Marine observations</a:t>
            </a: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Aircraft-based observations</a:t>
            </a: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Satellite observations</a:t>
            </a: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Weather Radar Observations</a:t>
            </a:r>
          </a:p>
          <a:p>
            <a:pPr marL="514350" indent="-514350">
              <a:buClr>
                <a:srgbClr val="000000"/>
              </a:buClr>
              <a:buFont typeface="+mj-lt"/>
              <a:buAutoNum type="romanUcPeriod"/>
              <a:defRPr/>
            </a:pPr>
            <a:r>
              <a:rPr lang="en-US" altLang="en-US" sz="24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Other observation platforms</a:t>
            </a:r>
          </a:p>
          <a:p>
            <a:pPr marL="514350" indent="-514350">
              <a:buClr>
                <a:srgbClr val="000000"/>
              </a:buClr>
              <a:buNone/>
              <a:defRPr/>
            </a:pPr>
            <a:endParaRPr lang="en-US" altLang="en-US" sz="24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marL="514350" indent="-514350">
              <a:buClr>
                <a:srgbClr val="000000"/>
              </a:buClr>
              <a:buNone/>
              <a:defRPr/>
            </a:pPr>
            <a:endParaRPr lang="en-US" altLang="en-US" sz="24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marL="0" indent="0">
              <a:buClr>
                <a:srgbClr val="000000"/>
              </a:buClr>
              <a:buNone/>
              <a:defRPr/>
            </a:pPr>
            <a:r>
              <a:rPr lang="fr-CH" altLang="en-US" sz="19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</a:rPr>
              <a:t>More information is available via the following link: http://www.wmo.int/pages/prog/www/OSY/Gos-components.html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 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4966320" cy="4176489"/>
          </a:xfrm>
        </p:spPr>
        <p:txBody>
          <a:bodyPr vert="horz"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 Network: 5 Manned, 20 AWS, 7 Rainfall sites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Upper air (RS) station: 1        (South)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Doppler Weather Radar : 1     (Central)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Satellite Receiving System: 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Forecasters’ Workstation (MESSIR COROBOR) : 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Tele-communication System: 1 GTS, 1 AFTN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Numerical Weather Model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Tide Gauges: 3                       (North, Central, South)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 Buoy System: 1         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Broad-band Seismometers: 2</a:t>
            </a: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AC3B1-C96D-4434-AC05-424E79171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916832"/>
            <a:ext cx="1827071" cy="380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03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NMHS Activity</a:t>
            </a:r>
          </a:p>
        </p:txBody>
      </p:sp>
      <p:sp>
        <p:nvSpPr>
          <p:cNvPr id="4" name="Shape 6145">
            <a:extLst>
              <a:ext uri="{FF2B5EF4-FFF2-40B4-BE49-F238E27FC236}">
                <a16:creationId xmlns:a16="http://schemas.microsoft.com/office/drawing/2014/main" id="{FEA37BF6-D131-4DEA-B311-F64D19670E0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85800" y="1844675"/>
            <a:ext cx="7772400" cy="4176713"/>
          </a:xfrm>
        </p:spPr>
        <p:txBody>
          <a:bodyPr/>
          <a:lstStyle/>
          <a:p>
            <a:r>
              <a:rPr lang="en-US" sz="2100" b="1" dirty="0">
                <a:solidFill>
                  <a:srgbClr val="7030A0"/>
                </a:solidFill>
              </a:rPr>
              <a:t>OBSERVATION NETWORK</a:t>
            </a:r>
            <a:endParaRPr lang="en-US" sz="2100" dirty="0">
              <a:solidFill>
                <a:srgbClr val="7030A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199CC93-5B43-4241-B65A-5A062915F72C}"/>
              </a:ext>
            </a:extLst>
          </p:cNvPr>
          <p:cNvSpPr/>
          <p:nvPr/>
        </p:nvSpPr>
        <p:spPr>
          <a:xfrm>
            <a:off x="971600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5 meteorological stations manned 24/7. Synoptic, climate, aviation reports done in 5 stations. One of them is categorized for upper-air observation. </a:t>
            </a:r>
          </a:p>
        </p:txBody>
      </p:sp>
      <p:grpSp>
        <p:nvGrpSpPr>
          <p:cNvPr id="6" name="Group 26">
            <a:extLst>
              <a:ext uri="{FF2B5EF4-FFF2-40B4-BE49-F238E27FC236}">
                <a16:creationId xmlns:a16="http://schemas.microsoft.com/office/drawing/2014/main" id="{6221B44D-7CE2-470F-9EB5-5DF82BC0FCFE}"/>
              </a:ext>
            </a:extLst>
          </p:cNvPr>
          <p:cNvGrpSpPr>
            <a:grpSpLocks/>
          </p:cNvGrpSpPr>
          <p:nvPr/>
        </p:nvGrpSpPr>
        <p:grpSpPr bwMode="auto">
          <a:xfrm>
            <a:off x="6248668" y="1703190"/>
            <a:ext cx="1908572" cy="3626644"/>
            <a:chOff x="4176" y="720"/>
            <a:chExt cx="1603" cy="3046"/>
          </a:xfrm>
        </p:grpSpPr>
        <p:sp>
          <p:nvSpPr>
            <p:cNvPr id="7" name="Text Box 6">
              <a:extLst>
                <a:ext uri="{FF2B5EF4-FFF2-40B4-BE49-F238E27FC236}">
                  <a16:creationId xmlns:a16="http://schemas.microsoft.com/office/drawing/2014/main" id="{B767690B-5890-406C-A7F4-3A82A0E51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30" y="2622"/>
              <a:ext cx="84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900" b="1"/>
                <a:t>VRMK (43577)</a:t>
              </a:r>
            </a:p>
          </p:txBody>
        </p:sp>
        <p:sp>
          <p:nvSpPr>
            <p:cNvPr id="8" name="Text Box 11">
              <a:extLst>
                <a:ext uri="{FF2B5EF4-FFF2-40B4-BE49-F238E27FC236}">
                  <a16:creationId xmlns:a16="http://schemas.microsoft.com/office/drawing/2014/main" id="{036EFEFD-C936-4333-A6E8-63F783541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1680"/>
              <a:ext cx="937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900" b="1"/>
                <a:t>VRMM (43555)  (NMC)   </a:t>
              </a:r>
            </a:p>
          </p:txBody>
        </p:sp>
        <p:graphicFrame>
          <p:nvGraphicFramePr>
            <p:cNvPr id="9" name="Object 5">
              <a:extLst>
                <a:ext uri="{FF2B5EF4-FFF2-40B4-BE49-F238E27FC236}">
                  <a16:creationId xmlns:a16="http://schemas.microsoft.com/office/drawing/2014/main" id="{8DEE0F6D-08F2-4E4E-B94B-9597233CAD7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76" y="864"/>
            <a:ext cx="391" cy="28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Unknown" r:id="rId3" imgW="937440" imgH="6829560" progId="CorelDRAW.Graphic.14">
                    <p:embed/>
                  </p:oleObj>
                </mc:Choice>
                <mc:Fallback>
                  <p:oleObj name="Unknown" r:id="rId3" imgW="937440" imgH="6829560" progId="CorelDRAW.Graphic.14">
                    <p:embed/>
                    <p:pic>
                      <p:nvPicPr>
                        <p:cNvPr id="102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6" y="864"/>
                          <a:ext cx="391" cy="28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8">
              <a:extLst>
                <a:ext uri="{FF2B5EF4-FFF2-40B4-BE49-F238E27FC236}">
                  <a16:creationId xmlns:a16="http://schemas.microsoft.com/office/drawing/2014/main" id="{8689E47E-8346-453C-99B2-4F77662826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720"/>
              <a:ext cx="827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900" b="1" dirty="0"/>
                <a:t>VRMH (43533)</a:t>
              </a:r>
            </a:p>
          </p:txBody>
        </p:sp>
        <p:sp>
          <p:nvSpPr>
            <p:cNvPr id="11" name="Text Box 19">
              <a:extLst>
                <a:ext uri="{FF2B5EF4-FFF2-40B4-BE49-F238E27FC236}">
                  <a16:creationId xmlns:a16="http://schemas.microsoft.com/office/drawing/2014/main" id="{364D2A55-BE74-49C8-BA36-2120C54D0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3024"/>
              <a:ext cx="81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900" b="1"/>
                <a:t>VRMT (43588)</a:t>
              </a:r>
            </a:p>
          </p:txBody>
        </p:sp>
        <p:sp>
          <p:nvSpPr>
            <p:cNvPr id="12" name="Text Box 20">
              <a:extLst>
                <a:ext uri="{FF2B5EF4-FFF2-40B4-BE49-F238E27FC236}">
                  <a16:creationId xmlns:a16="http://schemas.microsoft.com/office/drawing/2014/main" id="{21792532-6C36-41E6-BF35-FB775BDB7C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8" y="3456"/>
              <a:ext cx="1191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900" b="1" dirty="0"/>
                <a:t>VRMG (43599)  +RS OBS</a:t>
              </a:r>
            </a:p>
          </p:txBody>
        </p:sp>
        <p:sp>
          <p:nvSpPr>
            <p:cNvPr id="13" name="Line 21">
              <a:extLst>
                <a:ext uri="{FF2B5EF4-FFF2-40B4-BE49-F238E27FC236}">
                  <a16:creationId xmlns:a16="http://schemas.microsoft.com/office/drawing/2014/main" id="{56E796B9-67F7-4B28-8024-599D1D0B29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44" y="838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4" name="Line 22">
              <a:extLst>
                <a:ext uri="{FF2B5EF4-FFF2-40B4-BE49-F238E27FC236}">
                  <a16:creationId xmlns:a16="http://schemas.microsoft.com/office/drawing/2014/main" id="{00D77CE2-8AD0-4359-B76D-E719DB11F2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4" y="1831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5" name="Line 23">
              <a:extLst>
                <a:ext uri="{FF2B5EF4-FFF2-40B4-BE49-F238E27FC236}">
                  <a16:creationId xmlns:a16="http://schemas.microsoft.com/office/drawing/2014/main" id="{87C0E9D5-E853-4CE0-BBB9-F2855EBBB5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22" y="2711"/>
              <a:ext cx="193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6" name="Line 24">
              <a:extLst>
                <a:ext uri="{FF2B5EF4-FFF2-40B4-BE49-F238E27FC236}">
                  <a16:creationId xmlns:a16="http://schemas.microsoft.com/office/drawing/2014/main" id="{CF9E5B1C-D20C-4B50-A11B-E6E5B080F1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19" y="3158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17" name="Line 25">
              <a:extLst>
                <a:ext uri="{FF2B5EF4-FFF2-40B4-BE49-F238E27FC236}">
                  <a16:creationId xmlns:a16="http://schemas.microsoft.com/office/drawing/2014/main" id="{158446F0-26AF-4128-8C3E-F663563B83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20" y="3552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365318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sz="2400" dirty="0">
                <a:solidFill>
                  <a:srgbClr val="7030A0"/>
                </a:solidFill>
              </a:rPr>
              <a:t>METEOROLOGICAL TELELCOMMUNICATION - GTS</a:t>
            </a: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A8413E7-0F84-4FCA-9E0D-59E6D8852B18}"/>
              </a:ext>
            </a:extLst>
          </p:cNvPr>
          <p:cNvSpPr/>
          <p:nvPr/>
        </p:nvSpPr>
        <p:spPr>
          <a:xfrm>
            <a:off x="685800" y="2708920"/>
            <a:ext cx="39582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MESSIR-COMM message switching system by COROBOR is a TCP/IP based multi-channel communication link that is capable of handling vast amount of data.</a:t>
            </a:r>
          </a:p>
          <a:p>
            <a:r>
              <a:rPr lang="en-US" dirty="0"/>
              <a:t>Data speed 10mbps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B47CEAFC-4D78-4856-B426-9B601BD98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181" y="2852936"/>
            <a:ext cx="3579019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3559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Doppler Weather Radar</a:t>
            </a: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16F3E80-7820-49FD-9D09-092DF6107C86}"/>
              </a:ext>
            </a:extLst>
          </p:cNvPr>
          <p:cNvSpPr/>
          <p:nvPr/>
        </p:nvSpPr>
        <p:spPr>
          <a:xfrm>
            <a:off x="685800" y="2564904"/>
            <a:ext cx="2590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10cm S-band Doppler Weather Radar with an effective echo radius of 250 km is not sufficient to cover concerned area of Maldives.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7D8BD7-13E5-417F-97A2-ACD61945BF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749647"/>
            <a:ext cx="2911193" cy="2183396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AC3965A-035D-47E1-9444-76CDF78FC855}"/>
              </a:ext>
            </a:extLst>
          </p:cNvPr>
          <p:cNvSpPr/>
          <p:nvPr/>
        </p:nvSpPr>
        <p:spPr>
          <a:xfrm>
            <a:off x="3275856" y="4116410"/>
            <a:ext cx="2296716" cy="210769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176500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Ocean Observing System</a:t>
            </a: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pic>
        <p:nvPicPr>
          <p:cNvPr id="4" name="Picture 2" descr="C:\Users\forecaster\Desktop\buoy data Untitled.jpg">
            <a:extLst>
              <a:ext uri="{FF2B5EF4-FFF2-40B4-BE49-F238E27FC236}">
                <a16:creationId xmlns:a16="http://schemas.microsoft.com/office/drawing/2014/main" id="{EFBB33BC-BF0C-4726-8DCB-510886DED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420888"/>
            <a:ext cx="4913952" cy="2710991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2771F5-6116-4488-83B9-588105809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3645024"/>
            <a:ext cx="2354266" cy="24860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8524559-8BDF-4176-9EE1-2C4C11F7C2EF}"/>
              </a:ext>
            </a:extLst>
          </p:cNvPr>
          <p:cNvSpPr/>
          <p:nvPr/>
        </p:nvSpPr>
        <p:spPr>
          <a:xfrm>
            <a:off x="685800" y="5246303"/>
            <a:ext cx="5310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One ocean buoy donated by FIO is installed 6nm south of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Addu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city. More of these systems are needed. </a:t>
            </a:r>
          </a:p>
        </p:txBody>
      </p:sp>
    </p:spTree>
    <p:extLst>
      <p:ext uri="{BB962C8B-B14F-4D97-AF65-F5344CB8AC3E}">
        <p14:creationId xmlns:p14="http://schemas.microsoft.com/office/powerpoint/2010/main" val="1866435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altLang="en-US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Public Weather Service</a:t>
            </a:r>
          </a:p>
          <a:p>
            <a:pPr marL="0" indent="0">
              <a:buClr>
                <a:srgbClr val="000000"/>
              </a:buClr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CB91E9-3C40-4982-AE3F-44B8A7355E3C}"/>
              </a:ext>
            </a:extLst>
          </p:cNvPr>
          <p:cNvSpPr/>
          <p:nvPr/>
        </p:nvSpPr>
        <p:spPr>
          <a:xfrm>
            <a:off x="539552" y="2420888"/>
            <a:ext cx="4572000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500" dirty="0"/>
              <a:t>MMS provides daily weather forecasts &amp; marine forecasts. </a:t>
            </a: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500" dirty="0"/>
              <a:t>Forecasts posted on website, on social media and broadcast on radio and on television. </a:t>
            </a: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500" dirty="0"/>
              <a:t>MMS applies SOPs in operations to provide warnings on extreme weather. </a:t>
            </a:r>
          </a:p>
          <a:p>
            <a:pPr marL="257175" indent="-257175">
              <a:buFont typeface="Wingdings" panose="05000000000000000000" pitchFamily="2" charset="2"/>
              <a:buChar char="q"/>
            </a:pPr>
            <a:r>
              <a:rPr lang="en-US" sz="1500" dirty="0"/>
              <a:t>MMS use 4 different alerts: </a:t>
            </a:r>
          </a:p>
          <a:p>
            <a:r>
              <a:rPr lang="en-US" sz="1500" dirty="0"/>
              <a:t>     </a:t>
            </a:r>
            <a:r>
              <a:rPr lang="en-US" sz="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WHITE</a:t>
            </a:r>
            <a:r>
              <a:rPr lang="en-US" sz="1500" dirty="0"/>
              <a:t> (white- for information), </a:t>
            </a:r>
            <a:r>
              <a:rPr lang="en-US" sz="15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YELLOW</a:t>
            </a:r>
            <a:r>
              <a:rPr lang="en-US" sz="1500" dirty="0"/>
              <a:t> (yellow- as Advisory), </a:t>
            </a:r>
          </a:p>
          <a:p>
            <a:r>
              <a:rPr lang="en-US" sz="1500" dirty="0"/>
              <a:t>     </a:t>
            </a:r>
            <a:r>
              <a:rPr lang="en-US" sz="1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en-US" sz="1500" dirty="0"/>
              <a:t> (red- as Warning) and Green (cancellation of warning).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652CD4-7AF3-45EF-BD23-D0944F96A4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625736"/>
            <a:ext cx="3415553" cy="261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639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36145" y="332656"/>
            <a:ext cx="9156700" cy="792088"/>
          </a:xfrm>
        </p:spPr>
        <p:txBody>
          <a:bodyPr vert="horz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Collection, Processing and Utilization of</a:t>
            </a:r>
            <a:br>
              <a:rPr lang="en-US" sz="3200" dirty="0"/>
            </a:br>
            <a:r>
              <a:rPr lang="en-US" sz="3200" dirty="0"/>
              <a:t>Satellite Data and Products</a:t>
            </a:r>
            <a:endParaRPr lang="en-US" altLang="en-US" sz="3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99"/>
            <a:ext cx="8785225" cy="3240261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FontTx/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274320" lvl="1" indent="0">
              <a:buClr>
                <a:srgbClr val="000000"/>
              </a:buClr>
              <a:buNone/>
              <a:defRPr/>
            </a:pPr>
            <a:endParaRPr lang="fr-CH" altLang="en-US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D630D3C8-B1FC-4F49-9C80-7545EBC8FF54}"/>
              </a:ext>
            </a:extLst>
          </p:cNvPr>
          <p:cNvSpPr txBox="1">
            <a:spLocks/>
          </p:cNvSpPr>
          <p:nvPr/>
        </p:nvSpPr>
        <p:spPr>
          <a:xfrm>
            <a:off x="899592" y="2434035"/>
            <a:ext cx="3851672" cy="358735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165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CMACast</a:t>
            </a:r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system donated by China Meteorological Administration in 2012 receives Satellite imageries from FY2E and FY2D series of Chinese geostationary satellites at an interval of 30 minutes. </a:t>
            </a:r>
          </a:p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Surface synoptic data, Upper air sounding data, NWPs of ECMWF, T213: NWPs of CMA global model, NWP accumulation </a:t>
            </a:r>
            <a:r>
              <a:rPr lang="en-US" sz="16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</a:t>
            </a:r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Germany model and Japan model. </a:t>
            </a:r>
          </a:p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Another component of this system is the application software MICAPS which enables to display satellite pictures, surface &amp; upper air data, NWP products and overlay different products and analysis of various weather phenomena. </a:t>
            </a:r>
          </a:p>
          <a:p>
            <a:endParaRPr lang="en-US" sz="1350" dirty="0"/>
          </a:p>
          <a:p>
            <a:endParaRPr lang="en-US" sz="1500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02F94795-8C8E-4D79-88AC-22932938983A}"/>
              </a:ext>
            </a:extLst>
          </p:cNvPr>
          <p:cNvSpPr/>
          <p:nvPr/>
        </p:nvSpPr>
        <p:spPr>
          <a:xfrm>
            <a:off x="5724128" y="1765849"/>
            <a:ext cx="2446735" cy="2461862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482368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36145" y="332656"/>
            <a:ext cx="9156700" cy="792088"/>
          </a:xfrm>
        </p:spPr>
        <p:txBody>
          <a:bodyPr vert="horz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Collection, Processing and Utilization of</a:t>
            </a:r>
            <a:br>
              <a:rPr lang="en-US" sz="3200" dirty="0"/>
            </a:br>
            <a:r>
              <a:rPr lang="en-US" sz="3200" dirty="0"/>
              <a:t>Satellite Data and Products</a:t>
            </a:r>
            <a:endParaRPr lang="en-US" altLang="en-US" sz="3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99"/>
            <a:ext cx="8785225" cy="3240261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FontTx/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274320" lvl="1" indent="0">
              <a:buClr>
                <a:srgbClr val="000000"/>
              </a:buClr>
              <a:buNone/>
              <a:defRPr/>
            </a:pPr>
            <a:endParaRPr lang="fr-CH" altLang="en-US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D630D3C8-B1FC-4F49-9C80-7545EBC8FF54}"/>
              </a:ext>
            </a:extLst>
          </p:cNvPr>
          <p:cNvSpPr txBox="1">
            <a:spLocks/>
          </p:cNvSpPr>
          <p:nvPr/>
        </p:nvSpPr>
        <p:spPr>
          <a:xfrm>
            <a:off x="899592" y="2434035"/>
            <a:ext cx="3851672" cy="358735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INSAT/ KALPANA satellite data are used by forecasters online. </a:t>
            </a:r>
          </a:p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donated by China Meteorological Administration in 2012 receives Satellite imageries from FY2E and FY2D series of Chinese geostationary satellites at an interval of 30 minutes. </a:t>
            </a:r>
          </a:p>
          <a:p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Surface synoptic data, Upper air sounding data, NWPs of ECMWF, T213: NWPs of CMA global model, NWP accumulation </a:t>
            </a:r>
            <a:r>
              <a:rPr lang="en-US" sz="16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</a:t>
            </a:r>
            <a:r>
              <a:rPr lang="en-US" sz="16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from Germany model and Japan model. </a:t>
            </a:r>
          </a:p>
          <a:p>
            <a:endParaRPr lang="en-US" sz="1350" dirty="0"/>
          </a:p>
          <a:p>
            <a:endParaRPr lang="en-US" sz="1500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02F94795-8C8E-4D79-88AC-22932938983A}"/>
              </a:ext>
            </a:extLst>
          </p:cNvPr>
          <p:cNvSpPr/>
          <p:nvPr/>
        </p:nvSpPr>
        <p:spPr>
          <a:xfrm>
            <a:off x="5724128" y="1765849"/>
            <a:ext cx="2446735" cy="2461862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6990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1560" y="1844799"/>
            <a:ext cx="7488832" cy="3672433"/>
          </a:xfrm>
        </p:spPr>
        <p:txBody>
          <a:bodyPr>
            <a:normAutofit/>
          </a:bodyPr>
          <a:lstStyle/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en-US" altLang="fr-FR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Introduction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fr-FR" altLang="fr-FR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Short discription of NMHS activity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fr-FR" altLang="fr-FR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Current observational system </a:t>
            </a:r>
            <a:r>
              <a:rPr lang="fr-FR" altLang="fr-FR" sz="2200" dirty="0" err="1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overview</a:t>
            </a:r>
            <a:endParaRPr lang="fr-FR" altLang="fr-FR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8352928" cy="600164"/>
          </a:xfrm>
        </p:spPr>
        <p:txBody>
          <a:bodyPr vert="horz" anchor="b"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fr-CH" altLang="en-US" sz="3200" dirty="0"/>
              <a:t>Outline</a:t>
            </a:r>
            <a:endParaRPr lang="en-US" altLang="en-US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-36145" y="332656"/>
            <a:ext cx="9156700" cy="792088"/>
          </a:xfrm>
        </p:spPr>
        <p:txBody>
          <a:bodyPr vert="horz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needs and gaps </a:t>
            </a:r>
            <a:br>
              <a:rPr lang="en-US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32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99"/>
            <a:ext cx="8785225" cy="3240261"/>
          </a:xfrm>
        </p:spPr>
        <p:txBody>
          <a:bodyPr vert="horz">
            <a:normAutofit/>
          </a:bodyPr>
          <a:lstStyle/>
          <a:p>
            <a:pPr marL="0" indent="0">
              <a:buClr>
                <a:srgbClr val="000000"/>
              </a:buClr>
              <a:buFontTx/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CFCC2A-49DA-4451-8283-F6D4D46AA44B}"/>
              </a:ext>
            </a:extLst>
          </p:cNvPr>
          <p:cNvSpPr/>
          <p:nvPr/>
        </p:nvSpPr>
        <p:spPr>
          <a:xfrm>
            <a:off x="202188" y="2132856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Lack of enough staff in weather forecasting and service delivery as well as for maintenance of equipment;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Capacity building in Satellite and Radar Meteorology;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 computing power in Met Service;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Limited observation network hence low data coverage; Gaps exist in information on currents and tidal/ swell waves propagating into the islands;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Doppler Weather Radar coverage is NOT adequate.  </a:t>
            </a:r>
          </a:p>
        </p:txBody>
      </p:sp>
    </p:spTree>
    <p:extLst>
      <p:ext uri="{BB962C8B-B14F-4D97-AF65-F5344CB8AC3E}">
        <p14:creationId xmlns:p14="http://schemas.microsoft.com/office/powerpoint/2010/main" val="269576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06216" y="2380988"/>
            <a:ext cx="5121967" cy="1945019"/>
          </a:xfrm>
        </p:spPr>
        <p:txBody>
          <a:bodyPr>
            <a:normAutofit/>
          </a:bodyPr>
          <a:lstStyle/>
          <a:p>
            <a:pPr algn="just"/>
            <a:endParaRPr lang="en-US" sz="21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42857" y="4726263"/>
            <a:ext cx="339158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300" b="1" dirty="0">
                <a:effectLst>
                  <a:reflection blurRad="12700" stA="28000" endPos="45000" dist="1003" dir="5400000" sy="-100000" algn="bl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75026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8352928" cy="600164"/>
          </a:xfrm>
        </p:spPr>
        <p:txBody>
          <a:bodyPr vert="horz" anchor="b"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fr-CH" altLang="en-US" sz="3200" dirty="0"/>
              <a:t>Introdution</a:t>
            </a:r>
            <a:endParaRPr lang="en-US" altLang="en-US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1700808"/>
            <a:ext cx="7848872" cy="4248943"/>
          </a:xfrm>
        </p:spPr>
        <p:txBody>
          <a:bodyPr vert="horz" lIns="182880" tIns="91440">
            <a:normAutofit/>
          </a:bodyPr>
          <a:lstStyle/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fr-CH" altLang="en-US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Country overview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Geography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Population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Climate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fr-CH" altLang="en-US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Major historical hydrometeorological disasters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Disaster type and distribution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Life and economic loss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r>
              <a:rPr lang="fr-CH" altLang="en-US" sz="22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Major national economic sectors relying on NMHSs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Agriculture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Transportation	</a:t>
            </a:r>
          </a:p>
          <a:p>
            <a:pPr marL="984250" lvl="2" indent="-358775">
              <a:buClr>
                <a:srgbClr val="000000"/>
              </a:buClr>
              <a:buSzPct val="80000"/>
              <a:buFont typeface="+mj-lt"/>
              <a:buAutoNum type="romanUcPeriod"/>
            </a:pPr>
            <a:r>
              <a:rPr lang="fr-CH" altLang="en-US" sz="2000" dirty="0">
                <a:solidFill>
                  <a:schemeClr val="bg2">
                    <a:lumMod val="25000"/>
                  </a:schemeClr>
                </a:solidFill>
                <a:latin typeface="Cambria Math" pitchFamily="18" charset="0"/>
                <a:ea typeface="Cambria Math" pitchFamily="18" charset="0"/>
                <a:cs typeface="+mj-cs"/>
              </a:rPr>
              <a:t>…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endParaRPr lang="en-US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8352928" cy="600164"/>
          </a:xfrm>
        </p:spPr>
        <p:txBody>
          <a:bodyPr vert="horz" anchor="b"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fr-CH" altLang="en-US" sz="3200" dirty="0"/>
              <a:t>Introdution</a:t>
            </a:r>
            <a:endParaRPr lang="en-US" altLang="en-US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1700808"/>
            <a:ext cx="4680520" cy="4248943"/>
          </a:xfrm>
        </p:spPr>
        <p:txBody>
          <a:bodyPr vert="horz" lIns="182880" tIns="91440">
            <a:normAutofit fontScale="92500" lnSpcReduction="10000"/>
          </a:bodyPr>
          <a:lstStyle/>
          <a:p>
            <a:pPr algn="just"/>
            <a:r>
              <a:rPr lang="en-US" sz="2400" b="1" dirty="0"/>
              <a:t>The Maldives is a tropical nation in the Indian Ocean composed of 26 ring-shaped atolls, which are made up of about 1,200 coral islands. </a:t>
            </a:r>
          </a:p>
          <a:p>
            <a:pPr algn="just"/>
            <a:r>
              <a:rPr lang="en-US" sz="2400" b="1" dirty="0"/>
              <a:t>99% of the country’s area is sea. </a:t>
            </a:r>
            <a:endParaRPr lang="dv-MV" sz="2400" b="1" dirty="0"/>
          </a:p>
          <a:p>
            <a:pPr algn="just"/>
            <a:r>
              <a:rPr lang="en-US" sz="2400" b="1" dirty="0"/>
              <a:t>Average height of the islands are 2m above sea level. Hence, climate change, global warming and sea level rise is a huge concern to Maldives.</a:t>
            </a:r>
          </a:p>
          <a:p>
            <a:pPr marL="609600" indent="-609600">
              <a:buClr>
                <a:srgbClr val="000000"/>
              </a:buClr>
              <a:buFont typeface="+mj-lt"/>
              <a:buAutoNum type="romanUcPeriod"/>
            </a:pPr>
            <a:endParaRPr lang="en-US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427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32656"/>
            <a:ext cx="8352928" cy="600164"/>
          </a:xfrm>
        </p:spPr>
        <p:txBody>
          <a:bodyPr vert="horz" anchor="b">
            <a:no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fr-CH" altLang="en-US" sz="3200" dirty="0"/>
              <a:t>Introdution</a:t>
            </a:r>
            <a:endParaRPr lang="en-US" altLang="en-US" sz="32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3568" y="1700808"/>
            <a:ext cx="4680520" cy="4248943"/>
          </a:xfrm>
        </p:spPr>
        <p:txBody>
          <a:bodyPr vert="horz" lIns="182880" tIns="91440">
            <a:normAutofit lnSpcReduction="10000"/>
          </a:bodyPr>
          <a:lstStyle/>
          <a:p>
            <a:pPr algn="just"/>
            <a:r>
              <a:rPr lang="en-US" sz="2400" b="1" dirty="0"/>
              <a:t>Approx. 400,000 people live on 200 islands.</a:t>
            </a:r>
          </a:p>
          <a:p>
            <a:pPr algn="just"/>
            <a:r>
              <a:rPr lang="en-US" sz="2400" b="1" dirty="0"/>
              <a:t>The main economy is Tourism. Maldives is popularly known for its beaches, blue lagoons and extensive reefs. </a:t>
            </a:r>
            <a:endParaRPr lang="dv-MV" sz="2400" b="1" dirty="0"/>
          </a:p>
          <a:p>
            <a:pPr algn="just"/>
            <a:r>
              <a:rPr lang="en-US" sz="2400" b="1" dirty="0"/>
              <a:t>Marine transportation is another sector where meteorological forecasts are frequently used.  </a:t>
            </a:r>
            <a:endParaRPr lang="dv-MV" sz="2400" b="1" dirty="0"/>
          </a:p>
        </p:txBody>
      </p:sp>
    </p:spTree>
    <p:extLst>
      <p:ext uri="{BB962C8B-B14F-4D97-AF65-F5344CB8AC3E}">
        <p14:creationId xmlns:p14="http://schemas.microsoft.com/office/powerpoint/2010/main" val="41247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0072" y="1419759"/>
            <a:ext cx="3894983" cy="680935"/>
          </a:xfrm>
        </p:spPr>
        <p:txBody>
          <a:bodyPr>
            <a:normAutofit/>
          </a:bodyPr>
          <a:lstStyle/>
          <a:p>
            <a:pPr algn="ctr"/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 of Maldives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7321" y="4910406"/>
            <a:ext cx="6686549" cy="701107"/>
          </a:xfrm>
        </p:spPr>
        <p:txBody>
          <a:bodyPr>
            <a:normAutofit fontScale="92500" lnSpcReduction="10000"/>
          </a:bodyPr>
          <a:lstStyle/>
          <a:p>
            <a:endParaRPr lang="en-US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49" y="1304176"/>
            <a:ext cx="4053155" cy="4407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720975" y="2536259"/>
            <a:ext cx="421754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Maldives has 2 Seasons: </a:t>
            </a:r>
          </a:p>
          <a:p>
            <a:pPr>
              <a:buFont typeface="Wingdings" pitchFamily="2" charset="2"/>
              <a:buChar char="§"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South-West Monsoon : May to November</a:t>
            </a:r>
          </a:p>
          <a:p>
            <a:pPr>
              <a:buFont typeface="Wingdings" pitchFamily="2" charset="2"/>
              <a:buChar char="§"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North-East Monsoon :  January to March </a:t>
            </a:r>
          </a:p>
          <a:p>
            <a:pPr>
              <a:buFont typeface="Wingdings" pitchFamily="2" charset="2"/>
              <a:buChar char="§"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Throughout the year, temperature remains almost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  same in the Maldives</a:t>
            </a:r>
          </a:p>
          <a:p>
            <a:pPr>
              <a:buFont typeface="Wingdings" pitchFamily="2" charset="2"/>
              <a:buChar char="§"/>
            </a:pPr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Maldives receives sunshine throughout the year</a:t>
            </a:r>
          </a:p>
        </p:txBody>
      </p:sp>
    </p:spTree>
    <p:extLst>
      <p:ext uri="{BB962C8B-B14F-4D97-AF65-F5344CB8AC3E}">
        <p14:creationId xmlns:p14="http://schemas.microsoft.com/office/powerpoint/2010/main" val="2293720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224" y="1061965"/>
            <a:ext cx="4211229" cy="693506"/>
          </a:xfrm>
        </p:spPr>
        <p:txBody>
          <a:bodyPr>
            <a:noAutofit/>
          </a:bodyPr>
          <a:lstStyle/>
          <a:p>
            <a:pPr algn="ctr"/>
            <a:r>
              <a:rPr lang="en-US" sz="27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Extreme Weather Records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464" y="3947443"/>
            <a:ext cx="906393" cy="73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2" name="AutoShape 4" descr="Image result for Relative humidity icon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0988" y="1940614"/>
            <a:ext cx="2039438" cy="148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224" y="1825500"/>
            <a:ext cx="906518" cy="205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479391" y="3952693"/>
            <a:ext cx="239336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Highest rainfall: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Gan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record 228.4 mm 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24 November 2015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13711" y="1882142"/>
            <a:ext cx="275635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Highest Temperature: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L.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Kadhdhoo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record 36.8 ˚C 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19 May 1991</a:t>
            </a:r>
          </a:p>
          <a:p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Lowest Temperature: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Hulhule’ record 17.2 ˚C </a:t>
            </a:r>
          </a:p>
          <a:p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04 October 1978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53502" y="3583532"/>
            <a:ext cx="449381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High winds:</a:t>
            </a:r>
          </a:p>
          <a:p>
            <a:endParaRPr lang="en-US" sz="15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S.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Gan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: 103.5 mph 29 May 1991( estimated)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H. DH.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Hanimaadhoo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: 89.7 mph 28 August  1991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Hulhule’: 71.3 mph 03 November 1978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Kadhdhoo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: 69 mph 30 August 1992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500" dirty="0" err="1">
                <a:latin typeface="Times New Roman" pitchFamily="18" charset="0"/>
                <a:cs typeface="Times New Roman" pitchFamily="18" charset="0"/>
              </a:rPr>
              <a:t>Kaadehdhoo</a:t>
            </a:r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: 63.3 mph 18 July 2003</a:t>
            </a:r>
          </a:p>
        </p:txBody>
      </p:sp>
    </p:spTree>
    <p:extLst>
      <p:ext uri="{BB962C8B-B14F-4D97-AF65-F5344CB8AC3E}">
        <p14:creationId xmlns:p14="http://schemas.microsoft.com/office/powerpoint/2010/main" val="4126917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76747" y="1633748"/>
            <a:ext cx="59911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Meteorological and Hydrological Hazards </a:t>
            </a:r>
          </a:p>
        </p:txBody>
      </p:sp>
      <p:sp>
        <p:nvSpPr>
          <p:cNvPr id="5" name="Rectangle 4"/>
          <p:cNvSpPr/>
          <p:nvPr/>
        </p:nvSpPr>
        <p:spPr>
          <a:xfrm>
            <a:off x="922525" y="2538746"/>
            <a:ext cx="5015753" cy="2718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ts val="75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Thunderstorm &amp; Lightening 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Heavy Rain and Flood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Strong Winds (Gusts, Funnel Cloud, Water Spouts)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Tidal and Swell Waves</a:t>
            </a:r>
          </a:p>
          <a:p>
            <a:pPr marL="257175" indent="-257175">
              <a:spcBef>
                <a:spcPts val="750"/>
              </a:spcBef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Tropical Cyclones</a:t>
            </a:r>
          </a:p>
        </p:txBody>
      </p:sp>
    </p:spTree>
    <p:extLst>
      <p:ext uri="{BB962C8B-B14F-4D97-AF65-F5344CB8AC3E}">
        <p14:creationId xmlns:p14="http://schemas.microsoft.com/office/powerpoint/2010/main" val="2953039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9144000" cy="600164"/>
          </a:xfrm>
        </p:spPr>
        <p:txBody>
          <a:bodyPr vert="horz" anchor="b">
            <a:noAutofit/>
          </a:bodyPr>
          <a:lstStyle/>
          <a:p>
            <a:pPr marL="609600" indent="-609600"/>
            <a:r>
              <a:rPr lang="fr-FR" altLang="fr-FR" sz="3200" dirty="0"/>
              <a:t>Short Discription of NMHS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844799"/>
            <a:ext cx="7772400" cy="4176489"/>
          </a:xfrm>
        </p:spPr>
        <p:txBody>
          <a:bodyPr vert="horz">
            <a:normAutofit fontScale="62500" lnSpcReduction="20000"/>
          </a:bodyPr>
          <a:lstStyle/>
          <a:p>
            <a:pPr marL="0" indent="0">
              <a:buClr>
                <a:srgbClr val="000000"/>
              </a:buClr>
              <a:buNone/>
              <a:defRPr/>
            </a:pPr>
            <a:r>
              <a:rPr lang="en-US" sz="2400" b="1" kern="0" dirty="0">
                <a:solidFill>
                  <a:srgbClr val="262F6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751 SeBd BT" pitchFamily="2" charset="0"/>
              </a:rPr>
              <a:t>MMS Mandates: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400" dirty="0"/>
              <a:t>Monitor atmosphere/ ocean, disseminate advisories/ warnings of hydro-meteorological hazards and provide timely and accurate weather forecasts and climate reports to the public for the safety and protection of life and property. 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400" dirty="0"/>
              <a:t>Provide Aeronautical Meteorological Services for National, International Air Navigations as per the provisions by International Civil Aviation Organization (ICAO) and World Meteorological Organization (WMO) standards &amp; recommended practices.  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400" dirty="0"/>
              <a:t>Develop and sustain an efficient early warning mechanism accessible to all Maldivians. Identify, monitor and assess risks and threats associated with natural disasters.   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400" dirty="0"/>
              <a:t>Monitor and record seismological activity in the country.  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r>
              <a:rPr lang="en-US" sz="2400" dirty="0"/>
              <a:t>Contribute to emergency operations in the event of natural disasters.  </a:t>
            </a:r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57175" indent="-257175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Clr>
                <a:srgbClr val="000000"/>
              </a:buClr>
              <a:buNone/>
              <a:defRPr/>
            </a:pPr>
            <a:endParaRPr lang="fr-CH" altLang="en-US" sz="2200" dirty="0">
              <a:solidFill>
                <a:schemeClr val="bg2">
                  <a:lumMod val="25000"/>
                </a:schemeClr>
              </a:solidFill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66575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690</TotalTime>
  <Words>1169</Words>
  <Application>Microsoft Office PowerPoint</Application>
  <PresentationFormat>On-screen Show (4:3)</PresentationFormat>
  <Paragraphs>160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Andalus</vt:lpstr>
      <vt:lpstr>Arial</vt:lpstr>
      <vt:lpstr>Calibri</vt:lpstr>
      <vt:lpstr>Cambria Math</vt:lpstr>
      <vt:lpstr>Century751 SeBd BT</vt:lpstr>
      <vt:lpstr>Georgia</vt:lpstr>
      <vt:lpstr>Tahoma</vt:lpstr>
      <vt:lpstr>Times New Roman</vt:lpstr>
      <vt:lpstr>Traditional Arabic</vt:lpstr>
      <vt:lpstr>Wingdings</vt:lpstr>
      <vt:lpstr>Wingdings 2</vt:lpstr>
      <vt:lpstr>Wingdings 3</vt:lpstr>
      <vt:lpstr>Официальная</vt:lpstr>
      <vt:lpstr>Unknown</vt:lpstr>
      <vt:lpstr>PowerPoint Presentation</vt:lpstr>
      <vt:lpstr>Outline</vt:lpstr>
      <vt:lpstr>Introdution</vt:lpstr>
      <vt:lpstr>Introdution</vt:lpstr>
      <vt:lpstr>Introdution</vt:lpstr>
      <vt:lpstr>Climate of Maldives</vt:lpstr>
      <vt:lpstr>Extreme Weather Records </vt:lpstr>
      <vt:lpstr>PowerPoint Presentation</vt:lpstr>
      <vt:lpstr>Short Discription of NMHS Activity</vt:lpstr>
      <vt:lpstr>Short Discription of NMHS Activity</vt:lpstr>
      <vt:lpstr>Current Observational System Overview</vt:lpstr>
      <vt:lpstr> NMHS Activity</vt:lpstr>
      <vt:lpstr>NMHS Activity</vt:lpstr>
      <vt:lpstr>NMHS Activity</vt:lpstr>
      <vt:lpstr>NMHS Activity</vt:lpstr>
      <vt:lpstr>NMHS Activity</vt:lpstr>
      <vt:lpstr>NMHS Activity</vt:lpstr>
      <vt:lpstr>Collection, Processing and Utilization of Satellite Data and Products</vt:lpstr>
      <vt:lpstr>Collection, Processing and Utilization of Satellite Data and Products</vt:lpstr>
      <vt:lpstr>Future needs and gaps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 SHAREEF</cp:lastModifiedBy>
  <cp:revision>72</cp:revision>
  <dcterms:created xsi:type="dcterms:W3CDTF">2017-08-28T09:03:30Z</dcterms:created>
  <dcterms:modified xsi:type="dcterms:W3CDTF">2019-11-13T01:07:40Z</dcterms:modified>
</cp:coreProperties>
</file>