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86" r:id="rId1"/>
  </p:sldMasterIdLst>
  <p:notesMasterIdLst>
    <p:notesMasterId r:id="rId22"/>
  </p:notesMasterIdLst>
  <p:sldIdLst>
    <p:sldId id="256" r:id="rId2"/>
    <p:sldId id="257" r:id="rId3"/>
    <p:sldId id="270" r:id="rId4"/>
    <p:sldId id="275" r:id="rId5"/>
    <p:sldId id="258" r:id="rId6"/>
    <p:sldId id="259" r:id="rId7"/>
    <p:sldId id="260" r:id="rId8"/>
    <p:sldId id="261" r:id="rId9"/>
    <p:sldId id="262" r:id="rId10"/>
    <p:sldId id="263" r:id="rId11"/>
    <p:sldId id="264" r:id="rId12"/>
    <p:sldId id="265" r:id="rId13"/>
    <p:sldId id="267" r:id="rId14"/>
    <p:sldId id="266" r:id="rId15"/>
    <p:sldId id="268" r:id="rId16"/>
    <p:sldId id="269" r:id="rId17"/>
    <p:sldId id="271" r:id="rId18"/>
    <p:sldId id="272" r:id="rId19"/>
    <p:sldId id="273"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D3DE7-F813-45CA-90F5-E9053CFCF2B1}" type="datetimeFigureOut">
              <a:rPr lang="fr-FR" smtClean="0"/>
              <a:t>30/10/2017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C732B-2592-4320-8751-AA9CACB1C05E}" type="slidenum">
              <a:rPr lang="fr-FR" smtClean="0"/>
              <a:t>‹N°›</a:t>
            </a:fld>
            <a:endParaRPr lang="fr-FR"/>
          </a:p>
        </p:txBody>
      </p:sp>
    </p:spTree>
    <p:extLst>
      <p:ext uri="{BB962C8B-B14F-4D97-AF65-F5344CB8AC3E}">
        <p14:creationId xmlns:p14="http://schemas.microsoft.com/office/powerpoint/2010/main" val="1430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2</a:t>
            </a:fld>
            <a:endParaRPr lang="fr-FR"/>
          </a:p>
        </p:txBody>
      </p:sp>
    </p:spTree>
    <p:extLst>
      <p:ext uri="{BB962C8B-B14F-4D97-AF65-F5344CB8AC3E}">
        <p14:creationId xmlns:p14="http://schemas.microsoft.com/office/powerpoint/2010/main" val="418598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11</a:t>
            </a:fld>
            <a:endParaRPr lang="fr-FR"/>
          </a:p>
        </p:txBody>
      </p:sp>
    </p:spTree>
    <p:extLst>
      <p:ext uri="{BB962C8B-B14F-4D97-AF65-F5344CB8AC3E}">
        <p14:creationId xmlns:p14="http://schemas.microsoft.com/office/powerpoint/2010/main" val="2178744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12</a:t>
            </a:fld>
            <a:endParaRPr lang="fr-FR"/>
          </a:p>
        </p:txBody>
      </p:sp>
    </p:spTree>
    <p:extLst>
      <p:ext uri="{BB962C8B-B14F-4D97-AF65-F5344CB8AC3E}">
        <p14:creationId xmlns:p14="http://schemas.microsoft.com/office/powerpoint/2010/main" val="3830414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13</a:t>
            </a:fld>
            <a:endParaRPr lang="fr-FR"/>
          </a:p>
        </p:txBody>
      </p:sp>
    </p:spTree>
    <p:extLst>
      <p:ext uri="{BB962C8B-B14F-4D97-AF65-F5344CB8AC3E}">
        <p14:creationId xmlns:p14="http://schemas.microsoft.com/office/powerpoint/2010/main" val="19552114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14</a:t>
            </a:fld>
            <a:endParaRPr lang="fr-FR"/>
          </a:p>
        </p:txBody>
      </p:sp>
    </p:spTree>
    <p:extLst>
      <p:ext uri="{BB962C8B-B14F-4D97-AF65-F5344CB8AC3E}">
        <p14:creationId xmlns:p14="http://schemas.microsoft.com/office/powerpoint/2010/main" val="11812525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15</a:t>
            </a:fld>
            <a:endParaRPr lang="fr-FR"/>
          </a:p>
        </p:txBody>
      </p:sp>
    </p:spTree>
    <p:extLst>
      <p:ext uri="{BB962C8B-B14F-4D97-AF65-F5344CB8AC3E}">
        <p14:creationId xmlns:p14="http://schemas.microsoft.com/office/powerpoint/2010/main" val="38783204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16</a:t>
            </a:fld>
            <a:endParaRPr lang="fr-FR"/>
          </a:p>
        </p:txBody>
      </p:sp>
    </p:spTree>
    <p:extLst>
      <p:ext uri="{BB962C8B-B14F-4D97-AF65-F5344CB8AC3E}">
        <p14:creationId xmlns:p14="http://schemas.microsoft.com/office/powerpoint/2010/main" val="1789578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17</a:t>
            </a:fld>
            <a:endParaRPr lang="fr-FR"/>
          </a:p>
        </p:txBody>
      </p:sp>
    </p:spTree>
    <p:extLst>
      <p:ext uri="{BB962C8B-B14F-4D97-AF65-F5344CB8AC3E}">
        <p14:creationId xmlns:p14="http://schemas.microsoft.com/office/powerpoint/2010/main" val="2638273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18</a:t>
            </a:fld>
            <a:endParaRPr lang="fr-FR"/>
          </a:p>
        </p:txBody>
      </p:sp>
    </p:spTree>
    <p:extLst>
      <p:ext uri="{BB962C8B-B14F-4D97-AF65-F5344CB8AC3E}">
        <p14:creationId xmlns:p14="http://schemas.microsoft.com/office/powerpoint/2010/main" val="672499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19</a:t>
            </a:fld>
            <a:endParaRPr lang="fr-FR"/>
          </a:p>
        </p:txBody>
      </p:sp>
    </p:spTree>
    <p:extLst>
      <p:ext uri="{BB962C8B-B14F-4D97-AF65-F5344CB8AC3E}">
        <p14:creationId xmlns:p14="http://schemas.microsoft.com/office/powerpoint/2010/main" val="20522389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20</a:t>
            </a:fld>
            <a:endParaRPr lang="fr-FR"/>
          </a:p>
        </p:txBody>
      </p:sp>
    </p:spTree>
    <p:extLst>
      <p:ext uri="{BB962C8B-B14F-4D97-AF65-F5344CB8AC3E}">
        <p14:creationId xmlns:p14="http://schemas.microsoft.com/office/powerpoint/2010/main" val="4145460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3</a:t>
            </a:fld>
            <a:endParaRPr lang="fr-FR"/>
          </a:p>
        </p:txBody>
      </p:sp>
    </p:spTree>
    <p:extLst>
      <p:ext uri="{BB962C8B-B14F-4D97-AF65-F5344CB8AC3E}">
        <p14:creationId xmlns:p14="http://schemas.microsoft.com/office/powerpoint/2010/main" val="2915399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4</a:t>
            </a:fld>
            <a:endParaRPr lang="fr-FR"/>
          </a:p>
        </p:txBody>
      </p:sp>
    </p:spTree>
    <p:extLst>
      <p:ext uri="{BB962C8B-B14F-4D97-AF65-F5344CB8AC3E}">
        <p14:creationId xmlns:p14="http://schemas.microsoft.com/office/powerpoint/2010/main" val="1025247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5</a:t>
            </a:fld>
            <a:endParaRPr lang="fr-FR"/>
          </a:p>
        </p:txBody>
      </p:sp>
    </p:spTree>
    <p:extLst>
      <p:ext uri="{BB962C8B-B14F-4D97-AF65-F5344CB8AC3E}">
        <p14:creationId xmlns:p14="http://schemas.microsoft.com/office/powerpoint/2010/main" val="1782375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6</a:t>
            </a:fld>
            <a:endParaRPr lang="fr-FR"/>
          </a:p>
        </p:txBody>
      </p:sp>
    </p:spTree>
    <p:extLst>
      <p:ext uri="{BB962C8B-B14F-4D97-AF65-F5344CB8AC3E}">
        <p14:creationId xmlns:p14="http://schemas.microsoft.com/office/powerpoint/2010/main" val="2594406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7</a:t>
            </a:fld>
            <a:endParaRPr lang="fr-FR"/>
          </a:p>
        </p:txBody>
      </p:sp>
    </p:spTree>
    <p:extLst>
      <p:ext uri="{BB962C8B-B14F-4D97-AF65-F5344CB8AC3E}">
        <p14:creationId xmlns:p14="http://schemas.microsoft.com/office/powerpoint/2010/main" val="990502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8</a:t>
            </a:fld>
            <a:endParaRPr lang="fr-FR"/>
          </a:p>
        </p:txBody>
      </p:sp>
    </p:spTree>
    <p:extLst>
      <p:ext uri="{BB962C8B-B14F-4D97-AF65-F5344CB8AC3E}">
        <p14:creationId xmlns:p14="http://schemas.microsoft.com/office/powerpoint/2010/main" val="1629611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9</a:t>
            </a:fld>
            <a:endParaRPr lang="fr-FR"/>
          </a:p>
        </p:txBody>
      </p:sp>
    </p:spTree>
    <p:extLst>
      <p:ext uri="{BB962C8B-B14F-4D97-AF65-F5344CB8AC3E}">
        <p14:creationId xmlns:p14="http://schemas.microsoft.com/office/powerpoint/2010/main" val="976925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BE9C732B-2592-4320-8751-AA9CACB1C05E}" type="slidenum">
              <a:rPr lang="fr-FR" smtClean="0"/>
              <a:t>10</a:t>
            </a:fld>
            <a:endParaRPr lang="fr-FR"/>
          </a:p>
        </p:txBody>
      </p:sp>
    </p:spTree>
    <p:extLst>
      <p:ext uri="{BB962C8B-B14F-4D97-AF65-F5344CB8AC3E}">
        <p14:creationId xmlns:p14="http://schemas.microsoft.com/office/powerpoint/2010/main" val="1959478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11603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37047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97414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08586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066586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78104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99600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822138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54898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82973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08006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01966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6370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31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27411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324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48713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10/30/2017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85275209"/>
      </p:ext>
    </p:extLst>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79210" y="1427879"/>
            <a:ext cx="11567649" cy="3870262"/>
          </a:xfrm>
        </p:spPr>
        <p:style>
          <a:lnRef idx="0">
            <a:scrgbClr r="0" g="0" b="0"/>
          </a:lnRef>
          <a:fillRef idx="1003">
            <a:schemeClr val="dk2"/>
          </a:fillRef>
          <a:effectRef idx="0">
            <a:scrgbClr r="0" g="0" b="0"/>
          </a:effectRef>
          <a:fontRef idx="major"/>
        </p:style>
        <p:txBody>
          <a:bodyPr>
            <a:normAutofit fontScale="25000" lnSpcReduction="20000"/>
          </a:bodyPr>
          <a:lstStyle/>
          <a:p>
            <a:pPr algn="ctr"/>
            <a:r>
              <a:rPr lang="en-US" sz="19200" dirty="0">
                <a:effectLst>
                  <a:outerShdw blurRad="38100" dist="38100" dir="2700000" algn="tl">
                    <a:srgbClr val="000000">
                      <a:alpha val="43137"/>
                    </a:srgbClr>
                  </a:outerShdw>
                </a:effectLst>
                <a:latin typeface="Arial Black" panose="020B0A04020102020204" pitchFamily="34" charset="0"/>
              </a:rPr>
              <a:t>Meeting aviation  meteorology</a:t>
            </a:r>
          </a:p>
          <a:p>
            <a:pPr algn="ctr"/>
            <a:r>
              <a:rPr lang="en-US" sz="19200" dirty="0">
                <a:effectLst>
                  <a:outerShdw blurRad="38100" dist="38100" dir="2700000" algn="tl">
                    <a:srgbClr val="000000">
                      <a:alpha val="43137"/>
                    </a:srgbClr>
                  </a:outerShdw>
                </a:effectLst>
                <a:latin typeface="Arial Black" panose="020B0A04020102020204" pitchFamily="34" charset="0"/>
              </a:rPr>
              <a:t> personnel qualifications</a:t>
            </a:r>
          </a:p>
          <a:p>
            <a:pPr algn="ctr"/>
            <a:r>
              <a:rPr lang="en-US" sz="19200" dirty="0">
                <a:effectLst>
                  <a:outerShdw blurRad="38100" dist="38100" dir="2700000" algn="tl">
                    <a:srgbClr val="000000">
                      <a:alpha val="43137"/>
                    </a:srgbClr>
                  </a:outerShdw>
                </a:effectLst>
                <a:latin typeface="Arial Black" panose="020B0A04020102020204" pitchFamily="34" charset="0"/>
              </a:rPr>
              <a:t> and</a:t>
            </a:r>
          </a:p>
          <a:p>
            <a:pPr algn="ctr"/>
            <a:r>
              <a:rPr lang="en-US" sz="19200" dirty="0">
                <a:effectLst>
                  <a:outerShdw blurRad="38100" dist="38100" dir="2700000" algn="tl">
                    <a:srgbClr val="000000">
                      <a:alpha val="43137"/>
                    </a:srgbClr>
                  </a:outerShdw>
                </a:effectLst>
                <a:latin typeface="Arial Black" panose="020B0A04020102020204" pitchFamily="34" charset="0"/>
              </a:rPr>
              <a:t> competencies </a:t>
            </a:r>
            <a:endParaRPr lang="en-US" sz="19200" dirty="0" smtClean="0">
              <a:effectLst>
                <a:outerShdw blurRad="38100" dist="38100" dir="2700000" algn="tl">
                  <a:srgbClr val="000000">
                    <a:alpha val="43137"/>
                  </a:srgbClr>
                </a:outerShdw>
              </a:effectLst>
              <a:latin typeface="Arial Black" panose="020B0A04020102020204" pitchFamily="34" charset="0"/>
            </a:endParaRPr>
          </a:p>
          <a:p>
            <a:pPr algn="ctr"/>
            <a:endParaRPr lang="en-US" sz="19200" b="1" cap="none" dirty="0">
              <a:ln w="9525">
                <a:solidFill>
                  <a:schemeClr val="bg1"/>
                </a:solidFill>
                <a:prstDash val="solid"/>
              </a:ln>
              <a:solidFill>
                <a:schemeClr val="accent5"/>
              </a:solidFill>
              <a:effectLst>
                <a:outerShdw blurRad="38100" dist="38100" dir="2700000" algn="tl">
                  <a:srgbClr val="000000">
                    <a:alpha val="43137"/>
                  </a:srgbClr>
                </a:outerShdw>
              </a:effectLst>
              <a:latin typeface="Arial Black" panose="020B0A04020102020204" pitchFamily="34" charset="0"/>
            </a:endParaRPr>
          </a:p>
          <a:p>
            <a:pPr algn="ctr"/>
            <a:r>
              <a:rPr lang="fr-FR" sz="16000" b="1" cap="none" dirty="0" err="1" smtClean="0">
                <a:ln w="9525">
                  <a:solidFill>
                    <a:schemeClr val="bg1"/>
                  </a:solidFill>
                  <a:prstDash val="solid"/>
                </a:ln>
                <a:solidFill>
                  <a:schemeClr val="accent5"/>
                </a:solidFill>
                <a:effectLst>
                  <a:outerShdw blurRad="38100" dist="38100" dir="2700000" algn="tl">
                    <a:srgbClr val="000000">
                      <a:alpha val="43137"/>
                    </a:srgbClr>
                  </a:outerShdw>
                </a:effectLst>
                <a:latin typeface="Arial Black" panose="020B0A04020102020204" pitchFamily="34" charset="0"/>
              </a:rPr>
              <a:t>Presented</a:t>
            </a:r>
            <a:r>
              <a:rPr lang="fr-FR" sz="16000" b="1" cap="none" dirty="0" smtClean="0">
                <a:ln w="9525">
                  <a:solidFill>
                    <a:schemeClr val="bg1"/>
                  </a:solidFill>
                  <a:prstDash val="solid"/>
                </a:ln>
                <a:solidFill>
                  <a:schemeClr val="accent5"/>
                </a:solidFill>
                <a:effectLst>
                  <a:outerShdw blurRad="38100" dist="38100" dir="2700000" algn="tl">
                    <a:srgbClr val="000000">
                      <a:alpha val="43137"/>
                    </a:srgbClr>
                  </a:outerShdw>
                </a:effectLst>
                <a:latin typeface="Arial Black" panose="020B0A04020102020204" pitchFamily="34" charset="0"/>
              </a:rPr>
              <a:t> By Diakaria KONE</a:t>
            </a:r>
          </a:p>
          <a:p>
            <a:pPr algn="ctr"/>
            <a:r>
              <a:rPr lang="fr-FR" sz="16000" b="1" cap="none" dirty="0" smtClean="0">
                <a:ln w="9525">
                  <a:solidFill>
                    <a:schemeClr val="bg1"/>
                  </a:solidFill>
                  <a:prstDash val="solid"/>
                </a:ln>
                <a:solidFill>
                  <a:schemeClr val="accent5"/>
                </a:solidFill>
                <a:effectLst>
                  <a:outerShdw blurRad="38100" dist="38100" dir="2700000" algn="tl">
                    <a:srgbClr val="000000">
                      <a:alpha val="43137"/>
                    </a:srgbClr>
                  </a:outerShdw>
                </a:effectLst>
                <a:latin typeface="Arial Black" panose="020B0A04020102020204" pitchFamily="34" charset="0"/>
              </a:rPr>
              <a:t>EAMAC-Niamey-NIGER </a:t>
            </a:r>
            <a:r>
              <a:rPr lang="fr-FR" sz="9600" b="1" cap="none" dirty="0" smtClean="0">
                <a:ln w="9525">
                  <a:solidFill>
                    <a:schemeClr val="bg1"/>
                  </a:solidFill>
                  <a:prstDash val="solid"/>
                </a:ln>
                <a:solidFill>
                  <a:schemeClr val="accent5"/>
                </a:solidFill>
                <a:effectLst>
                  <a:outerShdw blurRad="38100" dist="38100" dir="2700000" algn="tl">
                    <a:srgbClr val="000000">
                      <a:alpha val="43137"/>
                    </a:srgbClr>
                  </a:outerShdw>
                </a:effectLst>
                <a:latin typeface="Arial Black" panose="020B0A04020102020204" pitchFamily="34" charset="0"/>
              </a:rPr>
              <a:t>(KONEDia@asecna.org)</a:t>
            </a:r>
          </a:p>
          <a:p>
            <a:pPr algn="ctr"/>
            <a:endParaRPr lang="fr-FR" sz="19200" b="1" cap="none" dirty="0">
              <a:ln w="9525">
                <a:solidFill>
                  <a:schemeClr val="bg1"/>
                </a:solidFill>
                <a:prstDash val="solid"/>
              </a:ln>
              <a:solidFill>
                <a:schemeClr val="accent5"/>
              </a:solidFill>
              <a:effectLst>
                <a:outerShdw blurRad="38100" dist="38100" dir="2700000" algn="tl">
                  <a:srgbClr val="000000">
                    <a:alpha val="43137"/>
                  </a:srgbClr>
                </a:outerShdw>
              </a:effectLst>
              <a:latin typeface="Arial Black" panose="020B0A04020102020204" pitchFamily="34" charset="0"/>
            </a:endParaRPr>
          </a:p>
          <a:p>
            <a:endParaRPr lang="fr-FR" dirty="0"/>
          </a:p>
        </p:txBody>
      </p:sp>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Tree>
    <p:extLst>
      <p:ext uri="{BB962C8B-B14F-4D97-AF65-F5344CB8AC3E}">
        <p14:creationId xmlns:p14="http://schemas.microsoft.com/office/powerpoint/2010/main" val="3963080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fontScale="92500" lnSpcReduction="20000"/>
          </a:bodyPr>
          <a:lstStyle/>
          <a:p>
            <a:r>
              <a:rPr lang="fr-FR" sz="3200" b="1" u="sng" dirty="0" err="1" smtClean="0">
                <a:solidFill>
                  <a:srgbClr val="FFFF00"/>
                </a:solidFill>
                <a:latin typeface="Arial Black" panose="020B0A04020102020204" pitchFamily="34" charset="0"/>
              </a:rPr>
              <a:t>Competencies</a:t>
            </a:r>
            <a:r>
              <a:rPr lang="fr-FR" sz="3200" b="1" u="sng" dirty="0" smtClean="0">
                <a:solidFill>
                  <a:srgbClr val="FFFF00"/>
                </a:solidFill>
                <a:latin typeface="Arial Black" panose="020B0A04020102020204" pitchFamily="34" charset="0"/>
              </a:rPr>
              <a:t> in aviation </a:t>
            </a:r>
            <a:r>
              <a:rPr lang="fr-FR" sz="3200" b="1" u="sng" dirty="0" err="1" smtClean="0">
                <a:solidFill>
                  <a:srgbClr val="FFFF00"/>
                </a:solidFill>
                <a:latin typeface="Arial Black" panose="020B0A04020102020204" pitchFamily="34" charset="0"/>
              </a:rPr>
              <a:t>meteorology</a:t>
            </a:r>
            <a:endParaRPr lang="fr-FR" sz="3200" b="1" u="sng" dirty="0" smtClean="0">
              <a:solidFill>
                <a:srgbClr val="FFFF00"/>
              </a:solidFill>
              <a:latin typeface="Arial Black" panose="020B0A04020102020204" pitchFamily="34" charset="0"/>
            </a:endParaRPr>
          </a:p>
          <a:p>
            <a:pPr marL="457200" indent="-457200" algn="ctr">
              <a:buFont typeface="Arial" panose="020B0604020202020204" pitchFamily="34" charset="0"/>
              <a:buChar char="•"/>
            </a:pPr>
            <a:r>
              <a:rPr lang="en-US" sz="3200" dirty="0" smtClean="0">
                <a:solidFill>
                  <a:srgbClr val="FFFF00"/>
                </a:solidFill>
                <a:latin typeface="Arial Black" panose="020B0A04020102020204" pitchFamily="34" charset="0"/>
              </a:rPr>
              <a:t>5 competencies for </a:t>
            </a:r>
            <a:r>
              <a:rPr lang="en-US" sz="3200" dirty="0" err="1" smtClean="0">
                <a:solidFill>
                  <a:srgbClr val="FFFF00"/>
                </a:solidFill>
                <a:latin typeface="Arial Black" panose="020B0A04020102020204" pitchFamily="34" charset="0"/>
              </a:rPr>
              <a:t>amf</a:t>
            </a:r>
            <a:endParaRPr lang="en-US" sz="3200" dirty="0" smtClean="0">
              <a:solidFill>
                <a:srgbClr val="FFFF00"/>
              </a:solidFill>
              <a:latin typeface="Arial Black" panose="020B0A04020102020204" pitchFamily="34" charset="0"/>
            </a:endParaRPr>
          </a:p>
          <a:p>
            <a:pPr marL="514350" indent="-514350" algn="just">
              <a:buFont typeface="+mj-lt"/>
              <a:buAutoNum type="arabicPeriod"/>
            </a:pPr>
            <a:r>
              <a:rPr lang="en-US" sz="3200" b="1" dirty="0">
                <a:latin typeface="Arial Black" panose="020B0A04020102020204" pitchFamily="34" charset="0"/>
              </a:rPr>
              <a:t>ANALYSE AND MONITOR CONTINUOUSLY THE WEATHER </a:t>
            </a:r>
            <a:r>
              <a:rPr lang="en-US" sz="3200" b="1" dirty="0" smtClean="0">
                <a:latin typeface="Arial Black" panose="020B0A04020102020204" pitchFamily="34" charset="0"/>
              </a:rPr>
              <a:t>SITUATION</a:t>
            </a:r>
          </a:p>
          <a:p>
            <a:pPr marL="514350" indent="-514350" algn="just">
              <a:buFont typeface="+mj-lt"/>
              <a:buAutoNum type="arabicPeriod"/>
            </a:pPr>
            <a:r>
              <a:rPr lang="en-US" sz="3200" b="1" dirty="0">
                <a:latin typeface="Arial Black" panose="020B0A04020102020204" pitchFamily="34" charset="0"/>
              </a:rPr>
              <a:t>FORECAST AERONAUTICAL METEOROLOGICAL PHENOMENA AND </a:t>
            </a:r>
            <a:r>
              <a:rPr lang="en-US" sz="3200" b="1" dirty="0" smtClean="0">
                <a:latin typeface="Arial Black" panose="020B0A04020102020204" pitchFamily="34" charset="0"/>
              </a:rPr>
              <a:t>PARAMETERS</a:t>
            </a:r>
          </a:p>
          <a:p>
            <a:pPr marL="514350" indent="-514350" algn="just">
              <a:buFont typeface="+mj-lt"/>
              <a:buAutoNum type="arabicPeriod"/>
            </a:pPr>
            <a:r>
              <a:rPr lang="fr-FR" sz="3200" b="1" dirty="0">
                <a:latin typeface="Arial Black" panose="020B0A04020102020204" pitchFamily="34" charset="0"/>
              </a:rPr>
              <a:t>WARN OF HAZARDOUS </a:t>
            </a:r>
            <a:r>
              <a:rPr lang="fr-FR" sz="3200" b="1" dirty="0" smtClean="0">
                <a:latin typeface="Arial Black" panose="020B0A04020102020204" pitchFamily="34" charset="0"/>
              </a:rPr>
              <a:t>PHENOMENA</a:t>
            </a:r>
          </a:p>
          <a:p>
            <a:pPr marL="514350" indent="-514350" algn="just">
              <a:buFont typeface="+mj-lt"/>
              <a:buAutoNum type="arabicPeriod"/>
            </a:pPr>
            <a:r>
              <a:rPr lang="en-US" sz="3200" b="1" dirty="0">
                <a:latin typeface="Arial Black" panose="020B0A04020102020204" pitchFamily="34" charset="0"/>
              </a:rPr>
              <a:t>ENSURE THE QUALITY OF METEOROLOGICAL INFORMATION AND </a:t>
            </a:r>
            <a:r>
              <a:rPr lang="en-US" sz="3200" b="1" dirty="0" smtClean="0">
                <a:latin typeface="Arial Black" panose="020B0A04020102020204" pitchFamily="34" charset="0"/>
              </a:rPr>
              <a:t>SERVICES</a:t>
            </a:r>
          </a:p>
          <a:p>
            <a:pPr marL="514350" indent="-514350" algn="just">
              <a:buFont typeface="+mj-lt"/>
              <a:buAutoNum type="arabicPeriod"/>
            </a:pPr>
            <a:r>
              <a:rPr lang="en-US" sz="3200" b="1" dirty="0">
                <a:latin typeface="Arial Black" panose="020B0A04020102020204" pitchFamily="34" charset="0"/>
              </a:rPr>
              <a:t>COMMUNICATE METEOROLOGICAL INFORMATION TO INTERNAL AND EXTERNAL USERS</a:t>
            </a:r>
            <a:endParaRPr lang="en-US" sz="3200" b="1" dirty="0" smtClean="0">
              <a:latin typeface="Arial Black" panose="020B0A04020102020204" pitchFamily="34" charset="0"/>
            </a:endParaRPr>
          </a:p>
          <a:p>
            <a:pPr marL="457200" indent="-457200" algn="just">
              <a:buFont typeface="Arial" panose="020B0604020202020204" pitchFamily="34" charset="0"/>
              <a:buChar char="•"/>
            </a:pPr>
            <a:endParaRPr lang="en-US" sz="3200" b="1" dirty="0" smtClean="0"/>
          </a:p>
          <a:p>
            <a:pPr marL="457200" indent="-457200" algn="just">
              <a:buFont typeface="Arial" panose="020B0604020202020204" pitchFamily="34" charset="0"/>
              <a:buChar char="•"/>
            </a:pPr>
            <a:endParaRPr lang="en-US"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580865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227354"/>
            <a:ext cx="11607990" cy="5348257"/>
          </a:xfrm>
        </p:spPr>
        <p:txBody>
          <a:bodyPr>
            <a:normAutofit fontScale="25000" lnSpcReduction="20000"/>
          </a:bodyPr>
          <a:lstStyle/>
          <a:p>
            <a:r>
              <a:rPr lang="fr-FR" sz="12000" b="1" u="sng" dirty="0" err="1" smtClean="0">
                <a:solidFill>
                  <a:srgbClr val="FFFF00"/>
                </a:solidFill>
                <a:latin typeface="Arial Black" panose="020B0A04020102020204" pitchFamily="34" charset="0"/>
              </a:rPr>
              <a:t>Competencies</a:t>
            </a:r>
            <a:r>
              <a:rPr lang="fr-FR" sz="12000" b="1" u="sng" dirty="0" smtClean="0">
                <a:solidFill>
                  <a:srgbClr val="FFFF00"/>
                </a:solidFill>
                <a:latin typeface="Arial Black" panose="020B0A04020102020204" pitchFamily="34" charset="0"/>
              </a:rPr>
              <a:t> in aviation </a:t>
            </a:r>
            <a:r>
              <a:rPr lang="fr-FR" sz="12000" b="1" u="sng" dirty="0" err="1" smtClean="0">
                <a:solidFill>
                  <a:srgbClr val="FFFF00"/>
                </a:solidFill>
                <a:latin typeface="Arial Black" panose="020B0A04020102020204" pitchFamily="34" charset="0"/>
              </a:rPr>
              <a:t>meteorology</a:t>
            </a:r>
            <a:endParaRPr lang="fr-FR" sz="12000" b="1" u="sng" dirty="0" smtClean="0">
              <a:solidFill>
                <a:srgbClr val="FFFF00"/>
              </a:solidFill>
              <a:latin typeface="Arial Black" panose="020B0A04020102020204" pitchFamily="34" charset="0"/>
            </a:endParaRPr>
          </a:p>
          <a:p>
            <a:pPr algn="ctr"/>
            <a:r>
              <a:rPr lang="en-US" sz="12000" dirty="0">
                <a:solidFill>
                  <a:srgbClr val="FFFF00"/>
                </a:solidFill>
                <a:latin typeface="Arial Black" panose="020B0A04020102020204" pitchFamily="34" charset="0"/>
              </a:rPr>
              <a:t>4</a:t>
            </a:r>
            <a:r>
              <a:rPr lang="en-US" sz="12000" dirty="0" smtClean="0">
                <a:solidFill>
                  <a:srgbClr val="FFFF00"/>
                </a:solidFill>
                <a:latin typeface="Arial Black" panose="020B0A04020102020204" pitchFamily="34" charset="0"/>
              </a:rPr>
              <a:t> competencies for </a:t>
            </a:r>
            <a:r>
              <a:rPr lang="en-US" sz="12000" dirty="0" err="1" smtClean="0">
                <a:solidFill>
                  <a:srgbClr val="FFFF00"/>
                </a:solidFill>
                <a:latin typeface="Arial Black" panose="020B0A04020102020204" pitchFamily="34" charset="0"/>
              </a:rPr>
              <a:t>amo</a:t>
            </a:r>
            <a:endParaRPr lang="en-US" sz="12000" dirty="0" smtClean="0">
              <a:solidFill>
                <a:srgbClr val="FFFF00"/>
              </a:solidFill>
              <a:latin typeface="Arial Black" panose="020B0A04020102020204" pitchFamily="34" charset="0"/>
            </a:endParaRPr>
          </a:p>
          <a:p>
            <a:pPr marL="514350" indent="-514350" algn="just">
              <a:buFont typeface="+mj-lt"/>
              <a:buAutoNum type="arabicPeriod"/>
            </a:pPr>
            <a:r>
              <a:rPr lang="en-US" sz="12000" b="1" dirty="0" smtClean="0">
                <a:latin typeface="Arial Black" panose="020B0A04020102020204" pitchFamily="34" charset="0"/>
              </a:rPr>
              <a:t>MONITOR </a:t>
            </a:r>
            <a:r>
              <a:rPr lang="en-US" sz="12000" b="1" dirty="0">
                <a:latin typeface="Arial Black" panose="020B0A04020102020204" pitchFamily="34" charset="0"/>
              </a:rPr>
              <a:t>CONTINUOUSLY THE WEATHER </a:t>
            </a:r>
            <a:r>
              <a:rPr lang="en-US" sz="12000" b="1" dirty="0" smtClean="0">
                <a:latin typeface="Arial Black" panose="020B0A04020102020204" pitchFamily="34" charset="0"/>
              </a:rPr>
              <a:t>SITUATION</a:t>
            </a:r>
          </a:p>
          <a:p>
            <a:pPr marL="514350" indent="-514350" algn="just">
              <a:buFont typeface="+mj-lt"/>
              <a:buAutoNum type="arabicPeriod"/>
            </a:pPr>
            <a:r>
              <a:rPr lang="en-US" sz="12000" b="1" dirty="0" smtClean="0">
                <a:latin typeface="Arial Black" panose="020B0A04020102020204" pitchFamily="34" charset="0"/>
              </a:rPr>
              <a:t>OBSERVE </a:t>
            </a:r>
            <a:r>
              <a:rPr lang="en-US" sz="12000" b="1" dirty="0">
                <a:latin typeface="Arial Black" panose="020B0A04020102020204" pitchFamily="34" charset="0"/>
              </a:rPr>
              <a:t>AND RECORD AERONAUTICAL METEOROLOGICAL PHENOMENA AND </a:t>
            </a:r>
            <a:r>
              <a:rPr lang="en-US" sz="12000" b="1" dirty="0" smtClean="0">
                <a:latin typeface="Arial Black" panose="020B0A04020102020204" pitchFamily="34" charset="0"/>
              </a:rPr>
              <a:t>PARAMETERS</a:t>
            </a:r>
          </a:p>
          <a:p>
            <a:pPr marL="514350" indent="-514350">
              <a:buFont typeface="+mj-lt"/>
              <a:buAutoNum type="arabicPeriod"/>
            </a:pPr>
            <a:r>
              <a:rPr lang="en-US" sz="12000" b="1" dirty="0" smtClean="0">
                <a:latin typeface="Arial Black" panose="020B0A04020102020204" pitchFamily="34" charset="0"/>
              </a:rPr>
              <a:t>ENSURE </a:t>
            </a:r>
            <a:r>
              <a:rPr lang="en-US" sz="12000" b="1" dirty="0">
                <a:latin typeface="Arial Black" panose="020B0A04020102020204" pitchFamily="34" charset="0"/>
              </a:rPr>
              <a:t>THE QUALITY OF THE PERFORMANCE OF SYSTEMS AND OF </a:t>
            </a:r>
            <a:r>
              <a:rPr lang="en-US" sz="12000" b="1" dirty="0" smtClean="0">
                <a:latin typeface="Arial Black" panose="020B0A04020102020204" pitchFamily="34" charset="0"/>
              </a:rPr>
              <a:t>METEOROLOGICAL </a:t>
            </a:r>
            <a:r>
              <a:rPr lang="fr-FR" sz="12000" b="1" dirty="0" smtClean="0">
                <a:latin typeface="Arial Black" panose="020B0A04020102020204" pitchFamily="34" charset="0"/>
              </a:rPr>
              <a:t>INFORMATION</a:t>
            </a:r>
          </a:p>
          <a:p>
            <a:pPr marL="514350" indent="-514350" algn="just">
              <a:buFont typeface="+mj-lt"/>
              <a:buAutoNum type="arabicPeriod"/>
            </a:pPr>
            <a:r>
              <a:rPr lang="en-US" sz="12000" b="1" dirty="0">
                <a:latin typeface="Arial Black" panose="020B0A04020102020204" pitchFamily="34" charset="0"/>
              </a:rPr>
              <a:t>COMMUNICATE METEOROLOGICAL INFORMATION TO INTERNAL AND EXTERNAL USERS</a:t>
            </a:r>
            <a:endParaRPr lang="en-US" sz="12000" b="1" dirty="0" smtClean="0">
              <a:latin typeface="Arial Black" panose="020B0A04020102020204" pitchFamily="34" charset="0"/>
            </a:endParaRPr>
          </a:p>
          <a:p>
            <a:pPr marL="514350" indent="-514350" algn="just">
              <a:buFont typeface="+mj-lt"/>
              <a:buAutoNum type="arabicPeriod"/>
            </a:pPr>
            <a:endParaRPr lang="en-US"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4311154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227355"/>
            <a:ext cx="11715566" cy="5630645"/>
          </a:xfrm>
        </p:spPr>
        <p:txBody>
          <a:bodyPr>
            <a:normAutofit fontScale="25000" lnSpcReduction="20000"/>
          </a:bodyPr>
          <a:lstStyle/>
          <a:p>
            <a:r>
              <a:rPr lang="fr-FR" sz="9600" b="1" u="sng" dirty="0" err="1" smtClean="0">
                <a:solidFill>
                  <a:srgbClr val="FFFF00"/>
                </a:solidFill>
                <a:latin typeface="Arial Black" panose="020B0A04020102020204" pitchFamily="34" charset="0"/>
              </a:rPr>
              <a:t>Assessment</a:t>
            </a:r>
            <a:r>
              <a:rPr lang="fr-FR" sz="9600" b="1" u="sng" dirty="0" smtClean="0">
                <a:solidFill>
                  <a:srgbClr val="FFFF00"/>
                </a:solidFill>
                <a:latin typeface="Arial Black" panose="020B0A04020102020204" pitchFamily="34" charset="0"/>
              </a:rPr>
              <a:t> of </a:t>
            </a:r>
            <a:r>
              <a:rPr lang="fr-FR" sz="9600" b="1" u="sng" dirty="0" err="1" smtClean="0">
                <a:solidFill>
                  <a:srgbClr val="FFFF00"/>
                </a:solidFill>
                <a:latin typeface="Arial Black" panose="020B0A04020102020204" pitchFamily="34" charset="0"/>
              </a:rPr>
              <a:t>Competencies</a:t>
            </a:r>
            <a:r>
              <a:rPr lang="fr-FR" sz="9600" b="1" u="sng" dirty="0" smtClean="0">
                <a:solidFill>
                  <a:srgbClr val="FFFF00"/>
                </a:solidFill>
                <a:latin typeface="Arial Black" panose="020B0A04020102020204" pitchFamily="34" charset="0"/>
              </a:rPr>
              <a:t> in aviation </a:t>
            </a:r>
            <a:r>
              <a:rPr lang="fr-FR" sz="9600" b="1" u="sng" dirty="0" err="1" smtClean="0">
                <a:solidFill>
                  <a:srgbClr val="FFFF00"/>
                </a:solidFill>
                <a:latin typeface="Arial Black" panose="020B0A04020102020204" pitchFamily="34" charset="0"/>
              </a:rPr>
              <a:t>meteorology</a:t>
            </a:r>
            <a:endParaRPr lang="fr-FR" sz="9600" b="1" u="sng" dirty="0" smtClean="0">
              <a:solidFill>
                <a:srgbClr val="FFFF00"/>
              </a:solidFill>
              <a:latin typeface="Arial Black" panose="020B0A04020102020204" pitchFamily="34" charset="0"/>
            </a:endParaRPr>
          </a:p>
          <a:p>
            <a:pPr algn="just"/>
            <a:endParaRPr lang="en-US" sz="3200" dirty="0" smtClean="0">
              <a:solidFill>
                <a:srgbClr val="FFFF00"/>
              </a:solidFill>
              <a:latin typeface="Arial Black" panose="020B0A04020102020204" pitchFamily="34" charset="0"/>
            </a:endParaRPr>
          </a:p>
          <a:p>
            <a:pPr algn="ctr"/>
            <a:r>
              <a:rPr lang="en-US" sz="9600" dirty="0" smtClean="0">
                <a:solidFill>
                  <a:srgbClr val="FFFF00"/>
                </a:solidFill>
                <a:latin typeface="Arial Black" panose="020B0A04020102020204" pitchFamily="34" charset="0"/>
              </a:rPr>
              <a:t>ICAO </a:t>
            </a:r>
            <a:r>
              <a:rPr lang="en-US" sz="9600" dirty="0">
                <a:solidFill>
                  <a:srgbClr val="FFFF00"/>
                </a:solidFill>
                <a:latin typeface="Arial Black" panose="020B0A04020102020204" pitchFamily="34" charset="0"/>
              </a:rPr>
              <a:t>audits will be looking for:</a:t>
            </a:r>
          </a:p>
          <a:p>
            <a:pPr marL="514350" indent="-514350" algn="just">
              <a:buAutoNum type="arabicParenR"/>
            </a:pPr>
            <a:r>
              <a:rPr lang="en-US" sz="9600" dirty="0" smtClean="0">
                <a:solidFill>
                  <a:srgbClr val="FFFF00"/>
                </a:solidFill>
                <a:latin typeface="Arial Black" panose="020B0A04020102020204" pitchFamily="34" charset="0"/>
              </a:rPr>
              <a:t>The </a:t>
            </a:r>
            <a:r>
              <a:rPr lang="en-US" sz="9600" dirty="0">
                <a:solidFill>
                  <a:srgbClr val="FFFF00"/>
                </a:solidFill>
                <a:latin typeface="Arial Black" panose="020B0A04020102020204" pitchFamily="34" charset="0"/>
              </a:rPr>
              <a:t>local adaptation of the top level AMP competencies specified by WMO and how these map through to the top level competency Standards</a:t>
            </a:r>
            <a:r>
              <a:rPr lang="en-US" sz="9600" dirty="0" smtClean="0">
                <a:solidFill>
                  <a:srgbClr val="FFFF00"/>
                </a:solidFill>
                <a:latin typeface="Arial Black" panose="020B0A04020102020204" pitchFamily="34" charset="0"/>
              </a:rPr>
              <a:t>;</a:t>
            </a:r>
          </a:p>
          <a:p>
            <a:pPr algn="just"/>
            <a:r>
              <a:rPr lang="en-US" sz="9600" dirty="0" smtClean="0">
                <a:solidFill>
                  <a:schemeClr val="tx1"/>
                </a:solidFill>
                <a:latin typeface="Arial Black" panose="020B0A04020102020204" pitchFamily="34" charset="0"/>
              </a:rPr>
              <a:t>2</a:t>
            </a:r>
            <a:r>
              <a:rPr lang="en-US" sz="9600" dirty="0">
                <a:solidFill>
                  <a:schemeClr val="tx1"/>
                </a:solidFill>
                <a:latin typeface="Arial Black" panose="020B0A04020102020204" pitchFamily="34" charset="0"/>
              </a:rPr>
              <a:t>) </a:t>
            </a:r>
            <a:r>
              <a:rPr lang="en-US" sz="9600" b="1" dirty="0">
                <a:solidFill>
                  <a:schemeClr val="tx1"/>
                </a:solidFill>
                <a:latin typeface="Arial Black" panose="020B0A04020102020204" pitchFamily="34" charset="0"/>
              </a:rPr>
              <a:t>Detailed lists of which AMF and AMO are assigned to which tasks, and for AMF, what their underpinning meteorological qualifications are, and records of when and where they were last assessed for competency and by what methods</a:t>
            </a:r>
            <a:r>
              <a:rPr lang="en-US" sz="9600" b="1" dirty="0" smtClean="0">
                <a:solidFill>
                  <a:schemeClr val="tx1"/>
                </a:solidFill>
                <a:latin typeface="Arial Black" panose="020B0A04020102020204" pitchFamily="34" charset="0"/>
              </a:rPr>
              <a:t>;</a:t>
            </a:r>
          </a:p>
          <a:p>
            <a:pPr algn="just"/>
            <a:r>
              <a:rPr lang="en-US" sz="9600" dirty="0" smtClean="0">
                <a:solidFill>
                  <a:srgbClr val="FFFF00"/>
                </a:solidFill>
                <a:latin typeface="Arial Black" panose="020B0A04020102020204" pitchFamily="34" charset="0"/>
              </a:rPr>
              <a:t>3</a:t>
            </a:r>
            <a:r>
              <a:rPr lang="en-US" sz="9600" dirty="0">
                <a:solidFill>
                  <a:srgbClr val="FFFF00"/>
                </a:solidFill>
                <a:latin typeface="Arial Black" panose="020B0A04020102020204" pitchFamily="34" charset="0"/>
              </a:rPr>
              <a:t>) What remedial actions are being taken to remedy any deficiencies identified; </a:t>
            </a:r>
            <a:endParaRPr lang="en-US" sz="9600" dirty="0" smtClean="0">
              <a:solidFill>
                <a:srgbClr val="FFFF00"/>
              </a:solidFill>
              <a:latin typeface="Arial Black" panose="020B0A04020102020204" pitchFamily="34" charset="0"/>
            </a:endParaRPr>
          </a:p>
          <a:p>
            <a:pPr algn="just"/>
            <a:r>
              <a:rPr lang="en-US" sz="9600" dirty="0" smtClean="0">
                <a:solidFill>
                  <a:srgbClr val="FFFF00"/>
                </a:solidFill>
                <a:latin typeface="Arial Black" panose="020B0A04020102020204" pitchFamily="34" charset="0"/>
              </a:rPr>
              <a:t>4</a:t>
            </a:r>
            <a:r>
              <a:rPr lang="en-US" sz="9600" dirty="0">
                <a:solidFill>
                  <a:srgbClr val="FFFF00"/>
                </a:solidFill>
                <a:latin typeface="Arial Black" panose="020B0A04020102020204" pitchFamily="34" charset="0"/>
              </a:rPr>
              <a:t>) Sound reasoning for the competency assessment methods </a:t>
            </a:r>
            <a:r>
              <a:rPr lang="en-US" sz="9600" dirty="0" smtClean="0">
                <a:solidFill>
                  <a:srgbClr val="FFFF00"/>
                </a:solidFill>
                <a:latin typeface="Arial Black" panose="020B0A04020102020204" pitchFamily="34" charset="0"/>
              </a:rPr>
              <a:t>chosen (seven steps as best </a:t>
            </a:r>
            <a:r>
              <a:rPr lang="en-US" sz="9600" dirty="0" err="1" smtClean="0">
                <a:solidFill>
                  <a:srgbClr val="FFFF00"/>
                </a:solidFill>
                <a:latin typeface="Arial Black" panose="020B0A04020102020204" pitchFamily="34" charset="0"/>
              </a:rPr>
              <a:t>pratices</a:t>
            </a:r>
            <a:r>
              <a:rPr lang="en-US" sz="9600" dirty="0" smtClean="0">
                <a:solidFill>
                  <a:srgbClr val="FFFF00"/>
                </a:solidFill>
                <a:latin typeface="Arial Black" panose="020B0A04020102020204" pitchFamily="34" charset="0"/>
              </a:rPr>
              <a:t> developed by </a:t>
            </a:r>
            <a:r>
              <a:rPr lang="en-US" sz="9600" dirty="0" err="1" smtClean="0">
                <a:solidFill>
                  <a:srgbClr val="FFFF00"/>
                </a:solidFill>
                <a:latin typeface="Arial Black" panose="020B0A04020102020204" pitchFamily="34" charset="0"/>
              </a:rPr>
              <a:t>wmo</a:t>
            </a:r>
            <a:r>
              <a:rPr lang="en-US" sz="9600" dirty="0" smtClean="0">
                <a:solidFill>
                  <a:srgbClr val="FFFF00"/>
                </a:solidFill>
                <a:latin typeface="Arial Black" panose="020B0A04020102020204" pitchFamily="34" charset="0"/>
              </a:rPr>
              <a:t>/</a:t>
            </a:r>
            <a:r>
              <a:rPr lang="en-US" sz="9600" dirty="0" err="1" smtClean="0">
                <a:solidFill>
                  <a:srgbClr val="FFFF00"/>
                </a:solidFill>
                <a:latin typeface="Arial Black" panose="020B0A04020102020204" pitchFamily="34" charset="0"/>
              </a:rPr>
              <a:t>caem</a:t>
            </a:r>
            <a:r>
              <a:rPr lang="en-US" sz="9600" dirty="0" smtClean="0">
                <a:solidFill>
                  <a:srgbClr val="FFFF00"/>
                </a:solidFill>
                <a:latin typeface="Arial Black" panose="020B0A04020102020204" pitchFamily="34" charset="0"/>
              </a:rPr>
              <a:t> in cooperation with </a:t>
            </a:r>
            <a:r>
              <a:rPr lang="en-US" sz="9600" dirty="0" err="1" smtClean="0">
                <a:solidFill>
                  <a:srgbClr val="FFFF00"/>
                </a:solidFill>
                <a:latin typeface="Arial Black" panose="020B0A04020102020204" pitchFamily="34" charset="0"/>
              </a:rPr>
              <a:t>aem</a:t>
            </a:r>
            <a:r>
              <a:rPr lang="en-US" sz="9600" dirty="0" smtClean="0">
                <a:solidFill>
                  <a:srgbClr val="FFFF00"/>
                </a:solidFill>
                <a:latin typeface="Arial Black" panose="020B0A04020102020204" pitchFamily="34" charset="0"/>
              </a:rPr>
              <a:t> division and </a:t>
            </a:r>
            <a:r>
              <a:rPr lang="en-US" sz="9600" dirty="0" err="1" smtClean="0">
                <a:solidFill>
                  <a:srgbClr val="FFFF00"/>
                </a:solidFill>
                <a:latin typeface="Arial Black" panose="020B0A04020102020204" pitchFamily="34" charset="0"/>
              </a:rPr>
              <a:t>etr</a:t>
            </a:r>
            <a:r>
              <a:rPr lang="en-US" sz="9600" dirty="0" smtClean="0">
                <a:solidFill>
                  <a:srgbClr val="FFFF00"/>
                </a:solidFill>
                <a:latin typeface="Arial Black" panose="020B0A04020102020204" pitchFamily="34" charset="0"/>
              </a:rPr>
              <a:t> department).</a:t>
            </a:r>
            <a:endParaRPr lang="en-US" sz="96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9665197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200329"/>
          </a:xfrm>
          <a:prstGeom prst="rect">
            <a:avLst/>
          </a:prstGeom>
          <a:noFill/>
        </p:spPr>
        <p:txBody>
          <a:bodyPr wrap="square" rtlCol="0">
            <a:spAutoFit/>
          </a:bodyPr>
          <a:lstStyle/>
          <a:p>
            <a:pPr lvl="0" algn="ctr"/>
            <a:r>
              <a:rPr lang="en-US" sz="3600" b="1" i="1" dirty="0"/>
              <a:t>SYMET-XIII, BARBADOS-Bridgetown</a:t>
            </a:r>
          </a:p>
          <a:p>
            <a:pPr lvl="0" algn="ctr"/>
            <a:r>
              <a:rPr lang="en-US" sz="3600" b="1" i="1" dirty="0"/>
              <a:t>30</a:t>
            </a:r>
            <a:r>
              <a:rPr lang="en-US" sz="3600" b="1" i="1" baseline="30000" dirty="0"/>
              <a:t>th</a:t>
            </a:r>
            <a:r>
              <a:rPr lang="en-US" sz="3600" b="1" i="1" dirty="0"/>
              <a:t>  to 02</a:t>
            </a:r>
            <a:r>
              <a:rPr lang="en-US" sz="3600" b="1" i="1" baseline="30000" dirty="0"/>
              <a:t>nd</a:t>
            </a:r>
            <a:r>
              <a:rPr lang="en-US" sz="3600" b="1" i="1" dirty="0"/>
              <a:t> Oct, 2017</a:t>
            </a:r>
          </a:p>
        </p:txBody>
      </p:sp>
      <p:sp>
        <p:nvSpPr>
          <p:cNvPr id="4" name="Sous-titre 3"/>
          <p:cNvSpPr>
            <a:spLocks noGrp="1"/>
          </p:cNvSpPr>
          <p:nvPr>
            <p:ph type="subTitle" idx="1"/>
          </p:nvPr>
        </p:nvSpPr>
        <p:spPr>
          <a:xfrm>
            <a:off x="279210" y="1065991"/>
            <a:ext cx="11607990" cy="5684431"/>
          </a:xfrm>
        </p:spPr>
        <p:txBody>
          <a:bodyPr>
            <a:normAutofit/>
          </a:bodyPr>
          <a:lstStyle/>
          <a:p>
            <a:r>
              <a:rPr lang="fr-FR" sz="2400" b="1" u="sng" dirty="0" err="1" smtClean="0">
                <a:solidFill>
                  <a:srgbClr val="FFFF00"/>
                </a:solidFill>
                <a:latin typeface="Arial Black" panose="020B0A04020102020204" pitchFamily="34" charset="0"/>
              </a:rPr>
              <a:t>Assessment</a:t>
            </a:r>
            <a:r>
              <a:rPr lang="fr-FR" sz="2400" b="1" u="sng" dirty="0" smtClean="0">
                <a:solidFill>
                  <a:srgbClr val="FFFF00"/>
                </a:solidFill>
                <a:latin typeface="Arial Black" panose="020B0A04020102020204" pitchFamily="34" charset="0"/>
              </a:rPr>
              <a:t> of </a:t>
            </a:r>
            <a:r>
              <a:rPr lang="fr-FR" sz="2400" b="1" u="sng" dirty="0" err="1" smtClean="0">
                <a:solidFill>
                  <a:srgbClr val="FFFF00"/>
                </a:solidFill>
                <a:latin typeface="Arial Black" panose="020B0A04020102020204" pitchFamily="34" charset="0"/>
              </a:rPr>
              <a:t>Competencies</a:t>
            </a:r>
            <a:r>
              <a:rPr lang="fr-FR" sz="2400" b="1" u="sng" dirty="0" smtClean="0">
                <a:solidFill>
                  <a:srgbClr val="FFFF00"/>
                </a:solidFill>
                <a:latin typeface="Arial Black" panose="020B0A04020102020204" pitchFamily="34" charset="0"/>
              </a:rPr>
              <a:t> in aviation </a:t>
            </a:r>
            <a:r>
              <a:rPr lang="fr-FR" sz="2400" b="1" u="sng" dirty="0" err="1" smtClean="0">
                <a:solidFill>
                  <a:srgbClr val="FFFF00"/>
                </a:solidFill>
                <a:latin typeface="Arial Black" panose="020B0A04020102020204" pitchFamily="34" charset="0"/>
              </a:rPr>
              <a:t>meteorology</a:t>
            </a:r>
            <a:endParaRPr lang="fr-FR" sz="2400" b="1" u="sng" dirty="0" smtClean="0">
              <a:solidFill>
                <a:srgbClr val="FFFF00"/>
              </a:solidFill>
              <a:latin typeface="Arial Black" panose="020B0A04020102020204" pitchFamily="34" charset="0"/>
            </a:endParaRPr>
          </a:p>
          <a:p>
            <a:pPr algn="just"/>
            <a:endParaRPr lang="en-US" sz="3200" dirty="0" smtClean="0">
              <a:solidFill>
                <a:srgbClr val="FFFF00"/>
              </a:solidFill>
              <a:latin typeface="Arial Black" panose="020B0A04020102020204" pitchFamily="34" charset="0"/>
            </a:endParaRPr>
          </a:p>
        </p:txBody>
      </p:sp>
      <p:pic>
        <p:nvPicPr>
          <p:cNvPr id="2" name="Image 1"/>
          <p:cNvPicPr>
            <a:picLocks noChangeAspect="1"/>
          </p:cNvPicPr>
          <p:nvPr/>
        </p:nvPicPr>
        <p:blipFill>
          <a:blip r:embed="rId3"/>
          <a:stretch>
            <a:fillRect/>
          </a:stretch>
        </p:blipFill>
        <p:spPr>
          <a:xfrm>
            <a:off x="2998694" y="1503329"/>
            <a:ext cx="9193306" cy="5247094"/>
          </a:xfrm>
          <a:prstGeom prst="rect">
            <a:avLst/>
          </a:prstGeom>
        </p:spPr>
      </p:pic>
      <p:sp>
        <p:nvSpPr>
          <p:cNvPr id="3" name="ZoneTexte 2"/>
          <p:cNvSpPr txBox="1"/>
          <p:nvPr/>
        </p:nvSpPr>
        <p:spPr>
          <a:xfrm>
            <a:off x="94130" y="2084294"/>
            <a:ext cx="2716306" cy="2031325"/>
          </a:xfrm>
          <a:prstGeom prst="rect">
            <a:avLst/>
          </a:prstGeom>
          <a:noFill/>
        </p:spPr>
        <p:txBody>
          <a:bodyPr wrap="square" rtlCol="0">
            <a:spAutoFit/>
          </a:bodyPr>
          <a:lstStyle/>
          <a:p>
            <a:pPr algn="just"/>
            <a:r>
              <a:rPr lang="fr-FR" dirty="0" smtClean="0">
                <a:latin typeface="Arial Black" panose="020B0A04020102020204" pitchFamily="34" charset="0"/>
              </a:rPr>
              <a:t>IN RELATION TO THE ABOVE POINT 2, THESE ARE THE GUIDELINES ABOUT THE QUALIFICATIONS OF THE AMF</a:t>
            </a:r>
            <a:endParaRPr lang="fr-FR" dirty="0">
              <a:latin typeface="Arial Black" panose="020B0A04020102020204" pitchFamily="34" charset="0"/>
            </a:endParaRPr>
          </a:p>
        </p:txBody>
      </p:sp>
    </p:spTree>
    <p:extLst>
      <p:ext uri="{BB962C8B-B14F-4D97-AF65-F5344CB8AC3E}">
        <p14:creationId xmlns:p14="http://schemas.microsoft.com/office/powerpoint/2010/main" val="33677333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r>
              <a:rPr lang="fr-FR" sz="3200" b="1" u="sng" dirty="0" err="1" smtClean="0">
                <a:solidFill>
                  <a:srgbClr val="FFFF00"/>
                </a:solidFill>
                <a:latin typeface="Arial Black" panose="020B0A04020102020204" pitchFamily="34" charset="0"/>
              </a:rPr>
              <a:t>Assessment</a:t>
            </a:r>
            <a:r>
              <a:rPr lang="fr-FR" sz="3200" b="1" u="sng" dirty="0" smtClean="0">
                <a:solidFill>
                  <a:srgbClr val="FFFF00"/>
                </a:solidFill>
                <a:latin typeface="Arial Black" panose="020B0A04020102020204" pitchFamily="34" charset="0"/>
              </a:rPr>
              <a:t> of </a:t>
            </a:r>
            <a:r>
              <a:rPr lang="fr-FR" sz="3200" b="1" u="sng" dirty="0" err="1" smtClean="0">
                <a:solidFill>
                  <a:srgbClr val="FFFF00"/>
                </a:solidFill>
                <a:latin typeface="Arial Black" panose="020B0A04020102020204" pitchFamily="34" charset="0"/>
              </a:rPr>
              <a:t>Competencies</a:t>
            </a:r>
            <a:r>
              <a:rPr lang="fr-FR" sz="3200" b="1" u="sng" dirty="0" smtClean="0">
                <a:solidFill>
                  <a:srgbClr val="FFFF00"/>
                </a:solidFill>
                <a:latin typeface="Arial Black" panose="020B0A04020102020204" pitchFamily="34" charset="0"/>
              </a:rPr>
              <a:t> in aviation </a:t>
            </a:r>
            <a:r>
              <a:rPr lang="fr-FR" sz="3200" b="1" u="sng" dirty="0" err="1" smtClean="0">
                <a:solidFill>
                  <a:srgbClr val="FFFF00"/>
                </a:solidFill>
                <a:latin typeface="Arial Black" panose="020B0A04020102020204" pitchFamily="34" charset="0"/>
              </a:rPr>
              <a:t>meteorology</a:t>
            </a:r>
            <a:endParaRPr lang="fr-FR" sz="3200" b="1" u="sng" dirty="0" smtClean="0">
              <a:solidFill>
                <a:srgbClr val="FFFF00"/>
              </a:solidFill>
              <a:latin typeface="Arial Black" panose="020B0A04020102020204" pitchFamily="34" charset="0"/>
            </a:endParaRPr>
          </a:p>
          <a:p>
            <a:pPr algn="just"/>
            <a:endParaRPr lang="en-US" sz="3200" dirty="0" smtClean="0">
              <a:solidFill>
                <a:srgbClr val="FFFF00"/>
              </a:solidFill>
              <a:latin typeface="Arial Black" panose="020B0A04020102020204" pitchFamily="34" charset="0"/>
            </a:endParaRPr>
          </a:p>
          <a:p>
            <a:pPr algn="just"/>
            <a:r>
              <a:rPr lang="en-US" sz="3200" dirty="0" smtClean="0">
                <a:solidFill>
                  <a:srgbClr val="FFFF00"/>
                </a:solidFill>
                <a:latin typeface="Arial Black" panose="020B0A04020102020204" pitchFamily="34" charset="0"/>
              </a:rPr>
              <a:t>The compliance of this flow chart gives a major role to be played by the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a:t>
            </a:r>
            <a:r>
              <a:rPr lang="en-US" sz="3200" dirty="0" err="1" smtClean="0">
                <a:solidFill>
                  <a:srgbClr val="FFFF00"/>
                </a:solidFill>
                <a:latin typeface="Arial Black" panose="020B0A04020102020204" pitchFamily="34" charset="0"/>
              </a:rPr>
              <a:t>rtc</a:t>
            </a:r>
            <a:r>
              <a:rPr lang="en-US" sz="3200" dirty="0" smtClean="0">
                <a:solidFill>
                  <a:srgbClr val="FFFF00"/>
                </a:solidFill>
                <a:latin typeface="Arial Black" panose="020B0A04020102020204" pitchFamily="34" charset="0"/>
              </a:rPr>
              <a:t>.</a:t>
            </a:r>
          </a:p>
          <a:p>
            <a:pPr algn="just"/>
            <a:r>
              <a:rPr lang="en-US" sz="3200" dirty="0" smtClean="0">
                <a:solidFill>
                  <a:srgbClr val="FFFF00"/>
                </a:solidFill>
                <a:latin typeface="Arial Black" panose="020B0A04020102020204" pitchFamily="34" charset="0"/>
              </a:rPr>
              <a:t>The curriculum implemented must be according to the requirements of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1083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-m and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-tm).</a:t>
            </a:r>
            <a:endParaRPr lang="en-US"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3348094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fontScale="92500" lnSpcReduction="10000"/>
          </a:bodyPr>
          <a:lstStyle/>
          <a:p>
            <a:r>
              <a:rPr lang="fr-FR" sz="3200" b="1" u="sng" dirty="0" err="1" smtClean="0">
                <a:solidFill>
                  <a:srgbClr val="FFFF00"/>
                </a:solidFill>
                <a:latin typeface="Arial Black" panose="020B0A04020102020204" pitchFamily="34" charset="0"/>
              </a:rPr>
              <a:t>Assessment</a:t>
            </a:r>
            <a:r>
              <a:rPr lang="fr-FR" sz="3200" b="1" u="sng" dirty="0" smtClean="0">
                <a:solidFill>
                  <a:srgbClr val="FFFF00"/>
                </a:solidFill>
                <a:latin typeface="Arial Black" panose="020B0A04020102020204" pitchFamily="34" charset="0"/>
              </a:rPr>
              <a:t> of </a:t>
            </a:r>
            <a:r>
              <a:rPr lang="fr-FR" sz="3200" b="1" u="sng" dirty="0" err="1" smtClean="0">
                <a:solidFill>
                  <a:srgbClr val="FFFF00"/>
                </a:solidFill>
                <a:latin typeface="Arial Black" panose="020B0A04020102020204" pitchFamily="34" charset="0"/>
              </a:rPr>
              <a:t>Competencies</a:t>
            </a:r>
            <a:r>
              <a:rPr lang="fr-FR" sz="3200" b="1" u="sng" dirty="0" smtClean="0">
                <a:solidFill>
                  <a:srgbClr val="FFFF00"/>
                </a:solidFill>
                <a:latin typeface="Arial Black" panose="020B0A04020102020204" pitchFamily="34" charset="0"/>
              </a:rPr>
              <a:t> in aviation </a:t>
            </a:r>
            <a:r>
              <a:rPr lang="fr-FR" sz="3200" b="1" u="sng" dirty="0" err="1" smtClean="0">
                <a:solidFill>
                  <a:srgbClr val="FFFF00"/>
                </a:solidFill>
                <a:latin typeface="Arial Black" panose="020B0A04020102020204" pitchFamily="34" charset="0"/>
              </a:rPr>
              <a:t>meteorology</a:t>
            </a:r>
            <a:endParaRPr lang="fr-FR" sz="3200" b="1" u="sng" dirty="0" smtClean="0">
              <a:solidFill>
                <a:srgbClr val="FFFF00"/>
              </a:solidFill>
              <a:latin typeface="Arial Black" panose="020B0A04020102020204" pitchFamily="34" charset="0"/>
            </a:endParaRPr>
          </a:p>
          <a:p>
            <a:pPr algn="just"/>
            <a:endParaRPr lang="en-US" sz="3200" dirty="0" smtClean="0">
              <a:solidFill>
                <a:srgbClr val="FFFF00"/>
              </a:solidFill>
              <a:latin typeface="Arial Black" panose="020B0A04020102020204" pitchFamily="34" charset="0"/>
            </a:endParaRPr>
          </a:p>
          <a:p>
            <a:pPr algn="just"/>
            <a:r>
              <a:rPr lang="en-US" sz="3200" dirty="0" smtClean="0">
                <a:solidFill>
                  <a:srgbClr val="FFFF00"/>
                </a:solidFill>
                <a:latin typeface="Arial Black" panose="020B0A04020102020204" pitchFamily="34" charset="0"/>
              </a:rPr>
              <a:t>The playing of this </a:t>
            </a:r>
            <a:r>
              <a:rPr lang="en-US" sz="3200" dirty="0" smtClean="0">
                <a:solidFill>
                  <a:srgbClr val="FFFF00"/>
                </a:solidFill>
                <a:latin typeface="Arial Black" panose="020B0A04020102020204" pitchFamily="34" charset="0"/>
              </a:rPr>
              <a:t>role rises </a:t>
            </a:r>
            <a:r>
              <a:rPr lang="en-US" sz="3200" dirty="0" smtClean="0">
                <a:solidFill>
                  <a:srgbClr val="FFFF00"/>
                </a:solidFill>
                <a:latin typeface="Arial Black" panose="020B0A04020102020204" pitchFamily="34" charset="0"/>
              </a:rPr>
              <a:t>some questions:</a:t>
            </a:r>
          </a:p>
          <a:p>
            <a:pPr algn="just"/>
            <a:r>
              <a:rPr lang="en-US" sz="3200" dirty="0" smtClean="0">
                <a:solidFill>
                  <a:srgbClr val="FFFF00"/>
                </a:solidFill>
                <a:latin typeface="Arial Black" panose="020B0A04020102020204" pitchFamily="34" charset="0"/>
              </a:rPr>
              <a:t>Do we have a common understanding of the new classification?</a:t>
            </a:r>
          </a:p>
          <a:p>
            <a:pPr algn="just"/>
            <a:r>
              <a:rPr lang="en-US" sz="3200" dirty="0" smtClean="0">
                <a:solidFill>
                  <a:srgbClr val="FFFF00"/>
                </a:solidFill>
                <a:latin typeface="Arial Black" panose="020B0A04020102020204" pitchFamily="34" charset="0"/>
              </a:rPr>
              <a:t>The appellation ‘’meteorologist’’ includes AMF, master degree and </a:t>
            </a:r>
            <a:r>
              <a:rPr lang="en-US" sz="3200" dirty="0" err="1" smtClean="0">
                <a:solidFill>
                  <a:srgbClr val="FFFF00"/>
                </a:solidFill>
                <a:latin typeface="Arial Black" panose="020B0A04020102020204" pitchFamily="34" charset="0"/>
              </a:rPr>
              <a:t>phd</a:t>
            </a:r>
            <a:r>
              <a:rPr lang="en-US" sz="3200" dirty="0" smtClean="0">
                <a:solidFill>
                  <a:srgbClr val="FFFF00"/>
                </a:solidFill>
                <a:latin typeface="Arial Black" panose="020B0A04020102020204" pitchFamily="34" charset="0"/>
              </a:rPr>
              <a:t> (too much for one) </a:t>
            </a:r>
            <a:endParaRPr lang="en-US"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12680638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r>
              <a:rPr lang="fr-FR" sz="3200" b="1" u="sng" dirty="0" err="1" smtClean="0">
                <a:solidFill>
                  <a:srgbClr val="FFFF00"/>
                </a:solidFill>
                <a:latin typeface="Arial Black" panose="020B0A04020102020204" pitchFamily="34" charset="0"/>
              </a:rPr>
              <a:t>Assessment</a:t>
            </a:r>
            <a:r>
              <a:rPr lang="fr-FR" sz="3200" b="1" u="sng" dirty="0" smtClean="0">
                <a:solidFill>
                  <a:srgbClr val="FFFF00"/>
                </a:solidFill>
                <a:latin typeface="Arial Black" panose="020B0A04020102020204" pitchFamily="34" charset="0"/>
              </a:rPr>
              <a:t> of </a:t>
            </a:r>
            <a:r>
              <a:rPr lang="fr-FR" sz="3200" b="1" u="sng" dirty="0" err="1" smtClean="0">
                <a:solidFill>
                  <a:srgbClr val="FFFF00"/>
                </a:solidFill>
                <a:latin typeface="Arial Black" panose="020B0A04020102020204" pitchFamily="34" charset="0"/>
              </a:rPr>
              <a:t>Competencies</a:t>
            </a:r>
            <a:r>
              <a:rPr lang="fr-FR" sz="3200" b="1" u="sng" dirty="0" smtClean="0">
                <a:solidFill>
                  <a:srgbClr val="FFFF00"/>
                </a:solidFill>
                <a:latin typeface="Arial Black" panose="020B0A04020102020204" pitchFamily="34" charset="0"/>
              </a:rPr>
              <a:t> in aviation </a:t>
            </a:r>
            <a:r>
              <a:rPr lang="fr-FR" sz="3200" b="1" u="sng" dirty="0" err="1" smtClean="0">
                <a:solidFill>
                  <a:srgbClr val="FFFF00"/>
                </a:solidFill>
                <a:latin typeface="Arial Black" panose="020B0A04020102020204" pitchFamily="34" charset="0"/>
              </a:rPr>
              <a:t>meteorology</a:t>
            </a:r>
            <a:endParaRPr lang="fr-FR" sz="3200" b="1" u="sng" dirty="0" smtClean="0">
              <a:solidFill>
                <a:srgbClr val="FFFF00"/>
              </a:solidFill>
              <a:latin typeface="Arial Black" panose="020B0A04020102020204" pitchFamily="34" charset="0"/>
            </a:endParaRPr>
          </a:p>
          <a:p>
            <a:pPr algn="just"/>
            <a:endParaRPr lang="en-US" sz="3200" dirty="0" smtClean="0">
              <a:solidFill>
                <a:srgbClr val="FFFF00"/>
              </a:solidFill>
              <a:latin typeface="Arial Black" panose="020B0A04020102020204" pitchFamily="34" charset="0"/>
            </a:endParaRPr>
          </a:p>
          <a:p>
            <a:pPr algn="just"/>
            <a:r>
              <a:rPr lang="en-US" sz="3200" dirty="0" smtClean="0">
                <a:solidFill>
                  <a:srgbClr val="FFFF00"/>
                </a:solidFill>
                <a:latin typeface="Arial Black" panose="020B0A04020102020204" pitchFamily="34" charset="0"/>
              </a:rPr>
              <a:t>What is the diploma after a successful completion of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-m and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-tm?</a:t>
            </a:r>
          </a:p>
          <a:p>
            <a:pPr algn="just"/>
            <a:r>
              <a:rPr lang="en-US" sz="3200" dirty="0" smtClean="0">
                <a:solidFill>
                  <a:srgbClr val="FFFF00"/>
                </a:solidFill>
                <a:latin typeface="Arial Black" panose="020B0A04020102020204" pitchFamily="34" charset="0"/>
              </a:rPr>
              <a:t>Why not have a common and unique degree obtained after a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-m </a:t>
            </a:r>
            <a:r>
              <a:rPr lang="en-US" sz="3200" dirty="0" smtClean="0">
                <a:solidFill>
                  <a:srgbClr val="FFFF00"/>
                </a:solidFill>
                <a:latin typeface="Arial Black" panose="020B0A04020102020204" pitchFamily="34" charset="0"/>
              </a:rPr>
              <a:t>or</a:t>
            </a:r>
            <a:r>
              <a:rPr lang="en-US" sz="3200" dirty="0" smtClean="0">
                <a:solidFill>
                  <a:srgbClr val="FFFF00"/>
                </a:solidFill>
                <a:latin typeface="Arial Black" panose="020B0A04020102020204" pitchFamily="34" charset="0"/>
              </a:rPr>
              <a:t>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-tm</a:t>
            </a:r>
            <a:r>
              <a:rPr lang="en-US" sz="3200" dirty="0" smtClean="0">
                <a:solidFill>
                  <a:srgbClr val="FFFF00"/>
                </a:solidFill>
                <a:latin typeface="Arial Black" panose="020B0A04020102020204" pitchFamily="34" charset="0"/>
              </a:rPr>
              <a:t>? For </a:t>
            </a:r>
            <a:r>
              <a:rPr lang="en-US" sz="3200" dirty="0" smtClean="0">
                <a:solidFill>
                  <a:srgbClr val="FFFF00"/>
                </a:solidFill>
                <a:latin typeface="Arial Black" panose="020B0A04020102020204" pitchFamily="34" charset="0"/>
              </a:rPr>
              <a:t>the content of the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-m and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-tm is the same wherever you are.</a:t>
            </a:r>
          </a:p>
        </p:txBody>
      </p:sp>
    </p:spTree>
    <p:extLst>
      <p:ext uri="{BB962C8B-B14F-4D97-AF65-F5344CB8AC3E}">
        <p14:creationId xmlns:p14="http://schemas.microsoft.com/office/powerpoint/2010/main" val="21979684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r>
              <a:rPr lang="fr-FR" sz="3200" b="1" u="sng" dirty="0" smtClean="0">
                <a:solidFill>
                  <a:srgbClr val="FFFF00"/>
                </a:solidFill>
                <a:latin typeface="Arial Black" panose="020B0A04020102020204" pitchFamily="34" charset="0"/>
              </a:rPr>
              <a:t>conclusion</a:t>
            </a:r>
          </a:p>
          <a:p>
            <a:pPr algn="just"/>
            <a:endParaRPr lang="en-US" sz="3200" dirty="0" smtClean="0">
              <a:solidFill>
                <a:srgbClr val="FFFF00"/>
              </a:solidFill>
              <a:latin typeface="Arial Black" panose="020B0A04020102020204" pitchFamily="34" charset="0"/>
            </a:endParaRPr>
          </a:p>
          <a:p>
            <a:pPr algn="just"/>
            <a:r>
              <a:rPr lang="en-US" sz="3200" dirty="0" smtClean="0">
                <a:solidFill>
                  <a:srgbClr val="FFFF00"/>
                </a:solidFill>
                <a:latin typeface="Arial Black" panose="020B0A04020102020204" pitchFamily="34" charset="0"/>
              </a:rPr>
              <a:t>In aviation meteorology:</a:t>
            </a:r>
          </a:p>
          <a:p>
            <a:pPr marL="457200" indent="-457200" algn="just">
              <a:buFont typeface="Arial" panose="020B0604020202020204" pitchFamily="34" charset="0"/>
              <a:buChar char="•"/>
            </a:pPr>
            <a:r>
              <a:rPr lang="en-US" sz="3200" dirty="0" err="1" smtClean="0">
                <a:solidFill>
                  <a:srgbClr val="FFFF00"/>
                </a:solidFill>
                <a:latin typeface="Arial Black" panose="020B0A04020102020204" pitchFamily="34" charset="0"/>
              </a:rPr>
              <a:t>Qualifiaction</a:t>
            </a:r>
            <a:r>
              <a:rPr lang="en-US" sz="3200" dirty="0" smtClean="0">
                <a:solidFill>
                  <a:srgbClr val="FFFF00"/>
                </a:solidFill>
                <a:latin typeface="Arial Black" panose="020B0A04020102020204" pitchFamily="34" charset="0"/>
              </a:rPr>
              <a:t> is related to the compliance of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1083 </a:t>
            </a:r>
            <a:r>
              <a:rPr lang="en-US" sz="3200" dirty="0" err="1" smtClean="0">
                <a:solidFill>
                  <a:srgbClr val="FFFF00"/>
                </a:solidFill>
                <a:latin typeface="Arial Black" panose="020B0A04020102020204" pitchFamily="34" charset="0"/>
              </a:rPr>
              <a:t>vol</a:t>
            </a:r>
            <a:r>
              <a:rPr lang="en-US" sz="3200" dirty="0" smtClean="0">
                <a:solidFill>
                  <a:srgbClr val="FFFF00"/>
                </a:solidFill>
                <a:latin typeface="Arial Black" panose="020B0A04020102020204" pitchFamily="34" charset="0"/>
              </a:rPr>
              <a:t> I, whilst the competencies are related to the competencies toolkit </a:t>
            </a:r>
            <a:r>
              <a:rPr lang="en-US" sz="3200" dirty="0" err="1" smtClean="0">
                <a:solidFill>
                  <a:srgbClr val="FFFF00"/>
                </a:solidFill>
                <a:latin typeface="Arial Black" panose="020B0A04020102020204" pitchFamily="34" charset="0"/>
              </a:rPr>
              <a:t>definied</a:t>
            </a:r>
            <a:r>
              <a:rPr lang="en-US" sz="3200" dirty="0" smtClean="0">
                <a:solidFill>
                  <a:srgbClr val="FFFF00"/>
                </a:solidFill>
                <a:latin typeface="Arial Black" panose="020B0A04020102020204" pitchFamily="34" charset="0"/>
              </a:rPr>
              <a:t> by </a:t>
            </a:r>
            <a:r>
              <a:rPr lang="en-US" sz="3200" dirty="0" err="1" smtClean="0">
                <a:solidFill>
                  <a:srgbClr val="FFFF00"/>
                </a:solidFill>
                <a:latin typeface="Arial Black" panose="020B0A04020102020204" pitchFamily="34" charset="0"/>
              </a:rPr>
              <a:t>caem</a:t>
            </a:r>
            <a:r>
              <a:rPr lang="en-US" sz="3200" dirty="0" smtClean="0">
                <a:solidFill>
                  <a:srgbClr val="FFFF00"/>
                </a:solidFill>
                <a:latin typeface="Arial Black" panose="020B0A04020102020204" pitchFamily="34" charset="0"/>
              </a:rPr>
              <a:t> and endorsed by the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congress</a:t>
            </a:r>
          </a:p>
        </p:txBody>
      </p:sp>
    </p:spTree>
    <p:extLst>
      <p:ext uri="{BB962C8B-B14F-4D97-AF65-F5344CB8AC3E}">
        <p14:creationId xmlns:p14="http://schemas.microsoft.com/office/powerpoint/2010/main" val="994535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fontScale="92500"/>
          </a:bodyPr>
          <a:lstStyle/>
          <a:p>
            <a:r>
              <a:rPr lang="fr-FR" sz="3200" b="1" u="sng" dirty="0" smtClean="0">
                <a:solidFill>
                  <a:srgbClr val="FFFF00"/>
                </a:solidFill>
                <a:latin typeface="Arial Black" panose="020B0A04020102020204" pitchFamily="34" charset="0"/>
              </a:rPr>
              <a:t>conclusion</a:t>
            </a:r>
          </a:p>
          <a:p>
            <a:pPr algn="just"/>
            <a:endParaRPr lang="en-US" sz="3200" dirty="0" smtClean="0">
              <a:solidFill>
                <a:srgbClr val="FFFF00"/>
              </a:solidFill>
              <a:latin typeface="Arial Black" panose="020B0A04020102020204" pitchFamily="34" charset="0"/>
            </a:endParaRPr>
          </a:p>
          <a:p>
            <a:pPr algn="just"/>
            <a:r>
              <a:rPr lang="en-US" sz="3200" dirty="0" smtClean="0">
                <a:solidFill>
                  <a:srgbClr val="FFFF00"/>
                </a:solidFill>
                <a:latin typeface="Arial Black" panose="020B0A04020102020204" pitchFamily="34" charset="0"/>
              </a:rPr>
              <a:t>In aviation meteorology:</a:t>
            </a:r>
          </a:p>
          <a:p>
            <a:pPr marL="457200" indent="-457200" algn="just">
              <a:buFont typeface="Arial" panose="020B0604020202020204" pitchFamily="34" charset="0"/>
              <a:buChar char="•"/>
            </a:pPr>
            <a:r>
              <a:rPr lang="en-US" sz="3200" dirty="0" smtClean="0">
                <a:solidFill>
                  <a:srgbClr val="FFFF00"/>
                </a:solidFill>
                <a:latin typeface="Arial Black" panose="020B0A04020102020204" pitchFamily="34" charset="0"/>
              </a:rPr>
              <a:t>Compulsory to demonstrate that the </a:t>
            </a:r>
            <a:r>
              <a:rPr lang="en-US" sz="3200" dirty="0" err="1" smtClean="0">
                <a:solidFill>
                  <a:srgbClr val="FFFF00"/>
                </a:solidFill>
                <a:latin typeface="Arial Black" panose="020B0A04020102020204" pitchFamily="34" charset="0"/>
              </a:rPr>
              <a:t>amf</a:t>
            </a:r>
            <a:r>
              <a:rPr lang="en-US" sz="3200" dirty="0" smtClean="0">
                <a:solidFill>
                  <a:srgbClr val="FFFF00"/>
                </a:solidFill>
                <a:latin typeface="Arial Black" panose="020B0A04020102020204" pitchFamily="34" charset="0"/>
              </a:rPr>
              <a:t> and </a:t>
            </a:r>
            <a:r>
              <a:rPr lang="en-US" sz="3200" dirty="0" err="1" smtClean="0">
                <a:solidFill>
                  <a:srgbClr val="FFFF00"/>
                </a:solidFill>
                <a:latin typeface="Arial Black" panose="020B0A04020102020204" pitchFamily="34" charset="0"/>
              </a:rPr>
              <a:t>amo</a:t>
            </a:r>
            <a:r>
              <a:rPr lang="en-US" sz="3200" dirty="0" smtClean="0">
                <a:solidFill>
                  <a:srgbClr val="FFFF00"/>
                </a:solidFill>
                <a:latin typeface="Arial Black" panose="020B0A04020102020204" pitchFamily="34" charset="0"/>
              </a:rPr>
              <a:t> have the required competencies before keeping an operational position.</a:t>
            </a:r>
          </a:p>
          <a:p>
            <a:pPr marL="457200" indent="-457200" algn="just">
              <a:buFont typeface="Arial" panose="020B0604020202020204" pitchFamily="34" charset="0"/>
              <a:buChar char="•"/>
            </a:pPr>
            <a:r>
              <a:rPr lang="en-US" sz="3200" dirty="0" smtClean="0">
                <a:solidFill>
                  <a:srgbClr val="FFFF00"/>
                </a:solidFill>
                <a:latin typeface="Arial Black" panose="020B0A04020102020204" pitchFamily="34" charset="0"/>
              </a:rPr>
              <a:t>The aviation met services providers must carry out timely assessment of competencies of </a:t>
            </a:r>
            <a:r>
              <a:rPr lang="en-US" sz="3200" dirty="0" err="1" smtClean="0">
                <a:solidFill>
                  <a:srgbClr val="FFFF00"/>
                </a:solidFill>
                <a:latin typeface="Arial Black" panose="020B0A04020102020204" pitchFamily="34" charset="0"/>
              </a:rPr>
              <a:t>amf</a:t>
            </a:r>
            <a:r>
              <a:rPr lang="en-US" sz="3200" dirty="0" smtClean="0">
                <a:solidFill>
                  <a:srgbClr val="FFFF00"/>
                </a:solidFill>
                <a:latin typeface="Arial Black" panose="020B0A04020102020204" pitchFamily="34" charset="0"/>
              </a:rPr>
              <a:t> and </a:t>
            </a:r>
            <a:r>
              <a:rPr lang="en-US" sz="3200" dirty="0" err="1" smtClean="0">
                <a:solidFill>
                  <a:srgbClr val="FFFF00"/>
                </a:solidFill>
                <a:latin typeface="Arial Black" panose="020B0A04020102020204" pitchFamily="34" charset="0"/>
              </a:rPr>
              <a:t>amo</a:t>
            </a:r>
            <a:r>
              <a:rPr lang="en-US" sz="3200" dirty="0">
                <a:solidFill>
                  <a:srgbClr val="FFFF00"/>
                </a:solidFill>
                <a:latin typeface="Arial Black" panose="020B0A04020102020204" pitchFamily="34" charset="0"/>
              </a:rPr>
              <a:t>.</a:t>
            </a:r>
            <a:endParaRPr lang="en-US" sz="3200" dirty="0" smtClean="0">
              <a:solidFill>
                <a:srgbClr val="FFFF00"/>
              </a:solidFill>
              <a:latin typeface="Arial Black" panose="020B0A04020102020204" pitchFamily="34" charset="0"/>
            </a:endParaRPr>
          </a:p>
        </p:txBody>
      </p:sp>
    </p:spTree>
    <p:extLst>
      <p:ext uri="{BB962C8B-B14F-4D97-AF65-F5344CB8AC3E}">
        <p14:creationId xmlns:p14="http://schemas.microsoft.com/office/powerpoint/2010/main" val="459181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fontScale="92500" lnSpcReduction="10000"/>
          </a:bodyPr>
          <a:lstStyle/>
          <a:p>
            <a:r>
              <a:rPr lang="fr-FR" sz="3200" b="1" u="sng" dirty="0" smtClean="0">
                <a:solidFill>
                  <a:srgbClr val="FFFF00"/>
                </a:solidFill>
                <a:latin typeface="Arial Black" panose="020B0A04020102020204" pitchFamily="34" charset="0"/>
              </a:rPr>
              <a:t>conclusion</a:t>
            </a:r>
          </a:p>
          <a:p>
            <a:pPr algn="just"/>
            <a:endParaRPr lang="en-US" sz="3200" dirty="0" smtClean="0">
              <a:solidFill>
                <a:srgbClr val="FFFF00"/>
              </a:solidFill>
              <a:latin typeface="Arial Black" panose="020B0A04020102020204" pitchFamily="34" charset="0"/>
            </a:endParaRPr>
          </a:p>
          <a:p>
            <a:pPr algn="just"/>
            <a:r>
              <a:rPr lang="en-US" sz="3200" dirty="0" smtClean="0">
                <a:solidFill>
                  <a:srgbClr val="FFFF00"/>
                </a:solidFill>
                <a:latin typeface="Arial Black" panose="020B0A04020102020204" pitchFamily="34" charset="0"/>
              </a:rPr>
              <a:t>In aviation meteorology:</a:t>
            </a:r>
          </a:p>
          <a:p>
            <a:pPr marL="457200" indent="-457200" algn="just">
              <a:buFont typeface="Arial" panose="020B0604020202020204" pitchFamily="34" charset="0"/>
              <a:buChar char="•"/>
            </a:pPr>
            <a:r>
              <a:rPr lang="en-US" sz="3200" dirty="0" smtClean="0">
                <a:solidFill>
                  <a:srgbClr val="FFFF00"/>
                </a:solidFill>
                <a:latin typeface="Arial Black" panose="020B0A04020102020204" pitchFamily="34" charset="0"/>
              </a:rPr>
              <a:t>The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a:t>
            </a:r>
            <a:r>
              <a:rPr lang="en-US" sz="3200" dirty="0" err="1" smtClean="0">
                <a:solidFill>
                  <a:srgbClr val="FFFF00"/>
                </a:solidFill>
                <a:latin typeface="Arial Black" panose="020B0A04020102020204" pitchFamily="34" charset="0"/>
              </a:rPr>
              <a:t>rtc</a:t>
            </a:r>
            <a:r>
              <a:rPr lang="en-US" sz="3200" dirty="0" smtClean="0">
                <a:solidFill>
                  <a:srgbClr val="FFFF00"/>
                </a:solidFill>
                <a:latin typeface="Arial Black" panose="020B0A04020102020204" pitchFamily="34" charset="0"/>
              </a:rPr>
              <a:t> plays major role in acquisition process of qualification according to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1083</a:t>
            </a:r>
          </a:p>
          <a:p>
            <a:pPr marL="457200" indent="-457200" algn="just">
              <a:buFont typeface="Arial" panose="020B0604020202020204" pitchFamily="34" charset="0"/>
              <a:buChar char="•"/>
            </a:pPr>
            <a:r>
              <a:rPr lang="en-US" sz="3200" dirty="0" smtClean="0">
                <a:solidFill>
                  <a:srgbClr val="FFFF00"/>
                </a:solidFill>
                <a:latin typeface="Arial Black" panose="020B0A04020102020204" pitchFamily="34" charset="0"/>
              </a:rPr>
              <a:t>Have we a common and unique understanding of the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-m and </a:t>
            </a:r>
            <a:r>
              <a:rPr lang="en-US" sz="3200" dirty="0" err="1" smtClean="0">
                <a:solidFill>
                  <a:srgbClr val="FFFF00"/>
                </a:solidFill>
                <a:latin typeface="Arial Black" panose="020B0A04020102020204" pitchFamily="34" charset="0"/>
              </a:rPr>
              <a:t>bip</a:t>
            </a:r>
            <a:r>
              <a:rPr lang="en-US" sz="3200" dirty="0" smtClean="0">
                <a:solidFill>
                  <a:srgbClr val="FFFF00"/>
                </a:solidFill>
                <a:latin typeface="Arial Black" panose="020B0A04020102020204" pitchFamily="34" charset="0"/>
              </a:rPr>
              <a:t>-tm?</a:t>
            </a:r>
          </a:p>
          <a:p>
            <a:pPr marL="457200" indent="-457200" algn="just">
              <a:buFont typeface="Arial" panose="020B0604020202020204" pitchFamily="34" charset="0"/>
              <a:buChar char="•"/>
            </a:pPr>
            <a:r>
              <a:rPr lang="en-US" sz="3200" dirty="0" smtClean="0">
                <a:solidFill>
                  <a:srgbClr val="FFFF00"/>
                </a:solidFill>
                <a:latin typeface="Arial Black" panose="020B0A04020102020204" pitchFamily="34" charset="0"/>
              </a:rPr>
              <a:t>Sufficient communication actions must be taken by </a:t>
            </a:r>
            <a:r>
              <a:rPr lang="en-US" sz="3200" dirty="0" err="1" smtClean="0">
                <a:solidFill>
                  <a:srgbClr val="FFFF00"/>
                </a:solidFill>
                <a:latin typeface="Arial Black" panose="020B0A04020102020204" pitchFamily="34" charset="0"/>
              </a:rPr>
              <a:t>wmo</a:t>
            </a:r>
            <a:r>
              <a:rPr lang="en-US" sz="3200" dirty="0" smtClean="0">
                <a:solidFill>
                  <a:srgbClr val="FFFF00"/>
                </a:solidFill>
                <a:latin typeface="Arial Black" panose="020B0A04020102020204" pitchFamily="34" charset="0"/>
              </a:rPr>
              <a:t> (maybe on the ground)</a:t>
            </a:r>
            <a:endParaRPr lang="en-US" sz="3200" dirty="0" smtClean="0">
              <a:solidFill>
                <a:srgbClr val="FFFF00"/>
              </a:solidFill>
              <a:latin typeface="Arial Black" panose="020B0A04020102020204" pitchFamily="34" charset="0"/>
            </a:endParaRPr>
          </a:p>
        </p:txBody>
      </p:sp>
    </p:spTree>
    <p:extLst>
      <p:ext uri="{BB962C8B-B14F-4D97-AF65-F5344CB8AC3E}">
        <p14:creationId xmlns:p14="http://schemas.microsoft.com/office/powerpoint/2010/main" val="3910343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419731" cy="4917950"/>
          </a:xfrm>
        </p:spPr>
        <p:txBody>
          <a:bodyPr>
            <a:normAutofit/>
          </a:bodyPr>
          <a:lstStyle/>
          <a:p>
            <a:r>
              <a:rPr lang="fr-FR" sz="3200" b="1" u="sng" dirty="0" smtClean="0">
                <a:solidFill>
                  <a:srgbClr val="FFFF00"/>
                </a:solidFill>
                <a:latin typeface="Arial Black" panose="020B0A04020102020204" pitchFamily="34" charset="0"/>
              </a:rPr>
              <a:t>Plan of the </a:t>
            </a:r>
            <a:r>
              <a:rPr lang="fr-FR" sz="3200" b="1" u="sng" dirty="0" err="1" smtClean="0">
                <a:solidFill>
                  <a:srgbClr val="FFFF00"/>
                </a:solidFill>
                <a:latin typeface="Arial Black" panose="020B0A04020102020204" pitchFamily="34" charset="0"/>
              </a:rPr>
              <a:t>presentation</a:t>
            </a:r>
            <a:endParaRPr lang="fr-FR" sz="3200" b="1" u="sng" dirty="0" smtClean="0">
              <a:solidFill>
                <a:srgbClr val="FFFF00"/>
              </a:solidFill>
              <a:latin typeface="Arial Black" panose="020B0A04020102020204" pitchFamily="34" charset="0"/>
            </a:endParaRPr>
          </a:p>
          <a:p>
            <a:pPr marL="457200" indent="-457200" algn="just">
              <a:buFont typeface="Wingdings" panose="05000000000000000000" pitchFamily="2" charset="2"/>
              <a:buChar char="q"/>
            </a:pPr>
            <a:r>
              <a:rPr lang="fr-FR" sz="3200" dirty="0" smtClean="0">
                <a:solidFill>
                  <a:srgbClr val="FFFF00"/>
                </a:solidFill>
                <a:latin typeface="Arial Black" panose="020B0A04020102020204" pitchFamily="34" charset="0"/>
              </a:rPr>
              <a:t>Introduction</a:t>
            </a:r>
          </a:p>
          <a:p>
            <a:pPr marL="457200" indent="-457200" algn="just">
              <a:buFont typeface="Wingdings" panose="05000000000000000000" pitchFamily="2" charset="2"/>
              <a:buChar char="q"/>
            </a:pPr>
            <a:r>
              <a:rPr lang="fr-FR" sz="3200" dirty="0" smtClean="0">
                <a:solidFill>
                  <a:srgbClr val="FFFF00"/>
                </a:solidFill>
                <a:latin typeface="Arial Black" panose="020B0A04020102020204" pitchFamily="34" charset="0"/>
              </a:rPr>
              <a:t>Qualification and </a:t>
            </a:r>
            <a:r>
              <a:rPr lang="fr-FR" sz="3200" dirty="0" err="1" smtClean="0">
                <a:solidFill>
                  <a:srgbClr val="FFFF00"/>
                </a:solidFill>
                <a:latin typeface="Arial Black" panose="020B0A04020102020204" pitchFamily="34" charset="0"/>
              </a:rPr>
              <a:t>competency</a:t>
            </a:r>
            <a:endParaRPr lang="fr-FR" sz="3200" dirty="0" smtClean="0">
              <a:solidFill>
                <a:srgbClr val="FFFF00"/>
              </a:solidFill>
              <a:latin typeface="Arial Black" panose="020B0A04020102020204" pitchFamily="34" charset="0"/>
            </a:endParaRPr>
          </a:p>
          <a:p>
            <a:pPr marL="457200" indent="-457200" algn="just">
              <a:buFont typeface="Wingdings" panose="05000000000000000000" pitchFamily="2" charset="2"/>
              <a:buChar char="q"/>
            </a:pPr>
            <a:r>
              <a:rPr lang="fr-FR" sz="3200" dirty="0" err="1" smtClean="0">
                <a:solidFill>
                  <a:srgbClr val="FFFF00"/>
                </a:solidFill>
                <a:latin typeface="Arial Black" panose="020B0A04020102020204" pitchFamily="34" charset="0"/>
              </a:rPr>
              <a:t>Competencies</a:t>
            </a:r>
            <a:r>
              <a:rPr lang="fr-FR" sz="3200" dirty="0" smtClean="0">
                <a:solidFill>
                  <a:srgbClr val="FFFF00"/>
                </a:solidFill>
                <a:latin typeface="Arial Black" panose="020B0A04020102020204" pitchFamily="34" charset="0"/>
              </a:rPr>
              <a:t> in aviation </a:t>
            </a:r>
            <a:r>
              <a:rPr lang="fr-FR" sz="3200" dirty="0" err="1" smtClean="0">
                <a:solidFill>
                  <a:srgbClr val="FFFF00"/>
                </a:solidFill>
                <a:latin typeface="Arial Black" panose="020B0A04020102020204" pitchFamily="34" charset="0"/>
              </a:rPr>
              <a:t>meteorology</a:t>
            </a:r>
            <a:endParaRPr lang="fr-FR" sz="3200" dirty="0" smtClean="0">
              <a:solidFill>
                <a:srgbClr val="FFFF00"/>
              </a:solidFill>
              <a:latin typeface="Arial Black" panose="020B0A04020102020204" pitchFamily="34" charset="0"/>
            </a:endParaRPr>
          </a:p>
          <a:p>
            <a:pPr marL="457200" indent="-457200" algn="just">
              <a:buFont typeface="Wingdings" panose="05000000000000000000" pitchFamily="2" charset="2"/>
              <a:buChar char="q"/>
            </a:pPr>
            <a:r>
              <a:rPr lang="fr-FR" sz="3200" b="1" dirty="0" err="1">
                <a:solidFill>
                  <a:srgbClr val="FFFF00"/>
                </a:solidFill>
                <a:latin typeface="Arial Black" panose="020B0A04020102020204" pitchFamily="34" charset="0"/>
              </a:rPr>
              <a:t>Assessment</a:t>
            </a:r>
            <a:r>
              <a:rPr lang="fr-FR" sz="3200" b="1" dirty="0">
                <a:solidFill>
                  <a:srgbClr val="FFFF00"/>
                </a:solidFill>
                <a:latin typeface="Arial Black" panose="020B0A04020102020204" pitchFamily="34" charset="0"/>
              </a:rPr>
              <a:t> of </a:t>
            </a:r>
            <a:r>
              <a:rPr lang="fr-FR" sz="3200" b="1" dirty="0" err="1">
                <a:solidFill>
                  <a:srgbClr val="FFFF00"/>
                </a:solidFill>
                <a:latin typeface="Arial Black" panose="020B0A04020102020204" pitchFamily="34" charset="0"/>
              </a:rPr>
              <a:t>Competencies</a:t>
            </a:r>
            <a:r>
              <a:rPr lang="fr-FR" sz="3200" b="1" dirty="0">
                <a:solidFill>
                  <a:srgbClr val="FFFF00"/>
                </a:solidFill>
                <a:latin typeface="Arial Black" panose="020B0A04020102020204" pitchFamily="34" charset="0"/>
              </a:rPr>
              <a:t> in aviation </a:t>
            </a:r>
            <a:r>
              <a:rPr lang="fr-FR" sz="3200" b="1" dirty="0" err="1" smtClean="0">
                <a:solidFill>
                  <a:srgbClr val="FFFF00"/>
                </a:solidFill>
                <a:latin typeface="Arial Black" panose="020B0A04020102020204" pitchFamily="34" charset="0"/>
              </a:rPr>
              <a:t>meteorology</a:t>
            </a:r>
            <a:endParaRPr lang="fr-FR" sz="3200" b="1" dirty="0" smtClean="0">
              <a:solidFill>
                <a:srgbClr val="FFFF00"/>
              </a:solidFill>
              <a:latin typeface="Arial Black" panose="020B0A04020102020204" pitchFamily="34" charset="0"/>
            </a:endParaRPr>
          </a:p>
          <a:p>
            <a:pPr marL="457200" indent="-457200" algn="just">
              <a:buFont typeface="Wingdings" panose="05000000000000000000" pitchFamily="2" charset="2"/>
              <a:buChar char="q"/>
            </a:pPr>
            <a:r>
              <a:rPr lang="fr-FR" sz="3200" b="1" dirty="0" smtClean="0">
                <a:solidFill>
                  <a:srgbClr val="FFFF00"/>
                </a:solidFill>
                <a:latin typeface="Arial Black" panose="020B0A04020102020204" pitchFamily="34" charset="0"/>
              </a:rPr>
              <a:t>Conclusion</a:t>
            </a:r>
            <a:endParaRPr lang="fr-FR" sz="3200" b="1" dirty="0">
              <a:solidFill>
                <a:srgbClr val="FFFF00"/>
              </a:solidFill>
              <a:latin typeface="Arial Black" panose="020B0A04020102020204" pitchFamily="34" charset="0"/>
            </a:endParaRPr>
          </a:p>
          <a:p>
            <a:pPr algn="just"/>
            <a:endParaRPr lang="fr-FR" sz="3200" dirty="0" smtClean="0">
              <a:solidFill>
                <a:srgbClr val="FFFF00"/>
              </a:solidFill>
              <a:latin typeface="Arial Black" panose="020B0A04020102020204" pitchFamily="34" charset="0"/>
            </a:endParaRPr>
          </a:p>
          <a:p>
            <a:pPr algn="just"/>
            <a:endParaRPr lang="fr-FR"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5162824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pPr algn="ctr"/>
            <a:endParaRPr lang="fr-FR" sz="6000" b="1" u="sng" dirty="0" smtClean="0">
              <a:solidFill>
                <a:srgbClr val="FFFF00"/>
              </a:solidFill>
              <a:latin typeface="Algerian" panose="04020705040A02060702" pitchFamily="82" charset="0"/>
            </a:endParaRPr>
          </a:p>
          <a:p>
            <a:pPr algn="ctr"/>
            <a:r>
              <a:rPr lang="fr-FR" sz="6000" b="1" u="sng" dirty="0" err="1" smtClean="0">
                <a:solidFill>
                  <a:srgbClr val="FFFF00"/>
                </a:solidFill>
                <a:latin typeface="Algerian" panose="04020705040A02060702" pitchFamily="82" charset="0"/>
              </a:rPr>
              <a:t>Thank</a:t>
            </a:r>
            <a:r>
              <a:rPr lang="fr-FR" sz="6000" b="1" u="sng" dirty="0" smtClean="0">
                <a:solidFill>
                  <a:srgbClr val="FFFF00"/>
                </a:solidFill>
                <a:latin typeface="Algerian" panose="04020705040A02060702" pitchFamily="82" charset="0"/>
              </a:rPr>
              <a:t> </a:t>
            </a:r>
            <a:r>
              <a:rPr lang="fr-FR" sz="6000" b="1" u="sng" dirty="0" err="1" smtClean="0">
                <a:solidFill>
                  <a:srgbClr val="FFFF00"/>
                </a:solidFill>
                <a:latin typeface="Algerian" panose="04020705040A02060702" pitchFamily="82" charset="0"/>
              </a:rPr>
              <a:t>you</a:t>
            </a:r>
            <a:r>
              <a:rPr lang="fr-FR" sz="6000" b="1" u="sng" dirty="0" smtClean="0">
                <a:solidFill>
                  <a:srgbClr val="FFFF00"/>
                </a:solidFill>
                <a:latin typeface="Algerian" panose="04020705040A02060702" pitchFamily="82" charset="0"/>
              </a:rPr>
              <a:t> for </a:t>
            </a:r>
            <a:r>
              <a:rPr lang="fr-FR" sz="6000" b="1" u="sng" dirty="0" err="1" smtClean="0">
                <a:solidFill>
                  <a:srgbClr val="FFFF00"/>
                </a:solidFill>
                <a:latin typeface="Algerian" panose="04020705040A02060702" pitchFamily="82" charset="0"/>
              </a:rPr>
              <a:t>your</a:t>
            </a:r>
            <a:r>
              <a:rPr lang="fr-FR" sz="6000" b="1" u="sng" dirty="0" smtClean="0">
                <a:solidFill>
                  <a:srgbClr val="FFFF00"/>
                </a:solidFill>
                <a:latin typeface="Algerian" panose="04020705040A02060702" pitchFamily="82" charset="0"/>
              </a:rPr>
              <a:t> </a:t>
            </a:r>
            <a:r>
              <a:rPr lang="fr-FR" sz="6000" b="1" u="sng" dirty="0" err="1" smtClean="0">
                <a:solidFill>
                  <a:srgbClr val="FFFF00"/>
                </a:solidFill>
                <a:latin typeface="Algerian" panose="04020705040A02060702" pitchFamily="82" charset="0"/>
              </a:rPr>
              <a:t>kind</a:t>
            </a:r>
            <a:r>
              <a:rPr lang="fr-FR" sz="6000" b="1" u="sng" dirty="0" smtClean="0">
                <a:solidFill>
                  <a:srgbClr val="FFFF00"/>
                </a:solidFill>
                <a:latin typeface="Algerian" panose="04020705040A02060702" pitchFamily="82" charset="0"/>
              </a:rPr>
              <a:t> attention</a:t>
            </a:r>
            <a:endParaRPr lang="en-US" sz="6000" dirty="0" smtClean="0">
              <a:solidFill>
                <a:srgbClr val="FFFF00"/>
              </a:solidFill>
              <a:latin typeface="Algerian" panose="04020705040A02060702" pitchFamily="82" charset="0"/>
            </a:endParaRPr>
          </a:p>
        </p:txBody>
      </p:sp>
    </p:spTree>
    <p:extLst>
      <p:ext uri="{BB962C8B-B14F-4D97-AF65-F5344CB8AC3E}">
        <p14:creationId xmlns:p14="http://schemas.microsoft.com/office/powerpoint/2010/main" val="10546751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419731" cy="4917950"/>
          </a:xfrm>
        </p:spPr>
        <p:txBody>
          <a:bodyPr>
            <a:normAutofit lnSpcReduction="10000"/>
          </a:bodyPr>
          <a:lstStyle/>
          <a:p>
            <a:r>
              <a:rPr lang="fr-FR" sz="3200" b="1" u="sng" dirty="0" smtClean="0">
                <a:solidFill>
                  <a:srgbClr val="FFFF00"/>
                </a:solidFill>
                <a:latin typeface="Arial Black" panose="020B0A04020102020204" pitchFamily="34" charset="0"/>
              </a:rPr>
              <a:t>WHAT </a:t>
            </a:r>
            <a:r>
              <a:rPr lang="fr-FR" sz="3200" b="1" u="sng" dirty="0" err="1" smtClean="0">
                <a:solidFill>
                  <a:srgbClr val="FFFF00"/>
                </a:solidFill>
                <a:latin typeface="Arial Black" panose="020B0A04020102020204" pitchFamily="34" charset="0"/>
              </a:rPr>
              <a:t>is</a:t>
            </a:r>
            <a:r>
              <a:rPr lang="fr-FR" sz="3200" b="1" u="sng" dirty="0" smtClean="0">
                <a:solidFill>
                  <a:srgbClr val="FFFF00"/>
                </a:solidFill>
                <a:latin typeface="Arial Black" panose="020B0A04020102020204" pitchFamily="34" charset="0"/>
              </a:rPr>
              <a:t> </a:t>
            </a:r>
            <a:r>
              <a:rPr lang="fr-FR" sz="3200" b="1" u="sng" dirty="0" err="1" smtClean="0">
                <a:solidFill>
                  <a:srgbClr val="FFFF00"/>
                </a:solidFill>
                <a:latin typeface="Arial Black" panose="020B0A04020102020204" pitchFamily="34" charset="0"/>
              </a:rPr>
              <a:t>eamac</a:t>
            </a:r>
            <a:r>
              <a:rPr lang="fr-FR" sz="3200" b="1" u="sng" dirty="0" smtClean="0">
                <a:solidFill>
                  <a:srgbClr val="FFFF00"/>
                </a:solidFill>
                <a:latin typeface="Arial Black" panose="020B0A04020102020204" pitchFamily="34" charset="0"/>
              </a:rPr>
              <a:t>?</a:t>
            </a:r>
            <a:endParaRPr lang="fr-FR" sz="3200" b="1" u="sng" dirty="0" smtClean="0">
              <a:solidFill>
                <a:srgbClr val="FFFF00"/>
              </a:solidFill>
              <a:latin typeface="Arial Black" panose="020B0A04020102020204" pitchFamily="34" charset="0"/>
            </a:endParaRPr>
          </a:p>
          <a:p>
            <a:pPr marL="457200" indent="-457200" algn="just">
              <a:buFont typeface="Wingdings" panose="05000000000000000000" pitchFamily="2" charset="2"/>
              <a:buChar char="q"/>
            </a:pPr>
            <a:r>
              <a:rPr lang="fr-FR" sz="3200" dirty="0" err="1" smtClean="0">
                <a:solidFill>
                  <a:srgbClr val="FFFF00"/>
                </a:solidFill>
                <a:latin typeface="Arial Black" panose="020B0A04020102020204" pitchFamily="34" charset="0"/>
              </a:rPr>
              <a:t>African</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school</a:t>
            </a:r>
            <a:r>
              <a:rPr lang="fr-FR" sz="3200" dirty="0" smtClean="0">
                <a:solidFill>
                  <a:srgbClr val="FFFF00"/>
                </a:solidFill>
                <a:latin typeface="Arial Black" panose="020B0A04020102020204" pitchFamily="34" charset="0"/>
              </a:rPr>
              <a:t> of </a:t>
            </a:r>
            <a:r>
              <a:rPr lang="fr-FR" sz="3200" dirty="0" err="1" smtClean="0">
                <a:solidFill>
                  <a:srgbClr val="FFFF00"/>
                </a:solidFill>
                <a:latin typeface="Arial Black" panose="020B0A04020102020204" pitchFamily="34" charset="0"/>
              </a:rPr>
              <a:t>meteorology</a:t>
            </a:r>
            <a:r>
              <a:rPr lang="fr-FR" sz="3200" dirty="0" smtClean="0">
                <a:solidFill>
                  <a:srgbClr val="FFFF00"/>
                </a:solidFill>
                <a:latin typeface="Arial Black" panose="020B0A04020102020204" pitchFamily="34" charset="0"/>
              </a:rPr>
              <a:t> and civil aviation</a:t>
            </a:r>
          </a:p>
          <a:p>
            <a:pPr marL="457200" indent="-457200" algn="just">
              <a:buFont typeface="Wingdings" panose="05000000000000000000" pitchFamily="2" charset="2"/>
              <a:buChar char="q"/>
            </a:pPr>
            <a:r>
              <a:rPr lang="fr-FR" sz="3200" dirty="0" smtClean="0">
                <a:solidFill>
                  <a:srgbClr val="FFFF00"/>
                </a:solidFill>
                <a:latin typeface="Arial Black" panose="020B0A04020102020204" pitchFamily="34" charset="0"/>
              </a:rPr>
              <a:t>Niamey-</a:t>
            </a:r>
            <a:r>
              <a:rPr lang="fr-FR" sz="3200" dirty="0" err="1" smtClean="0">
                <a:solidFill>
                  <a:srgbClr val="FFFF00"/>
                </a:solidFill>
                <a:latin typeface="Arial Black" panose="020B0A04020102020204" pitchFamily="34" charset="0"/>
              </a:rPr>
              <a:t>republic</a:t>
            </a:r>
            <a:r>
              <a:rPr lang="fr-FR" sz="3200" dirty="0" smtClean="0">
                <a:solidFill>
                  <a:srgbClr val="FFFF00"/>
                </a:solidFill>
                <a:latin typeface="Arial Black" panose="020B0A04020102020204" pitchFamily="34" charset="0"/>
              </a:rPr>
              <a:t> of </a:t>
            </a:r>
            <a:r>
              <a:rPr lang="fr-FR" sz="3200" dirty="0" err="1" smtClean="0">
                <a:solidFill>
                  <a:srgbClr val="FFFF00"/>
                </a:solidFill>
                <a:latin typeface="Arial Black" panose="020B0A04020102020204" pitchFamily="34" charset="0"/>
              </a:rPr>
              <a:t>niger</a:t>
            </a:r>
            <a:endParaRPr lang="fr-FR" sz="3200" dirty="0" smtClean="0">
              <a:solidFill>
                <a:srgbClr val="FFFF00"/>
              </a:solidFill>
              <a:latin typeface="Arial Black" panose="020B0A04020102020204" pitchFamily="34" charset="0"/>
            </a:endParaRPr>
          </a:p>
          <a:p>
            <a:pPr marL="457200" indent="-457200" algn="just">
              <a:buFont typeface="Wingdings" panose="05000000000000000000" pitchFamily="2" charset="2"/>
              <a:buChar char="q"/>
            </a:pPr>
            <a:r>
              <a:rPr lang="fr-FR" sz="3200" dirty="0" smtClean="0">
                <a:solidFill>
                  <a:srgbClr val="FFFF00"/>
                </a:solidFill>
                <a:latin typeface="Arial Black" panose="020B0A04020102020204" pitchFamily="34" charset="0"/>
              </a:rPr>
              <a:t>One of the 3 </a:t>
            </a:r>
            <a:r>
              <a:rPr lang="fr-FR" sz="3200" dirty="0" err="1" smtClean="0">
                <a:solidFill>
                  <a:srgbClr val="FFFF00"/>
                </a:solidFill>
                <a:latin typeface="Arial Black" panose="020B0A04020102020204" pitchFamily="34" charset="0"/>
              </a:rPr>
              <a:t>schools</a:t>
            </a:r>
            <a:r>
              <a:rPr lang="fr-FR" sz="3200" dirty="0" smtClean="0">
                <a:solidFill>
                  <a:srgbClr val="FFFF00"/>
                </a:solidFill>
                <a:latin typeface="Arial Black" panose="020B0A04020102020204" pitchFamily="34" charset="0"/>
              </a:rPr>
              <a:t> of the </a:t>
            </a:r>
            <a:r>
              <a:rPr lang="fr-FR" sz="3200" dirty="0" err="1" smtClean="0">
                <a:solidFill>
                  <a:srgbClr val="FFFF00"/>
                </a:solidFill>
                <a:latin typeface="Arial Black" panose="020B0A04020102020204" pitchFamily="34" charset="0"/>
              </a:rPr>
              <a:t>agency</a:t>
            </a:r>
            <a:r>
              <a:rPr lang="fr-FR" sz="3200" dirty="0" smtClean="0">
                <a:solidFill>
                  <a:srgbClr val="FFFF00"/>
                </a:solidFill>
                <a:latin typeface="Arial Black" panose="020B0A04020102020204" pitchFamily="34" charset="0"/>
              </a:rPr>
              <a:t> for </a:t>
            </a:r>
            <a:r>
              <a:rPr lang="fr-FR" sz="3200" dirty="0" err="1" smtClean="0">
                <a:solidFill>
                  <a:srgbClr val="FFFF00"/>
                </a:solidFill>
                <a:latin typeface="Arial Black" panose="020B0A04020102020204" pitchFamily="34" charset="0"/>
              </a:rPr>
              <a:t>security</a:t>
            </a:r>
            <a:r>
              <a:rPr lang="fr-FR" sz="3200" dirty="0" smtClean="0">
                <a:solidFill>
                  <a:srgbClr val="FFFF00"/>
                </a:solidFill>
                <a:latin typeface="Arial Black" panose="020B0A04020102020204" pitchFamily="34" charset="0"/>
              </a:rPr>
              <a:t> of air navigation in </a:t>
            </a:r>
            <a:r>
              <a:rPr lang="fr-FR" sz="3200" dirty="0" err="1" smtClean="0">
                <a:solidFill>
                  <a:srgbClr val="FFFF00"/>
                </a:solidFill>
                <a:latin typeface="Arial Black" panose="020B0A04020102020204" pitchFamily="34" charset="0"/>
              </a:rPr>
              <a:t>africa</a:t>
            </a:r>
            <a:r>
              <a:rPr lang="fr-FR" sz="3200" dirty="0" smtClean="0">
                <a:solidFill>
                  <a:srgbClr val="FFFF00"/>
                </a:solidFill>
                <a:latin typeface="Arial Black" panose="020B0A04020102020204" pitchFamily="34" charset="0"/>
              </a:rPr>
              <a:t> and </a:t>
            </a:r>
            <a:r>
              <a:rPr lang="fr-FR" sz="3200" dirty="0" err="1" smtClean="0">
                <a:solidFill>
                  <a:srgbClr val="FFFF00"/>
                </a:solidFill>
                <a:latin typeface="Arial Black" panose="020B0A04020102020204" pitchFamily="34" charset="0"/>
              </a:rPr>
              <a:t>madagascar</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asecna</a:t>
            </a:r>
            <a:r>
              <a:rPr lang="fr-FR" sz="3200" dirty="0" smtClean="0">
                <a:solidFill>
                  <a:srgbClr val="FFFF00"/>
                </a:solidFill>
                <a:latin typeface="Arial Black" panose="020B0A04020102020204" pitchFamily="34" charset="0"/>
              </a:rPr>
              <a:t>)</a:t>
            </a:r>
          </a:p>
          <a:p>
            <a:pPr marL="457200" indent="-457200" algn="just">
              <a:buFont typeface="Wingdings" panose="05000000000000000000" pitchFamily="2" charset="2"/>
              <a:buChar char="q"/>
            </a:pPr>
            <a:r>
              <a:rPr lang="fr-FR" sz="3200" dirty="0" smtClean="0">
                <a:solidFill>
                  <a:srgbClr val="FFFF00"/>
                </a:solidFill>
                <a:latin typeface="Arial Black" panose="020B0A04020102020204" pitchFamily="34" charset="0"/>
              </a:rPr>
              <a:t>17 </a:t>
            </a:r>
            <a:r>
              <a:rPr lang="fr-FR" sz="3200" dirty="0" err="1" smtClean="0">
                <a:solidFill>
                  <a:srgbClr val="FFFF00"/>
                </a:solidFill>
                <a:latin typeface="Arial Black" panose="020B0A04020102020204" pitchFamily="34" charset="0"/>
              </a:rPr>
              <a:t>member</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sates</a:t>
            </a:r>
            <a:r>
              <a:rPr lang="fr-FR" sz="3200" dirty="0" smtClean="0">
                <a:solidFill>
                  <a:srgbClr val="FFFF00"/>
                </a:solidFill>
                <a:latin typeface="Arial Black" panose="020B0A04020102020204" pitchFamily="34" charset="0"/>
              </a:rPr>
              <a:t> in </a:t>
            </a:r>
            <a:r>
              <a:rPr lang="fr-FR" sz="3200" dirty="0" err="1" smtClean="0">
                <a:solidFill>
                  <a:srgbClr val="FFFF00"/>
                </a:solidFill>
                <a:latin typeface="Arial Black" panose="020B0A04020102020204" pitchFamily="34" charset="0"/>
              </a:rPr>
              <a:t>africa</a:t>
            </a:r>
            <a:r>
              <a:rPr lang="fr-FR" sz="3200" dirty="0" smtClean="0">
                <a:solidFill>
                  <a:srgbClr val="FFFF00"/>
                </a:solidFill>
                <a:latin typeface="Arial Black" panose="020B0A04020102020204" pitchFamily="34" charset="0"/>
              </a:rPr>
              <a:t> + France (</a:t>
            </a:r>
            <a:r>
              <a:rPr lang="fr-FR" sz="3200" dirty="0" err="1" smtClean="0">
                <a:solidFill>
                  <a:srgbClr val="FFFF00"/>
                </a:solidFill>
                <a:latin typeface="Arial Black" panose="020B0A04020102020204" pitchFamily="34" charset="0"/>
              </a:rPr>
              <a:t>technical</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cooperation</a:t>
            </a:r>
            <a:r>
              <a:rPr lang="fr-FR" sz="3200" dirty="0">
                <a:solidFill>
                  <a:srgbClr val="FFFF00"/>
                </a:solidFill>
                <a:latin typeface="Arial Black" panose="020B0A04020102020204" pitchFamily="34" charset="0"/>
              </a:rPr>
              <a:t>)</a:t>
            </a:r>
            <a:endParaRPr lang="fr-FR"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1688455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419731" cy="4917950"/>
          </a:xfrm>
        </p:spPr>
        <p:txBody>
          <a:bodyPr>
            <a:normAutofit lnSpcReduction="10000"/>
          </a:bodyPr>
          <a:lstStyle/>
          <a:p>
            <a:r>
              <a:rPr lang="fr-FR" sz="3200" b="1" u="sng" dirty="0" smtClean="0">
                <a:solidFill>
                  <a:srgbClr val="FFFF00"/>
                </a:solidFill>
                <a:latin typeface="Arial Black" panose="020B0A04020102020204" pitchFamily="34" charset="0"/>
              </a:rPr>
              <a:t>INTRODUCTION</a:t>
            </a:r>
          </a:p>
          <a:p>
            <a:pPr algn="just"/>
            <a:r>
              <a:rPr lang="fr-FR" sz="3200" dirty="0" err="1" smtClean="0">
                <a:solidFill>
                  <a:srgbClr val="FFFF00"/>
                </a:solidFill>
                <a:latin typeface="Arial Black" panose="020B0A04020102020204" pitchFamily="34" charset="0"/>
              </a:rPr>
              <a:t>During</a:t>
            </a:r>
            <a:r>
              <a:rPr lang="fr-FR" sz="3200" dirty="0" smtClean="0">
                <a:solidFill>
                  <a:srgbClr val="FFFF00"/>
                </a:solidFill>
                <a:latin typeface="Arial Black" panose="020B0A04020102020204" pitchFamily="34" charset="0"/>
              </a:rPr>
              <a:t> the </a:t>
            </a:r>
            <a:r>
              <a:rPr lang="fr-FR" sz="3200" dirty="0" err="1" smtClean="0">
                <a:solidFill>
                  <a:srgbClr val="FFFF00"/>
                </a:solidFill>
                <a:latin typeface="Arial Black" panose="020B0A04020102020204" pitchFamily="34" charset="0"/>
              </a:rPr>
              <a:t>recent</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years</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there’s</a:t>
            </a:r>
            <a:r>
              <a:rPr lang="fr-FR" sz="3200" dirty="0" smtClean="0">
                <a:solidFill>
                  <a:srgbClr val="FFFF00"/>
                </a:solidFill>
                <a:latin typeface="Arial Black" panose="020B0A04020102020204" pitchFamily="34" charset="0"/>
              </a:rPr>
              <a:t> been major changes and </a:t>
            </a:r>
            <a:r>
              <a:rPr lang="fr-FR" sz="3200" dirty="0" err="1" smtClean="0">
                <a:solidFill>
                  <a:srgbClr val="FFFF00"/>
                </a:solidFill>
                <a:latin typeface="Arial Black" panose="020B0A04020102020204" pitchFamily="34" charset="0"/>
              </a:rPr>
              <a:t>evolution</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both</a:t>
            </a:r>
            <a:r>
              <a:rPr lang="fr-FR" sz="3200" dirty="0" smtClean="0">
                <a:solidFill>
                  <a:srgbClr val="FFFF00"/>
                </a:solidFill>
                <a:latin typeface="Arial Black" panose="020B0A04020102020204" pitchFamily="34" charset="0"/>
              </a:rPr>
              <a:t> in training standards and classification of met personnel:</a:t>
            </a:r>
          </a:p>
          <a:p>
            <a:pPr algn="just"/>
            <a:r>
              <a:rPr lang="fr-FR" sz="3200" dirty="0" err="1" smtClean="0">
                <a:solidFill>
                  <a:srgbClr val="FFFF00"/>
                </a:solidFill>
                <a:latin typeface="Arial Black" panose="020B0A04020102020204" pitchFamily="34" charset="0"/>
              </a:rPr>
              <a:t>From</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wmo</a:t>
            </a:r>
            <a:r>
              <a:rPr lang="fr-FR" sz="3200" dirty="0" smtClean="0">
                <a:solidFill>
                  <a:srgbClr val="FFFF00"/>
                </a:solidFill>
                <a:latin typeface="Arial Black" panose="020B0A04020102020204" pitchFamily="34" charset="0"/>
              </a:rPr>
              <a:t> 258 to </a:t>
            </a:r>
            <a:r>
              <a:rPr lang="fr-FR" sz="3200" dirty="0" err="1" smtClean="0">
                <a:solidFill>
                  <a:srgbClr val="FFFF00"/>
                </a:solidFill>
                <a:latin typeface="Arial Black" panose="020B0A04020102020204" pitchFamily="34" charset="0"/>
              </a:rPr>
              <a:t>wmo</a:t>
            </a:r>
            <a:r>
              <a:rPr lang="fr-FR" sz="3200" dirty="0" smtClean="0">
                <a:solidFill>
                  <a:srgbClr val="FFFF00"/>
                </a:solidFill>
                <a:latin typeface="Arial Black" panose="020B0A04020102020204" pitchFamily="34" charset="0"/>
              </a:rPr>
              <a:t> 1083</a:t>
            </a:r>
          </a:p>
          <a:p>
            <a:pPr algn="just"/>
            <a:r>
              <a:rPr lang="fr-FR" sz="3200" dirty="0" err="1" smtClean="0">
                <a:solidFill>
                  <a:srgbClr val="FFFF00"/>
                </a:solidFill>
                <a:latin typeface="Arial Black" panose="020B0A04020102020204" pitchFamily="34" charset="0"/>
              </a:rPr>
              <a:t>From</a:t>
            </a:r>
            <a:r>
              <a:rPr lang="fr-FR" sz="3200" dirty="0" smtClean="0">
                <a:solidFill>
                  <a:srgbClr val="FFFF00"/>
                </a:solidFill>
                <a:latin typeface="Arial Black" panose="020B0A04020102020204" pitchFamily="34" charset="0"/>
              </a:rPr>
              <a:t> 4 classes (class i to iv) to 2 classes</a:t>
            </a:r>
          </a:p>
          <a:p>
            <a:pPr algn="just"/>
            <a:r>
              <a:rPr lang="fr-FR" sz="3200" dirty="0" err="1" smtClean="0">
                <a:solidFill>
                  <a:srgbClr val="FFFF00"/>
                </a:solidFill>
                <a:latin typeface="Arial Black" panose="020B0A04020102020204" pitchFamily="34" charset="0"/>
              </a:rPr>
              <a:t>Technician</a:t>
            </a:r>
            <a:r>
              <a:rPr lang="fr-FR" sz="3200" dirty="0" smtClean="0">
                <a:solidFill>
                  <a:srgbClr val="FFFF00"/>
                </a:solidFill>
                <a:latin typeface="Arial Black" panose="020B0A04020102020204" pitchFamily="34" charset="0"/>
              </a:rPr>
              <a:t> and </a:t>
            </a:r>
            <a:r>
              <a:rPr lang="fr-FR" sz="3200" dirty="0" err="1" smtClean="0">
                <a:solidFill>
                  <a:srgbClr val="FFFF00"/>
                </a:solidFill>
                <a:latin typeface="Arial Black" panose="020B0A04020102020204" pitchFamily="34" charset="0"/>
              </a:rPr>
              <a:t>meteorologist</a:t>
            </a:r>
            <a:r>
              <a:rPr lang="fr-FR" sz="3200" dirty="0" smtClean="0">
                <a:solidFill>
                  <a:srgbClr val="FFFF00"/>
                </a:solidFill>
                <a:latin typeface="Arial Black" panose="020B0A04020102020204" pitchFamily="34" charset="0"/>
              </a:rPr>
              <a:t> (BIP-TM &amp; BIP-M)</a:t>
            </a:r>
            <a:endParaRPr lang="fr-FR"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4235708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419731" cy="4917950"/>
          </a:xfrm>
        </p:spPr>
        <p:txBody>
          <a:bodyPr>
            <a:normAutofit/>
          </a:bodyPr>
          <a:lstStyle/>
          <a:p>
            <a:r>
              <a:rPr lang="fr-FR" sz="3200" b="1" u="sng" dirty="0" smtClean="0">
                <a:solidFill>
                  <a:srgbClr val="FFFF00"/>
                </a:solidFill>
                <a:latin typeface="Arial Black" panose="020B0A04020102020204" pitchFamily="34" charset="0"/>
              </a:rPr>
              <a:t>INTRODUCTION</a:t>
            </a:r>
          </a:p>
          <a:p>
            <a:pPr algn="just"/>
            <a:r>
              <a:rPr lang="fr-FR" sz="3200" dirty="0" smtClean="0">
                <a:solidFill>
                  <a:srgbClr val="FFFF00"/>
                </a:solidFill>
                <a:latin typeface="Arial Black" panose="020B0A04020102020204" pitchFamily="34" charset="0"/>
              </a:rPr>
              <a:t>In the </a:t>
            </a:r>
            <a:r>
              <a:rPr lang="fr-FR" sz="3200" dirty="0" err="1" smtClean="0">
                <a:solidFill>
                  <a:srgbClr val="FFFF00"/>
                </a:solidFill>
                <a:latin typeface="Arial Black" panose="020B0A04020102020204" pitchFamily="34" charset="0"/>
              </a:rPr>
              <a:t>specific</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field</a:t>
            </a:r>
            <a:r>
              <a:rPr lang="fr-FR" sz="3200" dirty="0" smtClean="0">
                <a:solidFill>
                  <a:srgbClr val="FFFF00"/>
                </a:solidFill>
                <a:latin typeface="Arial Black" panose="020B0A04020102020204" pitchFamily="34" charset="0"/>
              </a:rPr>
              <a:t> of aviation </a:t>
            </a:r>
            <a:r>
              <a:rPr lang="fr-FR" sz="3200" dirty="0" err="1" smtClean="0">
                <a:solidFill>
                  <a:srgbClr val="FFFF00"/>
                </a:solidFill>
                <a:latin typeface="Arial Black" panose="020B0A04020102020204" pitchFamily="34" charset="0"/>
              </a:rPr>
              <a:t>we</a:t>
            </a:r>
            <a:r>
              <a:rPr lang="fr-FR" sz="3200" dirty="0" smtClean="0">
                <a:solidFill>
                  <a:srgbClr val="FFFF00"/>
                </a:solidFill>
                <a:latin typeface="Arial Black" panose="020B0A04020102020204" pitchFamily="34" charset="0"/>
              </a:rPr>
              <a:t> have </a:t>
            </a:r>
            <a:r>
              <a:rPr lang="fr-FR" sz="3200" dirty="0" err="1" smtClean="0">
                <a:solidFill>
                  <a:srgbClr val="FFFF00"/>
                </a:solidFill>
                <a:latin typeface="Arial Black" panose="020B0A04020102020204" pitchFamily="34" charset="0"/>
              </a:rPr>
              <a:t>two</a:t>
            </a:r>
            <a:r>
              <a:rPr lang="fr-FR" sz="3200" dirty="0" smtClean="0">
                <a:solidFill>
                  <a:srgbClr val="FFFF00"/>
                </a:solidFill>
                <a:latin typeface="Arial Black" panose="020B0A04020102020204" pitchFamily="34" charset="0"/>
              </a:rPr>
              <a:t> type of  personnel:</a:t>
            </a:r>
          </a:p>
          <a:p>
            <a:pPr algn="just"/>
            <a:r>
              <a:rPr lang="fr-FR" sz="3200" dirty="0" smtClean="0">
                <a:solidFill>
                  <a:srgbClr val="FFFF00"/>
                </a:solidFill>
                <a:latin typeface="Arial Black" panose="020B0A04020102020204" pitchFamily="34" charset="0"/>
              </a:rPr>
              <a:t>AMF &amp; AMO</a:t>
            </a:r>
          </a:p>
          <a:p>
            <a:pPr algn="just"/>
            <a:r>
              <a:rPr lang="fr-FR" sz="3200" dirty="0" smtClean="0">
                <a:solidFill>
                  <a:srgbClr val="FFFF00"/>
                </a:solidFill>
                <a:latin typeface="Arial Black" panose="020B0A04020102020204" pitchFamily="34" charset="0"/>
              </a:rPr>
              <a:t>In </a:t>
            </a:r>
            <a:r>
              <a:rPr lang="fr-FR" sz="3200" dirty="0" err="1" smtClean="0">
                <a:solidFill>
                  <a:srgbClr val="FFFF00"/>
                </a:solidFill>
                <a:latin typeface="Arial Black" panose="020B0A04020102020204" pitchFamily="34" charset="0"/>
              </a:rPr>
              <a:t>order</a:t>
            </a:r>
            <a:r>
              <a:rPr lang="fr-FR" sz="3200" dirty="0" smtClean="0">
                <a:solidFill>
                  <a:srgbClr val="FFFF00"/>
                </a:solidFill>
                <a:latin typeface="Arial Black" panose="020B0A04020102020204" pitchFamily="34" charset="0"/>
              </a:rPr>
              <a:t> to carry out the </a:t>
            </a:r>
            <a:r>
              <a:rPr lang="fr-FR" sz="3200" dirty="0" err="1" smtClean="0">
                <a:solidFill>
                  <a:srgbClr val="FFFF00"/>
                </a:solidFill>
                <a:latin typeface="Arial Black" panose="020B0A04020102020204" pitchFamily="34" charset="0"/>
              </a:rPr>
              <a:t>tasks</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corresponding</a:t>
            </a:r>
            <a:r>
              <a:rPr lang="fr-FR" sz="3200" dirty="0" smtClean="0">
                <a:solidFill>
                  <a:srgbClr val="FFFF00"/>
                </a:solidFill>
                <a:latin typeface="Arial Black" panose="020B0A04020102020204" pitchFamily="34" charset="0"/>
              </a:rPr>
              <a:t> to </a:t>
            </a:r>
            <a:r>
              <a:rPr lang="fr-FR" sz="3200" dirty="0" err="1" smtClean="0">
                <a:solidFill>
                  <a:srgbClr val="FFFF00"/>
                </a:solidFill>
                <a:latin typeface="Arial Black" panose="020B0A04020102020204" pitchFamily="34" charset="0"/>
              </a:rPr>
              <a:t>each</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category</a:t>
            </a:r>
            <a:r>
              <a:rPr lang="fr-FR" sz="3200" dirty="0" smtClean="0">
                <a:solidFill>
                  <a:srgbClr val="FFFF00"/>
                </a:solidFill>
                <a:latin typeface="Arial Black" panose="020B0A04020102020204" pitchFamily="34" charset="0"/>
              </a:rPr>
              <a:t>, the aviation personnel must </a:t>
            </a:r>
            <a:r>
              <a:rPr lang="fr-FR" sz="3200" dirty="0" err="1" smtClean="0">
                <a:solidFill>
                  <a:srgbClr val="FFFF00"/>
                </a:solidFill>
                <a:latin typeface="Arial Black" panose="020B0A04020102020204" pitchFamily="34" charset="0"/>
              </a:rPr>
              <a:t>demonstrate</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that</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they</a:t>
            </a:r>
            <a:r>
              <a:rPr lang="fr-FR" sz="3200" dirty="0" smtClean="0">
                <a:solidFill>
                  <a:srgbClr val="FFFF00"/>
                </a:solidFill>
                <a:latin typeface="Arial Black" panose="020B0A04020102020204" pitchFamily="34" charset="0"/>
              </a:rPr>
              <a:t> have the </a:t>
            </a:r>
            <a:r>
              <a:rPr lang="fr-FR" sz="3200" dirty="0" err="1" smtClean="0">
                <a:solidFill>
                  <a:srgbClr val="FFFF00"/>
                </a:solidFill>
                <a:latin typeface="Arial Black" panose="020B0A04020102020204" pitchFamily="34" charset="0"/>
              </a:rPr>
              <a:t>required</a:t>
            </a:r>
            <a:r>
              <a:rPr lang="fr-FR" sz="3200" dirty="0" smtClean="0">
                <a:solidFill>
                  <a:srgbClr val="FFFF00"/>
                </a:solidFill>
                <a:latin typeface="Arial Black" panose="020B0A04020102020204" pitchFamily="34" charset="0"/>
              </a:rPr>
              <a:t> qualification and </a:t>
            </a:r>
            <a:r>
              <a:rPr lang="fr-FR" sz="3200" dirty="0" err="1" smtClean="0">
                <a:solidFill>
                  <a:srgbClr val="FFFF00"/>
                </a:solidFill>
                <a:latin typeface="Arial Black" panose="020B0A04020102020204" pitchFamily="34" charset="0"/>
              </a:rPr>
              <a:t>competency</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ies</a:t>
            </a:r>
            <a:r>
              <a:rPr lang="fr-FR" sz="3200" dirty="0" smtClean="0">
                <a:solidFill>
                  <a:srgbClr val="FFFF00"/>
                </a:solidFill>
                <a:latin typeface="Arial Black" panose="020B0A04020102020204" pitchFamily="34" charset="0"/>
              </a:rPr>
              <a:t>).</a:t>
            </a:r>
            <a:endParaRPr lang="fr-FR" sz="3200"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114028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419731" cy="4917950"/>
          </a:xfrm>
        </p:spPr>
        <p:txBody>
          <a:bodyPr>
            <a:normAutofit/>
          </a:bodyPr>
          <a:lstStyle/>
          <a:p>
            <a:r>
              <a:rPr lang="fr-FR" sz="3200" b="1" u="sng" dirty="0" smtClean="0">
                <a:solidFill>
                  <a:srgbClr val="FFFF00"/>
                </a:solidFill>
                <a:latin typeface="Arial Black" panose="020B0A04020102020204" pitchFamily="34" charset="0"/>
              </a:rPr>
              <a:t>INTRODUCTION</a:t>
            </a:r>
          </a:p>
          <a:p>
            <a:r>
              <a:rPr lang="fr-FR" sz="3200" dirty="0" err="1" smtClean="0">
                <a:solidFill>
                  <a:srgbClr val="FFFF00"/>
                </a:solidFill>
                <a:latin typeface="Arial Black" panose="020B0A04020102020204" pitchFamily="34" charset="0"/>
              </a:rPr>
              <a:t>These</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requirements</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became</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compulsory</a:t>
            </a:r>
            <a:r>
              <a:rPr lang="fr-FR" sz="3200" dirty="0" smtClean="0">
                <a:solidFill>
                  <a:srgbClr val="FFFF00"/>
                </a:solidFill>
                <a:latin typeface="Arial Black" panose="020B0A04020102020204" pitchFamily="34" charset="0"/>
              </a:rPr>
              <a:t> in regard of the </a:t>
            </a:r>
            <a:r>
              <a:rPr lang="fr-FR" sz="3200" dirty="0" err="1" smtClean="0">
                <a:solidFill>
                  <a:srgbClr val="FFFF00"/>
                </a:solidFill>
                <a:latin typeface="Arial Black" panose="020B0A04020102020204" pitchFamily="34" charset="0"/>
              </a:rPr>
              <a:t>Technical</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regulation</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wmo</a:t>
            </a:r>
            <a:r>
              <a:rPr lang="fr-FR" sz="3200" dirty="0" smtClean="0">
                <a:solidFill>
                  <a:srgbClr val="FFFF00"/>
                </a:solidFill>
                <a:latin typeface="Arial Black" panose="020B0A04020102020204" pitchFamily="34" charset="0"/>
              </a:rPr>
              <a:t> 49 vol. i and </a:t>
            </a:r>
            <a:r>
              <a:rPr lang="fr-FR" sz="3200" dirty="0" err="1" smtClean="0">
                <a:solidFill>
                  <a:srgbClr val="FFFF00"/>
                </a:solidFill>
                <a:latin typeface="Arial Black" panose="020B0A04020102020204" pitchFamily="34" charset="0"/>
              </a:rPr>
              <a:t>their</a:t>
            </a:r>
            <a:r>
              <a:rPr lang="fr-FR" sz="3200" dirty="0" smtClean="0">
                <a:solidFill>
                  <a:srgbClr val="FFFF00"/>
                </a:solidFill>
                <a:latin typeface="Arial Black" panose="020B0A04020102020204" pitchFamily="34" charset="0"/>
              </a:rPr>
              <a:t> entry in force </a:t>
            </a:r>
            <a:r>
              <a:rPr lang="fr-FR" sz="3200" dirty="0" err="1" smtClean="0">
                <a:solidFill>
                  <a:srgbClr val="FFFF00"/>
                </a:solidFill>
                <a:latin typeface="Arial Black" panose="020B0A04020102020204" pitchFamily="34" charset="0"/>
              </a:rPr>
              <a:t>since</a:t>
            </a:r>
            <a:r>
              <a:rPr lang="fr-FR" sz="3200" dirty="0" smtClean="0">
                <a:solidFill>
                  <a:srgbClr val="FFFF00"/>
                </a:solidFill>
                <a:latin typeface="Arial Black" panose="020B0A04020102020204" pitchFamily="34" charset="0"/>
              </a:rPr>
              <a:t> 01</a:t>
            </a:r>
            <a:r>
              <a:rPr lang="fr-FR" sz="3200" baseline="30000" dirty="0" smtClean="0">
                <a:solidFill>
                  <a:srgbClr val="FFFF00"/>
                </a:solidFill>
                <a:latin typeface="Arial Black" panose="020B0A04020102020204" pitchFamily="34" charset="0"/>
              </a:rPr>
              <a:t>st</a:t>
            </a:r>
            <a:r>
              <a:rPr lang="fr-FR" sz="3200" dirty="0" smtClean="0">
                <a:solidFill>
                  <a:srgbClr val="FFFF00"/>
                </a:solidFill>
                <a:latin typeface="Arial Black" panose="020B0A04020102020204" pitchFamily="34" charset="0"/>
              </a:rPr>
              <a:t> 2016.</a:t>
            </a:r>
          </a:p>
          <a:p>
            <a:r>
              <a:rPr lang="fr-FR" sz="3200" dirty="0" smtClean="0">
                <a:solidFill>
                  <a:srgbClr val="FFFF00"/>
                </a:solidFill>
                <a:latin typeface="Arial Black" panose="020B0A04020102020204" pitchFamily="34" charset="0"/>
              </a:rPr>
              <a:t>But one </a:t>
            </a:r>
            <a:r>
              <a:rPr lang="fr-FR" sz="3200" dirty="0" err="1" smtClean="0">
                <a:solidFill>
                  <a:srgbClr val="FFFF00"/>
                </a:solidFill>
                <a:latin typeface="Arial Black" panose="020B0A04020102020204" pitchFamily="34" charset="0"/>
              </a:rPr>
              <a:t>shall</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obviously</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ask</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what</a:t>
            </a:r>
            <a:r>
              <a:rPr lang="fr-FR" sz="3200" dirty="0" smtClean="0">
                <a:solidFill>
                  <a:srgbClr val="FFFF00"/>
                </a:solidFill>
                <a:latin typeface="Arial Black" panose="020B0A04020102020204" pitchFamily="34" charset="0"/>
              </a:rPr>
              <a:t> are the </a:t>
            </a:r>
            <a:r>
              <a:rPr lang="fr-FR" sz="3200" dirty="0" err="1" smtClean="0">
                <a:solidFill>
                  <a:srgbClr val="FFFF00"/>
                </a:solidFill>
                <a:latin typeface="Arial Black" panose="020B0A04020102020204" pitchFamily="34" charset="0"/>
              </a:rPr>
              <a:t>discrepancies</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between</a:t>
            </a:r>
            <a:r>
              <a:rPr lang="fr-FR" sz="3200" dirty="0" smtClean="0">
                <a:solidFill>
                  <a:srgbClr val="FFFF00"/>
                </a:solidFill>
                <a:latin typeface="Arial Black" panose="020B0A04020102020204" pitchFamily="34" charset="0"/>
              </a:rPr>
              <a:t> qualification and </a:t>
            </a:r>
            <a:r>
              <a:rPr lang="fr-FR" sz="3200" dirty="0" err="1" smtClean="0">
                <a:solidFill>
                  <a:srgbClr val="FFFF00"/>
                </a:solidFill>
                <a:latin typeface="Arial Black" panose="020B0A04020102020204" pitchFamily="34" charset="0"/>
              </a:rPr>
              <a:t>competency</a:t>
            </a:r>
            <a:r>
              <a:rPr lang="fr-FR" sz="3200" dirty="0" smtClean="0">
                <a:solidFill>
                  <a:srgbClr val="FFFF00"/>
                </a:solidFill>
                <a:latin typeface="Arial Black" panose="020B0A04020102020204" pitchFamily="34" charset="0"/>
              </a:rPr>
              <a:t>.</a:t>
            </a:r>
          </a:p>
        </p:txBody>
      </p:sp>
    </p:spTree>
    <p:extLst>
      <p:ext uri="{BB962C8B-B14F-4D97-AF65-F5344CB8AC3E}">
        <p14:creationId xmlns:p14="http://schemas.microsoft.com/office/powerpoint/2010/main" val="3987355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r>
              <a:rPr lang="fr-FR" sz="3200" b="1" u="sng" dirty="0" smtClean="0">
                <a:solidFill>
                  <a:srgbClr val="FFFF00"/>
                </a:solidFill>
                <a:latin typeface="Arial Black" panose="020B0A04020102020204" pitchFamily="34" charset="0"/>
              </a:rPr>
              <a:t>Qualification and </a:t>
            </a:r>
            <a:r>
              <a:rPr lang="fr-FR" sz="3200" b="1" u="sng" dirty="0" err="1" smtClean="0">
                <a:solidFill>
                  <a:srgbClr val="FFFF00"/>
                </a:solidFill>
                <a:latin typeface="Arial Black" panose="020B0A04020102020204" pitchFamily="34" charset="0"/>
              </a:rPr>
              <a:t>competency</a:t>
            </a:r>
            <a:endParaRPr lang="fr-FR" sz="3200" b="1" u="sng" dirty="0" smtClean="0">
              <a:solidFill>
                <a:srgbClr val="FFFF00"/>
              </a:solidFill>
              <a:latin typeface="Arial Black" panose="020B0A04020102020204" pitchFamily="34" charset="0"/>
            </a:endParaRPr>
          </a:p>
          <a:p>
            <a:pPr marL="457200" indent="-457200" algn="just">
              <a:buFont typeface="Arial" panose="020B0604020202020204" pitchFamily="34" charset="0"/>
              <a:buChar char="•"/>
            </a:pPr>
            <a:r>
              <a:rPr lang="fr-FR" sz="3200" dirty="0" smtClean="0">
                <a:solidFill>
                  <a:srgbClr val="FFFF00"/>
                </a:solidFill>
                <a:latin typeface="Arial Black" panose="020B0A04020102020204" pitchFamily="34" charset="0"/>
              </a:rPr>
              <a:t>Qualification </a:t>
            </a:r>
            <a:r>
              <a:rPr lang="fr-FR" sz="3200" dirty="0" err="1" smtClean="0">
                <a:solidFill>
                  <a:srgbClr val="FFFF00"/>
                </a:solidFill>
                <a:latin typeface="Arial Black" panose="020B0A04020102020204" pitchFamily="34" charset="0"/>
              </a:rPr>
              <a:t>acquired</a:t>
            </a:r>
            <a:r>
              <a:rPr lang="fr-FR" sz="3200" dirty="0" smtClean="0">
                <a:solidFill>
                  <a:srgbClr val="FFFF00"/>
                </a:solidFill>
                <a:latin typeface="Arial Black" panose="020B0A04020102020204" pitchFamily="34" charset="0"/>
              </a:rPr>
              <a:t> in </a:t>
            </a:r>
            <a:r>
              <a:rPr lang="fr-FR" sz="3200" dirty="0" err="1" smtClean="0">
                <a:solidFill>
                  <a:srgbClr val="FFFF00"/>
                </a:solidFill>
                <a:latin typeface="Arial Black" panose="020B0A04020102020204" pitchFamily="34" charset="0"/>
              </a:rPr>
              <a:t>formal</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education</a:t>
            </a:r>
            <a:r>
              <a:rPr lang="fr-FR" sz="3200" dirty="0" smtClean="0">
                <a:solidFill>
                  <a:srgbClr val="FFFF00"/>
                </a:solidFill>
                <a:latin typeface="Arial Black" panose="020B0A04020102020204" pitchFamily="34" charset="0"/>
              </a:rPr>
              <a:t> and training </a:t>
            </a:r>
            <a:r>
              <a:rPr lang="fr-FR" sz="3200" dirty="0" err="1" smtClean="0">
                <a:solidFill>
                  <a:srgbClr val="FFFF00"/>
                </a:solidFill>
                <a:latin typeface="Arial Black" panose="020B0A04020102020204" pitchFamily="34" charset="0"/>
              </a:rPr>
              <a:t>link</a:t>
            </a:r>
            <a:r>
              <a:rPr lang="fr-FR" sz="3200" dirty="0" smtClean="0">
                <a:solidFill>
                  <a:srgbClr val="FFFF00"/>
                </a:solidFill>
                <a:latin typeface="Arial Black" panose="020B0A04020102020204" pitchFamily="34" charset="0"/>
              </a:rPr>
              <a:t> to staff </a:t>
            </a:r>
            <a:r>
              <a:rPr lang="fr-FR" sz="3200" dirty="0" err="1" smtClean="0">
                <a:solidFill>
                  <a:srgbClr val="FFFF00"/>
                </a:solidFill>
                <a:latin typeface="Arial Black" panose="020B0A04020102020204" pitchFamily="34" charset="0"/>
              </a:rPr>
              <a:t>categories</a:t>
            </a:r>
            <a:r>
              <a:rPr lang="fr-FR" sz="3200" dirty="0" smtClean="0">
                <a:solidFill>
                  <a:srgbClr val="FFFF00"/>
                </a:solidFill>
                <a:latin typeface="Arial Black" panose="020B0A04020102020204" pitchFamily="34" charset="0"/>
              </a:rPr>
              <a:t> and </a:t>
            </a:r>
            <a:r>
              <a:rPr lang="fr-FR" sz="3200" dirty="0" err="1" smtClean="0">
                <a:solidFill>
                  <a:srgbClr val="FFFF00"/>
                </a:solidFill>
                <a:latin typeface="Arial Black" panose="020B0A04020102020204" pitchFamily="34" charset="0"/>
              </a:rPr>
              <a:t>renumeration</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scales</a:t>
            </a:r>
            <a:r>
              <a:rPr lang="fr-FR" sz="3200" dirty="0" smtClean="0">
                <a:solidFill>
                  <a:srgbClr val="FFFF00"/>
                </a:solidFill>
                <a:latin typeface="Arial Black" panose="020B0A04020102020204" pitchFamily="34" charset="0"/>
              </a:rPr>
              <a:t>.</a:t>
            </a:r>
          </a:p>
          <a:p>
            <a:pPr marL="457200" indent="-457200" algn="just">
              <a:buFont typeface="Arial" panose="020B0604020202020204" pitchFamily="34" charset="0"/>
              <a:buChar char="•"/>
            </a:pPr>
            <a:endParaRPr lang="fr-FR" sz="3200" dirty="0" smtClean="0">
              <a:solidFill>
                <a:srgbClr val="FFFF00"/>
              </a:solidFill>
              <a:latin typeface="Arial Black" panose="020B0A04020102020204" pitchFamily="34" charset="0"/>
            </a:endParaRPr>
          </a:p>
          <a:p>
            <a:pPr marL="457200" indent="-457200" algn="just">
              <a:buFont typeface="Arial" panose="020B0604020202020204" pitchFamily="34" charset="0"/>
              <a:buChar char="•"/>
            </a:pPr>
            <a:r>
              <a:rPr lang="fr-FR" sz="3200" dirty="0" err="1" smtClean="0">
                <a:solidFill>
                  <a:srgbClr val="FFFF00"/>
                </a:solidFill>
                <a:latin typeface="Arial Black" panose="020B0A04020102020204" pitchFamily="34" charset="0"/>
              </a:rPr>
              <a:t>Successful</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completion</a:t>
            </a:r>
            <a:r>
              <a:rPr lang="fr-FR" sz="3200" dirty="0" smtClean="0">
                <a:solidFill>
                  <a:srgbClr val="FFFF00"/>
                </a:solidFill>
                <a:latin typeface="Arial Black" panose="020B0A04020102020204" pitchFamily="34" charset="0"/>
              </a:rPr>
              <a:t> of bip-m and bip-</a:t>
            </a:r>
            <a:r>
              <a:rPr lang="fr-FR" sz="3200" dirty="0" err="1" smtClean="0">
                <a:solidFill>
                  <a:srgbClr val="FFFF00"/>
                </a:solidFill>
                <a:latin typeface="Arial Black" panose="020B0A04020102020204" pitchFamily="34" charset="0"/>
              </a:rPr>
              <a:t>tm</a:t>
            </a:r>
            <a:r>
              <a:rPr lang="fr-FR" sz="3200" dirty="0" smtClean="0">
                <a:solidFill>
                  <a:srgbClr val="FFFF00"/>
                </a:solidFill>
                <a:latin typeface="Arial Black" panose="020B0A04020102020204" pitchFamily="34" charset="0"/>
              </a:rPr>
              <a:t> leads to acquisition of qualification</a:t>
            </a:r>
          </a:p>
        </p:txBody>
      </p:sp>
    </p:spTree>
    <p:extLst>
      <p:ext uri="{BB962C8B-B14F-4D97-AF65-F5344CB8AC3E}">
        <p14:creationId xmlns:p14="http://schemas.microsoft.com/office/powerpoint/2010/main" val="1925198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r>
              <a:rPr lang="fr-FR" sz="3200" b="1" u="sng" dirty="0" smtClean="0">
                <a:solidFill>
                  <a:srgbClr val="FFFF00"/>
                </a:solidFill>
                <a:latin typeface="Arial Black" panose="020B0A04020102020204" pitchFamily="34" charset="0"/>
              </a:rPr>
              <a:t>Qualification and </a:t>
            </a:r>
            <a:r>
              <a:rPr lang="fr-FR" sz="3200" b="1" u="sng" dirty="0" err="1" smtClean="0">
                <a:solidFill>
                  <a:srgbClr val="FFFF00"/>
                </a:solidFill>
                <a:latin typeface="Arial Black" panose="020B0A04020102020204" pitchFamily="34" charset="0"/>
              </a:rPr>
              <a:t>competency</a:t>
            </a:r>
            <a:endParaRPr lang="fr-FR" sz="3200" b="1" u="sng" dirty="0" smtClean="0">
              <a:solidFill>
                <a:srgbClr val="FFFF00"/>
              </a:solidFill>
              <a:latin typeface="Arial Black" panose="020B0A04020102020204" pitchFamily="34" charset="0"/>
            </a:endParaRPr>
          </a:p>
          <a:p>
            <a:pPr marL="457200" indent="-457200" algn="just">
              <a:buFont typeface="Arial" panose="020B0604020202020204" pitchFamily="34" charset="0"/>
              <a:buChar char="•"/>
            </a:pPr>
            <a:r>
              <a:rPr lang="fr-FR" sz="3200" dirty="0" err="1" smtClean="0">
                <a:solidFill>
                  <a:srgbClr val="FFFF00"/>
                </a:solidFill>
                <a:latin typeface="Arial Black" panose="020B0A04020102020204" pitchFamily="34" charset="0"/>
              </a:rPr>
              <a:t>Competency</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simply</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means</a:t>
            </a:r>
            <a:r>
              <a:rPr lang="fr-FR" sz="3200" dirty="0" smtClean="0">
                <a:solidFill>
                  <a:srgbClr val="FFFF00"/>
                </a:solidFill>
                <a:latin typeface="Arial Black" panose="020B0A04020102020204" pitchFamily="34" charset="0"/>
              </a:rPr>
              <a:t> the </a:t>
            </a:r>
            <a:r>
              <a:rPr lang="fr-FR" sz="3200" dirty="0" err="1" smtClean="0">
                <a:solidFill>
                  <a:srgbClr val="FFFF00"/>
                </a:solidFill>
                <a:latin typeface="Arial Black" panose="020B0A04020102020204" pitchFamily="34" charset="0"/>
              </a:rPr>
              <a:t>ability</a:t>
            </a:r>
            <a:r>
              <a:rPr lang="fr-FR" sz="3200" dirty="0" smtClean="0">
                <a:solidFill>
                  <a:srgbClr val="FFFF00"/>
                </a:solidFill>
                <a:latin typeface="Arial Black" panose="020B0A04020102020204" pitchFamily="34" charset="0"/>
              </a:rPr>
              <a:t> to do the job to the </a:t>
            </a:r>
            <a:r>
              <a:rPr lang="fr-FR" sz="3200" dirty="0" err="1" smtClean="0">
                <a:solidFill>
                  <a:srgbClr val="FFFF00"/>
                </a:solidFill>
                <a:latin typeface="Arial Black" panose="020B0A04020102020204" pitchFamily="34" charset="0"/>
              </a:rPr>
              <a:t>required</a:t>
            </a:r>
            <a:r>
              <a:rPr lang="fr-FR" sz="3200" dirty="0" smtClean="0">
                <a:solidFill>
                  <a:srgbClr val="FFFF00"/>
                </a:solidFill>
                <a:latin typeface="Arial Black" panose="020B0A04020102020204" pitchFamily="34" charset="0"/>
              </a:rPr>
              <a:t>/</a:t>
            </a:r>
            <a:r>
              <a:rPr lang="fr-FR" sz="3200" dirty="0" err="1" smtClean="0">
                <a:solidFill>
                  <a:srgbClr val="FFFF00"/>
                </a:solidFill>
                <a:latin typeface="Arial Black" panose="020B0A04020102020204" pitchFamily="34" charset="0"/>
              </a:rPr>
              <a:t>defined</a:t>
            </a:r>
            <a:r>
              <a:rPr lang="fr-FR" sz="3200" dirty="0" smtClean="0">
                <a:solidFill>
                  <a:srgbClr val="FFFF00"/>
                </a:solidFill>
                <a:latin typeface="Arial Black" panose="020B0A04020102020204" pitchFamily="34" charset="0"/>
              </a:rPr>
              <a:t> performances </a:t>
            </a:r>
            <a:r>
              <a:rPr lang="fr-FR" sz="3200" dirty="0" err="1" smtClean="0">
                <a:solidFill>
                  <a:srgbClr val="FFFF00"/>
                </a:solidFill>
                <a:latin typeface="Arial Black" panose="020B0A04020102020204" pitchFamily="34" charset="0"/>
              </a:rPr>
              <a:t>level</a:t>
            </a:r>
            <a:r>
              <a:rPr lang="fr-FR" sz="3200" dirty="0" smtClean="0">
                <a:solidFill>
                  <a:srgbClr val="FFFF00"/>
                </a:solidFill>
                <a:latin typeface="Arial Black" panose="020B0A04020102020204" pitchFamily="34" charset="0"/>
              </a:rPr>
              <a:t>.</a:t>
            </a:r>
          </a:p>
          <a:p>
            <a:pPr marL="457200" indent="-457200" algn="just">
              <a:buFont typeface="Arial" panose="020B0604020202020204" pitchFamily="34" charset="0"/>
              <a:buChar char="•"/>
            </a:pPr>
            <a:endParaRPr lang="fr-FR" sz="3200" dirty="0" smtClean="0">
              <a:solidFill>
                <a:srgbClr val="FFFF00"/>
              </a:solidFill>
              <a:latin typeface="Arial Black" panose="020B0A04020102020204" pitchFamily="34" charset="0"/>
            </a:endParaRPr>
          </a:p>
          <a:p>
            <a:pPr marL="457200" indent="-457200" algn="just">
              <a:buFont typeface="Arial" panose="020B0604020202020204" pitchFamily="34" charset="0"/>
              <a:buChar char="•"/>
            </a:pPr>
            <a:r>
              <a:rPr lang="fr-FR" sz="3200" dirty="0" smtClean="0">
                <a:solidFill>
                  <a:srgbClr val="FFFF00"/>
                </a:solidFill>
                <a:latin typeface="Arial Black" panose="020B0A04020102020204" pitchFamily="34" charset="0"/>
              </a:rPr>
              <a:t>The </a:t>
            </a:r>
            <a:r>
              <a:rPr lang="fr-FR" sz="3200" dirty="0" err="1" smtClean="0">
                <a:solidFill>
                  <a:srgbClr val="FFFF00"/>
                </a:solidFill>
                <a:latin typeface="Arial Black" panose="020B0A04020102020204" pitchFamily="34" charset="0"/>
              </a:rPr>
              <a:t>required</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competencies</a:t>
            </a:r>
            <a:r>
              <a:rPr lang="fr-FR" sz="3200" dirty="0" smtClean="0">
                <a:solidFill>
                  <a:srgbClr val="FFFF00"/>
                </a:solidFill>
                <a:latin typeface="Arial Black" panose="020B0A04020102020204" pitchFamily="34" charset="0"/>
              </a:rPr>
              <a:t> are </a:t>
            </a:r>
            <a:r>
              <a:rPr lang="fr-FR" sz="3200" dirty="0" err="1" smtClean="0">
                <a:solidFill>
                  <a:srgbClr val="FFFF00"/>
                </a:solidFill>
                <a:latin typeface="Arial Black" panose="020B0A04020102020204" pitchFamily="34" charset="0"/>
              </a:rPr>
              <a:t>closely</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related</a:t>
            </a:r>
            <a:r>
              <a:rPr lang="fr-FR" sz="3200" dirty="0" smtClean="0">
                <a:solidFill>
                  <a:srgbClr val="FFFF00"/>
                </a:solidFill>
                <a:latin typeface="Arial Black" panose="020B0A04020102020204" pitchFamily="34" charset="0"/>
              </a:rPr>
              <a:t> to job descriptions and </a:t>
            </a:r>
            <a:r>
              <a:rPr lang="fr-FR" sz="3200" dirty="0" err="1" smtClean="0">
                <a:solidFill>
                  <a:srgbClr val="FFFF00"/>
                </a:solidFill>
                <a:latin typeface="Arial Black" panose="020B0A04020102020204" pitchFamily="34" charset="0"/>
              </a:rPr>
              <a:t>assigned</a:t>
            </a:r>
            <a:r>
              <a:rPr lang="fr-FR" sz="3200" dirty="0" smtClean="0">
                <a:solidFill>
                  <a:srgbClr val="FFFF00"/>
                </a:solidFill>
                <a:latin typeface="Arial Black" panose="020B0A04020102020204" pitchFamily="34" charset="0"/>
              </a:rPr>
              <a:t> </a:t>
            </a:r>
            <a:r>
              <a:rPr lang="fr-FR" sz="3200" dirty="0" err="1" smtClean="0">
                <a:solidFill>
                  <a:srgbClr val="FFFF00"/>
                </a:solidFill>
                <a:latin typeface="Arial Black" panose="020B0A04020102020204" pitchFamily="34" charset="0"/>
              </a:rPr>
              <a:t>duties</a:t>
            </a:r>
            <a:r>
              <a:rPr lang="fr-FR" sz="3200" dirty="0" smtClean="0">
                <a:solidFill>
                  <a:srgbClr val="FFFF00"/>
                </a:solidFill>
                <a:latin typeface="Arial Black" panose="020B0A04020102020204" pitchFamily="34" charset="0"/>
              </a:rPr>
              <a:t> for </a:t>
            </a:r>
            <a:r>
              <a:rPr lang="fr-FR" sz="3200" dirty="0" err="1" smtClean="0">
                <a:solidFill>
                  <a:srgbClr val="FFFF00"/>
                </a:solidFill>
                <a:latin typeface="Arial Black" panose="020B0A04020102020204" pitchFamily="34" charset="0"/>
              </a:rPr>
              <a:t>operational</a:t>
            </a:r>
            <a:r>
              <a:rPr lang="fr-FR" sz="3200" dirty="0" smtClean="0">
                <a:solidFill>
                  <a:srgbClr val="FFFF00"/>
                </a:solidFill>
                <a:latin typeface="Arial Black" panose="020B0A04020102020204" pitchFamily="34" charset="0"/>
              </a:rPr>
              <a:t> positions.</a:t>
            </a:r>
          </a:p>
        </p:txBody>
      </p:sp>
    </p:spTree>
    <p:extLst>
      <p:ext uri="{BB962C8B-B14F-4D97-AF65-F5344CB8AC3E}">
        <p14:creationId xmlns:p14="http://schemas.microsoft.com/office/powerpoint/2010/main" val="913103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79210" y="0"/>
            <a:ext cx="10322859" cy="1323439"/>
          </a:xfrm>
          <a:prstGeom prst="rect">
            <a:avLst/>
          </a:prstGeom>
          <a:noFill/>
        </p:spPr>
        <p:txBody>
          <a:bodyPr wrap="square" rtlCol="0">
            <a:spAutoFit/>
          </a:bodyPr>
          <a:lstStyle/>
          <a:p>
            <a:pPr lvl="0" algn="ctr"/>
            <a:r>
              <a:rPr lang="en-US" sz="4000" b="1" i="1" dirty="0"/>
              <a:t>SYMET-XIII, BARBADOS-Bridgetown</a:t>
            </a:r>
          </a:p>
          <a:p>
            <a:pPr lvl="0" algn="ctr"/>
            <a:r>
              <a:rPr lang="en-US" sz="4000" b="1" i="1" dirty="0"/>
              <a:t>30</a:t>
            </a:r>
            <a:r>
              <a:rPr lang="en-US" sz="4000" b="1" i="1" baseline="30000" dirty="0"/>
              <a:t>th</a:t>
            </a:r>
            <a:r>
              <a:rPr lang="en-US" sz="4000" b="1" i="1" dirty="0"/>
              <a:t>  to 02</a:t>
            </a:r>
            <a:r>
              <a:rPr lang="en-US" sz="4000" b="1" i="1" baseline="30000" dirty="0"/>
              <a:t>nd</a:t>
            </a:r>
            <a:r>
              <a:rPr lang="en-US" sz="4000" b="1" i="1" dirty="0"/>
              <a:t> Oct, 2017</a:t>
            </a:r>
          </a:p>
        </p:txBody>
      </p:sp>
      <p:sp>
        <p:nvSpPr>
          <p:cNvPr id="4" name="Sous-titre 3"/>
          <p:cNvSpPr>
            <a:spLocks noGrp="1"/>
          </p:cNvSpPr>
          <p:nvPr>
            <p:ph type="subTitle" idx="1"/>
          </p:nvPr>
        </p:nvSpPr>
        <p:spPr>
          <a:xfrm>
            <a:off x="279210" y="1496297"/>
            <a:ext cx="11607990" cy="4917950"/>
          </a:xfrm>
        </p:spPr>
        <p:txBody>
          <a:bodyPr>
            <a:normAutofit/>
          </a:bodyPr>
          <a:lstStyle/>
          <a:p>
            <a:r>
              <a:rPr lang="fr-FR" sz="3200" b="1" u="sng" dirty="0" smtClean="0">
                <a:solidFill>
                  <a:srgbClr val="FFFF00"/>
                </a:solidFill>
                <a:latin typeface="Arial Black" panose="020B0A04020102020204" pitchFamily="34" charset="0"/>
              </a:rPr>
              <a:t>Qualification and </a:t>
            </a:r>
            <a:r>
              <a:rPr lang="fr-FR" sz="3200" b="1" u="sng" dirty="0" err="1" smtClean="0">
                <a:solidFill>
                  <a:srgbClr val="FFFF00"/>
                </a:solidFill>
                <a:latin typeface="Arial Black" panose="020B0A04020102020204" pitchFamily="34" charset="0"/>
              </a:rPr>
              <a:t>competency</a:t>
            </a:r>
            <a:endParaRPr lang="fr-FR" sz="3200" b="1" u="sng" dirty="0" smtClean="0">
              <a:solidFill>
                <a:srgbClr val="FFFF00"/>
              </a:solidFill>
              <a:latin typeface="Arial Black" panose="020B0A04020102020204" pitchFamily="34" charset="0"/>
            </a:endParaRPr>
          </a:p>
          <a:p>
            <a:pPr marL="457200" indent="-457200" algn="just">
              <a:buFont typeface="Arial" panose="020B0604020202020204" pitchFamily="34" charset="0"/>
              <a:buChar char="•"/>
            </a:pPr>
            <a:r>
              <a:rPr lang="en-US" sz="3200" dirty="0">
                <a:solidFill>
                  <a:srgbClr val="FFFF00"/>
                </a:solidFill>
                <a:latin typeface="Arial Black" panose="020B0A04020102020204" pitchFamily="34" charset="0"/>
              </a:rPr>
              <a:t>all aeronautical meteorological air navigation service providers, </a:t>
            </a:r>
            <a:r>
              <a:rPr lang="en-US" sz="3200" dirty="0" smtClean="0">
                <a:solidFill>
                  <a:srgbClr val="FFFF00"/>
                </a:solidFill>
                <a:latin typeface="Arial Black" panose="020B0A04020102020204" pitchFamily="34" charset="0"/>
              </a:rPr>
              <a:t>must </a:t>
            </a:r>
            <a:r>
              <a:rPr lang="en-US" sz="3200" dirty="0">
                <a:solidFill>
                  <a:srgbClr val="FFFF00"/>
                </a:solidFill>
                <a:latin typeface="Arial Black" panose="020B0A04020102020204" pitchFamily="34" charset="0"/>
              </a:rPr>
              <a:t>be able to demonstrate that their </a:t>
            </a:r>
            <a:r>
              <a:rPr lang="en-US" sz="3200" dirty="0" smtClean="0">
                <a:solidFill>
                  <a:srgbClr val="FFFF00"/>
                </a:solidFill>
                <a:latin typeface="Arial Black" panose="020B0A04020102020204" pitchFamily="34" charset="0"/>
              </a:rPr>
              <a:t>AMF </a:t>
            </a:r>
            <a:r>
              <a:rPr lang="en-US" sz="3200" dirty="0">
                <a:solidFill>
                  <a:srgbClr val="FFFF00"/>
                </a:solidFill>
                <a:latin typeface="Arial Black" panose="020B0A04020102020204" pitchFamily="34" charset="0"/>
              </a:rPr>
              <a:t>and </a:t>
            </a:r>
            <a:r>
              <a:rPr lang="en-US" sz="3200" dirty="0" smtClean="0">
                <a:solidFill>
                  <a:srgbClr val="FFFF00"/>
                </a:solidFill>
                <a:latin typeface="Arial Black" panose="020B0A04020102020204" pitchFamily="34" charset="0"/>
              </a:rPr>
              <a:t>AMO, </a:t>
            </a:r>
            <a:r>
              <a:rPr lang="en-US" sz="3200" dirty="0">
                <a:solidFill>
                  <a:srgbClr val="FFFF00"/>
                </a:solidFill>
                <a:latin typeface="Arial Black" panose="020B0A04020102020204" pitchFamily="34" charset="0"/>
              </a:rPr>
              <a:t>for their designated area and airspace of responsibility, can do the job to a performance level that can be mapped through to the top level </a:t>
            </a:r>
            <a:r>
              <a:rPr lang="en-US" sz="3200" dirty="0" smtClean="0">
                <a:solidFill>
                  <a:srgbClr val="FFFF00"/>
                </a:solidFill>
                <a:latin typeface="Arial Black" panose="020B0A04020102020204" pitchFamily="34" charset="0"/>
              </a:rPr>
              <a:t>AMP </a:t>
            </a:r>
            <a:r>
              <a:rPr lang="en-US" sz="3200" dirty="0">
                <a:solidFill>
                  <a:srgbClr val="FFFF00"/>
                </a:solidFill>
                <a:latin typeface="Arial Black" panose="020B0A04020102020204" pitchFamily="34" charset="0"/>
              </a:rPr>
              <a:t>competency Standards.</a:t>
            </a:r>
            <a:endParaRPr lang="fr-FR" sz="3200" dirty="0" smtClean="0">
              <a:solidFill>
                <a:srgbClr val="FFFF00"/>
              </a:solidFill>
              <a:latin typeface="Arial Black" panose="020B0A04020102020204" pitchFamily="34" charset="0"/>
            </a:endParaRPr>
          </a:p>
        </p:txBody>
      </p:sp>
    </p:spTree>
    <p:extLst>
      <p:ext uri="{BB962C8B-B14F-4D97-AF65-F5344CB8AC3E}">
        <p14:creationId xmlns:p14="http://schemas.microsoft.com/office/powerpoint/2010/main" val="39524996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4989</TotalTime>
  <Words>1017</Words>
  <Application>Microsoft Office PowerPoint</Application>
  <PresentationFormat>Grand écran</PresentationFormat>
  <Paragraphs>151</Paragraphs>
  <Slides>20</Slides>
  <Notes>19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20</vt:i4>
      </vt:variant>
    </vt:vector>
  </HeadingPairs>
  <TitlesOfParts>
    <vt:vector size="28" baseType="lpstr">
      <vt:lpstr>Algerian</vt:lpstr>
      <vt:lpstr>Arial</vt:lpstr>
      <vt:lpstr>Arial Black</vt:lpstr>
      <vt:lpstr>Calibri</vt:lpstr>
      <vt:lpstr>Century Gothic</vt:lpstr>
      <vt:lpstr>Wingdings</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KONE Diakaria</dc:creator>
  <cp:lastModifiedBy>KONE Diakaria</cp:lastModifiedBy>
  <cp:revision>32</cp:revision>
  <dcterms:created xsi:type="dcterms:W3CDTF">2017-10-25T18:49:28Z</dcterms:created>
  <dcterms:modified xsi:type="dcterms:W3CDTF">2017-10-30T12:21:35Z</dcterms:modified>
</cp:coreProperties>
</file>