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36" r:id="rId3"/>
    <p:sldMasterId id="2147483760" r:id="rId4"/>
    <p:sldMasterId id="2147483772" r:id="rId5"/>
    <p:sldMasterId id="2147483784" r:id="rId6"/>
    <p:sldMasterId id="2147483808" r:id="rId7"/>
    <p:sldMasterId id="2147483820" r:id="rId8"/>
  </p:sldMasterIdLst>
  <p:notesMasterIdLst>
    <p:notesMasterId r:id="rId34"/>
  </p:notesMasterIdLst>
  <p:sldIdLst>
    <p:sldId id="361" r:id="rId9"/>
    <p:sldId id="364" r:id="rId10"/>
    <p:sldId id="289" r:id="rId11"/>
    <p:sldId id="296" r:id="rId12"/>
    <p:sldId id="366" r:id="rId13"/>
    <p:sldId id="365" r:id="rId14"/>
    <p:sldId id="367" r:id="rId15"/>
    <p:sldId id="368" r:id="rId16"/>
    <p:sldId id="369" r:id="rId17"/>
    <p:sldId id="309" r:id="rId18"/>
    <p:sldId id="273" r:id="rId19"/>
    <p:sldId id="370" r:id="rId20"/>
    <p:sldId id="328" r:id="rId21"/>
    <p:sldId id="323" r:id="rId22"/>
    <p:sldId id="277" r:id="rId23"/>
    <p:sldId id="331" r:id="rId24"/>
    <p:sldId id="324" r:id="rId25"/>
    <p:sldId id="270" r:id="rId26"/>
    <p:sldId id="314" r:id="rId27"/>
    <p:sldId id="346" r:id="rId28"/>
    <p:sldId id="345" r:id="rId29"/>
    <p:sldId id="351" r:id="rId30"/>
    <p:sldId id="329" r:id="rId31"/>
    <p:sldId id="348" r:id="rId32"/>
    <p:sldId id="354" r:id="rId33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smNativeData">
      <pr:smAppRevision xmlns="" xmlns:p14="http://schemas.microsoft.com/office/powerpoint/2010/main" xmlns:pr="smNativeData" dt="1541074659" val="938" revOS="4"/>
      <pr:smFileRevision xmlns="" xmlns:p14="http://schemas.microsoft.com/office/powerpoint/2010/main" xmlns:pr="smNativeData" dt="1541074659" val="101"/>
      <pr:guideOptions xmlns="" xmlns:p14="http://schemas.microsoft.com/office/powerpoint/2010/main" xmlns:pr="smNativeData" dt="1541074659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>
        <p:scale>
          <a:sx n="80" d="100"/>
          <a:sy n="80" d="100"/>
        </p:scale>
        <p:origin x="-312" y="-102"/>
      </p:cViewPr>
      <p:guideLst>
        <p:guide orient="horz" pos="2160"/>
        <p:guide pos="384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6498"/>
    </p:cViewPr>
  </p:sorterViewPr>
  <p:notesViewPr>
    <p:cSldViewPr snapToGrid="0">
      <p:cViewPr>
        <p:scale>
          <a:sx n="83" d="100"/>
          <a:sy n="83" d="100"/>
        </p:scale>
        <p:origin x="1107" y="208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algn="l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" name="Marcador de fecha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algn="r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0561-2FEF-7CF3-A191-D9A64BDF578C}" type="datetime1">
              <a:t>24/11/2018</a:t>
            </a:fld>
            <a:endParaRPr/>
          </a:p>
        </p:txBody>
      </p:sp>
      <p:sp>
        <p:nvSpPr>
          <p:cNvPr id="4" name="Marcador de imagen de diapositiva 3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6_4+7aWx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L8PAAD/HwAA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 lang="en-GB"/>
          </a:p>
        </p:txBody>
      </p:sp>
      <p:sp>
        <p:nvSpPr>
          <p:cNvPr id="5" name="Marcador de notas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D8PAAD/HwAA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s-ES"/>
            </a:pPr>
            <a:r>
              <a:t>Haga clic para modificar el estilo de texto del patrón</a:t>
            </a:r>
          </a:p>
          <a:p>
            <a:pPr lvl="1">
              <a:defRPr lang="es-ES"/>
            </a:pPr>
            <a:r>
              <a:t>Segundo nivel</a:t>
            </a:r>
          </a:p>
          <a:p>
            <a:pPr lvl="2">
              <a:defRPr lang="es-ES"/>
            </a:pPr>
            <a:r>
              <a:t>Tercer nivel</a:t>
            </a:r>
          </a:p>
          <a:p>
            <a:pPr lvl="3">
              <a:defRPr lang="es-ES"/>
            </a:pPr>
            <a:r>
              <a:t>Cuarto nivel</a:t>
            </a:r>
          </a:p>
          <a:p>
            <a:pPr lvl="4">
              <a:defRPr lang="es-ES"/>
            </a:pPr>
            <a:r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D/HwAA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7" name="Marcador de número de diapositiva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D/HwAA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r">
              <a:defRPr lang="en-US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7CF2-BCEF-7C8A-A191-4ADF32DF571F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45665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6_4+7aWx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BIbAAD4JQAAODEAABAAAAAmAAAACAAAAAEAAAAAAAAA"/>
              </a:ext>
            </a:extLst>
          </p:cNvSpPr>
          <p:nvPr>
            <p:ph type="sldImg"/>
          </p:nvPr>
        </p:nvSpPr>
        <p:spPr>
          <a:xfrm>
            <a:off x="228600" y="4400550"/>
            <a:ext cx="6400800" cy="3600450"/>
          </a:xfrm>
        </p:spPr>
      </p:sp>
      <p:sp>
        <p:nvSpPr>
          <p:cNvPr id="3" name="Marcador de notas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AE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en-US"/>
            </a:pPr>
            <a:endParaRPr lang="en-GB"/>
          </a:p>
        </p:txBody>
      </p:sp>
      <p:sp>
        <p:nvSpPr>
          <p:cNvPr id="4" name="Marcador de número de diapositiv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AEAAAAAAAAA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en-GB"/>
            </a:pPr>
            <a:fld id="{02290780-CEEF-7CF1-A191-38A449DF576D}" type="slidenum"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OgGAACgQQAAmBUAABAAAAAmAAAACAAAAIGAAAAAAAAA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ctr">
              <a:defRPr lang="es-ES" sz="6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s-ES"/>
            </a:pPr>
            <a:r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CkWAACgQQAAWCAAABAAAAAmAAAACAAAAAGAAAAAAAAA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lang="es-ES" sz="2400"/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>
              <a:defRPr lang="es-ES"/>
            </a:pPr>
            <a:r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496B-25EF-7CBF-A191-D3EA07DF5786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41C5-8BEF-7CB7-A191-7DE20FDF5728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s-ES"/>
            </a:pPr>
            <a:r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DYRQAAACY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s-ES"/>
            </a:pPr>
            <a:r>
              <a:t>Haga clic para modificar el estilo de texto del patrón</a:t>
            </a:r>
          </a:p>
          <a:p>
            <a:pPr lvl="1">
              <a:defRPr lang="es-ES"/>
            </a:pPr>
            <a:r>
              <a:t>Segundo nivel</a:t>
            </a:r>
          </a:p>
          <a:p>
            <a:pPr lvl="2">
              <a:defRPr lang="es-ES"/>
            </a:pPr>
            <a:r>
              <a:t>Tercer nivel</a:t>
            </a:r>
          </a:p>
          <a:p>
            <a:pPr lvl="3">
              <a:defRPr lang="es-ES"/>
            </a:pPr>
            <a:r>
              <a:t>Cuarto nivel</a:t>
            </a:r>
          </a:p>
          <a:p>
            <a:pPr lvl="4">
              <a:defRPr lang="es-ES"/>
            </a:pPr>
            <a:r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5279-37EF-7CA4-A191-C1F11CDF5794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331C-52EF-7CC5-A191-A4907DDF57F1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DUAAD8CAADYRQAAACYAABAAAAAmAAAACAAAAAMAAAAAAAAA"/>
              </a:ext>
            </a:extLst>
          </p:cNvSpPr>
          <p:nvPr>
            <p:ph type="title"/>
          </p:nvPr>
        </p:nvSpPr>
        <p:spPr>
          <a:xfrm>
            <a:off x="8724900" y="365125"/>
            <a:ext cx="2628900" cy="5812155"/>
          </a:xfrm>
        </p:spPr>
        <p:txBody>
          <a:bodyPr vert="vert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s-ES"/>
            </a:pPr>
            <a:r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C8NAAAACYAABAAAAAmAAAACAAAAAMAAAAAAAAA"/>
              </a:ext>
            </a:extLst>
          </p:cNvSpPr>
          <p:nvPr>
            <p:ph idx="1"/>
          </p:nvPr>
        </p:nvSpPr>
        <p:spPr>
          <a:xfrm>
            <a:off x="838200" y="365125"/>
            <a:ext cx="7734300" cy="5812155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s-ES"/>
            </a:pPr>
            <a:r>
              <a:t>Haga clic para modificar el estilo de texto del patrón</a:t>
            </a:r>
          </a:p>
          <a:p>
            <a:pPr lvl="1">
              <a:defRPr lang="es-ES"/>
            </a:pPr>
            <a:r>
              <a:t>Segundo nivel</a:t>
            </a:r>
          </a:p>
          <a:p>
            <a:pPr lvl="2">
              <a:defRPr lang="es-ES"/>
            </a:pPr>
            <a:r>
              <a:t>Tercer nivel</a:t>
            </a:r>
          </a:p>
          <a:p>
            <a:pPr lvl="3">
              <a:defRPr lang="es-ES"/>
            </a:pPr>
            <a:r>
              <a:t>Cuarto nivel</a:t>
            </a:r>
          </a:p>
          <a:p>
            <a:pPr lvl="4">
              <a:defRPr lang="es-ES"/>
            </a:pPr>
            <a:r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0C5E-10EF-7CFA-A191-E6AF42DF57B3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0D46-08EF-7CFB-A191-FEAE43DF57A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Diseño personalizado">
    <p:bg>
      <p:bgPr>
        <a:solidFill>
          <a:srgbClr val="114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AQAAGwTAADSKgAAoh0AABAAAAAmAAAACAAAAAGAAAAAAAAA"/>
              </a:ext>
            </a:extLst>
          </p:cNvSpPr>
          <p:nvPr>
            <p:ph type="title"/>
          </p:nvPr>
        </p:nvSpPr>
        <p:spPr>
          <a:xfrm>
            <a:off x="668020" y="3157220"/>
            <a:ext cx="6292850" cy="1659890"/>
          </a:xfrm>
        </p:spPr>
        <p:txBody>
          <a:bodyPr/>
          <a:lstStyle>
            <a:lvl1pPr>
              <a:defRPr lang="es-ES" b="1">
                <a:solidFill>
                  <a:schemeClr val="bg1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s-ES"/>
            </a:pPr>
            <a:r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AQAAIQeAADSKgAAWCQAABAAAAAmAAAACAAAAAGAAAAAAAAA"/>
              </a:ext>
            </a:extLst>
          </p:cNvSpPr>
          <p:nvPr>
            <p:ph type="subTitle" idx="1"/>
          </p:nvPr>
        </p:nvSpPr>
        <p:spPr>
          <a:xfrm>
            <a:off x="668020" y="4960620"/>
            <a:ext cx="6292850" cy="947420"/>
          </a:xfrm>
        </p:spPr>
        <p:txBody>
          <a:bodyPr/>
          <a:lstStyle>
            <a:lvl1pPr marL="0" indent="0" algn="l">
              <a:buNone/>
              <a:defRPr lang="es-ES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>
              <a:defRPr lang="es-ES"/>
            </a:pPr>
            <a:r>
              <a:t>Haga clic para modificar el estilo de subtítulo del patrón</a:t>
            </a:r>
          </a:p>
        </p:txBody>
      </p:sp>
      <p:pic>
        <p:nvPicPr>
          <p:cNvPr id="4" name="Imagen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4+7aW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F0EAAARAgAAERMAAJM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09295" y="335915"/>
            <a:ext cx="2390140" cy="23583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agen 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4+7aWx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B0zAAAs////EEsAAFw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308975" y="-134620"/>
            <a:ext cx="3893185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OgGAABgRQAAmBUAABAAAAAmAAAACAAAAIGAAAAAAAAA"/>
              </a:ext>
            </a:extLst>
          </p:cNvSpPr>
          <p:nvPr>
            <p:ph type="ctrTitle"/>
          </p:nvPr>
        </p:nvSpPr>
        <p:spPr>
          <a:xfrm>
            <a:off x="914400" y="1122680"/>
            <a:ext cx="10363200" cy="23876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ctr">
              <a:defRPr lang="en-US" sz="6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CkWAACgQQAAWCAAABAAAAAmAAAACAAAAAGAAAAAAAAA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lang="en-US" sz="2400"/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LQEAADYRQAAPwgAABAAAAAmAAAACAAAAAEAAAAAAAAA"/>
              </a:ext>
            </a:extLst>
          </p:cNvSpPr>
          <p:nvPr>
            <p:ph type="title"/>
          </p:nvPr>
        </p:nvSpPr>
        <p:spPr>
          <a:xfrm>
            <a:off x="838200" y="764540"/>
            <a:ext cx="10515600" cy="575945"/>
          </a:xfrm>
        </p:spPr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OQAAAAAAAAA5AAAAAAAAAAAAAAAB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AUKAADYRQAAACYAABAAAAAmAAAACAAAAL2AAAAAAAAA"/>
              </a:ext>
            </a:extLst>
          </p:cNvSpPr>
          <p:nvPr>
            <p:ph idx="1"/>
          </p:nvPr>
        </p:nvSpPr>
        <p:spPr>
          <a:xfrm>
            <a:off x="838200" y="1628775"/>
            <a:ext cx="10515600" cy="4548505"/>
          </a:xfrm>
        </p:spPr>
        <p:txBody>
          <a:bodyPr vert="horz" wrap="square" lIns="36195" tIns="0" rIns="36195" bIns="0" numCol="1" anchor="ctr">
            <a:prstTxWarp prst="textNoShape">
              <a:avLst/>
            </a:prstTxWarp>
          </a:bodyPr>
          <a:lstStyle>
            <a:lvl1pPr marL="0" algn="r">
              <a:defRPr lang="en-US" sz="1000">
                <a:solidFill>
                  <a:srgbClr val="8C8C8C"/>
                </a:solidFill>
              </a:defRPr>
            </a:lvl1pPr>
            <a:lvl2pPr marL="457200">
              <a:defRPr lang="en-US" sz="1800"/>
            </a:lvl2pPr>
            <a:lvl3pPr marL="914400">
              <a:defRPr lang="en-US" sz="1800"/>
            </a:lvl3pPr>
            <a:lvl4pPr marL="1371600">
              <a:defRPr lang="en-US"/>
            </a:lvl4pPr>
            <a:lvl5pPr marL="1828800"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Footer Placeholder 4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OQAAAAAAAAA5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MkoAADIPAAA1CkAABAAAAAmAAAACAAAAD2BAAAAAAAA"/>
              </a:ext>
            </a:extLst>
          </p:cNvSpPr>
          <p:nvPr>
            <p:ph type="ftr" sz="quarter" idx="11"/>
          </p:nvPr>
        </p:nvSpPr>
        <p:spPr>
          <a:xfrm>
            <a:off x="838200" y="6630035"/>
            <a:ext cx="9042400" cy="169545"/>
          </a:xfrm>
          <a:prstGeom prst="rect">
            <a:avLst/>
          </a:prstGeom>
        </p:spPr>
        <p:txBody>
          <a:bodyPr vert="horz" wrap="square" lIns="36195" tIns="0" rIns="36195" bIns="0" numCol="1" anchor="t">
            <a:prstTxWarp prst="textNoShape">
              <a:avLst/>
            </a:prstTxWarp>
          </a:bodyPr>
          <a:lstStyle>
            <a:lvl1pPr algn="ctr">
              <a:defRPr lang="en-US" sz="1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OA4H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OA4HAAAAAAEAAAAAAAAAAAAAAAAAAAAAAAAAAAAAAAAAAAAAAAAAAAAAAAF/f38AAAAAA8zMzADAwP8Af39/AAAAAAAAAAAAAAAAAAAAAAAAAAAAIQAAABgAAAAUAAAAnQIAAMYmAABVDgAAUygAABAAAAAmAAAACAAAAP//////////"/>
              </a:ext>
            </a:extLst>
          </p:cNvSpPr>
          <p:nvPr/>
        </p:nvSpPr>
        <p:spPr>
          <a:xfrm>
            <a:off x="424815" y="6303010"/>
            <a:ext cx="1905000" cy="252095"/>
          </a:xfrm>
          <a:prstGeom prst="rect">
            <a:avLst/>
          </a:prstGeom>
          <a:solidFill>
            <a:srgbClr val="380E07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WHY  DESIGN</a:t>
            </a:r>
          </a:p>
        </p:txBody>
      </p:sp>
      <p:sp>
        <p:nvSpPr>
          <p:cNvPr id="6" name="Rectangle 7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OA4H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OA4HAAAAAAEAAAAAAAAAAAAAAAAAAAAAAAAAAAAAAAAAAAAAAAAAAAAAAAF/f38AAAAAA8zMzADAwP8Af39/AAAAAAAAAAAAAAAAAAAAAAAAAAAAIQAAABgAAAAUAAAAOg4AAMYmAADyGQAAUygAABAAAAAmAAAACAAAAP//////////"/>
              </a:ext>
            </a:extLst>
          </p:cNvSpPr>
          <p:nvPr/>
        </p:nvSpPr>
        <p:spPr>
          <a:xfrm>
            <a:off x="2312670" y="6303010"/>
            <a:ext cx="1905000" cy="252095"/>
          </a:xfrm>
          <a:prstGeom prst="rect">
            <a:avLst/>
          </a:prstGeom>
          <a:solidFill>
            <a:srgbClr val="380E07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DESIGN PRINCIPLES</a:t>
            </a:r>
          </a:p>
        </p:txBody>
      </p:sp>
      <p:sp>
        <p:nvSpPr>
          <p:cNvPr id="7" name="Rectangle 8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OA4H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OA4HAAAAAAEAAAAAAAAAAAAAAAAAAAAAAAAAAAAAAAAAAAAAAAAAAAAAAAF/f38AAAAAA8zMzADAwP8Af39/AAAAAAAAAAAAAAAAAAAAAAAAAAAAIQAAABgAAAAUAAAA1hkAAMYmAACPJQAAUygAABAAAAAmAAAACAAAAP//////////"/>
              </a:ext>
            </a:extLst>
          </p:cNvSpPr>
          <p:nvPr/>
        </p:nvSpPr>
        <p:spPr>
          <a:xfrm>
            <a:off x="4199890" y="6303010"/>
            <a:ext cx="1905635" cy="252095"/>
          </a:xfrm>
          <a:prstGeom prst="rect">
            <a:avLst/>
          </a:prstGeom>
          <a:solidFill>
            <a:srgbClr val="380E07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SLIDE DESIGN</a:t>
            </a:r>
          </a:p>
        </p:txBody>
      </p:sp>
      <p:sp>
        <p:nvSpPr>
          <p:cNvPr id="8" name="Rectangle 9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OA4H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OA4HAAAAAAEAAAAAAAAAAAAAAAAAAAAAAAAAAAAAAAAAAAAAAAAAAAAAAAF/f38AAAAAA8zMzADAwP8Af39/AAAAAAAAAAAAAAAAAAAAAAAAAAAAIQAAABgAAAAUAAAAcyUAAMYmAAArMQAAUygAABAAAAAmAAAACAAAAP//////////"/>
              </a:ext>
            </a:extLst>
          </p:cNvSpPr>
          <p:nvPr/>
        </p:nvSpPr>
        <p:spPr>
          <a:xfrm>
            <a:off x="6087745" y="6303010"/>
            <a:ext cx="1905000" cy="252095"/>
          </a:xfrm>
          <a:prstGeom prst="rect">
            <a:avLst/>
          </a:prstGeom>
          <a:solidFill>
            <a:srgbClr val="380E07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SLIDE ELEMENTS</a:t>
            </a:r>
          </a:p>
        </p:txBody>
      </p:sp>
      <p:sp>
        <p:nvSpPr>
          <p:cNvPr id="9" name="Rectangle 10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OA4H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OA4HAAAAAAEAAAAAAAAAAAAAAAAAAAAAAAAAAAAAAAAAAAAAAAAAAAAAAAF/f38AAAAAA8zMzADAwP8Af39/AAAAAAAAAAAAAAAAAAAAAAAAAAAAIQAAABgAAAAUAAAADzEAAMYmAADIPAAAUygAABAAAAAmAAAACAAAAP//////////"/>
              </a:ext>
            </a:extLst>
          </p:cNvSpPr>
          <p:nvPr/>
        </p:nvSpPr>
        <p:spPr>
          <a:xfrm>
            <a:off x="7974965" y="6303010"/>
            <a:ext cx="1905635" cy="252095"/>
          </a:xfrm>
          <a:prstGeom prst="rect">
            <a:avLst/>
          </a:prstGeom>
          <a:solidFill>
            <a:srgbClr val="380E07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EXAMPLES</a:t>
            </a:r>
          </a:p>
        </p:txBody>
      </p:sp>
      <p:sp>
        <p:nvSpPr>
          <p:cNvPr id="10" name="Rectangle 11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OA4H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OA4HAAAAAAEAAAAAAAAAAAAAAAAAAAAAAAAAAAAAAAAAAAAAAAAAAAAAAAF/f38AAAAAA8zMzADAwP8Af39/AAAAAAAAAAAAAAAAAAAAAAAAAAAAIQAAABgAAAAUAAAArDwAAMYmAABkSAAAUygAABAAAAAmAAAACAAAAP//////////"/>
              </a:ext>
            </a:extLst>
          </p:cNvSpPr>
          <p:nvPr/>
        </p:nvSpPr>
        <p:spPr>
          <a:xfrm>
            <a:off x="9862820" y="6303010"/>
            <a:ext cx="1905000" cy="252095"/>
          </a:xfrm>
          <a:prstGeom prst="rect">
            <a:avLst/>
          </a:prstGeom>
          <a:solidFill>
            <a:srgbClr val="380E07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RESOURCES</a:t>
            </a:r>
          </a:p>
        </p:txBody>
      </p:sp>
      <p:sp>
        <p:nvSpPr>
          <p:cNvPr id="11" name="TextBox 12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EAAAAAAAAAnRgE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nRgEAAAAAAEAAAAAAAAAAAAAAAAAAAAAAAAAAAAAAAAAAAAAAAAAAAAAAAB/f38AAAAAA8zMzADAwP8Af39/AAAAAAAAAAAAAAAAAAAAAAAAAAAAIQAAABgAAAAUAAAAogIAAM4BAABaSAAAbwQAABAgAAAmAAAACAAAAP//////////"/>
              </a:ext>
            </a:extLst>
          </p:cNvSpPr>
          <p:nvPr/>
        </p:nvSpPr>
        <p:spPr>
          <a:xfrm>
            <a:off x="427990" y="293370"/>
            <a:ext cx="11333480" cy="427355"/>
          </a:xfrm>
          <a:prstGeom prst="rect">
            <a:avLst/>
          </a:prstGeom>
          <a:solidFill>
            <a:srgbClr val="9D1804"/>
          </a:solidFill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endParaRPr lang="en-AU" sz="2175" b="1">
              <a:solidFill>
                <a:srgbClr val="FFFFFF"/>
              </a:solidFill>
              <a:latin typeface="Georgia" pitchFamily="1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Slide Number Placeholder 5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EQAAP8BAAA2SAAAPgQAABAAAAAmAAAACAAAAAGBAAAAAAAA"/>
              </a:ext>
            </a:extLst>
          </p:cNvSpPr>
          <p:nvPr>
            <p:ph type="sldNum" sz="quarter" idx="12"/>
          </p:nvPr>
        </p:nvSpPr>
        <p:spPr>
          <a:xfrm>
            <a:off x="11122660" y="324485"/>
            <a:ext cx="61595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08DD-93EF-7CFE-A191-65AB46DF5730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EAAAAAAAAARHLE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AAAAAAEAAAAAAAAAAAAAAAAAAAAAAAAAAAAAAAAAAAAAAAAAAAAAAAJ/f38AAAAAA8zMzADAwP8Af39/AAAAAAAAAAAAAAAAAAAAAAAAAAAAIQAAABgAAAAUAAAAmAIAAP8BAABaSAAAbgQAABAAAAAmAAAACAAAAAGwAAB/AAAA"/>
              </a:ext>
            </a:extLst>
          </p:cNvSpPr>
          <p:nvPr>
            <p:ph type="title"/>
          </p:nvPr>
        </p:nvSpPr>
        <p:spPr>
          <a:xfrm>
            <a:off x="421640" y="324485"/>
            <a:ext cx="11339830" cy="395605"/>
          </a:xfrm>
          <a:solidFill>
            <a:srgbClr val="4472C4"/>
          </a:solidFill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lang="en-US" sz="2000" b="1" spc="0">
                <a:solidFill>
                  <a:srgbClr val="FFFFFF"/>
                </a:solidFill>
                <a:latin typeface="Georgia" pitchFamily="1" charset="0"/>
                <a:ea typeface="Georgia" pitchFamily="1" charset="0"/>
                <a:cs typeface="Georgia" pitchFamily="1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/>
            </a:pPr>
            <a:r>
              <a:t>Click to edit Master title style</a:t>
            </a:r>
          </a:p>
        </p:txBody>
      </p:sp>
      <p:sp>
        <p:nvSpPr>
          <p:cNvPr id="3" name="Footer Placeholder 4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OQAAAAAAAAA5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nAIAAMkoAAA7OgAA1CkAABAAAAAmAAAACAAAAD2BAAAAAAAA"/>
              </a:ext>
            </a:extLst>
          </p:cNvSpPr>
          <p:nvPr>
            <p:ph type="ftr" sz="quarter" idx="11"/>
          </p:nvPr>
        </p:nvSpPr>
        <p:spPr>
          <a:xfrm>
            <a:off x="424180" y="6630035"/>
            <a:ext cx="9041765" cy="169545"/>
          </a:xfrm>
          <a:prstGeom prst="rect">
            <a:avLst/>
          </a:prstGeom>
        </p:spPr>
        <p:txBody>
          <a:bodyPr vert="horz" wrap="square" lIns="36195" tIns="0" rIns="36195" bIns="0" numCol="1" anchor="t">
            <a:prstTxWarp prst="textNoShape">
              <a:avLst/>
            </a:prstTxWarp>
          </a:bodyPr>
          <a:lstStyle>
            <a:lvl1pPr algn="l">
              <a:defRPr lang="en-US" sz="1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en-US">
                <a:solidFill>
                  <a:srgbClr val="000000"/>
                </a:solidFill>
              </a:rPr>
              <a:t>Ian Bell: Visual Design for Presentations</a:t>
            </a:r>
          </a:p>
        </p:txBody>
      </p:sp>
      <p:sp>
        <p:nvSpPr>
          <p:cNvPr id="4" name="Rectangle 6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RHLE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AAAAAAEAAAAAAAAAAAAAAAAAAAAAAAAAAAAAAAAAAAAAAAAAAAAAAAF/f38AAAAAA8zMzADAwP8Af39/AAAAAAAAAAAAAAAAAAAAAAAAAAAAIQAAABgAAAAUAAAAnQIAAMYmAABVDgAAUygAABAAAAAmAAAACAAAAP//////////"/>
              </a:ext>
            </a:extLst>
          </p:cNvSpPr>
          <p:nvPr/>
        </p:nvSpPr>
        <p:spPr>
          <a:xfrm>
            <a:off x="424815" y="6303010"/>
            <a:ext cx="1905000" cy="25209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DESIGN BENEFITS</a:t>
            </a:r>
          </a:p>
        </p:txBody>
      </p:sp>
      <p:sp>
        <p:nvSpPr>
          <p:cNvPr id="5" name="Rectangle 7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Og4AAMYmAADyGQAAUygAABAAAAAmAAAACAAAAP//////////"/>
              </a:ext>
            </a:extLst>
          </p:cNvSpPr>
          <p:nvPr/>
        </p:nvSpPr>
        <p:spPr>
          <a:xfrm>
            <a:off x="2312670" y="6303010"/>
            <a:ext cx="1905000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DESIGN PRINCIPLES</a:t>
            </a:r>
          </a:p>
        </p:txBody>
      </p:sp>
      <p:sp>
        <p:nvSpPr>
          <p:cNvPr id="6" name="Rectangle 8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1hkAAMYmAACPJQAAUygAABAAAAAmAAAACAAAAP//////////"/>
              </a:ext>
            </a:extLst>
          </p:cNvSpPr>
          <p:nvPr/>
        </p:nvSpPr>
        <p:spPr>
          <a:xfrm>
            <a:off x="4199890" y="6303010"/>
            <a:ext cx="1905635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SLIDE DESIGN</a:t>
            </a:r>
          </a:p>
        </p:txBody>
      </p:sp>
      <p:sp>
        <p:nvSpPr>
          <p:cNvPr id="7" name="Rectangle 9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cyUAAMYmAAArMQAAUygAABAAAAAmAAAACAAAAP//////////"/>
              </a:ext>
            </a:extLst>
          </p:cNvSpPr>
          <p:nvPr/>
        </p:nvSpPr>
        <p:spPr>
          <a:xfrm>
            <a:off x="6087745" y="6303010"/>
            <a:ext cx="1905000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SLIDE ELEMENTS</a:t>
            </a:r>
          </a:p>
        </p:txBody>
      </p:sp>
      <p:sp>
        <p:nvSpPr>
          <p:cNvPr id="8" name="Rectangle 10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DzEAAMYmAADIPAAAUygAABAAAAAmAAAACAAAAP//////////"/>
              </a:ext>
            </a:extLst>
          </p:cNvSpPr>
          <p:nvPr/>
        </p:nvSpPr>
        <p:spPr>
          <a:xfrm>
            <a:off x="7974965" y="6303010"/>
            <a:ext cx="1905635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EXAMPLES</a:t>
            </a:r>
          </a:p>
        </p:txBody>
      </p:sp>
      <p:sp>
        <p:nvSpPr>
          <p:cNvPr id="9" name="Rectangle 11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rDwAAMYmAABkSAAAUygAABAAAAAmAAAACAAAAP//////////"/>
              </a:ext>
            </a:extLst>
          </p:cNvSpPr>
          <p:nvPr/>
        </p:nvSpPr>
        <p:spPr>
          <a:xfrm>
            <a:off x="9862820" y="6303010"/>
            <a:ext cx="1905000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RESOURCES</a:t>
            </a:r>
          </a:p>
        </p:txBody>
      </p:sp>
      <p:sp>
        <p:nvSpPr>
          <p:cNvPr id="10" name="Slide Number Placeholder 5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AAAAAEgAAABx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N0AAAP8BAAA2SAAAPgQAABAgAAAmAAAACAAAAA2RAAAAAAAA"/>
              </a:ext>
            </a:extLst>
          </p:cNvSpPr>
          <p:nvPr>
            <p:ph type="sldNum" sz="quarter" idx="12"/>
          </p:nvPr>
        </p:nvSpPr>
        <p:spPr>
          <a:xfrm>
            <a:off x="10438765" y="324485"/>
            <a:ext cx="1299845" cy="365125"/>
          </a:xfrm>
          <a:prstGeom prst="rect">
            <a:avLst/>
          </a:prstGeom>
        </p:spPr>
        <p:txBody>
          <a:bodyPr vert="horz" wrap="none" lIns="0" tIns="45720" rIns="71755" bIns="45720" numCol="1" anchor="t">
            <a:prstTxWarp prst="textNoShape">
              <a:avLst/>
            </a:prstTxWarp>
          </a:bodyPr>
          <a:lstStyle>
            <a:lvl1pPr marL="0" indent="0" algn="r">
              <a:buNone/>
              <a:defRPr lang="en-US" sz="2000">
                <a:solidFill>
                  <a:srgbClr val="FFFFFF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6B11-5FEF-7C9D-A191-A9C825DF57FC}" type="slidenum">
              <a:t>‹Nº›</a:t>
            </a:fld>
            <a:endParaRPr/>
          </a:p>
        </p:txBody>
      </p:sp>
      <p:sp>
        <p:nvSpPr>
          <p:cNvPr id="11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wIAAG4EAAA2SAAAegYAABAAAAAmAAAACAAAAAGgAAAAAAAA"/>
              </a:ext>
            </a:extLst>
          </p:cNvSpPr>
          <p:nvPr>
            <p:ph idx="13"/>
          </p:nvPr>
        </p:nvSpPr>
        <p:spPr>
          <a:xfrm>
            <a:off x="433705" y="720090"/>
            <a:ext cx="11304905" cy="33274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en-US" sz="14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12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xoAAM4HAABnMAAAACYAABAAAAAmAAAACAAAAAGgAAAAAAAA"/>
              </a:ext>
            </a:extLst>
          </p:cNvSpPr>
          <p:nvPr>
            <p:ph idx="2"/>
          </p:nvPr>
        </p:nvSpPr>
        <p:spPr>
          <a:xfrm>
            <a:off x="4286885" y="1268730"/>
            <a:ext cx="3581400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">
                <a:solidFill>
                  <a:srgbClr val="4472C4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tabLst/>
              <a:defRPr lang="en-US" sz="10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  <a:p>
            <a:pPr lvl="4">
              <a:defRPr lang="en-US"/>
            </a:pPr>
            <a:endParaRPr/>
          </a:p>
        </p:txBody>
      </p:sp>
      <p:sp>
        <p:nvSpPr>
          <p:cNvPr id="1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AIAAM4HAABqGAAAACYAABAAAAAmAAAACAAAAAGgAAAAAAAA"/>
              </a:ext>
            </a:extLst>
          </p:cNvSpPr>
          <p:nvPr>
            <p:ph idx="14"/>
          </p:nvPr>
        </p:nvSpPr>
        <p:spPr>
          <a:xfrm>
            <a:off x="421640" y="1268730"/>
            <a:ext cx="3547110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lang="en-US" sz="1600">
                <a:solidFill>
                  <a:srgbClr val="4472C4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/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DIAAM4HAABaSAAAACYAABAAAAAmAAAACAAAAAGgAAAAAAAA"/>
              </a:ext>
            </a:extLst>
          </p:cNvSpPr>
          <p:nvPr>
            <p:ph idx="15"/>
          </p:nvPr>
        </p:nvSpPr>
        <p:spPr>
          <a:xfrm>
            <a:off x="8186420" y="1268730"/>
            <a:ext cx="3575050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lang="en-US" sz="1600">
                <a:solidFill>
                  <a:srgbClr val="4472C4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/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EAAAAAAAAAnRgE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nRgEAAAAAAEAAAAAAAAAAAAAAAAAAAAAAAAAAAAAAAAAAAAAAAAAAAAAAAJ/f38AAAAAA8zMzADAwP8Af39/AAAAAAAAAAAAAAAAAAAAAAAAAAAAIQAAABgAAAAUAAAAmAIAAP8BAABaSAAAbgQAABAAAAAmAAAACAAAAAGwAAB/AAAA"/>
              </a:ext>
            </a:extLst>
          </p:cNvSpPr>
          <p:nvPr>
            <p:ph type="title"/>
          </p:nvPr>
        </p:nvSpPr>
        <p:spPr>
          <a:xfrm>
            <a:off x="421640" y="324485"/>
            <a:ext cx="11339830" cy="395605"/>
          </a:xfrm>
          <a:solidFill>
            <a:srgbClr val="9D1804"/>
          </a:solidFill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lang="en-US" sz="2000" b="1" spc="0">
                <a:solidFill>
                  <a:srgbClr val="FFFFFF"/>
                </a:solidFill>
                <a:latin typeface="Georgia" pitchFamily="1" charset="0"/>
                <a:ea typeface="Georgia" pitchFamily="1" charset="0"/>
                <a:cs typeface="Georgia" pitchFamily="1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/>
            </a:pPr>
            <a:r>
              <a:t>Click to edit Master title style</a:t>
            </a:r>
          </a:p>
        </p:txBody>
      </p:sp>
      <p:sp>
        <p:nvSpPr>
          <p:cNvPr id="3" name="Footer Placeholder 4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OQAAAAAAAAA5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nAIAAMkoAAA7OgAA1CkAABAAAAAmAAAACAAAAD2BAAAAAAAA"/>
              </a:ext>
            </a:extLst>
          </p:cNvSpPr>
          <p:nvPr>
            <p:ph type="ftr" sz="quarter" idx="11"/>
          </p:nvPr>
        </p:nvSpPr>
        <p:spPr>
          <a:xfrm>
            <a:off x="424180" y="6630035"/>
            <a:ext cx="9041765" cy="169545"/>
          </a:xfrm>
          <a:prstGeom prst="rect">
            <a:avLst/>
          </a:prstGeom>
        </p:spPr>
        <p:txBody>
          <a:bodyPr vert="horz" wrap="square" lIns="36195" tIns="0" rIns="36195" bIns="0" numCol="1" anchor="t">
            <a:prstTxWarp prst="textNoShape">
              <a:avLst/>
            </a:prstTxWarp>
          </a:bodyPr>
          <a:lstStyle>
            <a:lvl1pPr algn="l">
              <a:defRPr lang="en-US" sz="1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en-US">
                <a:solidFill>
                  <a:srgbClr val="000000"/>
                </a:solidFill>
              </a:rPr>
              <a:t>Ian Bell: Visual Design for Presentations</a:t>
            </a:r>
          </a:p>
        </p:txBody>
      </p:sp>
      <p:sp>
        <p:nvSpPr>
          <p:cNvPr id="4" name="Rectangle 6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nQIAAMYmAABVDgAAUygAABAAAAAmAAAACAAAAP//////////"/>
              </a:ext>
            </a:extLst>
          </p:cNvSpPr>
          <p:nvPr/>
        </p:nvSpPr>
        <p:spPr>
          <a:xfrm>
            <a:off x="424815" y="6303010"/>
            <a:ext cx="1905000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DESIGN BENEFITS</a:t>
            </a:r>
          </a:p>
        </p:txBody>
      </p:sp>
      <p:sp>
        <p:nvSpPr>
          <p:cNvPr id="5" name="Rectangle 7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nRgE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nRgEAAAAAAEAAAAAAAAAAAAAAAAAAAAAAAAAAAAAAAAAAAAAAAAAAAAAAAF/f38AAAAAA8zMzADAwP8Af39/AAAAAAAAAAAAAAAAAAAAAAAAAAAAIQAAABgAAAAUAAAAOg4AAMYmAADyGQAAUygAABAAAAAmAAAACAAAAP//////////"/>
              </a:ext>
            </a:extLst>
          </p:cNvSpPr>
          <p:nvPr/>
        </p:nvSpPr>
        <p:spPr>
          <a:xfrm>
            <a:off x="2312670" y="6303010"/>
            <a:ext cx="1905000" cy="252095"/>
          </a:xfrm>
          <a:prstGeom prst="rect">
            <a:avLst/>
          </a:prstGeom>
          <a:solidFill>
            <a:srgbClr val="9D1804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DESIGN PRINCIPLES</a:t>
            </a:r>
          </a:p>
        </p:txBody>
      </p:sp>
      <p:sp>
        <p:nvSpPr>
          <p:cNvPr id="6" name="Rectangle 8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1hkAAMYmAACPJQAAUygAABAAAAAmAAAACAAAAP//////////"/>
              </a:ext>
            </a:extLst>
          </p:cNvSpPr>
          <p:nvPr/>
        </p:nvSpPr>
        <p:spPr>
          <a:xfrm>
            <a:off x="4199890" y="6303010"/>
            <a:ext cx="1905635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SLIDE DESIGN</a:t>
            </a:r>
          </a:p>
        </p:txBody>
      </p:sp>
      <p:sp>
        <p:nvSpPr>
          <p:cNvPr id="7" name="Rectangle 9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cyUAAMYmAAArMQAAUygAABAAAAAmAAAACAAAAP//////////"/>
              </a:ext>
            </a:extLst>
          </p:cNvSpPr>
          <p:nvPr/>
        </p:nvSpPr>
        <p:spPr>
          <a:xfrm>
            <a:off x="6087745" y="6303010"/>
            <a:ext cx="1905000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SLIDE ELEMENTS</a:t>
            </a:r>
          </a:p>
        </p:txBody>
      </p:sp>
      <p:sp>
        <p:nvSpPr>
          <p:cNvPr id="8" name="Rectangle 10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DzEAAMYmAADIPAAAUygAABAAAAAmAAAACAAAAP//////////"/>
              </a:ext>
            </a:extLst>
          </p:cNvSpPr>
          <p:nvPr/>
        </p:nvSpPr>
        <p:spPr>
          <a:xfrm>
            <a:off x="7974965" y="6303010"/>
            <a:ext cx="1905635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EXAMPLES</a:t>
            </a:r>
          </a:p>
        </p:txBody>
      </p:sp>
      <p:sp>
        <p:nvSpPr>
          <p:cNvPr id="9" name="Rectangle 11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rDwAAMYmAABkSAAAUygAABAAAAAmAAAACAAAAP//////////"/>
              </a:ext>
            </a:extLst>
          </p:cNvSpPr>
          <p:nvPr/>
        </p:nvSpPr>
        <p:spPr>
          <a:xfrm>
            <a:off x="9862820" y="6303010"/>
            <a:ext cx="1905000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RESOURCES</a:t>
            </a:r>
          </a:p>
        </p:txBody>
      </p:sp>
      <p:sp>
        <p:nvSpPr>
          <p:cNvPr id="10" name="Slide Number Placeholder 5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AAAAAEgAAABx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N0AAAP8BAAA2SAAAPgQAABAgAAAmAAAACAAAAA2RAAAAAAAA"/>
              </a:ext>
            </a:extLst>
          </p:cNvSpPr>
          <p:nvPr>
            <p:ph type="sldNum" sz="quarter" idx="12"/>
          </p:nvPr>
        </p:nvSpPr>
        <p:spPr>
          <a:xfrm>
            <a:off x="10438765" y="324485"/>
            <a:ext cx="1299845" cy="365125"/>
          </a:xfrm>
          <a:prstGeom prst="rect">
            <a:avLst/>
          </a:prstGeom>
        </p:spPr>
        <p:txBody>
          <a:bodyPr vert="horz" wrap="none" lIns="0" tIns="45720" rIns="71755" bIns="45720" numCol="1" anchor="t">
            <a:prstTxWarp prst="textNoShape">
              <a:avLst/>
            </a:prstTxWarp>
          </a:bodyPr>
          <a:lstStyle>
            <a:lvl1pPr marL="0" indent="0" algn="r">
              <a:buNone/>
              <a:defRPr lang="en-US" sz="2000">
                <a:solidFill>
                  <a:srgbClr val="FFFFFF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1FA5-EBEF-7CE9-A191-1DBC51DF5748}" type="slidenum">
              <a:t>‹Nº›</a:t>
            </a:fld>
            <a:endParaRPr/>
          </a:p>
        </p:txBody>
      </p:sp>
      <p:sp>
        <p:nvSpPr>
          <p:cNvPr id="11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wIAAG4EAAA2SAAAegYAABAAAAAmAAAACAAAAAGgAAAAAAAA"/>
              </a:ext>
            </a:extLst>
          </p:cNvSpPr>
          <p:nvPr>
            <p:ph idx="13"/>
          </p:nvPr>
        </p:nvSpPr>
        <p:spPr>
          <a:xfrm>
            <a:off x="433705" y="720090"/>
            <a:ext cx="11304905" cy="33274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en-US" sz="14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12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xoAAM4HAABnMAAAACYAABAAAAAmAAAACAAAAAGgAAAAAAAA"/>
              </a:ext>
            </a:extLst>
          </p:cNvSpPr>
          <p:nvPr>
            <p:ph idx="2"/>
          </p:nvPr>
        </p:nvSpPr>
        <p:spPr>
          <a:xfrm>
            <a:off x="4286885" y="1268730"/>
            <a:ext cx="3581400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">
                <a:solidFill>
                  <a:srgbClr val="C00000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tabLst/>
              <a:defRPr lang="en-US" sz="10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  <a:p>
            <a:pPr lvl="4">
              <a:defRPr lang="en-US"/>
            </a:pPr>
            <a:endParaRPr/>
          </a:p>
        </p:txBody>
      </p:sp>
      <p:sp>
        <p:nvSpPr>
          <p:cNvPr id="1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AIAAM4HAABqGAAAACYAABAAAAAmAAAACAAAAAGgAAAAAAAA"/>
              </a:ext>
            </a:extLst>
          </p:cNvSpPr>
          <p:nvPr>
            <p:ph idx="14"/>
          </p:nvPr>
        </p:nvSpPr>
        <p:spPr>
          <a:xfrm>
            <a:off x="421640" y="1268730"/>
            <a:ext cx="3547110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lang="en-US" sz="1600">
                <a:solidFill>
                  <a:srgbClr val="C00000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/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DIAAM4HAABaSAAAACYAABAAAAAmAAAACAAAAAGgAAAAAAAA"/>
              </a:ext>
            </a:extLst>
          </p:cNvSpPr>
          <p:nvPr>
            <p:ph idx="15"/>
          </p:nvPr>
        </p:nvSpPr>
        <p:spPr>
          <a:xfrm>
            <a:off x="8186420" y="1268730"/>
            <a:ext cx="3575050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lang="en-US" sz="1600">
                <a:solidFill>
                  <a:srgbClr val="C00000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/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/>
          <p:cNvSpPr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/6ttA8zMzADAwP8Af39/AAAAAAAAAAAAAAAAAAAAAAAAAAAAIQAAABgAAAAUAAAAQUAAAAwCAABASAAAFwQAABAAAAAmAAAACAAAAP//////////"/>
              </a:ext>
            </a:extLst>
          </p:cNvSpPr>
          <p:nvPr/>
        </p:nvSpPr>
        <p:spPr>
          <a:xfrm>
            <a:off x="10445115" y="332740"/>
            <a:ext cx="1299845" cy="332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/>
          <a:lstStyle>
            <a:lvl1pPr marL="0" algn="r" defTabSz="914400">
              <a:tabLst/>
              <a:defRPr lang="en-US" sz="1200" kern="1">
                <a:solidFill>
                  <a:srgbClr val="8C8C8C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1pPr>
            <a:lvl2pPr marL="4572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2pPr>
            <a:lvl3pPr marL="9144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3pPr>
            <a:lvl4pPr marL="13716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4pPr>
            <a:lvl5pPr marL="18288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5pPr>
            <a:lvl6pPr marL="22860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6pPr>
            <a:lvl7pPr marL="27432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7pPr>
            <a:lvl8pPr marL="32004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8pPr>
            <a:lvl9pPr marL="36576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>
              <a:buNone/>
              <a:defRPr lang="en-US"/>
            </a:pPr>
            <a:fld id="{02290A52-1CEF-7CFC-A191-EAA944DF57BF}" type="slidenum">
              <a:rPr lang="en-AU">
                <a:solidFill>
                  <a:srgbClr val="991804"/>
                </a:solidFill>
              </a:rPr>
              <a:t>‹Nº›</a:t>
            </a:fld>
            <a:endParaRPr lang="en-AU">
              <a:solidFill>
                <a:srgbClr val="991804"/>
              </a:solidFill>
            </a:endParaRPr>
          </a:p>
        </p:txBody>
      </p:sp>
      <p:sp>
        <p:nvSpPr>
          <p:cNvPr id="3" name="Straight Connector 20"/>
          <p:cNvSpPr>
            <a:extLst>
              <a:ext uri="smNativeData">
                <pr:smNativeData xmlns="" xmlns:p14="http://schemas.microsoft.com/office/powerpoint/2010/main" xmlns:pr="smNativeData" val="SMDATA_16_4+7aW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kYBAxG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JkYBAV/f38A/6ttA8zMzADAwP8Af39/AAAAAAAAAAAAAAAAAAAAAAAAAAAAIQAAABgAAAAUAAAAtQIAAAwCAABkSAAADAIAABAAAAAmAAAACAAAAP//////////"/>
              </a:ext>
            </a:extLst>
          </p:cNvSpPr>
          <p:nvPr/>
        </p:nvSpPr>
        <p:spPr>
          <a:xfrm>
            <a:off x="440055" y="332740"/>
            <a:ext cx="11327765" cy="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wIAAG4EAAA2SAAAegYAABAAAAAmAAAACAAAAAGgAAAAAAAA"/>
              </a:ext>
            </a:extLst>
          </p:cNvSpPr>
          <p:nvPr>
            <p:ph idx="13"/>
          </p:nvPr>
        </p:nvSpPr>
        <p:spPr>
          <a:xfrm>
            <a:off x="433705" y="720090"/>
            <a:ext cx="11304905" cy="33274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en-US" sz="14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xoAAM4HAABnMAAAACYAABAAAAAmAAAACAAAAAGgAAAAAAAA"/>
              </a:ext>
            </a:extLst>
          </p:cNvSpPr>
          <p:nvPr>
            <p:ph idx="2"/>
          </p:nvPr>
        </p:nvSpPr>
        <p:spPr>
          <a:xfrm>
            <a:off x="4286885" y="1268730"/>
            <a:ext cx="3581400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">
                <a:solidFill>
                  <a:srgbClr val="C00000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tabLst/>
              <a:defRPr lang="en-US" sz="10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  <a:p>
            <a:pPr lvl="4">
              <a:defRPr lang="en-US"/>
            </a:pPr>
            <a:endParaRPr/>
          </a:p>
        </p:txBody>
      </p:sp>
      <p:sp>
        <p:nvSpPr>
          <p:cNvPr id="6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AIAAM4HAABqGAAAACYAABAAAAAmAAAACAAAAAGgAAAAAAAA"/>
              </a:ext>
            </a:extLst>
          </p:cNvSpPr>
          <p:nvPr>
            <p:ph idx="14"/>
          </p:nvPr>
        </p:nvSpPr>
        <p:spPr>
          <a:xfrm>
            <a:off x="421640" y="1268730"/>
            <a:ext cx="3547110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lang="en-US" sz="1600">
                <a:solidFill>
                  <a:srgbClr val="C00000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/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DIAAM4HAABaSAAAACYAABAAAAAmAAAACAAAAAGgAAAAAAAA"/>
              </a:ext>
            </a:extLst>
          </p:cNvSpPr>
          <p:nvPr>
            <p:ph idx="15"/>
          </p:nvPr>
        </p:nvSpPr>
        <p:spPr>
          <a:xfrm>
            <a:off x="8186420" y="1268730"/>
            <a:ext cx="3575050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lang="en-US" sz="1600">
                <a:solidFill>
                  <a:srgbClr val="C00000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/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8" name="Rectángulo1"/>
          <p:cNvSpPr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/6ttA8zMzADAwP8Af39/AAAAAAAAAAAAAAAAAAAAAAAAAAAAIQAAABgAAAAUAAAAN0AAAP8BAAA2SAAACwQAABAAAAAmAAAACAAAAP//////////"/>
              </a:ext>
            </a:extLst>
          </p:cNvSpPr>
          <p:nvPr/>
        </p:nvSpPr>
        <p:spPr>
          <a:xfrm>
            <a:off x="10438765" y="324485"/>
            <a:ext cx="1299845" cy="3327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/>
          <a:lstStyle>
            <a:lvl1pPr marL="0" algn="r" defTabSz="914400">
              <a:tabLst/>
              <a:defRPr lang="en-US" sz="1200" kern="1">
                <a:solidFill>
                  <a:srgbClr val="8C8C8C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1pPr>
            <a:lvl2pPr marL="4572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2pPr>
            <a:lvl3pPr marL="9144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3pPr>
            <a:lvl4pPr marL="13716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4pPr>
            <a:lvl5pPr marL="18288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5pPr>
            <a:lvl6pPr marL="22860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6pPr>
            <a:lvl7pPr marL="27432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7pPr>
            <a:lvl8pPr marL="32004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8pPr>
            <a:lvl9pPr marL="36576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>
              <a:buNone/>
              <a:defRPr lang="en-US"/>
            </a:pPr>
            <a:fld id="{02292782-CCEF-7CD1-A191-3A8469DF576F}" type="slidenum">
              <a:rPr lang="en-AU">
                <a:solidFill>
                  <a:srgbClr val="991804"/>
                </a:solidFill>
              </a:rPr>
              <a:t>‹Nº›</a:t>
            </a:fld>
            <a:endParaRPr lang="en-AU">
              <a:solidFill>
                <a:srgbClr val="991804"/>
              </a:solidFill>
            </a:endParaRPr>
          </a:p>
        </p:txBody>
      </p:sp>
      <p:sp>
        <p:nvSpPr>
          <p:cNvPr id="9" name="Straight Connector 18"/>
          <p:cNvSpPr>
            <a:extLst>
              <a:ext uri="smNativeData">
                <pr:smNativeData xmlns="" xmlns:p14="http://schemas.microsoft.com/office/powerpoint/2010/main" xmlns:pr="smNativeData" val="SMDATA_16_4+7aW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kYBAxG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JkYBAV/f38A/6ttA8zMzADAwP8Af39/AAAAAAAAAAAAAAAAAAAAAAAAAAAAIQAAABgAAAAUAAAAqwIAAP8BAABaSAAA/wEAABAAAAAmAAAACAAAAP//////////"/>
              </a:ext>
            </a:extLst>
          </p:cNvSpPr>
          <p:nvPr/>
        </p:nvSpPr>
        <p:spPr>
          <a:xfrm>
            <a:off x="433705" y="324485"/>
            <a:ext cx="11327765" cy="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Title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EAAAAAAAAAnRgEAP///whL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nRgEAAAAAAEAAAAAAAAAAAAAAAAAAAAAAAAAAAAAAAAAAAAAAAAAAAAAAAJ/f38AAAAAA8zMzADAwP8Af39/AAAAAAAAAAAAAAAAAAAAAAAAAAAAIQAAABgAAAAUAAAAmAIAAP8BAABaSAAAbgQAABAAAAAmAAAACAAAAAGgAAB/AAAA"/>
              </a:ext>
            </a:extLst>
          </p:cNvSpPr>
          <p:nvPr>
            <p:ph type="title"/>
          </p:nvPr>
        </p:nvSpPr>
        <p:spPr>
          <a:xfrm>
            <a:off x="421640" y="324485"/>
            <a:ext cx="11339830" cy="395605"/>
          </a:xfrm>
          <a:solidFill>
            <a:srgbClr val="9D1804">
              <a:alpha val="25000"/>
            </a:srgbClr>
          </a:solidFill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lang="en-US" sz="20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EAAAAAAAAAzGYa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AAAAAJ/f38AAAAAA8zMzADAwP8Af39/AAAAAAAAAAAAAAAAAAAAAAAAAAAAIQAAABgAAAAUAAAAmAIAAP8BAABaSAAAbgQAABAAAAAmAAAACAAAAAGwAAB/AAAA"/>
              </a:ext>
            </a:extLst>
          </p:cNvSpPr>
          <p:nvPr>
            <p:ph type="title"/>
          </p:nvPr>
        </p:nvSpPr>
        <p:spPr>
          <a:xfrm>
            <a:off x="421640" y="324485"/>
            <a:ext cx="11339830" cy="395605"/>
          </a:xfrm>
          <a:solidFill>
            <a:schemeClr val="accent2"/>
          </a:solidFill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lang="en-US" sz="2000" b="1" spc="0">
                <a:solidFill>
                  <a:srgbClr val="FFFFFF"/>
                </a:solidFill>
                <a:latin typeface="Georgia" pitchFamily="1" charset="0"/>
                <a:ea typeface="Georgia" pitchFamily="1" charset="0"/>
                <a:cs typeface="Georgia" pitchFamily="1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/>
            </a:pPr>
            <a:r>
              <a:t>Click to edit Master title style</a:t>
            </a:r>
          </a:p>
        </p:txBody>
      </p:sp>
      <p:sp>
        <p:nvSpPr>
          <p:cNvPr id="3" name="Footer Placeholder 4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OQAAAAAAAAA5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nAIAAMkoAAA7OgAA1CkAABAAAAAmAAAACAAAAD2BAAAAAAAA"/>
              </a:ext>
            </a:extLst>
          </p:cNvSpPr>
          <p:nvPr>
            <p:ph type="ftr" sz="quarter" idx="11"/>
          </p:nvPr>
        </p:nvSpPr>
        <p:spPr>
          <a:xfrm>
            <a:off x="424180" y="6630035"/>
            <a:ext cx="9041765" cy="169545"/>
          </a:xfrm>
          <a:prstGeom prst="rect">
            <a:avLst/>
          </a:prstGeom>
        </p:spPr>
        <p:txBody>
          <a:bodyPr vert="horz" wrap="square" lIns="36195" tIns="0" rIns="36195" bIns="0" numCol="1" anchor="t">
            <a:prstTxWarp prst="textNoShape">
              <a:avLst/>
            </a:prstTxWarp>
          </a:bodyPr>
          <a:lstStyle>
            <a:lvl1pPr algn="l">
              <a:defRPr lang="en-US" sz="1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en-US">
                <a:solidFill>
                  <a:srgbClr val="000000"/>
                </a:solidFill>
              </a:rPr>
              <a:t>Ian Bell: Visual Design for Presentations</a:t>
            </a:r>
          </a:p>
        </p:txBody>
      </p:sp>
      <p:sp>
        <p:nvSpPr>
          <p:cNvPr id="4" name="Rectangle 6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nQIAAMYmAABVDgAAUygAABAAAAAmAAAACAAAAP//////////"/>
              </a:ext>
            </a:extLst>
          </p:cNvSpPr>
          <p:nvPr/>
        </p:nvSpPr>
        <p:spPr>
          <a:xfrm>
            <a:off x="424815" y="6303010"/>
            <a:ext cx="1905000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DESIGN BENEFITS</a:t>
            </a:r>
          </a:p>
        </p:txBody>
      </p:sp>
      <p:sp>
        <p:nvSpPr>
          <p:cNvPr id="5" name="Rectangle 7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Og4AAMYmAADyGQAAUygAABAAAAAmAAAACAAAAP//////////"/>
              </a:ext>
            </a:extLst>
          </p:cNvSpPr>
          <p:nvPr/>
        </p:nvSpPr>
        <p:spPr>
          <a:xfrm>
            <a:off x="2312670" y="6303010"/>
            <a:ext cx="1905000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DESIGN PRINCIPLES</a:t>
            </a:r>
          </a:p>
        </p:txBody>
      </p:sp>
      <p:sp>
        <p:nvSpPr>
          <p:cNvPr id="6" name="Rectangle 8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zGYaDf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AAAAAF/f38AAAAAA8zMzADAwP8Af39/AAAAAAAAAAAAAAAAAAAAAAAAAAAAIQAAABgAAAAUAAAA1hkAAMYmAACPJQAAUygAABAAAAAmAAAACAAAAP//////////"/>
              </a:ext>
            </a:extLst>
          </p:cNvSpPr>
          <p:nvPr/>
        </p:nvSpPr>
        <p:spPr>
          <a:xfrm>
            <a:off x="4199890" y="6303010"/>
            <a:ext cx="1905635" cy="252095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SLIDE DESIGN</a:t>
            </a:r>
          </a:p>
        </p:txBody>
      </p:sp>
      <p:sp>
        <p:nvSpPr>
          <p:cNvPr id="7" name="Rectangle 9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cyUAAMYmAAArMQAAUygAABAAAAAmAAAACAAAAP//////////"/>
              </a:ext>
            </a:extLst>
          </p:cNvSpPr>
          <p:nvPr/>
        </p:nvSpPr>
        <p:spPr>
          <a:xfrm>
            <a:off x="6087745" y="6303010"/>
            <a:ext cx="1905000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SLIDE ELEMENTS</a:t>
            </a:r>
          </a:p>
        </p:txBody>
      </p:sp>
      <p:sp>
        <p:nvSpPr>
          <p:cNvPr id="8" name="Rectangle 10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DzEAAMYmAADIPAAAUygAABAAAAAmAAAACAAAAP//////////"/>
              </a:ext>
            </a:extLst>
          </p:cNvSpPr>
          <p:nvPr/>
        </p:nvSpPr>
        <p:spPr>
          <a:xfrm>
            <a:off x="7974965" y="6303010"/>
            <a:ext cx="1905635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EXAMPLES</a:t>
            </a:r>
          </a:p>
        </p:txBody>
      </p:sp>
      <p:sp>
        <p:nvSpPr>
          <p:cNvPr id="9" name="Rectangle 11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rDwAAMYmAABkSAAAUygAABAAAAAmAAAACAAAAP//////////"/>
              </a:ext>
            </a:extLst>
          </p:cNvSpPr>
          <p:nvPr/>
        </p:nvSpPr>
        <p:spPr>
          <a:xfrm>
            <a:off x="9862820" y="6303010"/>
            <a:ext cx="1905000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RESOURCES</a:t>
            </a:r>
          </a:p>
        </p:txBody>
      </p:sp>
      <p:sp>
        <p:nvSpPr>
          <p:cNvPr id="10" name="Slide Number Placeholder 5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AAAAAEgAAABx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N0AAAP8BAAA2SAAAPgQAABAgAAAmAAAACAAAAA2RAAAAAAAA"/>
              </a:ext>
            </a:extLst>
          </p:cNvSpPr>
          <p:nvPr>
            <p:ph type="sldNum" sz="quarter" idx="12"/>
          </p:nvPr>
        </p:nvSpPr>
        <p:spPr>
          <a:xfrm>
            <a:off x="10438765" y="324485"/>
            <a:ext cx="1299845" cy="365125"/>
          </a:xfrm>
          <a:prstGeom prst="rect">
            <a:avLst/>
          </a:prstGeom>
        </p:spPr>
        <p:txBody>
          <a:bodyPr vert="horz" wrap="none" lIns="0" tIns="45720" rIns="71755" bIns="45720" numCol="1" anchor="t">
            <a:prstTxWarp prst="textNoShape">
              <a:avLst/>
            </a:prstTxWarp>
          </a:bodyPr>
          <a:lstStyle>
            <a:lvl1pPr marL="0" indent="0" algn="r">
              <a:buNone/>
              <a:defRPr lang="en-US" sz="2000">
                <a:solidFill>
                  <a:srgbClr val="FFFFFF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7038-76EF-7C86-A191-80D33EDF57D5}" type="slidenum">
              <a:t>‹Nº›</a:t>
            </a:fld>
            <a:endParaRPr/>
          </a:p>
        </p:txBody>
      </p:sp>
      <p:sp>
        <p:nvSpPr>
          <p:cNvPr id="11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wIAAG4EAAA2SAAAegYAABAAAAAmAAAACAAAAAGgAAAAAAAA"/>
              </a:ext>
            </a:extLst>
          </p:cNvSpPr>
          <p:nvPr>
            <p:ph idx="13"/>
          </p:nvPr>
        </p:nvSpPr>
        <p:spPr>
          <a:xfrm>
            <a:off x="433705" y="720090"/>
            <a:ext cx="11304905" cy="33274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en-US" sz="14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12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xoAAM4HAABnMAAAACYAABAAAAAmAAAACAAAAAGgAAAAAAAA"/>
              </a:ext>
            </a:extLst>
          </p:cNvSpPr>
          <p:nvPr>
            <p:ph idx="2"/>
          </p:nvPr>
        </p:nvSpPr>
        <p:spPr>
          <a:xfrm>
            <a:off x="4286885" y="1268730"/>
            <a:ext cx="3581400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">
                <a:solidFill>
                  <a:schemeClr val="accent2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tabLst/>
              <a:defRPr lang="en-US" sz="10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  <a:p>
            <a:pPr lvl="4">
              <a:defRPr lang="en-US"/>
            </a:pPr>
            <a:endParaRPr/>
          </a:p>
        </p:txBody>
      </p:sp>
      <p:sp>
        <p:nvSpPr>
          <p:cNvPr id="1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AIAAM4HAABqGAAAACYAABAAAAAmAAAACAAAAAGgAAAAAAAA"/>
              </a:ext>
            </a:extLst>
          </p:cNvSpPr>
          <p:nvPr>
            <p:ph idx="14"/>
          </p:nvPr>
        </p:nvSpPr>
        <p:spPr>
          <a:xfrm>
            <a:off x="421640" y="1268730"/>
            <a:ext cx="3547110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lang="en-US" sz="1600">
                <a:solidFill>
                  <a:schemeClr val="accent2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/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DIAAM4HAABaSAAAACYAABAAAAAmAAAACAAAAAGgAAAAAAAA"/>
              </a:ext>
            </a:extLst>
          </p:cNvSpPr>
          <p:nvPr>
            <p:ph idx="15"/>
          </p:nvPr>
        </p:nvSpPr>
        <p:spPr>
          <a:xfrm>
            <a:off x="8186420" y="1268730"/>
            <a:ext cx="3575050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lang="en-US" sz="1600">
                <a:solidFill>
                  <a:schemeClr val="accent2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/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EAAAAAAAAAKFlJ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FlJAAAAAAEAAAAAAAAAAAAAAAAAAAAAAAAAAAAAAAAAAAAAAAAAAAAAAAJ/f38AAAAAA8zMzADAwP8Af39/AAAAAAAAAAAAAAAAAAAAAAAAAAAAIQAAABgAAAAUAAAAmAIAAP8BAABaSAAAbgQAABAAAAAmAAAACAAAAAGwAAB/AAAA"/>
              </a:ext>
            </a:extLst>
          </p:cNvSpPr>
          <p:nvPr>
            <p:ph type="title"/>
          </p:nvPr>
        </p:nvSpPr>
        <p:spPr>
          <a:xfrm>
            <a:off x="421640" y="324485"/>
            <a:ext cx="11339830" cy="395605"/>
          </a:xfrm>
          <a:solidFill>
            <a:srgbClr val="285949"/>
          </a:solidFill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lang="en-US" sz="2000" b="1" spc="0">
                <a:solidFill>
                  <a:srgbClr val="FFFFFF"/>
                </a:solidFill>
                <a:latin typeface="Georgia" pitchFamily="1" charset="0"/>
                <a:ea typeface="Georgia" pitchFamily="1" charset="0"/>
                <a:cs typeface="Georgia" pitchFamily="1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/>
            </a:pPr>
            <a:r>
              <a:t>Click to edit Master title style</a:t>
            </a:r>
          </a:p>
        </p:txBody>
      </p:sp>
      <p:sp>
        <p:nvSpPr>
          <p:cNvPr id="3" name="Footer Placeholder 4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OQAAAAAAAAA5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nAIAAMkoAAA7OgAA1CkAABAAAAAmAAAACAAAAD2BAAAAAAAA"/>
              </a:ext>
            </a:extLst>
          </p:cNvSpPr>
          <p:nvPr>
            <p:ph type="ftr" sz="quarter" idx="11"/>
          </p:nvPr>
        </p:nvSpPr>
        <p:spPr>
          <a:xfrm>
            <a:off x="424180" y="6630035"/>
            <a:ext cx="9041765" cy="169545"/>
          </a:xfrm>
          <a:prstGeom prst="rect">
            <a:avLst/>
          </a:prstGeom>
        </p:spPr>
        <p:txBody>
          <a:bodyPr vert="horz" wrap="square" lIns="36195" tIns="0" rIns="36195" bIns="0" numCol="1" anchor="t">
            <a:prstTxWarp prst="textNoShape">
              <a:avLst/>
            </a:prstTxWarp>
          </a:bodyPr>
          <a:lstStyle>
            <a:lvl1pPr algn="l">
              <a:defRPr lang="en-US" sz="1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en-US">
                <a:solidFill>
                  <a:srgbClr val="000000"/>
                </a:solidFill>
              </a:rPr>
              <a:t>Ian Bell: Visual Design for Presentations</a:t>
            </a:r>
          </a:p>
        </p:txBody>
      </p:sp>
      <p:sp>
        <p:nvSpPr>
          <p:cNvPr id="4" name="Rectangle 6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nQIAAMYmAABVDgAAUygAABAAAAAmAAAACAAAAP//////////"/>
              </a:ext>
            </a:extLst>
          </p:cNvSpPr>
          <p:nvPr/>
        </p:nvSpPr>
        <p:spPr>
          <a:xfrm>
            <a:off x="424815" y="6303010"/>
            <a:ext cx="1905000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DESIGN BENEFITS</a:t>
            </a:r>
          </a:p>
        </p:txBody>
      </p:sp>
      <p:sp>
        <p:nvSpPr>
          <p:cNvPr id="5" name="Rectangle 7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Og4AAMYmAADyGQAAUygAABAAAAAmAAAACAAAAP//////////"/>
              </a:ext>
            </a:extLst>
          </p:cNvSpPr>
          <p:nvPr/>
        </p:nvSpPr>
        <p:spPr>
          <a:xfrm>
            <a:off x="2312670" y="6303010"/>
            <a:ext cx="1905000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DESIGN PRINCIPLES</a:t>
            </a:r>
          </a:p>
        </p:txBody>
      </p:sp>
      <p:sp>
        <p:nvSpPr>
          <p:cNvPr id="6" name="Rectangle 8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1hkAAMYmAACPJQAAUygAABAAAAAmAAAACAAAAP//////////"/>
              </a:ext>
            </a:extLst>
          </p:cNvSpPr>
          <p:nvPr/>
        </p:nvSpPr>
        <p:spPr>
          <a:xfrm>
            <a:off x="4199890" y="6303010"/>
            <a:ext cx="1905635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SLIDE DESIGN</a:t>
            </a:r>
          </a:p>
        </p:txBody>
      </p:sp>
      <p:sp>
        <p:nvSpPr>
          <p:cNvPr id="7" name="Rectangle 9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KFlJ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FlJAAAAAAEAAAAAAAAAAAAAAAAAAAAAAAAAAAAAAAAAAAAAAAAAAAAAAAF/f38AAAAAA8zMzADAwP8Af39/AAAAAAAAAAAAAAAAAAAAAAAAAAAAIQAAABgAAAAUAAAAcyUAAMYmAAArMQAAUygAABAAAAAmAAAACAAAAP//////////"/>
              </a:ext>
            </a:extLst>
          </p:cNvSpPr>
          <p:nvPr/>
        </p:nvSpPr>
        <p:spPr>
          <a:xfrm>
            <a:off x="6087745" y="6303010"/>
            <a:ext cx="1905000" cy="252095"/>
          </a:xfrm>
          <a:prstGeom prst="rect">
            <a:avLst/>
          </a:prstGeom>
          <a:solidFill>
            <a:srgbClr val="285949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SLIDE ELEMENTS</a:t>
            </a:r>
          </a:p>
        </p:txBody>
      </p:sp>
      <p:sp>
        <p:nvSpPr>
          <p:cNvPr id="8" name="Rectangle 10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DzEAAMYmAADIPAAAUygAABAAAAAmAAAACAAAAP//////////"/>
              </a:ext>
            </a:extLst>
          </p:cNvSpPr>
          <p:nvPr/>
        </p:nvSpPr>
        <p:spPr>
          <a:xfrm>
            <a:off x="7974965" y="6303010"/>
            <a:ext cx="1905635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EXAMPLES</a:t>
            </a:r>
          </a:p>
        </p:txBody>
      </p:sp>
      <p:sp>
        <p:nvSpPr>
          <p:cNvPr id="9" name="Rectangle 11"/>
          <p:cNvSpPr>
            <a:extLst>
              <a:ext uri="smNativeData">
                <pr:smNativeData xmlns="" xmlns:p14="http://schemas.microsoft.com/office/powerpoint/2010/main" xmlns:pr="smNativeData" val="SMDATA_16_4+7aWxMAAAAlAAAAZAAAAA0AAAAAMwAAAEgAAAAzAAAASAAAAAAAAAABAAAAAAAAAAEAAABQAAAAAAAAAAAA4D8AAAAAAADgPwAAAAAAAOA/AAAAAAAA4D8AAAAAAADgPwAAAAAAAOA/AAAAAAAA4D8AAAAAAADgPwAAAAAAAOA/AAAAAAAA4D8CAAAAjAAAAAEAAAAAAAAAf39/A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f39/AAAAAAEAAAAAAAAAAAAAAAAAAAAAAAAAAAAAAAAAAAAAAAAAAAAAAAF/f38AAAAAA8zMzADAwP8Af39/AAAAAAAAAAAAAAAAAAAAAAAAAAAAIQAAABgAAAAUAAAArDwAAMYmAABkSAAAUygAABAAAAAmAAAACAAAAP//////////"/>
              </a:ext>
            </a:extLst>
          </p:cNvSpPr>
          <p:nvPr/>
        </p:nvSpPr>
        <p:spPr>
          <a:xfrm>
            <a:off x="9862820" y="6303010"/>
            <a:ext cx="1905000" cy="252095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32385" tIns="45720" rIns="32385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r>
              <a:rPr lang="en-AU" sz="1175"/>
              <a:t>RESOURCES</a:t>
            </a:r>
          </a:p>
        </p:txBody>
      </p:sp>
      <p:sp>
        <p:nvSpPr>
          <p:cNvPr id="10" name="Slide Number Placeholder 5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AAAAAEgAAABx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N0AAAP8BAAA2SAAAPgQAABAgAAAmAAAACAAAAA2RAAAAAAAA"/>
              </a:ext>
            </a:extLst>
          </p:cNvSpPr>
          <p:nvPr>
            <p:ph type="sldNum" sz="quarter" idx="12"/>
          </p:nvPr>
        </p:nvSpPr>
        <p:spPr>
          <a:xfrm>
            <a:off x="10438765" y="324485"/>
            <a:ext cx="1299845" cy="365125"/>
          </a:xfrm>
          <a:prstGeom prst="rect">
            <a:avLst/>
          </a:prstGeom>
        </p:spPr>
        <p:txBody>
          <a:bodyPr vert="horz" wrap="none" lIns="0" tIns="45720" rIns="71755" bIns="45720" numCol="1" anchor="t">
            <a:prstTxWarp prst="textNoShape">
              <a:avLst/>
            </a:prstTxWarp>
          </a:bodyPr>
          <a:lstStyle>
            <a:lvl1pPr marL="0" indent="0" algn="r">
              <a:buNone/>
              <a:defRPr lang="en-US" sz="2000">
                <a:solidFill>
                  <a:srgbClr val="FFFFFF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05D4-9AEF-7CF3-A191-6CA64BDF5739}" type="slidenum">
              <a:t>‹Nº›</a:t>
            </a:fld>
            <a:endParaRPr/>
          </a:p>
        </p:txBody>
      </p:sp>
      <p:sp>
        <p:nvSpPr>
          <p:cNvPr id="11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wIAAG4EAAA2SAAAegYAABAAAAAmAAAACAAAAAGgAAAAAAAA"/>
              </a:ext>
            </a:extLst>
          </p:cNvSpPr>
          <p:nvPr>
            <p:ph idx="13"/>
          </p:nvPr>
        </p:nvSpPr>
        <p:spPr>
          <a:xfrm>
            <a:off x="433705" y="720090"/>
            <a:ext cx="11304905" cy="33274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en-US" sz="14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12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xoAAM4HAABnMAAAACYAABAAAAAmAAAACAAAAAGgAAAAAAAA"/>
              </a:ext>
            </a:extLst>
          </p:cNvSpPr>
          <p:nvPr>
            <p:ph idx="2"/>
          </p:nvPr>
        </p:nvSpPr>
        <p:spPr>
          <a:xfrm>
            <a:off x="4286885" y="1268730"/>
            <a:ext cx="3581400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">
                <a:solidFill>
                  <a:srgbClr val="285949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tabLst/>
              <a:defRPr lang="en-US" sz="10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  <a:p>
            <a:pPr lvl="4">
              <a:defRPr lang="en-US"/>
            </a:pPr>
            <a:endParaRPr/>
          </a:p>
        </p:txBody>
      </p:sp>
      <p:sp>
        <p:nvSpPr>
          <p:cNvPr id="1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wIAAM4HAAB+GAAAACYAABAAAAAmAAAACAAAAAGgAAAAAAAA"/>
              </a:ext>
            </a:extLst>
          </p:cNvSpPr>
          <p:nvPr>
            <p:ph idx="14"/>
          </p:nvPr>
        </p:nvSpPr>
        <p:spPr>
          <a:xfrm>
            <a:off x="433705" y="1268730"/>
            <a:ext cx="3547745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lang="en-US" sz="1600">
                <a:solidFill>
                  <a:srgbClr val="285949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/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DIAAM4HAABaSAAAACYAABAAAAAmAAAACAAAAAGgAAAAAAAA"/>
              </a:ext>
            </a:extLst>
          </p:cNvSpPr>
          <p:nvPr>
            <p:ph idx="15"/>
          </p:nvPr>
        </p:nvSpPr>
        <p:spPr>
          <a:xfrm>
            <a:off x="8186420" y="1268730"/>
            <a:ext cx="3575050" cy="490855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lang="en-US" sz="1600">
                <a:solidFill>
                  <a:srgbClr val="285949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/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s-ES"/>
            </a:pPr>
            <a:r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DYRQAAACY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s-ES"/>
            </a:pPr>
            <a:r>
              <a:t>Haga clic para modificar el estilo de texto del patrón</a:t>
            </a:r>
          </a:p>
          <a:p>
            <a:pPr lvl="1">
              <a:defRPr lang="es-ES"/>
            </a:pPr>
            <a:r>
              <a:t>Segundo nivel</a:t>
            </a:r>
          </a:p>
          <a:p>
            <a:pPr lvl="2">
              <a:defRPr lang="es-ES"/>
            </a:pPr>
            <a:r>
              <a:t>Tercer nivel</a:t>
            </a:r>
          </a:p>
          <a:p>
            <a:pPr lvl="3">
              <a:defRPr lang="es-ES"/>
            </a:pPr>
            <a:r>
              <a:t>Cuarto nivel</a:t>
            </a:r>
          </a:p>
          <a:p>
            <a:pPr lvl="4">
              <a:defRPr lang="es-ES"/>
            </a:pPr>
            <a:r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36A0-EEEF-7CC0-A191-189578DF574D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6FFD-B3EF-7C99-A191-45CC21DF5710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gUAAIUKAADORQAAERwAABAAAAAmAAAACAAAAIGAAAAAAAAA"/>
              </a:ext>
            </a:extLst>
          </p:cNvSpPr>
          <p:nvPr>
            <p:ph type="title"/>
          </p:nvPr>
        </p:nvSpPr>
        <p:spPr>
          <a:xfrm>
            <a:off x="831850" y="1710055"/>
            <a:ext cx="10515600" cy="2852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>
              <a:defRPr lang="en-US" sz="6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gUAADwcAADORQAAdiUAABAAAAAmAAAACAAAAAGAAAAAAAAA"/>
              </a:ext>
            </a:extLst>
          </p:cNvSpPr>
          <p:nvPr>
            <p:ph idx="1"/>
          </p:nvPr>
        </p:nvSpPr>
        <p:spPr>
          <a:xfrm>
            <a:off x="831850" y="4589780"/>
            <a:ext cx="10515600" cy="1499870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>
                <a:solidFill>
                  <a:srgbClr val="8C8C8C"/>
                </a:solidFill>
              </a:defRPr>
            </a:lvl2pPr>
            <a:lvl3pPr marL="914400" indent="0">
              <a:buNone/>
              <a:defRPr lang="en-US" sz="1800">
                <a:solidFill>
                  <a:srgbClr val="8C8C8C"/>
                </a:solidFill>
              </a:defRPr>
            </a:lvl3pPr>
            <a:lvl4pPr marL="1371600" indent="0">
              <a:buNone/>
              <a:defRPr lang="en-US" sz="1600">
                <a:solidFill>
                  <a:srgbClr val="8C8C8C"/>
                </a:solidFill>
              </a:defRPr>
            </a:lvl4pPr>
            <a:lvl5pPr marL="1828800" indent="0">
              <a:buNone/>
              <a:defRPr lang="en-US" sz="1600">
                <a:solidFill>
                  <a:srgbClr val="8C8C8C"/>
                </a:solidFill>
              </a:defRPr>
            </a:lvl5pPr>
            <a:lvl6pPr marL="2286000" indent="0">
              <a:buNone/>
              <a:defRPr lang="en-US" sz="1600">
                <a:solidFill>
                  <a:srgbClr val="8C8C8C"/>
                </a:solidFill>
              </a:defRPr>
            </a:lvl6pPr>
            <a:lvl7pPr marL="2743200" indent="0">
              <a:buNone/>
              <a:defRPr lang="en-US" sz="1600">
                <a:solidFill>
                  <a:srgbClr val="8C8C8C"/>
                </a:solidFill>
              </a:defRPr>
            </a:lvl7pPr>
            <a:lvl8pPr marL="3200400" indent="0">
              <a:buNone/>
              <a:defRPr lang="en-US" sz="1600">
                <a:solidFill>
                  <a:srgbClr val="8C8C8C"/>
                </a:solidFill>
              </a:defRPr>
            </a:lvl8pPr>
            <a:lvl9pPr marL="3657600" indent="0">
              <a:buNone/>
              <a:defRPr lang="en-US" sz="1600">
                <a:solidFill>
                  <a:srgbClr val="8C8C8C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GBAAAAAAAA"/>
              </a:ext>
            </a:extLst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2487-C9EF-7CD2-A191-3F876ADF576A}" type="datetime1">
              <a:rPr lang="en-US">
                <a:solidFill>
                  <a:srgbClr val="000000"/>
                </a:solidFill>
              </a:rPr>
              <a:t>11/24/2018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GBAAAAAAAA"/>
              </a:ext>
            </a:extLst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EQAABQEAADSRwAAUwYAABAAAAAmAAAACAAAAAGBAAAAAAAA"/>
              </a:ext>
            </a:extLst>
          </p:cNvSpPr>
          <p:nvPr>
            <p:ph type="sldNum" sz="quarter" idx="12"/>
          </p:nvPr>
        </p:nvSpPr>
        <p:spPr>
          <a:xfrm>
            <a:off x="11059160" y="662940"/>
            <a:ext cx="61595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54A8-E6EF-7CA2-A191-10F71ADF5745}" type="slidenum">
              <a:rPr lang="en-US">
                <a:solidFill>
                  <a:srgbClr val="000000"/>
                </a:solidFill>
              </a:r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AIJQAAACYAABAAAAAmAAAACAAAAAEAAAAAAAAA"/>
              </a:ext>
            </a:extLst>
          </p:cNvSpPr>
          <p:nvPr>
            <p:ph idx="1"/>
          </p:nvPr>
        </p:nvSpPr>
        <p:spPr>
          <a:xfrm>
            <a:off x="838200" y="1825625"/>
            <a:ext cx="5181600" cy="435165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DsLAADYRQAAACYAABAAAAAmAAAACAAAAAEAAAAAAAAA"/>
              </a:ext>
            </a:extLst>
          </p:cNvSpPr>
          <p:nvPr>
            <p:ph idx="2"/>
          </p:nvPr>
        </p:nvSpPr>
        <p:spPr>
          <a:xfrm>
            <a:off x="6172200" y="1825625"/>
            <a:ext cx="5181600" cy="435165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GBAAAAAAAA"/>
              </a:ext>
            </a:extLst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08FA-B4EF-7CFE-A191-42AB46DF5717}" type="datetime1">
              <a:rPr lang="en-US">
                <a:solidFill>
                  <a:srgbClr val="000000"/>
                </a:solidFill>
              </a:rPr>
              <a:t>11/24/2018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GBAAAAAAAA"/>
              </a:ext>
            </a:extLst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EQAABQEAADSRwAAUwYAABAAAAAmAAAACAAAAAGBAAAAAAAA"/>
              </a:ext>
            </a:extLst>
          </p:cNvSpPr>
          <p:nvPr>
            <p:ph type="sldNum" sz="quarter" idx="12"/>
          </p:nvPr>
        </p:nvSpPr>
        <p:spPr>
          <a:xfrm>
            <a:off x="11059160" y="662940"/>
            <a:ext cx="61595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6298-D6EF-7C94-A191-20C12CDF5775}" type="slidenum">
              <a:rPr lang="en-US">
                <a:solidFill>
                  <a:srgbClr val="000000"/>
                </a:solidFill>
              </a:r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D8CAADbRQAAZwoAABAAAAAmAAAACAAAAAEAAAAAAAAA"/>
              </a:ext>
            </a:extLst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FgKAADlJAAAaQ8AABAAAAAmAAAACAAAAIGAAAAAAAAA"/>
              </a:ext>
            </a:extLst>
          </p:cNvSpPr>
          <p:nvPr>
            <p:ph idx="1"/>
          </p:nvPr>
        </p:nvSpPr>
        <p:spPr>
          <a:xfrm>
            <a:off x="840105" y="1681480"/>
            <a:ext cx="5157470" cy="82359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GkPAADlJAAAFCYAABAAAAAmAAAACAAAAAEAAAAAAAAA"/>
              </a:ext>
            </a:extLst>
          </p:cNvSpPr>
          <p:nvPr>
            <p:ph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FgKAADbRQAAaQ8AABAAAAAmAAAACAAAAIGAAAAAAAAA"/>
              </a:ext>
            </a:extLst>
          </p:cNvSpPr>
          <p:nvPr>
            <p:ph idx="3"/>
          </p:nvPr>
        </p:nvSpPr>
        <p:spPr>
          <a:xfrm>
            <a:off x="6172200" y="1681480"/>
            <a:ext cx="5183505" cy="82359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GkPAADbRQAAFCYAABAAAAAmAAAACAAAAAEAAAAAAAAA"/>
              </a:ext>
            </a:extLst>
          </p:cNvSpPr>
          <p:nvPr>
            <p:ph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GBAAAAAAAA"/>
              </a:ext>
            </a:extLst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10AF-E1EF-7CE6-A191-17B35EDF5742}" type="datetime1">
              <a:rPr lang="en-US">
                <a:solidFill>
                  <a:srgbClr val="000000"/>
                </a:solidFill>
              </a:rPr>
              <a:t>11/24/2018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GBAAAAAAAA"/>
              </a:ext>
            </a:extLst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EQAABQEAADSRwAAUwYAABAAAAAmAAAACAAAAAGBAAAAAAAA"/>
              </a:ext>
            </a:extLst>
          </p:cNvSpPr>
          <p:nvPr>
            <p:ph type="sldNum" sz="quarter" idx="12"/>
          </p:nvPr>
        </p:nvSpPr>
        <p:spPr>
          <a:xfrm>
            <a:off x="11059160" y="662940"/>
            <a:ext cx="61595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4CC1-8FEF-7CBA-A191-79EF02DF572C}" type="slidenum">
              <a:rPr lang="en-US">
                <a:solidFill>
                  <a:srgbClr val="000000"/>
                </a:solidFill>
              </a:r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GBAAAAAAAA"/>
              </a:ext>
            </a:extLst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65FA-B4EF-7C93-A191-42C62BDF5717}" type="datetime1">
              <a:rPr lang="en-US">
                <a:solidFill>
                  <a:srgbClr val="000000"/>
                </a:solidFill>
              </a:rPr>
              <a:t>11/24/2018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GBAAAAAAAA"/>
              </a:ext>
            </a:extLst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EQAABQEAADSRwAAUwYAABAAAAAmAAAACAAAAAGBAAAAAAAA"/>
              </a:ext>
            </a:extLst>
          </p:cNvSpPr>
          <p:nvPr>
            <p:ph type="sldNum" sz="quarter" idx="12"/>
          </p:nvPr>
        </p:nvSpPr>
        <p:spPr>
          <a:xfrm>
            <a:off x="11059160" y="662940"/>
            <a:ext cx="61595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5AF5-BBEF-7CAC-A191-4DF914DF5718}" type="slidenum">
              <a:rPr lang="en-US">
                <a:solidFill>
                  <a:srgbClr val="000000"/>
                </a:solidFill>
              </a:r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GBAAAAAAAA"/>
              </a:ext>
            </a:extLst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3300-4EEF-7CC5-A191-B8907DDF57ED}" type="datetime1">
              <a:rPr lang="en-US">
                <a:solidFill>
                  <a:srgbClr val="000000"/>
                </a:solidFill>
              </a:rPr>
              <a:t>11/24/2018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GBAAAAAAAA"/>
              </a:ext>
            </a:extLst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EQAABQEAADSRwAAUwYAABAAAAAmAAAACAAAAAGBAAAAAAAA"/>
              </a:ext>
            </a:extLst>
          </p:cNvSpPr>
          <p:nvPr>
            <p:ph type="sldNum" sz="quarter" idx="12"/>
          </p:nvPr>
        </p:nvSpPr>
        <p:spPr>
          <a:xfrm>
            <a:off x="11059160" y="662940"/>
            <a:ext cx="61595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539D-D3EF-7CA5-A191-25F01DDF5770}" type="slidenum">
              <a:rPr lang="en-US">
                <a:solidFill>
                  <a:srgbClr val="000000"/>
                </a:solidFill>
              </a:r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NACAABbHQAAqAwAABAAAAAmAAAACAAAAIGAAAAAAAAA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>
              <a:defRPr lang="en-US" sz="3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x8AABMGAADbRQAADiQAABAAAAAmAAAACAAAAAGAAAAAAAAA"/>
              </a:ext>
            </a:extLst>
          </p:cNvSpPr>
          <p:nvPr>
            <p:ph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KgMAABbHQAAGyQAABAAAAAmAAAACAAAAAGAAAAAAAAA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GBAAAAAAAA"/>
              </a:ext>
            </a:extLst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3BF9-B7EF-7CCD-A191-419875DF5714}" type="datetime1">
              <a:rPr lang="en-US">
                <a:solidFill>
                  <a:srgbClr val="000000"/>
                </a:solidFill>
              </a:rPr>
              <a:t>11/24/2018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GBAAAAAAAA"/>
              </a:ext>
            </a:extLst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EQAABQEAADSRwAAUwYAABAAAAAmAAAACAAAAAGBAAAAAAAA"/>
              </a:ext>
            </a:extLst>
          </p:cNvSpPr>
          <p:nvPr>
            <p:ph type="sldNum" sz="quarter" idx="12"/>
          </p:nvPr>
        </p:nvSpPr>
        <p:spPr>
          <a:xfrm>
            <a:off x="11059160" y="662940"/>
            <a:ext cx="61595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127B-35EF-7CE4-A191-C3B15CDF5796}" type="slidenum">
              <a:rPr lang="en-US">
                <a:solidFill>
                  <a:srgbClr val="000000"/>
                </a:solidFill>
              </a:r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NACAABbHQAAqAwAABAAAAAmAAAACAAAAIGAAAAAAAAA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>
              <a:defRPr lang="en-US" sz="3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C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x8AABMGAADbRQAADiQAABAAAAAmAAAACAAAAAGAAAAAAAAA"/>
              </a:ext>
            </a:extLst>
          </p:cNvSpPr>
          <p:nvPr>
            <p:ph type="pic"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KgMAABbHQAAGyQAABAAAAAmAAAACAAAAAGAAAAAAAAA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GBAAAAAAAA"/>
              </a:ext>
            </a:extLst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1864-2AEF-7CEE-A191-DCBB56DF5789}" type="datetime1">
              <a:rPr lang="en-US">
                <a:solidFill>
                  <a:srgbClr val="000000"/>
                </a:solidFill>
              </a:rPr>
              <a:t>11/24/2018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GBAAAAAAAA"/>
              </a:ext>
            </a:extLst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EQAABQEAADSRwAAUwYAABAAAAAmAAAACAAAAAGBAAAAAAAA"/>
              </a:ext>
            </a:extLst>
          </p:cNvSpPr>
          <p:nvPr>
            <p:ph type="sldNum" sz="quarter" idx="12"/>
          </p:nvPr>
        </p:nvSpPr>
        <p:spPr>
          <a:xfrm>
            <a:off x="11059160" y="662940"/>
            <a:ext cx="61595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4C4E-00EF-7CBA-A191-F6EF02DF57A3}" type="slidenum">
              <a:rPr lang="en-US">
                <a:solidFill>
                  <a:srgbClr val="000000"/>
                </a:solidFill>
              </a:r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DYRQAAACY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GBAAAAAAAA"/>
              </a:ext>
            </a:extLst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1795-DBEF-7CE1-A191-2DB459DF5778}" type="datetime1">
              <a:rPr lang="en-US">
                <a:solidFill>
                  <a:srgbClr val="000000"/>
                </a:solidFill>
              </a:rPr>
              <a:t>11/24/2018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GBAAAAAAAA"/>
              </a:ext>
            </a:extLst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EQAABQEAADSRwAAUwYAABAAAAAmAAAACAAAAAGBAAAAAAAA"/>
              </a:ext>
            </a:extLst>
          </p:cNvSpPr>
          <p:nvPr>
            <p:ph type="sldNum" sz="quarter" idx="12"/>
          </p:nvPr>
        </p:nvSpPr>
        <p:spPr>
          <a:xfrm>
            <a:off x="11059160" y="662940"/>
            <a:ext cx="61595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5A60-2EEF-7CAC-A191-D8F914DF578D}" type="slidenum">
              <a:rPr lang="en-US">
                <a:solidFill>
                  <a:srgbClr val="000000"/>
                </a:solidFill>
              </a:r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Q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DUAAD8CAADYRQAAACYAABAAAAAmAAAACAAAAAMAAAAAAAAA"/>
              </a:ext>
            </a:extLst>
          </p:cNvSpPr>
          <p:nvPr>
            <p:ph type="title"/>
          </p:nvPr>
        </p:nvSpPr>
        <p:spPr>
          <a:xfrm>
            <a:off x="8724900" y="365125"/>
            <a:ext cx="2628900" cy="5812155"/>
          </a:xfrm>
        </p:spPr>
        <p:txBody>
          <a:bodyPr vert="vert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mRg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C8NAAAACYAABAAAAAmAAAACAAAAAMAAAAAAAAA"/>
              </a:ext>
            </a:extLst>
          </p:cNvSpPr>
          <p:nvPr>
            <p:ph idx="1"/>
          </p:nvPr>
        </p:nvSpPr>
        <p:spPr>
          <a:xfrm>
            <a:off x="838200" y="365125"/>
            <a:ext cx="7734300" cy="5812155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GBAAAAAAAA"/>
              </a:ext>
            </a:extLst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564E-00EF-7CA0-A191-F6F518DF57A3}" type="datetime1">
              <a:rPr lang="en-US">
                <a:solidFill>
                  <a:srgbClr val="000000"/>
                </a:solidFill>
              </a:rPr>
              <a:t>11/24/2018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GBAAAAAAAA"/>
              </a:ext>
            </a:extLst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EQAABQEAADSRwAAUwYAABAAAAAmAAAACAAAAAGBAAAAAAAA"/>
              </a:ext>
            </a:extLst>
          </p:cNvSpPr>
          <p:nvPr>
            <p:ph type="sldNum" sz="quarter" idx="12"/>
          </p:nvPr>
        </p:nvSpPr>
        <p:spPr>
          <a:xfrm>
            <a:off x="11059160" y="662940"/>
            <a:ext cx="61595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3F87-C9EF-7CC9-A191-3F9C71DF576A}" type="slidenum">
              <a:rPr lang="en-US">
                <a:solidFill>
                  <a:srgbClr val="000000"/>
                </a:solidFill>
              </a:r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OgGAABgRQAAmBUAABAAAAAmAAAACAAAAIGAAAAAAAAA"/>
              </a:ext>
            </a:extLst>
          </p:cNvSpPr>
          <p:nvPr>
            <p:ph type="ctrTitle"/>
          </p:nvPr>
        </p:nvSpPr>
        <p:spPr>
          <a:xfrm>
            <a:off x="914400" y="1122680"/>
            <a:ext cx="10363200" cy="23876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ctr">
              <a:defRPr lang="en-US" sz="6000">
                <a:solidFill>
                  <a:srgbClr val="00B050"/>
                </a:solidFill>
                <a:latin typeface="Rockwell" pitchFamily="1" charset="0"/>
                <a:ea typeface="Calibri Light" pitchFamily="2" charset="0"/>
                <a:cs typeface="Calibri Light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CkWAACgQQAAWCAAABAAAAAmAAAACAAAAAGAAAAAAAAA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lang="en-US" sz="2400"/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3150-1EEF-7CC7-A191-E8927FDF57BD}" type="datetime1">
              <a:t>24/11/2018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1B98-D6EF-7CED-A191-20B855DF5775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gUAAIUKAADORQAAERwAABAAAAAmAAAACAAAAIGAAAAAAAAA"/>
              </a:ext>
            </a:extLst>
          </p:cNvSpPr>
          <p:nvPr>
            <p:ph type="title"/>
          </p:nvPr>
        </p:nvSpPr>
        <p:spPr>
          <a:xfrm>
            <a:off x="831850" y="1710055"/>
            <a:ext cx="10515600" cy="2852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>
              <a:defRPr lang="es-ES" sz="6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s-ES"/>
            </a:pPr>
            <a:r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gUAADwcAADORQAAdiUAABAAAAAmAAAACAAAAAGAAAAAAAAA"/>
              </a:ext>
            </a:extLst>
          </p:cNvSpPr>
          <p:nvPr>
            <p:ph idx="1"/>
          </p:nvPr>
        </p:nvSpPr>
        <p:spPr>
          <a:xfrm>
            <a:off x="831850" y="4589780"/>
            <a:ext cx="10515600" cy="1499870"/>
          </a:xfrm>
        </p:spPr>
        <p:txBody>
          <a:bodyPr/>
          <a:lstStyle>
            <a:lvl1pPr marL="0" indent="0">
              <a:buNone/>
              <a:defRPr lang="es-ES" sz="2400">
                <a:solidFill>
                  <a:srgbClr val="8C8C8C"/>
                </a:solidFill>
              </a:defRPr>
            </a:lvl1pPr>
            <a:lvl2pPr marL="457200" indent="0">
              <a:buNone/>
              <a:defRPr lang="es-ES" sz="2000">
                <a:solidFill>
                  <a:srgbClr val="8C8C8C"/>
                </a:solidFill>
              </a:defRPr>
            </a:lvl2pPr>
            <a:lvl3pPr marL="914400" indent="0">
              <a:buNone/>
              <a:defRPr lang="es-ES" sz="1800">
                <a:solidFill>
                  <a:srgbClr val="8C8C8C"/>
                </a:solidFill>
              </a:defRPr>
            </a:lvl3pPr>
            <a:lvl4pPr marL="1371600" indent="0">
              <a:buNone/>
              <a:defRPr lang="es-ES" sz="1600">
                <a:solidFill>
                  <a:srgbClr val="8C8C8C"/>
                </a:solidFill>
              </a:defRPr>
            </a:lvl4pPr>
            <a:lvl5pPr marL="1828800" indent="0">
              <a:buNone/>
              <a:defRPr lang="es-ES" sz="1600">
                <a:solidFill>
                  <a:srgbClr val="8C8C8C"/>
                </a:solidFill>
              </a:defRPr>
            </a:lvl5pPr>
            <a:lvl6pPr marL="2286000" indent="0">
              <a:buNone/>
              <a:defRPr lang="en-US" sz="1600">
                <a:solidFill>
                  <a:srgbClr val="8C8C8C"/>
                </a:solidFill>
              </a:defRPr>
            </a:lvl6pPr>
            <a:lvl7pPr marL="2743200" indent="0">
              <a:buNone/>
              <a:defRPr lang="en-US" sz="1600">
                <a:solidFill>
                  <a:srgbClr val="8C8C8C"/>
                </a:solidFill>
              </a:defRPr>
            </a:lvl7pPr>
            <a:lvl8pPr marL="3200400" indent="0">
              <a:buNone/>
              <a:defRPr lang="en-US" sz="1600">
                <a:solidFill>
                  <a:srgbClr val="8C8C8C"/>
                </a:solidFill>
              </a:defRPr>
            </a:lvl8pPr>
            <a:lvl9pPr marL="3657600" indent="0">
              <a:buNone/>
              <a:defRPr lang="en-US" sz="1600">
                <a:solidFill>
                  <a:srgbClr val="8C8C8C"/>
                </a:solidFill>
              </a:defRPr>
            </a:lvl9pPr>
          </a:lstStyle>
          <a:p>
            <a:pPr>
              <a:defRPr lang="es-ES"/>
            </a:pPr>
            <a:r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7DDA-94EF-7C8B-A191-62DE33DF5737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184A-04EF-7CEE-A191-F2BB56DF57A7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CkBAADYRQAA6wYAABAAAAAmAAAACAAAAAGgAAAAAAAA"/>
              </a:ext>
            </a:extLst>
          </p:cNvSpPr>
          <p:nvPr>
            <p:ph type="title"/>
          </p:nvPr>
        </p:nvSpPr>
        <p:spPr>
          <a:xfrm>
            <a:off x="838200" y="188595"/>
            <a:ext cx="10515600" cy="93599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lang="en-US" sz="4000">
                <a:solidFill>
                  <a:srgbClr val="00B050"/>
                </a:solidFill>
                <a:latin typeface="Rockwell" pitchFamily="1" charset="0"/>
                <a:ea typeface="Calibri Light" pitchFamily="2" charset="0"/>
                <a:cs typeface="Calibri Light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IAADYRQAAeCkAABAAAAAmAAAACAAAAAGgAAAAAAAA"/>
              </a:ext>
            </a:extLst>
          </p:cNvSpPr>
          <p:nvPr>
            <p:ph idx="1"/>
          </p:nvPr>
        </p:nvSpPr>
        <p:spPr>
          <a:xfrm>
            <a:off x="838200" y="1340485"/>
            <a:ext cx="10515600" cy="54006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en-US" sz="2800"/>
            </a:lvl1pPr>
            <a:lvl2pPr marL="457200" indent="0">
              <a:buNone/>
              <a:defRPr lang="en-US" sz="2400"/>
            </a:lvl2pPr>
            <a:lvl3pPr marL="914400" indent="0">
              <a:buNone/>
              <a:defRPr lang="en-US" sz="2000"/>
            </a:lvl3pPr>
            <a:lvl4pPr marL="1371600" indent="0">
              <a:buNone/>
              <a:defRPr lang="en-US" sz="1800"/>
            </a:lvl4pPr>
            <a:lvl5pPr marL="1828800" indent="0">
              <a:buNone/>
              <a:defRPr lang="en-US" sz="1800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gUAAIUKAADORQAAERwAABAAAAAmAAAACAAAAIGAAAAAAAAA"/>
              </a:ext>
            </a:extLst>
          </p:cNvSpPr>
          <p:nvPr>
            <p:ph type="title"/>
          </p:nvPr>
        </p:nvSpPr>
        <p:spPr>
          <a:xfrm>
            <a:off x="831850" y="1710055"/>
            <a:ext cx="10515600" cy="2852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>
              <a:defRPr lang="en-US" sz="6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gUAADwcAADORQAAdiUAABAAAAAmAAAACAAAAAGAAAAAAAAA"/>
              </a:ext>
            </a:extLst>
          </p:cNvSpPr>
          <p:nvPr>
            <p:ph idx="1"/>
          </p:nvPr>
        </p:nvSpPr>
        <p:spPr>
          <a:xfrm>
            <a:off x="831850" y="4589780"/>
            <a:ext cx="10515600" cy="1499870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>
                <a:solidFill>
                  <a:srgbClr val="8C8C8C"/>
                </a:solidFill>
              </a:defRPr>
            </a:lvl2pPr>
            <a:lvl3pPr marL="914400" indent="0">
              <a:buNone/>
              <a:defRPr lang="en-US" sz="1800">
                <a:solidFill>
                  <a:srgbClr val="8C8C8C"/>
                </a:solidFill>
              </a:defRPr>
            </a:lvl3pPr>
            <a:lvl4pPr marL="1371600" indent="0">
              <a:buNone/>
              <a:defRPr lang="en-US" sz="1600">
                <a:solidFill>
                  <a:srgbClr val="8C8C8C"/>
                </a:solidFill>
              </a:defRPr>
            </a:lvl4pPr>
            <a:lvl5pPr marL="1828800" indent="0">
              <a:buNone/>
              <a:defRPr lang="en-US" sz="1600">
                <a:solidFill>
                  <a:srgbClr val="8C8C8C"/>
                </a:solidFill>
              </a:defRPr>
            </a:lvl5pPr>
            <a:lvl6pPr marL="2286000" indent="0">
              <a:buNone/>
              <a:defRPr lang="en-US" sz="1600">
                <a:solidFill>
                  <a:srgbClr val="8C8C8C"/>
                </a:solidFill>
              </a:defRPr>
            </a:lvl6pPr>
            <a:lvl7pPr marL="2743200" indent="0">
              <a:buNone/>
              <a:defRPr lang="en-US" sz="1600">
                <a:solidFill>
                  <a:srgbClr val="8C8C8C"/>
                </a:solidFill>
              </a:defRPr>
            </a:lvl7pPr>
            <a:lvl8pPr marL="3200400" indent="0">
              <a:buNone/>
              <a:defRPr lang="en-US" sz="1600">
                <a:solidFill>
                  <a:srgbClr val="8C8C8C"/>
                </a:solidFill>
              </a:defRPr>
            </a:lvl8pPr>
            <a:lvl9pPr marL="3657600" indent="0">
              <a:buNone/>
              <a:defRPr lang="en-US" sz="1600">
                <a:solidFill>
                  <a:srgbClr val="8C8C8C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3A99-D7EF-7CCC-A191-219974DF5774}" type="datetime1">
              <a:t>24/11/2018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3CD9-97EF-7CCA-A191-619F72DF5734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AIJQAAACYAABAAAAAmAAAACAAAAAEAAAAAAAAA"/>
              </a:ext>
            </a:extLst>
          </p:cNvSpPr>
          <p:nvPr>
            <p:ph idx="1"/>
          </p:nvPr>
        </p:nvSpPr>
        <p:spPr>
          <a:xfrm>
            <a:off x="838200" y="1825625"/>
            <a:ext cx="5181600" cy="435165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DsLAADYRQAAACYAABAAAAAmAAAACAAAAAEAAAAAAAAA"/>
              </a:ext>
            </a:extLst>
          </p:cNvSpPr>
          <p:nvPr>
            <p:ph idx="2"/>
          </p:nvPr>
        </p:nvSpPr>
        <p:spPr>
          <a:xfrm>
            <a:off x="6172200" y="1825625"/>
            <a:ext cx="5181600" cy="435165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1830-7EEF-7CEE-A191-88BB56DF57DD}" type="datetime1">
              <a:t>24/11/2018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1F15-5BEF-7CE9-A191-ADBC51DF57F8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D8CAADbRQAAZwoAABAAAAAmAAAACAAAAAEAAAAAAAAA"/>
              </a:ext>
            </a:extLst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FgKAADlJAAAaQ8AABAAAAAmAAAACAAAAIGAAAAAAAAA"/>
              </a:ext>
            </a:extLst>
          </p:cNvSpPr>
          <p:nvPr>
            <p:ph idx="1"/>
          </p:nvPr>
        </p:nvSpPr>
        <p:spPr>
          <a:xfrm>
            <a:off x="840105" y="1681480"/>
            <a:ext cx="5157470" cy="82359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GkPAADlJAAAFCYAABAAAAAmAAAACAAAAAEAAAAAAAAA"/>
              </a:ext>
            </a:extLst>
          </p:cNvSpPr>
          <p:nvPr>
            <p:ph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FgKAADbRQAAaQ8AABAAAAAmAAAACAAAAIGAAAAAAAAA"/>
              </a:ext>
            </a:extLst>
          </p:cNvSpPr>
          <p:nvPr>
            <p:ph idx="3"/>
          </p:nvPr>
        </p:nvSpPr>
        <p:spPr>
          <a:xfrm>
            <a:off x="6172200" y="1681480"/>
            <a:ext cx="5183505" cy="82359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GkPAADbRQAAFCYAABAAAAAmAAAACAAAAAEAAAAAAAAA"/>
              </a:ext>
            </a:extLst>
          </p:cNvSpPr>
          <p:nvPr>
            <p:ph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351A-54EF-7CC3-A191-A2967BDF57F7}" type="datetime1">
              <a:t>24/11/2018</a:t>
            </a:fld>
            <a:endParaRPr/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9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34B4-FAEF-7CC2-A191-0C977ADF575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48CA-84EF-7CBE-A191-72EB06DF5727}" type="datetime1">
              <a:t>24/11/2018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6543-0DEF-7C93-A191-FBC62BDF57A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4E35-7BEF-7CB8-A191-8DED00DF57D8}" type="datetime1">
              <a:t>24/11/2018</a:t>
            </a:fld>
            <a:endParaRPr/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4280-CEEF-7CB4-A191-38E10CDF576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NACAABbHQAAqAwAABAAAAAmAAAACAAAAIGAAAAAAAAA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>
              <a:defRPr lang="en-US" sz="3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x8AABMGAADbRQAADiQAABAAAAAmAAAACAAAAAGAAAAAAAAA"/>
              </a:ext>
            </a:extLst>
          </p:cNvSpPr>
          <p:nvPr>
            <p:ph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KgMAABbHQAAGyQAABAAAAAmAAAACAAAAAGAAAAAAAAA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4069-27EF-7CB6-A191-D1E30EDF5784}" type="datetime1">
              <a:t>24/11/2018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3763-2DEF-7CC1-A191-DB9479DF578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NACAABbHQAAqAwAABAAAAAmAAAACAAAAIGAAAAAAAAA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>
              <a:defRPr lang="en-US" sz="3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x8AABMGAADbRQAADiQAABAAAAAmAAAACAAAAAGgAAAAAAAA"/>
              </a:ext>
            </a:extLst>
          </p:cNvSpPr>
          <p:nvPr>
            <p:ph type="pic" idx="1"/>
          </p:nvPr>
        </p:nvSpPr>
        <p:spPr>
          <a:xfrm>
            <a:off x="5183505" y="987425"/>
            <a:ext cx="6172200" cy="487362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KgMAABbHQAAGyQAABAAAAAmAAAACAAAAAGAAAAAAAAA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2AFF-B1EF-7CDC-A191-478964DF5712}" type="datetime1">
              <a:t>24/11/2018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2B1C-52EF-7CDD-A191-A48865DF57F1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DYRQAAACY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46F2-BCEF-7CB0-A191-4AE508DF571F}" type="datetime1">
              <a:t>24/11/2018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7BEB-A5EF-7C8D-A191-53D835DF5706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DUAAD8CAADYRQAAACYAABAAAAAmAAAACAAAAAMAAAAAAAAA"/>
              </a:ext>
            </a:extLst>
          </p:cNvSpPr>
          <p:nvPr>
            <p:ph type="title"/>
          </p:nvPr>
        </p:nvSpPr>
        <p:spPr>
          <a:xfrm>
            <a:off x="8724900" y="365125"/>
            <a:ext cx="2628900" cy="5812155"/>
          </a:xfrm>
        </p:spPr>
        <p:txBody>
          <a:bodyPr vert="vert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C8NAAAACYAABAAAAAmAAAACAAAAAMAAAAAAAAA"/>
              </a:ext>
            </a:extLst>
          </p:cNvSpPr>
          <p:nvPr>
            <p:ph idx="1"/>
          </p:nvPr>
        </p:nvSpPr>
        <p:spPr>
          <a:xfrm>
            <a:off x="838200" y="365125"/>
            <a:ext cx="7734300" cy="5812155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4A65-2BEF-7CBC-A191-DDE904DF5788}" type="datetime1">
              <a:t>24/11/2018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4541-0FEF-7CB3-A191-F9E60BDF57AC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s-ES"/>
            </a:pPr>
            <a:r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AIJQAAACYAABAAAAAmAAAACAAAAAEAAAAAAAAA"/>
              </a:ext>
            </a:extLst>
          </p:cNvSpPr>
          <p:nvPr>
            <p:ph idx="1"/>
          </p:nvPr>
        </p:nvSpPr>
        <p:spPr>
          <a:xfrm>
            <a:off x="838200" y="1825625"/>
            <a:ext cx="5181600" cy="4351655"/>
          </a:xfrm>
        </p:spPr>
        <p:txBody>
          <a:bodyPr/>
          <a:lstStyle/>
          <a:p>
            <a:pPr>
              <a:defRPr lang="es-ES"/>
            </a:pPr>
            <a:r>
              <a:t>Haga clic para modificar el estilo de texto del patrón</a:t>
            </a:r>
          </a:p>
          <a:p>
            <a:pPr lvl="1">
              <a:defRPr lang="es-ES"/>
            </a:pPr>
            <a:r>
              <a:t>Segundo nivel</a:t>
            </a:r>
          </a:p>
          <a:p>
            <a:pPr lvl="2">
              <a:defRPr lang="es-ES"/>
            </a:pPr>
            <a:r>
              <a:t>Tercer nivel</a:t>
            </a:r>
          </a:p>
          <a:p>
            <a:pPr lvl="3">
              <a:defRPr lang="es-ES"/>
            </a:pPr>
            <a:r>
              <a:t>Cuarto nivel</a:t>
            </a:r>
          </a:p>
          <a:p>
            <a:pPr lvl="4">
              <a:defRPr lang="es-ES"/>
            </a:pPr>
            <a:r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DsLAADYRQAAACYAABAAAAAmAAAACAAAAAEAAAAAAAAA"/>
              </a:ext>
            </a:extLst>
          </p:cNvSpPr>
          <p:nvPr>
            <p:ph idx="2"/>
          </p:nvPr>
        </p:nvSpPr>
        <p:spPr>
          <a:xfrm>
            <a:off x="6172200" y="1825625"/>
            <a:ext cx="5181600" cy="4351655"/>
          </a:xfrm>
        </p:spPr>
        <p:txBody>
          <a:bodyPr/>
          <a:lstStyle/>
          <a:p>
            <a:pPr>
              <a:defRPr lang="es-ES"/>
            </a:pPr>
            <a:r>
              <a:t>Haga clic para modificar el estilo de texto del patrón</a:t>
            </a:r>
          </a:p>
          <a:p>
            <a:pPr lvl="1">
              <a:defRPr lang="es-ES"/>
            </a:pPr>
            <a:r>
              <a:t>Segundo nivel</a:t>
            </a:r>
          </a:p>
          <a:p>
            <a:pPr lvl="2">
              <a:defRPr lang="es-ES"/>
            </a:pPr>
            <a:r>
              <a:t>Tercer nivel</a:t>
            </a:r>
          </a:p>
          <a:p>
            <a:pPr lvl="3">
              <a:defRPr lang="es-ES"/>
            </a:pPr>
            <a:r>
              <a:t>Cuarto nivel</a:t>
            </a:r>
          </a:p>
          <a:p>
            <a:pPr lvl="4">
              <a:defRPr lang="es-ES"/>
            </a:pPr>
            <a:r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222E-60EF-7CD4-A191-96816CDF57C3}" type="datetime1">
              <a:t>24/11/2018</a:t>
            </a:fld>
            <a:endParaRPr/>
          </a:p>
        </p:txBody>
      </p:sp>
      <p:sp>
        <p:nvSpPr>
          <p:cNvPr id="6" name="Marcador de pie de págin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Marcador de número de diapositiva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65BD-F3EF-7C93-A191-05C62BDF5750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OgGAACgQQAAmBUAABAAAAAmAAAACAAAAP3w////////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0"/>
                <a:ea typeface="Calibri Light" pitchFamily="2" charset="0"/>
                <a:cs typeface="Calibri Light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8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CkWAACgQQAAWCAAABAAAAAmAAAACAAAAH3w////////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Hxw////////"/>
              </a:ext>
            </a:extLst>
          </p:cNvSpPr>
          <p:nvPr>
            <p:ph type="dt" sz="half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fld id="{02296383-CDEF-7C95-A191-3BC02DDF576E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Hxw////////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Hxw////////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fld id="{022904C5-8BEF-7CF2-A191-7DA74ADF5728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M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38D3-9DEF-7CCE-A191-6B9B76DF573E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M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2272-3CEF-7CD4-A191-CA816CDF579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UAABwbAACtRQAAfSMAABAAAAAmAAAACAAAAIEA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UAAOERAACtRQAAHBsAABAAAAAmAAAACAAAAIEAAAAAAAAA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6F6C-22EF-7C99-A191-D4CC21DF5781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6214-5AEF-7C94-A191-ACC12CDF57F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ítulo y 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NgJAADhJAAAsCUAABAAAAAmAAAACAAAAAEAAAAAAAAA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yYAANgJAABARwAAsCUAABAAAAAmAAAACAAAAAEAAAAAAAAA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45C0-8EEF-7CB3-A191-78E60BDF572D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4D40-0EEF-7CBB-A191-F8EE03DF57A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HEJAADjJAAAYQ0AABAAAAAmAAAACAAAAIEAAAAAAAAA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GENAADjJAAAsCUAABAAAAAmAAAACAAAAAEAAAAAAAAA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5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SYAAHEJAABARwAAYQ0AABAAAAAmAAAACAAAAIEAAAAAAAAA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6" name="TextoDiapositiva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SYAAGENAABARwAAsCUAABAAAAAmAAAACAAAAAEAAAAAAAAA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7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0864-2AEF-7CFE-A191-DCAB46DF5789}" type="datetime1">
              <a:t>24/11/2018</a:t>
            </a:fld>
            <a:endParaRPr/>
          </a:p>
        </p:txBody>
      </p:sp>
      <p:sp>
        <p:nvSpPr>
          <p:cNvPr id="8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9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12FD-B3EF-7CE4-A191-45B15CDF5710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13B4-FAEF-7CE5-A191-0CB05DDF5759}" type="datetime1">
              <a:t>24/11/2018</a:t>
            </a:fld>
            <a:endParaRPr/>
          </a:p>
        </p:txBody>
      </p:sp>
      <p:sp>
        <p:nvSpPr>
          <p:cNvPr id="4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U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587C-32EF-7CAE-A191-C4FB16DF5791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ací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458A-C4EF-7CB3-A191-32E60BDF5767}" type="datetime1">
              <a:t>24/11/2018</a:t>
            </a:fld>
            <a:endParaRPr/>
          </a:p>
        </p:txBody>
      </p:sp>
      <p:sp>
        <p:nvSpPr>
          <p:cNvPr id="3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7437-79EF-7C82-A191-8FD73ADF57DA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BtHAAA1AgAABAAAAAmAAAACAAAAIEA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x0AAK4BAABARwAAsCUAABAAAAAmAAAACAAAAAEAAAAAAAAA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NQIAABtHAAAsCUAABAAAAAmAAAACAAAAAE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583D-73EF-7CAE-A191-85FB16DF57D0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D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7A73-3DEF-7C8C-A191-CBD934DF579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v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IgdAACzOwAABCEAABAAAAAmAAAACAAAAIEAAAAAAAAA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n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MYDAACzOwAAFh0AABAAAAAmAAAACAAAAAEAAAAAAAAA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AQhAACzOwAA+CUAABAAAAAmAAAACAAAAAEAAAAAAAAA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4A5D-13EF-7CBC-A191-E5E904DF57B0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7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4AAB-E5EF-7CBC-A191-13E904DF5746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7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X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729D-D3EF-7C84-A191-25D13CDF5770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n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378F-C1EF-7CC1-A191-379479DF5762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D8CAADbRQAAZwoAABAAAAAmAAAACAAAAAEAAAAAAAAA"/>
              </a:ext>
            </a:extLst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pPr>
              <a:defRPr lang="es-ES"/>
            </a:pPr>
            <a:r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0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FgKAADlJAAAaQ8AABAAAAAmAAAACAAAAIGAAAAAAAAA"/>
              </a:ext>
            </a:extLst>
          </p:cNvSpPr>
          <p:nvPr>
            <p:ph idx="1"/>
          </p:nvPr>
        </p:nvSpPr>
        <p:spPr>
          <a:xfrm>
            <a:off x="840105" y="1681480"/>
            <a:ext cx="5157470" cy="82359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es-ES" sz="2400" b="1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s-ES"/>
            </a:pPr>
            <a:r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GkPAADlJAAAFCYAABAAAAAmAAAACAAAAAEAAAAAAAAA"/>
              </a:ext>
            </a:extLst>
          </p:cNvSpPr>
          <p:nvPr>
            <p:ph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>
              <a:defRPr lang="es-ES"/>
            </a:pPr>
            <a:r>
              <a:t>Haga clic para modificar el estilo de texto del patrón</a:t>
            </a:r>
          </a:p>
          <a:p>
            <a:pPr lvl="1">
              <a:defRPr lang="es-ES"/>
            </a:pPr>
            <a:r>
              <a:t>Segundo nivel</a:t>
            </a:r>
          </a:p>
          <a:p>
            <a:pPr lvl="2">
              <a:defRPr lang="es-ES"/>
            </a:pPr>
            <a:r>
              <a:t>Tercer nivel</a:t>
            </a:r>
          </a:p>
          <a:p>
            <a:pPr lvl="3">
              <a:defRPr lang="es-ES"/>
            </a:pPr>
            <a:r>
              <a:t>Cuarto nivel</a:t>
            </a:r>
          </a:p>
          <a:p>
            <a:pPr lvl="4">
              <a:defRPr lang="es-ES"/>
            </a:pPr>
            <a:r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FgKAADbRQAAaQ8AABAAAAAmAAAACAAAAIGAAAAAAAAA"/>
              </a:ext>
            </a:extLst>
          </p:cNvSpPr>
          <p:nvPr>
            <p:ph idx="3"/>
          </p:nvPr>
        </p:nvSpPr>
        <p:spPr>
          <a:xfrm>
            <a:off x="6172200" y="1681480"/>
            <a:ext cx="5183505" cy="82359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es-ES" sz="2400" b="1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s-ES"/>
            </a:pPr>
            <a:r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Y+tQ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GkPAADbRQAAFCYAABAAAAAmAAAACAAAAAEAAAAAAAAA"/>
              </a:ext>
            </a:extLst>
          </p:cNvSpPr>
          <p:nvPr>
            <p:ph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>
              <a:defRPr lang="es-ES"/>
            </a:pPr>
            <a:r>
              <a:t>Haga clic para modificar el estilo de texto del patrón</a:t>
            </a:r>
          </a:p>
          <a:p>
            <a:pPr lvl="1">
              <a:defRPr lang="es-ES"/>
            </a:pPr>
            <a:r>
              <a:t>Segundo nivel</a:t>
            </a:r>
          </a:p>
          <a:p>
            <a:pPr lvl="2">
              <a:defRPr lang="es-ES"/>
            </a:pPr>
            <a:r>
              <a:t>Tercer nivel</a:t>
            </a:r>
          </a:p>
          <a:p>
            <a:pPr lvl="3">
              <a:defRPr lang="es-ES"/>
            </a:pPr>
            <a:r>
              <a:t>Cuarto nivel</a:t>
            </a:r>
          </a:p>
          <a:p>
            <a:pPr lvl="4">
              <a:defRPr lang="es-ES"/>
            </a:pPr>
            <a:r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4ALg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18FF-B1EF-7CEE-A191-47BB56DF5712}" type="datetime1">
              <a:t>24/11/2018</a:t>
            </a:fld>
            <a:endParaRPr/>
          </a:p>
        </p:txBody>
      </p:sp>
      <p:sp>
        <p:nvSpPr>
          <p:cNvPr id="8" name="Marcador de pie de página 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9" name="Marcador de número de diapositiva 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71C9-87EF-7C87-A191-71D23FDF5724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X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DYAALABAABARwAAsCUAABAAAAAmAAAACAAAAIMAAAAAAAAA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LABAAAfNQAAsCUAABAAAAAmAAAACAAAAAMAAAAAAAAA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H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1F5C-12EF-7CE9-A191-E4BC51DF57B1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b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116C-22EF-7CE7-A191-D4B25FDF5781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OgGAACgQQAAmBUAABAAAAAmAAAACAAAAP3w////////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0"/>
                <a:ea typeface="Calibri Light" pitchFamily="2" charset="0"/>
                <a:cs typeface="Calibri Light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8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CkWAACgQQAAWCAAABAAAAAmAAAACAAAAH3w////////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Hxw////////"/>
              </a:ext>
            </a:extLst>
          </p:cNvSpPr>
          <p:nvPr>
            <p:ph type="dt" sz="half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fld id="{0229263C-72EF-7CD0-A191-848568DF57D1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Hxw////////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Hxw////////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fld id="{02297FA8-E6EF-7C89-A191-10DC31DF5745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w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48BD-F3EF-7CBE-A191-05EB06DF5750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4BC6-88EF-7CBD-A191-7EE805DF57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k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UAABwbAACtRQAAfSMAABAAAAAmAAAACAAAAIEA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UAAOERAACtRQAAHBsAABAAAAAmAAAACAAAAIEAAAAAAAAA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717B-35EF-7C87-A191-C3D23FDF5796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Q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54E0-AEEF-7CA2-A191-58F71ADF570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ítulo y 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NgJAADhJAAAsCUAABAAAAAmAAAACAAAAAEAAAAAAAAA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yYAANgJAABARwAAsCUAABAAAAAmAAAACAAAAAEAAAAAAAAA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27A2-ECEF-7CD1-A191-1A8469DF574F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54CB-85EF-7CA2-A191-73F71ADF5726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HEJAADjJAAAYQ0AABAAAAAmAAAACAAAAIEAAAAAAAAA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GENAADjJAAAsCUAABAAAAAmAAAACAAAAAEAAAAAAAAA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5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SYAAHEJAABARwAAYQ0AABAAAAAmAAAACAAAAIEAAAAAAAAA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6" name="TextoDiapositiva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SYAAGENAABARwAAsCUAABAAAAAmAAAACAAAAAEAAAAAAAAA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7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4EA6-E8EF-7CB8-A191-1EED00DF574B}" type="datetime1">
              <a:t>24/11/2018</a:t>
            </a:fld>
            <a:endParaRPr/>
          </a:p>
        </p:txBody>
      </p:sp>
      <p:sp>
        <p:nvSpPr>
          <p:cNvPr id="8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9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4381-CFEF-7CB5-A191-39E00DDF576C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78B7-F9EF-7C8E-A191-0FDB36DF575A}" type="datetime1">
              <a:t>24/11/2018</a:t>
            </a:fld>
            <a:endParaRPr/>
          </a:p>
        </p:txBody>
      </p:sp>
      <p:sp>
        <p:nvSpPr>
          <p:cNvPr id="4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2E27-69EF-7CD8-A191-9F8D60DF57CA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ací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8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1FAD-E3EF-7CE9-A191-15BC51DF5740}" type="datetime1">
              <a:t>24/11/2018</a:t>
            </a:fld>
            <a:endParaRPr/>
          </a:p>
        </p:txBody>
      </p:sp>
      <p:sp>
        <p:nvSpPr>
          <p:cNvPr id="3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4352-1CEF-7CB5-A191-EAE00DDF57B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BtHAAA1AgAABAAAAAmAAAACAAAAIEA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8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x0AAK4BAABARwAAsCUAABAAAAAmAAAACAAAAAEAAAAAAAAA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8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NQIAABtHAAAsCUAABAAAAAmAAAACAAAAAE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2861-2FEF-7CDE-A191-D98B66DF578C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0E9A-D4EF-7CF8-A191-22AD40DF5777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IgdAACzOwAABCEAABAAAAAmAAAACAAAAIEAAAAAAAAA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MYDAACzOwAAFh0AABAAAAAmAAAACAAAAAEAAAAAAAAA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AQhAACzOwAA+CUAABAAAAAmAAAACAAAAAEAAAAAAAAA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s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465F-11EF-7CB0-A191-E7E508DF57B2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362D-63EF-7CC0-A191-959578DF57C0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s-ES"/>
            </a:pPr>
            <a:r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XmKw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57CB-85EF-7CA1-A191-73F419DF5726}" type="datetime1">
              <a:t>24/11/2018</a:t>
            </a:fld>
            <a:endParaRPr/>
          </a:p>
        </p:txBody>
      </p:sp>
      <p:sp>
        <p:nvSpPr>
          <p:cNvPr id="4" name="Marcador de pie de págin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Marcador de número de diapositiv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4B64-2AEF-7CBD-A191-DCE805DF578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3C29-67EF-7CCA-A191-919F72DF57C4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6633-7DEF-7C90-A191-8BC528DF57D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DYAALABAABARwAAsCUAABAAAAAmAAAACAAAAIMAAAAAAAAA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LABAAAfNQAAsCUAABAAAAAmAAAACAAAAAMAAAAAAAAA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5FE0-AEEF-7CA9-A191-58FC11DF570D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5F51-1FEF-7CA9-A191-E9FC11DF57BC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OgGAACgQQAAmBUAABAAAAAmAAAACAAAAP3w////////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0"/>
                <a:ea typeface="Calibri Light" pitchFamily="2" charset="0"/>
                <a:cs typeface="Calibri Light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8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CkWAACgQQAAWCAAABAAAAAmAAAACAAAAH3w////////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Hxw////////"/>
              </a:ext>
            </a:extLst>
          </p:cNvSpPr>
          <p:nvPr>
            <p:ph type="dt" sz="half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fld id="{02293AF2-BCEF-7CCC-A191-4A9974DF571F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Hxw////////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Hxw////////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fld id="{022972BA-F4EF-7C84-A191-02D13CDF5757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8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2C0A-44EF-7CDA-A191-B28F62DF57E7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0D50-1EEF-7CFB-A191-E8AE43DF57B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UAABwbAACtRQAAfSMAABAAAAAmAAAACAAAAIEA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UAAOERAACtRQAAHBsAABAAAAAmAAAACAAAAIEAAAAAAAAA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8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6802-4CEF-7C9E-A191-BACB26DF57EF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s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5FE3-ADEF-7CA9-A191-5BFC11DF570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ítulo y 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NgJAADhJAAAsCUAABAAAAAmAAAACAAAAAEAAAAAAAAA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yYAANgJAABARwAAsCUAABAAAAAmAAAACAAAAAEAAAAAAAAA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18A2-ECEF-7CEE-A191-1ABB56DF574F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2C10-5EEF-7CDA-A191-A88F62DF57F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HEJAADjJAAAYQ0AABAAAAAmAAAACAAAAIEAAAAAAAAA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GENAADjJAAAsCUAABAAAAAmAAAACAAAAAEAAAAAAAAA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5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SYAAHEJAABARwAAYQ0AABAAAAAmAAAACAAAAIEAAAAAAAAA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6" name="TextoDiapositiva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SYAAGENAABARwAAsCUAABAAAAAmAAAACAAAAAEAAAAAAAAA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7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23F1-BFEF-7CD5-A191-49806DDF571C}" type="datetime1">
              <a:t>24/11/2018</a:t>
            </a:fld>
            <a:endParaRPr/>
          </a:p>
        </p:txBody>
      </p:sp>
      <p:sp>
        <p:nvSpPr>
          <p:cNvPr id="8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9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0C02-4CEF-7CFA-A191-BAAF42DF57E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37E3-ADEF-7CC1-A191-5B9479DF570E}" type="datetime1">
              <a:t>24/11/2018</a:t>
            </a:fld>
            <a:endParaRPr/>
          </a:p>
        </p:txBody>
      </p:sp>
      <p:sp>
        <p:nvSpPr>
          <p:cNvPr id="4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k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5932-7CEF-7CAF-A191-8AFA17DF57D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ací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5A07-49EF-7CAC-A191-BFF914DF57EA}" type="datetime1">
              <a:t>24/11/2018</a:t>
            </a:fld>
            <a:endParaRPr/>
          </a:p>
        </p:txBody>
      </p:sp>
      <p:sp>
        <p:nvSpPr>
          <p:cNvPr id="3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6308-46EF-7C95-A191-B0C02DDF57E5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BtHAAA1AgAABAAAAAmAAAACAAAAIEA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x0AAK4BAABARwAAsCUAABAAAAAmAAAACAAAAAEAAAAAAAAA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k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NQIAABtHAAAsCUAABAAAAAmAAAACAAAAAE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k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3642-0CEF-7CC0-A191-FA9578DF57AF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598F-C1EF-7CAF-A191-37FA17DF5762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56EF-A1EF-7CA0-A191-57F518DF5702}" type="datetime1">
              <a:t>24/11/2018</a:t>
            </a:fld>
            <a:endParaRPr/>
          </a:p>
        </p:txBody>
      </p:sp>
      <p:sp>
        <p:nvSpPr>
          <p:cNvPr id="3" name="Marcador de pie de página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Marcador de número de diapositiv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3769-27EF-7CC1-A191-D19479DF5784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IgdAACzOwAABCEAABAAAAAmAAAACAAAAIEAAAAAAAAA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MYDAACzOwAAFh0AABAAAAAmAAAACAAAAAEAAAAAAAAA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AQhAACzOwAA+CUAABAAAAAmAAAACAAAAAEAAAAAAAAA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0AB1-FFEF-7CFC-A191-09A944DF575C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5DF8-B6EF-7CAB-A191-40FE13DF5715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1902-4CEF-7CEF-A191-BABA57DF57EF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4A9C-D2EF-7CBC-A191-24E904DF5771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DYAALABAABARwAAsCUAABAAAAAmAAAACAAAAIMAAAAAAAAA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LABAAAfNQAAsCUAABAAAAAmAAAACAAAAAMAAAAAAAAA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2001-4FEF-7CD6-A191-B9836EDF57EC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M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5BB1-FFEF-7CAD-A191-09F815DF575C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OgGAACgQQAAmBUAABAAAAAmAAAACAAAAP3w////////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0"/>
                <a:ea typeface="Calibri Light" pitchFamily="2" charset="0"/>
                <a:cs typeface="Calibri Light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8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CkWAACgQQAAWCAAABAAAAAmAAAACAAAAH3w////////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Hxw////////"/>
              </a:ext>
            </a:extLst>
          </p:cNvSpPr>
          <p:nvPr>
            <p:ph type="dt" sz="half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fld id="{02293F45-0BEF-7CC9-A191-FD9C71DF57A8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Hxw////////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Hxw////////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fld id="{02293168-26EF-7CC7-A191-D0927FDF5785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498F-C1EF-7CBF-A191-37EA07DF5762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5A36-78EF-7CAC-A191-8EF914DF57D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UAABwbAACtRQAAfSMAABAAAAAmAAAACAAAAIEA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UAAOERAACtRQAAHBsAABAAAAAmAAAACAAAAIEAAAAAAAAA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7180-CEEF-7C87-A191-38D23FDF576D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4A33-7DEF-7CBC-A191-8BE904DF57D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ítulo y 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NgJAADhJAAAsCUAABAAAAAmAAAACAAAAAEAAAAAAAAA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Q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yYAANgJAABARwAAsCUAABAAAAAmAAAACAAAAAEAAAAAAAAA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0C74-3AEF-7CFA-A191-CCAF42DF5799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2874-3AEF-7CDE-A191-CC8B66DF579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HEJAADjJAAAYQ0AABAAAAAmAAAACAAAAIEAAAAAAAAA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GENAADjJAAAsCUAABAAAAAmAAAACAAAAAEAAAAAAAAA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5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Q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SYAAHEJAABARwAAYQ0AABAAAAAmAAAACAAAAIEAAAAAAAAA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6" name="TextoDiapositiva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SYAAGENAABARwAAsCUAABAAAAAmAAAACAAAAAEAAAAAAAAA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7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2ABF-F1EF-7CDC-A191-078964DF5752}" type="datetime1">
              <a:t>24/11/2018</a:t>
            </a:fld>
            <a:endParaRPr/>
          </a:p>
        </p:txBody>
      </p:sp>
      <p:sp>
        <p:nvSpPr>
          <p:cNvPr id="8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9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6D51-1FEF-7C9B-A191-E9CE23DF57BC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2651-1FEF-7CD0-A191-E98568DF57BC}" type="datetime1">
              <a:t>24/11/2018</a:t>
            </a:fld>
            <a:endParaRPr/>
          </a:p>
        </p:txBody>
      </p:sp>
      <p:sp>
        <p:nvSpPr>
          <p:cNvPr id="4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12FD-B3EF-7CE4-A191-45B15CDF5710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ací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3680-CEEF-7CC0-A191-389578DF576D}" type="datetime1">
              <a:t>24/11/2018</a:t>
            </a:fld>
            <a:endParaRPr/>
          </a:p>
        </p:txBody>
      </p:sp>
      <p:sp>
        <p:nvSpPr>
          <p:cNvPr id="3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38AF-E1EF-7CCE-A191-179B76DF5742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rXdg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NACAABbHQAAqAwAABAAAAAmAAAACAAAAIGAAAAAAAAA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>
              <a:defRPr lang="es-ES" sz="3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s-ES"/>
            </a:pPr>
            <a:r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x8AABMGAADbRQAADiQAABAAAAAmAAAACAAAAAGAAAAAAAAA"/>
              </a:ext>
            </a:extLst>
          </p:cNvSpPr>
          <p:nvPr>
            <p:ph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>
              <a:defRPr lang="es-ES" sz="3200"/>
            </a:lvl1pPr>
            <a:lvl2pPr>
              <a:defRPr lang="es-ES" sz="28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>
              <a:defRPr lang="es-ES"/>
            </a:pPr>
            <a:r>
              <a:t>Haga clic para modificar el estilo de texto del patrón</a:t>
            </a:r>
          </a:p>
          <a:p>
            <a:pPr lvl="1">
              <a:defRPr lang="es-ES"/>
            </a:pPr>
            <a:r>
              <a:t>Segundo nivel</a:t>
            </a:r>
          </a:p>
          <a:p>
            <a:pPr lvl="2">
              <a:defRPr lang="es-ES"/>
            </a:pPr>
            <a:r>
              <a:t>Tercer nivel</a:t>
            </a:r>
          </a:p>
          <a:p>
            <a:pPr lvl="3">
              <a:defRPr lang="es-ES"/>
            </a:pPr>
            <a:r>
              <a:t>Cuarto nivel</a:t>
            </a:r>
          </a:p>
          <a:p>
            <a:pPr lvl="4">
              <a:defRPr lang="es-ES"/>
            </a:pPr>
            <a:r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KgMAABbHQAAGyQAABAAAAAmAAAACAAAAAGAAAAAAAAA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es-ES" sz="1600"/>
            </a:lvl1pPr>
            <a:lvl2pPr marL="457200" indent="0">
              <a:buNone/>
              <a:defRPr lang="es-ES" sz="1400"/>
            </a:lvl2pPr>
            <a:lvl3pPr marL="914400" indent="0">
              <a:buNone/>
              <a:defRPr lang="es-ES" sz="1200"/>
            </a:lvl3pPr>
            <a:lvl4pPr marL="1371600" indent="0">
              <a:buNone/>
              <a:defRPr lang="es-ES" sz="1000"/>
            </a:lvl4pPr>
            <a:lvl5pPr marL="1828800" indent="0">
              <a:buNone/>
              <a:defRPr lang="es-E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>
              <a:defRPr lang="es-ES"/>
            </a:pPr>
            <a:r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QAO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0D5A-14EF-7CFB-A191-E2AE43DF57B7}" type="datetime1">
              <a:t>24/11/2018</a:t>
            </a:fld>
            <a:endParaRPr/>
          </a:p>
        </p:txBody>
      </p:sp>
      <p:sp>
        <p:nvSpPr>
          <p:cNvPr id="6" name="Marcador de pie de págin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An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Marcador de número de diapositiva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3525-6BEF-7CC3-A191-9D967BDF57C8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BtHAAA1AgAABAAAAAmAAAACAAAAIEA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x0AAK4BAABARwAAsCUAABAAAAAmAAAACAAAAAEAAAAAAAAA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NQIAABtHAAAsCUAABAAAAAmAAAACAAAAAE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5A09-47EF-7CAC-A191-B1F914DF57E4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1B19-57EF-7CED-A191-A1B855DF57F4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IgdAACzOwAABCEAABAAAAAmAAAACAAAAIEAAAAAAAAA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MYDAACzOwAAFh0AABAAAAAmAAAACAAAAAEAAAAAAAAA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AQhAACzOwAA+CUAABAAAAAmAAAACAAAAAEAAAAAAAAA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5722-6CEF-7CA1-A191-9AF419DF57CF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7FA8-E6EF-7C89-A191-10DC31DF5745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0942-0CEF-7CFF-A191-FAAA47DF57AF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4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6AC5-8BEF-7C9C-A191-7DC924DF5728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DYAALABAABARwAAsCUAABAAAAAmAAAACAAAAIMAAAAAAAAA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LABAAAfNQAAsCUAABAAAAAmAAAACAAAAAMAAAAAAAAA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2CDB-95EF-7CDA-A191-638F62DF5736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4D09-47EF-7CBB-A191-B1EE03DF57E4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OgGAACgQQAAmBUAABAAAAAmAAAACAAAAP3w////////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0"/>
                <a:ea typeface="Calibri Light" pitchFamily="2" charset="0"/>
                <a:cs typeface="Calibri Light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8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kAACkWAACgQQAAWCAAABAAAAAmAAAACAAAAH3w////////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Hxw////////"/>
              </a:ext>
            </a:extLst>
          </p:cNvSpPr>
          <p:nvPr>
            <p:ph type="dt" sz="half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fld id="{02294A74-3AEF-7CBC-A191-CCE904DF5799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Hxw////////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Hxw////////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fld id="{022914E3-ADEF-7CE2-A191-5BB75ADF570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3094-DAEF-7CC6-A191-2C937EDF5779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1BB5-FBEF-7CED-A191-0DB855DF5758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UAABwbAACtRQAAfSMAABAAAAAmAAAACAAAAIEA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UAAOERAACtRQAAHBsAABAAAAAmAAAACAAAAIEAAAAAAAAA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4ED9-97EF-7CB8-A191-61ED00DF5734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3B04-4AEF-7CCD-A191-BC9875DF57E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ítulo y 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NgJAADhJAAAsCUAABAAAAAmAAAACAAAAAEAAAAAAAAA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yYAANgJAABARwAAsCUAABAAAAAmAAAACAAAAAEAAAAAAAAA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1232-7CEF-7CE4-A191-8AB15CDF57DF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47E8-A6EF-7CB1-A191-50E409DF5705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k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HEJAADjJAAAYQ0AABAAAAAmAAAACAAAAIEAAAAAAAAA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GENAADjJAAAsCUAABAAAAAmAAAACAAAAAEAAAAAAAAA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5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SYAAHEJAABARwAAYQ0AABAAAAAmAAAACAAAAIEAAAAAAAAA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6" name="TextoDiapositiva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SYAAGENAABARwAAsCUAABAAAAAmAAAACAAAAAEAAAAAAAAA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7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4612-5CEF-7CB0-A191-AAE508DF57FF}" type="datetime1">
              <a:t>24/11/2018</a:t>
            </a:fld>
            <a:endParaRPr/>
          </a:p>
        </p:txBody>
      </p:sp>
      <p:sp>
        <p:nvSpPr>
          <p:cNvPr id="8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9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2E82-CCEF-7CD8-A191-3A8D60DF576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51F6-B8EF-7CA7-A191-4EF21FDF571B}" type="datetime1">
              <a:t>24/11/2018</a:t>
            </a:fld>
            <a:endParaRPr/>
          </a:p>
        </p:txBody>
      </p:sp>
      <p:sp>
        <p:nvSpPr>
          <p:cNvPr id="4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21A1-EFEF-7CD7-A191-19826FDF574C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NACAABbHQAAqAwAABAAAAAmAAAACAAAAIGAAAAAAAAA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>
              <a:defRPr lang="es-ES" sz="3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s-ES"/>
            </a:pPr>
            <a:r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VyMi4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x8AABMGAADbRQAADiQAABAAAAAmAAAACAAAAAGAAAAAAAAA"/>
              </a:ext>
            </a:extLst>
          </p:cNvSpPr>
          <p:nvPr>
            <p:ph type="pic"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 marL="0" indent="0">
              <a:buNone/>
              <a:defRPr lang="es-ES" sz="3200"/>
            </a:lvl1pPr>
            <a:lvl2pPr marL="457200" indent="0">
              <a:buNone/>
              <a:defRPr lang="es-ES" sz="2800"/>
            </a:lvl2pPr>
            <a:lvl3pPr marL="914400" indent="0">
              <a:buNone/>
              <a:defRPr lang="es-ES" sz="2400"/>
            </a:lvl3pPr>
            <a:lvl4pPr marL="1371600" indent="0">
              <a:buNone/>
              <a:defRPr lang="es-ES" sz="2000"/>
            </a:lvl4pPr>
            <a:lvl5pPr marL="1828800" indent="0">
              <a:buNone/>
              <a:defRPr lang="es-E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>
              <a:defRPr lang="es-ES"/>
            </a:pPr>
            <a:endParaRPr/>
          </a:p>
        </p:txBody>
      </p:sp>
      <p:sp>
        <p:nvSpPr>
          <p:cNvPr id="4" name="Marcador de texto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wUAAKgMAABbHQAAGyQAABAAAAAmAAAACAAAAAGAAAAAAAAA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es-ES" sz="1600"/>
            </a:lvl1pPr>
            <a:lvl2pPr marL="457200" indent="0">
              <a:buNone/>
              <a:defRPr lang="es-ES" sz="1400"/>
            </a:lvl2pPr>
            <a:lvl3pPr marL="914400" indent="0">
              <a:buNone/>
              <a:defRPr lang="es-ES" sz="1200"/>
            </a:lvl3pPr>
            <a:lvl4pPr marL="1371600" indent="0">
              <a:buNone/>
              <a:defRPr lang="es-ES" sz="1000"/>
            </a:lvl4pPr>
            <a:lvl5pPr marL="1828800" indent="0">
              <a:buNone/>
              <a:defRPr lang="es-E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>
              <a:defRPr lang="es-ES"/>
            </a:pPr>
            <a:r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BonAAAIFg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02291A12-5CEF-7CEC-A191-AAB954DF57FF}" type="datetime1">
              <a:t>24/11/2018</a:t>
            </a:fld>
            <a:endParaRPr/>
          </a:p>
        </p:txBody>
      </p:sp>
      <p:sp>
        <p:nvSpPr>
          <p:cNvPr id="6" name="Marcador de pie de págin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Marcador de número de diapositiva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DQAABonAADYRQAAWSk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0922-6CEF-7CFF-A191-9AAA47DF57C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ací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7D81-CFEF-7C8B-A191-39DE33DF576C}" type="datetime1">
              <a:t>24/11/2018</a:t>
            </a:fld>
            <a:endParaRPr/>
          </a:p>
        </p:txBody>
      </p:sp>
      <p:sp>
        <p:nvSpPr>
          <p:cNvPr id="3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3D6D-23EF-7CCB-A191-D59E73DF5780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K4BAABtHAAA1AgAABAAAAAmAAAACAAAAIEA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x0AAK4BAABARwAAsCUAABAAAAAmAAAACAAAAAEAAAAAAAAA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s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NQIAABtHAAAsCUAABAAAAAmAAAACAAAAAE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4A35-7BEF-7CBC-A191-8DE904DF57D8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3FD8-96EF-7CC9-A191-609C71DF5735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IgdAACzOwAABCEAABAAAAAmAAAACAAAAIEAAAAAAAAA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MYDAACzOwAAFh0AABAAAAAmAAAACAAAAAEAAAAAAAAA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w4AAAQhAACzOwAA+CUAABAAAAAmAAAACAAAAAEAAAAAAAAA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/>
          <a:p>
            <a:pPr>
              <a:defRPr lang="en-US"/>
            </a:pPr>
            <a:r>
              <a:t>Haga clic para editar los estilos de texto del patrón</a:t>
            </a:r>
          </a:p>
        </p:txBody>
      </p:sp>
      <p:sp>
        <p:nvSpPr>
          <p:cNvPr id="5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278A-C4EF-7CD1-A191-328469DF5767}" type="datetime1">
              <a:t>24/11/2018</a:t>
            </a:fld>
            <a:endParaRPr/>
          </a:p>
        </p:txBody>
      </p:sp>
      <p:sp>
        <p:nvSpPr>
          <p:cNvPr id="6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M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7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1C82-CCEF-7CEA-A191-3ABF52DF576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4603-4DEF-7CB0-A191-BBE508DF57EE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2417-59EF-7CD2-A191-AF876ADF57FA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DYAALABAABARwAAsCUAABAAAAAmAAAACAAAAIMAAAAAAAAA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LABAAAfNQAAsCUAABAAAAAmAAAACAAAAAMAAAAAAAAA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ÁreaFech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02294464-2AEF-7CB2-A191-DCE70ADF5789}" type="datetime1">
              <a:t>24/11/2018</a:t>
            </a:fld>
            <a:endParaRPr/>
          </a:p>
        </p:txBody>
      </p:sp>
      <p:sp>
        <p:nvSpPr>
          <p:cNvPr id="5" name="ÁreaPiePágin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502F-61EF-7CA6-A191-97F31EDF57C2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QAYEM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L8vAAAAAAAA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s-ES"/>
            </a:pPr>
            <a:r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wtB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D8vAAAAAAAA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s-ES"/>
            </a:pPr>
            <a:r>
              <a:t>Haga clic para modificar el estilo de texto del patrón</a:t>
            </a:r>
          </a:p>
          <a:p>
            <a:pPr lvl="1">
              <a:defRPr lang="es-ES"/>
            </a:pPr>
            <a:r>
              <a:t>Segundo nivel</a:t>
            </a:r>
          </a:p>
          <a:p>
            <a:pPr lvl="2">
              <a:defRPr lang="es-ES"/>
            </a:pPr>
            <a:r>
              <a:t>Tercer nivel</a:t>
            </a:r>
          </a:p>
          <a:p>
            <a:pPr lvl="3">
              <a:defRPr lang="es-ES"/>
            </a:pPr>
            <a:r>
              <a:t>Cuarto nivel</a:t>
            </a:r>
          </a:p>
          <a:p>
            <a:pPr lvl="4">
              <a:defRPr lang="es-ES"/>
            </a:pPr>
            <a:r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B0L3Q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L+PAAAAAAAA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77F3-BDEF-7C81-A191-4BD439DF571E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QA0Uc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L+PAAAAAAAA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xBu90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L+PAAAAAAAA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66A3-EDEF-7C90-A191-1BC528DF574E}" type="slidenum">
              <a:rPr lang="en-GB"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es-ES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s-ES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s-ES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s-E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s-E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No/jQs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L8vAAAAAAAA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NCOB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D8vAAAAAAAA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Footer Placeholder 4"/>
          <p:cNvSpPr>
            <a:extLst>
              <a:ext uri="smNativeData">
                <pr:smNativeData xmlns="" xmlns:p14="http://schemas.microsoft.com/office/powerpoint/2010/main" xmlns:pr="smNativeData" val="SMDATA_16_4+7aWxMAAAAlAAAAZAAAAA0AAAAAOQAAAAAAAAA5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AMAm0I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/6ttA8zMzADAwP8Af39/AAAAAAAAAAAAAAAAAAAAAAAAAAAAIQAAABgAAAAUAAAAnAIAAJ4oAAA7OgAAqCkAABAAAAAmAAAACAAAAP//////////"/>
              </a:ext>
            </a:extLst>
          </p:cNvSpPr>
          <p:nvPr/>
        </p:nvSpPr>
        <p:spPr>
          <a:xfrm>
            <a:off x="424180" y="6602730"/>
            <a:ext cx="9041765" cy="168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195" tIns="0" rIns="36195" bIns="0" numCol="1" anchor="t"/>
          <a:lstStyle>
            <a:lvl1pPr marL="0" algn="ctr" defTabSz="914400">
              <a:tabLst/>
              <a:defRPr lang="en-US" sz="1000" kern="400000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1pPr>
            <a:lvl2pPr marL="4572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2pPr>
            <a:lvl3pPr marL="9144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3pPr>
            <a:lvl4pPr marL="13716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4pPr>
            <a:lvl5pPr marL="18288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5pPr>
            <a:lvl6pPr marL="22860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6pPr>
            <a:lvl7pPr marL="27432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7pPr>
            <a:lvl8pPr marL="32004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8pPr>
            <a:lvl9pPr marL="3657600" algn="l" defTabSz="914400">
              <a:tabLst/>
              <a:defRPr lang="en-US" sz="1800" kern="1">
                <a:solidFill>
                  <a:schemeClr val="tx1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algn="l">
              <a:defRPr lang="en-US" kern="1"/>
            </a:pPr>
            <a:r>
              <a:rPr lang="en-AU">
                <a:solidFill>
                  <a:srgbClr val="8C8C8C"/>
                </a:solidFill>
              </a:rPr>
              <a:t>Ian</a:t>
            </a:r>
            <a:r>
              <a:rPr lang="en-AU">
                <a:solidFill>
                  <a:srgbClr val="000000"/>
                </a:solidFill>
              </a:rPr>
              <a:t> </a:t>
            </a:r>
            <a:r>
              <a:rPr lang="en-AU">
                <a:solidFill>
                  <a:srgbClr val="8C8C8C"/>
                </a:solidFill>
              </a:rPr>
              <a:t>Bell</a:t>
            </a:r>
            <a:r>
              <a:rPr lang="en-AU">
                <a:solidFill>
                  <a:srgbClr val="000000"/>
                </a:solidFill>
              </a:rPr>
              <a:t>: </a:t>
            </a:r>
            <a:r>
              <a:rPr lang="en-AU">
                <a:solidFill>
                  <a:srgbClr val="8C8C8C"/>
                </a:solidFill>
              </a:rPr>
              <a:t>Design Presentations that Communicate</a:t>
            </a:r>
          </a:p>
        </p:txBody>
      </p:sp>
      <p:sp>
        <p:nvSpPr>
          <p:cNvPr id="5" name="Rectangle 9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q20KAAAAACgAAAAoAAAAZAAAAGQAAAAAAAAAzMzMAAAAAABQAAAAUAAAAGQAAABkAAAAAAAAABcAAAAUAAAAAAAAAAAAAAD/fwAA/38AAAAAAAAJAAAABAAAAHB0L3Q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/6ttA8zMzADAwP8Af39/AAAAAAAAAAAAAAAAAAAAAAAAAAAAIQAAABgAAAAUAAAA30MAAJcoAAAcSQAAGyoAABAgAAAmAAAACAAAAP//////////"/>
              </a:ext>
            </a:extLst>
          </p:cNvSpPr>
          <p:nvPr/>
        </p:nvSpPr>
        <p:spPr>
          <a:xfrm>
            <a:off x="11033125" y="6598285"/>
            <a:ext cx="8515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fld id="{02296B3D-73EF-7C9D-A191-85C825DF57D0}" type="datetime1">
              <a:rPr lang="en-US" sz="1000">
                <a:solidFill>
                  <a:srgbClr val="8C8C8C"/>
                </a:solidFill>
              </a:rPr>
              <a:t>11/24/2018</a:t>
            </a:fld>
            <a:endParaRPr lang="en-AU" sz="1000">
              <a:solidFill>
                <a:srgbClr val="8C8C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Georgia" pitchFamily="1" charset="0"/>
          <a:ea typeface="Georgia" pitchFamily="1" charset="0"/>
          <a:cs typeface="Georgia" pitchFamily="1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4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8CAADYRQAAZwoAABAAAAAmAAAACAAAAL8fAAD/HwAA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AUAADsLAADYRQAAACYAABAAAAAmAAAACAAAAL8fAAD/HwAA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L+PAAD/HwAA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2EDE-90EF-7CD8-A191-668D60DF5733}" type="datetime1">
              <a:t>24/11/2018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L+PAAD/HwAA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L+PAAD/HwAA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spcAft>
                <a:spcPts val="0"/>
              </a:spcAft>
              <a:defRPr lang="en-US" sz="120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1A2B-65EF-7CEC-A191-93B954DF57C6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" pitchFamily="2" charset="0"/>
          <a:cs typeface="Calibri" pitchFamily="2" charset="0"/>
        </a:defRPr>
      </a:lvl5pPr>
      <a:lvl6pPr marL="45720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" pitchFamily="2" charset="0"/>
          <a:cs typeface="Calibri" pitchFamily="2" charset="0"/>
        </a:defRPr>
      </a:lvl6pPr>
      <a:lvl7pPr marL="91440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" pitchFamily="2" charset="0"/>
          <a:cs typeface="Calibri" pitchFamily="2" charset="0"/>
        </a:defRPr>
      </a:lvl7pPr>
      <a:lvl8pPr marL="137160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" pitchFamily="2" charset="0"/>
          <a:cs typeface="Calibri" pitchFamily="2" charset="0"/>
        </a:defRPr>
      </a:lvl8pPr>
      <a:lvl9pPr marL="182880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" pitchFamily="2" charset="0"/>
          <a:cs typeface="Calibri" pitchFamily="2" charset="0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P//////////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P//////////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P//////////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435B-15EF-7CB5-A191-E3E00DDF57B6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P//////////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B0L20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25B4-FAEF-7CD3-A191-0C866BDF5759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P//////////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P//////////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P//////////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4449-07EF-7CB2-A191-F1E70ADF57A4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P//////////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B0L20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5D5E-10EF-7CAB-A191-E6FE13DF57B3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P//////////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P//////////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P//////////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6E06-48EF-7C98-A191-BECD20DF57EB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P//////////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B0L20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1B3B-75EF-7CED-A191-83B855DF57D6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P//////////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P//////////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P//////////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2465-2BEF-7CD2-A191-DD876ADF5788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P//////////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B0L20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4509-47EF-7CB3-A191-B1E60BDF57E4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P//////////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P//////////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Haga clic para modificar el estilo de texto del patrón</a:t>
            </a:r>
          </a:p>
          <a:p>
            <a:pPr lvl="1">
              <a:defRPr lang="en-US"/>
            </a:pPr>
            <a:r>
              <a:t>Segundo nivel</a:t>
            </a:r>
          </a:p>
          <a:p>
            <a:pPr lvl="2">
              <a:defRPr lang="en-US"/>
            </a:pPr>
            <a:r>
              <a:t>Tercer nivel</a:t>
            </a:r>
          </a:p>
          <a:p>
            <a:pPr lvl="3">
              <a:defRPr lang="en-US"/>
            </a:pPr>
            <a:r>
              <a:t>Cuarto nivel</a:t>
            </a:r>
          </a:p>
          <a:p>
            <a:pPr lvl="4">
              <a:defRPr lang="en-US"/>
            </a:pPr>
            <a:r>
              <a:t>Quinto nivel</a:t>
            </a:r>
          </a:p>
        </p:txBody>
      </p:sp>
      <p:sp>
        <p:nvSpPr>
          <p:cNvPr id="4" name="Marcador de fecha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P//////////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3C40-0EEF-7CCA-A191-F89F72DF57AD}" type="datetime1">
              <a:t>24/11/2018</a:t>
            </a:fld>
            <a:endParaRPr/>
          </a:p>
        </p:txBody>
      </p:sp>
      <p:sp>
        <p:nvSpPr>
          <p:cNvPr id="5" name="Marcador de pie de página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P//////////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Marcador de número de diapositiva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B0L20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2291B23-6DEF-7CED-A191-9BB855DF57CE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oo.gl/forms/0x1oZBrsXI70ujzI3" TargetMode="External"/><Relationship Id="rId13" Type="http://schemas.openxmlformats.org/officeDocument/2006/relationships/hyperlink" Target="https://goo.gl/forms/1jThmfZCapuiPN7i2" TargetMode="External"/><Relationship Id="rId3" Type="http://schemas.openxmlformats.org/officeDocument/2006/relationships/hyperlink" Target="https://goo.gl/forms/UFoayNF4otJQmBsC2" TargetMode="External"/><Relationship Id="rId7" Type="http://schemas.openxmlformats.org/officeDocument/2006/relationships/hyperlink" Target="https://goo.gl/forms/9X2Sj6TRZpyHOoV63" TargetMode="External"/><Relationship Id="rId12" Type="http://schemas.openxmlformats.org/officeDocument/2006/relationships/hyperlink" Target="https://goo.gl/forms/Tsu7WbIsEDitk2Sz2" TargetMode="External"/><Relationship Id="rId2" Type="http://schemas.openxmlformats.org/officeDocument/2006/relationships/hyperlink" Target="https://goo.gl/forms/UaiCZ0vFoMoYQNxb2" TargetMode="External"/><Relationship Id="rId16" Type="http://schemas.openxmlformats.org/officeDocument/2006/relationships/hyperlink" Target="https://goo.gl/forms/0Vn4c3TnsFRdLw7E2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goo.gl/forms/CxgY4SEU78CKwkcg1" TargetMode="External"/><Relationship Id="rId11" Type="http://schemas.openxmlformats.org/officeDocument/2006/relationships/hyperlink" Target="https://goo.gl/forms/txi2HUEstcGpmFNU2" TargetMode="External"/><Relationship Id="rId5" Type="http://schemas.openxmlformats.org/officeDocument/2006/relationships/hyperlink" Target="https://goo.gl/forms/26Ba8foqEs6LHxz12" TargetMode="External"/><Relationship Id="rId15" Type="http://schemas.openxmlformats.org/officeDocument/2006/relationships/hyperlink" Target="https://goo.gl/forms/dYeUMdabGKXvEqdM2" TargetMode="External"/><Relationship Id="rId10" Type="http://schemas.openxmlformats.org/officeDocument/2006/relationships/hyperlink" Target="https://goo.gl/forms/FnRUIxDorOSS6c5X2" TargetMode="External"/><Relationship Id="rId4" Type="http://schemas.openxmlformats.org/officeDocument/2006/relationships/hyperlink" Target="https://goo.gl/forms/JijJ5AvzUm1OGsyk2" TargetMode="External"/><Relationship Id="rId9" Type="http://schemas.openxmlformats.org/officeDocument/2006/relationships/hyperlink" Target="https://goo.gl/forms/S1owNg1MndhMLjOj2" TargetMode="External"/><Relationship Id="rId14" Type="http://schemas.openxmlformats.org/officeDocument/2006/relationships/hyperlink" Target="https://goo.gl/forms/WeENN2bkStt7mcqv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+DQAABonAADYRQAAWSkAABAAAAAmAAAACAAAAAAAAAAAAAAA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 lang="en-US"/>
            </a:pPr>
            <a:fld id="{02291CFD-B3EF-7CEA-A191-45BF52DF5710}" type="slidenum">
              <a:t>1</a:t>
            </a:fld>
            <a:endParaRPr dirty="0"/>
          </a:p>
        </p:txBody>
      </p:sp>
      <p:sp>
        <p:nvSpPr>
          <p:cNvPr id="3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NgQAAFIKAAB1RAAAmhkAABAAAAAmAAAACAAAAAEAAAAAAAAA"/>
              </a:ext>
            </a:extLst>
          </p:cNvSpPr>
          <p:nvPr>
            <p:ph type="ctrTitle"/>
          </p:nvPr>
        </p:nvSpPr>
        <p:spPr>
          <a:xfrm>
            <a:off x="559269" y="1965768"/>
            <a:ext cx="10443845" cy="2484120"/>
          </a:xfrm>
        </p:spPr>
        <p:txBody>
          <a:bodyPr/>
          <a:lstStyle/>
          <a:p>
            <a:pPr>
              <a:defRPr lang="en-US" sz="4800" b="1">
                <a:latin typeface="Rockwell " charset="0"/>
                <a:ea typeface="Rockwell " charset="0"/>
                <a:cs typeface="Rockwell " charset="0"/>
              </a:defRPr>
            </a:pPr>
            <a:r>
              <a:rPr lang="es-AR" dirty="0" smtClean="0"/>
              <a:t> </a:t>
            </a:r>
            <a:r>
              <a:rPr lang="es-AR" dirty="0"/>
              <a:t>Necesidades de </a:t>
            </a:r>
            <a:r>
              <a:rPr lang="es-AR" dirty="0" smtClean="0"/>
              <a:t>Formación</a:t>
            </a:r>
            <a:br>
              <a:rPr lang="es-AR" dirty="0" smtClean="0"/>
            </a:br>
            <a:r>
              <a:rPr lang="es-AR" dirty="0" smtClean="0"/>
              <a:t> RIII y RIV</a:t>
            </a:r>
            <a:endParaRPr lang="es-AR" dirty="0"/>
          </a:p>
        </p:txBody>
      </p:sp>
      <p:sp>
        <p:nvSpPr>
          <p:cNvPr id="4" name="Sub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4ggAABwdAAAiQQAASycAABAAAAAmAAAACAAAAAEAAAAAAAAA"/>
              </a:ext>
            </a:extLst>
          </p:cNvSpPr>
          <p:nvPr>
            <p:ph type="subTitle" idx="1"/>
          </p:nvPr>
        </p:nvSpPr>
        <p:spPr>
          <a:xfrm>
            <a:off x="2943616" y="4732020"/>
            <a:ext cx="5461348" cy="1067531"/>
          </a:xfrm>
        </p:spPr>
        <p:txBody>
          <a:bodyPr/>
          <a:lstStyle/>
          <a:p>
            <a:pPr>
              <a:defRPr lang="en-US">
                <a:latin typeface="Rockwell " charset="0"/>
                <a:ea typeface="Rockwell " charset="0"/>
                <a:cs typeface="Rockwell " charset="0"/>
              </a:defRPr>
            </a:pPr>
            <a:r>
              <a:rPr dirty="0"/>
              <a:t> </a:t>
            </a:r>
            <a:endParaRPr dirty="0" smtClean="0"/>
          </a:p>
          <a:p>
            <a:pPr>
              <a:defRPr lang="en-US">
                <a:latin typeface="Rockwell " charset="0"/>
                <a:ea typeface="Rockwell " charset="0"/>
                <a:cs typeface="Rockwell " charset="0"/>
              </a:defRPr>
            </a:pPr>
            <a:r>
              <a:rPr dirty="0" err="1" smtClean="0"/>
              <a:t>noviembre</a:t>
            </a:r>
            <a:r>
              <a:rPr dirty="0" smtClean="0"/>
              <a:t> 2018</a:t>
            </a:r>
            <a:endParaRPr dirty="0"/>
          </a:p>
        </p:txBody>
      </p:sp>
      <p:pic>
        <p:nvPicPr>
          <p:cNvPr id="5" name="Imagen1" descr="C:\Users\Administrador\Dropbox\Coordinación Técnica\logoRTCdefinitivo.pn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4+7aW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JQ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sEAAA5AwAAdhsAAKYI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204477" y="359424"/>
            <a:ext cx="9099119" cy="210820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2ogAt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2ogB/f38A5+bmA8zMzADAwP8Af39/AAAAAAAAAAAAAAAAAAAAAAAAAAAAIQAAABgAAAAUAAAAtRwAAHQIAADBRgAAoCkAABAAAAAmAAAACAAAAAEgAACAHwAA"/>
              </a:ext>
            </a:extLst>
          </p:cNvSpPr>
          <p:nvPr>
            <p:ph type="body" idx="1"/>
          </p:nvPr>
        </p:nvSpPr>
        <p:spPr>
          <a:xfrm>
            <a:off x="308610" y="249382"/>
            <a:ext cx="11883389" cy="6268512"/>
          </a:xfrm>
          <a:ln w="28575" cap="flat" cmpd="sng" algn="ctr">
            <a:noFill/>
            <a:prstDash val="solid"/>
            <a:headEnd type="none"/>
            <a:tailEnd type="none"/>
          </a:ln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es-ES"/>
            </a:pPr>
            <a:r>
              <a:rPr lang="es-ES" sz="1200" dirty="0"/>
              <a:t> </a:t>
            </a:r>
            <a:endParaRPr lang="es-ES" sz="2000" dirty="0"/>
          </a:p>
          <a:p>
            <a:pPr>
              <a:buFont typeface="Wingdings" panose="05000000000000000000" pitchFamily="2" charset="2"/>
              <a:buChar char="Ø"/>
              <a:defRPr lang="es-ES"/>
            </a:pPr>
            <a:r>
              <a:rPr lang="es-ES" sz="3200" b="1" dirty="0" smtClean="0">
                <a:solidFill>
                  <a:schemeClr val="accent1"/>
                </a:solidFill>
              </a:rPr>
              <a:t>IMÁGENES SATELITALES </a:t>
            </a:r>
            <a:r>
              <a:rPr lang="es-ES" sz="2400" dirty="0" smtClean="0"/>
              <a:t>(meteorólogos operativos)</a:t>
            </a:r>
          </a:p>
          <a:p>
            <a:pPr marL="0" indent="0">
              <a:lnSpc>
                <a:spcPct val="150000"/>
              </a:lnSpc>
              <a:buNone/>
              <a:defRPr lang="es-ES" sz="2000"/>
            </a:pPr>
            <a:r>
              <a:rPr lang="es-ES" sz="3200" dirty="0" smtClean="0">
                <a:solidFill>
                  <a:srgbClr val="FF0000"/>
                </a:solidFill>
              </a:rPr>
              <a:t>100</a:t>
            </a:r>
            <a:r>
              <a:rPr lang="es-ES" sz="3200" dirty="0">
                <a:solidFill>
                  <a:srgbClr val="FF0000"/>
                </a:solidFill>
              </a:rPr>
              <a:t>% </a:t>
            </a:r>
            <a:r>
              <a:rPr lang="es-ES" sz="3200" dirty="0"/>
              <a:t>-  Características de los sistemas de </a:t>
            </a:r>
            <a:r>
              <a:rPr lang="es-ES" sz="3200" dirty="0" err="1"/>
              <a:t>Mesoescala</a:t>
            </a:r>
            <a:r>
              <a:rPr lang="es-ES" sz="3200" dirty="0"/>
              <a:t> </a:t>
            </a:r>
          </a:p>
          <a:p>
            <a:pPr marL="0" indent="0">
              <a:lnSpc>
                <a:spcPct val="150000"/>
              </a:lnSpc>
              <a:buNone/>
              <a:defRPr lang="es-ES" sz="2000"/>
            </a:pPr>
            <a:r>
              <a:rPr lang="es-ES" sz="3200" dirty="0">
                <a:solidFill>
                  <a:srgbClr val="FF0000"/>
                </a:solidFill>
              </a:rPr>
              <a:t>96%</a:t>
            </a:r>
            <a:r>
              <a:rPr sz="3200" dirty="0"/>
              <a:t> - </a:t>
            </a:r>
            <a:r>
              <a:rPr sz="3200" dirty="0" smtClean="0"/>
              <a:t>Sistemas </a:t>
            </a:r>
            <a:r>
              <a:rPr sz="3200" dirty="0"/>
              <a:t>de Escala Sinóptica y sus características </a:t>
            </a:r>
            <a:r>
              <a:rPr sz="3200" dirty="0" smtClean="0"/>
              <a:t> </a:t>
            </a:r>
            <a:endParaRPr sz="3200" dirty="0"/>
          </a:p>
          <a:p>
            <a:pPr marL="0" indent="0">
              <a:lnSpc>
                <a:spcPct val="100000"/>
              </a:lnSpc>
              <a:buNone/>
              <a:defRPr lang="es-ES" sz="2000"/>
            </a:pPr>
            <a:r>
              <a:rPr lang="es-ES" sz="3200" dirty="0">
                <a:solidFill>
                  <a:srgbClr val="FF0000"/>
                </a:solidFill>
              </a:rPr>
              <a:t>92%</a:t>
            </a:r>
            <a:r>
              <a:rPr sz="3200" dirty="0"/>
              <a:t> - </a:t>
            </a:r>
            <a:r>
              <a:rPr lang="es-ES" sz="3200" dirty="0" smtClean="0">
                <a:solidFill>
                  <a:srgbClr val="000000"/>
                </a:solidFill>
              </a:rPr>
              <a:t>Utilización de </a:t>
            </a:r>
            <a:r>
              <a:rPr lang="es-ES" sz="3200" dirty="0">
                <a:solidFill>
                  <a:srgbClr val="000000"/>
                </a:solidFill>
              </a:rPr>
              <a:t>productos RGB </a:t>
            </a:r>
            <a:r>
              <a:rPr lang="es-ES" sz="3200" dirty="0" smtClean="0">
                <a:solidFill>
                  <a:srgbClr val="000000"/>
                </a:solidFill>
              </a:rPr>
              <a:t>de niebla </a:t>
            </a:r>
            <a:r>
              <a:rPr lang="es-ES" sz="3200" dirty="0">
                <a:solidFill>
                  <a:srgbClr val="000000"/>
                </a:solidFill>
              </a:rPr>
              <a:t>y microfísica </a:t>
            </a:r>
            <a:r>
              <a:rPr lang="es-ES" sz="3200" dirty="0" smtClean="0">
                <a:solidFill>
                  <a:srgbClr val="000000"/>
                </a:solidFill>
              </a:rPr>
              <a:t>nocturna,   sombras </a:t>
            </a:r>
            <a:r>
              <a:rPr lang="es-ES" sz="3200" dirty="0">
                <a:solidFill>
                  <a:srgbClr val="000000"/>
                </a:solidFill>
              </a:rPr>
              <a:t>en imágenes visibles </a:t>
            </a:r>
            <a:r>
              <a:rPr lang="es-ES" sz="3200" dirty="0" smtClean="0">
                <a:solidFill>
                  <a:srgbClr val="000000"/>
                </a:solidFill>
              </a:rPr>
              <a:t>y </a:t>
            </a:r>
            <a:r>
              <a:rPr sz="3200" dirty="0" smtClean="0"/>
              <a:t>animaciones </a:t>
            </a:r>
            <a:r>
              <a:rPr sz="3200" dirty="0"/>
              <a:t>para identificar niebla de valle así como concientización de la situación meteorológica y observaciones de superficie y de </a:t>
            </a:r>
            <a:r>
              <a:rPr sz="3200" dirty="0" smtClean="0"/>
              <a:t>aeronaves. </a:t>
            </a:r>
            <a:endParaRPr sz="3200" dirty="0"/>
          </a:p>
          <a:p>
            <a:pPr marL="0" indent="0">
              <a:lnSpc>
                <a:spcPct val="150000"/>
              </a:lnSpc>
              <a:buNone/>
              <a:defRPr lang="es-ES" sz="2000"/>
            </a:pPr>
            <a:r>
              <a:rPr lang="es-ES" sz="3200" dirty="0">
                <a:solidFill>
                  <a:srgbClr val="FF0000"/>
                </a:solidFill>
              </a:rPr>
              <a:t>92% </a:t>
            </a:r>
            <a:r>
              <a:rPr sz="3200" dirty="0"/>
              <a:t>- identificar tipos de nubes y sus </a:t>
            </a:r>
            <a:r>
              <a:rPr sz="3200" dirty="0" smtClean="0"/>
              <a:t>características.</a:t>
            </a:r>
            <a:endParaRPr sz="3200" dirty="0"/>
          </a:p>
          <a:p>
            <a:pPr marL="0" indent="0">
              <a:lnSpc>
                <a:spcPct val="150000"/>
              </a:lnSpc>
              <a:buNone/>
              <a:defRPr lang="es-ES" sz="1400">
                <a:solidFill>
                  <a:srgbClr val="000000"/>
                </a:solidFill>
              </a:defRPr>
            </a:pPr>
            <a:endParaRPr sz="3200" dirty="0"/>
          </a:p>
        </p:txBody>
      </p:sp>
      <p:sp>
        <p:nvSpPr>
          <p:cNvPr id="4" name="Rectángulo 4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5gEAAKIFAAALLgAAEggAABAgAAAmAAAACAAAAP//////////"/>
              </a:ext>
            </a:extLst>
          </p:cNvSpPr>
          <p:nvPr/>
        </p:nvSpPr>
        <p:spPr>
          <a:xfrm>
            <a:off x="308610" y="915670"/>
            <a:ext cx="7176135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s-AR" sz="2000" dirty="0"/>
              <a:t> </a:t>
            </a:r>
            <a:endParaRPr lang="en-GB" sz="2000" dirty="0"/>
          </a:p>
        </p:txBody>
      </p:sp>
      <p:pic>
        <p:nvPicPr>
          <p:cNvPr id="5" name="Imagen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4+7aW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kFAAANCQAApRcAAAA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9892137" y="151887"/>
            <a:ext cx="2185068" cy="257722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AAAAAAASwAASAMAABAAAAAmAAAACAAAAAEgAAAAAAAA"/>
              </a:ext>
            </a:extLst>
          </p:cNvSpPr>
          <p:nvPr>
            <p:ph type="title"/>
          </p:nvPr>
        </p:nvSpPr>
        <p:spPr>
          <a:xfrm>
            <a:off x="0" y="213755"/>
            <a:ext cx="11910951" cy="1151906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Ø"/>
              <a:defRPr lang="es-ES"/>
            </a:pPr>
            <a:r>
              <a:rPr lang="es-AR" sz="3200" b="1" dirty="0" smtClean="0">
                <a:solidFill>
                  <a:schemeClr val="accent1"/>
                </a:solidFill>
                <a:latin typeface="+mn-lt"/>
              </a:rPr>
              <a:t>Pronosticadores Aeronáuticos- </a:t>
            </a:r>
            <a:r>
              <a:rPr lang="es-AR" sz="3200" b="1" i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s-AR" sz="1800" dirty="0"/>
              <a:t>(jefes y pronosticadores respondieron por separado) </a:t>
            </a:r>
            <a:r>
              <a:rPr dirty="0"/>
              <a:t/>
            </a:r>
            <a:br>
              <a:rPr dirty="0"/>
            </a:br>
            <a:endParaRPr lang="en-GB" sz="1620" i="1" dirty="0"/>
          </a:p>
          <a:p>
            <a:pPr algn="ctr">
              <a:defRPr lang="en-GB" sz="1620" i="1"/>
            </a:pPr>
            <a:endParaRPr lang="en-GB" sz="1620" i="1" dirty="0"/>
          </a:p>
        </p:txBody>
      </p:sp>
      <p:sp>
        <p:nvSpPr>
          <p:cNvPr id="3" name="Marcador de contenid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nQIAAEgDAABjSAAAkycAABAAAAAmAAAACAAAAAEgAAAAAAAA"/>
              </a:ext>
            </a:extLst>
          </p:cNvSpPr>
          <p:nvPr>
            <p:ph type="body" idx="1"/>
          </p:nvPr>
        </p:nvSpPr>
        <p:spPr>
          <a:xfrm>
            <a:off x="771896" y="3118881"/>
            <a:ext cx="11150930" cy="311566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 lang="es-ES"/>
            </a:pPr>
            <a:r>
              <a:rPr lang="es-ES" sz="2400" b="1" dirty="0" smtClean="0"/>
              <a:t>Analizar </a:t>
            </a:r>
            <a:r>
              <a:rPr lang="es-ES" sz="2400" b="1" dirty="0"/>
              <a:t>y controlar continuamente la situación meteorológica</a:t>
            </a:r>
            <a:r>
              <a:rPr lang="es-ES" sz="2400" dirty="0"/>
              <a:t> </a:t>
            </a:r>
            <a:endParaRPr lang="es-ES" sz="2400" dirty="0" smtClean="0"/>
          </a:p>
          <a:p>
            <a:pPr marL="0" indent="0">
              <a:lnSpc>
                <a:spcPct val="110000"/>
              </a:lnSpc>
              <a:buNone/>
              <a:defRPr lang="es-ES"/>
            </a:pPr>
            <a:r>
              <a:rPr lang="es-ES" sz="2400" dirty="0" smtClean="0"/>
              <a:t>Pronosticadores</a:t>
            </a:r>
            <a:r>
              <a:rPr lang="es-ES" sz="2400" dirty="0"/>
              <a:t>: </a:t>
            </a:r>
            <a:r>
              <a:rPr lang="es-ES" sz="2400" dirty="0">
                <a:solidFill>
                  <a:srgbClr val="FF0000"/>
                </a:solidFill>
              </a:rPr>
              <a:t>78%</a:t>
            </a:r>
            <a:r>
              <a:rPr lang="es-ES" sz="2400" dirty="0"/>
              <a:t> en todas  las componentes.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 lang="es-ES"/>
            </a:pPr>
            <a:r>
              <a:rPr lang="es-ES" sz="2400" b="1" dirty="0" smtClean="0"/>
              <a:t> </a:t>
            </a:r>
            <a:r>
              <a:rPr lang="es-ES" sz="2400" b="1" dirty="0"/>
              <a:t>Predecir fenómenos y parámetros meteorológicos aeronáuticos</a:t>
            </a:r>
          </a:p>
          <a:p>
            <a:pPr marL="0" indent="0">
              <a:lnSpc>
                <a:spcPct val="110000"/>
              </a:lnSpc>
              <a:buNone/>
              <a:defRPr lang="es-ES"/>
            </a:pPr>
            <a:r>
              <a:rPr lang="es-ES" sz="2400" i="1" dirty="0" smtClean="0"/>
              <a:t>viento </a:t>
            </a:r>
            <a:r>
              <a:rPr lang="es-ES" sz="2400" i="1" dirty="0"/>
              <a:t>cizalladura , variabilidad </a:t>
            </a:r>
            <a:r>
              <a:rPr lang="es-ES" sz="2400" i="1" dirty="0" smtClean="0"/>
              <a:t>ráfagas     </a:t>
            </a:r>
            <a:r>
              <a:rPr lang="es-ES" sz="2400" dirty="0" smtClean="0"/>
              <a:t>Jefes </a:t>
            </a:r>
            <a:r>
              <a:rPr lang="es-ES" sz="2400" dirty="0"/>
              <a:t>y Pronosticadores </a:t>
            </a:r>
            <a:r>
              <a:rPr lang="es-ES" sz="2400" dirty="0">
                <a:solidFill>
                  <a:srgbClr val="FF0000"/>
                </a:solidFill>
              </a:rPr>
              <a:t>80% </a:t>
            </a:r>
            <a:endParaRPr lang="es-ES" sz="2400" dirty="0"/>
          </a:p>
          <a:p>
            <a:pPr marL="0" indent="0">
              <a:lnSpc>
                <a:spcPct val="110000"/>
              </a:lnSpc>
              <a:buNone/>
              <a:defRPr lang="es-ES"/>
            </a:pPr>
            <a:r>
              <a:rPr lang="es-ES" sz="2400" i="1" dirty="0" smtClean="0"/>
              <a:t>fenómenos </a:t>
            </a:r>
            <a:r>
              <a:rPr lang="es-ES" sz="2400" i="1" dirty="0"/>
              <a:t>meteorológicos </a:t>
            </a:r>
            <a:r>
              <a:rPr lang="es-ES" sz="2400" i="1" dirty="0" smtClean="0"/>
              <a:t>adversos         </a:t>
            </a:r>
            <a:r>
              <a:rPr lang="es-ES" sz="2400" dirty="0" smtClean="0"/>
              <a:t>Jefes </a:t>
            </a:r>
            <a:r>
              <a:rPr lang="es-ES" sz="2400" b="1" dirty="0">
                <a:solidFill>
                  <a:srgbClr val="FF0000"/>
                </a:solidFill>
              </a:rPr>
              <a:t>90%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, 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Pronosticadores</a:t>
            </a:r>
            <a:r>
              <a:rPr lang="es-ES" sz="2400" dirty="0">
                <a:solidFill>
                  <a:srgbClr val="FF0000"/>
                </a:solidFill>
              </a:rPr>
              <a:t>  84%</a:t>
            </a:r>
          </a:p>
          <a:p>
            <a:pPr marL="0" indent="0">
              <a:lnSpc>
                <a:spcPct val="110000"/>
              </a:lnSpc>
              <a:buNone/>
              <a:defRPr lang="es-ES"/>
            </a:pPr>
            <a:r>
              <a:rPr lang="es-ES" sz="2400" i="1" dirty="0"/>
              <a:t>n</a:t>
            </a:r>
            <a:r>
              <a:rPr lang="es-ES" sz="2400" i="1" dirty="0" smtClean="0"/>
              <a:t>iebla      </a:t>
            </a:r>
            <a:r>
              <a:rPr lang="es-ES" sz="2400" dirty="0" smtClean="0"/>
              <a:t>Pronosticadores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>
                <a:solidFill>
                  <a:srgbClr val="FF0000"/>
                </a:solidFill>
              </a:rPr>
              <a:t>84</a:t>
            </a:r>
            <a:r>
              <a:rPr lang="es-ES" sz="2400" dirty="0" smtClean="0">
                <a:solidFill>
                  <a:srgbClr val="FF0000"/>
                </a:solidFill>
              </a:rPr>
              <a:t>%</a:t>
            </a:r>
            <a:endParaRPr lang="es-E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64" y="771896"/>
            <a:ext cx="3683374" cy="22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444" y="163245"/>
            <a:ext cx="8531431" cy="88178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AR" sz="3200" b="1" dirty="0" smtClean="0">
                <a:solidFill>
                  <a:schemeClr val="accent1"/>
                </a:solidFill>
                <a:latin typeface="+mn-lt"/>
              </a:rPr>
              <a:t>Observaciones Aeronáuticos</a:t>
            </a:r>
            <a:endParaRPr lang="en-US" sz="32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0639" y="1089355"/>
            <a:ext cx="10700658" cy="5667705"/>
          </a:xfrm>
        </p:spPr>
        <p:txBody>
          <a:bodyPr/>
          <a:lstStyle/>
          <a:p>
            <a:pPr>
              <a:defRPr sz="1600"/>
            </a:pPr>
            <a:r>
              <a:rPr lang="es-ES" sz="2400" b="1" dirty="0" smtClean="0"/>
              <a:t>Controlar </a:t>
            </a:r>
            <a:r>
              <a:rPr lang="es-ES" sz="2400" b="1" dirty="0"/>
              <a:t>continuamente la situación meteorológica</a:t>
            </a:r>
          </a:p>
          <a:p>
            <a:pPr marL="0" indent="0">
              <a:buNone/>
              <a:defRPr sz="1600"/>
            </a:pPr>
            <a:r>
              <a:rPr lang="es-ES" sz="2000" b="1" dirty="0"/>
              <a:t>73%</a:t>
            </a:r>
            <a:r>
              <a:rPr lang="es-ES" sz="2000" dirty="0"/>
              <a:t>  alto interés en Analizar y describir las condiciones meteorológicas locales </a:t>
            </a:r>
            <a:r>
              <a:rPr lang="es-ES" sz="2000" dirty="0" smtClean="0"/>
              <a:t>existentes</a:t>
            </a:r>
          </a:p>
          <a:p>
            <a:pPr marL="0" indent="0">
              <a:buNone/>
              <a:defRPr sz="1600"/>
            </a:pPr>
            <a:endParaRPr lang="es-ES" sz="2000" dirty="0"/>
          </a:p>
          <a:p>
            <a:pPr>
              <a:defRPr sz="1600"/>
            </a:pPr>
            <a:r>
              <a:rPr lang="es-ES" sz="2400" b="1" dirty="0" smtClean="0"/>
              <a:t>Observar </a:t>
            </a:r>
            <a:r>
              <a:rPr lang="es-ES" sz="2400" b="1" dirty="0"/>
              <a:t>y registrar fenómenos y parámetros meteorológicos </a:t>
            </a:r>
            <a:r>
              <a:rPr lang="es-ES" sz="2400" b="1" dirty="0" err="1" smtClean="0"/>
              <a:t>aeron</a:t>
            </a:r>
            <a:r>
              <a:rPr lang="es-ES" sz="2400" b="1" dirty="0" smtClean="0"/>
              <a:t>.</a:t>
            </a:r>
            <a:r>
              <a:rPr lang="es-ES" sz="2400" dirty="0" smtClean="0"/>
              <a:t> </a:t>
            </a:r>
            <a:endParaRPr lang="es-ES" sz="2400" dirty="0"/>
          </a:p>
          <a:p>
            <a:pPr marL="0" indent="0">
              <a:buNone/>
              <a:defRPr sz="1600"/>
            </a:pPr>
            <a:r>
              <a:rPr lang="es-ES" sz="2000" dirty="0"/>
              <a:t>de 29 a 39 alto interés en cada </a:t>
            </a:r>
            <a:r>
              <a:rPr lang="es-ES" sz="2000" dirty="0" smtClean="0"/>
              <a:t>componente</a:t>
            </a:r>
          </a:p>
          <a:p>
            <a:pPr marL="0" indent="0">
              <a:buNone/>
              <a:defRPr sz="1600"/>
            </a:pPr>
            <a:endParaRPr lang="es-ES" sz="2000" dirty="0"/>
          </a:p>
          <a:p>
            <a:pPr>
              <a:defRPr sz="1600"/>
            </a:pPr>
            <a:r>
              <a:rPr lang="es-ES" sz="2000" b="1" dirty="0" smtClean="0"/>
              <a:t> </a:t>
            </a:r>
            <a:r>
              <a:rPr lang="es-ES" sz="2400" b="1" dirty="0"/>
              <a:t>Velar por un rendimiento óptimo de los sistemas y por la calidad de la información meteorológica </a:t>
            </a:r>
          </a:p>
          <a:p>
            <a:pPr marL="0" indent="0">
              <a:buNone/>
              <a:defRPr sz="1600"/>
            </a:pPr>
            <a:r>
              <a:rPr lang="es-ES" sz="2000" dirty="0"/>
              <a:t>34 a 39 % alto interés en recibir formación  en cada </a:t>
            </a:r>
            <a:r>
              <a:rPr lang="es-ES" sz="2000" dirty="0" smtClean="0"/>
              <a:t>componente</a:t>
            </a:r>
          </a:p>
          <a:p>
            <a:pPr marL="0" indent="0">
              <a:buNone/>
              <a:defRPr sz="1600"/>
            </a:pPr>
            <a:endParaRPr lang="es-ES" sz="2000" dirty="0"/>
          </a:p>
          <a:p>
            <a:pPr>
              <a:defRPr sz="1600"/>
            </a:pPr>
            <a:r>
              <a:rPr lang="es-ES" sz="2000" b="1" dirty="0" smtClean="0"/>
              <a:t> </a:t>
            </a:r>
            <a:r>
              <a:rPr lang="es-ES" sz="2400" b="1" dirty="0"/>
              <a:t>Comunicar información meteorológica a usuarios internos y externos</a:t>
            </a:r>
          </a:p>
          <a:p>
            <a:pPr marL="0" indent="0">
              <a:buNone/>
              <a:defRPr sz="1600"/>
            </a:pPr>
            <a:r>
              <a:rPr lang="es-ES" sz="2000" dirty="0"/>
              <a:t>34 a 37 % alto interés en recibir formación  en cada </a:t>
            </a:r>
            <a:r>
              <a:rPr lang="es-ES" sz="2000" dirty="0" smtClean="0"/>
              <a:t>componente</a:t>
            </a:r>
          </a:p>
          <a:p>
            <a:pPr marL="0" indent="0">
              <a:buNone/>
              <a:defRPr sz="1600"/>
            </a:pPr>
            <a:endParaRPr lang="es-ES" b="1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6FFD-B3EF-7C99-A191-45CC21DF5710}" type="slidenum">
              <a:rPr lang="en-US" smtClean="0"/>
              <a:t>12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648" y="401368"/>
            <a:ext cx="3245370" cy="314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3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+DQAABonAADYRQAAWSkAABAAAAAmAAAACAAAAAAAAAAAAAAA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 lang="en-US"/>
            </a:pPr>
            <a:fld id="{02296DC0-8EEF-7C9B-A191-78CE23DF572D}" type="slidenum">
              <a:t>13</a:t>
            </a:fld>
            <a:endParaRPr/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sLAADYRQAAACYAABAAAAAmAAAACAAAAAAAAAAAAAAA"/>
              </a:ext>
            </a:extLst>
          </p:cNvSpPr>
          <p:nvPr>
            <p:ph type="body" idx="1"/>
          </p:nvPr>
        </p:nvSpPr>
        <p:spPr>
          <a:xfrm>
            <a:off x="249382" y="296884"/>
            <a:ext cx="11637818" cy="6341422"/>
          </a:xfrm>
        </p:spPr>
        <p:txBody>
          <a:bodyPr/>
          <a:lstStyle/>
          <a:p>
            <a:pPr>
              <a:lnSpc>
                <a:spcPct val="110000"/>
              </a:lnSpc>
              <a:defRPr lang="es-ES"/>
            </a:pPr>
            <a:r>
              <a:rPr lang="es-AR" sz="2400" b="1" dirty="0"/>
              <a:t>Emitir avisos de fenómenos adversos</a:t>
            </a:r>
          </a:p>
          <a:p>
            <a:pPr marL="0" indent="0">
              <a:lnSpc>
                <a:spcPct val="110000"/>
              </a:lnSpc>
              <a:buNone/>
              <a:defRPr lang="es-ES"/>
            </a:pPr>
            <a:r>
              <a:rPr lang="es-AR" sz="2400" dirty="0"/>
              <a:t> </a:t>
            </a:r>
            <a:r>
              <a:rPr lang="es-ES" sz="2400" dirty="0"/>
              <a:t>Predecir los fenómenos meteorológicos adversos, su extensión espacial, inicio/cese, duración, intensidad y variación </a:t>
            </a:r>
            <a:r>
              <a:rPr lang="es-ES" sz="2400" dirty="0" smtClean="0"/>
              <a:t>temporal:  </a:t>
            </a:r>
            <a:r>
              <a:rPr lang="es-ES" sz="2400" i="1" dirty="0" smtClean="0"/>
              <a:t>tormenta</a:t>
            </a:r>
            <a:r>
              <a:rPr lang="es-ES" sz="2400" i="1" dirty="0"/>
              <a:t>, turbulencia, cizalladura, </a:t>
            </a:r>
            <a:r>
              <a:rPr lang="es-ES" sz="2400" i="1" dirty="0" err="1"/>
              <a:t>engelamiento</a:t>
            </a:r>
            <a:r>
              <a:rPr lang="es-ES" sz="2400" i="1" dirty="0"/>
              <a:t>, fenómenos adversos.  Velar por la calidad de la información y de los servicios meteorológicos.</a:t>
            </a:r>
            <a:r>
              <a:rPr lang="es-ES" sz="2400" dirty="0"/>
              <a:t> </a:t>
            </a:r>
            <a:r>
              <a:rPr lang="es-ES" sz="2400" dirty="0" smtClean="0"/>
              <a:t>                   Jefes 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b="1" dirty="0">
                <a:solidFill>
                  <a:srgbClr val="FF0000"/>
                </a:solidFill>
              </a:rPr>
              <a:t>90 % y 100 % </a:t>
            </a:r>
            <a:r>
              <a:rPr lang="es-ES" sz="2400" b="1" dirty="0"/>
              <a:t>,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pronosticadores</a:t>
            </a:r>
            <a:r>
              <a:rPr lang="es-ES" sz="2400" b="1" dirty="0">
                <a:solidFill>
                  <a:srgbClr val="FF0000"/>
                </a:solidFill>
              </a:rPr>
              <a:t>  87%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endParaRPr lang="es-ES" sz="2400" i="1" dirty="0"/>
          </a:p>
          <a:p>
            <a:pPr>
              <a:lnSpc>
                <a:spcPct val="110000"/>
              </a:lnSpc>
              <a:defRPr lang="es-ES"/>
            </a:pPr>
            <a:r>
              <a:rPr lang="es-ES" sz="2400" b="1" dirty="0"/>
              <a:t>Comunicar información meteorológica a usuarios internos y externos    </a:t>
            </a:r>
          </a:p>
          <a:p>
            <a:pPr marL="0" indent="0">
              <a:lnSpc>
                <a:spcPct val="110000"/>
              </a:lnSpc>
              <a:buNone/>
              <a:defRPr lang="es-ES"/>
            </a:pPr>
            <a:r>
              <a:rPr lang="es-AR" sz="2400" i="1" dirty="0"/>
              <a:t>Velar por que todos los pronósticos se comuniquen a los grupos de usuarios a través de los medios de comunicación autorizados.</a:t>
            </a:r>
            <a:r>
              <a:rPr lang="es-ES" sz="2400" dirty="0"/>
              <a:t> </a:t>
            </a:r>
            <a:r>
              <a:rPr lang="es-ES" sz="2400" dirty="0" smtClean="0"/>
              <a:t> Jefes</a:t>
            </a:r>
            <a:r>
              <a:rPr lang="es-ES" sz="2400" b="1" dirty="0" smtClean="0"/>
              <a:t> </a:t>
            </a:r>
            <a:r>
              <a:rPr lang="es-ES" sz="2400" b="1" dirty="0">
                <a:solidFill>
                  <a:srgbClr val="FF0000"/>
                </a:solidFill>
              </a:rPr>
              <a:t>100%</a:t>
            </a:r>
            <a:r>
              <a:rPr lang="es-ES" sz="2400" b="1" dirty="0"/>
              <a:t> 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Pronosticadores </a:t>
            </a:r>
            <a:r>
              <a:rPr lang="es-AR" sz="2400" b="1" dirty="0">
                <a:solidFill>
                  <a:srgbClr val="FF0000"/>
                </a:solidFill>
              </a:rPr>
              <a:t>95%</a:t>
            </a:r>
            <a:endParaRPr lang="es-AR" sz="2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Font typeface="Wingdings" charset="2"/>
              <a:buChar char="q"/>
              <a:defRPr lang="es-ES"/>
            </a:pPr>
            <a:r>
              <a:rPr lang="es-AR" sz="2400" b="1" dirty="0"/>
              <a:t>Parte B  conocimientos y habilidades</a:t>
            </a:r>
            <a:r>
              <a:rPr lang="es-AR" sz="2400" dirty="0"/>
              <a:t>:  </a:t>
            </a:r>
          </a:p>
          <a:p>
            <a:pPr marL="0" indent="0">
              <a:lnSpc>
                <a:spcPct val="110000"/>
              </a:lnSpc>
              <a:buNone/>
              <a:defRPr lang="es-ES"/>
            </a:pPr>
            <a:r>
              <a:rPr lang="es-ES" sz="2400" i="1" dirty="0"/>
              <a:t>Mecanismos de </a:t>
            </a:r>
            <a:r>
              <a:rPr lang="es-ES" sz="2400" i="1" dirty="0" err="1"/>
              <a:t>generacion</a:t>
            </a:r>
            <a:r>
              <a:rPr lang="es-ES" sz="2400" i="1" dirty="0"/>
              <a:t> de  LLJ y otros  y  como afecta las aeronaves</a:t>
            </a:r>
            <a:r>
              <a:rPr lang="es-ES" sz="2400" dirty="0"/>
              <a:t> y  B11 </a:t>
            </a:r>
            <a:r>
              <a:rPr lang="es-ES" sz="2400" i="1" dirty="0"/>
              <a:t>interpretación imágenes satelitales para </a:t>
            </a:r>
            <a:r>
              <a:rPr lang="es-ES" sz="2400" dirty="0"/>
              <a:t>…. Jefes</a:t>
            </a:r>
            <a:r>
              <a:rPr lang="es-ES" sz="2400" b="1" dirty="0"/>
              <a:t> </a:t>
            </a:r>
            <a:r>
              <a:rPr lang="es-ES" sz="2400" b="1" dirty="0">
                <a:solidFill>
                  <a:srgbClr val="FF0000"/>
                </a:solidFill>
              </a:rPr>
              <a:t> 100% </a:t>
            </a:r>
          </a:p>
          <a:p>
            <a:pPr marL="0" indent="0">
              <a:lnSpc>
                <a:spcPct val="110000"/>
              </a:lnSpc>
              <a:buNone/>
              <a:defRPr lang="es-ES"/>
            </a:pPr>
            <a:r>
              <a:rPr lang="es-ES" sz="2400" dirty="0"/>
              <a:t> </a:t>
            </a:r>
            <a:r>
              <a:rPr lang="es-ES" sz="2400" i="1" dirty="0"/>
              <a:t>formación y disipación de niebla .  Interpretación de imágenes de  Radar para localizar </a:t>
            </a:r>
            <a:r>
              <a:rPr lang="es-ES" sz="2400" i="1" dirty="0" smtClean="0"/>
              <a:t>nieblas   Jefes </a:t>
            </a:r>
            <a:r>
              <a:rPr lang="es-ES" sz="2400" b="1" i="1" dirty="0">
                <a:solidFill>
                  <a:srgbClr val="FF0000"/>
                </a:solidFill>
              </a:rPr>
              <a:t>90</a:t>
            </a:r>
            <a:r>
              <a:rPr lang="es-ES" sz="2400" b="1" i="1" dirty="0" smtClean="0">
                <a:solidFill>
                  <a:srgbClr val="FF0000"/>
                </a:solidFill>
              </a:rPr>
              <a:t>%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+DQAABonAADYRQAAWSkAABAAAAAmAAAACAAAAAAAAAAAAAAA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 lang="en-US"/>
            </a:pPr>
            <a:fld id="{02295516-58EF-7CA3-A191-AEF61BDF57FB}" type="slidenum">
              <a:t>14</a:t>
            </a:fld>
            <a:endParaRPr/>
          </a:p>
        </p:txBody>
      </p:sp>
      <p:sp>
        <p:nvSpPr>
          <p:cNvPr id="3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PMCAADJNAAAWggAABAAAAAmAAAACAAAAAEAAAAAAAAA"/>
              </a:ext>
            </a:extLst>
          </p:cNvSpPr>
          <p:nvPr>
            <p:ph type="title"/>
          </p:nvPr>
        </p:nvSpPr>
        <p:spPr>
          <a:xfrm>
            <a:off x="688768" y="190308"/>
            <a:ext cx="6080167" cy="68043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  <a:defRPr lang="es-ES" sz="2000">
                <a:latin typeface="Rockwell " charset="0"/>
                <a:ea typeface="Rockwell " charset="0"/>
                <a:cs typeface="Rockwell " charset="0"/>
              </a:defRPr>
            </a:pPr>
            <a:r>
              <a:rPr lang="es-AR" sz="2800" b="1" dirty="0">
                <a:solidFill>
                  <a:schemeClr val="accent1"/>
                </a:solidFill>
              </a:rPr>
              <a:t>Instrumental Meteorológico </a:t>
            </a:r>
            <a:endParaRPr lang="es-AR" b="1" dirty="0"/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VgUAAFoIAADYRQAAACYAABAAAAAmAAAACAAAAAEAAAAAAAAA"/>
              </a:ext>
            </a:extLst>
          </p:cNvSpPr>
          <p:nvPr>
            <p:ph type="body" idx="1"/>
          </p:nvPr>
        </p:nvSpPr>
        <p:spPr>
          <a:xfrm>
            <a:off x="332838" y="818449"/>
            <a:ext cx="11780323" cy="5557652"/>
          </a:xfrm>
        </p:spPr>
        <p:txBody>
          <a:bodyPr/>
          <a:lstStyle/>
          <a:p>
            <a:pPr marL="0" indent="0">
              <a:buNone/>
              <a:defRPr lang="es-AR" sz="1200" b="1"/>
            </a:pPr>
            <a:endParaRPr dirty="0"/>
          </a:p>
          <a:p>
            <a:pPr>
              <a:defRPr lang="es-ES" sz="1800" b="1"/>
            </a:pPr>
            <a:r>
              <a:rPr lang="es-ES" i="1" dirty="0" smtClean="0"/>
              <a:t> </a:t>
            </a:r>
            <a:r>
              <a:rPr sz="2400" dirty="0"/>
              <a:t>Instalación de instrumentos y sistemas de comunicaciones</a:t>
            </a:r>
          </a:p>
          <a:p>
            <a:pPr marL="0" indent="0">
              <a:buNone/>
              <a:defRPr lang="es-ES" sz="1600"/>
            </a:pPr>
            <a:r>
              <a:rPr lang="es-ES" sz="2000" dirty="0"/>
              <a:t>Ningún encuestado realiza:</a:t>
            </a:r>
            <a:r>
              <a:rPr sz="2000" dirty="0"/>
              <a:t> </a:t>
            </a:r>
            <a:r>
              <a:rPr sz="2000" dirty="0" smtClean="0"/>
              <a:t>Clasificación </a:t>
            </a:r>
            <a:r>
              <a:rPr sz="2000" dirty="0"/>
              <a:t>completa del sitio para las variables </a:t>
            </a:r>
            <a:endParaRPr sz="2000" dirty="0" smtClean="0"/>
          </a:p>
          <a:p>
            <a:pPr marL="0" indent="0">
              <a:buNone/>
              <a:defRPr lang="es-ES" sz="1600"/>
            </a:pPr>
            <a:r>
              <a:rPr sz="2000" dirty="0" smtClean="0"/>
              <a:t>correspondientes</a:t>
            </a:r>
            <a:r>
              <a:rPr sz="2000" dirty="0"/>
              <a:t>, </a:t>
            </a:r>
            <a:r>
              <a:rPr sz="2000" dirty="0" smtClean="0"/>
              <a:t>preparar  </a:t>
            </a:r>
            <a:r>
              <a:rPr sz="2000" dirty="0"/>
              <a:t>y enviar los metadatos de instrumentos y </a:t>
            </a:r>
            <a:r>
              <a:rPr sz="2000" dirty="0" smtClean="0"/>
              <a:t>variables</a:t>
            </a:r>
          </a:p>
          <a:p>
            <a:pPr marL="0" indent="0">
              <a:buNone/>
              <a:defRPr lang="es-ES" sz="1600"/>
            </a:pPr>
            <a:r>
              <a:rPr sz="2000" dirty="0" smtClean="0"/>
              <a:t> </a:t>
            </a:r>
            <a:r>
              <a:rPr sz="2000" dirty="0"/>
              <a:t>al </a:t>
            </a:r>
            <a:r>
              <a:rPr sz="2000" dirty="0" smtClean="0"/>
              <a:t>WIGOS </a:t>
            </a:r>
            <a:r>
              <a:rPr sz="2000" dirty="0"/>
              <a:t>a través de </a:t>
            </a:r>
            <a:r>
              <a:rPr sz="2000" dirty="0" smtClean="0"/>
              <a:t>OSCAR.</a:t>
            </a:r>
          </a:p>
          <a:p>
            <a:pPr marL="0" indent="0">
              <a:buNone/>
              <a:defRPr lang="es-ES" sz="1600"/>
            </a:pPr>
            <a:endParaRPr lang="es-ES" sz="2400" b="1" dirty="0" smtClean="0"/>
          </a:p>
          <a:p>
            <a:pPr>
              <a:defRPr lang="es-ES" sz="1600"/>
            </a:pPr>
            <a:r>
              <a:rPr lang="es-ES" sz="2400" b="1" dirty="0" smtClean="0"/>
              <a:t>Procedimientos operativos estándar, prácticas y sistemas de gestión de calidad    </a:t>
            </a:r>
            <a:r>
              <a:rPr lang="es-ES" sz="2400" b="1" dirty="0" smtClean="0">
                <a:solidFill>
                  <a:srgbClr val="FF0000"/>
                </a:solidFill>
              </a:rPr>
              <a:t>83</a:t>
            </a:r>
            <a:r>
              <a:rPr lang="es-ES" sz="2400" b="1" dirty="0">
                <a:solidFill>
                  <a:srgbClr val="FF0000"/>
                </a:solidFill>
              </a:rPr>
              <a:t>%</a:t>
            </a:r>
            <a:r>
              <a:rPr lang="es-ES" sz="2400" b="1" dirty="0"/>
              <a:t> </a:t>
            </a:r>
            <a:endParaRPr lang="es-ES" sz="2400" b="1" dirty="0" smtClean="0"/>
          </a:p>
          <a:p>
            <a:pPr>
              <a:defRPr lang="es-ES" sz="1800" b="1"/>
            </a:pPr>
            <a:r>
              <a:rPr sz="2400" dirty="0" smtClean="0"/>
              <a:t>Mantenimiento de la performance de instrumentos y sistemas  </a:t>
            </a:r>
            <a:r>
              <a:rPr lang="es-ES" sz="2400" dirty="0" smtClean="0">
                <a:solidFill>
                  <a:srgbClr val="FF0000"/>
                </a:solidFill>
              </a:rPr>
              <a:t>78% a 100%</a:t>
            </a:r>
            <a:endParaRPr sz="2400" dirty="0" smtClean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600">
                <a:solidFill>
                  <a:srgbClr val="000000"/>
                </a:solidFill>
              </a:defRPr>
            </a:pPr>
            <a:r>
              <a:rPr sz="2000" dirty="0" smtClean="0"/>
              <a:t>2.g </a:t>
            </a:r>
            <a:r>
              <a:rPr sz="2000" dirty="0"/>
              <a:t>Cuidado en el manejo </a:t>
            </a:r>
            <a:r>
              <a:rPr sz="2000" dirty="0" smtClean="0"/>
              <a:t>y precisión </a:t>
            </a:r>
            <a:r>
              <a:rPr sz="2000" dirty="0"/>
              <a:t>en lectura </a:t>
            </a:r>
            <a:r>
              <a:rPr sz="2000" dirty="0" smtClean="0"/>
              <a:t>de instrumentos</a:t>
            </a:r>
            <a:endParaRPr sz="20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600">
                <a:solidFill>
                  <a:srgbClr val="000000"/>
                </a:solidFill>
              </a:defRPr>
            </a:pPr>
            <a:r>
              <a:rPr sz="2000" dirty="0"/>
              <a:t>2.h Instrumentos meteorológicos y sistemas de comunicación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600">
                <a:solidFill>
                  <a:srgbClr val="000000"/>
                </a:solidFill>
              </a:defRPr>
            </a:pPr>
            <a:r>
              <a:rPr sz="2000" dirty="0"/>
              <a:t>instalados en la red </a:t>
            </a:r>
            <a:r>
              <a:rPr sz="2000" dirty="0" smtClean="0"/>
              <a:t>de observaciones</a:t>
            </a:r>
            <a:endParaRPr sz="20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600">
                <a:solidFill>
                  <a:srgbClr val="000000"/>
                </a:solidFill>
              </a:defRPr>
            </a:pPr>
            <a:r>
              <a:rPr sz="2000" dirty="0"/>
              <a:t>2.i Operación de instrumentos </a:t>
            </a:r>
            <a:r>
              <a:rPr sz="2000" dirty="0" smtClean="0"/>
              <a:t>y métodos </a:t>
            </a:r>
            <a:r>
              <a:rPr sz="2000" dirty="0"/>
              <a:t>de medición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600">
                <a:solidFill>
                  <a:srgbClr val="000000"/>
                </a:solidFill>
              </a:defRPr>
            </a:pPr>
            <a:r>
              <a:rPr sz="2000" dirty="0"/>
              <a:t>2.j Manuales de mantenimiento</a:t>
            </a:r>
            <a:r>
              <a:rPr sz="2000" dirty="0" smtClean="0"/>
              <a:t>, procedimientos </a:t>
            </a:r>
            <a:r>
              <a:rPr sz="2000" dirty="0"/>
              <a:t>estándar operativos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600">
                <a:solidFill>
                  <a:srgbClr val="000000"/>
                </a:solidFill>
              </a:defRPr>
            </a:pPr>
            <a:r>
              <a:rPr sz="2000" dirty="0"/>
              <a:t>2.k Habilidad para interrogar al sistema de manera local y remota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600">
                <a:solidFill>
                  <a:srgbClr val="000000"/>
                </a:solidFill>
              </a:defRPr>
            </a:pPr>
            <a:r>
              <a:rPr sz="2000" dirty="0"/>
              <a:t>2.l Electrónica y Tecnologías de la Comunicación de información (TIC)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7888"/>
            <a:ext cx="53975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570288"/>
            <a:ext cx="53975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722688"/>
            <a:ext cx="53975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875088"/>
            <a:ext cx="53975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001" y="83430"/>
            <a:ext cx="2688441" cy="322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zzAAt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X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zzAB/f38A5+bmA8zMzADAwP8Af39/AAAAAAAAAAAAAAAAAAAAAAAAAAAAIQAAABgAAAAUAAAAXQMAALAEAADvRwAAECwAABAgAAAmAAAACAAAAP//////////"/>
              </a:ext>
            </a:extLst>
          </p:cNvSpPr>
          <p:nvPr/>
        </p:nvSpPr>
        <p:spPr>
          <a:xfrm>
            <a:off x="629392" y="807520"/>
            <a:ext cx="11281559" cy="5379523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s-ES" sz="2000"/>
            </a:pPr>
            <a:endParaRPr lang="es-ES" sz="2000" dirty="0"/>
          </a:p>
          <a:p>
            <a:pPr marL="285750" indent="-285750">
              <a:buFont typeface="Arial" pitchFamily="2" charset="0"/>
              <a:buChar char="•"/>
              <a:defRPr lang="en-US"/>
            </a:pPr>
            <a:r>
              <a:rPr lang="es-ES" sz="2800" b="1" dirty="0" smtClean="0"/>
              <a:t>Planificación </a:t>
            </a:r>
            <a:r>
              <a:rPr lang="es-ES" sz="2800" b="1" dirty="0"/>
              <a:t>del programa de observaciones</a:t>
            </a:r>
          </a:p>
          <a:p>
            <a:pPr>
              <a:defRPr lang="en-US"/>
            </a:pPr>
            <a:r>
              <a:rPr lang="es-ES" sz="2800" dirty="0" smtClean="0"/>
              <a:t> </a:t>
            </a:r>
            <a:r>
              <a:rPr lang="es-ES" sz="2800" dirty="0"/>
              <a:t>81%  se </a:t>
            </a:r>
            <a:r>
              <a:rPr lang="es-ES" sz="2800" dirty="0" smtClean="0"/>
              <a:t>mantiene al día con los desarrollos técnicos </a:t>
            </a:r>
          </a:p>
          <a:p>
            <a:pPr>
              <a:defRPr lang="en-US"/>
            </a:pPr>
            <a:r>
              <a:rPr lang="es-ES" sz="2800" dirty="0" smtClean="0"/>
              <a:t>en instrumentos y métodos de observación.  </a:t>
            </a:r>
          </a:p>
          <a:p>
            <a:pPr>
              <a:defRPr lang="en-US"/>
            </a:pPr>
            <a:r>
              <a:rPr lang="es-ES" sz="2800" dirty="0" smtClean="0"/>
              <a:t>50</a:t>
            </a:r>
            <a:r>
              <a:rPr lang="es-ES" sz="2800" dirty="0"/>
              <a:t>% realizan las demás  tareas propuestas – </a:t>
            </a:r>
          </a:p>
          <a:p>
            <a:pPr>
              <a:defRPr lang="es-ES" sz="1600"/>
            </a:pPr>
            <a:endParaRPr lang="es-ES" sz="2800" dirty="0"/>
          </a:p>
          <a:p>
            <a:pPr marL="285750" indent="-285750">
              <a:buFont typeface="Arial" pitchFamily="2" charset="0"/>
              <a:buChar char="•"/>
              <a:defRPr lang="en-US"/>
            </a:pPr>
            <a:r>
              <a:rPr lang="es-ES" sz="2800" dirty="0" smtClean="0"/>
              <a:t> </a:t>
            </a:r>
            <a:r>
              <a:rPr lang="es-ES" sz="2800" b="1" dirty="0"/>
              <a:t>Adquisición de equipamiento</a:t>
            </a:r>
          </a:p>
          <a:p>
            <a:pPr>
              <a:defRPr lang="en-US"/>
            </a:pPr>
            <a:r>
              <a:rPr lang="es-ES" sz="2800" dirty="0">
                <a:solidFill>
                  <a:srgbClr val="FF0000"/>
                </a:solidFill>
              </a:rPr>
              <a:t>90%</a:t>
            </a:r>
            <a:r>
              <a:rPr lang="es-ES" sz="2800" dirty="0"/>
              <a:t> </a:t>
            </a:r>
            <a:r>
              <a:rPr lang="es-ES" sz="2800" dirty="0" smtClean="0"/>
              <a:t> </a:t>
            </a:r>
            <a:r>
              <a:rPr lang="es-ES" sz="2800" dirty="0"/>
              <a:t>programa de observación que incluya </a:t>
            </a:r>
            <a:r>
              <a:rPr lang="es-ES" sz="2800" dirty="0" err="1"/>
              <a:t>sist</a:t>
            </a:r>
            <a:r>
              <a:rPr lang="es-ES" sz="2800" dirty="0" smtClean="0"/>
              <a:t>. de  </a:t>
            </a:r>
            <a:r>
              <a:rPr lang="es-ES" sz="2800" dirty="0"/>
              <a:t>comunicación y opciones tecnológicas para la observación OMM N8</a:t>
            </a:r>
          </a:p>
          <a:p>
            <a:pPr>
              <a:defRPr lang="en-US"/>
            </a:pPr>
            <a:endParaRPr lang="es-ES" sz="2800" b="1" dirty="0"/>
          </a:p>
          <a:p>
            <a:pPr marL="285750" indent="-285750">
              <a:buFont typeface="Arial" pitchFamily="2" charset="0"/>
              <a:buChar char="•"/>
              <a:defRPr lang="en-US"/>
            </a:pPr>
            <a:r>
              <a:rPr lang="es-ES" sz="2800" b="1" dirty="0" smtClean="0"/>
              <a:t>Seleccionar </a:t>
            </a:r>
            <a:r>
              <a:rPr lang="es-ES" sz="2800" b="1" dirty="0"/>
              <a:t>y adquirir sitios</a:t>
            </a:r>
          </a:p>
          <a:p>
            <a:pPr>
              <a:defRPr lang="en-US"/>
            </a:pPr>
            <a:r>
              <a:rPr lang="es-ES" sz="2800" dirty="0">
                <a:solidFill>
                  <a:srgbClr val="FF0000"/>
                </a:solidFill>
              </a:rPr>
              <a:t>90%</a:t>
            </a:r>
            <a:r>
              <a:rPr lang="es-ES" sz="2800" dirty="0"/>
              <a:t> </a:t>
            </a:r>
            <a:r>
              <a:rPr lang="es-ES" sz="2800" dirty="0" smtClean="0"/>
              <a:t> </a:t>
            </a:r>
            <a:r>
              <a:rPr lang="es-ES" sz="2800" dirty="0" err="1"/>
              <a:t>Guia</a:t>
            </a:r>
            <a:r>
              <a:rPr lang="es-ES" sz="2800" dirty="0"/>
              <a:t> OMM N8;    81%  en requerimientos OSCAR ( WIGOS</a:t>
            </a:r>
            <a:r>
              <a:rPr lang="es-ES" sz="2800" dirty="0" smtClean="0"/>
              <a:t>)</a:t>
            </a:r>
            <a:endParaRPr lang="es-ES" b="1" dirty="0"/>
          </a:p>
        </p:txBody>
      </p:sp>
      <p:sp>
        <p:nvSpPr>
          <p:cNvPr id="3" name="CuadroTexto 2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AAAAAD8AAAAASwAAfwYAABAgAAAmAAAACAAAAP//////////"/>
              </a:ext>
            </a:extLst>
          </p:cNvSpPr>
          <p:nvPr/>
        </p:nvSpPr>
        <p:spPr>
          <a:xfrm>
            <a:off x="629392" y="40005"/>
            <a:ext cx="11562608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marL="342900" indent="-342900">
              <a:buFont typeface="Wingdings" panose="05000000000000000000" pitchFamily="2" charset="2"/>
              <a:buChar char="Ø"/>
              <a:defRPr lang="en-US"/>
            </a:pPr>
            <a:r>
              <a:rPr lang="es-ES" sz="3200" b="1" dirty="0">
                <a:solidFill>
                  <a:schemeClr val="accent1"/>
                </a:solidFill>
              </a:rPr>
              <a:t>Programa de Observación y Gestión de </a:t>
            </a:r>
            <a:r>
              <a:rPr lang="es-ES" sz="3200" b="1" dirty="0" smtClean="0">
                <a:solidFill>
                  <a:schemeClr val="accent1"/>
                </a:solidFill>
              </a:rPr>
              <a:t>Redes  </a:t>
            </a:r>
            <a:r>
              <a:rPr lang="es-ES" sz="3200" dirty="0" smtClean="0"/>
              <a:t>(</a:t>
            </a:r>
            <a:r>
              <a:rPr lang="es-ES" sz="3200" dirty="0"/>
              <a:t>jefes)</a:t>
            </a:r>
            <a:endParaRPr lang="en-GB" sz="3200" dirty="0"/>
          </a:p>
          <a:p>
            <a:pPr marL="342900" indent="-342900">
              <a:buFont typeface="Wingdings" panose="05000000000000000000" pitchFamily="2" charset="2"/>
              <a:buChar char="Ø"/>
              <a:defRPr lang="en-US"/>
            </a:pPr>
            <a:endParaRPr lang="es-ES" sz="3200" b="1" dirty="0">
              <a:solidFill>
                <a:schemeClr val="accent1"/>
              </a:solidFill>
            </a:endParaRPr>
          </a:p>
          <a:p>
            <a:pPr algn="ctr">
              <a:defRPr lang="en-US"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6" y="548005"/>
            <a:ext cx="270773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+DQAABonAADYRQAAWSkAABAAAAAmAAAACAAAAAAAAAAAAAAA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 lang="en-US"/>
            </a:pPr>
            <a:fld id="{02295C70-3EEF-7CAA-A191-C8FF12DF579D}" type="slidenum">
              <a:t>16</a:t>
            </a:fld>
            <a:endParaRPr/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sLAADYRQAAACYAABAAAAAmAAAACAAAAAAAAAAAAAAA"/>
              </a:ext>
            </a:extLst>
          </p:cNvSpPr>
          <p:nvPr>
            <p:ph type="body" idx="1"/>
          </p:nvPr>
        </p:nvSpPr>
        <p:spPr>
          <a:xfrm>
            <a:off x="451262" y="320635"/>
            <a:ext cx="10902538" cy="5856646"/>
          </a:xfrm>
        </p:spPr>
        <p:txBody>
          <a:bodyPr/>
          <a:lstStyle/>
          <a:p>
            <a:pPr marL="285750" indent="-285750">
              <a:defRPr lang="en-US"/>
            </a:pPr>
            <a:r>
              <a:rPr lang="es-ES" dirty="0" smtClean="0"/>
              <a:t> </a:t>
            </a:r>
            <a:r>
              <a:rPr lang="es-ES" b="1" dirty="0"/>
              <a:t>Instalar componentes de la red</a:t>
            </a:r>
          </a:p>
          <a:p>
            <a:pPr marL="0" indent="0">
              <a:buNone/>
              <a:defRPr lang="en-US"/>
            </a:pPr>
            <a:r>
              <a:rPr lang="es-ES" dirty="0">
                <a:solidFill>
                  <a:srgbClr val="FF0000"/>
                </a:solidFill>
              </a:rPr>
              <a:t>90%</a:t>
            </a:r>
            <a:r>
              <a:rPr lang="es-ES" dirty="0"/>
              <a:t> 4.1. Comprensión meteorológica,  y configuración del SIO.</a:t>
            </a:r>
          </a:p>
          <a:p>
            <a:pPr>
              <a:defRPr lang="en-US"/>
            </a:pPr>
            <a:endParaRPr lang="es-ES" b="1" dirty="0"/>
          </a:p>
          <a:p>
            <a:pPr marL="285750" indent="-285750">
              <a:defRPr lang="en-US"/>
            </a:pPr>
            <a:r>
              <a:rPr lang="es-ES" dirty="0" smtClean="0"/>
              <a:t> </a:t>
            </a:r>
            <a:r>
              <a:rPr lang="es-ES" b="1" dirty="0"/>
              <a:t>Gestión de la operación de la red</a:t>
            </a:r>
          </a:p>
          <a:p>
            <a:pPr marL="0" indent="0">
              <a:buNone/>
              <a:defRPr lang="en-US"/>
            </a:pPr>
            <a:r>
              <a:rPr lang="es-ES" dirty="0">
                <a:solidFill>
                  <a:srgbClr val="FF0000"/>
                </a:solidFill>
              </a:rPr>
              <a:t>90%</a:t>
            </a:r>
            <a:r>
              <a:rPr lang="es-ES" dirty="0"/>
              <a:t> 5.1. Instrumentos </a:t>
            </a:r>
            <a:r>
              <a:rPr lang="es-ES" dirty="0" err="1"/>
              <a:t>met</a:t>
            </a:r>
            <a:r>
              <a:rPr lang="es-ES" dirty="0"/>
              <a:t>. y </a:t>
            </a:r>
            <a:r>
              <a:rPr lang="es-ES" dirty="0" err="1"/>
              <a:t>sist</a:t>
            </a:r>
            <a:r>
              <a:rPr lang="es-ES" dirty="0"/>
              <a:t>. de comunicación instalados en la red de observación. </a:t>
            </a:r>
          </a:p>
          <a:p>
            <a:pPr marL="0" indent="0">
              <a:buNone/>
              <a:defRPr lang="en-US"/>
            </a:pPr>
            <a:r>
              <a:rPr lang="es-ES" dirty="0">
                <a:solidFill>
                  <a:srgbClr val="FF0000"/>
                </a:solidFill>
              </a:rPr>
              <a:t>90%</a:t>
            </a:r>
            <a:r>
              <a:rPr lang="es-ES" dirty="0"/>
              <a:t> 5.2. normas y recomendaciones de  OMM sobre observaciones meteorológicas </a:t>
            </a:r>
          </a:p>
          <a:p>
            <a:pPr>
              <a:defRPr lang="en-US"/>
            </a:pPr>
            <a:endParaRPr lang="es-ES" dirty="0"/>
          </a:p>
          <a:p>
            <a:pPr marL="285750" indent="-285750">
              <a:defRPr lang="en-US"/>
            </a:pPr>
            <a:r>
              <a:rPr lang="es-ES" dirty="0" smtClean="0"/>
              <a:t> </a:t>
            </a:r>
            <a:r>
              <a:rPr lang="es-ES" b="1" dirty="0"/>
              <a:t>Gestión del programa de observación</a:t>
            </a:r>
          </a:p>
          <a:p>
            <a:pPr marL="0" indent="0">
              <a:buNone/>
              <a:defRPr lang="en-US"/>
            </a:pPr>
            <a:r>
              <a:rPr lang="es-ES" dirty="0">
                <a:solidFill>
                  <a:srgbClr val="FF0000"/>
                </a:solidFill>
              </a:rPr>
              <a:t>90%</a:t>
            </a:r>
            <a:r>
              <a:rPr lang="es-ES" dirty="0"/>
              <a:t>   6.4.	Instrumentación meteorológica y tecnologías de la comunicación y la información (TIC).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+DQAABonAADYRQAAWSkAABAAAAAmAAAACAAAAAAAAAAAAAAA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 lang="en-US"/>
            </a:pPr>
            <a:fld id="{02292517-59EF-7CD3-A191-AF866BDF57FA}" type="slidenum">
              <a:t>17</a:t>
            </a:fld>
            <a:endParaRPr/>
          </a:p>
        </p:txBody>
      </p:sp>
      <p:sp>
        <p:nvSpPr>
          <p:cNvPr id="3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8CAADYRQAAZwoAABAAAAAmAAAACAAAAAAAAAAAAAAA"/>
              </a:ext>
            </a:extLst>
          </p:cNvSpPr>
          <p:nvPr>
            <p:ph type="title"/>
          </p:nvPr>
        </p:nvSpPr>
        <p:spPr>
          <a:xfrm>
            <a:off x="838199" y="365125"/>
            <a:ext cx="8727845" cy="117866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  <a:defRPr lang="es-ES" sz="3000">
                <a:latin typeface="Rockwell " charset="0"/>
                <a:ea typeface="Rockwell " charset="0"/>
                <a:cs typeface="Rockwell " charset="0"/>
              </a:defRPr>
            </a:pPr>
            <a:r>
              <a:rPr lang="es-ES" sz="3600" b="1" dirty="0">
                <a:solidFill>
                  <a:schemeClr val="accent1"/>
                </a:solidFill>
              </a:rPr>
              <a:t>Servicios </a:t>
            </a:r>
            <a:r>
              <a:rPr lang="es-ES" sz="3600" b="1" dirty="0" smtClean="0">
                <a:solidFill>
                  <a:schemeClr val="accent1"/>
                </a:solidFill>
              </a:rPr>
              <a:t>Climáticos    </a:t>
            </a:r>
            <a:r>
              <a:rPr lang="es-ES" sz="3600" dirty="0" smtClean="0"/>
              <a:t>81</a:t>
            </a:r>
            <a:r>
              <a:rPr lang="es-ES" sz="3600" dirty="0"/>
              <a:t>% y 75% </a:t>
            </a:r>
            <a:br>
              <a:rPr lang="es-ES" sz="3600" dirty="0"/>
            </a:br>
            <a:endParaRPr lang="es-ES" sz="3600" b="1" dirty="0"/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sLAADYRQAAACY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 lang="es-ES" sz="2000"/>
            </a:pPr>
            <a:r>
              <a:rPr sz="3200" b="1" dirty="0" smtClean="0"/>
              <a:t>Creación </a:t>
            </a:r>
            <a:r>
              <a:rPr sz="3200" b="1" dirty="0"/>
              <a:t>y gestión de conjunto de datos </a:t>
            </a:r>
            <a:r>
              <a:rPr sz="3200" b="1" dirty="0" smtClean="0"/>
              <a:t>climáticos.</a:t>
            </a:r>
          </a:p>
          <a:p>
            <a:pPr>
              <a:buFont typeface="Arial" panose="020B0604020202020204" pitchFamily="34" charset="0"/>
              <a:buChar char="•"/>
              <a:defRPr lang="es-ES" sz="2000"/>
            </a:pPr>
            <a:endParaRPr sz="3200" b="1" dirty="0"/>
          </a:p>
          <a:p>
            <a:pPr>
              <a:buFont typeface="Arial" panose="020B0604020202020204" pitchFamily="34" charset="0"/>
              <a:buChar char="•"/>
              <a:defRPr lang="es-ES" sz="2000"/>
            </a:pPr>
            <a:r>
              <a:rPr sz="3200" b="1" dirty="0" smtClean="0"/>
              <a:t>Productos </a:t>
            </a:r>
            <a:r>
              <a:rPr sz="3200" b="1" dirty="0"/>
              <a:t>derivados de los datos </a:t>
            </a:r>
            <a:r>
              <a:rPr sz="3200" b="1" dirty="0" smtClean="0"/>
              <a:t>climatológicos. </a:t>
            </a:r>
          </a:p>
          <a:p>
            <a:pPr>
              <a:buFont typeface="Arial" panose="020B0604020202020204" pitchFamily="34" charset="0"/>
              <a:buChar char="•"/>
              <a:defRPr lang="es-ES" sz="2000"/>
            </a:pPr>
            <a:endParaRPr lang="es-ES" sz="3200" b="1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 lang="es-ES" sz="2000"/>
            </a:pPr>
            <a:r>
              <a:rPr sz="3200" b="1" dirty="0" smtClean="0"/>
              <a:t>Pronosticar </a:t>
            </a:r>
            <a:r>
              <a:rPr sz="3200" b="1" dirty="0"/>
              <a:t>los estados futuros del clima en diferentes resoluciones espaciales y </a:t>
            </a:r>
            <a:r>
              <a:rPr sz="3200" b="1" dirty="0" smtClean="0"/>
              <a:t>temporales.</a:t>
            </a:r>
            <a:endParaRPr lang="es-ES" sz="3200" b="1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45" y="231896"/>
            <a:ext cx="2402075" cy="324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B8AAPwAAAAXLAAA1QQAABAAAAAmAAAACAAAAAEgAAAAAAAA"/>
              </a:ext>
            </a:extLst>
          </p:cNvSpPr>
          <p:nvPr>
            <p:ph type="title"/>
          </p:nvPr>
        </p:nvSpPr>
        <p:spPr>
          <a:xfrm>
            <a:off x="0" y="-23751"/>
            <a:ext cx="7730836" cy="785495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 lang="es-ES"/>
            </a:pPr>
            <a:r>
              <a:rPr lang="es-ES" sz="3200" b="1" dirty="0">
                <a:solidFill>
                  <a:schemeClr val="accent1"/>
                </a:solidFill>
                <a:latin typeface="+mn-lt"/>
              </a:rPr>
              <a:t>Calibración</a:t>
            </a:r>
            <a:r>
              <a:rPr lang="en-GB" sz="3200" b="1" dirty="0">
                <a:solidFill>
                  <a:schemeClr val="accent1"/>
                </a:solidFill>
                <a:latin typeface="+mn-lt"/>
              </a:rPr>
              <a:t> </a:t>
            </a:r>
          </a:p>
        </p:txBody>
      </p:sp>
      <p:sp>
        <p:nvSpPr>
          <p:cNvPr id="3" name="Marcador de contenid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zzAAt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P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zzAB/f38A5+bmA8zMzADAwP8Af39/AAAAAAAAAAAAAAAAAAAAAAAAAAAAIQAAABgAAAAUAAAAMwQAAOYEAAANRwAAyicAABAAAAAmAAAACAAAAAEgAACAHwAA"/>
              </a:ext>
            </a:extLst>
          </p:cNvSpPr>
          <p:nvPr>
            <p:ph type="body" idx="1"/>
          </p:nvPr>
        </p:nvSpPr>
        <p:spPr>
          <a:xfrm>
            <a:off x="178130" y="796290"/>
            <a:ext cx="11371885" cy="6061710"/>
          </a:xfrm>
          <a:ln w="28575" cap="flat" cmpd="sng" algn="ctr">
            <a:noFill/>
            <a:prstDash val="solid"/>
            <a:headEnd type="none"/>
            <a:tailEnd type="none"/>
          </a:ln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defRPr lang="es-ES" sz="2400"/>
            </a:pPr>
            <a:r>
              <a:rPr lang="es-ES" b="1" dirty="0" smtClean="0"/>
              <a:t> </a:t>
            </a:r>
            <a:r>
              <a:rPr lang="es-ES" b="1" dirty="0"/>
              <a:t>Calibración de instrumentos</a:t>
            </a:r>
          </a:p>
          <a:p>
            <a:pPr marL="0" indent="0">
              <a:lnSpc>
                <a:spcPct val="100000"/>
              </a:lnSpc>
              <a:buNone/>
              <a:defRPr lang="es-ES" sz="2400"/>
            </a:pPr>
            <a:r>
              <a:rPr dirty="0"/>
              <a:t>81% </a:t>
            </a:r>
            <a:r>
              <a:rPr dirty="0" smtClean="0"/>
              <a:t> </a:t>
            </a:r>
            <a:r>
              <a:rPr dirty="0"/>
              <a:t>Ejecutar calibraciones de rutina día a día de acuerdo </a:t>
            </a:r>
            <a:r>
              <a:rPr dirty="0" smtClean="0"/>
              <a:t>a </a:t>
            </a:r>
          </a:p>
          <a:p>
            <a:pPr marL="0" indent="0">
              <a:lnSpc>
                <a:spcPct val="100000"/>
              </a:lnSpc>
              <a:buNone/>
              <a:defRPr lang="es-ES" sz="2400"/>
            </a:pPr>
            <a:r>
              <a:rPr dirty="0" smtClean="0"/>
              <a:t>los </a:t>
            </a:r>
            <a:r>
              <a:rPr dirty="0"/>
              <a:t>procedimientos </a:t>
            </a:r>
            <a:r>
              <a:rPr dirty="0" smtClean="0"/>
              <a:t>estándar</a:t>
            </a:r>
            <a:endParaRPr dirty="0"/>
          </a:p>
          <a:p>
            <a:pPr marL="0" indent="0">
              <a:lnSpc>
                <a:spcPct val="100000"/>
              </a:lnSpc>
              <a:buNone/>
              <a:defRPr lang="es-ES" sz="2400"/>
            </a:pPr>
            <a:r>
              <a:rPr lang="es-ES" dirty="0">
                <a:solidFill>
                  <a:srgbClr val="FF0000"/>
                </a:solidFill>
              </a:rPr>
              <a:t>90%</a:t>
            </a:r>
            <a:r>
              <a:rPr dirty="0"/>
              <a:t>  </a:t>
            </a:r>
            <a:r>
              <a:rPr dirty="0" smtClean="0"/>
              <a:t> </a:t>
            </a:r>
            <a:r>
              <a:rPr dirty="0"/>
              <a:t>Cooperar en auditorías internas y externa</a:t>
            </a:r>
          </a:p>
          <a:p>
            <a:pPr>
              <a:lnSpc>
                <a:spcPct val="150000"/>
              </a:lnSpc>
              <a:defRPr lang="es-ES" sz="2400"/>
            </a:pPr>
            <a:r>
              <a:rPr lang="es-ES" b="1" dirty="0" smtClean="0"/>
              <a:t>Gestión </a:t>
            </a:r>
            <a:r>
              <a:rPr lang="es-ES" b="1" dirty="0"/>
              <a:t>del programa de trabajo del laboratorio </a:t>
            </a:r>
            <a:r>
              <a:rPr lang="es-ES" dirty="0">
                <a:solidFill>
                  <a:srgbClr val="FF0000"/>
                </a:solidFill>
              </a:rPr>
              <a:t>100%</a:t>
            </a:r>
            <a:r>
              <a:rPr dirty="0"/>
              <a:t> </a:t>
            </a:r>
            <a:endParaRPr dirty="0" smtClean="0"/>
          </a:p>
          <a:p>
            <a:pPr>
              <a:lnSpc>
                <a:spcPct val="150000"/>
              </a:lnSpc>
              <a:defRPr lang="es-ES" sz="2400"/>
            </a:pPr>
            <a:r>
              <a:rPr lang="es-ES" b="1" dirty="0" smtClean="0"/>
              <a:t> </a:t>
            </a:r>
            <a:r>
              <a:rPr lang="es-ES" b="1" dirty="0"/>
              <a:t>Gestión de la infraestructura del laboratorio </a:t>
            </a:r>
            <a:r>
              <a:rPr lang="es-ES" dirty="0">
                <a:solidFill>
                  <a:srgbClr val="FF0000"/>
                </a:solidFill>
              </a:rPr>
              <a:t>100% a  80% </a:t>
            </a:r>
            <a:r>
              <a:rPr dirty="0"/>
              <a:t>(3g a 3k) </a:t>
            </a:r>
            <a:endParaRPr dirty="0" smtClean="0"/>
          </a:p>
          <a:p>
            <a:pPr>
              <a:lnSpc>
                <a:spcPct val="150000"/>
              </a:lnSpc>
              <a:buFont typeface="Wingdings" pitchFamily="2" charset="2"/>
              <a:buChar char=""/>
              <a:defRPr lang="es-ES" sz="2400"/>
            </a:pPr>
            <a:r>
              <a:rPr lang="es-ES" b="1" dirty="0" smtClean="0"/>
              <a:t> </a:t>
            </a:r>
            <a:r>
              <a:rPr lang="es-ES" b="1" dirty="0"/>
              <a:t>Desarrollar y mantener procedimientos operativos estándar </a:t>
            </a:r>
            <a:r>
              <a:rPr lang="es-ES" dirty="0">
                <a:solidFill>
                  <a:srgbClr val="FF0000"/>
                </a:solidFill>
              </a:rPr>
              <a:t>100% a  80% </a:t>
            </a:r>
            <a:r>
              <a:rPr dirty="0"/>
              <a:t> </a:t>
            </a:r>
            <a:endParaRPr dirty="0" smtClean="0"/>
          </a:p>
          <a:p>
            <a:pPr>
              <a:lnSpc>
                <a:spcPct val="150000"/>
              </a:lnSpc>
              <a:defRPr lang="es-ES" sz="2400"/>
            </a:pPr>
            <a:r>
              <a:rPr dirty="0" smtClean="0"/>
              <a:t> </a:t>
            </a:r>
            <a:r>
              <a:rPr lang="es-ES" b="1" dirty="0"/>
              <a:t>Administrar  los datos  y el  registro de “archivo” </a:t>
            </a:r>
            <a:r>
              <a:rPr lang="es-ES" dirty="0">
                <a:solidFill>
                  <a:srgbClr val="FF0000"/>
                </a:solidFill>
              </a:rPr>
              <a:t>100% </a:t>
            </a:r>
            <a:r>
              <a:rPr dirty="0"/>
              <a:t> </a:t>
            </a:r>
            <a:endParaRPr dirty="0" smtClean="0"/>
          </a:p>
          <a:p>
            <a:pPr>
              <a:lnSpc>
                <a:spcPct val="150000"/>
              </a:lnSpc>
              <a:defRPr lang="es-ES" sz="2400"/>
            </a:pPr>
            <a:r>
              <a:rPr lang="es-ES" b="1" dirty="0" smtClean="0"/>
              <a:t> </a:t>
            </a:r>
            <a:r>
              <a:rPr lang="es-ES" b="1" dirty="0"/>
              <a:t>Mantener la seguridad   y salud del personal y  seguridad en el laboratorio  </a:t>
            </a:r>
            <a:r>
              <a:rPr lang="es-ES" dirty="0">
                <a:solidFill>
                  <a:srgbClr val="FF0000"/>
                </a:solidFill>
              </a:rPr>
              <a:t>72% a 100%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279" y="167409"/>
            <a:ext cx="286385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+DQAABonAADYRQAAWSkAABAAAAAmAAAACAAAAAAAAAAAAAAA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 lang="en-GB"/>
            </a:pPr>
            <a:fld id="{02292B75-3BEF-7CDD-A191-CD8865DF5798}" type="slidenum">
              <a:t>19</a:t>
            </a:fld>
            <a:endParaRPr/>
          </a:p>
        </p:txBody>
      </p:sp>
      <p:sp>
        <p:nvSpPr>
          <p:cNvPr id="3" name="Títul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8CAADFRQAAbAgAABAAAAAmAAAACAAAAAEAAAAAAAAA"/>
              </a:ext>
            </a:extLst>
          </p:cNvSpPr>
          <p:nvPr>
            <p:ph type="title"/>
          </p:nvPr>
        </p:nvSpPr>
        <p:spPr>
          <a:xfrm>
            <a:off x="584517" y="281998"/>
            <a:ext cx="10503535" cy="100393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  <a:defRPr lang="es-ES" sz="3000">
                <a:latin typeface="Rockwell " charset="0"/>
                <a:ea typeface="Rockwell " charset="0"/>
                <a:cs typeface="Rockwell " charset="0"/>
              </a:defRPr>
            </a:pPr>
            <a:r>
              <a:rPr lang="en-GB" b="1" dirty="0">
                <a:solidFill>
                  <a:schemeClr val="accent1"/>
                </a:solidFill>
              </a:rPr>
              <a:t>Sistemas de Información (SIO) </a:t>
            </a:r>
            <a:r>
              <a:rPr lang="en-GB" dirty="0"/>
              <a:t>( jefes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CuadroTexto1"/>
          <p:cNvSpPr txBox="1">
            <a:extLst>
              <a:ext uri="smNativeData">
                <pr:smNativeData xmlns="" xmlns:p14="http://schemas.microsoft.com/office/powerpoint/2010/main" xmlns:pr="smNativeData" val="SMDATA_16_4+7aWx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LQIAAG0IAAChRQAAfCkAABAAAAAmAAAACAAAAP//////////"/>
              </a:ext>
            </a:extLst>
          </p:cNvSpPr>
          <p:nvPr/>
        </p:nvSpPr>
        <p:spPr>
          <a:xfrm>
            <a:off x="353695" y="918432"/>
            <a:ext cx="10965180" cy="53740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lang="en-GB" sz="1400"/>
            </a:pPr>
            <a:endParaRPr dirty="0"/>
          </a:p>
          <a:p>
            <a:pPr marL="0" indent="0">
              <a:buNone/>
              <a:defRPr lang="en-US" sz="2000"/>
            </a:pPr>
            <a:r>
              <a:rPr lang="es-AR" sz="2800" b="1" dirty="0" smtClean="0"/>
              <a:t>Infraestructura</a:t>
            </a:r>
            <a:endParaRPr lang="en-GB" sz="2800" b="1" dirty="0"/>
          </a:p>
          <a:p>
            <a:pPr marL="0" indent="0">
              <a:buNone/>
              <a:defRPr lang="en-US" sz="2000"/>
            </a:pPr>
            <a:r>
              <a:rPr lang="es-AR" dirty="0"/>
              <a:t>C1: Administrar la infraestructura física:  </a:t>
            </a:r>
            <a:r>
              <a:rPr lang="es-ES" dirty="0">
                <a:solidFill>
                  <a:srgbClr val="00B050"/>
                </a:solidFill>
              </a:rPr>
              <a:t>70 %</a:t>
            </a:r>
            <a:r>
              <a:rPr lang="es-ES" dirty="0"/>
              <a:t> Administración de las </a:t>
            </a:r>
            <a:r>
              <a:rPr lang="es-ES" dirty="0" smtClean="0"/>
              <a:t>operaciones</a:t>
            </a:r>
          </a:p>
          <a:p>
            <a:pPr marL="0" indent="0">
              <a:buNone/>
              <a:defRPr lang="en-US" sz="2000"/>
            </a:pPr>
            <a:r>
              <a:rPr lang="es-ES" dirty="0" smtClean="0"/>
              <a:t> </a:t>
            </a:r>
            <a:r>
              <a:rPr lang="es-ES" dirty="0"/>
              <a:t>de tecnología de la información.</a:t>
            </a:r>
          </a:p>
          <a:p>
            <a:pPr marL="0" indent="0">
              <a:buNone/>
              <a:defRPr lang="en-US" sz="2000"/>
            </a:pPr>
            <a:r>
              <a:rPr lang="en-US" i="1" dirty="0"/>
              <a:t>C2: </a:t>
            </a:r>
            <a:r>
              <a:rPr dirty="0" err="1"/>
              <a:t>Administrar</a:t>
            </a:r>
            <a:r>
              <a:rPr dirty="0"/>
              <a:t> las </a:t>
            </a:r>
            <a:r>
              <a:rPr dirty="0" err="1"/>
              <a:t>aplicaciones</a:t>
            </a:r>
            <a:r>
              <a:rPr dirty="0"/>
              <a:t> </a:t>
            </a:r>
            <a:r>
              <a:rPr dirty="0" err="1"/>
              <a:t>operativas</a:t>
            </a:r>
            <a:r>
              <a:rPr dirty="0"/>
              <a:t>:  </a:t>
            </a:r>
            <a:r>
              <a:rPr lang="en-US" dirty="0">
                <a:solidFill>
                  <a:srgbClr val="00B050"/>
                </a:solidFill>
              </a:rPr>
              <a:t> 90% </a:t>
            </a:r>
            <a:r>
              <a:rPr dirty="0"/>
              <a:t> 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funciones</a:t>
            </a:r>
            <a:r>
              <a:rPr dirty="0"/>
              <a:t> y </a:t>
            </a:r>
            <a:r>
              <a:rPr dirty="0" err="1"/>
              <a:t>requisitos</a:t>
            </a:r>
            <a:r>
              <a:rPr dirty="0"/>
              <a:t> </a:t>
            </a:r>
            <a:endParaRPr dirty="0" smtClean="0"/>
          </a:p>
          <a:p>
            <a:pPr marL="0" indent="0">
              <a:buNone/>
              <a:defRPr lang="en-US" sz="2000"/>
            </a:pPr>
            <a:r>
              <a:rPr dirty="0" smtClean="0"/>
              <a:t>del </a:t>
            </a:r>
            <a:r>
              <a:rPr dirty="0"/>
              <a:t>SIO (WIS).</a:t>
            </a:r>
          </a:p>
          <a:p>
            <a:pPr marL="0" indent="0">
              <a:buNone/>
              <a:defRPr lang="en-US" sz="2000" b="1"/>
            </a:pPr>
            <a:endParaRPr dirty="0"/>
          </a:p>
          <a:p>
            <a:pPr marL="0" indent="0">
              <a:buNone/>
              <a:defRPr lang="en-US" sz="2000" b="1"/>
            </a:pPr>
            <a:r>
              <a:rPr sz="2800" dirty="0" err="1"/>
              <a:t>Datos</a:t>
            </a:r>
            <a:r>
              <a:rPr sz="2800" dirty="0"/>
              <a:t> </a:t>
            </a:r>
          </a:p>
          <a:p>
            <a:pPr marL="0" indent="0">
              <a:buNone/>
              <a:defRPr lang="en-US" sz="2000" b="1"/>
            </a:pPr>
            <a:r>
              <a:rPr sz="2400" dirty="0" smtClean="0"/>
              <a:t> </a:t>
            </a:r>
            <a:r>
              <a:rPr dirty="0" smtClean="0"/>
              <a:t>C3</a:t>
            </a:r>
            <a:r>
              <a:rPr dirty="0"/>
              <a:t>: </a:t>
            </a:r>
            <a:r>
              <a:rPr lang="en-US" sz="2000" dirty="0" err="1"/>
              <a:t>Administrar</a:t>
            </a:r>
            <a:r>
              <a:rPr lang="en-US" sz="2000" dirty="0" smtClean="0"/>
              <a:t> el </a:t>
            </a:r>
            <a:r>
              <a:rPr lang="en-US" sz="2000" dirty="0" err="1" smtClean="0"/>
              <a:t>flujo</a:t>
            </a:r>
            <a:r>
              <a:rPr lang="en-US" sz="2000" dirty="0" smtClean="0"/>
              <a:t> de </a:t>
            </a:r>
            <a:r>
              <a:rPr lang="en-US" sz="2000" dirty="0" err="1" smtClean="0"/>
              <a:t>datos</a:t>
            </a:r>
            <a:r>
              <a:rPr lang="en-US" sz="2000" dirty="0" smtClean="0"/>
              <a:t>: </a:t>
            </a:r>
            <a:r>
              <a:rPr lang="en-US" sz="2000" dirty="0">
                <a:solidFill>
                  <a:srgbClr val="00B050"/>
                </a:solidFill>
              </a:rPr>
              <a:t>80</a:t>
            </a:r>
            <a:r>
              <a:rPr lang="en-US" sz="2000" dirty="0" smtClean="0">
                <a:solidFill>
                  <a:srgbClr val="00B050"/>
                </a:solidFill>
              </a:rPr>
              <a:t>% </a:t>
            </a:r>
            <a:r>
              <a:rPr lang="en-US" sz="2000" dirty="0" smtClean="0"/>
              <a:t>alto </a:t>
            </a:r>
            <a:r>
              <a:rPr lang="en-US" sz="2000" dirty="0" err="1" smtClean="0"/>
              <a:t>interés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todas</a:t>
            </a:r>
            <a:r>
              <a:rPr lang="en-US" sz="2000" dirty="0" smtClean="0"/>
              <a:t> las </a:t>
            </a:r>
            <a:r>
              <a:rPr lang="en-US" sz="2000" dirty="0" err="1" smtClean="0"/>
              <a:t>componentes</a:t>
            </a:r>
            <a:r>
              <a:rPr dirty="0" smtClean="0"/>
              <a:t>.</a:t>
            </a:r>
            <a:endParaRPr dirty="0"/>
          </a:p>
          <a:p>
            <a:pPr marL="0" indent="0">
              <a:buNone/>
              <a:defRPr lang="en-US" sz="2000"/>
            </a:pPr>
            <a:r>
              <a:rPr dirty="0"/>
              <a:t>C4. </a:t>
            </a:r>
            <a:r>
              <a:rPr dirty="0" err="1"/>
              <a:t>Administrar</a:t>
            </a:r>
            <a:r>
              <a:rPr dirty="0"/>
              <a:t> </a:t>
            </a:r>
            <a:r>
              <a:rPr dirty="0" err="1"/>
              <a:t>localización</a:t>
            </a:r>
            <a:r>
              <a:rPr dirty="0"/>
              <a:t> de </a:t>
            </a:r>
            <a:r>
              <a:rPr dirty="0" err="1"/>
              <a:t>datos</a:t>
            </a:r>
            <a:r>
              <a:rPr dirty="0"/>
              <a:t>.</a:t>
            </a:r>
          </a:p>
          <a:p>
            <a:pPr marL="0" indent="0">
              <a:buNone/>
              <a:defRPr lang="en-US" sz="2000"/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2800" dirty="0" err="1"/>
              <a:t>Interacciones</a:t>
            </a:r>
            <a:r>
              <a:rPr sz="2800" dirty="0"/>
              <a:t> </a:t>
            </a:r>
            <a:r>
              <a:rPr sz="2800" dirty="0" err="1"/>
              <a:t>externas</a:t>
            </a:r>
            <a:r>
              <a:rPr sz="2800" dirty="0"/>
              <a:t>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C5: </a:t>
            </a:r>
            <a:r>
              <a:rPr dirty="0" err="1"/>
              <a:t>Administrar</a:t>
            </a:r>
            <a:r>
              <a:rPr dirty="0"/>
              <a:t> las </a:t>
            </a:r>
            <a:r>
              <a:rPr dirty="0" err="1"/>
              <a:t>interacciones</a:t>
            </a:r>
            <a:r>
              <a:rPr dirty="0"/>
              <a:t> entre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centros</a:t>
            </a:r>
            <a:r>
              <a:rPr dirty="0"/>
              <a:t> SIO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C6: </a:t>
            </a:r>
            <a:r>
              <a:rPr dirty="0" err="1"/>
              <a:t>Administrar</a:t>
            </a:r>
            <a:r>
              <a:rPr dirty="0"/>
              <a:t> las </a:t>
            </a:r>
            <a:r>
              <a:rPr dirty="0" err="1"/>
              <a:t>interacciones</a:t>
            </a:r>
            <a:r>
              <a:rPr dirty="0"/>
              <a:t>  con </a:t>
            </a:r>
            <a:r>
              <a:rPr dirty="0" err="1"/>
              <a:t>usuarios</a:t>
            </a:r>
            <a:r>
              <a:rPr dirty="0"/>
              <a:t> </a:t>
            </a:r>
            <a:r>
              <a:rPr dirty="0" err="1"/>
              <a:t>externos</a:t>
            </a:r>
            <a:r>
              <a:rPr dirty="0"/>
              <a:t>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2800" dirty="0" err="1"/>
              <a:t>Servicio</a:t>
            </a:r>
            <a:r>
              <a:rPr sz="2800" dirty="0"/>
              <a:t> general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C7: </a:t>
            </a:r>
            <a:r>
              <a:rPr dirty="0" err="1"/>
              <a:t>Administrar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servicios</a:t>
            </a:r>
            <a:r>
              <a:rPr dirty="0"/>
              <a:t> </a:t>
            </a:r>
            <a:r>
              <a:rPr dirty="0" err="1"/>
              <a:t>operativos</a:t>
            </a:r>
            <a:r>
              <a:rPr dirty="0"/>
              <a:t>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506" y="102394"/>
            <a:ext cx="304165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+DQAABonAADYRQAAWSkAABAAAAAmAAAACAAAAHxw////////"/>
              </a:ext>
            </a:extLst>
          </p:cNvSpPr>
          <p:nvPr>
            <p:ph type="sldNum" sz="quarter" idx="4294967295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>
                <a:solidFill>
                  <a:srgbClr val="000000"/>
                </a:solidFill>
              </a:defRPr>
            </a:pPr>
            <a:fld id="{02290FBB-F5EF-7CF9-A191-03AC41DF5756}" type="slidenum">
              <a:t>2</a:t>
            </a:fld>
            <a:endParaRPr/>
          </a:p>
        </p:txBody>
      </p:sp>
      <p:sp>
        <p:nvSpPr>
          <p:cNvPr id="3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uwMAAPwAAABISQAA9SYAABAAAAAmAAAACAAAAH1w////////"/>
              </a:ext>
            </a:extLst>
          </p:cNvSpPr>
          <p:nvPr>
            <p:ph type="ctrTitle"/>
          </p:nvPr>
        </p:nvSpPr>
        <p:spPr>
          <a:xfrm>
            <a:off x="606425" y="160020"/>
            <a:ext cx="11306175" cy="617283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>
                <a:solidFill>
                  <a:srgbClr val="00B050"/>
                </a:solidFill>
                <a:latin typeface="Rockwell" pitchFamily="1" charset="0"/>
                <a:ea typeface="Rockwell" pitchFamily="1" charset="0"/>
                <a:cs typeface="Rockwell" pitchFamily="1" charset="0"/>
              </a:defRPr>
            </a:pPr>
            <a:r>
              <a:rPr lang="en-US">
                <a:solidFill>
                  <a:schemeClr val="bg1"/>
                </a:solidFill>
              </a:rPr>
              <a:t>  </a:t>
            </a:r>
            <a:endParaRPr lang="en-US" sz="3000">
              <a:solidFill>
                <a:schemeClr val="tx1"/>
              </a:solidFill>
              <a:latin typeface="Rockwell " charset="0"/>
              <a:ea typeface="Rockwell " charset="0"/>
              <a:cs typeface="Rockwell " charset="0"/>
            </a:endParaRPr>
          </a:p>
          <a:p>
            <a:pPr marL="0" marR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>
                <a:solidFill>
                  <a:srgbClr val="00B050"/>
                </a:solidFill>
                <a:latin typeface="Rockwell" pitchFamily="1" charset="0"/>
                <a:ea typeface="Rockwell" pitchFamily="1" charset="0"/>
                <a:cs typeface="Rockwell" pitchFamily="1" charset="0"/>
              </a:defRPr>
            </a:pPr>
            <a:r>
              <a:rPr lang="en-US">
                <a:solidFill>
                  <a:schemeClr val="bg1"/>
                </a:solidFill>
              </a:rPr>
              <a:t>   </a:t>
            </a:r>
            <a:endParaRPr lang="en-US" sz="6400">
              <a:solidFill>
                <a:schemeClr val="bg1"/>
              </a:solidFill>
            </a:endParaRPr>
          </a:p>
        </p:txBody>
      </p:sp>
      <p:sp>
        <p:nvSpPr>
          <p:cNvPr id="4" name="CuadroTexto1"/>
          <p:cNvSpPr txBox="1">
            <a:extLst>
              <a:ext uri="smNativeData">
                <pr:smNativeData xmlns="" xmlns:p14="http://schemas.microsoft.com/office/powerpoint/2010/main" xmlns:pr="smNativeData" val="SMDATA_16_4+7aWx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3gMAAHkBAAC3OAAA2QQAABAAAAAmAAAACAAAAP//////////"/>
              </a:ext>
            </a:extLst>
          </p:cNvSpPr>
          <p:nvPr/>
        </p:nvSpPr>
        <p:spPr>
          <a:xfrm>
            <a:off x="628650" y="239395"/>
            <a:ext cx="8590915" cy="548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lang="en-US" sz="3000" b="1">
                <a:solidFill>
                  <a:srgbClr val="FFFFFF"/>
                </a:solidFill>
                <a:latin typeface="Rockwell 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5" name="Rectángulo1"/>
          <p:cNvSpPr>
            <a:extLst>
              <a:ext uri="smNativeData">
                <pr:smNativeData xmlns="" xmlns:p14="http://schemas.microsoft.com/office/powerpoint/2010/main" xmlns:pr="smNativeData" val="SMDATA_16_4+7aWxMAAAAlAAAAZAAAAA8BAAAAkAAAAEgAAACQAAAASAAAAAAAAAAA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5+bmA8zMzADAwP8Af39/AAAAAAAAAAAAAAAAAAAAAAAAAAAAIQAAABgAAAAUAAAAAAAAAAAAAAAASwAAMgUAABAAAAAmAAAACAAAAP//////////"/>
              </a:ext>
            </a:extLst>
          </p:cNvSpPr>
          <p:nvPr/>
        </p:nvSpPr>
        <p:spPr>
          <a:xfrm>
            <a:off x="0" y="0"/>
            <a:ext cx="12192000" cy="8445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6" name="CuadroTexto3"/>
          <p:cNvSpPr txBox="1">
            <a:extLst>
              <a:ext uri="smNativeData">
                <pr:smNativeData xmlns="" xmlns:p14="http://schemas.microsoft.com/office/powerpoint/2010/main" xmlns:pr="smNativeData" val="SMDATA_16_4+7aWx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mQMAAIwFAADaLAAA4yYAAAAAAAAmAAAACAAAAP//////////"/>
              </a:ext>
            </a:extLst>
          </p:cNvSpPr>
          <p:nvPr/>
        </p:nvSpPr>
        <p:spPr>
          <a:xfrm>
            <a:off x="584835" y="901700"/>
            <a:ext cx="6706235" cy="541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lang="en-US" sz="28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dirty="0" smtClean="0"/>
              <a:t>I. </a:t>
            </a:r>
            <a:r>
              <a:rPr dirty="0" err="1" smtClean="0"/>
              <a:t>Encuestas</a:t>
            </a:r>
            <a:r>
              <a:rPr dirty="0" smtClean="0"/>
              <a:t> </a:t>
            </a:r>
            <a:r>
              <a:rPr dirty="0" err="1" smtClean="0"/>
              <a:t>basadas</a:t>
            </a:r>
            <a:r>
              <a:rPr dirty="0" smtClean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competencias</a:t>
            </a:r>
            <a:endParaRPr dirty="0"/>
          </a:p>
          <a:p>
            <a:pPr algn="ctr">
              <a:defRPr lang="en-US" sz="20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endParaRPr dirty="0"/>
          </a:p>
          <a:p>
            <a:pPr>
              <a:buFont typeface="Wingdings" pitchFamily="2" charset="2"/>
              <a:buChar char=""/>
              <a:defRPr lang="en-US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endParaRPr dirty="0"/>
          </a:p>
          <a:p>
            <a:pPr>
              <a:defRPr lang="en-US" sz="28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dirty="0" smtClean="0"/>
              <a:t>II. </a:t>
            </a:r>
            <a:r>
              <a:rPr dirty="0" err="1" smtClean="0"/>
              <a:t>Análisis</a:t>
            </a:r>
            <a:r>
              <a:rPr dirty="0" smtClean="0"/>
              <a:t> </a:t>
            </a:r>
            <a:r>
              <a:rPr dirty="0"/>
              <a:t>de </a:t>
            </a:r>
            <a:r>
              <a:rPr dirty="0" err="1"/>
              <a:t>respuestas</a:t>
            </a:r>
            <a:r>
              <a:rPr dirty="0"/>
              <a:t> </a:t>
            </a:r>
            <a:endParaRPr dirty="0" smtClean="0"/>
          </a:p>
          <a:p>
            <a:pPr>
              <a:defRPr lang="en-US" sz="28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endParaRPr lang="en-US" dirty="0"/>
          </a:p>
          <a:p>
            <a:pPr>
              <a:defRPr lang="en-US" sz="28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dirty="0" err="1" smtClean="0"/>
              <a:t>Referencias</a:t>
            </a:r>
            <a:r>
              <a:rPr dirty="0" smtClean="0"/>
              <a:t>:</a:t>
            </a:r>
            <a:endParaRPr sz="2400" dirty="0"/>
          </a:p>
          <a:p>
            <a:pPr marL="0" indent="0">
              <a:buNone/>
              <a:defRPr lang="en-US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400" dirty="0"/>
              <a:t>OMM -No. 49 </a:t>
            </a:r>
            <a:endParaRPr sz="2400" dirty="0" smtClean="0"/>
          </a:p>
          <a:p>
            <a:pPr marL="0" indent="0">
              <a:buNone/>
              <a:defRPr lang="en-US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400" dirty="0" smtClean="0"/>
              <a:t>(</a:t>
            </a:r>
            <a:r>
              <a:rPr sz="2400" dirty="0" err="1" smtClean="0"/>
              <a:t>ed</a:t>
            </a:r>
            <a:r>
              <a:rPr sz="2400" dirty="0" smtClean="0"/>
              <a:t> 2015, </a:t>
            </a:r>
            <a:r>
              <a:rPr sz="2400" dirty="0" err="1" smtClean="0"/>
              <a:t>actualizado</a:t>
            </a:r>
            <a:r>
              <a:rPr sz="2400" dirty="0" smtClean="0"/>
              <a:t> </a:t>
            </a:r>
            <a:r>
              <a:rPr sz="2400" dirty="0"/>
              <a:t>2016- Parte V)</a:t>
            </a:r>
          </a:p>
          <a:p>
            <a:pPr marL="0" indent="0">
              <a:buNone/>
              <a:defRPr lang="en-US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400" dirty="0"/>
              <a:t>OMM -No. 1114 </a:t>
            </a:r>
            <a:r>
              <a:rPr sz="2400" dirty="0" smtClean="0"/>
              <a:t>(</a:t>
            </a:r>
            <a:r>
              <a:rPr sz="2400" dirty="0" err="1" smtClean="0"/>
              <a:t>Formación</a:t>
            </a:r>
            <a:r>
              <a:rPr sz="2400" dirty="0"/>
              <a:t>)</a:t>
            </a:r>
          </a:p>
          <a:p>
            <a:pPr marL="0" indent="0">
              <a:buNone/>
              <a:defRPr lang="en-US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400" dirty="0"/>
              <a:t>OMM -No. 1083 (PIB)</a:t>
            </a:r>
          </a:p>
          <a:p>
            <a:pPr marL="0" indent="0">
              <a:buNone/>
              <a:defRPr lang="en-US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400" dirty="0"/>
              <a:t>OMM -No. 1205 (</a:t>
            </a:r>
            <a:r>
              <a:rPr sz="2400" dirty="0" err="1"/>
              <a:t>Competencias</a:t>
            </a:r>
            <a:r>
              <a:rPr sz="2400" dirty="0"/>
              <a:t>)</a:t>
            </a:r>
          </a:p>
          <a:p>
            <a:pPr marL="0" indent="0">
              <a:buNone/>
              <a:defRPr lang="en-US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400" dirty="0"/>
              <a:t>OMM -No. 1169 ( CRF)</a:t>
            </a:r>
          </a:p>
        </p:txBody>
      </p:sp>
      <p:sp>
        <p:nvSpPr>
          <p:cNvPr id="7" name="CuadroTexto2"/>
          <p:cNvSpPr txBox="1">
            <a:extLst>
              <a:ext uri="smNativeData">
                <pr:smNativeData xmlns="" xmlns:p14="http://schemas.microsoft.com/office/powerpoint/2010/main" xmlns:pr="smNativeData" val="SMDATA_16_4+7aWx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ywAALAFAAAlSQAAKycAABAAAAAmAAAACAAAAP//////////"/>
              </a:ext>
            </a:extLst>
          </p:cNvSpPr>
          <p:nvPr/>
        </p:nvSpPr>
        <p:spPr>
          <a:xfrm>
            <a:off x="7058094" y="901700"/>
            <a:ext cx="5133906" cy="5956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buFont typeface="Wingdings" charset="2"/>
              <a:buChar char=""/>
              <a:defRPr lang="en-US" sz="24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800" dirty="0" err="1"/>
              <a:t>Pronóstico</a:t>
            </a:r>
            <a:r>
              <a:rPr sz="2800" dirty="0"/>
              <a:t> al </a:t>
            </a:r>
            <a:r>
              <a:rPr sz="2800" dirty="0" err="1"/>
              <a:t>Publico</a:t>
            </a:r>
            <a:endParaRPr sz="2800" dirty="0"/>
          </a:p>
          <a:p>
            <a:pPr>
              <a:buFont typeface="Wingdings" charset="2"/>
              <a:buChar char=""/>
              <a:defRPr lang="en-US" sz="24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800" dirty="0" err="1"/>
              <a:t>Pronóstico</a:t>
            </a:r>
            <a:r>
              <a:rPr sz="2800" dirty="0"/>
              <a:t> </a:t>
            </a:r>
            <a:r>
              <a:rPr sz="2800" dirty="0" err="1"/>
              <a:t>aeronáutico</a:t>
            </a:r>
            <a:endParaRPr sz="2800" dirty="0"/>
          </a:p>
          <a:p>
            <a:pPr>
              <a:buFont typeface="Wingdings" charset="2"/>
              <a:buChar char=""/>
              <a:defRPr lang="en-US" sz="24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800" dirty="0" err="1"/>
              <a:t>Pronóstico</a:t>
            </a:r>
            <a:r>
              <a:rPr sz="2800" dirty="0"/>
              <a:t> de Met. Marina</a:t>
            </a:r>
          </a:p>
          <a:p>
            <a:pPr>
              <a:buFont typeface="Wingdings" charset="2"/>
              <a:buChar char=""/>
              <a:defRPr lang="en-US" sz="24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800" dirty="0" smtClean="0"/>
              <a:t> </a:t>
            </a:r>
            <a:r>
              <a:rPr lang="es-ES" sz="2800" dirty="0" smtClean="0"/>
              <a:t>Imágenes</a:t>
            </a:r>
            <a:r>
              <a:rPr sz="2800" dirty="0" smtClean="0"/>
              <a:t> </a:t>
            </a:r>
            <a:r>
              <a:rPr sz="2800" dirty="0" err="1"/>
              <a:t>Satelitales</a:t>
            </a:r>
            <a:endParaRPr sz="2800" dirty="0"/>
          </a:p>
          <a:p>
            <a:pPr>
              <a:buFont typeface="Wingdings" charset="2"/>
              <a:buChar char=""/>
              <a:defRPr lang="en-US" sz="24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800" dirty="0" err="1"/>
              <a:t>Servicios</a:t>
            </a:r>
            <a:r>
              <a:rPr sz="2800" dirty="0"/>
              <a:t> </a:t>
            </a:r>
            <a:r>
              <a:rPr sz="2800" dirty="0" err="1"/>
              <a:t>Climáticos</a:t>
            </a:r>
            <a:endParaRPr sz="2800" dirty="0"/>
          </a:p>
          <a:p>
            <a:pPr>
              <a:buFont typeface="Wingdings" charset="2"/>
              <a:buChar char=""/>
              <a:defRPr lang="en-US" sz="24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800" dirty="0"/>
              <a:t>Areas Prioritarias</a:t>
            </a:r>
          </a:p>
          <a:p>
            <a:pPr>
              <a:buFont typeface="Wingdings" charset="2"/>
              <a:buChar char=""/>
              <a:defRPr lang="en-US" sz="24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800" dirty="0" err="1"/>
              <a:t>Observaciones</a:t>
            </a:r>
            <a:r>
              <a:rPr sz="2800" dirty="0"/>
              <a:t> </a:t>
            </a:r>
            <a:r>
              <a:rPr sz="2800" dirty="0" err="1"/>
              <a:t>aeronáuticas</a:t>
            </a:r>
            <a:endParaRPr sz="2800" dirty="0"/>
          </a:p>
          <a:p>
            <a:pPr>
              <a:buFont typeface="Wingdings" charset="2"/>
              <a:buChar char=""/>
              <a:defRPr lang="en-US" sz="24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800" dirty="0" err="1"/>
              <a:t>Observaciones</a:t>
            </a:r>
            <a:endParaRPr sz="2800" dirty="0"/>
          </a:p>
          <a:p>
            <a:pPr>
              <a:buFont typeface="Wingdings" charset="2"/>
              <a:buChar char=""/>
              <a:defRPr lang="en-US" sz="24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800" dirty="0" err="1"/>
              <a:t>Gestion</a:t>
            </a:r>
            <a:r>
              <a:rPr sz="2800" dirty="0"/>
              <a:t> de </a:t>
            </a:r>
            <a:r>
              <a:rPr sz="2800" dirty="0" err="1"/>
              <a:t>redes</a:t>
            </a:r>
            <a:r>
              <a:rPr sz="2800" dirty="0"/>
              <a:t> de </a:t>
            </a:r>
            <a:r>
              <a:rPr sz="2800" dirty="0" err="1"/>
              <a:t>observ</a:t>
            </a:r>
            <a:r>
              <a:rPr sz="2800" dirty="0"/>
              <a:t>.</a:t>
            </a:r>
          </a:p>
          <a:p>
            <a:pPr>
              <a:buFont typeface="Wingdings" charset="2"/>
              <a:buChar char=""/>
              <a:defRPr lang="en-US" sz="24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800" dirty="0"/>
              <a:t>Instrumental</a:t>
            </a:r>
          </a:p>
          <a:p>
            <a:pPr>
              <a:buFont typeface="Wingdings" charset="2"/>
              <a:buChar char=""/>
              <a:defRPr lang="en-US" sz="24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800" dirty="0" err="1"/>
              <a:t>Calibración</a:t>
            </a:r>
            <a:endParaRPr sz="2800" dirty="0"/>
          </a:p>
          <a:p>
            <a:pPr>
              <a:buFont typeface="Wingdings" charset="2"/>
              <a:buChar char=""/>
              <a:defRPr lang="en-US" sz="24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800" dirty="0" err="1"/>
              <a:t>Sistemas</a:t>
            </a:r>
            <a:r>
              <a:rPr sz="2800" dirty="0"/>
              <a:t> de </a:t>
            </a:r>
            <a:r>
              <a:rPr sz="2800" dirty="0" err="1"/>
              <a:t>Informacion</a:t>
            </a:r>
            <a:r>
              <a:rPr sz="2800" dirty="0"/>
              <a:t> </a:t>
            </a:r>
          </a:p>
          <a:p>
            <a:pPr>
              <a:buFont typeface="Wingdings" charset="2"/>
              <a:buChar char=""/>
              <a:defRPr lang="en-US" sz="2400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sz="2800" dirty="0" err="1" smtClean="0"/>
              <a:t>Formación</a:t>
            </a:r>
            <a:endParaRPr sz="2800" dirty="0"/>
          </a:p>
        </p:txBody>
      </p:sp>
      <p:sp>
        <p:nvSpPr>
          <p:cNvPr id="8" name="CuadroTexto8"/>
          <p:cNvSpPr txBox="1">
            <a:extLst>
              <a:ext uri="smNativeData">
                <pr:smNativeData xmlns="" xmlns:p14="http://schemas.microsoft.com/office/powerpoint/2010/main" xmlns:pr="smNativeData" val="SMDATA_16_4+7aWx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XQMAANUAAACeRgAANQQAABAgAAAmAAAACAAAAP//////////"/>
              </a:ext>
            </a:extLst>
          </p:cNvSpPr>
          <p:nvPr/>
        </p:nvSpPr>
        <p:spPr>
          <a:xfrm>
            <a:off x="546735" y="135255"/>
            <a:ext cx="10932795" cy="548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lang="en-US" sz="3000" b="1">
                <a:solidFill>
                  <a:srgbClr val="007F00"/>
                </a:solidFill>
                <a:latin typeface="Rockwell " charset="0"/>
                <a:ea typeface="Calibri" pitchFamily="2" charset="0"/>
                <a:cs typeface="Calibri" pitchFamily="2" charset="0"/>
              </a:defRPr>
            </a:pPr>
            <a:r>
              <a:t>Encuestas sobre Necesidades de Formación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 lang="en-US"/>
            </a:pPr>
            <a:fld id="{02297642-0CEF-7C80-A191-FAD538DF57AF}" type="slidenum">
              <a:t>20</a:t>
            </a:fld>
            <a:endParaRPr/>
          </a:p>
        </p:txBody>
      </p:sp>
      <p:sp>
        <p:nvSpPr>
          <p:cNvPr id="3" name="CuadroTexto 1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cQIAAFgFAAAgJQAAnQcAABAgAAAmAAAACAAAAP//////////"/>
              </a:ext>
            </a:extLst>
          </p:cNvSpPr>
          <p:nvPr/>
        </p:nvSpPr>
        <p:spPr>
          <a:xfrm>
            <a:off x="396875" y="868680"/>
            <a:ext cx="5638165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marL="285750" indent="-285750">
              <a:buFont typeface="Arial" panose="020B0604020202020204" pitchFamily="34" charset="0"/>
              <a:buChar char="•"/>
              <a:defRPr lang="en-US"/>
            </a:pPr>
            <a:r>
              <a:rPr lang="en-US" sz="2400" b="1" dirty="0" smtClean="0"/>
              <a:t> </a:t>
            </a:r>
            <a:r>
              <a:rPr lang="en-US" sz="2400" b="1" dirty="0" err="1"/>
              <a:t>Monitoreo</a:t>
            </a:r>
            <a:r>
              <a:rPr lang="en-US" sz="2400" b="1" dirty="0"/>
              <a:t> de la </a:t>
            </a:r>
            <a:r>
              <a:rPr lang="en-US" sz="2400" b="1" dirty="0" err="1"/>
              <a:t>Situación</a:t>
            </a:r>
            <a:r>
              <a:rPr lang="en-US" sz="2400" b="1" dirty="0"/>
              <a:t> </a:t>
            </a:r>
            <a:r>
              <a:rPr lang="en-US" sz="2400" b="1" dirty="0" err="1"/>
              <a:t>Meteorológica</a:t>
            </a:r>
            <a:endParaRPr lang="en-US" sz="2400" b="1" dirty="0"/>
          </a:p>
        </p:txBody>
      </p:sp>
      <p:sp>
        <p:nvSpPr>
          <p:cNvPr id="4" name="CuadroTexto 3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cQIAAHQIAADxKAAApg8AABAgAAAmAAAACAAAAP//////////"/>
              </a:ext>
            </a:extLst>
          </p:cNvSpPr>
          <p:nvPr/>
        </p:nvSpPr>
        <p:spPr>
          <a:xfrm>
            <a:off x="396875" y="1374139"/>
            <a:ext cx="8200860" cy="12859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marL="285750" indent="-285750">
              <a:buFont typeface="Arial" panose="020B0604020202020204" pitchFamily="34" charset="0"/>
              <a:buChar char="•"/>
              <a:defRPr lang="en-US"/>
            </a:pPr>
            <a:r>
              <a:rPr lang="en-US" sz="2400" b="1" dirty="0" err="1" smtClean="0"/>
              <a:t>Realizar</a:t>
            </a:r>
            <a:r>
              <a:rPr lang="en-US" sz="2400" b="1" dirty="0" smtClean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observación</a:t>
            </a:r>
            <a:r>
              <a:rPr lang="en-US" sz="2400" b="1" dirty="0"/>
              <a:t> de </a:t>
            </a:r>
            <a:r>
              <a:rPr lang="en-US" sz="2400" b="1" dirty="0" err="1"/>
              <a:t>superficie</a:t>
            </a:r>
            <a:endParaRPr lang="en-US" sz="2400" b="1" dirty="0"/>
          </a:p>
          <a:p>
            <a:pPr>
              <a:defRPr lang="en-US"/>
            </a:pPr>
            <a:r>
              <a:rPr lang="en-US" sz="2000" dirty="0" smtClean="0"/>
              <a:t>72</a:t>
            </a:r>
            <a:r>
              <a:rPr lang="en-US" sz="2000" dirty="0"/>
              <a:t>% Met. </a:t>
            </a:r>
            <a:r>
              <a:rPr lang="en-US" sz="2000" dirty="0" err="1"/>
              <a:t>básica</a:t>
            </a:r>
            <a:r>
              <a:rPr lang="en-US" sz="2000" dirty="0"/>
              <a:t>, </a:t>
            </a:r>
            <a:r>
              <a:rPr lang="en-US" sz="2000" dirty="0" err="1"/>
              <a:t>clasificación</a:t>
            </a:r>
            <a:r>
              <a:rPr lang="en-US" sz="2000" dirty="0"/>
              <a:t> de </a:t>
            </a:r>
            <a:r>
              <a:rPr lang="en-US" sz="2000" dirty="0" err="1"/>
              <a:t>nubes</a:t>
            </a:r>
            <a:r>
              <a:rPr lang="en-US" sz="2000" dirty="0"/>
              <a:t> e </a:t>
            </a:r>
            <a:r>
              <a:rPr lang="en-US" sz="2000" dirty="0" err="1"/>
              <a:t>identificación</a:t>
            </a:r>
            <a:r>
              <a:rPr lang="en-US" sz="2000" dirty="0"/>
              <a:t> de </a:t>
            </a:r>
            <a:r>
              <a:rPr lang="en-US" sz="2000" dirty="0" err="1"/>
              <a:t>tiempo</a:t>
            </a:r>
            <a:r>
              <a:rPr lang="en-US" sz="2000" dirty="0"/>
              <a:t> </a:t>
            </a:r>
            <a:r>
              <a:rPr lang="en-US" sz="2000" dirty="0" err="1"/>
              <a:t>presente</a:t>
            </a:r>
            <a:r>
              <a:rPr lang="en-US" sz="2000" dirty="0"/>
              <a:t> y </a:t>
            </a:r>
            <a:r>
              <a:rPr lang="en-US" sz="2000" dirty="0" err="1"/>
              <a:t>pasado</a:t>
            </a:r>
            <a:r>
              <a:rPr lang="en-US" sz="2000" dirty="0"/>
              <a:t>.</a:t>
            </a:r>
          </a:p>
        </p:txBody>
      </p:sp>
      <p:sp>
        <p:nvSpPr>
          <p:cNvPr id="5" name="CuadroTexto 5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cQIAABgRAABMLQAAxxYAABAgAAAmAAAACAAAAP//////////"/>
              </a:ext>
            </a:extLst>
          </p:cNvSpPr>
          <p:nvPr/>
        </p:nvSpPr>
        <p:spPr>
          <a:xfrm>
            <a:off x="396875" y="2778760"/>
            <a:ext cx="6966585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marL="285750" indent="-285750">
              <a:buFont typeface="Arial" panose="020B0604020202020204" pitchFamily="34" charset="0"/>
              <a:buChar char="•"/>
              <a:defRPr lang="en-US"/>
            </a:pPr>
            <a:r>
              <a:rPr lang="en-US" i="1" dirty="0" smtClean="0"/>
              <a:t> </a:t>
            </a:r>
            <a:r>
              <a:rPr lang="en-US" sz="2400" b="1" dirty="0" err="1"/>
              <a:t>Realizar</a:t>
            </a:r>
            <a:r>
              <a:rPr lang="en-US" sz="2400" b="1" dirty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observación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altitud</a:t>
            </a:r>
            <a:endParaRPr lang="en-US" sz="2400" b="1" dirty="0"/>
          </a:p>
          <a:p>
            <a:pPr>
              <a:defRPr lang="en-US"/>
            </a:pPr>
            <a:r>
              <a:rPr lang="en-US" sz="2000" i="1" dirty="0" smtClean="0"/>
              <a:t>Alto </a:t>
            </a:r>
            <a:r>
              <a:rPr lang="en-US" sz="2000" i="1" dirty="0" err="1" smtClean="0"/>
              <a:t>interes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muy</a:t>
            </a:r>
            <a:r>
              <a:rPr lang="en-US" sz="2000" i="1" dirty="0" smtClean="0"/>
              <a:t> </a:t>
            </a:r>
            <a:r>
              <a:rPr lang="en-US" sz="2000" i="1" dirty="0" err="1"/>
              <a:t>pocos</a:t>
            </a:r>
            <a:r>
              <a:rPr lang="en-US" sz="2000" i="1" dirty="0"/>
              <a:t> </a:t>
            </a:r>
            <a:r>
              <a:rPr lang="en-US" sz="2000" i="1" dirty="0" err="1"/>
              <a:t>realizan</a:t>
            </a:r>
            <a:r>
              <a:rPr lang="en-US" sz="2000" i="1" dirty="0"/>
              <a:t> </a:t>
            </a:r>
            <a:r>
              <a:rPr lang="en-US" sz="2000" i="1" dirty="0" err="1"/>
              <a:t>observaciones</a:t>
            </a:r>
            <a:r>
              <a:rPr lang="en-US" sz="2000" i="1" dirty="0"/>
              <a:t> de </a:t>
            </a:r>
            <a:r>
              <a:rPr lang="en-US" sz="2000" i="1" dirty="0" err="1"/>
              <a:t>altitud</a:t>
            </a:r>
            <a:r>
              <a:rPr lang="en-US" sz="2000" b="1" dirty="0"/>
              <a:t>.</a:t>
            </a:r>
          </a:p>
          <a:p>
            <a:pPr>
              <a:defRPr lang="en-US"/>
            </a:pPr>
            <a:endParaRPr lang="en-US" sz="2000" b="1" dirty="0"/>
          </a:p>
        </p:txBody>
      </p:sp>
      <p:sp>
        <p:nvSpPr>
          <p:cNvPr id="6" name="CuadroTexto 6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cQIAAPwWAABnMwAAQRkAABAgAAAmAAAACAAAAP//////////"/>
              </a:ext>
            </a:extLst>
          </p:cNvSpPr>
          <p:nvPr/>
        </p:nvSpPr>
        <p:spPr>
          <a:xfrm>
            <a:off x="396875" y="3736340"/>
            <a:ext cx="8972756" cy="722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marL="285750" indent="-285750">
              <a:buFont typeface="Arial" panose="020B0604020202020204" pitchFamily="34" charset="0"/>
              <a:buChar char="•"/>
              <a:defRPr lang="en-US"/>
            </a:pPr>
            <a:r>
              <a:rPr lang="en-US" sz="2400" b="1" dirty="0" err="1" smtClean="0"/>
              <a:t>Monitoreo</a:t>
            </a:r>
            <a:r>
              <a:rPr lang="en-US" sz="2400" b="1" dirty="0" smtClean="0"/>
              <a:t> </a:t>
            </a:r>
            <a:r>
              <a:rPr lang="en-US" sz="2400" b="1" dirty="0"/>
              <a:t>de la performance de </a:t>
            </a:r>
            <a:r>
              <a:rPr lang="en-US" sz="2400" b="1" dirty="0" err="1"/>
              <a:t>los</a:t>
            </a:r>
            <a:r>
              <a:rPr lang="en-US" sz="2400" b="1" dirty="0"/>
              <a:t> </a:t>
            </a:r>
            <a:r>
              <a:rPr lang="en-US" sz="2400" b="1" dirty="0" err="1"/>
              <a:t>instrumentos</a:t>
            </a:r>
            <a:r>
              <a:rPr lang="en-US" sz="2400" b="1" dirty="0"/>
              <a:t> y </a:t>
            </a:r>
            <a:r>
              <a:rPr lang="en-US" sz="2400" b="1" dirty="0" err="1"/>
              <a:t>sistemas</a:t>
            </a:r>
            <a:r>
              <a:rPr lang="en-US" sz="2400" b="1" dirty="0"/>
              <a:t>.</a:t>
            </a:r>
          </a:p>
        </p:txBody>
      </p:sp>
      <p:sp>
        <p:nvSpPr>
          <p:cNvPr id="7" name="CuadroTexto 7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cQIAAG4bAAB9QgAAiyAAABAgAAAmAAAACAAAAP//////////"/>
              </a:ext>
            </a:extLst>
          </p:cNvSpPr>
          <p:nvPr/>
        </p:nvSpPr>
        <p:spPr>
          <a:xfrm>
            <a:off x="396874" y="4280841"/>
            <a:ext cx="11466573" cy="15884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rPr lang="en-US" sz="2400" dirty="0"/>
              <a:t>90% alto </a:t>
            </a:r>
            <a:r>
              <a:rPr lang="en-US" sz="2400" dirty="0" err="1"/>
              <a:t>interés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tareas</a:t>
            </a:r>
            <a:r>
              <a:rPr lang="en-US" sz="2400" dirty="0"/>
              <a:t> de </a:t>
            </a:r>
            <a:r>
              <a:rPr lang="en-US" sz="2400" dirty="0" err="1"/>
              <a:t>inspección</a:t>
            </a:r>
            <a:r>
              <a:rPr lang="en-US" sz="2400" dirty="0"/>
              <a:t>  y </a:t>
            </a:r>
            <a:r>
              <a:rPr lang="en-US" sz="2400" dirty="0" err="1"/>
              <a:t>mantenimiento</a:t>
            </a:r>
            <a:endParaRPr lang="en-US" sz="2400" dirty="0"/>
          </a:p>
          <a:p>
            <a:pPr>
              <a:defRPr lang="en-US"/>
            </a:pPr>
            <a:r>
              <a:rPr lang="en-US" sz="2400" dirty="0"/>
              <a:t>86 % alto </a:t>
            </a:r>
            <a:r>
              <a:rPr lang="en-US" sz="2400" dirty="0" err="1"/>
              <a:t>interés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diagnosticar</a:t>
            </a:r>
            <a:r>
              <a:rPr lang="en-US" sz="2400" dirty="0"/>
              <a:t> </a:t>
            </a:r>
            <a:r>
              <a:rPr lang="en-US" sz="2400" dirty="0" err="1"/>
              <a:t>falla</a:t>
            </a:r>
            <a:r>
              <a:rPr lang="en-US" sz="2400" dirty="0"/>
              <a:t> y </a:t>
            </a:r>
            <a:r>
              <a:rPr lang="en-US" sz="2400" dirty="0" err="1"/>
              <a:t>avisar</a:t>
            </a:r>
            <a:r>
              <a:rPr lang="en-US" sz="2400" dirty="0"/>
              <a:t> a personal </a:t>
            </a:r>
            <a:r>
              <a:rPr lang="en-US" sz="2400" dirty="0" err="1"/>
              <a:t>técnico</a:t>
            </a:r>
            <a:endParaRPr lang="en-US" sz="2400" dirty="0"/>
          </a:p>
          <a:p>
            <a:pPr>
              <a:defRPr lang="en-US"/>
            </a:pPr>
            <a:r>
              <a:rPr lang="en-US" sz="2400" dirty="0"/>
              <a:t>81% alto </a:t>
            </a:r>
            <a:r>
              <a:rPr lang="en-US" sz="2400" dirty="0" err="1"/>
              <a:t>interés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4.4 </a:t>
            </a:r>
            <a:r>
              <a:rPr lang="en-US" sz="2400" dirty="0" err="1"/>
              <a:t>Cuidado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manejo</a:t>
            </a:r>
            <a:r>
              <a:rPr lang="en-US" sz="2400" dirty="0"/>
              <a:t> y </a:t>
            </a:r>
            <a:r>
              <a:rPr lang="en-US" sz="2400" dirty="0" err="1"/>
              <a:t>precisión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lectura</a:t>
            </a:r>
            <a:r>
              <a:rPr lang="en-US" sz="2400" dirty="0"/>
              <a:t> de </a:t>
            </a:r>
            <a:r>
              <a:rPr lang="en-US" sz="2400" dirty="0" err="1"/>
              <a:t>instrumentos</a:t>
            </a:r>
            <a:endParaRPr lang="en-US" sz="2400" dirty="0"/>
          </a:p>
        </p:txBody>
      </p:sp>
      <p:sp>
        <p:nvSpPr>
          <p:cNvPr id="8" name="CuadroTexto 9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cQIAAD4lAACYHAAAhCcAABAgAAAmAAAACAAAAP//////////"/>
              </a:ext>
            </a:extLst>
          </p:cNvSpPr>
          <p:nvPr/>
        </p:nvSpPr>
        <p:spPr>
          <a:xfrm>
            <a:off x="396875" y="6054090"/>
            <a:ext cx="425132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endParaRPr dirty="0"/>
          </a:p>
        </p:txBody>
      </p:sp>
      <p:sp>
        <p:nvSpPr>
          <p:cNvPr id="9" name="Rectángulo 11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WAEAAPEAAACYHgAAKQQAABAgAAAmAAAACAAAAP//////////"/>
              </a:ext>
            </a:extLst>
          </p:cNvSpPr>
          <p:nvPr/>
        </p:nvSpPr>
        <p:spPr>
          <a:xfrm>
            <a:off x="218439" y="153034"/>
            <a:ext cx="6436995" cy="715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marL="457200" indent="-457200">
              <a:buFont typeface="Wingdings" panose="05000000000000000000" pitchFamily="2" charset="2"/>
              <a:buChar char="Ø"/>
              <a:defRPr lang="en-US"/>
            </a:pPr>
            <a:r>
              <a:rPr lang="en-US" sz="3200" b="1" u="sng" dirty="0" err="1">
                <a:solidFill>
                  <a:schemeClr val="accent1"/>
                </a:solidFill>
              </a:rPr>
              <a:t>Observaciones</a:t>
            </a:r>
            <a:r>
              <a:rPr lang="en-US" sz="3200" b="1" u="sng" dirty="0">
                <a:solidFill>
                  <a:schemeClr val="accent1"/>
                </a:solidFill>
              </a:rPr>
              <a:t> </a:t>
            </a:r>
            <a:r>
              <a:rPr lang="en-US" sz="3200" b="1" u="sng" dirty="0" err="1">
                <a:solidFill>
                  <a:schemeClr val="accent1"/>
                </a:solidFill>
              </a:rPr>
              <a:t>Meteorológicas</a:t>
            </a:r>
            <a:endParaRPr lang="en-US" sz="3200" b="1" u="sng" dirty="0">
              <a:solidFill>
                <a:schemeClr val="accent1"/>
              </a:solidFill>
            </a:endParaRPr>
          </a:p>
        </p:txBody>
      </p:sp>
      <p:sp>
        <p:nvSpPr>
          <p:cNvPr id="10" name="CuadroTexto 12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cQIAAPgiAAD7LQAAPiUAABAgAAAmAAAACAAAAP//////////"/>
              </a:ext>
            </a:extLst>
          </p:cNvSpPr>
          <p:nvPr/>
        </p:nvSpPr>
        <p:spPr>
          <a:xfrm>
            <a:off x="396875" y="5684520"/>
            <a:ext cx="707771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endParaRPr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72" y="74504"/>
            <a:ext cx="2880775" cy="35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 lang="en-US"/>
            </a:pPr>
            <a:fld id="{02297927-69EF-7C8F-A191-9FDA37DF57CA}" type="slidenum">
              <a:t>21</a:t>
            </a:fld>
            <a:endParaRPr/>
          </a:p>
        </p:txBody>
      </p:sp>
      <p:sp>
        <p:nvSpPr>
          <p:cNvPr id="3" name="Rectángulo 1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JwMAAPMFAAC8NAAAOQgAABAgAAAmAAAACAAAAP//////////"/>
              </a:ext>
            </a:extLst>
          </p:cNvSpPr>
          <p:nvPr/>
        </p:nvSpPr>
        <p:spPr>
          <a:xfrm>
            <a:off x="400735" y="551469"/>
            <a:ext cx="11791265" cy="698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marL="285750" indent="-285750">
              <a:buFont typeface="Arial" panose="020B0604020202020204" pitchFamily="34" charset="0"/>
              <a:buChar char="•"/>
              <a:defRPr lang="en-US"/>
            </a:pPr>
            <a:r>
              <a:rPr lang="en-US" sz="3200" b="1" dirty="0" smtClean="0"/>
              <a:t> </a:t>
            </a:r>
            <a:r>
              <a:rPr lang="en-US" sz="3200" b="1" dirty="0" err="1"/>
              <a:t>Mantenimiento</a:t>
            </a:r>
            <a:r>
              <a:rPr lang="en-US" sz="3200" b="1" dirty="0"/>
              <a:t> de la </a:t>
            </a:r>
            <a:r>
              <a:rPr lang="en-US" sz="3200" b="1" dirty="0" err="1"/>
              <a:t>calidad</a:t>
            </a:r>
            <a:r>
              <a:rPr lang="en-US" sz="3200" b="1" dirty="0"/>
              <a:t> de la </a:t>
            </a:r>
            <a:r>
              <a:rPr lang="en-US" sz="3200" b="1" dirty="0" err="1"/>
              <a:t>información</a:t>
            </a:r>
            <a:r>
              <a:rPr lang="en-US" sz="3200" b="1" dirty="0"/>
              <a:t> </a:t>
            </a:r>
            <a:r>
              <a:rPr lang="en-US" sz="3200" b="1" dirty="0" err="1"/>
              <a:t>observacional</a:t>
            </a:r>
            <a:endParaRPr lang="en-US" sz="3200" b="1" dirty="0"/>
          </a:p>
        </p:txBody>
      </p:sp>
      <p:sp>
        <p:nvSpPr>
          <p:cNvPr id="4" name="CuadroTexto 2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JwMAAO0HAAChQwAAGRMAABAgAAAmAAAACAAAAP//////////"/>
              </a:ext>
            </a:extLst>
          </p:cNvSpPr>
          <p:nvPr/>
        </p:nvSpPr>
        <p:spPr>
          <a:xfrm>
            <a:off x="454342" y="1122162"/>
            <a:ext cx="10993755" cy="5760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rPr lang="en-US" sz="2400" dirty="0"/>
              <a:t>5.1 Comprensión de </a:t>
            </a:r>
            <a:r>
              <a:rPr lang="en-US" sz="2400" dirty="0" err="1"/>
              <a:t>meteorología</a:t>
            </a:r>
            <a:r>
              <a:rPr lang="en-US" sz="2400" dirty="0"/>
              <a:t> </a:t>
            </a:r>
            <a:r>
              <a:rPr lang="en-US" sz="2400" dirty="0" err="1"/>
              <a:t>básica</a:t>
            </a:r>
            <a:r>
              <a:rPr lang="en-US" sz="2400" dirty="0"/>
              <a:t>                     </a:t>
            </a:r>
            <a:r>
              <a:rPr lang="en-US" sz="2400" dirty="0" smtClean="0">
                <a:solidFill>
                  <a:srgbClr val="00B050"/>
                </a:solidFill>
              </a:rPr>
              <a:t>68%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CuadroTexto 3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JwMAAGQUAAAOJAAAqhYAABAgAAAmAAAACAAAAP//////////"/>
              </a:ext>
            </a:extLst>
          </p:cNvSpPr>
          <p:nvPr/>
        </p:nvSpPr>
        <p:spPr>
          <a:xfrm>
            <a:off x="454342" y="1782783"/>
            <a:ext cx="7323996" cy="6635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marL="457200" indent="-457200">
              <a:buFont typeface="Arial" panose="020B0604020202020204" pitchFamily="34" charset="0"/>
              <a:buChar char="•"/>
              <a:defRPr lang="en-US"/>
            </a:pPr>
            <a:r>
              <a:rPr lang="en-US" sz="3200" b="1" dirty="0" err="1" smtClean="0"/>
              <a:t>Mantener</a:t>
            </a:r>
            <a:r>
              <a:rPr lang="en-US" sz="3200" b="1" dirty="0" smtClean="0"/>
              <a:t> </a:t>
            </a:r>
            <a:r>
              <a:rPr lang="en-US" sz="3200" b="1" dirty="0"/>
              <a:t>un </a:t>
            </a:r>
            <a:r>
              <a:rPr lang="en-US" sz="3200" b="1" dirty="0" err="1"/>
              <a:t>ambiente</a:t>
            </a:r>
            <a:r>
              <a:rPr lang="en-US" sz="3200" b="1" dirty="0"/>
              <a:t> </a:t>
            </a:r>
            <a:r>
              <a:rPr lang="en-US" sz="3200" b="1" dirty="0" err="1"/>
              <a:t>laboral</a:t>
            </a:r>
            <a:r>
              <a:rPr lang="en-US" sz="3200" b="1" dirty="0"/>
              <a:t> </a:t>
            </a:r>
            <a:r>
              <a:rPr lang="en-US" sz="3200" b="1" dirty="0" err="1" smtClean="0"/>
              <a:t>seguro</a:t>
            </a:r>
            <a:r>
              <a:rPr lang="en-US" sz="3200" b="1" dirty="0" smtClean="0"/>
              <a:t> </a:t>
            </a:r>
          </a:p>
          <a:p>
            <a:pPr>
              <a:defRPr lang="en-US"/>
            </a:pPr>
            <a:endParaRPr lang="en-US" b="1" dirty="0"/>
          </a:p>
        </p:txBody>
      </p:sp>
      <p:sp>
        <p:nvSpPr>
          <p:cNvPr id="6" name="CuadroTexto 4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tQMAAKoWAAB9OgAAWSMAABAgAAAmAAAACAAAAP//////////"/>
              </a:ext>
            </a:extLst>
          </p:cNvSpPr>
          <p:nvPr/>
        </p:nvSpPr>
        <p:spPr>
          <a:xfrm>
            <a:off x="454342" y="2446317"/>
            <a:ext cx="9776971" cy="29184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rPr lang="en-US" sz="2400" dirty="0"/>
              <a:t>6.1 </a:t>
            </a:r>
            <a:r>
              <a:rPr lang="en-US" sz="2400" dirty="0" err="1"/>
              <a:t>Procedimientos</a:t>
            </a:r>
            <a:r>
              <a:rPr lang="en-US" sz="2400" dirty="0"/>
              <a:t> de </a:t>
            </a:r>
            <a:r>
              <a:rPr lang="en-US" sz="2400" dirty="0" err="1"/>
              <a:t>seguridad</a:t>
            </a:r>
            <a:r>
              <a:rPr lang="en-US" sz="2400" dirty="0"/>
              <a:t> para </a:t>
            </a:r>
            <a:r>
              <a:rPr lang="en-US" sz="2400" dirty="0" err="1"/>
              <a:t>Hidrógeno</a:t>
            </a:r>
            <a:endParaRPr lang="en-US" sz="2400" dirty="0"/>
          </a:p>
          <a:p>
            <a:pPr>
              <a:defRPr lang="en-US"/>
            </a:pPr>
            <a:r>
              <a:rPr lang="en-US" sz="2400" dirty="0"/>
              <a:t>6.2 </a:t>
            </a:r>
            <a:r>
              <a:rPr lang="en-US" sz="2400" dirty="0" err="1"/>
              <a:t>Procedimiento</a:t>
            </a:r>
            <a:r>
              <a:rPr lang="en-US" sz="2400" dirty="0"/>
              <a:t> de </a:t>
            </a:r>
            <a:r>
              <a:rPr lang="en-US" sz="2400" dirty="0" err="1"/>
              <a:t>seguridad</a:t>
            </a:r>
            <a:r>
              <a:rPr lang="en-US" sz="2400" dirty="0"/>
              <a:t> para </a:t>
            </a:r>
            <a:r>
              <a:rPr lang="en-US" sz="2400" dirty="0" err="1"/>
              <a:t>Mercurio</a:t>
            </a:r>
            <a:endParaRPr lang="en-US" sz="2400" dirty="0"/>
          </a:p>
          <a:p>
            <a:pPr>
              <a:defRPr lang="en-US"/>
            </a:pPr>
            <a:r>
              <a:rPr lang="en-US" sz="2400" dirty="0"/>
              <a:t>6.3 </a:t>
            </a:r>
            <a:r>
              <a:rPr lang="en-US" sz="2400" dirty="0" err="1"/>
              <a:t>Procedimientos</a:t>
            </a:r>
            <a:r>
              <a:rPr lang="en-US" sz="2400" dirty="0"/>
              <a:t> de </a:t>
            </a:r>
            <a:r>
              <a:rPr lang="en-US" sz="2400" dirty="0" err="1"/>
              <a:t>seguridad</a:t>
            </a:r>
            <a:r>
              <a:rPr lang="en-US" sz="2400" dirty="0"/>
              <a:t> </a:t>
            </a:r>
            <a:r>
              <a:rPr lang="en-US" sz="2400" dirty="0" err="1"/>
              <a:t>química</a:t>
            </a:r>
            <a:endParaRPr lang="en-US" sz="2400" dirty="0"/>
          </a:p>
          <a:p>
            <a:pPr>
              <a:defRPr lang="en-US"/>
            </a:pPr>
            <a:r>
              <a:rPr lang="en-US" sz="2400" dirty="0"/>
              <a:t>6.4 </a:t>
            </a:r>
            <a:r>
              <a:rPr lang="en-US" sz="2400" dirty="0" err="1"/>
              <a:t>Procedimientos</a:t>
            </a:r>
            <a:r>
              <a:rPr lang="en-US" sz="2400" dirty="0"/>
              <a:t> de </a:t>
            </a:r>
            <a:r>
              <a:rPr lang="en-US" sz="2400" dirty="0" err="1"/>
              <a:t>seguridad</a:t>
            </a:r>
            <a:r>
              <a:rPr lang="en-US" sz="2400" dirty="0"/>
              <a:t> </a:t>
            </a:r>
            <a:r>
              <a:rPr lang="en-US" sz="2400" dirty="0" err="1"/>
              <a:t>eléctrica</a:t>
            </a:r>
            <a:endParaRPr lang="en-US" sz="2400" dirty="0"/>
          </a:p>
          <a:p>
            <a:pPr>
              <a:defRPr lang="en-US"/>
            </a:pPr>
            <a:r>
              <a:rPr lang="en-US" sz="2400" dirty="0"/>
              <a:t>6.5 </a:t>
            </a:r>
            <a:r>
              <a:rPr lang="en-US" sz="2400" dirty="0" err="1"/>
              <a:t>Seguridad</a:t>
            </a:r>
            <a:r>
              <a:rPr lang="en-US" sz="2400" dirty="0"/>
              <a:t> </a:t>
            </a:r>
            <a:r>
              <a:rPr lang="en-US" sz="2400" dirty="0" err="1"/>
              <a:t>ocupacional</a:t>
            </a:r>
            <a:r>
              <a:rPr lang="en-US" sz="2400" dirty="0"/>
              <a:t> y </a:t>
            </a:r>
            <a:r>
              <a:rPr lang="en-US" sz="2400" dirty="0" err="1"/>
              <a:t>requisitos</a:t>
            </a:r>
            <a:r>
              <a:rPr lang="en-US" sz="2400" dirty="0"/>
              <a:t> de </a:t>
            </a:r>
            <a:r>
              <a:rPr lang="en-US" sz="2400" dirty="0" err="1"/>
              <a:t>salud</a:t>
            </a:r>
            <a:r>
              <a:rPr lang="en-US" sz="2400" dirty="0"/>
              <a:t>   </a:t>
            </a:r>
            <a:r>
              <a:rPr lang="en-US" sz="2400" b="1" dirty="0"/>
              <a:t>50%</a:t>
            </a:r>
          </a:p>
          <a:p>
            <a:pPr>
              <a:defRPr lang="en-US"/>
            </a:pPr>
            <a:r>
              <a:rPr lang="en-US" sz="2400" dirty="0"/>
              <a:t>6.6 </a:t>
            </a:r>
            <a:r>
              <a:rPr lang="en-US" sz="2400" dirty="0" err="1"/>
              <a:t>Identificación</a:t>
            </a:r>
            <a:r>
              <a:rPr lang="en-US" sz="2400" dirty="0"/>
              <a:t> y </a:t>
            </a:r>
            <a:r>
              <a:rPr lang="en-US" sz="2400" dirty="0" err="1"/>
              <a:t>mitigacción</a:t>
            </a:r>
            <a:r>
              <a:rPr lang="en-US" sz="2400" dirty="0"/>
              <a:t> de </a:t>
            </a:r>
            <a:r>
              <a:rPr lang="en-US" sz="2400" dirty="0" err="1"/>
              <a:t>peligro</a:t>
            </a:r>
            <a:endParaRPr lang="en-US" sz="2400" dirty="0"/>
          </a:p>
          <a:p>
            <a:pPr>
              <a:defRPr lang="en-US"/>
            </a:pPr>
            <a:r>
              <a:rPr lang="en-US" sz="2400" dirty="0"/>
              <a:t>6.7 </a:t>
            </a:r>
            <a:r>
              <a:rPr lang="en-US" sz="2400" dirty="0" err="1"/>
              <a:t>Registro</a:t>
            </a:r>
            <a:r>
              <a:rPr lang="en-US" sz="2400" dirty="0"/>
              <a:t> de </a:t>
            </a:r>
            <a:r>
              <a:rPr lang="en-US" sz="2400" dirty="0" err="1" smtClean="0"/>
              <a:t>peligro</a:t>
            </a:r>
            <a:endParaRPr lang="en-US" sz="2400" dirty="0"/>
          </a:p>
        </p:txBody>
      </p:sp>
      <p:sp>
        <p:nvSpPr>
          <p:cNvPr id="7" name="CuadroTexto 5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KAQAAMclAACaGgAADSgAABAgAAAmAAAACAAAAP//////////"/>
              </a:ext>
            </a:extLst>
          </p:cNvSpPr>
          <p:nvPr/>
        </p:nvSpPr>
        <p:spPr>
          <a:xfrm>
            <a:off x="675640" y="6141085"/>
            <a:ext cx="364871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 lang="en-US"/>
            </a:pPr>
            <a:fld id="{02292433-7DEF-7CD2-A191-8B876ADF57DE}" type="slidenum">
              <a:t>22</a:t>
            </a:fld>
            <a:endParaRPr/>
          </a:p>
        </p:txBody>
      </p:sp>
      <p:sp>
        <p:nvSpPr>
          <p:cNvPr id="3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BwEAAPAAAAB1KgAAnwQAABAAAAAmAAAACAAAAH1w////////"/>
              </a:ext>
            </a:extLst>
          </p:cNvSpPr>
          <p:nvPr>
            <p:ph type="title"/>
          </p:nvPr>
        </p:nvSpPr>
        <p:spPr>
          <a:xfrm>
            <a:off x="167004" y="152400"/>
            <a:ext cx="9642014" cy="833252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  <a:defRPr lang="en-US"/>
            </a:pPr>
            <a:r>
              <a:rPr lang="en-US" sz="3200" b="1" u="sng" dirty="0" err="1">
                <a:solidFill>
                  <a:schemeClr val="accent1"/>
                </a:solidFill>
                <a:latin typeface="+mn-lt"/>
              </a:rPr>
              <a:t>Pronóstico</a:t>
            </a:r>
            <a:r>
              <a:rPr lang="en-US" sz="3200" b="1" u="sng" dirty="0">
                <a:solidFill>
                  <a:schemeClr val="accent1"/>
                </a:solidFill>
                <a:latin typeface="+mn-lt"/>
              </a:rPr>
              <a:t> de </a:t>
            </a:r>
            <a:r>
              <a:rPr lang="en-US" sz="3200" b="1" u="sng" dirty="0" err="1">
                <a:solidFill>
                  <a:schemeClr val="accent1"/>
                </a:solidFill>
                <a:latin typeface="+mn-lt"/>
              </a:rPr>
              <a:t>Meteorología</a:t>
            </a:r>
            <a:r>
              <a:rPr lang="en-US" sz="3200" b="1" u="sng" dirty="0">
                <a:solidFill>
                  <a:schemeClr val="accent1"/>
                </a:solidFill>
                <a:latin typeface="+mn-lt"/>
              </a:rPr>
              <a:t> Marina 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  </a:t>
            </a:r>
            <a:r>
              <a:rPr lang="en-US" sz="1800" dirty="0" smtClean="0"/>
              <a:t>(</a:t>
            </a:r>
            <a:r>
              <a:rPr lang="en-US" sz="1800" dirty="0" err="1"/>
              <a:t>Directivos</a:t>
            </a:r>
            <a:r>
              <a:rPr lang="en-US" sz="1800" dirty="0"/>
              <a:t>)</a:t>
            </a:r>
            <a:r>
              <a:rPr dirty="0"/>
              <a:t/>
            </a:r>
            <a:br>
              <a:rPr dirty="0"/>
            </a:br>
            <a:endParaRPr lang="en-US" sz="1800" dirty="0"/>
          </a:p>
        </p:txBody>
      </p:sp>
      <p:sp>
        <p:nvSpPr>
          <p:cNvPr id="4" name="Marcador de contenid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Q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BwEAADIEAABLSAAAoyYAABAAAAAmAAAACAAAAH1w////////"/>
              </a:ext>
            </a:extLst>
          </p:cNvSpPr>
          <p:nvPr>
            <p:ph type="body" idx="1"/>
          </p:nvPr>
        </p:nvSpPr>
        <p:spPr>
          <a:xfrm>
            <a:off x="321384" y="1102636"/>
            <a:ext cx="11584940" cy="559879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defRPr lang="en-US"/>
            </a:pPr>
            <a:r>
              <a:rPr lang="en-US" b="1" dirty="0" err="1" smtClean="0"/>
              <a:t>Analizar</a:t>
            </a:r>
            <a:r>
              <a:rPr lang="en-US" b="1" dirty="0" smtClean="0"/>
              <a:t> </a:t>
            </a:r>
            <a:r>
              <a:rPr lang="en-US" b="1" dirty="0"/>
              <a:t>y </a:t>
            </a:r>
            <a:r>
              <a:rPr lang="en-US" b="1" dirty="0" err="1"/>
              <a:t>monitorear</a:t>
            </a:r>
            <a:r>
              <a:rPr lang="en-US" b="1" dirty="0"/>
              <a:t> </a:t>
            </a:r>
            <a:r>
              <a:rPr lang="en-US" b="1" dirty="0" err="1"/>
              <a:t>continuamente</a:t>
            </a:r>
            <a:r>
              <a:rPr lang="en-US" b="1" dirty="0"/>
              <a:t> la </a:t>
            </a:r>
            <a:r>
              <a:rPr lang="en-US" b="1" dirty="0" err="1" smtClean="0"/>
              <a:t>situación</a:t>
            </a:r>
            <a:r>
              <a:rPr lang="en-US" b="1" dirty="0"/>
              <a:t>.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lnSpc>
                <a:spcPct val="150000"/>
              </a:lnSpc>
              <a:buNone/>
              <a:defRPr lang="en-US"/>
            </a:pPr>
            <a:r>
              <a:rPr lang="en-US" sz="2400" dirty="0">
                <a:solidFill>
                  <a:srgbClr val="FF0000"/>
                </a:solidFill>
              </a:rPr>
              <a:t>100% </a:t>
            </a:r>
            <a:r>
              <a:rPr lang="en-US" sz="2400" dirty="0"/>
              <a:t>1.1 </a:t>
            </a:r>
            <a:r>
              <a:rPr lang="en-US" sz="2400" dirty="0" err="1"/>
              <a:t>Conocimiento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productos</a:t>
            </a:r>
            <a:r>
              <a:rPr lang="en-US" sz="2400" dirty="0"/>
              <a:t> de </a:t>
            </a:r>
            <a:r>
              <a:rPr lang="en-US" sz="2400" dirty="0" err="1"/>
              <a:t>meteorología</a:t>
            </a:r>
            <a:r>
              <a:rPr lang="en-US" sz="2400" dirty="0"/>
              <a:t> marina 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  <a:defRPr lang="en-US"/>
            </a:pPr>
            <a:r>
              <a:rPr lang="en-US" sz="2400" dirty="0" smtClean="0"/>
              <a:t>(</a:t>
            </a:r>
            <a:r>
              <a:rPr lang="en-US" sz="2400" dirty="0"/>
              <a:t>de </a:t>
            </a:r>
            <a:r>
              <a:rPr lang="en-US" sz="2400" dirty="0" err="1"/>
              <a:t>rutina</a:t>
            </a:r>
            <a:r>
              <a:rPr lang="en-US" sz="2400" dirty="0"/>
              <a:t> y no </a:t>
            </a:r>
            <a:r>
              <a:rPr lang="en-US" sz="2400" dirty="0" err="1"/>
              <a:t>rutinarios</a:t>
            </a:r>
            <a:r>
              <a:rPr lang="en-US" sz="2400" dirty="0"/>
              <a:t> o </a:t>
            </a:r>
            <a:r>
              <a:rPr lang="en-US" sz="2400" dirty="0" err="1"/>
              <a:t>eventuales</a:t>
            </a:r>
            <a:r>
              <a:rPr lang="en-US" sz="2400" dirty="0"/>
              <a:t>),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horario</a:t>
            </a:r>
            <a:r>
              <a:rPr lang="en-US" sz="2400" dirty="0"/>
              <a:t> de </a:t>
            </a:r>
            <a:r>
              <a:rPr lang="en-US" sz="2400" dirty="0" err="1"/>
              <a:t>emisión</a:t>
            </a:r>
            <a:r>
              <a:rPr lang="en-US" sz="2400" dirty="0"/>
              <a:t>, y las </a:t>
            </a:r>
            <a:r>
              <a:rPr lang="en-US" sz="2400" dirty="0" err="1"/>
              <a:t>prioridades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región</a:t>
            </a:r>
            <a:endParaRPr lang="en-US" sz="2400" dirty="0"/>
          </a:p>
          <a:p>
            <a:pPr>
              <a:lnSpc>
                <a:spcPct val="150000"/>
              </a:lnSpc>
              <a:defRPr lang="en-US"/>
            </a:pPr>
            <a:r>
              <a:rPr lang="en-US" b="1" dirty="0" err="1" smtClean="0"/>
              <a:t>Pronosticar</a:t>
            </a:r>
            <a:r>
              <a:rPr lang="en-US" b="1" dirty="0" smtClean="0"/>
              <a:t>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fenómenos</a:t>
            </a:r>
            <a:r>
              <a:rPr lang="en-US" b="1" dirty="0"/>
              <a:t> del </a:t>
            </a:r>
            <a:r>
              <a:rPr lang="en-US" b="1" dirty="0" err="1"/>
              <a:t>tiempo</a:t>
            </a:r>
            <a:r>
              <a:rPr lang="en-US" b="1" dirty="0"/>
              <a:t>, variables y </a:t>
            </a:r>
            <a:r>
              <a:rPr lang="en-US" b="1" dirty="0" err="1"/>
              <a:t>parámetros</a:t>
            </a:r>
            <a:r>
              <a:rPr lang="en-US" b="1" dirty="0"/>
              <a:t> </a:t>
            </a:r>
            <a:r>
              <a:rPr lang="en-US" b="1" dirty="0" err="1"/>
              <a:t>marinos</a:t>
            </a:r>
            <a:r>
              <a:rPr lang="en-US" b="1" dirty="0"/>
              <a:t>.</a:t>
            </a:r>
          </a:p>
          <a:p>
            <a:pPr marL="0" indent="0">
              <a:lnSpc>
                <a:spcPct val="150000"/>
              </a:lnSpc>
              <a:buNone/>
              <a:defRPr lang="en-US"/>
            </a:pPr>
            <a:r>
              <a:rPr lang="en-US" sz="2400" dirty="0">
                <a:solidFill>
                  <a:srgbClr val="FF0000"/>
                </a:solidFill>
              </a:rPr>
              <a:t>100%</a:t>
            </a:r>
            <a:r>
              <a:rPr lang="en-US" sz="2400" dirty="0"/>
              <a:t> 2.2 </a:t>
            </a:r>
            <a:r>
              <a:rPr lang="en-US" sz="2400" dirty="0" err="1"/>
              <a:t>Conocimiento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modelos</a:t>
            </a:r>
            <a:r>
              <a:rPr lang="en-US" sz="2400" dirty="0"/>
              <a:t> de </a:t>
            </a:r>
            <a:r>
              <a:rPr lang="en-US" sz="2400" dirty="0" err="1"/>
              <a:t>pronóstico</a:t>
            </a:r>
            <a:r>
              <a:rPr lang="en-US" sz="2400" dirty="0"/>
              <a:t> (</a:t>
            </a:r>
            <a:r>
              <a:rPr lang="en-US" sz="2400" dirty="0" err="1"/>
              <a:t>determinísticos</a:t>
            </a:r>
            <a:r>
              <a:rPr lang="en-US" sz="2400" dirty="0"/>
              <a:t> y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ensamble</a:t>
            </a:r>
            <a:r>
              <a:rPr lang="en-US" sz="2400" dirty="0"/>
              <a:t> EPS) </a:t>
            </a:r>
            <a:r>
              <a:rPr lang="en-US" sz="2400" dirty="0" err="1"/>
              <a:t>incluyendo</a:t>
            </a:r>
            <a:r>
              <a:rPr lang="en-US" sz="2400" dirty="0"/>
              <a:t> </a:t>
            </a:r>
            <a:r>
              <a:rPr lang="en-US" sz="2400" dirty="0" err="1"/>
              <a:t>modelos</a:t>
            </a:r>
            <a:r>
              <a:rPr lang="en-US" sz="2400" dirty="0"/>
              <a:t> de </a:t>
            </a:r>
            <a:r>
              <a:rPr lang="en-US" sz="2400" dirty="0" err="1"/>
              <a:t>ola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  <a:defRPr lang="en-US"/>
            </a:pPr>
            <a:r>
              <a:rPr lang="en-US" sz="2400" dirty="0"/>
              <a:t> 2.4 </a:t>
            </a:r>
            <a:r>
              <a:rPr lang="en-US" sz="2400" dirty="0" err="1"/>
              <a:t>Conocimiento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sistemas</a:t>
            </a:r>
            <a:r>
              <a:rPr lang="en-US" sz="2400" dirty="0"/>
              <a:t> de </a:t>
            </a:r>
            <a:r>
              <a:rPr lang="en-US" sz="2400" dirty="0" err="1"/>
              <a:t>preparación</a:t>
            </a:r>
            <a:r>
              <a:rPr lang="en-US" sz="2400" dirty="0"/>
              <a:t> de </a:t>
            </a:r>
            <a:r>
              <a:rPr lang="en-US" sz="2400" dirty="0" err="1"/>
              <a:t>pronósticos</a:t>
            </a:r>
            <a:r>
              <a:rPr lang="en-US" sz="2400" dirty="0"/>
              <a:t> (</a:t>
            </a:r>
            <a:r>
              <a:rPr lang="en-US" sz="2400" dirty="0" err="1"/>
              <a:t>incluyendo</a:t>
            </a:r>
            <a:r>
              <a:rPr lang="en-US" sz="2400" dirty="0"/>
              <a:t> el </a:t>
            </a:r>
            <a:r>
              <a:rPr lang="en-US" sz="2400" dirty="0" err="1"/>
              <a:t>uso</a:t>
            </a:r>
            <a:r>
              <a:rPr lang="en-US" sz="2400" dirty="0"/>
              <a:t> de software)</a:t>
            </a:r>
          </a:p>
          <a:p>
            <a:pPr marL="0" indent="0">
              <a:lnSpc>
                <a:spcPct val="150000"/>
              </a:lnSpc>
              <a:buNone/>
              <a:defRPr lang="en-US"/>
            </a:pPr>
            <a:endParaRPr lang="en-US" sz="1470" b="1" dirty="0"/>
          </a:p>
          <a:p>
            <a:pPr marL="0" indent="0">
              <a:buNone/>
              <a:defRPr lang="en-US"/>
            </a:pPr>
            <a:endParaRPr lang="en-US" sz="129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130" y="262536"/>
            <a:ext cx="2585708" cy="229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FyZ2U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+DQAABonAADYRQAAWSkAABAAAAAmAAAACAAAAAAAAAAAAAAA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 lang="en-US"/>
            </a:pPr>
            <a:fld id="{022973AF-E1EF-7C85-A191-17D03DDF5742}" type="slidenum">
              <a:t>23</a:t>
            </a:fld>
            <a:endParaRPr/>
          </a:p>
        </p:txBody>
      </p:sp>
      <p:sp>
        <p:nvSpPr>
          <p:cNvPr id="4" name="Text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KAUAADsLAADYRQAAACYAABAAAAAmAAAACAAAAAAAAAAAAAAA"/>
              </a:ext>
            </a:extLst>
          </p:cNvSpPr>
          <p:nvPr>
            <p:ph type="body" idx="1"/>
          </p:nvPr>
        </p:nvSpPr>
        <p:spPr>
          <a:xfrm>
            <a:off x="570015" y="332509"/>
            <a:ext cx="11483440" cy="6068291"/>
          </a:xfrm>
        </p:spPr>
        <p:txBody>
          <a:bodyPr/>
          <a:lstStyle/>
          <a:p>
            <a:pPr>
              <a:defRPr lang="en-US"/>
            </a:pPr>
            <a:r>
              <a:rPr lang="en-US" b="1" dirty="0" err="1" smtClean="0"/>
              <a:t>Alertar</a:t>
            </a:r>
            <a:r>
              <a:rPr lang="en-US" b="1" dirty="0" smtClean="0"/>
              <a:t> </a:t>
            </a:r>
            <a:r>
              <a:rPr lang="en-US" b="1" dirty="0" err="1"/>
              <a:t>fenómenos</a:t>
            </a:r>
            <a:r>
              <a:rPr lang="en-US" b="1" dirty="0"/>
              <a:t> </a:t>
            </a:r>
            <a:r>
              <a:rPr lang="en-US" b="1" dirty="0" err="1"/>
              <a:t>peligrosos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meteorología</a:t>
            </a:r>
            <a:r>
              <a:rPr lang="en-US" b="1" dirty="0"/>
              <a:t> marina</a:t>
            </a:r>
          </a:p>
          <a:p>
            <a:pPr marL="0" indent="0">
              <a:buNone/>
              <a:defRPr lang="en-US"/>
            </a:pPr>
            <a:r>
              <a:rPr lang="en-US" sz="2400" dirty="0">
                <a:solidFill>
                  <a:srgbClr val="FF0000"/>
                </a:solidFill>
              </a:rPr>
              <a:t>100% </a:t>
            </a:r>
            <a:r>
              <a:rPr lang="en-US" sz="2400" dirty="0"/>
              <a:t>3.1 </a:t>
            </a:r>
            <a:r>
              <a:rPr lang="en-US" sz="2400" dirty="0" err="1"/>
              <a:t>Conocimiento</a:t>
            </a:r>
            <a:r>
              <a:rPr lang="en-US" sz="2400" dirty="0"/>
              <a:t> de SOP ( Standard Operating </a:t>
            </a:r>
            <a:r>
              <a:rPr lang="en-US" sz="2400" dirty="0" err="1"/>
              <a:t>proceedures</a:t>
            </a:r>
            <a:r>
              <a:rPr lang="en-US" sz="2400" dirty="0"/>
              <a:t>) para </a:t>
            </a:r>
            <a:r>
              <a:rPr lang="en-US" sz="2400" dirty="0" err="1"/>
              <a:t>alertar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  <a:defRPr lang="en-US"/>
            </a:pPr>
            <a:endParaRPr lang="en-US" sz="2400" dirty="0"/>
          </a:p>
          <a:p>
            <a:pPr>
              <a:defRPr lang="en-US"/>
            </a:pPr>
            <a:r>
              <a:rPr lang="en-US" b="1" dirty="0" err="1" smtClean="0"/>
              <a:t>Asegurar</a:t>
            </a:r>
            <a:r>
              <a:rPr lang="en-US" b="1" dirty="0" smtClean="0"/>
              <a:t> </a:t>
            </a:r>
            <a:r>
              <a:rPr lang="en-US" b="1" dirty="0"/>
              <a:t>la </a:t>
            </a:r>
            <a:r>
              <a:rPr lang="en-US" b="1" dirty="0" err="1"/>
              <a:t>calidad</a:t>
            </a:r>
            <a:r>
              <a:rPr lang="en-US" b="1" dirty="0"/>
              <a:t> de la </a:t>
            </a:r>
            <a:r>
              <a:rPr lang="en-US" b="1" dirty="0" err="1"/>
              <a:t>información</a:t>
            </a:r>
            <a:r>
              <a:rPr lang="en-US" b="1" dirty="0"/>
              <a:t> y </a:t>
            </a:r>
            <a:r>
              <a:rPr lang="en-US" b="1" dirty="0" err="1"/>
              <a:t>servicios</a:t>
            </a:r>
            <a:r>
              <a:rPr lang="en-US" b="1" dirty="0"/>
              <a:t> de </a:t>
            </a:r>
            <a:r>
              <a:rPr lang="en-US" b="1" dirty="0" err="1"/>
              <a:t>meteorología</a:t>
            </a:r>
            <a:r>
              <a:rPr lang="en-US" b="1" dirty="0"/>
              <a:t> marina</a:t>
            </a:r>
          </a:p>
          <a:p>
            <a:pPr marL="0" indent="0">
              <a:buNone/>
              <a:defRPr lang="en-US"/>
            </a:pPr>
            <a:r>
              <a:rPr lang="en-US" sz="2400" dirty="0">
                <a:solidFill>
                  <a:srgbClr val="00B050"/>
                </a:solidFill>
              </a:rPr>
              <a:t>83%</a:t>
            </a:r>
            <a:r>
              <a:rPr lang="en-US" sz="2400" dirty="0"/>
              <a:t> 4.3 </a:t>
            </a:r>
            <a:r>
              <a:rPr lang="en-US" sz="2400" dirty="0" err="1"/>
              <a:t>Habilidad</a:t>
            </a:r>
            <a:r>
              <a:rPr lang="en-US" sz="2400" dirty="0"/>
              <a:t> para </a:t>
            </a:r>
            <a:r>
              <a:rPr lang="en-US" sz="2400" dirty="0" err="1"/>
              <a:t>utilizar</a:t>
            </a:r>
            <a:r>
              <a:rPr lang="en-US" sz="2400" dirty="0"/>
              <a:t> </a:t>
            </a:r>
            <a:r>
              <a:rPr lang="en-US" sz="2400" dirty="0" err="1"/>
              <a:t>técnicas</a:t>
            </a:r>
            <a:r>
              <a:rPr lang="en-US" sz="2400" dirty="0"/>
              <a:t> de </a:t>
            </a:r>
            <a:r>
              <a:rPr lang="en-US" sz="2400" dirty="0" err="1"/>
              <a:t>verificación</a:t>
            </a:r>
            <a:r>
              <a:rPr lang="en-US" sz="2400" dirty="0"/>
              <a:t> y </a:t>
            </a:r>
            <a:r>
              <a:rPr lang="en-US" sz="2400" dirty="0" err="1"/>
              <a:t>estadísticas</a:t>
            </a:r>
            <a:endParaRPr lang="en-US" sz="2400" dirty="0"/>
          </a:p>
          <a:p>
            <a:pPr marL="0" indent="0">
              <a:buNone/>
              <a:defRPr lang="en-US"/>
            </a:pPr>
            <a:r>
              <a:rPr lang="en-US" sz="2400" dirty="0"/>
              <a:t> 4.5 </a:t>
            </a:r>
            <a:r>
              <a:rPr lang="en-US" sz="2400" dirty="0" err="1"/>
              <a:t>Conocimiento</a:t>
            </a:r>
            <a:r>
              <a:rPr lang="en-US" sz="2400" dirty="0"/>
              <a:t> de las </a:t>
            </a:r>
            <a:r>
              <a:rPr lang="en-US" sz="2400" dirty="0" err="1"/>
              <a:t>necesidades</a:t>
            </a:r>
            <a:r>
              <a:rPr lang="en-US" sz="2400" dirty="0"/>
              <a:t> del </a:t>
            </a:r>
            <a:r>
              <a:rPr lang="en-US" sz="2400" dirty="0" err="1"/>
              <a:t>cliente</a:t>
            </a:r>
            <a:r>
              <a:rPr lang="en-US" sz="2400" dirty="0"/>
              <a:t> o parte </a:t>
            </a:r>
            <a:r>
              <a:rPr lang="en-US" sz="2400" dirty="0" err="1" smtClean="0"/>
              <a:t>interesada</a:t>
            </a:r>
            <a:endParaRPr lang="en-US" sz="2400" dirty="0" smtClean="0"/>
          </a:p>
          <a:p>
            <a:pPr marL="0" indent="0">
              <a:buNone/>
              <a:defRPr lang="en-US"/>
            </a:pPr>
            <a:endParaRPr lang="en-US" sz="2400" dirty="0"/>
          </a:p>
          <a:p>
            <a:pPr>
              <a:defRPr lang="en-US"/>
            </a:pPr>
            <a:r>
              <a:rPr lang="en-US" b="1" dirty="0" err="1" smtClean="0"/>
              <a:t>Comunicar</a:t>
            </a:r>
            <a:r>
              <a:rPr lang="en-US" b="1" dirty="0" smtClean="0"/>
              <a:t> </a:t>
            </a:r>
            <a:r>
              <a:rPr lang="en-US" b="1" dirty="0" err="1"/>
              <a:t>información</a:t>
            </a:r>
            <a:r>
              <a:rPr lang="en-US" b="1" dirty="0"/>
              <a:t> </a:t>
            </a:r>
            <a:r>
              <a:rPr lang="en-US" b="1" dirty="0" err="1"/>
              <a:t>meteorológica</a:t>
            </a:r>
            <a:r>
              <a:rPr lang="en-US" b="1" dirty="0"/>
              <a:t> a </a:t>
            </a:r>
            <a:r>
              <a:rPr lang="en-US" b="1" dirty="0" err="1"/>
              <a:t>usuarios</a:t>
            </a:r>
            <a:r>
              <a:rPr lang="en-US" b="1" dirty="0"/>
              <a:t> </a:t>
            </a:r>
            <a:r>
              <a:rPr lang="en-US" b="1" dirty="0" err="1"/>
              <a:t>externos</a:t>
            </a:r>
            <a:r>
              <a:rPr lang="en-US" b="1" dirty="0"/>
              <a:t> e </a:t>
            </a:r>
            <a:r>
              <a:rPr lang="en-US" b="1" dirty="0" err="1"/>
              <a:t>internos</a:t>
            </a:r>
            <a:endParaRPr lang="en-US" b="1" dirty="0"/>
          </a:p>
          <a:p>
            <a:pPr marL="0" indent="0">
              <a:buNone/>
              <a:defRPr lang="en-US"/>
            </a:pPr>
            <a:r>
              <a:rPr lang="en-US" sz="2400" dirty="0">
                <a:solidFill>
                  <a:srgbClr val="00B050"/>
                </a:solidFill>
              </a:rPr>
              <a:t>83%</a:t>
            </a:r>
            <a:r>
              <a:rPr lang="en-US" sz="2400" dirty="0"/>
              <a:t> 5.3 </a:t>
            </a:r>
            <a:r>
              <a:rPr lang="en-US" sz="2400" dirty="0" err="1"/>
              <a:t>Habilidad</a:t>
            </a:r>
            <a:r>
              <a:rPr lang="en-US" sz="2400" dirty="0"/>
              <a:t> para </a:t>
            </a:r>
            <a:r>
              <a:rPr lang="en-US" sz="2400" dirty="0" err="1"/>
              <a:t>formular</a:t>
            </a:r>
            <a:r>
              <a:rPr lang="en-US" sz="2400" dirty="0"/>
              <a:t> </a:t>
            </a:r>
            <a:r>
              <a:rPr lang="en-US" sz="2400" dirty="0" err="1"/>
              <a:t>preguntas</a:t>
            </a:r>
            <a:r>
              <a:rPr lang="en-US" sz="2400" dirty="0"/>
              <a:t> </a:t>
            </a:r>
            <a:r>
              <a:rPr lang="en-US" sz="2400" dirty="0" err="1"/>
              <a:t>adecuadas</a:t>
            </a:r>
            <a:r>
              <a:rPr lang="en-US" sz="2400" dirty="0"/>
              <a:t> para </a:t>
            </a:r>
            <a:r>
              <a:rPr lang="en-US" sz="2400" dirty="0" err="1"/>
              <a:t>entender</a:t>
            </a:r>
            <a:r>
              <a:rPr lang="en-US" sz="2400" dirty="0"/>
              <a:t> las </a:t>
            </a:r>
            <a:r>
              <a:rPr lang="en-US" sz="2400" dirty="0" err="1"/>
              <a:t>necesidades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usuarios</a:t>
            </a:r>
            <a:endParaRPr lang="en-US" sz="2400" dirty="0"/>
          </a:p>
          <a:p>
            <a:pPr marL="0" indent="0">
              <a:buNone/>
              <a:defRPr lang="en-US"/>
            </a:pPr>
            <a:r>
              <a:rPr lang="en-US" sz="2400" dirty="0"/>
              <a:t>5.5 </a:t>
            </a:r>
            <a:r>
              <a:rPr lang="en-US" sz="2400" dirty="0" err="1"/>
              <a:t>Habilidad</a:t>
            </a:r>
            <a:r>
              <a:rPr lang="en-US" sz="2400" dirty="0"/>
              <a:t> para </a:t>
            </a:r>
            <a:r>
              <a:rPr lang="en-US" sz="2400" dirty="0" err="1"/>
              <a:t>comunicar</a:t>
            </a:r>
            <a:r>
              <a:rPr lang="en-US" sz="2400" dirty="0"/>
              <a:t> </a:t>
            </a:r>
            <a:r>
              <a:rPr lang="en-US" sz="2400" dirty="0" err="1"/>
              <a:t>efectivamente</a:t>
            </a:r>
            <a:r>
              <a:rPr lang="en-US" sz="2400" dirty="0"/>
              <a:t>, de </a:t>
            </a:r>
            <a:r>
              <a:rPr lang="en-US" sz="2400" dirty="0" err="1"/>
              <a:t>manera</a:t>
            </a:r>
            <a:r>
              <a:rPr lang="en-US" sz="2400" dirty="0"/>
              <a:t> oral, </a:t>
            </a:r>
            <a:r>
              <a:rPr lang="en-US" sz="2400" dirty="0" err="1"/>
              <a:t>gráfica</a:t>
            </a:r>
            <a:r>
              <a:rPr lang="en-US" sz="2400" dirty="0"/>
              <a:t> y </a:t>
            </a:r>
            <a:r>
              <a:rPr lang="en-US" sz="2400" dirty="0" err="1"/>
              <a:t>escrita</a:t>
            </a:r>
            <a:r>
              <a:rPr lang="en-US" sz="2400" dirty="0"/>
              <a:t> (con el </a:t>
            </a:r>
            <a:r>
              <a:rPr lang="en-US" sz="2400" dirty="0" err="1"/>
              <a:t>nivel</a:t>
            </a:r>
            <a:r>
              <a:rPr lang="en-US" sz="2400" dirty="0"/>
              <a:t> de </a:t>
            </a:r>
            <a:r>
              <a:rPr lang="en-US" sz="2400" dirty="0" err="1"/>
              <a:t>detalle</a:t>
            </a:r>
            <a:r>
              <a:rPr lang="en-US" sz="2400" dirty="0"/>
              <a:t> que </a:t>
            </a:r>
            <a:r>
              <a:rPr lang="en-US" sz="2400" dirty="0" err="1"/>
              <a:t>responda</a:t>
            </a:r>
            <a:r>
              <a:rPr lang="en-US" sz="2400" dirty="0"/>
              <a:t> a las </a:t>
            </a:r>
            <a:r>
              <a:rPr lang="en-US" sz="2400" dirty="0" err="1"/>
              <a:t>necesidades</a:t>
            </a:r>
            <a:r>
              <a:rPr lang="en-US" sz="2400" dirty="0"/>
              <a:t> </a:t>
            </a:r>
            <a:r>
              <a:rPr lang="en-US" sz="2400" dirty="0" err="1"/>
              <a:t>identificadas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usuarios</a:t>
            </a:r>
            <a:r>
              <a:rPr lang="en-US" sz="2400" dirty="0"/>
              <a:t> </a:t>
            </a:r>
            <a:r>
              <a:rPr lang="en-US" sz="2400" dirty="0" err="1" smtClean="0"/>
              <a:t>específicos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 lang="en-US"/>
            </a:pPr>
            <a:fld id="{02296D78-36EF-7C9B-A191-C0CE23DF5795}" type="slidenum">
              <a:t>24</a:t>
            </a:fld>
            <a:endParaRPr/>
          </a:p>
        </p:txBody>
      </p:sp>
      <p:sp>
        <p:nvSpPr>
          <p:cNvPr id="3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dQ4AAKIAAABGOQAA8AUAABAAAAAmAAAACAAAAH1w////////"/>
              </a:ext>
            </a:extLst>
          </p:cNvSpPr>
          <p:nvPr>
            <p:ph type="title"/>
          </p:nvPr>
        </p:nvSpPr>
        <p:spPr>
          <a:xfrm>
            <a:off x="302260" y="0"/>
            <a:ext cx="6960235" cy="86233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  <a:defRPr lang="en-US"/>
            </a:pPr>
            <a:r>
              <a:rPr lang="en-US" sz="3200" b="1" u="sng" dirty="0" err="1">
                <a:solidFill>
                  <a:schemeClr val="accent1"/>
                </a:solidFill>
                <a:latin typeface="+mn-lt"/>
              </a:rPr>
              <a:t>Servicios</a:t>
            </a:r>
            <a:r>
              <a:rPr lang="en-US" sz="3200" b="1" u="sng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b="1" u="sng" dirty="0" err="1">
                <a:solidFill>
                  <a:schemeClr val="accent1"/>
                </a:solidFill>
                <a:latin typeface="+mn-lt"/>
              </a:rPr>
              <a:t>Pronóstico</a:t>
            </a:r>
            <a:r>
              <a:rPr lang="en-US" sz="3200" b="1" u="sng" dirty="0">
                <a:solidFill>
                  <a:schemeClr val="accent1"/>
                </a:solidFill>
                <a:latin typeface="+mn-lt"/>
              </a:rPr>
              <a:t> al </a:t>
            </a:r>
            <a:r>
              <a:rPr lang="en-US" sz="3200" b="1" u="sng" dirty="0" err="1">
                <a:solidFill>
                  <a:schemeClr val="accent1"/>
                </a:solidFill>
                <a:latin typeface="+mn-lt"/>
              </a:rPr>
              <a:t>Público</a:t>
            </a:r>
            <a:r>
              <a:rPr lang="en-US" sz="3200" b="1" u="sng" dirty="0">
                <a:solidFill>
                  <a:schemeClr val="accent1"/>
                </a:solidFill>
                <a:latin typeface="+mn-lt"/>
              </a:rPr>
              <a:t> </a:t>
            </a:r>
          </a:p>
        </p:txBody>
      </p:sp>
      <p:sp>
        <p:nvSpPr>
          <p:cNvPr id="4" name="Marcador de contenid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E4FAACuQwAA0ycAABAAAAAmAAAACAAAAH1w////////"/>
              </a:ext>
            </a:extLst>
          </p:cNvSpPr>
          <p:nvPr>
            <p:ph type="body" idx="1"/>
          </p:nvPr>
        </p:nvSpPr>
        <p:spPr>
          <a:xfrm>
            <a:off x="333376" y="819150"/>
            <a:ext cx="11759374" cy="5854782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rPr lang="en-US" sz="2000" b="1" dirty="0" err="1" smtClean="0"/>
              <a:t>Analizar</a:t>
            </a:r>
            <a:r>
              <a:rPr lang="en-US" sz="2000" b="1" dirty="0" smtClean="0"/>
              <a:t> </a:t>
            </a:r>
            <a:r>
              <a:rPr lang="en-US" sz="2000" b="1" dirty="0"/>
              <a:t>y </a:t>
            </a:r>
            <a:r>
              <a:rPr 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monitorear</a:t>
            </a:r>
            <a:r>
              <a:rPr lang="en-US" sz="2000" b="1" dirty="0"/>
              <a:t> </a:t>
            </a:r>
            <a:r>
              <a:rPr lang="en-US" sz="2000" b="1" dirty="0" err="1"/>
              <a:t>continuamente</a:t>
            </a:r>
            <a:r>
              <a:rPr lang="en-US" sz="2000" b="1" dirty="0"/>
              <a:t> la </a:t>
            </a:r>
            <a:r>
              <a:rPr lang="en-US" sz="2000" b="1" dirty="0" err="1"/>
              <a:t>evolución</a:t>
            </a:r>
            <a:r>
              <a:rPr lang="en-US" sz="2000" b="1" dirty="0"/>
              <a:t> de la </a:t>
            </a:r>
            <a:r>
              <a:rPr lang="en-US" sz="2000" b="1" dirty="0" err="1" smtClean="0"/>
              <a:t>situación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meteorológica</a:t>
            </a:r>
            <a:r>
              <a:rPr lang="en-US" sz="2000" b="1" dirty="0" smtClean="0"/>
              <a:t>                                              </a:t>
            </a:r>
            <a:r>
              <a:rPr lang="en-US" sz="2000" b="1" dirty="0"/>
              <a:t>(</a:t>
            </a:r>
            <a:r>
              <a:rPr lang="en-US" sz="2000" b="1" dirty="0" err="1"/>
              <a:t>hidrológica</a:t>
            </a:r>
            <a:r>
              <a:rPr lang="en-US" sz="2000" b="1" dirty="0" smtClean="0"/>
              <a:t>)</a:t>
            </a:r>
            <a:r>
              <a:rPr lang="en-US" sz="2000" b="1" dirty="0"/>
              <a:t> </a:t>
            </a:r>
            <a:r>
              <a:rPr lang="en-US" sz="2000" dirty="0" smtClean="0"/>
              <a:t>        </a:t>
            </a:r>
            <a:r>
              <a:rPr lang="en-US" sz="2000" dirty="0" smtClean="0">
                <a:solidFill>
                  <a:srgbClr val="00B050"/>
                </a:solidFill>
              </a:rPr>
              <a:t>86</a:t>
            </a:r>
            <a:r>
              <a:rPr lang="en-US" sz="2000" dirty="0">
                <a:solidFill>
                  <a:srgbClr val="00B050"/>
                </a:solidFill>
              </a:rPr>
              <a:t>% 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/>
              <a:t>todas</a:t>
            </a:r>
            <a:r>
              <a:rPr lang="en-US" sz="2000" dirty="0"/>
              <a:t> las </a:t>
            </a:r>
            <a:r>
              <a:rPr lang="en-US" sz="2000" dirty="0" err="1" smtClean="0"/>
              <a:t>componentes</a:t>
            </a:r>
            <a:endParaRPr lang="en-US" sz="2000" dirty="0" smtClean="0"/>
          </a:p>
          <a:p>
            <a:pPr marL="0" indent="0">
              <a:buNone/>
              <a:defRPr lang="en-US"/>
            </a:pPr>
            <a:endParaRPr lang="en-US" sz="2000" dirty="0"/>
          </a:p>
          <a:p>
            <a:pPr>
              <a:defRPr lang="en-US"/>
            </a:pPr>
            <a:r>
              <a:rPr lang="en-US" sz="2000" b="1" dirty="0" err="1" smtClean="0"/>
              <a:t>Pronóstico</a:t>
            </a:r>
            <a:r>
              <a:rPr lang="en-US" sz="2000" b="1" dirty="0" smtClean="0"/>
              <a:t> </a:t>
            </a:r>
            <a:r>
              <a:rPr lang="en-US" sz="2000" b="1" dirty="0"/>
              <a:t>de </a:t>
            </a:r>
            <a:r>
              <a:rPr lang="en-US" sz="2000" b="1" dirty="0" err="1"/>
              <a:t>fenómenos</a:t>
            </a:r>
            <a:r>
              <a:rPr lang="en-US" sz="2000" b="1" dirty="0"/>
              <a:t>  y </a:t>
            </a:r>
            <a:r>
              <a:rPr lang="en-US" sz="2000" b="1" dirty="0" err="1"/>
              <a:t>parámetros</a:t>
            </a:r>
            <a:r>
              <a:rPr lang="en-US" sz="2000" b="1" dirty="0"/>
              <a:t> </a:t>
            </a:r>
            <a:r>
              <a:rPr lang="en-US" sz="2000" b="1" dirty="0" err="1"/>
              <a:t>meteorológicos</a:t>
            </a:r>
            <a:r>
              <a:rPr lang="en-US" sz="2000" b="1" dirty="0"/>
              <a:t> e </a:t>
            </a:r>
            <a:r>
              <a:rPr lang="en-US" sz="2000" b="1" dirty="0" err="1"/>
              <a:t>hidrológicos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0" indent="0">
              <a:buNone/>
              <a:defRPr lang="en-US"/>
            </a:pPr>
            <a:r>
              <a:rPr lang="en-US" sz="2000" b="1" dirty="0"/>
              <a:t> </a:t>
            </a:r>
            <a:r>
              <a:rPr lang="en-US" sz="2000" b="1" dirty="0" smtClean="0"/>
              <a:t>      </a:t>
            </a:r>
            <a:r>
              <a:rPr lang="en-US" sz="2000" dirty="0" smtClean="0">
                <a:solidFill>
                  <a:srgbClr val="00B050"/>
                </a:solidFill>
              </a:rPr>
              <a:t>78</a:t>
            </a:r>
            <a:r>
              <a:rPr lang="en-US" sz="2000" dirty="0">
                <a:solidFill>
                  <a:srgbClr val="00B050"/>
                </a:solidFill>
              </a:rPr>
              <a:t>% </a:t>
            </a:r>
            <a:r>
              <a:rPr lang="en-US" sz="2000" dirty="0" smtClean="0">
                <a:solidFill>
                  <a:srgbClr val="00B050"/>
                </a:solidFill>
              </a:rPr>
              <a:t>  </a:t>
            </a:r>
            <a:r>
              <a:rPr lang="en-US" sz="2000" dirty="0"/>
              <a:t>2.11 </a:t>
            </a:r>
            <a:r>
              <a:rPr lang="en-US" sz="2000" dirty="0" err="1"/>
              <a:t>Pronóstico</a:t>
            </a:r>
            <a:r>
              <a:rPr lang="en-US" sz="2000" dirty="0"/>
              <a:t> del </a:t>
            </a:r>
            <a:r>
              <a:rPr lang="en-US" sz="2000" dirty="0" err="1"/>
              <a:t>tiempo</a:t>
            </a:r>
            <a:r>
              <a:rPr lang="en-US" sz="2000" dirty="0"/>
              <a:t> </a:t>
            </a:r>
            <a:r>
              <a:rPr lang="en-US" sz="2000" dirty="0" err="1"/>
              <a:t>basado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 smtClean="0"/>
              <a:t>impactos</a:t>
            </a:r>
            <a:r>
              <a:rPr lang="en-US" sz="2000" dirty="0" smtClean="0"/>
              <a:t>.</a:t>
            </a:r>
          </a:p>
          <a:p>
            <a:pPr marL="0" indent="0">
              <a:buNone/>
              <a:defRPr lang="en-US"/>
            </a:pPr>
            <a:endParaRPr lang="en-US" sz="20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 lang="en-US"/>
            </a:pPr>
            <a:r>
              <a:rPr lang="en-US" sz="2000" b="1" dirty="0" err="1" smtClean="0"/>
              <a:t>Asegurar</a:t>
            </a:r>
            <a:r>
              <a:rPr lang="en-US" sz="2000" b="1" dirty="0" smtClean="0"/>
              <a:t> </a:t>
            </a:r>
            <a:r>
              <a:rPr lang="en-US" sz="2000" b="1" dirty="0"/>
              <a:t>que la </a:t>
            </a:r>
            <a:r>
              <a:rPr lang="en-US" sz="2000" b="1" dirty="0" err="1"/>
              <a:t>calidad</a:t>
            </a:r>
            <a:r>
              <a:rPr lang="en-US" sz="2000" b="1" dirty="0"/>
              <a:t> de la </a:t>
            </a:r>
            <a:r>
              <a:rPr lang="en-US" sz="2000" b="1" dirty="0" err="1"/>
              <a:t>información</a:t>
            </a:r>
            <a:r>
              <a:rPr lang="en-US" sz="2000" b="1" dirty="0"/>
              <a:t> </a:t>
            </a:r>
            <a:r>
              <a:rPr lang="en-US" sz="2000" b="1" dirty="0" err="1"/>
              <a:t>meteorológica</a:t>
            </a:r>
            <a:r>
              <a:rPr lang="en-US" sz="2000" b="1" dirty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hidrológica</a:t>
            </a:r>
            <a:r>
              <a:rPr lang="en-US" sz="2000" b="1" dirty="0" smtClean="0"/>
              <a:t>) y </a:t>
            </a:r>
            <a:r>
              <a:rPr lang="en-US" sz="2000" b="1" dirty="0" err="1"/>
              <a:t>servicios</a:t>
            </a:r>
            <a:r>
              <a:rPr lang="en-US" sz="2000" b="1" dirty="0"/>
              <a:t> (</a:t>
            </a:r>
            <a:r>
              <a:rPr lang="en-US" sz="2000" b="1" dirty="0" err="1"/>
              <a:t>pronósticos</a:t>
            </a:r>
            <a:r>
              <a:rPr lang="en-US" sz="2000" b="1" dirty="0"/>
              <a:t>, </a:t>
            </a:r>
            <a:r>
              <a:rPr lang="en-US" sz="2000" b="1" dirty="0" err="1"/>
              <a:t>alertas</a:t>
            </a:r>
            <a:r>
              <a:rPr lang="en-US" sz="2000" b="1" dirty="0"/>
              <a:t>,  y </a:t>
            </a:r>
            <a:r>
              <a:rPr lang="en-US" sz="2000" b="1" dirty="0" err="1"/>
              <a:t>productos</a:t>
            </a:r>
            <a:r>
              <a:rPr lang="en-US" sz="2000" b="1" dirty="0"/>
              <a:t> </a:t>
            </a:r>
            <a:r>
              <a:rPr lang="en-US" sz="2000" b="1" dirty="0" err="1" smtClean="0"/>
              <a:t>relacionados</a:t>
            </a:r>
            <a:r>
              <a:rPr lang="en-US" sz="2000" b="1" dirty="0"/>
              <a:t>) </a:t>
            </a:r>
            <a:r>
              <a:rPr lang="en-US" sz="2000" b="1" dirty="0" err="1"/>
              <a:t>es</a:t>
            </a:r>
            <a:r>
              <a:rPr lang="en-US" sz="2000" b="1" dirty="0"/>
              <a:t> </a:t>
            </a:r>
            <a:r>
              <a:rPr lang="en-US" sz="2000" b="1" dirty="0" err="1"/>
              <a:t>mantenida</a:t>
            </a:r>
            <a:r>
              <a:rPr lang="en-US" sz="2000" b="1" dirty="0"/>
              <a:t> </a:t>
            </a:r>
            <a:r>
              <a:rPr lang="en-US" sz="2000" b="1" dirty="0" err="1"/>
              <a:t>mediante</a:t>
            </a:r>
            <a:r>
              <a:rPr lang="en-US" sz="2000" b="1" dirty="0"/>
              <a:t> la  </a:t>
            </a:r>
            <a:r>
              <a:rPr lang="en-US" sz="2000" b="1" dirty="0" err="1"/>
              <a:t>aplicación</a:t>
            </a:r>
            <a:r>
              <a:rPr lang="en-US" sz="2000" b="1" dirty="0"/>
              <a:t> de un </a:t>
            </a:r>
            <a:r>
              <a:rPr lang="en-US" sz="2000" b="1" dirty="0" err="1"/>
              <a:t>proceso</a:t>
            </a:r>
            <a:r>
              <a:rPr lang="en-US" sz="2000" b="1" dirty="0"/>
              <a:t> </a:t>
            </a:r>
            <a:r>
              <a:rPr lang="en-US" sz="2000" b="1" dirty="0" err="1"/>
              <a:t>aprobado</a:t>
            </a:r>
            <a:r>
              <a:rPr lang="en-US" sz="2000" b="1" dirty="0"/>
              <a:t> de </a:t>
            </a:r>
            <a:r>
              <a:rPr lang="en-US" sz="2000" b="1" dirty="0" err="1" smtClean="0"/>
              <a:t>gestión</a:t>
            </a:r>
            <a:r>
              <a:rPr lang="en-US" sz="2000" b="1" dirty="0" smtClean="0"/>
              <a:t> </a:t>
            </a:r>
            <a:r>
              <a:rPr lang="en-US" sz="2000" b="1" dirty="0"/>
              <a:t>de </a:t>
            </a:r>
            <a:r>
              <a:rPr lang="en-US" sz="2000" b="1" dirty="0" err="1"/>
              <a:t>calidad</a:t>
            </a:r>
            <a:r>
              <a:rPr lang="en-US" sz="2000" b="1" dirty="0"/>
              <a:t>.</a:t>
            </a:r>
          </a:p>
          <a:p>
            <a:pPr marL="0" indent="0">
              <a:buNone/>
              <a:defRPr lang="en-US"/>
            </a:pPr>
            <a:r>
              <a:rPr lang="en-US" sz="2000" dirty="0">
                <a:solidFill>
                  <a:srgbClr val="00B050"/>
                </a:solidFill>
              </a:rPr>
              <a:t>     81%  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/>
              <a:t>4.7 </a:t>
            </a:r>
            <a:r>
              <a:rPr lang="en-US" sz="2000" dirty="0" err="1"/>
              <a:t>Habilidad</a:t>
            </a:r>
            <a:r>
              <a:rPr lang="en-US" sz="2000" dirty="0"/>
              <a:t> de </a:t>
            </a:r>
            <a:r>
              <a:rPr lang="en-US" sz="2000" dirty="0" err="1"/>
              <a:t>aprender</a:t>
            </a:r>
            <a:r>
              <a:rPr lang="en-US" sz="2000" dirty="0"/>
              <a:t> y </a:t>
            </a:r>
            <a:r>
              <a:rPr lang="en-US" sz="2000" dirty="0" err="1"/>
              <a:t>aplicar</a:t>
            </a:r>
            <a:r>
              <a:rPr lang="en-US" sz="2000" dirty="0"/>
              <a:t> la </a:t>
            </a:r>
            <a:r>
              <a:rPr lang="en-US" sz="2000" dirty="0" err="1"/>
              <a:t>experiencia</a:t>
            </a:r>
            <a:r>
              <a:rPr lang="en-US" sz="2000" dirty="0"/>
              <a:t> </a:t>
            </a:r>
            <a:r>
              <a:rPr lang="en-US" sz="2000" dirty="0" err="1"/>
              <a:t>pasada</a:t>
            </a:r>
            <a:r>
              <a:rPr lang="en-US" sz="2000" dirty="0"/>
              <a:t> para </a:t>
            </a:r>
            <a:r>
              <a:rPr lang="en-US" sz="2000" dirty="0" err="1"/>
              <a:t>mejorar</a:t>
            </a:r>
            <a:r>
              <a:rPr lang="en-US" sz="2000" dirty="0"/>
              <a:t> la </a:t>
            </a:r>
            <a:r>
              <a:rPr lang="en-US" sz="2000" dirty="0" smtClean="0"/>
              <a:t> </a:t>
            </a:r>
            <a:r>
              <a:rPr lang="en-US" sz="2000" dirty="0" err="1" smtClean="0"/>
              <a:t>calidad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pronósticos</a:t>
            </a:r>
            <a:r>
              <a:rPr lang="en-US" sz="2000" dirty="0"/>
              <a:t> y </a:t>
            </a:r>
            <a:r>
              <a:rPr lang="en-US" sz="2000" dirty="0" err="1" smtClean="0"/>
              <a:t>alertas</a:t>
            </a:r>
            <a:r>
              <a:rPr lang="en-US" sz="2000" dirty="0" smtClean="0"/>
              <a:t>.</a:t>
            </a:r>
          </a:p>
          <a:p>
            <a:pPr marL="0" indent="0">
              <a:buNone/>
              <a:defRPr lang="en-US"/>
            </a:pPr>
            <a:endParaRPr lang="en-US" sz="2000" dirty="0"/>
          </a:p>
          <a:p>
            <a:pPr>
              <a:defRPr lang="en-US"/>
            </a:pPr>
            <a:r>
              <a:rPr lang="en-US" sz="2000" b="1" dirty="0" err="1" smtClean="0"/>
              <a:t>Comunicar</a:t>
            </a:r>
            <a:r>
              <a:rPr lang="en-US" sz="2000" b="1" dirty="0" smtClean="0"/>
              <a:t> </a:t>
            </a:r>
            <a:r>
              <a:rPr lang="en-US" sz="2000" b="1" dirty="0" err="1"/>
              <a:t>información</a:t>
            </a:r>
            <a:r>
              <a:rPr lang="en-US" sz="2000" b="1" dirty="0"/>
              <a:t> </a:t>
            </a:r>
            <a:r>
              <a:rPr lang="en-US" sz="2000" b="1" dirty="0" err="1"/>
              <a:t>meteorológica</a:t>
            </a:r>
            <a:r>
              <a:rPr lang="en-US" sz="2000" b="1" dirty="0"/>
              <a:t> e </a:t>
            </a:r>
            <a:r>
              <a:rPr lang="en-US" sz="2000" b="1" dirty="0" err="1"/>
              <a:t>hidrológica</a:t>
            </a:r>
            <a:r>
              <a:rPr lang="en-US" sz="2000" b="1" dirty="0"/>
              <a:t> a </a:t>
            </a:r>
            <a:r>
              <a:rPr lang="en-US" sz="2000" b="1" dirty="0" err="1"/>
              <a:t>usuarios</a:t>
            </a:r>
            <a:r>
              <a:rPr lang="en-US" sz="2000" b="1" dirty="0"/>
              <a:t> </a:t>
            </a:r>
            <a:r>
              <a:rPr lang="en-US" sz="2000" b="1" dirty="0" err="1"/>
              <a:t>internos</a:t>
            </a:r>
            <a:r>
              <a:rPr lang="en-US" sz="2000" b="1" dirty="0"/>
              <a:t> y </a:t>
            </a:r>
            <a:r>
              <a:rPr lang="en-US" sz="2000" b="1" dirty="0" err="1"/>
              <a:t>externos</a:t>
            </a:r>
            <a:r>
              <a:rPr lang="en-US" sz="2000" b="1" dirty="0"/>
              <a:t>. </a:t>
            </a:r>
          </a:p>
          <a:p>
            <a:pPr marL="0" indent="0">
              <a:buNone/>
              <a:defRPr lang="en-US"/>
            </a:pPr>
            <a:r>
              <a:rPr lang="en-US" sz="2000" dirty="0"/>
              <a:t>     </a:t>
            </a:r>
            <a:r>
              <a:rPr lang="en-US" sz="2000" dirty="0">
                <a:solidFill>
                  <a:srgbClr val="00B050"/>
                </a:solidFill>
              </a:rPr>
              <a:t>70%</a:t>
            </a:r>
            <a:r>
              <a:rPr lang="en-US" sz="2000" dirty="0"/>
              <a:t> </a:t>
            </a:r>
            <a:r>
              <a:rPr lang="en-US" sz="2000" dirty="0" smtClean="0"/>
              <a:t>Comprensión </a:t>
            </a:r>
            <a:r>
              <a:rPr lang="en-US" sz="2000" dirty="0"/>
              <a:t>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requerimientos</a:t>
            </a:r>
            <a:r>
              <a:rPr lang="en-US" sz="2000" dirty="0"/>
              <a:t> del </a:t>
            </a:r>
            <a:r>
              <a:rPr lang="en-US" sz="2000" dirty="0" err="1"/>
              <a:t>Usuario</a:t>
            </a:r>
            <a:r>
              <a:rPr lang="en-US" sz="2000" dirty="0"/>
              <a:t> y responder </a:t>
            </a:r>
            <a:r>
              <a:rPr lang="en-US" sz="2000" dirty="0" err="1"/>
              <a:t>comunicando</a:t>
            </a:r>
            <a:r>
              <a:rPr lang="en-US" sz="2000" dirty="0"/>
              <a:t> de </a:t>
            </a:r>
            <a:r>
              <a:rPr lang="en-US" sz="2000" dirty="0" err="1"/>
              <a:t>manera</a:t>
            </a:r>
            <a:r>
              <a:rPr lang="en-US" sz="2000" dirty="0"/>
              <a:t> </a:t>
            </a:r>
            <a:r>
              <a:rPr lang="en-US" sz="2000" dirty="0" err="1"/>
              <a:t>concisa</a:t>
            </a:r>
            <a:r>
              <a:rPr lang="en-US" sz="2000" dirty="0"/>
              <a:t> y </a:t>
            </a:r>
            <a:r>
              <a:rPr lang="en-US" sz="2000" dirty="0" err="1"/>
              <a:t>completa</a:t>
            </a:r>
            <a:r>
              <a:rPr lang="en-US" sz="2000" dirty="0"/>
              <a:t>  </a:t>
            </a:r>
            <a:r>
              <a:rPr lang="en-US" sz="2000" dirty="0" err="1"/>
              <a:t>los</a:t>
            </a:r>
            <a:r>
              <a:rPr lang="en-US" sz="2000" dirty="0"/>
              <a:t>      </a:t>
            </a:r>
            <a:r>
              <a:rPr lang="en-US" sz="2000" dirty="0" err="1"/>
              <a:t>pronósticos</a:t>
            </a:r>
            <a:r>
              <a:rPr lang="en-US" sz="2000" dirty="0"/>
              <a:t> y </a:t>
            </a:r>
            <a:r>
              <a:rPr lang="en-US" sz="2000" dirty="0" err="1"/>
              <a:t>alertas</a:t>
            </a:r>
            <a:r>
              <a:rPr lang="en-US" sz="2000" dirty="0"/>
              <a:t>  de </a:t>
            </a:r>
            <a:r>
              <a:rPr lang="en-US" sz="2000" dirty="0" err="1"/>
              <a:t>manera</a:t>
            </a:r>
            <a:r>
              <a:rPr lang="en-US" sz="2000" dirty="0"/>
              <a:t> </a:t>
            </a:r>
            <a:r>
              <a:rPr lang="en-US" sz="2000" dirty="0" err="1"/>
              <a:t>clara</a:t>
            </a:r>
            <a:r>
              <a:rPr lang="en-US" sz="2000" b="1" dirty="0"/>
              <a:t>. </a:t>
            </a:r>
          </a:p>
          <a:p>
            <a:pPr marL="0" indent="0">
              <a:buNone/>
              <a:defRPr lang="en-US"/>
            </a:pPr>
            <a:endParaRPr lang="en-US" sz="2400" dirty="0"/>
          </a:p>
          <a:p>
            <a:pPr marL="0" indent="0">
              <a:buNone/>
              <a:defRPr lang="en-US"/>
            </a:pPr>
            <a:endParaRPr lang="en-US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210973"/>
            <a:ext cx="2141228" cy="266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NúmeroDiapositiv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8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AAAAAAAAAA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 lang="en-US"/>
            </a:pPr>
            <a:fld id="{022911B0-FEEF-7CE7-A191-08B25FDF575D}" type="slidenum">
              <a:t>25</a:t>
            </a:fld>
            <a:endParaRPr/>
          </a:p>
        </p:txBody>
      </p:sp>
      <p:sp>
        <p:nvSpPr>
          <p:cNvPr id="3" name="Rectángulo 3"/>
          <p:cNvSpPr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EAAAAAAAAAxt+1AP///wgAAAAAAAAAAAAAAAAAAAAAAAAAAAAAAAAAAAAAZAAAAAEAAABAAAAAAAAAAAAAAAAAAAAAAAAAAAAAAAAAAAAAAAAAAAAAAAAAAAAAAAAAAAAAAAAAAAAAAAAAAAAAAAAAAAAAAAAAAAAAAAAAAAAAAAAAAAAAAAAAAAAAFAAAADwAAAABAAAAAAAAAERzng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xt+1AP///wEAAAAAAAAAAAAAAAAAAAAAAAAAAAAAAAAAAAAAAAAAAERzngB/f38A5+bmA8zMzADAwP8Af39/AAAAAAAAAAAAAAAAAAAAAAAAAAAAIQAAABgAAAAUAAAAGQIAAJwEAAAsRQAAKhsAABAAAAAmAAAACAAAAP//////////"/>
              </a:ext>
            </a:extLst>
          </p:cNvSpPr>
          <p:nvPr/>
        </p:nvSpPr>
        <p:spPr>
          <a:xfrm>
            <a:off x="228601" y="749299"/>
            <a:ext cx="11219212" cy="5616576"/>
          </a:xfrm>
          <a:prstGeom prst="rect">
            <a:avLst/>
          </a:prstGeom>
          <a:noFill/>
          <a:ln w="12700" cap="flat" cmpd="sng" algn="ctr">
            <a:solidFill>
              <a:srgbClr val="44739E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ítul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AAAAAIQAAABrRAAAJwQAABAAAAAmAAAACAAAAH1w////////"/>
              </a:ext>
            </a:extLst>
          </p:cNvSpPr>
          <p:nvPr>
            <p:ph type="title"/>
          </p:nvPr>
        </p:nvSpPr>
        <p:spPr>
          <a:xfrm>
            <a:off x="0" y="83820"/>
            <a:ext cx="11122025" cy="59118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  <a:defRPr lang="en-US"/>
            </a:pPr>
            <a:r>
              <a:rPr lang="en-US" sz="2800" b="1" u="sng" dirty="0" err="1">
                <a:solidFill>
                  <a:schemeClr val="accent1"/>
                </a:solidFill>
                <a:latin typeface="+mn-lt"/>
              </a:rPr>
              <a:t>Proveedores</a:t>
            </a:r>
            <a:r>
              <a:rPr lang="en-US" sz="2800" b="1" u="sng" dirty="0">
                <a:solidFill>
                  <a:schemeClr val="accent1"/>
                </a:solidFill>
                <a:latin typeface="+mn-lt"/>
              </a:rPr>
              <a:t> de </a:t>
            </a:r>
            <a:r>
              <a:rPr lang="en-US" sz="2800" b="1" u="sng" dirty="0" err="1">
                <a:solidFill>
                  <a:schemeClr val="accent1"/>
                </a:solidFill>
                <a:latin typeface="+mn-lt"/>
              </a:rPr>
              <a:t>Servicios</a:t>
            </a:r>
            <a:r>
              <a:rPr lang="en-US" sz="2800" b="1" u="sng" dirty="0">
                <a:solidFill>
                  <a:schemeClr val="accent1"/>
                </a:solidFill>
                <a:latin typeface="+mn-lt"/>
              </a:rPr>
              <a:t> de </a:t>
            </a:r>
            <a:r>
              <a:rPr lang="en-US" sz="2800" b="1" u="sng" dirty="0" err="1">
                <a:solidFill>
                  <a:schemeClr val="accent1"/>
                </a:solidFill>
                <a:latin typeface="+mn-lt"/>
              </a:rPr>
              <a:t>Enseñanza</a:t>
            </a:r>
            <a:r>
              <a:rPr lang="en-US" sz="2800" b="1" u="sng" dirty="0">
                <a:solidFill>
                  <a:schemeClr val="accent1"/>
                </a:solidFill>
                <a:latin typeface="+mn-lt"/>
              </a:rPr>
              <a:t> y </a:t>
            </a:r>
            <a:r>
              <a:rPr lang="en-US" sz="2800" b="1" u="sng" dirty="0" err="1">
                <a:solidFill>
                  <a:schemeClr val="accent1"/>
                </a:solidFill>
                <a:latin typeface="+mn-lt"/>
              </a:rPr>
              <a:t>Formación</a:t>
            </a:r>
            <a:r>
              <a:rPr lang="en-US" sz="2800" b="1" u="sng" dirty="0">
                <a:solidFill>
                  <a:schemeClr val="accent1"/>
                </a:solidFill>
                <a:latin typeface="+mn-lt"/>
              </a:rPr>
              <a:t> </a:t>
            </a:r>
            <a:endParaRPr lang="en-US" sz="2800" i="1" dirty="0"/>
          </a:p>
        </p:txBody>
      </p:sp>
      <p:sp>
        <p:nvSpPr>
          <p:cNvPr id="5" name="Marcador de contenido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J/f38A5+bmA8zMzADAwP8Af39/AAAAAAAAAAAAAAAAAAAAAAAAAAAAIQAAABgAAAAUAAAAGQIAAJwEAACFQwAA7RkAABAAAAAmAAAACAAAAH1w////////"/>
              </a:ext>
            </a:extLst>
          </p:cNvSpPr>
          <p:nvPr>
            <p:ph type="body" idx="1"/>
          </p:nvPr>
        </p:nvSpPr>
        <p:spPr>
          <a:xfrm>
            <a:off x="340995" y="749300"/>
            <a:ext cx="11106818" cy="561657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en-US"/>
            </a:pPr>
            <a:endParaRPr lang="en-US" sz="2000" u="sng" dirty="0"/>
          </a:p>
          <a:p>
            <a:pPr>
              <a:defRPr lang="en-US"/>
            </a:pPr>
            <a:r>
              <a:rPr lang="en-US" b="1" dirty="0" err="1"/>
              <a:t>Analizar</a:t>
            </a:r>
            <a:r>
              <a:rPr lang="en-US" b="1" dirty="0"/>
              <a:t> el </a:t>
            </a:r>
            <a:r>
              <a:rPr lang="en-US" b="1" dirty="0" err="1"/>
              <a:t>entorno</a:t>
            </a:r>
            <a:r>
              <a:rPr lang="en-US" b="1" dirty="0"/>
              <a:t> </a:t>
            </a:r>
            <a:r>
              <a:rPr lang="en-US" b="1" dirty="0" err="1"/>
              <a:t>organizativo</a:t>
            </a:r>
            <a:r>
              <a:rPr lang="en-US" b="1" dirty="0"/>
              <a:t> y </a:t>
            </a:r>
            <a:r>
              <a:rPr lang="en-US" b="1" dirty="0" err="1" smtClean="0"/>
              <a:t>gestionar</a:t>
            </a:r>
            <a:endParaRPr lang="en-US" b="1" dirty="0" smtClean="0"/>
          </a:p>
          <a:p>
            <a:pPr marL="0" indent="0">
              <a:buNone/>
              <a:defRPr lang="en-US"/>
            </a:pPr>
            <a:r>
              <a:rPr lang="en-US" b="1" dirty="0" smtClean="0"/>
              <a:t>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procesos</a:t>
            </a:r>
            <a:r>
              <a:rPr lang="en-US" b="1" dirty="0"/>
              <a:t> de </a:t>
            </a:r>
            <a:r>
              <a:rPr lang="en-US" b="1" dirty="0" err="1"/>
              <a:t>formación</a:t>
            </a:r>
            <a:r>
              <a:rPr lang="en-US" dirty="0"/>
              <a:t>:</a:t>
            </a:r>
          </a:p>
          <a:p>
            <a:pPr marL="0" indent="0">
              <a:buNone/>
              <a:defRPr lang="en-US"/>
            </a:pPr>
            <a:r>
              <a:rPr lang="en-US" sz="2000" dirty="0" err="1" smtClean="0"/>
              <a:t>Asegurar</a:t>
            </a:r>
            <a:r>
              <a:rPr lang="en-US" sz="2000" dirty="0" smtClean="0"/>
              <a:t> </a:t>
            </a:r>
            <a:r>
              <a:rPr lang="en-US" sz="2000" dirty="0"/>
              <a:t>la </a:t>
            </a:r>
            <a:r>
              <a:rPr lang="en-US" sz="2000" dirty="0" err="1"/>
              <a:t>calidad</a:t>
            </a:r>
            <a:r>
              <a:rPr lang="en-US" sz="2000" dirty="0"/>
              <a:t>,  </a:t>
            </a:r>
            <a:r>
              <a:rPr lang="en-US" sz="2000" dirty="0" err="1"/>
              <a:t>gestión</a:t>
            </a:r>
            <a:r>
              <a:rPr lang="en-US" sz="2000" dirty="0"/>
              <a:t> </a:t>
            </a:r>
            <a:r>
              <a:rPr lang="en-US" sz="2000" dirty="0" err="1"/>
              <a:t>financiera</a:t>
            </a:r>
            <a:r>
              <a:rPr lang="en-US" sz="2000" dirty="0"/>
              <a:t> y </a:t>
            </a:r>
            <a:r>
              <a:rPr lang="en-US" sz="2000" dirty="0" err="1"/>
              <a:t>promoción</a:t>
            </a:r>
            <a:r>
              <a:rPr lang="en-US" sz="2000" dirty="0"/>
              <a:t> de la  </a:t>
            </a:r>
            <a:r>
              <a:rPr lang="en-US" sz="2000" dirty="0" err="1"/>
              <a:t>gestión</a:t>
            </a:r>
            <a:r>
              <a:rPr lang="en-US" sz="2000" dirty="0"/>
              <a:t> del </a:t>
            </a:r>
            <a:r>
              <a:rPr lang="en-US" sz="2000" dirty="0" err="1" smtClean="0"/>
              <a:t>proceso</a:t>
            </a:r>
            <a:endParaRPr lang="en-US" sz="2000" dirty="0" smtClean="0"/>
          </a:p>
          <a:p>
            <a:pPr marL="0" indent="0">
              <a:buNone/>
              <a:defRPr lang="en-US"/>
            </a:pPr>
            <a:r>
              <a:rPr lang="en-US" sz="2000" dirty="0" smtClean="0"/>
              <a:t>de </a:t>
            </a:r>
            <a:r>
              <a:rPr lang="en-US" sz="2000" dirty="0" err="1" smtClean="0"/>
              <a:t>formación</a:t>
            </a:r>
            <a:r>
              <a:rPr lang="en-US" sz="2000" dirty="0" smtClean="0"/>
              <a:t>. </a:t>
            </a:r>
            <a:r>
              <a:rPr lang="en-US" sz="2000" dirty="0" err="1" smtClean="0"/>
              <a:t>Tendencia</a:t>
            </a:r>
            <a:r>
              <a:rPr lang="en-US" sz="2000" dirty="0" smtClean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organización</a:t>
            </a:r>
            <a:r>
              <a:rPr lang="en-US" sz="2000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tecnología</a:t>
            </a:r>
            <a:r>
              <a:rPr lang="en-US" sz="2000" dirty="0"/>
              <a:t> e </a:t>
            </a:r>
            <a:r>
              <a:rPr lang="en-US" sz="2000" dirty="0" err="1"/>
              <a:t>investigación</a:t>
            </a:r>
            <a:r>
              <a:rPr lang="en-US" sz="2000" dirty="0"/>
              <a:t> que </a:t>
            </a:r>
            <a:r>
              <a:rPr lang="en-US" sz="2000" dirty="0" err="1" smtClean="0"/>
              <a:t>afecta</a:t>
            </a:r>
            <a:endParaRPr lang="en-US" sz="2000" dirty="0" smtClean="0"/>
          </a:p>
          <a:p>
            <a:pPr marL="0" indent="0">
              <a:buNone/>
              <a:defRPr lang="en-US"/>
            </a:pPr>
            <a:r>
              <a:rPr lang="en-US" sz="2000" dirty="0" smtClean="0"/>
              <a:t> </a:t>
            </a:r>
            <a:r>
              <a:rPr lang="en-US" sz="2000" dirty="0"/>
              <a:t>a la </a:t>
            </a:r>
            <a:r>
              <a:rPr lang="en-US" sz="2000" dirty="0" err="1" smtClean="0"/>
              <a:t>formación</a:t>
            </a:r>
            <a:r>
              <a:rPr lang="en-US" sz="2000" dirty="0" smtClean="0"/>
              <a:t>. </a:t>
            </a:r>
            <a:r>
              <a:rPr lang="en-US" sz="2000" dirty="0" err="1" smtClean="0"/>
              <a:t>Tecnologías</a:t>
            </a:r>
            <a:r>
              <a:rPr lang="en-US" sz="2000" dirty="0" smtClean="0"/>
              <a:t> </a:t>
            </a:r>
            <a:r>
              <a:rPr lang="en-US" sz="2000" dirty="0" err="1"/>
              <a:t>necesarias</a:t>
            </a:r>
            <a:r>
              <a:rPr lang="en-US" sz="2000" dirty="0"/>
              <a:t> para </a:t>
            </a:r>
            <a:r>
              <a:rPr lang="en-US" sz="2000" dirty="0" err="1"/>
              <a:t>apoyar</a:t>
            </a:r>
            <a:r>
              <a:rPr lang="en-US" sz="2000" dirty="0"/>
              <a:t> la </a:t>
            </a:r>
            <a:r>
              <a:rPr lang="en-US" sz="2000" dirty="0" err="1" smtClean="0"/>
              <a:t>formación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00000"/>
              </a:lnSpc>
              <a:defRPr lang="en-US"/>
            </a:pPr>
            <a:r>
              <a:rPr lang="en-US" dirty="0"/>
              <a:t> </a:t>
            </a:r>
            <a:r>
              <a:rPr lang="en-US" b="1" dirty="0" err="1"/>
              <a:t>Determinar</a:t>
            </a:r>
            <a:r>
              <a:rPr lang="en-US" b="1" dirty="0"/>
              <a:t> las </a:t>
            </a:r>
            <a:r>
              <a:rPr lang="en-US" b="1" dirty="0" err="1"/>
              <a:t>necesidades</a:t>
            </a:r>
            <a:r>
              <a:rPr lang="en-US" b="1" dirty="0"/>
              <a:t> de </a:t>
            </a:r>
            <a:r>
              <a:rPr lang="en-US" b="1" dirty="0" err="1"/>
              <a:t>aprendizaje</a:t>
            </a:r>
            <a:r>
              <a:rPr lang="en-US" b="1" dirty="0"/>
              <a:t> y </a:t>
            </a:r>
            <a:r>
              <a:rPr lang="en-US" b="1" dirty="0" err="1"/>
              <a:t>especificar</a:t>
            </a:r>
            <a:r>
              <a:rPr lang="en-US" b="1" dirty="0"/>
              <a:t>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resultados</a:t>
            </a:r>
            <a:r>
              <a:rPr lang="en-US" b="1" dirty="0"/>
              <a:t> de </a:t>
            </a:r>
            <a:r>
              <a:rPr lang="en-US" b="1" dirty="0" err="1"/>
              <a:t>aprendizaje</a:t>
            </a:r>
            <a:r>
              <a:rPr lang="en-US" b="1" dirty="0"/>
              <a:t> </a:t>
            </a:r>
            <a:r>
              <a:rPr lang="en-US" b="1" dirty="0" err="1"/>
              <a:t>basados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competencias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defRPr lang="en-US"/>
            </a:pPr>
            <a:r>
              <a:rPr lang="en-US" b="1" dirty="0" err="1" smtClean="0"/>
              <a:t>Definir</a:t>
            </a:r>
            <a:r>
              <a:rPr lang="en-US" b="1" dirty="0" smtClean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Solución</a:t>
            </a:r>
            <a:r>
              <a:rPr lang="en-US" b="1" dirty="0"/>
              <a:t> </a:t>
            </a:r>
            <a:r>
              <a:rPr lang="en-US" b="1" dirty="0" err="1"/>
              <a:t>Educativa</a:t>
            </a:r>
            <a:r>
              <a:rPr lang="en-US" b="1" dirty="0"/>
              <a:t>.</a:t>
            </a:r>
          </a:p>
          <a:p>
            <a:pPr>
              <a:lnSpc>
                <a:spcPct val="150000"/>
              </a:lnSpc>
              <a:defRPr lang="en-US"/>
            </a:pPr>
            <a:r>
              <a:rPr lang="en-US" b="1" dirty="0" err="1"/>
              <a:t>Evaluación</a:t>
            </a:r>
            <a:r>
              <a:rPr lang="en-US" b="1" dirty="0"/>
              <a:t> del </a:t>
            </a:r>
            <a:r>
              <a:rPr lang="en-US" b="1" dirty="0" err="1"/>
              <a:t>proceso</a:t>
            </a:r>
            <a:r>
              <a:rPr lang="en-US" b="1" dirty="0"/>
              <a:t> </a:t>
            </a:r>
            <a:r>
              <a:rPr lang="en-US" b="1" dirty="0" err="1"/>
              <a:t>educativo</a:t>
            </a:r>
            <a:endParaRPr lang="en-US" b="1" dirty="0"/>
          </a:p>
          <a:p>
            <a:pPr marL="0" indent="0">
              <a:buNone/>
              <a:defRPr lang="en-US"/>
            </a:pPr>
            <a:endParaRPr lang="en-US" dirty="0"/>
          </a:p>
          <a:p>
            <a:pPr>
              <a:defRPr lang="en-US"/>
            </a:pPr>
            <a:endParaRPr lang="en-US" sz="1800" dirty="0"/>
          </a:p>
        </p:txBody>
      </p:sp>
      <p:sp>
        <p:nvSpPr>
          <p:cNvPr id="6" name="CuadroTexto 5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igYAADAjAACtBwAAdiUAABAgAAAmAAAACAAAAP//////////"/>
              </a:ext>
            </a:extLst>
          </p:cNvSpPr>
          <p:nvPr/>
        </p:nvSpPr>
        <p:spPr>
          <a:xfrm>
            <a:off x="1062990" y="5720080"/>
            <a:ext cx="18478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endParaRPr/>
          </a:p>
        </p:txBody>
      </p:sp>
      <p:sp>
        <p:nvSpPr>
          <p:cNvPr id="7" name="CuadroTexto 6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GQIAAGMcAADmQwAAkSUAABAgAAAmAAAACAAAAP//////////"/>
              </a:ext>
            </a:extLst>
          </p:cNvSpPr>
          <p:nvPr/>
        </p:nvSpPr>
        <p:spPr>
          <a:xfrm>
            <a:off x="340995" y="4614545"/>
            <a:ext cx="10696575" cy="1492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endParaRPr lang="en-US" sz="1100" dirty="0"/>
          </a:p>
        </p:txBody>
      </p:sp>
      <p:sp>
        <p:nvSpPr>
          <p:cNvPr id="8" name="CuadroTexto 7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5vVBf///wEAAAAAAAAAAAAAAAAAAAAAAAAAAAAAAAAAAAAAAAAAAAAAAAB/f38A5+bmA8zMzADAwP8Af39/AAAAAAAAAAAAAAAAAAAAAAAAAAAAIQAAABgAAAAUAAAAGQIAAAYmAAB6IAAATCgAABAgAAAmAAAACAAAAP//////////"/>
              </a:ext>
            </a:extLst>
          </p:cNvSpPr>
          <p:nvPr/>
        </p:nvSpPr>
        <p:spPr>
          <a:xfrm>
            <a:off x="340995" y="6181090"/>
            <a:ext cx="493839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rPr dirty="0" smtClean="0"/>
              <a:t> </a:t>
            </a:r>
            <a:endParaRPr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137" y="237918"/>
            <a:ext cx="2544696" cy="30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2"/>
          <p:cNvSpPr>
            <a:extLst>
              <a:ext uri="smNativeData">
                <pr:smNativeData xmlns="" xmlns:p14="http://schemas.microsoft.com/office/powerpoint/2010/main" xmlns:pr="smNativeData" val="SMDATA_16_4+7aWxMAAAAlAAAAZAAAAA8BAAAAkAAAAEgAAACQAAAASAAAAAAAAAAA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RgEBf///wEAAAAAAAAAAAAAAAAAAAAAAAAAAAAAAAAAAAAAAAAAAAAAAAJ/f38A/6ttA8zMzADAwP8Af39/AAAAAAAAAAAAAAAAAAAAAAAAAAAAIQAAABgAAAAUAAAALgIAANooAAAQEQAAcykAABAAAAAmAAAACAAAAP//////////"/>
              </a:ext>
            </a:extLst>
          </p:cNvSpPr>
          <p:nvPr/>
        </p:nvSpPr>
        <p:spPr>
          <a:xfrm flipV="1">
            <a:off x="354330" y="6651307"/>
            <a:ext cx="2601812" cy="120015"/>
          </a:xfrm>
          <a:prstGeom prst="rect">
            <a:avLst/>
          </a:prstGeom>
          <a:solidFill>
            <a:schemeClr val="accent5">
              <a:alpha val="9098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" name="Rectángulo 8"/>
          <p:cNvSpPr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EAAAAAAAAAADaiAP///wgAAAAAAAAAAAAAAAAAAAAAAAAAAAAAAAAAAAAAZAAAAAEAAABAAAAAAAAAAAAAAAAAAAAAAAAAAAAAAAAAAAAAAAAAAAAAAAAAAAAAAAAAAAAAAAAAAAAAAAAAAAAAAAAAAAAAAAAAAAAAAAAAAAAAAAAAAAAAAAAAAAAAFAAAADwAAAABAAAAAAAAAHISAw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DaiAP///wEAAAAAAAAAAAAAAAAAAAAAAAAAAAAAAAAAAAAAAAAAAHISAwB/f38A/6ttA8zMzADAwP8Af39/AAAAAAAAAAAAAAAAAAAAAAAAAAAAIQAAABgAAAAUAAAAAAAAAAAAAAAASwAArAUAABAAAAAmAAAACAAAAP//////////"/>
              </a:ext>
            </a:extLst>
          </p:cNvSpPr>
          <p:nvPr/>
        </p:nvSpPr>
        <p:spPr>
          <a:xfrm>
            <a:off x="0" y="0"/>
            <a:ext cx="12192000" cy="922020"/>
          </a:xfrm>
          <a:prstGeom prst="rect">
            <a:avLst/>
          </a:prstGeom>
          <a:solidFill>
            <a:srgbClr val="0036A2"/>
          </a:solidFill>
          <a:ln w="12700" cap="flat" cmpd="sng" algn="ctr">
            <a:solidFill>
              <a:srgbClr val="721203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buNone/>
              <a:defRPr lang="en-US">
                <a:solidFill>
                  <a:srgbClr val="FFFFFF"/>
                </a:solidFill>
                <a:latin typeface="Rockwell " charset="0"/>
                <a:ea typeface="Rockwell " charset="0"/>
                <a:cs typeface="Rockwell " charset="0"/>
              </a:defRPr>
            </a:pPr>
            <a:r>
              <a:rPr lang="en-AU" sz="3600" b="1">
                <a:solidFill>
                  <a:schemeClr val="bg1"/>
                </a:solidFill>
              </a:rPr>
              <a:t>Acceso a las encuestas</a:t>
            </a:r>
            <a:endParaRPr lang="en-GB" sz="3600"/>
          </a:p>
        </p:txBody>
      </p:sp>
      <p:sp>
        <p:nvSpPr>
          <p:cNvPr id="4" name="Content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+BvQxG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JkYBAV/f38A/6ttA8zMzADAwP8Af39/AAAAAAAAAAAAAAAAAAAAAAAAAAAAIQAAABgAAAAUAAAAWggAAM0HAABSGgAARikAABAAAAAmAAAACAAAAAGAAAAAAAAA"/>
              </a:ext>
            </a:extLst>
          </p:cNvSpPr>
          <p:nvPr>
            <p:ph type="body" idx="1"/>
          </p:nvPr>
        </p:nvSpPr>
        <p:spPr>
          <a:xfrm>
            <a:off x="1357630" y="1268095"/>
            <a:ext cx="2921000" cy="5441315"/>
          </a:xfrm>
        </p:spPr>
        <p:txBody>
          <a:bodyPr/>
          <a:lstStyle/>
          <a:p>
            <a:pPr marL="0" indent="0">
              <a:buNone/>
              <a:defRPr lang="en-US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 sz="1600" dirty="0"/>
              <a:t>1)   </a:t>
            </a:r>
            <a:r>
              <a:rPr lang="es-AR" sz="1600" b="1" dirty="0"/>
              <a:t>Pronóstico al Público </a:t>
            </a:r>
            <a:r>
              <a:rPr lang="es-AR" sz="1600" dirty="0"/>
              <a:t>   </a:t>
            </a:r>
            <a:endParaRPr lang="en-GB" sz="1600" dirty="0"/>
          </a:p>
          <a:p>
            <a:pPr marL="0" indent="0">
              <a:buNone/>
              <a:defRPr lang="en-US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 sz="1600" dirty="0"/>
              <a:t> </a:t>
            </a:r>
            <a:r>
              <a:rPr lang="es-AR" sz="1600" dirty="0">
                <a:hlinkClick r:id="rId2"/>
              </a:rPr>
              <a:t>https://goo.gl/forms/UaiCZ0vFoMoYQNxb2</a:t>
            </a:r>
            <a:r>
              <a:rPr lang="es-AR" sz="1600" dirty="0"/>
              <a:t>  </a:t>
            </a:r>
          </a:p>
          <a:p>
            <a:pPr marL="0" indent="0">
              <a:buNone/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 dirty="0"/>
              <a:t>2)  </a:t>
            </a:r>
            <a:r>
              <a:rPr lang="es-AR" b="1" dirty="0" err="1"/>
              <a:t>PronosticadorAeronáutico</a:t>
            </a:r>
            <a:r>
              <a:rPr lang="es-AR" b="1" dirty="0"/>
              <a:t>   </a:t>
            </a:r>
            <a:endParaRPr lang="en-GB" dirty="0"/>
          </a:p>
          <a:p>
            <a:pPr marL="0" indent="0">
              <a:buNone/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 b="1" dirty="0"/>
              <a:t> </a:t>
            </a:r>
            <a:r>
              <a:rPr lang="es-AR" dirty="0"/>
              <a:t>Jefes</a:t>
            </a:r>
            <a:endParaRPr lang="es-AR" b="1" dirty="0"/>
          </a:p>
          <a:p>
            <a:pPr marL="0" indent="0">
              <a:buNone/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 dirty="0"/>
              <a:t> </a:t>
            </a:r>
            <a:r>
              <a:rPr lang="es-AR" dirty="0">
                <a:hlinkClick r:id="rId3"/>
              </a:rPr>
              <a:t>https://goo.gl/forms/UFoayNF4otJQmBsC2</a:t>
            </a:r>
            <a:r>
              <a:rPr lang="es-AR" dirty="0"/>
              <a:t>  </a:t>
            </a:r>
          </a:p>
          <a:p>
            <a:pPr marL="0" indent="0">
              <a:buNone/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 dirty="0"/>
              <a:t>Pronosticadores Aeronáuticos</a:t>
            </a:r>
          </a:p>
          <a:p>
            <a:pPr marL="0" indent="0">
              <a:buNone/>
              <a:defRPr lang="en-US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 sz="1600" u="sng" dirty="0">
                <a:solidFill>
                  <a:schemeClr val="hlink"/>
                </a:solidFill>
                <a:hlinkClick r:id="rId4"/>
              </a:rPr>
              <a:t>https://goo.gl/forms/JijJ5AvzUm1OGsyk2</a:t>
            </a:r>
            <a:r>
              <a:rPr lang="es-AR" sz="1600" dirty="0"/>
              <a:t> </a:t>
            </a:r>
          </a:p>
          <a:p>
            <a:pPr marL="0" indent="0">
              <a:buNone/>
              <a:defRPr lang="en-US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 sz="1600" dirty="0"/>
              <a:t>3) </a:t>
            </a:r>
            <a:r>
              <a:rPr lang="es-AR" sz="1600" b="1" dirty="0"/>
              <a:t> Pronóstico de </a:t>
            </a:r>
            <a:r>
              <a:rPr lang="es-AR" sz="1600" b="1" dirty="0" err="1"/>
              <a:t>Met</a:t>
            </a:r>
            <a:r>
              <a:rPr lang="es-AR" sz="1600" b="1" dirty="0"/>
              <a:t>. Marina</a:t>
            </a:r>
            <a:r>
              <a:rPr lang="es-AR" sz="1600" dirty="0"/>
              <a:t>    </a:t>
            </a:r>
            <a:endParaRPr lang="en-GB" sz="1600" dirty="0"/>
          </a:p>
          <a:p>
            <a:pPr marL="0" indent="0">
              <a:buNone/>
              <a:defRPr lang="es-AR" sz="1600" u="sng">
                <a:solidFill>
                  <a:schemeClr val="hlink"/>
                </a:solidFill>
                <a:latin typeface="Calibri" pitchFamily="2" charset="0"/>
                <a:ea typeface="Calibri" pitchFamily="2" charset="0"/>
                <a:cs typeface="Calibri" pitchFamily="2" charset="0"/>
                <a:hlinkClick r:id="rId5"/>
              </a:defRPr>
            </a:pPr>
            <a:r>
              <a:rPr lang="es-AR" dirty="0">
                <a:hlinkClick r:id="rId5"/>
              </a:rPr>
              <a:t>https://goo.gl/forms/26Ba8foqEs6LHxz12</a:t>
            </a:r>
          </a:p>
          <a:p>
            <a:pPr marL="0" indent="0">
              <a:buNone/>
              <a:defRPr lang="es-AR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 b="1" dirty="0" smtClean="0"/>
              <a:t>4) Imágenes </a:t>
            </a:r>
            <a:r>
              <a:rPr lang="es-AR" b="1" dirty="0" err="1" smtClean="0"/>
              <a:t>Sateliales</a:t>
            </a:r>
            <a:r>
              <a:rPr lang="es-AR" b="1" dirty="0" smtClean="0"/>
              <a:t> ( </a:t>
            </a:r>
            <a:r>
              <a:rPr lang="es-AR" b="1" dirty="0" err="1" smtClean="0"/>
              <a:t>met</a:t>
            </a:r>
            <a:r>
              <a:rPr lang="es-AR" b="1" dirty="0" smtClean="0"/>
              <a:t> operativos</a:t>
            </a:r>
            <a:r>
              <a:rPr lang="es-AR" dirty="0" smtClean="0"/>
              <a:t>)</a:t>
            </a:r>
            <a:endParaRPr lang="es-AR" dirty="0"/>
          </a:p>
          <a:p>
            <a:pPr marL="0" indent="0">
              <a:buNone/>
              <a:defRPr lang="es-AR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 </a:t>
            </a:r>
            <a:r>
              <a:rPr lang="es-AR" dirty="0">
                <a:hlinkClick r:id="rId6"/>
              </a:rPr>
              <a:t>https://goo.gl/forms/CxgY4SEU78CKwkcg1</a:t>
            </a:r>
          </a:p>
        </p:txBody>
      </p:sp>
      <p:sp>
        <p:nvSpPr>
          <p:cNvPr id="5" name="Content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+BvQxG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JkYBAV/f38A/6ttA8zMzADAwP8Af39/AAAAAAAAAAAAAAAAAAAAAAAAAAAAIQAAABgAAAAUAAAAtDEAAJcHAAChSQAA7CgAABAAAAAmAAAACAAAAAGAAAAAAAAA"/>
              </a:ext>
            </a:extLst>
          </p:cNvSpPr>
          <p:nvPr>
            <p:ph type="body" idx="1"/>
          </p:nvPr>
        </p:nvSpPr>
        <p:spPr>
          <a:xfrm>
            <a:off x="8079740" y="1233805"/>
            <a:ext cx="3889375" cy="5418455"/>
          </a:xfrm>
        </p:spPr>
        <p:txBody>
          <a:bodyPr/>
          <a:lstStyle/>
          <a:p>
            <a:pPr marL="0" indent="0">
              <a:buNone/>
              <a:defRPr lang="en-US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 sz="1600"/>
              <a:t>10) </a:t>
            </a:r>
            <a:r>
              <a:rPr lang="es-AR" sz="1600" b="1"/>
              <a:t>Instrumental Meteorológico</a:t>
            </a:r>
            <a:endParaRPr lang="en-GB" sz="1600"/>
          </a:p>
          <a:p>
            <a:pPr marL="0" indent="0">
              <a:buNone/>
              <a:defRPr lang="en-US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 sz="1600"/>
              <a:t> </a:t>
            </a:r>
            <a:r>
              <a:rPr lang="es-AR" sz="1600">
                <a:hlinkClick r:id="rId7"/>
              </a:rPr>
              <a:t>https://goo.gl/forms/9X2Sj6TRZpyHOoV63</a:t>
            </a:r>
          </a:p>
          <a:p>
            <a:pPr marL="0" indent="0">
              <a:buNone/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11)</a:t>
            </a:r>
            <a:r>
              <a:rPr lang="es-AR" b="1"/>
              <a:t> Calibración   </a:t>
            </a:r>
            <a:endParaRPr lang="en-GB" b="1"/>
          </a:p>
          <a:p>
            <a:pPr marL="0" indent="0">
              <a:buNone/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 </a:t>
            </a:r>
            <a:r>
              <a:rPr lang="es-AR">
                <a:hlinkClick r:id="rId8"/>
              </a:rPr>
              <a:t>https://goo.gl/forms/0x1oZBrsXI70ujzI3</a:t>
            </a:r>
            <a:r>
              <a:rPr lang="es-AR"/>
              <a:t>  </a:t>
            </a:r>
          </a:p>
          <a:p>
            <a:pPr marL="0" indent="0">
              <a:buNone/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 </a:t>
            </a:r>
          </a:p>
          <a:p>
            <a:pPr marL="0" indent="0">
              <a:buNone/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12) </a:t>
            </a:r>
            <a:r>
              <a:rPr lang="es-AR" b="1"/>
              <a:t>Sistema de Información (SIO/WIS)</a:t>
            </a:r>
            <a:r>
              <a:rPr lang="es-AR"/>
              <a:t>    </a:t>
            </a:r>
            <a:endParaRPr lang="en-GB"/>
          </a:p>
          <a:p>
            <a:pPr marL="0" indent="0">
              <a:buNone/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 </a:t>
            </a:r>
            <a:r>
              <a:rPr lang="es-AR">
                <a:hlinkClick r:id="rId9"/>
              </a:rPr>
              <a:t>https://goo.gl/forms/S1owNg1MndhMLjOj2</a:t>
            </a:r>
            <a:r>
              <a:rPr lang="es-AR"/>
              <a:t> </a:t>
            </a:r>
          </a:p>
          <a:p>
            <a:pPr marL="0" indent="0">
              <a:buNone/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 13) </a:t>
            </a:r>
            <a:r>
              <a:rPr lang="es-AR" b="1"/>
              <a:t>Formadores</a:t>
            </a:r>
            <a:endParaRPr lang="en-GB"/>
          </a:p>
          <a:p>
            <a:pPr marL="0" indent="0">
              <a:buNone/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 Gestores: </a:t>
            </a:r>
            <a:r>
              <a:rPr lang="es-AR">
                <a:hlinkClick r:id="rId10"/>
              </a:rPr>
              <a:t>https://goo.gl/forms/FnRUIxDorOSS6c5X2</a:t>
            </a:r>
            <a:endParaRPr lang="en-GB"/>
          </a:p>
          <a:p>
            <a:pPr marL="0" indent="0">
              <a:buNone/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Instructores: </a:t>
            </a:r>
            <a:r>
              <a:rPr lang="es-AR">
                <a:hlinkClick r:id="rId11"/>
              </a:rPr>
              <a:t>https://goo.gl/forms/txi2HUEstcGpmFNU2</a:t>
            </a: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Marcador de contenido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RgEBf///wEAAAAAAAAAAAAAAAAAAAAAAAAAAAAAAAAAAAAAAAAAAAAAAAJ/f38A/6ttA8zMzADAwP8Af39/AAAAAAAAAAAAAAAAAAAAAAAAAAAAIQAAABgAAAAUAAAAZBoAAKcHAADIMAAARikAABAAAAAmAAAACAAAAAGAAAAAAAAA"/>
              </a:ext>
            </a:extLst>
          </p:cNvSpPr>
          <p:nvPr>
            <p:ph type="body" idx="2"/>
          </p:nvPr>
        </p:nvSpPr>
        <p:spPr>
          <a:xfrm>
            <a:off x="4290060" y="1243965"/>
            <a:ext cx="3639820" cy="546544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0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">
                <a:solidFill>
                  <a:srgbClr val="C00000"/>
                </a:solidFill>
                <a:latin typeface="Georgia" pitchFamily="1" charset="0"/>
                <a:ea typeface="Arial Narrow" pitchFamily="2" charset="0"/>
                <a:cs typeface="Arial Narrow" pitchFamily="2" charset="0"/>
              </a:defRPr>
            </a:lvl2pPr>
            <a:lvl3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000"/>
            </a:lvl3pPr>
            <a:lvl4pPr marL="176530" indent="-84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900"/>
            </a:lvl4pPr>
            <a:lvl5pPr marL="268605" indent="-92075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tabLst/>
              <a:defRPr lang="en-US" sz="1000" kern="1">
                <a:solidFill>
                  <a:schemeClr val="tx1"/>
                </a:solidFill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 indent="0">
              <a:buNone/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 5)</a:t>
            </a:r>
            <a:r>
              <a:rPr lang="es-AR" b="1"/>
              <a:t> Servicios Climáticos</a:t>
            </a:r>
            <a:r>
              <a:rPr lang="es-AR"/>
              <a:t>   </a:t>
            </a:r>
            <a:endParaRPr lang="en-GB"/>
          </a:p>
          <a:p>
            <a:pPr>
              <a:defRPr lang="es-AR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 </a:t>
            </a:r>
            <a:r>
              <a:rPr lang="es-AR">
                <a:hlinkClick r:id="rId12"/>
              </a:rPr>
              <a:t>https://goo.gl/forms/Tsu7WbIsEDitk2Sz2</a:t>
            </a:r>
            <a:r>
              <a:t>  </a:t>
            </a:r>
          </a:p>
          <a:p>
            <a:pPr marL="0" indent="0">
              <a:buNone/>
              <a:defRPr lang="en-US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 sz="1600"/>
              <a:t>6)</a:t>
            </a:r>
            <a:r>
              <a:rPr lang="es-AR" sz="1600" b="1"/>
              <a:t> Áreas prioritarias</a:t>
            </a:r>
            <a:r>
              <a:rPr lang="es-AR" sz="1600"/>
              <a:t>   </a:t>
            </a:r>
          </a:p>
          <a:p>
            <a:pPr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>
                <a:hlinkClick r:id="rId13"/>
              </a:rPr>
              <a:t>https://goo.gl/forms/1jThmfZCapuiPN7i2</a:t>
            </a:r>
          </a:p>
          <a:p>
            <a:pPr>
              <a:defRPr lang="es-AR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AR">
              <a:hlinkClick r:id="rId13"/>
            </a:endParaRPr>
          </a:p>
          <a:p>
            <a:pPr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 7)</a:t>
            </a:r>
            <a:r>
              <a:rPr lang="es-AR" b="1"/>
              <a:t> Observadores Meteorológicos Aeronáuticos</a:t>
            </a:r>
            <a:r>
              <a:rPr lang="es-AR"/>
              <a:t>   </a:t>
            </a:r>
            <a:endParaRPr lang="en-GB"/>
          </a:p>
          <a:p>
            <a:pPr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 </a:t>
            </a:r>
            <a:r>
              <a:rPr lang="es-AR">
                <a:hlinkClick r:id="rId14"/>
              </a:rPr>
              <a:t>https://goo.gl/forms/WeENN2bkStt7mcqv1</a:t>
            </a:r>
            <a:r>
              <a:rPr lang="es-AR"/>
              <a:t>  </a:t>
            </a:r>
          </a:p>
          <a:p>
            <a:pPr>
              <a:defRPr lang="es-AR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AR"/>
          </a:p>
          <a:p>
            <a:pPr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  8) </a:t>
            </a:r>
            <a:r>
              <a:rPr lang="es-AR" b="1"/>
              <a:t>Observaciones Meteorológicas</a:t>
            </a:r>
            <a:r>
              <a:rPr lang="es-AR"/>
              <a:t>  </a:t>
            </a:r>
          </a:p>
          <a:p>
            <a:pPr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 </a:t>
            </a:r>
            <a:r>
              <a:rPr lang="es-AR">
                <a:hlinkClick r:id="rId15"/>
              </a:rPr>
              <a:t>https://goo.gl/forms/dYeUMdabGKXvEqdM2</a:t>
            </a:r>
          </a:p>
          <a:p>
            <a:pPr>
              <a:defRPr lang="es-AR" sz="1600">
                <a:latin typeface="Calibri" pitchFamily="2" charset="0"/>
                <a:ea typeface="Calibri" pitchFamily="2" charset="0"/>
                <a:cs typeface="Calibri" pitchFamily="2" charset="0"/>
                <a:hlinkClick r:id="rId15"/>
              </a:defRPr>
            </a:pPr>
            <a:endParaRPr lang="es-AR">
              <a:hlinkClick r:id="rId15"/>
            </a:endParaRPr>
          </a:p>
          <a:p>
            <a:pPr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 9) O</a:t>
            </a:r>
            <a:r>
              <a:rPr lang="es-AR" b="1"/>
              <a:t>bservaciones y Gestión de redes</a:t>
            </a:r>
            <a:r>
              <a:rPr lang="es-AR"/>
              <a:t>   </a:t>
            </a:r>
            <a:endParaRPr lang="en-GB"/>
          </a:p>
          <a:p>
            <a:pPr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 </a:t>
            </a:r>
            <a:r>
              <a:rPr lang="es-AR">
                <a:hlinkClick r:id="rId16"/>
              </a:rPr>
              <a:t>https://goo.gl/forms/0Vn4c3TnsFRdLw7E2</a:t>
            </a:r>
          </a:p>
          <a:p>
            <a:pPr>
              <a:defRPr lang="en-US" sz="16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/>
              <a:t> </a:t>
            </a:r>
          </a:p>
        </p:txBody>
      </p:sp>
      <p:sp>
        <p:nvSpPr>
          <p:cNvPr id="7" name="Elipse 2"/>
          <p:cNvSpPr>
            <a:extLst>
              <a:ext uri="smNativeData">
                <pr:smNativeData xmlns="" xmlns:p14="http://schemas.microsoft.com/office/powerpoint/2010/main" xmlns:pr="smNativeData" val="SMDATA_16_4+7aWxMAAAAlAAAAZgAAAA0AAAAAkAAAAEgAAACQAAAASAAAAAAAAAABAAAAAAAAAAEAAABQAAAAAAAAAAAA8D8AAAAAAADwPwAAAAAAAOA/AAAAAAAA4D8AAAAAAADgPwAAAAAAAOA/AAAAAAAA4D8AAAAAAADgPwAAAAAAAOA/AAAAAAAA4D8CAAAAjAAAAAEAAAAAAAAAM2bMAP///wgAAAAAAAAAAAAAAAAAAAAAAAAAAAAAAAAAAAAAZAAAAAEAAABAAAAAAAAAAAAAAAAAAAAAAAAAAAAAAAAAAAAAAAAAAAAAAAAAAAAAAAAAAAAAAAAAAAAAAAAAAAAAAAAAAAAAAAAAAAAAAAAAAAAAAAAAAAAAAAAAAAAAFAAAADwAAAAAAAAAAAAAAHISAwA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2bMAP///wEAAAAAAAAAAAAAAAAAAAAAAAAAAAAAAAAAAAAAAAAAAHISAwB/f38A/6ttA8zMzADAwP8Af39/AAAAAAAAAAAAAAAAAAAAAAAAAAAAIQAAABgAAAAUAAAA2UYAAJ0CAADrRwAAngMAABAAAAAmAAAACAAAAP//////////"/>
              </a:ext>
            </a:extLst>
          </p:cNvSpPr>
          <p:nvPr/>
        </p:nvSpPr>
        <p:spPr>
          <a:xfrm>
            <a:off x="11516995" y="424815"/>
            <a:ext cx="173990" cy="163195"/>
          </a:xfrm>
          <a:prstGeom prst="ellipse">
            <a:avLst/>
          </a:prstGeom>
          <a:solidFill>
            <a:srgbClr val="3366CC"/>
          </a:soli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endParaRPr lang="en-GB"/>
          </a:p>
        </p:txBody>
      </p:sp>
      <p:sp>
        <p:nvSpPr>
          <p:cNvPr id="8" name="Rectángulo 5"/>
          <p:cNvSpPr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P///wF/f38A/6ttA8zMzADAwP8Af39/AAAAAAAAAAAAAAAAAAAAAAAAAAAAIQAAABgAAAAUAAAA+EMAAB0oAABlSQAAuCkAABAAAAAmAAAACAAAAP//////////"/>
              </a:ext>
            </a:extLst>
          </p:cNvSpPr>
          <p:nvPr/>
        </p:nvSpPr>
        <p:spPr>
          <a:xfrm>
            <a:off x="11049000" y="6520815"/>
            <a:ext cx="882015" cy="26098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>
                <a:solidFill>
                  <a:srgbClr val="FFFFFF"/>
                </a:solidFill>
                <a:latin typeface="Arial Narrow" pitchFamily="2" charset="0"/>
                <a:ea typeface="Calibri" pitchFamily="2" charset="0"/>
                <a:cs typeface="Calibri" pitchFamily="2" charset="0"/>
              </a:defRPr>
            </a:pPr>
            <a:endParaRPr lang="en-GB"/>
          </a:p>
        </p:txBody>
      </p:sp>
      <p:sp>
        <p:nvSpPr>
          <p:cNvPr id="9" name="Rectángulo1"/>
          <p:cNvSpPr>
            <a:extLst>
              <a:ext uri="smNativeData">
                <pr:smNativeData xmlns="" xmlns:p14="http://schemas.microsoft.com/office/powerpoint/2010/main" xmlns:pr="smNativeData" val="SMDATA_16_4+7aWxMAAAAlAAAAZAAAAA8BAAAAkAAAAEgAAACQAAAASAAAAAAAAAAAAAAAAAAAAAEAAABQAAAAAAAAAAAA4D8AAAAAAADgPwAAAAAAAOA/AAAAAAAA4D8AAAAAAADgPwAAAAAAAOA/AAAAAAAA4D8AAAAAAADgPwAAAAAAAOA/AAAAAAAA4D8CAAAAjAAAAAAAAAAAAAAAT4G9DP///wgGAAAAAAAAAAAAAAAAAAAAAAAAAAAAAAAAAAAAZAAAAAEAAABAAAAAAAAAAAAAAAAAAAAAAAAAAAAAAAAAAAAAAAAAAAAAAAAAAAAAAAAAAAAAAAAAAAAAAAAAAAAAAAAAAAAAAAAAAAAAAAAAAAAAAAAAAAAAAAAAAAAAFAAAADwAAAABAAAAAAAAAMAAAAA8AAAAAQAAAAMAAAAAAAAAAAAAAAA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Bk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RgEBf///wEAAAAAAAAAAAAAAAAAAAAAAAAAAAAAAAAAAAAAAAAAAMAAAAB/f38A/6ttA8zMzADAwP8Af39/AAAAAAAAAAAAAAAAAAAAAAAAAAAAIQAAABgAAAAUAAAAmhoAALIHAAC7LwAA3hsAABAAAAAmAAAACAAAAP//////////"/>
              </a:ext>
            </a:extLst>
          </p:cNvSpPr>
          <p:nvPr/>
        </p:nvSpPr>
        <p:spPr>
          <a:xfrm>
            <a:off x="4324350" y="1250950"/>
            <a:ext cx="3434715" cy="3279140"/>
          </a:xfrm>
          <a:prstGeom prst="rect">
            <a:avLst/>
          </a:prstGeom>
          <a:noFill/>
          <a:ln w="38100" cap="flat" cmpd="sng" algn="ctr">
            <a:solidFill>
              <a:srgbClr val="C00000">
                <a:alpha val="0"/>
              </a:srgbClr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BAAAAAAAAAAEAAABQAAAAAAAAAAAA4D8AAAAAAADgPwAAAAAAAOA/AAAAAAAA4D8AAAAAAADgPwAAAAAAAOA/AAAAAAAA4D8AAAAAAADgPwAAAAAAAOA/AAAAAAAA4D8CAAAAjAAAAAEAAAAAAAAAADa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DaiAP///wEAAAAAAAAAAAAAAAAAAAAAAAAAAAAAAAAAAAAAAAAAAAAAAAJ/f38A5+bmA8zMzADAwP8Af39/AAAAAAAAAAAAAAAAAAAAAAAAAAAAIQAAABgAAAAUAAAAAAAAAAAAAAAASwAAdgYAABAAAAAmAAAACAAAAAEgAAB/AAAA"/>
              </a:ext>
            </a:extLst>
          </p:cNvSpPr>
          <p:nvPr>
            <p:ph type="title"/>
          </p:nvPr>
        </p:nvSpPr>
        <p:spPr>
          <a:xfrm>
            <a:off x="0" y="0"/>
            <a:ext cx="12192000" cy="1050290"/>
          </a:xfrm>
          <a:solidFill>
            <a:srgbClr val="0036A2"/>
          </a:solidFill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342900" indent="-342900" algn="ctr">
              <a:spcBef>
                <a:spcPts val="300"/>
              </a:spcBef>
              <a:defRPr lang="en-US" sz="3000"/>
            </a:pPr>
            <a:r>
              <a:rPr lang="es-AR" b="1">
                <a:solidFill>
                  <a:schemeClr val="bg1"/>
                </a:solidFill>
                <a:latin typeface="Rockwell " charset="0"/>
                <a:ea typeface="Rockwell " charset="0"/>
                <a:cs typeface="Rockwell " charset="0"/>
              </a:rPr>
              <a:t> Marcos de Competencias - Status</a:t>
            </a:r>
          </a:p>
          <a:p>
            <a:pPr marL="342900" indent="-342900" algn="ctr">
              <a:spcBef>
                <a:spcPts val="300"/>
              </a:spcBef>
              <a:defRPr lang="en-US" sz="1800"/>
            </a:pPr>
            <a:r>
              <a:rPr lang="es-AR">
                <a:solidFill>
                  <a:schemeClr val="bg1"/>
                </a:solidFill>
              </a:rPr>
              <a:t>(desarrolladas  por Comisiones Técnicas de OMM)</a:t>
            </a:r>
          </a:p>
        </p:txBody>
      </p:sp>
      <p:sp>
        <p:nvSpPr>
          <p:cNvPr id="3" name="2 Marcador de contenido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4+7aWx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2ogAe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2ogB/f38A5+bmA8zMzADAwP8Af39/AAAAAAAAAAAAAAAAAAAAAAAAAAAAIQAAABgAAAAUAAAAfgIAALoHAAAYIgAANScAABAAAAAmAAAACAAAAAEgAAD/HwAA"/>
              </a:ext>
            </a:extLst>
          </p:cNvSpPr>
          <p:nvPr>
            <p:ph type="body" idx="1"/>
          </p:nvPr>
        </p:nvSpPr>
        <p:spPr>
          <a:xfrm>
            <a:off x="405130" y="1256030"/>
            <a:ext cx="5137150" cy="5117465"/>
          </a:xfrm>
          <a:solidFill>
            <a:srgbClr val="FFFFFF"/>
          </a:solidFill>
          <a:ln w="19050" cap="flat" cmpd="sng" algn="ctr">
            <a:solidFill>
              <a:srgbClr val="0036A2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>
                <a:solidFill>
                  <a:srgbClr val="000000"/>
                </a:solidFill>
              </a:defRPr>
            </a:pPr>
            <a:r>
              <a:rPr lang="en-US" sz="2000" dirty="0"/>
              <a:t> </a:t>
            </a:r>
            <a:r>
              <a:rPr lang="en-US" sz="2000" i="1" dirty="0" err="1"/>
              <a:t>Competencias</a:t>
            </a:r>
            <a:r>
              <a:rPr lang="en-US" sz="2000" i="1" dirty="0"/>
              <a:t> </a:t>
            </a:r>
            <a:r>
              <a:rPr lang="en-US" sz="2000" i="1" dirty="0" err="1"/>
              <a:t>aprobadas</a:t>
            </a:r>
            <a:r>
              <a:rPr lang="en-US" sz="2000" i="1" dirty="0"/>
              <a:t> </a:t>
            </a:r>
            <a:endParaRPr lang="en-US" sz="2000" i="1" dirty="0" smtClean="0"/>
          </a:p>
          <a:p>
            <a:pPr>
              <a:defRPr lang="en-US">
                <a:solidFill>
                  <a:srgbClr val="000000"/>
                </a:solidFill>
              </a:defRPr>
            </a:pPr>
            <a:r>
              <a:rPr lang="es-ES" sz="2000" i="1" dirty="0" smtClean="0"/>
              <a:t> </a:t>
            </a:r>
            <a:r>
              <a:rPr lang="es-ES" sz="2000" i="1" dirty="0"/>
              <a:t>OMM N°49 (ed. 2015/actualizado 2016</a:t>
            </a:r>
            <a:r>
              <a:rPr lang="es-ES" sz="2000" i="1" dirty="0" smtClean="0"/>
              <a:t>)</a:t>
            </a:r>
          </a:p>
          <a:p>
            <a:pPr>
              <a:defRPr lang="en-US">
                <a:solidFill>
                  <a:srgbClr val="000000"/>
                </a:solidFill>
              </a:defRPr>
            </a:pPr>
            <a:endParaRPr lang="es-ES" sz="2000" i="1" dirty="0"/>
          </a:p>
          <a:p>
            <a:pPr>
              <a:lnSpc>
                <a:spcPct val="110000"/>
              </a:lnSpc>
              <a:defRPr lang="en-US">
                <a:solidFill>
                  <a:srgbClr val="000000"/>
                </a:solidFill>
              </a:defRPr>
            </a:pPr>
            <a:r>
              <a:rPr lang="en-US" sz="2000" dirty="0"/>
              <a:t> 1.</a:t>
            </a:r>
            <a:r>
              <a:rPr lang="en-US" sz="2000" b="1" dirty="0"/>
              <a:t> </a:t>
            </a:r>
            <a:r>
              <a:rPr lang="en-US" sz="2000" dirty="0" err="1"/>
              <a:t>Proveedores</a:t>
            </a:r>
            <a:r>
              <a:rPr lang="en-US" sz="2000" dirty="0"/>
              <a:t> de </a:t>
            </a:r>
            <a:r>
              <a:rPr lang="en-US" sz="2000" dirty="0" err="1"/>
              <a:t>Formación</a:t>
            </a:r>
            <a:r>
              <a:rPr lang="en-US" sz="2000" dirty="0"/>
              <a:t>.</a:t>
            </a:r>
            <a:endParaRPr lang="en-US" sz="2000" i="1" dirty="0"/>
          </a:p>
          <a:p>
            <a:pPr>
              <a:lnSpc>
                <a:spcPct val="110000"/>
              </a:lnSpc>
              <a:defRPr lang="en-US">
                <a:solidFill>
                  <a:srgbClr val="000000"/>
                </a:solidFill>
              </a:defRPr>
            </a:pPr>
            <a:r>
              <a:rPr lang="en-US" sz="2000" dirty="0"/>
              <a:t> 2. Personal de </a:t>
            </a:r>
            <a:r>
              <a:rPr lang="es-ES" sz="2000" dirty="0" smtClean="0"/>
              <a:t>Meteorología</a:t>
            </a:r>
            <a:r>
              <a:rPr lang="en-US" sz="2000" dirty="0" smtClean="0"/>
              <a:t> </a:t>
            </a:r>
            <a:r>
              <a:rPr lang="en-US" sz="2000" dirty="0" err="1"/>
              <a:t>Aeronáutica</a:t>
            </a:r>
            <a:r>
              <a:rPr lang="en-US" sz="2000" dirty="0"/>
              <a:t>.</a:t>
            </a:r>
            <a:r>
              <a:rPr lang="en-US" sz="1700" dirty="0"/>
              <a:t>      </a:t>
            </a:r>
          </a:p>
          <a:p>
            <a:pPr>
              <a:lnSpc>
                <a:spcPct val="110000"/>
              </a:lnSpc>
              <a:defRPr lang="en-US">
                <a:solidFill>
                  <a:srgbClr val="000000"/>
                </a:solidFill>
              </a:defRPr>
            </a:pPr>
            <a:r>
              <a:rPr lang="en-US" sz="2000" dirty="0"/>
              <a:t> 3. </a:t>
            </a:r>
            <a:r>
              <a:rPr lang="en-US" sz="2000" dirty="0" smtClean="0"/>
              <a:t>Sistema de </a:t>
            </a:r>
            <a:r>
              <a:rPr lang="en-US" sz="2000" dirty="0" err="1" smtClean="0"/>
              <a:t>Información</a:t>
            </a:r>
            <a:r>
              <a:rPr lang="en-US" sz="2000" dirty="0" smtClean="0"/>
              <a:t>. (</a:t>
            </a:r>
            <a:r>
              <a:rPr lang="en-US" sz="2000" dirty="0"/>
              <a:t>SIO/WIS)</a:t>
            </a:r>
            <a:endParaRPr lang="en-US" sz="2000" i="1" dirty="0"/>
          </a:p>
          <a:p>
            <a:pPr>
              <a:lnSpc>
                <a:spcPct val="110000"/>
              </a:lnSpc>
              <a:defRPr lang="en-US">
                <a:solidFill>
                  <a:srgbClr val="000000"/>
                </a:solidFill>
              </a:defRPr>
            </a:pPr>
            <a:r>
              <a:rPr lang="en-US" sz="2000" dirty="0"/>
              <a:t> 4. Personal de </a:t>
            </a:r>
            <a:r>
              <a:rPr lang="en-US" sz="2000" dirty="0" err="1"/>
              <a:t>Meteorología</a:t>
            </a:r>
            <a:r>
              <a:rPr lang="en-US" sz="2000" dirty="0"/>
              <a:t> Marina.</a:t>
            </a:r>
          </a:p>
          <a:p>
            <a:pPr>
              <a:lnSpc>
                <a:spcPct val="110000"/>
              </a:lnSpc>
              <a:defRPr lang="en-US">
                <a:solidFill>
                  <a:srgbClr val="000000"/>
                </a:solidFill>
              </a:defRPr>
            </a:pPr>
            <a:r>
              <a:rPr lang="en-US" sz="2000" dirty="0"/>
              <a:t> 5. Personal de </a:t>
            </a:r>
            <a:r>
              <a:rPr lang="en-US" sz="2000" dirty="0" err="1"/>
              <a:t>Servicios</a:t>
            </a:r>
            <a:r>
              <a:rPr lang="en-US" sz="2000" dirty="0"/>
              <a:t> </a:t>
            </a:r>
            <a:r>
              <a:rPr lang="en-US" sz="2000" dirty="0" err="1"/>
              <a:t>Climáticos</a:t>
            </a:r>
            <a:r>
              <a:rPr lang="en-US" sz="2000" dirty="0"/>
              <a:t>.                                        </a:t>
            </a:r>
            <a:endParaRPr lang="en-US" sz="1700" dirty="0"/>
          </a:p>
          <a:p>
            <a:pPr>
              <a:lnSpc>
                <a:spcPct val="110000"/>
              </a:lnSpc>
              <a:defRPr lang="en-US">
                <a:solidFill>
                  <a:srgbClr val="000000"/>
                </a:solidFill>
              </a:defRPr>
            </a:pPr>
            <a:r>
              <a:rPr lang="es-ES" sz="2000" dirty="0"/>
              <a:t> 6. </a:t>
            </a:r>
            <a:r>
              <a:rPr lang="es-ES" sz="2000" dirty="0" smtClean="0"/>
              <a:t>Pronosticadores al  </a:t>
            </a:r>
            <a:r>
              <a:rPr lang="es-ES" sz="2000" dirty="0"/>
              <a:t>Público.</a:t>
            </a:r>
          </a:p>
          <a:p>
            <a:pPr>
              <a:lnSpc>
                <a:spcPct val="110000"/>
              </a:lnSpc>
              <a:defRPr lang="es-ES" sz="1800">
                <a:solidFill>
                  <a:srgbClr val="0000FF"/>
                </a:solidFill>
              </a:defRPr>
            </a:pPr>
            <a:r>
              <a:rPr dirty="0"/>
              <a:t>( Algunas disponibles en español)</a:t>
            </a:r>
          </a:p>
        </p:txBody>
      </p:sp>
      <p:sp>
        <p:nvSpPr>
          <p:cNvPr id="4" name="Rectángulo 4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zzAAe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zzAB/f38A5+bmA8zMzADAwP8Af39/AAAAAAAAAAAAAAAAAAAAAAAAAAAAIQAAABgAAAAUAAAAMiQAAMwHAACnRwAAHBsAABAgAAAmAAAACAAAAP//////////"/>
              </a:ext>
            </a:extLst>
          </p:cNvSpPr>
          <p:nvPr/>
        </p:nvSpPr>
        <p:spPr>
          <a:xfrm>
            <a:off x="5883910" y="1267460"/>
            <a:ext cx="5763895" cy="3139440"/>
          </a:xfrm>
          <a:prstGeom prst="rect">
            <a:avLst/>
          </a:prstGeom>
          <a:noFill/>
          <a:ln w="19050" cap="flat" cmpd="sng" algn="ctr">
            <a:solidFill>
              <a:srgbClr val="0033C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rPr lang="es-ES" sz="2000" i="1" dirty="0" smtClean="0"/>
              <a:t>Competencias </a:t>
            </a:r>
            <a:r>
              <a:rPr lang="es-ES" sz="2000" i="1" dirty="0"/>
              <a:t>revisión (borrador/</a:t>
            </a:r>
            <a:r>
              <a:rPr lang="es-ES" sz="2000" i="1" dirty="0" err="1"/>
              <a:t>draft</a:t>
            </a:r>
            <a:r>
              <a:rPr lang="es-ES" sz="2000" i="1" dirty="0"/>
              <a:t>) (2017)</a:t>
            </a:r>
          </a:p>
          <a:p>
            <a:pPr>
              <a:defRPr lang="en-US"/>
            </a:pPr>
            <a:endParaRPr lang="es-ES" sz="2000" dirty="0"/>
          </a:p>
          <a:p>
            <a:pPr>
              <a:defRPr lang="en-US"/>
            </a:pPr>
            <a:r>
              <a:rPr lang="es-ES" sz="2000" dirty="0"/>
              <a:t>7. Calibración de Instrumentos Meteorológicos.</a:t>
            </a:r>
          </a:p>
          <a:p>
            <a:pPr>
              <a:defRPr lang="en-US"/>
            </a:pPr>
            <a:endParaRPr lang="es-ES" sz="2000" dirty="0"/>
          </a:p>
          <a:p>
            <a:pPr>
              <a:defRPr lang="en-US"/>
            </a:pPr>
            <a:r>
              <a:rPr lang="es-ES" sz="2000" dirty="0"/>
              <a:t> 8. Instrumentos de Observación.</a:t>
            </a:r>
          </a:p>
          <a:p>
            <a:pPr>
              <a:defRPr lang="en-US"/>
            </a:pPr>
            <a:endParaRPr lang="es-ES" sz="2000" dirty="0"/>
          </a:p>
          <a:p>
            <a:pPr>
              <a:defRPr lang="en-US"/>
            </a:pPr>
            <a:r>
              <a:rPr lang="es-ES" sz="2000" dirty="0"/>
              <a:t> 9. Observaciones Meteorológicas y Gestión de Redes.</a:t>
            </a:r>
          </a:p>
          <a:p>
            <a:pPr>
              <a:defRPr lang="en-US"/>
            </a:pPr>
            <a:endParaRPr lang="es-ES" sz="2000" dirty="0"/>
          </a:p>
          <a:p>
            <a:pPr>
              <a:defRPr lang="en-US"/>
            </a:pPr>
            <a:r>
              <a:rPr lang="es-ES" sz="2000" dirty="0"/>
              <a:t>10. Observaciones Meteorológicas</a:t>
            </a:r>
            <a:endParaRPr lang="es-ES" dirty="0"/>
          </a:p>
        </p:txBody>
      </p:sp>
      <p:sp>
        <p:nvSpPr>
          <p:cNvPr id="5" name="CuadroTexto 8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usxgAe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7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ERyxAt/f38A5+bmA8zMzADAwP8Af39/AAAAAAAAAAAAAAAAAAAAAAAAAAAAIQAAABgAAAAUAAAAZyQAAHYbAADcRwAAZiUAABAgAAAmAAAACAAAAP//////////"/>
              </a:ext>
            </a:extLst>
          </p:cNvSpPr>
          <p:nvPr/>
        </p:nvSpPr>
        <p:spPr>
          <a:xfrm>
            <a:off x="5917565" y="4717992"/>
            <a:ext cx="5763895" cy="161544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5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anchor="t"/>
          <a:lstStyle/>
          <a:p>
            <a:pPr marL="0" indent="0">
              <a:buNone/>
              <a:defRPr lang="en-US">
                <a:solidFill>
                  <a:srgbClr val="000000"/>
                </a:solidFill>
              </a:defRPr>
            </a:pPr>
            <a:r>
              <a:rPr lang="es-AR" sz="2000" dirty="0" smtClean="0"/>
              <a:t>Documentos</a:t>
            </a:r>
            <a:r>
              <a:rPr lang="es-AR" sz="2000" dirty="0"/>
              <a:t>: </a:t>
            </a:r>
            <a:endParaRPr lang="es-AR" sz="2000" dirty="0" smtClean="0"/>
          </a:p>
          <a:p>
            <a:pPr marL="0" indent="0">
              <a:buNone/>
              <a:defRPr lang="en-US">
                <a:solidFill>
                  <a:srgbClr val="000000"/>
                </a:solidFill>
              </a:defRPr>
            </a:pPr>
            <a:endParaRPr lang="es-AR" sz="1000" dirty="0"/>
          </a:p>
          <a:p>
            <a:pPr marL="342900" indent="-342900">
              <a:buFont typeface="Arial" pitchFamily="2" charset="0"/>
              <a:buChar char="•"/>
              <a:defRPr lang="en-US">
                <a:solidFill>
                  <a:srgbClr val="000000"/>
                </a:solidFill>
              </a:defRPr>
            </a:pPr>
            <a:r>
              <a:rPr lang="es-AR" sz="2000" dirty="0"/>
              <a:t>Áreas Prioritarias OMM ( 2016-2019</a:t>
            </a:r>
            <a:r>
              <a:rPr lang="es-AR" sz="2000" dirty="0" smtClean="0"/>
              <a:t>)</a:t>
            </a:r>
          </a:p>
          <a:p>
            <a:pPr marL="342900" indent="-342900">
              <a:buFont typeface="Arial" pitchFamily="2" charset="0"/>
              <a:buChar char="•"/>
              <a:defRPr lang="en-US">
                <a:solidFill>
                  <a:srgbClr val="000000"/>
                </a:solidFill>
              </a:defRPr>
            </a:pPr>
            <a:endParaRPr lang="es-AR" sz="1000" dirty="0"/>
          </a:p>
          <a:p>
            <a:pPr marL="342900" indent="-342900">
              <a:buFont typeface="Arial" pitchFamily="2" charset="0"/>
              <a:buChar char="•"/>
              <a:defRPr lang="en-US">
                <a:solidFill>
                  <a:srgbClr val="000000"/>
                </a:solidFill>
              </a:defRPr>
            </a:pPr>
            <a:r>
              <a:rPr lang="es-AR" sz="2000" dirty="0" smtClean="0"/>
              <a:t>Imágenes </a:t>
            </a:r>
            <a:r>
              <a:rPr lang="es-AR" sz="2000" dirty="0"/>
              <a:t>Satelitales -</a:t>
            </a:r>
            <a:r>
              <a:rPr lang="es-AR" sz="2000" dirty="0" err="1"/>
              <a:t>Vlab</a:t>
            </a:r>
            <a:r>
              <a:rPr lang="es-AR" sz="2000" dirty="0"/>
              <a:t> (en borrador 2017)</a:t>
            </a:r>
            <a:endParaRPr lang="en-GB" sz="2000" dirty="0"/>
          </a:p>
        </p:txBody>
      </p:sp>
      <p:sp>
        <p:nvSpPr>
          <p:cNvPr id="6" name="Rectángulo 3"/>
          <p:cNvSpPr>
            <a:extLst>
              <a:ext uri="smNativeData">
                <pr:smNativeData xmlns="" xmlns:p14="http://schemas.microsoft.com/office/powerpoint/2010/main" xmlns:pr="smNativeData" val="SMDATA_16_4+7aWx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5+bmA8zMzADAwP8Af39/AAAAAAAAAAAAAAAAAAAAAAAAAAAAIQAAABgAAAAUAAAASAYAAB0nAAAcCAAAXSkAABAgAAAmAAAACAAAAP//////////"/>
              </a:ext>
            </a:extLst>
          </p:cNvSpPr>
          <p:nvPr/>
        </p:nvSpPr>
        <p:spPr>
          <a:xfrm>
            <a:off x="1021080" y="6358255"/>
            <a:ext cx="29718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endParaRPr lang="es-E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8569" y="403762"/>
            <a:ext cx="10539861" cy="6282046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  <a:defRPr lang="es-ES" b="1">
                <a:solidFill>
                  <a:srgbClr val="000000"/>
                </a:solidFill>
              </a:defRPr>
            </a:pPr>
            <a:r>
              <a:rPr lang="es-ES" sz="4000" dirty="0" smtClean="0">
                <a:solidFill>
                  <a:schemeClr val="accent1"/>
                </a:solidFill>
              </a:rPr>
              <a:t>Áreas </a:t>
            </a:r>
            <a:r>
              <a:rPr lang="es-ES" sz="4000" dirty="0">
                <a:solidFill>
                  <a:schemeClr val="accent1"/>
                </a:solidFill>
              </a:rPr>
              <a:t>Prioritarias (2016-2019</a:t>
            </a:r>
            <a:r>
              <a:rPr lang="es-ES" sz="4000" dirty="0" smtClean="0">
                <a:solidFill>
                  <a:schemeClr val="accent1"/>
                </a:solidFill>
              </a:rPr>
              <a:t>)</a:t>
            </a:r>
            <a:r>
              <a:rPr lang="es-AR" sz="4000" b="1" dirty="0">
                <a:solidFill>
                  <a:schemeClr val="accent1"/>
                </a:solidFill>
              </a:rPr>
              <a:t> </a:t>
            </a:r>
            <a:r>
              <a:rPr lang="es-AR" sz="3200" b="1" dirty="0" smtClean="0">
                <a:solidFill>
                  <a:srgbClr val="000000"/>
                </a:solidFill>
              </a:rPr>
              <a:t>-jefes </a:t>
            </a:r>
            <a:r>
              <a:rPr lang="es-AR" sz="3200" b="1" dirty="0">
                <a:solidFill>
                  <a:srgbClr val="000000"/>
                </a:solidFill>
              </a:rPr>
              <a:t>o directivos</a:t>
            </a:r>
          </a:p>
          <a:p>
            <a:pPr>
              <a:defRPr lang="es-ES" b="1">
                <a:solidFill>
                  <a:srgbClr val="000000"/>
                </a:solidFill>
              </a:defRPr>
            </a:pPr>
            <a:endParaRPr lang="es-ES" dirty="0"/>
          </a:p>
          <a:p>
            <a:pPr>
              <a:defRPr lang="es-ES" b="1">
                <a:solidFill>
                  <a:srgbClr val="000000"/>
                </a:solidFill>
              </a:defRPr>
            </a:pPr>
            <a:endParaRPr lang="en-GB" dirty="0" smtClean="0"/>
          </a:p>
          <a:p>
            <a:pPr>
              <a:defRPr lang="es-ES" b="1">
                <a:solidFill>
                  <a:srgbClr val="000000"/>
                </a:solidFill>
              </a:defRPr>
            </a:pPr>
            <a:endParaRPr lang="es-ES" dirty="0"/>
          </a:p>
          <a:p>
            <a:pPr marL="457200" indent="-457200">
              <a:buFont typeface="Wingdings" panose="05000000000000000000" pitchFamily="2" charset="2"/>
              <a:buChar char="v"/>
              <a:defRPr lang="es-ES" b="1">
                <a:solidFill>
                  <a:srgbClr val="000000"/>
                </a:solidFill>
              </a:defRPr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Servicios Climáticos</a:t>
            </a:r>
            <a:r>
              <a:rPr lang="es-ES" sz="3200" dirty="0">
                <a:solidFill>
                  <a:srgbClr val="000000"/>
                </a:solidFill>
              </a:rPr>
              <a:t>   </a:t>
            </a:r>
            <a:r>
              <a:rPr lang="es-ES" dirty="0">
                <a:solidFill>
                  <a:srgbClr val="000000"/>
                </a:solidFill>
              </a:rPr>
              <a:t>entre 85% y 75% </a:t>
            </a:r>
            <a:r>
              <a:rPr lang="es-ES" sz="3200" dirty="0">
                <a:solidFill>
                  <a:srgbClr val="000000"/>
                </a:solidFill>
              </a:rPr>
              <a:t>: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lang="es-ES" b="1">
                <a:solidFill>
                  <a:srgbClr val="000000"/>
                </a:solidFill>
              </a:defRPr>
            </a:pPr>
            <a:r>
              <a:rPr lang="es-ES" sz="2800" dirty="0" smtClean="0">
                <a:solidFill>
                  <a:srgbClr val="000000"/>
                </a:solidFill>
              </a:rPr>
              <a:t>verificación </a:t>
            </a:r>
            <a:r>
              <a:rPr lang="es-ES" sz="2800" dirty="0">
                <a:solidFill>
                  <a:srgbClr val="000000"/>
                </a:solidFill>
              </a:rPr>
              <a:t>de pronósticos climáticos;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lang="es-ES" b="1">
                <a:solidFill>
                  <a:srgbClr val="000000"/>
                </a:solidFill>
              </a:defRPr>
            </a:pPr>
            <a:r>
              <a:rPr lang="es-ES" sz="2800" dirty="0">
                <a:solidFill>
                  <a:srgbClr val="000000"/>
                </a:solidFill>
              </a:rPr>
              <a:t>utilización </a:t>
            </a:r>
            <a:r>
              <a:rPr lang="es-ES" sz="2800" dirty="0"/>
              <a:t>de datos y productos satelitales para monitoreo de sequias y meteorología agrícola;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lang="es-ES" b="1">
                <a:solidFill>
                  <a:srgbClr val="000000"/>
                </a:solidFill>
              </a:defRPr>
            </a:pPr>
            <a:r>
              <a:rPr lang="es-ES" sz="2800" dirty="0" smtClean="0"/>
              <a:t>evaluación </a:t>
            </a:r>
            <a:r>
              <a:rPr lang="es-ES" sz="2800" dirty="0"/>
              <a:t>potencial impacto pronostico climático en distintos sectores.</a:t>
            </a:r>
          </a:p>
          <a:p>
            <a:endParaRPr lang="en-U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184A-04EF-7CEE-A191-F2BB56DF57A7}" type="slidenum">
              <a:rPr lang="en-US" smtClean="0"/>
              <a:t>5</a:t>
            </a:fld>
            <a:endParaRPr lang="en-US"/>
          </a:p>
        </p:txBody>
      </p:sp>
      <p:pic>
        <p:nvPicPr>
          <p:cNvPr id="5" name="Imagen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4+7aW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J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kYBAX///8BAAAAAAAAAAAAAAAAAAAAAAAAAAAAAAAAAAAAAAAAAAAAAAACf39/AP+rbQPMzMwAwMD/AH9/fwAAAAAAAAAAAAAAAAD///8AAAAAACEAAAAYAAAAFAAAAAAAAACTAwAAdBEAAHIS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9010435" y="1041598"/>
            <a:ext cx="2837180" cy="241744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333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0643" y="318404"/>
            <a:ext cx="10346181" cy="630802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  <a:defRPr lang="es-ES" b="1">
                <a:solidFill>
                  <a:srgbClr val="000000"/>
                </a:solidFill>
              </a:defRPr>
            </a:pPr>
            <a:r>
              <a:rPr lang="es-ES" sz="3200" dirty="0" err="1" smtClean="0">
                <a:solidFill>
                  <a:schemeClr val="accent1"/>
                </a:solidFill>
              </a:rPr>
              <a:t>Reduccion</a:t>
            </a:r>
            <a:r>
              <a:rPr lang="es-ES" sz="3200" dirty="0" smtClean="0">
                <a:solidFill>
                  <a:schemeClr val="accent1"/>
                </a:solidFill>
              </a:rPr>
              <a:t> </a:t>
            </a:r>
            <a:r>
              <a:rPr lang="es-ES" sz="3200" dirty="0">
                <a:solidFill>
                  <a:schemeClr val="accent1"/>
                </a:solidFill>
              </a:rPr>
              <a:t>de Riesgo de </a:t>
            </a:r>
            <a:r>
              <a:rPr lang="es-ES" sz="3200" dirty="0" smtClean="0">
                <a:solidFill>
                  <a:schemeClr val="accent1"/>
                </a:solidFill>
              </a:rPr>
              <a:t>Desastre   </a:t>
            </a:r>
            <a:r>
              <a:rPr lang="es-AR" b="1" dirty="0" smtClean="0">
                <a:solidFill>
                  <a:schemeClr val="tx1"/>
                </a:solidFill>
              </a:rPr>
              <a:t>entre </a:t>
            </a:r>
            <a:r>
              <a:rPr lang="es-AR" b="1" dirty="0">
                <a:solidFill>
                  <a:schemeClr val="tx1"/>
                </a:solidFill>
              </a:rPr>
              <a:t>77% y 60</a:t>
            </a:r>
            <a:r>
              <a:rPr lang="es-AR" b="1" dirty="0" smtClean="0">
                <a:solidFill>
                  <a:schemeClr val="tx1"/>
                </a:solidFill>
              </a:rPr>
              <a:t>%</a:t>
            </a:r>
            <a:endParaRPr lang="es-AR" b="1" dirty="0" smtClean="0">
              <a:solidFill>
                <a:srgbClr val="00B05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lang="es-ES" b="1">
                <a:solidFill>
                  <a:srgbClr val="000000"/>
                </a:solidFill>
              </a:defRPr>
            </a:pPr>
            <a:r>
              <a:rPr lang="es-AR" sz="2800" dirty="0" smtClean="0">
                <a:latin typeface="+mn-lt"/>
              </a:rPr>
              <a:t>Evaluación </a:t>
            </a:r>
            <a:r>
              <a:rPr lang="es-AR" sz="2800" dirty="0">
                <a:latin typeface="+mn-lt"/>
              </a:rPr>
              <a:t>de Riesgo de </a:t>
            </a:r>
            <a:r>
              <a:rPr lang="es-AR" sz="2800" dirty="0" smtClean="0">
                <a:latin typeface="+mn-lt"/>
              </a:rPr>
              <a:t>Desastre  </a:t>
            </a:r>
            <a:endParaRPr lang="es-AR" sz="2800" dirty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lang="es-ES" b="1">
                <a:solidFill>
                  <a:srgbClr val="000000"/>
                </a:solidFill>
              </a:defRPr>
            </a:pPr>
            <a:r>
              <a:rPr lang="es-AR" sz="2800" dirty="0" smtClean="0">
                <a:latin typeface="+mn-lt"/>
              </a:rPr>
              <a:t>Pronóstico  a</a:t>
            </a:r>
            <a:r>
              <a:rPr lang="es-AR" sz="2800" dirty="0">
                <a:latin typeface="+mn-lt"/>
              </a:rPr>
              <a:t>) de desastres múltiples, b) de alto impacto, c) inmediato, d) de eventos severos,  e) en áreas limitadas. </a:t>
            </a:r>
            <a:endParaRPr lang="es-AR" sz="2800" dirty="0" smtClean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lang="es-ES" b="1">
                <a:solidFill>
                  <a:srgbClr val="000000"/>
                </a:solidFill>
              </a:defRPr>
            </a:pPr>
            <a:r>
              <a:rPr lang="es-AR" sz="2800" dirty="0" smtClean="0">
                <a:latin typeface="+mn-lt"/>
              </a:rPr>
              <a:t> </a:t>
            </a:r>
            <a:r>
              <a:rPr lang="es-AR" sz="2800" dirty="0">
                <a:latin typeface="+mn-lt"/>
              </a:rPr>
              <a:t>Uso e interpretación de </a:t>
            </a:r>
            <a:r>
              <a:rPr lang="es-AR" sz="2800" dirty="0" smtClean="0">
                <a:latin typeface="+mn-lt"/>
              </a:rPr>
              <a:t>PN </a:t>
            </a:r>
            <a:r>
              <a:rPr lang="es-AR" sz="2800" dirty="0">
                <a:latin typeface="+mn-lt"/>
              </a:rPr>
              <a:t>y  </a:t>
            </a:r>
            <a:r>
              <a:rPr lang="es-AR" sz="2800" dirty="0" smtClean="0">
                <a:latin typeface="+mn-lt"/>
              </a:rPr>
              <a:t>EPS (ensamble). 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lang="es-ES" b="1">
                <a:solidFill>
                  <a:srgbClr val="000000"/>
                </a:solidFill>
              </a:defRPr>
            </a:pPr>
            <a:r>
              <a:rPr lang="es-AR" sz="2800" dirty="0" smtClean="0">
                <a:latin typeface="+mn-lt"/>
              </a:rPr>
              <a:t>Entrega </a:t>
            </a:r>
            <a:r>
              <a:rPr lang="es-AR" sz="2800" dirty="0">
                <a:latin typeface="+mn-lt"/>
              </a:rPr>
              <a:t>de servicios de alerta  y diseminación. </a:t>
            </a:r>
            <a:endParaRPr lang="es-AR" sz="2800" dirty="0" smtClean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lang="es-ES" b="1">
                <a:solidFill>
                  <a:srgbClr val="000000"/>
                </a:solidFill>
              </a:defRPr>
            </a:pPr>
            <a:r>
              <a:rPr lang="es-AR" sz="2800" dirty="0" smtClean="0">
                <a:latin typeface="+mn-lt"/>
              </a:rPr>
              <a:t>Verificación </a:t>
            </a:r>
            <a:r>
              <a:rPr lang="es-AR" sz="2800" dirty="0">
                <a:latin typeface="+mn-lt"/>
              </a:rPr>
              <a:t>del pronóstico de tiempo y clima.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lang="en-US" sz="1400"/>
            </a:pPr>
            <a:r>
              <a:rPr lang="es-AR" sz="2800" b="1" dirty="0" smtClean="0">
                <a:solidFill>
                  <a:schemeClr val="tx1"/>
                </a:solidFill>
                <a:latin typeface="+mn-lt"/>
                <a:ea typeface="Arial Narrow" pitchFamily="2" charset="0"/>
                <a:cs typeface="Calibri Light" pitchFamily="2" charset="0"/>
              </a:rPr>
              <a:t>Pronóstico Marino</a:t>
            </a:r>
            <a:r>
              <a:rPr lang="es-AR" sz="2800" dirty="0" smtClean="0">
                <a:solidFill>
                  <a:schemeClr val="tx1"/>
                </a:solidFill>
                <a:latin typeface="+mn-lt"/>
                <a:ea typeface="Arial Narrow" pitchFamily="2" charset="0"/>
                <a:cs typeface="Calibri Light" pitchFamily="2" charset="0"/>
              </a:rPr>
              <a:t> 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lang="en-US" sz="1400"/>
            </a:pP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Alto </a:t>
            </a:r>
            <a:r>
              <a:rPr lang="en-US" sz="2800" i="1" dirty="0" err="1">
                <a:solidFill>
                  <a:schemeClr val="tx1"/>
                </a:solidFill>
                <a:latin typeface="+mn-lt"/>
              </a:rPr>
              <a:t>interés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 para </a:t>
            </a:r>
            <a:r>
              <a:rPr lang="en-US" sz="2800" i="1" dirty="0" err="1">
                <a:solidFill>
                  <a:schemeClr val="tx1"/>
                </a:solidFill>
                <a:latin typeface="+mn-lt"/>
              </a:rPr>
              <a:t>países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n-lt"/>
              </a:rPr>
              <a:t>afectados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n-lt"/>
              </a:rPr>
              <a:t>por</a:t>
            </a:r>
            <a:r>
              <a:rPr lang="en-US" sz="2800" dirty="0" smtClean="0">
                <a:latin typeface="+mn-lt"/>
              </a:rPr>
              <a:t>: </a:t>
            </a:r>
            <a:r>
              <a:rPr lang="es-ES" sz="2800" dirty="0" smtClean="0">
                <a:solidFill>
                  <a:schemeClr val="tx1"/>
                </a:solidFill>
                <a:latin typeface="+mn-lt"/>
              </a:rPr>
              <a:t>onda </a:t>
            </a:r>
            <a:r>
              <a:rPr lang="es-ES" sz="2800" dirty="0">
                <a:solidFill>
                  <a:schemeClr val="tx1"/>
                </a:solidFill>
                <a:latin typeface="+mn-lt"/>
              </a:rPr>
              <a:t>de tormenta, huracanes, tormenta de polvo y arena</a:t>
            </a:r>
            <a:r>
              <a:rPr lang="es-ES" sz="3200" dirty="0">
                <a:solidFill>
                  <a:schemeClr val="tx1"/>
                </a:solidFill>
              </a:rPr>
              <a:t>.  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lang="en-US" sz="1400"/>
            </a:pPr>
            <a:endParaRPr lang="es-AR" sz="3200" b="1" dirty="0">
              <a:solidFill>
                <a:schemeClr val="tx1"/>
              </a:solidFill>
              <a:latin typeface="+mn-lt"/>
              <a:ea typeface="Arial Narrow" pitchFamily="2" charset="0"/>
              <a:cs typeface="Calibri Light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184A-04EF-7CEE-A191-F2BB56DF57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891" y="558141"/>
            <a:ext cx="11109944" cy="617516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  <a:defRPr lang="en-US" sz="1400"/>
            </a:pPr>
            <a:r>
              <a:rPr lang="es-ES" sz="3200" b="1" dirty="0" smtClean="0">
                <a:solidFill>
                  <a:schemeClr val="accent1"/>
                </a:solidFill>
              </a:rPr>
              <a:t>SIO/WIS</a:t>
            </a:r>
            <a:r>
              <a:rPr lang="es-ES" sz="3200" b="1" dirty="0" smtClean="0">
                <a:solidFill>
                  <a:schemeClr val="tx1"/>
                </a:solidFill>
              </a:rPr>
              <a:t>    </a:t>
            </a:r>
            <a:r>
              <a:rPr lang="es-ES" sz="2800" b="1" dirty="0" smtClean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entre </a:t>
            </a:r>
            <a:r>
              <a:rPr lang="es-ES" sz="2800" b="1" dirty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73% y 50</a:t>
            </a:r>
            <a:r>
              <a:rPr lang="es-ES" sz="2800" b="1" dirty="0" smtClean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%</a:t>
            </a:r>
          </a:p>
          <a:p>
            <a:pPr marL="457200" indent="-457200">
              <a:buFont typeface="Arial" panose="020B0604020202020204" pitchFamily="34" charset="0"/>
              <a:buChar char="•"/>
              <a:defRPr lang="en-US" sz="1400"/>
            </a:pPr>
            <a:r>
              <a:rPr lang="es-ES" sz="2800" b="1" dirty="0" smtClean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observaciones </a:t>
            </a:r>
            <a:r>
              <a:rPr lang="es-ES" sz="2800" b="1" dirty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de superficie, </a:t>
            </a:r>
            <a:endParaRPr lang="es-ES" sz="2800" b="1" dirty="0" smtClean="0">
              <a:solidFill>
                <a:schemeClr val="tx1"/>
              </a:solidFill>
              <a:ea typeface="Arial Narrow" pitchFamily="2" charset="0"/>
              <a:cs typeface="Calibri Ligh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lang="en-US" sz="1400"/>
            </a:pPr>
            <a:r>
              <a:rPr lang="es-ES" sz="2800" b="1" dirty="0" smtClean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calibración </a:t>
            </a:r>
            <a:r>
              <a:rPr lang="es-ES" sz="2800" b="1" dirty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y mantenimiento de instrumentos,  </a:t>
            </a:r>
          </a:p>
          <a:p>
            <a:pPr marL="457200" indent="-457200">
              <a:buFont typeface="Arial" panose="020B0604020202020204" pitchFamily="34" charset="0"/>
              <a:buChar char="•"/>
              <a:defRPr lang="en-US" sz="1400"/>
            </a:pPr>
            <a:r>
              <a:rPr lang="es-ES" sz="2800" b="1" dirty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otras áreas de observaciones de </a:t>
            </a:r>
            <a:r>
              <a:rPr lang="es-ES" sz="2800" b="1" dirty="0" err="1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criosfera</a:t>
            </a:r>
            <a:r>
              <a:rPr lang="es-ES" sz="2800" b="1" dirty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,  </a:t>
            </a:r>
            <a:r>
              <a:rPr lang="es-ES" sz="2800" b="1" dirty="0" err="1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lidar</a:t>
            </a:r>
            <a:r>
              <a:rPr lang="es-ES" sz="2800" b="1" dirty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, </a:t>
            </a:r>
            <a:r>
              <a:rPr lang="es-ES" sz="2800" b="1" dirty="0" smtClean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radar </a:t>
            </a:r>
            <a:endParaRPr lang="es-ES" sz="2800" b="1" dirty="0" smtClean="0">
              <a:solidFill>
                <a:schemeClr val="tx1"/>
              </a:solidFill>
              <a:ea typeface="Arial Narrow" pitchFamily="2" charset="0"/>
              <a:cs typeface="Calibri Ligh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lang="en-US" sz="1400"/>
            </a:pPr>
            <a:r>
              <a:rPr lang="es-ES" sz="2800" b="1" dirty="0" smtClean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utilización </a:t>
            </a:r>
            <a:r>
              <a:rPr lang="es-ES" sz="2800" b="1" dirty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de datos de radar en pronóstico,</a:t>
            </a:r>
          </a:p>
          <a:p>
            <a:pPr marL="457200" indent="-457200">
              <a:buFont typeface="Arial" panose="020B0604020202020204" pitchFamily="34" charset="0"/>
              <a:buChar char="•"/>
              <a:defRPr lang="en-US" sz="1400"/>
            </a:pPr>
            <a:r>
              <a:rPr lang="es-ES" sz="2800" b="1" dirty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aplicaciones de datos satelitales, </a:t>
            </a:r>
            <a:endParaRPr lang="es-ES" sz="2800" b="1" dirty="0" smtClean="0">
              <a:solidFill>
                <a:schemeClr val="tx1"/>
              </a:solidFill>
              <a:ea typeface="Arial Narrow" pitchFamily="2" charset="0"/>
              <a:cs typeface="Calibri Ligh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lang="en-US" sz="1400"/>
            </a:pPr>
            <a:r>
              <a:rPr lang="es-ES" sz="2800" b="1" dirty="0" smtClean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implementación </a:t>
            </a:r>
            <a:r>
              <a:rPr lang="es-ES" sz="2800" b="1" dirty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de OSCAR, </a:t>
            </a:r>
            <a:endParaRPr lang="es-ES" sz="2800" b="1" dirty="0" smtClean="0">
              <a:solidFill>
                <a:schemeClr val="tx1"/>
              </a:solidFill>
              <a:ea typeface="Arial Narrow" pitchFamily="2" charset="0"/>
              <a:cs typeface="Calibri Ligh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lang="en-US" sz="1400"/>
            </a:pPr>
            <a:r>
              <a:rPr lang="es-ES" sz="2800" b="1" dirty="0" smtClean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planificación </a:t>
            </a:r>
            <a:r>
              <a:rPr lang="es-ES" sz="2800" b="1" dirty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de la Red de Observaciones de Superficie, </a:t>
            </a:r>
            <a:endParaRPr lang="es-ES" sz="2800" b="1" dirty="0" smtClean="0">
              <a:solidFill>
                <a:schemeClr val="tx1"/>
              </a:solidFill>
              <a:ea typeface="Arial Narrow" pitchFamily="2" charset="0"/>
              <a:cs typeface="Calibri Ligh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lang="en-US" sz="1400"/>
            </a:pPr>
            <a:r>
              <a:rPr lang="es-ES" sz="2800" b="1" dirty="0" smtClean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redes </a:t>
            </a:r>
            <a:r>
              <a:rPr lang="es-ES" sz="2800" b="1" dirty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de Estaciones Automáticas -AWS,  </a:t>
            </a:r>
            <a:endParaRPr lang="es-ES" sz="2800" b="1" dirty="0" smtClean="0">
              <a:solidFill>
                <a:schemeClr val="tx1"/>
              </a:solidFill>
              <a:ea typeface="Arial Narrow" pitchFamily="2" charset="0"/>
              <a:cs typeface="Calibri Ligh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lang="en-US" sz="1400"/>
            </a:pPr>
            <a:r>
              <a:rPr lang="es-ES" sz="2800" b="1" dirty="0" smtClean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estrategia </a:t>
            </a:r>
            <a:r>
              <a:rPr lang="es-ES" sz="2800" b="1" dirty="0">
                <a:solidFill>
                  <a:schemeClr val="tx1"/>
                </a:solidFill>
                <a:ea typeface="Arial Narrow" pitchFamily="2" charset="0"/>
                <a:cs typeface="Calibri Light" pitchFamily="2" charset="0"/>
              </a:rPr>
              <a:t>de intercambio de información. 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184A-04EF-7CEE-A191-F2BB56DF57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0639" y="350289"/>
            <a:ext cx="10397424" cy="505298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  <a:defRPr lang="en-US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200" b="1" dirty="0">
                <a:solidFill>
                  <a:schemeClr val="accent1"/>
                </a:solidFill>
              </a:rPr>
              <a:t>Servicios de Meteorología Aeronáutica</a:t>
            </a:r>
            <a:r>
              <a:rPr lang="es-ES" sz="3200" dirty="0">
                <a:solidFill>
                  <a:schemeClr val="accent1"/>
                </a:solidFill>
              </a:rPr>
              <a:t> </a:t>
            </a:r>
            <a:r>
              <a:rPr lang="es-ES" b="1" dirty="0" smtClean="0"/>
              <a:t> </a:t>
            </a:r>
            <a:r>
              <a:rPr lang="es-ES" dirty="0">
                <a:solidFill>
                  <a:schemeClr val="tx1"/>
                </a:solidFill>
              </a:rPr>
              <a:t>entre</a:t>
            </a:r>
            <a:r>
              <a:rPr lang="es-ES" b="1" dirty="0">
                <a:solidFill>
                  <a:schemeClr val="tx1"/>
                </a:solidFill>
              </a:rPr>
              <a:t> 83% a 87% </a:t>
            </a:r>
          </a:p>
          <a:p>
            <a:pPr>
              <a:lnSpc>
                <a:spcPct val="100000"/>
              </a:lnSpc>
              <a:defRPr lang="en-US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14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00000"/>
              </a:lnSpc>
              <a:buFont typeface="Arial" pitchFamily="2" charset="0"/>
              <a:buChar char="•"/>
              <a:defRPr lang="en-US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2800" b="1" dirty="0">
                <a:solidFill>
                  <a:schemeClr val="tx1"/>
                </a:solidFill>
                <a:latin typeface="+mn-lt"/>
              </a:rPr>
              <a:t>Pronóstico de Eventos Adversos para la </a:t>
            </a:r>
            <a:r>
              <a:rPr lang="es-ES" sz="2800" b="1" dirty="0" smtClean="0">
                <a:solidFill>
                  <a:schemeClr val="tx1"/>
                </a:solidFill>
                <a:latin typeface="+mn-lt"/>
              </a:rPr>
              <a:t>Aviación</a:t>
            </a:r>
          </a:p>
          <a:p>
            <a:pPr>
              <a:lnSpc>
                <a:spcPct val="100000"/>
              </a:lnSpc>
              <a:defRPr lang="en-US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2800" dirty="0" err="1" smtClean="0">
                <a:solidFill>
                  <a:schemeClr val="tx1"/>
                </a:solidFill>
                <a:latin typeface="+mn-lt"/>
              </a:rPr>
              <a:t>engelamiento</a:t>
            </a:r>
            <a:r>
              <a:rPr lang="es-ES" sz="2800" dirty="0">
                <a:solidFill>
                  <a:schemeClr val="tx1"/>
                </a:solidFill>
                <a:latin typeface="+mn-lt"/>
              </a:rPr>
              <a:t>, nubes bajas y visibilidad, tormentas, turbulencia, cenizas volcánicas, </a:t>
            </a:r>
            <a:r>
              <a:rPr lang="es-ES" sz="2800" dirty="0" smtClean="0">
                <a:solidFill>
                  <a:schemeClr val="tx1"/>
                </a:solidFill>
                <a:latin typeface="+mn-lt"/>
              </a:rPr>
              <a:t>cizalladura.</a:t>
            </a:r>
          </a:p>
          <a:p>
            <a:pPr>
              <a:lnSpc>
                <a:spcPct val="100000"/>
              </a:lnSpc>
              <a:defRPr lang="en-US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140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lnSpc>
                <a:spcPct val="100000"/>
              </a:lnSpc>
              <a:buFont typeface="Arial" pitchFamily="2" charset="0"/>
              <a:buChar char="•"/>
              <a:defRPr lang="en-US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2800" b="1" dirty="0">
                <a:solidFill>
                  <a:schemeClr val="tx1"/>
                </a:solidFill>
                <a:latin typeface="+mn-lt"/>
              </a:rPr>
              <a:t>Producción de productos meteorológicos para la Aviación</a:t>
            </a:r>
            <a:r>
              <a:rPr lang="es-ES" sz="2800" b="1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171450" indent="-171450">
              <a:lnSpc>
                <a:spcPct val="100000"/>
              </a:lnSpc>
              <a:buFont typeface="Arial" pitchFamily="2" charset="0"/>
              <a:buChar char="•"/>
              <a:defRPr lang="en-US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1400" b="1" dirty="0" smtClean="0">
              <a:solidFill>
                <a:schemeClr val="tx1"/>
              </a:solidFill>
              <a:latin typeface="+mn-lt"/>
            </a:endParaRPr>
          </a:p>
          <a:p>
            <a:pPr marL="171450" indent="-171450">
              <a:lnSpc>
                <a:spcPct val="100000"/>
              </a:lnSpc>
              <a:buFont typeface="Arial" pitchFamily="2" charset="0"/>
              <a:buChar char="•"/>
              <a:defRPr lang="en-US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2800" b="1" dirty="0" smtClean="0">
                <a:solidFill>
                  <a:schemeClr val="tx1"/>
                </a:solidFill>
                <a:latin typeface="+mn-lt"/>
              </a:rPr>
              <a:t>Comunicación </a:t>
            </a:r>
            <a:r>
              <a:rPr lang="es-ES" sz="2800" b="1" dirty="0">
                <a:solidFill>
                  <a:schemeClr val="tx1"/>
                </a:solidFill>
                <a:latin typeface="+mn-lt"/>
              </a:rPr>
              <a:t>con clientes aeronáuticos</a:t>
            </a:r>
            <a:r>
              <a:rPr lang="es-ES" sz="2800" b="1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184A-04EF-7CEE-A191-F2BB56DF57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5022" y="641268"/>
            <a:ext cx="10492427" cy="544838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  <a:defRPr lang="en-US" sz="200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Regiones Polares y de Alta Montaña </a:t>
            </a:r>
            <a:r>
              <a:rPr lang="es-ES" dirty="0" smtClean="0"/>
              <a:t>  </a:t>
            </a:r>
            <a:r>
              <a:rPr lang="es-ES" sz="2800" dirty="0">
                <a:solidFill>
                  <a:schemeClr val="tx1"/>
                </a:solidFill>
              </a:rPr>
              <a:t>60%</a:t>
            </a:r>
            <a:r>
              <a:rPr lang="es-ES" sz="2800" dirty="0">
                <a:solidFill>
                  <a:srgbClr val="00B050"/>
                </a:solidFill>
              </a:rPr>
              <a:t>  </a:t>
            </a:r>
            <a:endParaRPr lang="es-ES" sz="2800" dirty="0"/>
          </a:p>
          <a:p>
            <a:pPr marL="285750" indent="-285750">
              <a:buFont typeface="Arial" pitchFamily="2" charset="0"/>
              <a:buChar char="•"/>
              <a:defRPr lang="en-US" sz="180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2800" b="1" dirty="0"/>
              <a:t>Monitoreo de Cambio Climático </a:t>
            </a:r>
            <a:endParaRPr lang="es-ES" sz="2800" b="1" dirty="0" smtClean="0"/>
          </a:p>
          <a:p>
            <a:pPr marL="285750" indent="-285750">
              <a:buFont typeface="Arial" pitchFamily="2" charset="0"/>
              <a:buChar char="•"/>
              <a:defRPr lang="en-US" sz="180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2800" b="1" dirty="0" smtClean="0"/>
              <a:t>Observaciones </a:t>
            </a:r>
            <a:r>
              <a:rPr lang="es-ES" sz="2800" b="1" dirty="0"/>
              <a:t>en regiones Polares y de Alta </a:t>
            </a:r>
            <a:r>
              <a:rPr lang="es-ES" sz="2800" b="1" dirty="0" smtClean="0"/>
              <a:t>Montaña</a:t>
            </a:r>
          </a:p>
          <a:p>
            <a:pPr marL="285750" indent="-285750">
              <a:buFont typeface="Arial" pitchFamily="2" charset="0"/>
              <a:buChar char="•"/>
              <a:defRPr lang="en-US" sz="180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2800" b="1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  <a:defRPr lang="en-US" sz="200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GB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Desarrollo</a:t>
            </a:r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 de </a:t>
            </a:r>
            <a:r>
              <a:rPr lang="en-GB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Capacidades</a:t>
            </a:r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  <a:p>
            <a:pPr>
              <a:defRPr lang="en-US" sz="240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AR" sz="2800" dirty="0" smtClean="0">
                <a:solidFill>
                  <a:schemeClr val="tx1"/>
                </a:solidFill>
              </a:rPr>
              <a:t>      </a:t>
            </a:r>
            <a:r>
              <a:rPr lang="es-AR" sz="2800" dirty="0">
                <a:solidFill>
                  <a:schemeClr val="tx1"/>
                </a:solidFill>
              </a:rPr>
              <a:t>estado </a:t>
            </a:r>
            <a:r>
              <a:rPr lang="es-AR" sz="2800" dirty="0" smtClean="0">
                <a:solidFill>
                  <a:schemeClr val="tx1"/>
                </a:solidFill>
              </a:rPr>
              <a:t> </a:t>
            </a:r>
            <a:r>
              <a:rPr lang="es-AR" sz="2800" dirty="0">
                <a:solidFill>
                  <a:schemeClr val="tx1"/>
                </a:solidFill>
              </a:rPr>
              <a:t>“regular</a:t>
            </a:r>
            <a:r>
              <a:rPr lang="es-AR" sz="2800" dirty="0" smtClean="0">
                <a:solidFill>
                  <a:schemeClr val="tx1"/>
                </a:solidFill>
              </a:rPr>
              <a:t>”</a:t>
            </a:r>
            <a:endParaRPr lang="es-AR" sz="2800" dirty="0">
              <a:solidFill>
                <a:schemeClr val="tx1"/>
              </a:solidFill>
            </a:endParaRPr>
          </a:p>
          <a:p>
            <a:pPr marL="285750" indent="-285750">
              <a:buFont typeface="Arial" pitchFamily="2" charset="0"/>
              <a:buChar char="•"/>
              <a:defRPr lang="en-US" sz="180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2800" b="1" dirty="0"/>
          </a:p>
          <a:p>
            <a:endParaRPr lang="en-US" sz="2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229184A-04EF-7CEE-A191-F2BB56DF57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FFAB6D"/>
      </a:lt2>
      <a:accent1>
        <a:srgbClr val="991804"/>
      </a:accent1>
      <a:accent2>
        <a:srgbClr val="CC661A"/>
      </a:accent2>
      <a:accent3>
        <a:srgbClr val="4C130A"/>
      </a:accent3>
      <a:accent4>
        <a:srgbClr val="A5A5A5"/>
      </a:accent4>
      <a:accent5>
        <a:srgbClr val="4472C4"/>
      </a:accent5>
      <a:accent6>
        <a:srgbClr val="0E8FA6"/>
      </a:accent6>
      <a:hlink>
        <a:srgbClr val="0563C1"/>
      </a:hlink>
      <a:folHlink>
        <a:srgbClr val="954F72"/>
      </a:folHlink>
    </a:clrScheme>
    <a:fontScheme name="Presentation">
      <a:majorFont>
        <a:latin typeface="Georgia"/>
        <a:ea typeface="Georgia"/>
        <a:cs typeface="Georgia"/>
      </a:majorFont>
      <a:minorFont>
        <a:latin typeface="Arial Narrow"/>
        <a:ea typeface="Arial Narrow"/>
        <a:cs typeface="Arial Narro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FFAB6D"/>
        </a:lt2>
        <a:accent1>
          <a:srgbClr val="991804"/>
        </a:accent1>
        <a:accent2>
          <a:srgbClr val="CC661A"/>
        </a:accent2>
        <a:accent3>
          <a:srgbClr val="4C130A"/>
        </a:accent3>
        <a:accent4>
          <a:srgbClr val="A5A5A5"/>
        </a:accent4>
        <a:accent5>
          <a:srgbClr val="4472C4"/>
        </a:accent5>
        <a:accent6>
          <a:srgbClr val="0E8FA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FFAB6D"/>
        </a:lt2>
        <a:accent1>
          <a:srgbClr val="991804"/>
        </a:accent1>
        <a:accent2>
          <a:srgbClr val="CC661A"/>
        </a:accent2>
        <a:accent3>
          <a:srgbClr val="4C130A"/>
        </a:accent3>
        <a:accent4>
          <a:srgbClr val="A5A5A5"/>
        </a:accent4>
        <a:accent5>
          <a:srgbClr val="4472C4"/>
        </a:accent5>
        <a:accent6>
          <a:srgbClr val="0E8FA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FFAB6D"/>
        </a:lt2>
        <a:accent1>
          <a:srgbClr val="991804"/>
        </a:accent1>
        <a:accent2>
          <a:srgbClr val="CC661A"/>
        </a:accent2>
        <a:accent3>
          <a:srgbClr val="4C130A"/>
        </a:accent3>
        <a:accent4>
          <a:srgbClr val="A5A5A5"/>
        </a:accent4>
        <a:accent5>
          <a:srgbClr val="4472C4"/>
        </a:accent5>
        <a:accent6>
          <a:srgbClr val="0E8FA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FFAB6D"/>
        </a:lt2>
        <a:accent1>
          <a:srgbClr val="991804"/>
        </a:accent1>
        <a:accent2>
          <a:srgbClr val="CC661A"/>
        </a:accent2>
        <a:accent3>
          <a:srgbClr val="4C130A"/>
        </a:accent3>
        <a:accent4>
          <a:srgbClr val="A5A5A5"/>
        </a:accent4>
        <a:accent5>
          <a:srgbClr val="4472C4"/>
        </a:accent5>
        <a:accent6>
          <a:srgbClr val="0E8FA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FFAB6D"/>
        </a:lt2>
        <a:accent1>
          <a:srgbClr val="991804"/>
        </a:accent1>
        <a:accent2>
          <a:srgbClr val="CC661A"/>
        </a:accent2>
        <a:accent3>
          <a:srgbClr val="4C130A"/>
        </a:accent3>
        <a:accent4>
          <a:srgbClr val="A5A5A5"/>
        </a:accent4>
        <a:accent5>
          <a:srgbClr val="4472C4"/>
        </a:accent5>
        <a:accent6>
          <a:srgbClr val="0E8FA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44546A"/>
        </a:dk2>
        <a:lt2>
          <a:srgbClr val="FFAB6D"/>
        </a:lt2>
        <a:accent1>
          <a:srgbClr val="991804"/>
        </a:accent1>
        <a:accent2>
          <a:srgbClr val="CC661A"/>
        </a:accent2>
        <a:accent3>
          <a:srgbClr val="4C130A"/>
        </a:accent3>
        <a:accent4>
          <a:srgbClr val="A5A5A5"/>
        </a:accent4>
        <a:accent5>
          <a:srgbClr val="4472C4"/>
        </a:accent5>
        <a:accent6>
          <a:srgbClr val="0E8FA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44546A"/>
        </a:dk2>
        <a:lt2>
          <a:srgbClr val="FFAB6D"/>
        </a:lt2>
        <a:accent1>
          <a:srgbClr val="991804"/>
        </a:accent1>
        <a:accent2>
          <a:srgbClr val="CC661A"/>
        </a:accent2>
        <a:accent3>
          <a:srgbClr val="4C130A"/>
        </a:accent3>
        <a:accent4>
          <a:srgbClr val="A5A5A5"/>
        </a:accent4>
        <a:accent5>
          <a:srgbClr val="4472C4"/>
        </a:accent5>
        <a:accent6>
          <a:srgbClr val="0E8FA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44546A"/>
        </a:dk2>
        <a:lt2>
          <a:srgbClr val="FFAB6D"/>
        </a:lt2>
        <a:accent1>
          <a:srgbClr val="991804"/>
        </a:accent1>
        <a:accent2>
          <a:srgbClr val="CC661A"/>
        </a:accent2>
        <a:accent3>
          <a:srgbClr val="4C130A"/>
        </a:accent3>
        <a:accent4>
          <a:srgbClr val="A5A5A5"/>
        </a:accent4>
        <a:accent5>
          <a:srgbClr val="4472C4"/>
        </a:accent5>
        <a:accent6>
          <a:srgbClr val="0E8FA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1995</Words>
  <Application>Microsoft Office PowerPoint</Application>
  <PresentationFormat>Personalizado</PresentationFormat>
  <Paragraphs>316</Paragraphs>
  <Slides>25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 Necesidades de Formación  RIII y RIV</vt:lpstr>
      <vt:lpstr>      </vt:lpstr>
      <vt:lpstr>Presentación de PowerPoint</vt:lpstr>
      <vt:lpstr> Marcos de Competencias - Status (desarrolladas  por Comisiones Técnicas de OMM)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Pronosticadores Aeronáuticos-  (jefes y pronosticadores respondieron por separado)   </vt:lpstr>
      <vt:lpstr>Observaciones Aeronáuticos</vt:lpstr>
      <vt:lpstr>Presentación de PowerPoint</vt:lpstr>
      <vt:lpstr>Instrumental Meteorológico </vt:lpstr>
      <vt:lpstr>Presentación de PowerPoint</vt:lpstr>
      <vt:lpstr>Presentación de PowerPoint</vt:lpstr>
      <vt:lpstr>Servicios Climáticos    81% y 75%  </vt:lpstr>
      <vt:lpstr>Calibración </vt:lpstr>
      <vt:lpstr>Sistemas de Información (SIO) ( jefes)</vt:lpstr>
      <vt:lpstr>Presentación de PowerPoint</vt:lpstr>
      <vt:lpstr>Presentación de PowerPoint</vt:lpstr>
      <vt:lpstr>Pronóstico de Meteorología Marina   (Directivos) </vt:lpstr>
      <vt:lpstr>Presentación de PowerPoint</vt:lpstr>
      <vt:lpstr>Servicios Pronóstico al Público </vt:lpstr>
      <vt:lpstr>Proveedores de Servicios de Enseñanza y Formación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Encuestas sobre Necesidades de Formación en ARIII (extensivo ARIV)</dc:title>
  <dc:creator>Diego Cosarinsky</dc:creator>
  <cp:lastModifiedBy>Maria Ines Campos</cp:lastModifiedBy>
  <cp:revision>52</cp:revision>
  <dcterms:created xsi:type="dcterms:W3CDTF">2018-03-01T13:57:13Z</dcterms:created>
  <dcterms:modified xsi:type="dcterms:W3CDTF">2018-11-24T09:32:51Z</dcterms:modified>
</cp:coreProperties>
</file>