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1" r:id="rId3"/>
    <p:sldId id="265" r:id="rId4"/>
    <p:sldId id="266" r:id="rId5"/>
    <p:sldId id="267" r:id="rId6"/>
    <p:sldId id="259" r:id="rId7"/>
    <p:sldId id="268" r:id="rId8"/>
    <p:sldId id="269" r:id="rId9"/>
    <p:sldId id="270" r:id="rId10"/>
    <p:sldId id="271" r:id="rId11"/>
    <p:sldId id="272" r:id="rId12"/>
    <p:sldId id="258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2.bin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 rtl="0">
              <a:defRPr sz="1200"/>
            </a:pPr>
            <a:r>
              <a:rPr lang="en-US" sz="1800" dirty="0"/>
              <a:t>Percent of Global Respondents that Indicated Serious Need for Capacity Development, by Professional Area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'Q#4 Needs (2)'!$L$70</c:f>
              <c:strCache>
                <c:ptCount val="1"/>
                <c:pt idx="0">
                  <c:v>Global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cat>
            <c:strRef>
              <c:f>'Q#4 Needs (2)'!$K$71:$K$79</c:f>
              <c:strCache>
                <c:ptCount val="9"/>
                <c:pt idx="0">
                  <c:v>Meteorologists</c:v>
                </c:pt>
                <c:pt idx="1">
                  <c:v>Climatologists</c:v>
                </c:pt>
                <c:pt idx="2">
                  <c:v>Met Techs</c:v>
                </c:pt>
                <c:pt idx="3">
                  <c:v>Researchers</c:v>
                </c:pt>
                <c:pt idx="4">
                  <c:v>Managers</c:v>
                </c:pt>
                <c:pt idx="5">
                  <c:v>Hydrologists</c:v>
                </c:pt>
                <c:pt idx="6">
                  <c:v>Hydro Techs</c:v>
                </c:pt>
                <c:pt idx="7">
                  <c:v>Support Staff</c:v>
                </c:pt>
                <c:pt idx="8">
                  <c:v>Other</c:v>
                </c:pt>
              </c:strCache>
            </c:strRef>
          </c:cat>
          <c:val>
            <c:numRef>
              <c:f>'Q#4 Needs (2)'!$L$71:$L$79</c:f>
              <c:numCache>
                <c:formatCode>0%</c:formatCode>
                <c:ptCount val="9"/>
                <c:pt idx="0">
                  <c:v>0.78947368421052599</c:v>
                </c:pt>
                <c:pt idx="1">
                  <c:v>0.77631578947368396</c:v>
                </c:pt>
                <c:pt idx="2">
                  <c:v>0.63157894736842102</c:v>
                </c:pt>
                <c:pt idx="3">
                  <c:v>0.480263157894737</c:v>
                </c:pt>
                <c:pt idx="4">
                  <c:v>0.40131578947368401</c:v>
                </c:pt>
                <c:pt idx="5">
                  <c:v>0.355263157894737</c:v>
                </c:pt>
                <c:pt idx="6">
                  <c:v>0.29605263157894701</c:v>
                </c:pt>
                <c:pt idx="7">
                  <c:v>0.29605263157894701</c:v>
                </c:pt>
                <c:pt idx="8">
                  <c:v>0.21052631578947401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36686464"/>
        <c:axId val="247904128"/>
      </c:barChart>
      <c:catAx>
        <c:axId val="36686464"/>
        <c:scaling>
          <c:orientation val="minMax"/>
        </c:scaling>
        <c:delete val="0"/>
        <c:axPos val="b"/>
        <c:majorTickMark val="none"/>
        <c:minorTickMark val="none"/>
        <c:tickLblPos val="nextTo"/>
        <c:crossAx val="247904128"/>
        <c:crosses val="autoZero"/>
        <c:auto val="1"/>
        <c:lblAlgn val="ctr"/>
        <c:lblOffset val="100"/>
        <c:noMultiLvlLbl val="0"/>
      </c:catAx>
      <c:valAx>
        <c:axId val="247904128"/>
        <c:scaling>
          <c:orientation val="minMax"/>
          <c:max val="1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% Respondents</a:t>
                </a:r>
              </a:p>
            </c:rich>
          </c:tx>
          <c:layout/>
          <c:overlay val="0"/>
        </c:title>
        <c:numFmt formatCode="0%" sourceLinked="1"/>
        <c:majorTickMark val="none"/>
        <c:minorTickMark val="none"/>
        <c:tickLblPos val="nextTo"/>
        <c:crossAx val="36686464"/>
        <c:crosses val="autoZero"/>
        <c:crossBetween val="between"/>
        <c:majorUnit val="0.25"/>
      </c:valAx>
    </c:plotArea>
    <c:plotVisOnly val="1"/>
    <c:dispBlanksAs val="gap"/>
    <c:showDLblsOverMax val="0"/>
  </c:chart>
  <c:txPr>
    <a:bodyPr/>
    <a:lstStyle/>
    <a:p>
      <a:pPr>
        <a:defRPr>
          <a:latin typeface="+mj-lt"/>
        </a:defRPr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 rtl="0">
              <a:defRPr sz="1200"/>
            </a:pPr>
            <a:r>
              <a:rPr lang="en-US" sz="2000" dirty="0"/>
              <a:t>RA I: Percent of Respondents that Indicated Serious Need for Capacity Development, by Professional Area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cat>
            <c:strRef>
              <c:f>'Q#4 Needs (2)'!$P$71:$P$79</c:f>
              <c:strCache>
                <c:ptCount val="9"/>
                <c:pt idx="0">
                  <c:v>Meteorologists</c:v>
                </c:pt>
                <c:pt idx="1">
                  <c:v>Climatologists</c:v>
                </c:pt>
                <c:pt idx="2">
                  <c:v>Met Techs</c:v>
                </c:pt>
                <c:pt idx="3">
                  <c:v>Researchers</c:v>
                </c:pt>
                <c:pt idx="4">
                  <c:v>Managers</c:v>
                </c:pt>
                <c:pt idx="5">
                  <c:v>Hydrologists</c:v>
                </c:pt>
                <c:pt idx="6">
                  <c:v>Hydro Techs</c:v>
                </c:pt>
                <c:pt idx="7">
                  <c:v>Support Staff</c:v>
                </c:pt>
                <c:pt idx="8">
                  <c:v>Other</c:v>
                </c:pt>
              </c:strCache>
            </c:strRef>
          </c:cat>
          <c:val>
            <c:numRef>
              <c:f>'Q#4 Needs (2)'!$Q$71:$Q$79</c:f>
              <c:numCache>
                <c:formatCode>0%</c:formatCode>
                <c:ptCount val="9"/>
                <c:pt idx="0">
                  <c:v>0.95121951219512202</c:v>
                </c:pt>
                <c:pt idx="1">
                  <c:v>0.92682926829268297</c:v>
                </c:pt>
                <c:pt idx="2">
                  <c:v>0.85365853658536595</c:v>
                </c:pt>
                <c:pt idx="3">
                  <c:v>0.58536585365853699</c:v>
                </c:pt>
                <c:pt idx="4">
                  <c:v>0.65853658536585402</c:v>
                </c:pt>
                <c:pt idx="5">
                  <c:v>0.39024390243902402</c:v>
                </c:pt>
                <c:pt idx="6">
                  <c:v>0.34146341463414598</c:v>
                </c:pt>
                <c:pt idx="7">
                  <c:v>0.292682926829268</c:v>
                </c:pt>
                <c:pt idx="8">
                  <c:v>0.24390243902438999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379750272"/>
        <c:axId val="383874176"/>
      </c:barChart>
      <c:catAx>
        <c:axId val="379750272"/>
        <c:scaling>
          <c:orientation val="minMax"/>
        </c:scaling>
        <c:delete val="0"/>
        <c:axPos val="b"/>
        <c:majorTickMark val="none"/>
        <c:minorTickMark val="none"/>
        <c:tickLblPos val="nextTo"/>
        <c:crossAx val="383874176"/>
        <c:crosses val="autoZero"/>
        <c:auto val="1"/>
        <c:lblAlgn val="ctr"/>
        <c:lblOffset val="100"/>
        <c:noMultiLvlLbl val="0"/>
      </c:catAx>
      <c:valAx>
        <c:axId val="383874176"/>
        <c:scaling>
          <c:orientation val="minMax"/>
          <c:max val="1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% Respondents</a:t>
                </a:r>
              </a:p>
            </c:rich>
          </c:tx>
          <c:layout/>
          <c:overlay val="0"/>
        </c:title>
        <c:numFmt formatCode="0%" sourceLinked="1"/>
        <c:majorTickMark val="none"/>
        <c:minorTickMark val="none"/>
        <c:tickLblPos val="nextTo"/>
        <c:crossAx val="379750272"/>
        <c:crosses val="autoZero"/>
        <c:crossBetween val="between"/>
        <c:majorUnit val="0.25"/>
      </c:valAx>
    </c:plotArea>
    <c:plotVisOnly val="1"/>
    <c:dispBlanksAs val="gap"/>
    <c:showDLblsOverMax val="0"/>
  </c:chart>
  <c:txPr>
    <a:bodyPr/>
    <a:lstStyle/>
    <a:p>
      <a:pPr>
        <a:defRPr>
          <a:latin typeface="+mj-lt"/>
        </a:defRPr>
      </a:pPr>
      <a:endParaRPr lang="en-US"/>
    </a:p>
  </c:txPr>
  <c:externalData r:id="rId2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4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wmo2016_powerpoint_standard_v2-2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1694"/>
            <a:ext cx="198882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0931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901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63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454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727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12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509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484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wmo2016_powerpoint_standard_v2-2.jpg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1694"/>
            <a:ext cx="198882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3617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mo2016_powerpoint_standard_v2-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16000" cy="6912000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457200" y="2002370"/>
            <a:ext cx="8229600" cy="18408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solidFill>
                  <a:srgbClr val="002060"/>
                </a:solidFill>
              </a:rPr>
              <a:t>RA-I WMO Global </a:t>
            </a:r>
            <a:r>
              <a:rPr lang="en-US" sz="4000" dirty="0" smtClean="0">
                <a:solidFill>
                  <a:srgbClr val="002060"/>
                </a:solidFill>
              </a:rPr>
              <a:t>Campus Meeting</a:t>
            </a:r>
            <a:endParaRPr lang="en-US" sz="4000" dirty="0">
              <a:solidFill>
                <a:srgbClr val="002060"/>
              </a:solidFill>
            </a:endParaRPr>
          </a:p>
          <a:p>
            <a:r>
              <a:rPr lang="en-US" sz="3300" dirty="0" smtClean="0">
                <a:solidFill>
                  <a:srgbClr val="002060"/>
                </a:solidFill>
              </a:rPr>
              <a:t>SYMET Outcomes: An International Agenda for Education and Training in Meteorology and Hydrology</a:t>
            </a:r>
            <a:endParaRPr lang="en-US" sz="33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260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Additional SYMET </a:t>
            </a:r>
            <a:r>
              <a:rPr lang="en-US" dirty="0" smtClean="0"/>
              <a:t>&amp; RTC </a:t>
            </a:r>
            <a:r>
              <a:rPr lang="en-US" dirty="0" smtClean="0"/>
              <a:t>Directors Meeting </a:t>
            </a:r>
            <a:r>
              <a:rPr lang="en-US" dirty="0" smtClean="0"/>
              <a:t>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11200" dirty="0" smtClean="0"/>
              <a:t>Need to enhance infrastructure, practices, and visibility of training institutions</a:t>
            </a:r>
          </a:p>
          <a:p>
            <a:pPr marL="0" indent="0">
              <a:buNone/>
            </a:pPr>
            <a:r>
              <a:rPr lang="en-US" sz="9600" dirty="0" smtClean="0"/>
              <a:t>Recommendations:</a:t>
            </a:r>
          </a:p>
          <a:p>
            <a:r>
              <a:rPr lang="en-US" sz="8000" dirty="0" smtClean="0"/>
              <a:t>Resources for infrastructure upgrades and personnel must be increased to meet increasing demand</a:t>
            </a:r>
          </a:p>
          <a:p>
            <a:r>
              <a:rPr lang="en-US" sz="8000" dirty="0" smtClean="0"/>
              <a:t>Institutional strengths and specializations in priority areas should be documented and shared in highly visible ways to Members</a:t>
            </a:r>
          </a:p>
          <a:p>
            <a:r>
              <a:rPr lang="en-US" sz="8000" dirty="0" smtClean="0"/>
              <a:t>Training institutions should share learning and trainer resources and collaborate to meet regional needs </a:t>
            </a:r>
          </a:p>
          <a:p>
            <a:r>
              <a:rPr lang="en-US" sz="8000" dirty="0" smtClean="0"/>
              <a:t>Training institutions should adapt </a:t>
            </a:r>
            <a:r>
              <a:rPr lang="en-US" sz="8000" dirty="0" err="1" smtClean="0"/>
              <a:t>programmes</a:t>
            </a:r>
            <a:r>
              <a:rPr lang="en-US" sz="8000" dirty="0" smtClean="0"/>
              <a:t> to address changing needs</a:t>
            </a:r>
          </a:p>
          <a:p>
            <a:r>
              <a:rPr lang="en-US" sz="8000" dirty="0" smtClean="0"/>
              <a:t>Research should be encouraged and results must be better disseminated and utilized</a:t>
            </a:r>
          </a:p>
          <a:p>
            <a:r>
              <a:rPr lang="en-US" sz="8000" dirty="0" smtClean="0"/>
              <a:t>RTCs should share results on improved processes and successful projects</a:t>
            </a:r>
          </a:p>
          <a:p>
            <a:endParaRPr lang="en-US" sz="280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6021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Additional SYMET </a:t>
            </a:r>
            <a:r>
              <a:rPr lang="en-US" dirty="0" smtClean="0"/>
              <a:t>&amp; RTC Meeting 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Need to increase collaboration and cooperation</a:t>
            </a:r>
          </a:p>
          <a:p>
            <a:pPr marL="0" indent="0">
              <a:buNone/>
            </a:pPr>
            <a:r>
              <a:rPr lang="en-US" sz="2400" dirty="0" smtClean="0"/>
              <a:t>Recommendations:</a:t>
            </a:r>
          </a:p>
          <a:p>
            <a:r>
              <a:rPr lang="en-US" sz="2000" dirty="0" smtClean="0"/>
              <a:t>The WMO Global Campus initiative should be further developed and promoted for operational implementation</a:t>
            </a:r>
          </a:p>
          <a:p>
            <a:r>
              <a:rPr lang="en-US" sz="2000" dirty="0" smtClean="0"/>
              <a:t>The WMO Secretariat should play an active role in supporting and developing WMO Global Campus activities</a:t>
            </a:r>
          </a:p>
          <a:p>
            <a:r>
              <a:rPr lang="en-US" sz="2000" dirty="0" smtClean="0"/>
              <a:t>WMO Global Campus initiative should seek regional consultation in its development</a:t>
            </a:r>
          </a:p>
          <a:p>
            <a:endParaRPr lang="en-US" sz="280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5654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wmo2016_powerpoint_standard_v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457200" y="2002370"/>
            <a:ext cx="8229600" cy="18408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 smtClean="0">
                <a:solidFill>
                  <a:srgbClr val="000090"/>
                </a:solidFill>
              </a:rPr>
              <a:t>Thank you</a:t>
            </a:r>
          </a:p>
          <a:p>
            <a:r>
              <a:rPr lang="en-US" sz="4800" dirty="0" smtClean="0">
                <a:solidFill>
                  <a:srgbClr val="000090"/>
                </a:solidFill>
              </a:rPr>
              <a:t>Merci</a:t>
            </a:r>
            <a:endParaRPr lang="en-US" sz="4800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228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SYMET 13 Context</a:t>
            </a:r>
            <a:br>
              <a:rPr lang="en-US" dirty="0" smtClean="0"/>
            </a:br>
            <a:r>
              <a:rPr lang="en-US" sz="4000" dirty="0" smtClean="0"/>
              <a:t>How to meet the unmet learning demand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753139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505428" y="6462895"/>
            <a:ext cx="61813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From ETR, 21. Status of Human Resources in National Meteorological and Hydrological Services  </a:t>
            </a:r>
          </a:p>
        </p:txBody>
      </p:sp>
    </p:spTree>
    <p:extLst>
      <p:ext uri="{BB962C8B-B14F-4D97-AF65-F5344CB8AC3E}">
        <p14:creationId xmlns:p14="http://schemas.microsoft.com/office/powerpoint/2010/main" val="396279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SYMET 13 Context</a:t>
            </a:r>
            <a:br>
              <a:rPr lang="en-US" dirty="0" smtClean="0"/>
            </a:br>
            <a:r>
              <a:rPr lang="en-US" sz="4000" dirty="0" smtClean="0"/>
              <a:t>RA-I reported unmet learning demand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505428" y="6462895"/>
            <a:ext cx="61813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From ETR, 21. Status of Human Resources in National Meteorological and Hydrological Services  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066297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4167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SYMET 13 Context</a:t>
            </a:r>
            <a:br>
              <a:rPr lang="en-US" dirty="0" smtClean="0"/>
            </a:br>
            <a:r>
              <a:rPr lang="en-US" sz="4000" dirty="0" smtClean="0"/>
              <a:t>Changing service delivery demands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82691" y="6345665"/>
            <a:ext cx="64636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prstClr val="black"/>
                </a:solidFill>
              </a:rPr>
              <a:t>From </a:t>
            </a:r>
            <a:r>
              <a:rPr lang="en-US" sz="1200" dirty="0" smtClean="0">
                <a:solidFill>
                  <a:prstClr val="black"/>
                </a:solidFill>
              </a:rPr>
              <a:t>WMO-1219, An International Agenda for Education and Training in Meteorology and Hydrology</a:t>
            </a:r>
            <a:endParaRPr lang="en-US" sz="1200" dirty="0">
              <a:solidFill>
                <a:prstClr val="black"/>
              </a:solidFill>
            </a:endParaRPr>
          </a:p>
        </p:txBody>
      </p:sp>
      <p:pic>
        <p:nvPicPr>
          <p:cNvPr id="8" name="Content Placeholder 7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27564" y="1477105"/>
            <a:ext cx="6574498" cy="472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91668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SYMET 13 Context</a:t>
            </a:r>
            <a:br>
              <a:rPr lang="en-US" dirty="0" smtClean="0"/>
            </a:br>
            <a:r>
              <a:rPr lang="en-US" sz="4000" dirty="0" smtClean="0"/>
              <a:t>Changing service delivery demands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82691" y="6345665"/>
            <a:ext cx="64636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prstClr val="black"/>
                </a:solidFill>
              </a:rPr>
              <a:t>From </a:t>
            </a:r>
            <a:r>
              <a:rPr lang="en-US" sz="1200" dirty="0" smtClean="0">
                <a:solidFill>
                  <a:prstClr val="black"/>
                </a:solidFill>
              </a:rPr>
              <a:t>WMO-1219, An International Agenda for Education and Training in Meteorology and Hydrology</a:t>
            </a:r>
            <a:endParaRPr lang="en-US" sz="1200" dirty="0">
              <a:solidFill>
                <a:prstClr val="black"/>
              </a:solidFill>
            </a:endParaRPr>
          </a:p>
        </p:txBody>
      </p:sp>
      <p:pic>
        <p:nvPicPr>
          <p:cNvPr id="7" name="Content Placeholder 6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0553" y="1600200"/>
            <a:ext cx="6175956" cy="4734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52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mo2016_powerpoint_standard_v2-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1694"/>
            <a:ext cx="1988820" cy="171450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SYMET &amp; RTC Directors Meeting </a:t>
            </a:r>
            <a:r>
              <a:rPr lang="en-US" dirty="0" smtClean="0"/>
              <a:t>Recommendations </a:t>
            </a:r>
            <a:r>
              <a:rPr lang="en-US" sz="3600" dirty="0" smtClean="0"/>
              <a:t>(condensed)</a:t>
            </a:r>
            <a:endParaRPr lang="en-US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sz="2800" dirty="0" smtClean="0"/>
              <a:t>Resourcing </a:t>
            </a:r>
            <a:r>
              <a:rPr lang="en-US" sz="2800" dirty="0"/>
              <a:t>for infrastructure and personnel of </a:t>
            </a:r>
            <a:r>
              <a:rPr lang="en-US" sz="2800" dirty="0" smtClean="0"/>
              <a:t>training </a:t>
            </a:r>
            <a:r>
              <a:rPr lang="en-US" sz="2800" dirty="0"/>
              <a:t>institutions </a:t>
            </a:r>
            <a:r>
              <a:rPr lang="en-US" sz="2800" dirty="0" smtClean="0"/>
              <a:t>must increase to </a:t>
            </a:r>
            <a:r>
              <a:rPr lang="en-US" sz="2800" dirty="0"/>
              <a:t>meet the growing demands for </a:t>
            </a:r>
            <a:r>
              <a:rPr lang="en-US" sz="2800" dirty="0" smtClean="0"/>
              <a:t>education </a:t>
            </a:r>
            <a:r>
              <a:rPr lang="en-US" sz="2800" dirty="0"/>
              <a:t>and training across all societal sectors.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800" dirty="0"/>
              <a:t>Management, leadership, communication and advocacy skills need to be introduced into </a:t>
            </a:r>
            <a:r>
              <a:rPr lang="en-US" sz="2800" dirty="0" smtClean="0"/>
              <a:t>initial </a:t>
            </a:r>
            <a:r>
              <a:rPr lang="en-US" sz="2800" dirty="0"/>
              <a:t>and </a:t>
            </a:r>
            <a:r>
              <a:rPr lang="en-US" sz="2800" dirty="0" smtClean="0"/>
              <a:t>continuous </a:t>
            </a:r>
            <a:r>
              <a:rPr lang="en-US" sz="2800" dirty="0"/>
              <a:t>p</a:t>
            </a:r>
            <a:r>
              <a:rPr lang="en-US" sz="2800" dirty="0" smtClean="0"/>
              <a:t>rofessional </a:t>
            </a:r>
            <a:r>
              <a:rPr lang="en-US" sz="2800" dirty="0"/>
              <a:t>d</a:t>
            </a:r>
            <a:r>
              <a:rPr lang="en-US" sz="2800" dirty="0" smtClean="0"/>
              <a:t>evelopment </a:t>
            </a:r>
            <a:r>
              <a:rPr lang="en-US" sz="2800" dirty="0" err="1" smtClean="0"/>
              <a:t>programmes</a:t>
            </a:r>
            <a:r>
              <a:rPr lang="en-US" sz="2800" dirty="0" smtClean="0"/>
              <a:t>.</a:t>
            </a:r>
            <a:endParaRPr lang="en-US" sz="2800" dirty="0"/>
          </a:p>
          <a:p>
            <a:pPr marL="514350" lvl="0" indent="-514350">
              <a:buFont typeface="+mj-lt"/>
              <a:buAutoNum type="arabicPeriod"/>
            </a:pPr>
            <a:r>
              <a:rPr lang="en-US" sz="2800" dirty="0" smtClean="0"/>
              <a:t>National </a:t>
            </a:r>
            <a:r>
              <a:rPr lang="en-US" sz="2800" dirty="0"/>
              <a:t>and international foundations and projects </a:t>
            </a:r>
            <a:r>
              <a:rPr lang="en-US" sz="2800" dirty="0" smtClean="0"/>
              <a:t>need to </a:t>
            </a:r>
            <a:r>
              <a:rPr lang="en-US" sz="2800" dirty="0"/>
              <a:t>pay more attention to </a:t>
            </a:r>
            <a:r>
              <a:rPr lang="en-US" sz="2800" dirty="0" smtClean="0"/>
              <a:t>research</a:t>
            </a:r>
            <a:r>
              <a:rPr lang="en-US" sz="2800" dirty="0"/>
              <a:t>, education and </a:t>
            </a:r>
            <a:r>
              <a:rPr lang="en-US" sz="2800" dirty="0" smtClean="0"/>
              <a:t>training relevant </a:t>
            </a:r>
            <a:r>
              <a:rPr lang="en-US" sz="2800" dirty="0"/>
              <a:t>to all potential </a:t>
            </a:r>
            <a:r>
              <a:rPr lang="en-US" sz="2800" dirty="0" smtClean="0"/>
              <a:t>audiences of environmental issues.</a:t>
            </a:r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282691" y="6345665"/>
            <a:ext cx="64636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prstClr val="black"/>
                </a:solidFill>
              </a:rPr>
              <a:t>From </a:t>
            </a:r>
            <a:r>
              <a:rPr lang="en-US" sz="1200" dirty="0" smtClean="0">
                <a:solidFill>
                  <a:prstClr val="black"/>
                </a:solidFill>
              </a:rPr>
              <a:t>WMO-1219, An International Agenda for Education and Training in Meteorology and Hydrology</a:t>
            </a:r>
            <a:endParaRPr lang="en-US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595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mo2016_powerpoint_standard_v2-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1694"/>
            <a:ext cx="1988820" cy="171450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SYMET &amp; RTC Directors Meeting </a:t>
            </a:r>
            <a:r>
              <a:rPr lang="en-US" dirty="0" smtClean="0"/>
              <a:t>Recommendations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457200" lvl="0" indent="-457200">
              <a:buFont typeface="+mj-lt"/>
              <a:buAutoNum type="arabicPeriod" startAt="4"/>
            </a:pPr>
            <a:r>
              <a:rPr lang="en-US" sz="2400" dirty="0" smtClean="0"/>
              <a:t>WMO </a:t>
            </a:r>
            <a:r>
              <a:rPr lang="en-US" sz="2400" dirty="0"/>
              <a:t>regulatory material </a:t>
            </a:r>
            <a:r>
              <a:rPr lang="en-US" sz="2400" dirty="0" smtClean="0"/>
              <a:t>on </a:t>
            </a:r>
            <a:r>
              <a:rPr lang="en-US" sz="2400" dirty="0"/>
              <a:t>competencies  and </a:t>
            </a:r>
            <a:r>
              <a:rPr lang="en-US" sz="2400" dirty="0" smtClean="0"/>
              <a:t>standards </a:t>
            </a:r>
            <a:r>
              <a:rPr lang="en-US" sz="2400" dirty="0"/>
              <a:t>for initial education and training </a:t>
            </a:r>
            <a:r>
              <a:rPr lang="en-US" sz="2400" dirty="0" smtClean="0"/>
              <a:t>should </a:t>
            </a:r>
            <a:r>
              <a:rPr lang="en-US" sz="2400" dirty="0"/>
              <a:t>be regularly reviewed and updated in light of the evolving service requirements.</a:t>
            </a:r>
          </a:p>
          <a:p>
            <a:pPr marL="457200" lvl="0" indent="-457200">
              <a:buFont typeface="+mj-lt"/>
              <a:buAutoNum type="arabicPeriod" startAt="4"/>
            </a:pPr>
            <a:r>
              <a:rPr lang="en-US" sz="2400" dirty="0" smtClean="0"/>
              <a:t>Technical </a:t>
            </a:r>
            <a:r>
              <a:rPr lang="en-US" sz="2400" dirty="0"/>
              <a:t>Commissions </a:t>
            </a:r>
            <a:r>
              <a:rPr lang="en-US" sz="2400" dirty="0" smtClean="0"/>
              <a:t>should be </a:t>
            </a:r>
            <a:r>
              <a:rPr lang="en-US" sz="2400" dirty="0"/>
              <a:t>requested </a:t>
            </a:r>
            <a:r>
              <a:rPr lang="en-US" sz="2400" dirty="0" smtClean="0"/>
              <a:t>to </a:t>
            </a:r>
            <a:r>
              <a:rPr lang="en-US" sz="2400" dirty="0"/>
              <a:t>assist service providers </a:t>
            </a:r>
            <a:r>
              <a:rPr lang="en-US" sz="2400" dirty="0" smtClean="0"/>
              <a:t>to streamline methods of setting </a:t>
            </a:r>
            <a:r>
              <a:rPr lang="en-US" sz="2400" dirty="0"/>
              <a:t>up and maintaining competency systems and assessment. </a:t>
            </a:r>
          </a:p>
          <a:p>
            <a:pPr marL="457200" lvl="0" indent="-457200">
              <a:buFont typeface="+mj-lt"/>
              <a:buAutoNum type="arabicPeriod" startAt="4"/>
            </a:pPr>
            <a:r>
              <a:rPr lang="en-US" sz="2400" dirty="0"/>
              <a:t>The WMO Global Campus concept is further developed by the WMO Education and Training community for operational implementation during the 2020 to 2023 </a:t>
            </a:r>
            <a:r>
              <a:rPr lang="en-US" sz="2400" dirty="0" smtClean="0"/>
              <a:t>financial </a:t>
            </a:r>
            <a:r>
              <a:rPr lang="en-US" sz="2400" dirty="0"/>
              <a:t>period </a:t>
            </a:r>
          </a:p>
          <a:p>
            <a:pPr marL="457200" lvl="0" indent="-457200">
              <a:buFont typeface="+mj-lt"/>
              <a:buAutoNum type="arabicPeriod" startAt="4"/>
            </a:pPr>
            <a:r>
              <a:rPr lang="en-US" sz="2400" dirty="0"/>
              <a:t>The WMO Secretariat </a:t>
            </a:r>
            <a:r>
              <a:rPr lang="en-US" sz="2400" dirty="0" smtClean="0"/>
              <a:t>is </a:t>
            </a:r>
            <a:r>
              <a:rPr lang="en-US" sz="2400" dirty="0"/>
              <a:t>requested to play an active role in supporting the development and ongoing activities that comprise the WMO Global Campus concept.</a:t>
            </a:r>
          </a:p>
          <a:p>
            <a:pPr marL="514350" indent="-514350">
              <a:buFont typeface="+mj-lt"/>
              <a:buAutoNum type="arabicPeriod" startAt="4"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282691" y="6345665"/>
            <a:ext cx="64636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prstClr val="black"/>
                </a:solidFill>
              </a:rPr>
              <a:t>From </a:t>
            </a:r>
            <a:r>
              <a:rPr lang="en-US" sz="1200" dirty="0" smtClean="0">
                <a:solidFill>
                  <a:prstClr val="black"/>
                </a:solidFill>
              </a:rPr>
              <a:t>WMO-1219, An International Agenda for Education and Training in Meteorology and Hydrology</a:t>
            </a:r>
            <a:endParaRPr lang="en-US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6461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Additional SYMET </a:t>
            </a:r>
            <a:r>
              <a:rPr lang="en-US" dirty="0" smtClean="0"/>
              <a:t>&amp; RTC Meeting 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80000"/>
              </a:lnSpc>
              <a:buNone/>
            </a:pPr>
            <a:r>
              <a:rPr lang="en-US" sz="2800" dirty="0"/>
              <a:t>Need to address the large number of learners with growing and changing needs</a:t>
            </a:r>
          </a:p>
          <a:p>
            <a:pPr marL="0" indent="0">
              <a:buNone/>
            </a:pPr>
            <a:r>
              <a:rPr lang="en-US" sz="2400" dirty="0" smtClean="0"/>
              <a:t>Recommendations:</a:t>
            </a:r>
          </a:p>
          <a:p>
            <a:r>
              <a:rPr lang="en-US" sz="2000" dirty="0" smtClean="0"/>
              <a:t>Encourage foundations and projects to pay more attention to education and training needs to respond to environmental challenges</a:t>
            </a:r>
          </a:p>
          <a:p>
            <a:r>
              <a:rPr lang="en-US" sz="2000" dirty="0" smtClean="0"/>
              <a:t>RTCs must actively participate in raising resources for Fellowships and training</a:t>
            </a:r>
          </a:p>
          <a:p>
            <a:r>
              <a:rPr lang="en-US" sz="2000" dirty="0" smtClean="0"/>
              <a:t>Increase training capacity and effectiveness through further development of training skills and capabilities to use new training technologies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19754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Additional SYMET </a:t>
            </a:r>
            <a:r>
              <a:rPr lang="en-US" dirty="0" smtClean="0"/>
              <a:t>&amp; RTC Meeting 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11200" dirty="0" smtClean="0"/>
              <a:t>Need to address training needs in new and emerging service delivery areas</a:t>
            </a:r>
          </a:p>
          <a:p>
            <a:pPr marL="0" indent="0">
              <a:buNone/>
            </a:pPr>
            <a:r>
              <a:rPr lang="en-US" sz="9600" dirty="0" smtClean="0"/>
              <a:t>Recommendations:</a:t>
            </a:r>
          </a:p>
          <a:p>
            <a:r>
              <a:rPr lang="en-US" sz="8000" dirty="0" smtClean="0"/>
              <a:t>Need for management, leadership, communication, and advocacy skills</a:t>
            </a:r>
          </a:p>
          <a:p>
            <a:r>
              <a:rPr lang="en-US" sz="8000" dirty="0" smtClean="0"/>
              <a:t>Regulatory material concerning competency standards must be regularly reviewed</a:t>
            </a:r>
          </a:p>
          <a:p>
            <a:r>
              <a:rPr lang="en-US" sz="8000" dirty="0" smtClean="0"/>
              <a:t>Technical commissions and departments should assist in implementing competency systems</a:t>
            </a:r>
          </a:p>
          <a:p>
            <a:r>
              <a:rPr lang="en-US" sz="8000" dirty="0" smtClean="0"/>
              <a:t>Management development must be considered a priority for all areas</a:t>
            </a:r>
          </a:p>
          <a:p>
            <a:r>
              <a:rPr lang="en-US" sz="8000" dirty="0" smtClean="0"/>
              <a:t>RTCs must align </a:t>
            </a:r>
            <a:r>
              <a:rPr lang="en-US" sz="8000" dirty="0" err="1" smtClean="0"/>
              <a:t>programmes</a:t>
            </a:r>
            <a:r>
              <a:rPr lang="en-US" sz="8000" dirty="0" smtClean="0"/>
              <a:t> to support new competency and qualification frameworks</a:t>
            </a:r>
          </a:p>
          <a:p>
            <a:r>
              <a:rPr lang="en-US" sz="8000" dirty="0" smtClean="0"/>
              <a:t>RTCs and other training providers must align to changes in technology and user-oriented service delivery areas</a:t>
            </a:r>
          </a:p>
          <a:p>
            <a:endParaRPr lang="en-US" sz="280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6291052"/>
      </p:ext>
    </p:extLst>
  </p:cSld>
  <p:clrMapOvr>
    <a:masterClrMapping/>
  </p:clrMapOvr>
</p:sld>
</file>

<file path=ppt/theme/theme1.xml><?xml version="1.0" encoding="utf-8"?>
<a:theme xmlns:a="http://schemas.openxmlformats.org/drawingml/2006/main" name="WMO_WHITE_Powerpoint_en_f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mbria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mbria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WMO_WHITE_Powerpoint_en_fr</Template>
  <TotalTime>300</TotalTime>
  <Words>646</Words>
  <Application>Microsoft Office PowerPoint</Application>
  <PresentationFormat>On-screen Show (4:3)</PresentationFormat>
  <Paragraphs>64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WMO_WHITE_Powerpoint_en_fr</vt:lpstr>
      <vt:lpstr>PowerPoint Presentation</vt:lpstr>
      <vt:lpstr>SYMET 13 Context How to meet the unmet learning demand</vt:lpstr>
      <vt:lpstr>SYMET 13 Context RA-I reported unmet learning demand</vt:lpstr>
      <vt:lpstr>SYMET 13 Context Changing service delivery demands</vt:lpstr>
      <vt:lpstr>SYMET 13 Context Changing service delivery demands</vt:lpstr>
      <vt:lpstr>SYMET &amp; RTC Directors Meeting Recommendations (condensed)</vt:lpstr>
      <vt:lpstr>SYMET &amp; RTC Directors Meeting Recommendations</vt:lpstr>
      <vt:lpstr>Additional SYMET &amp; RTC Meeting Outcomes</vt:lpstr>
      <vt:lpstr>Additional SYMET &amp; RTC Meeting Outcomes</vt:lpstr>
      <vt:lpstr>Additional SYMET &amp; RTC Directors Meeting Outcomes</vt:lpstr>
      <vt:lpstr>Additional SYMET &amp; RTC Meeting Outcomes</vt:lpstr>
      <vt:lpstr>PowerPoint Presentation</vt:lpstr>
    </vt:vector>
  </TitlesOfParts>
  <Company>World Meteorological Organization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Parrish</dc:creator>
  <cp:lastModifiedBy>Patrick Parrish</cp:lastModifiedBy>
  <cp:revision>12</cp:revision>
  <dcterms:created xsi:type="dcterms:W3CDTF">2019-10-09T09:36:46Z</dcterms:created>
  <dcterms:modified xsi:type="dcterms:W3CDTF">2019-10-09T14:37:33Z</dcterms:modified>
</cp:coreProperties>
</file>