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5" r:id="rId4"/>
    <p:sldId id="266" r:id="rId5"/>
    <p:sldId id="267" r:id="rId6"/>
    <p:sldId id="259" r:id="rId7"/>
    <p:sldId id="268" r:id="rId8"/>
    <p:sldId id="269" r:id="rId9"/>
    <p:sldId id="270" r:id="rId10"/>
    <p:sldId id="271" r:id="rId11"/>
    <p:sldId id="272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1200"/>
            </a:pPr>
            <a:r>
              <a:rPr lang="en-US" sz="1800" dirty="0"/>
              <a:t>Percent of Global Respondents that Indicated Serious Need for Capacity Development, by Professional Area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'Q#4 Needs (2)'!$L$70</c:f>
              <c:strCache>
                <c:ptCount val="1"/>
                <c:pt idx="0">
                  <c:v>Global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'Q#4 Needs (2)'!$K$71:$K$79</c:f>
              <c:strCache>
                <c:ptCount val="9"/>
                <c:pt idx="0">
                  <c:v>Meteorologists</c:v>
                </c:pt>
                <c:pt idx="1">
                  <c:v>Climatologists</c:v>
                </c:pt>
                <c:pt idx="2">
                  <c:v>Met Techs</c:v>
                </c:pt>
                <c:pt idx="3">
                  <c:v>Researchers</c:v>
                </c:pt>
                <c:pt idx="4">
                  <c:v>Managers</c:v>
                </c:pt>
                <c:pt idx="5">
                  <c:v>Hydrologists</c:v>
                </c:pt>
                <c:pt idx="6">
                  <c:v>Hydro Techs</c:v>
                </c:pt>
                <c:pt idx="7">
                  <c:v>Support Staff</c:v>
                </c:pt>
                <c:pt idx="8">
                  <c:v>Other</c:v>
                </c:pt>
              </c:strCache>
            </c:strRef>
          </c:cat>
          <c:val>
            <c:numRef>
              <c:f>'Q#4 Needs (2)'!$L$71:$L$79</c:f>
              <c:numCache>
                <c:formatCode>0%</c:formatCode>
                <c:ptCount val="9"/>
                <c:pt idx="0">
                  <c:v>0.78947368421052599</c:v>
                </c:pt>
                <c:pt idx="1">
                  <c:v>0.77631578947368396</c:v>
                </c:pt>
                <c:pt idx="2">
                  <c:v>0.63157894736842102</c:v>
                </c:pt>
                <c:pt idx="3">
                  <c:v>0.480263157894737</c:v>
                </c:pt>
                <c:pt idx="4">
                  <c:v>0.40131578947368401</c:v>
                </c:pt>
                <c:pt idx="5">
                  <c:v>0.355263157894737</c:v>
                </c:pt>
                <c:pt idx="6">
                  <c:v>0.29605263157894701</c:v>
                </c:pt>
                <c:pt idx="7">
                  <c:v>0.29605263157894701</c:v>
                </c:pt>
                <c:pt idx="8">
                  <c:v>0.21052631578947401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686464"/>
        <c:axId val="247904128"/>
      </c:barChart>
      <c:catAx>
        <c:axId val="36686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7904128"/>
        <c:crosses val="autoZero"/>
        <c:auto val="1"/>
        <c:lblAlgn val="ctr"/>
        <c:lblOffset val="100"/>
        <c:noMultiLvlLbl val="0"/>
      </c:catAx>
      <c:valAx>
        <c:axId val="24790412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Respondents</a:t>
                </a:r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36686464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>
          <a:latin typeface="+mj-lt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1200"/>
            </a:pPr>
            <a:r>
              <a:rPr lang="en-US" sz="2000" dirty="0"/>
              <a:t>RA I: Percent of Respondents that Indicated Serious Need for Capacity Development, by Professional Area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'Q#4 Needs (2)'!$P$71:$P$79</c:f>
              <c:strCache>
                <c:ptCount val="9"/>
                <c:pt idx="0">
                  <c:v>Meteorologists</c:v>
                </c:pt>
                <c:pt idx="1">
                  <c:v>Climatologists</c:v>
                </c:pt>
                <c:pt idx="2">
                  <c:v>Met Techs</c:v>
                </c:pt>
                <c:pt idx="3">
                  <c:v>Researchers</c:v>
                </c:pt>
                <c:pt idx="4">
                  <c:v>Managers</c:v>
                </c:pt>
                <c:pt idx="5">
                  <c:v>Hydrologists</c:v>
                </c:pt>
                <c:pt idx="6">
                  <c:v>Hydro Techs</c:v>
                </c:pt>
                <c:pt idx="7">
                  <c:v>Support Staff</c:v>
                </c:pt>
                <c:pt idx="8">
                  <c:v>Other</c:v>
                </c:pt>
              </c:strCache>
            </c:strRef>
          </c:cat>
          <c:val>
            <c:numRef>
              <c:f>'Q#4 Needs (2)'!$Q$71:$Q$79</c:f>
              <c:numCache>
                <c:formatCode>0%</c:formatCode>
                <c:ptCount val="9"/>
                <c:pt idx="0">
                  <c:v>0.95121951219512202</c:v>
                </c:pt>
                <c:pt idx="1">
                  <c:v>0.92682926829268297</c:v>
                </c:pt>
                <c:pt idx="2">
                  <c:v>0.85365853658536595</c:v>
                </c:pt>
                <c:pt idx="3">
                  <c:v>0.58536585365853699</c:v>
                </c:pt>
                <c:pt idx="4">
                  <c:v>0.65853658536585402</c:v>
                </c:pt>
                <c:pt idx="5">
                  <c:v>0.39024390243902402</c:v>
                </c:pt>
                <c:pt idx="6">
                  <c:v>0.34146341463414598</c:v>
                </c:pt>
                <c:pt idx="7">
                  <c:v>0.292682926829268</c:v>
                </c:pt>
                <c:pt idx="8">
                  <c:v>0.24390243902438999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9750272"/>
        <c:axId val="383874176"/>
      </c:barChart>
      <c:catAx>
        <c:axId val="379750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383874176"/>
        <c:crosses val="autoZero"/>
        <c:auto val="1"/>
        <c:lblAlgn val="ctr"/>
        <c:lblOffset val="100"/>
        <c:noMultiLvlLbl val="0"/>
      </c:catAx>
      <c:valAx>
        <c:axId val="383874176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Respondents</a:t>
                </a:r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379750272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>
          <a:latin typeface="+mj-lt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002060"/>
                </a:solidFill>
              </a:rPr>
              <a:t>RA-I WMO Global </a:t>
            </a:r>
            <a:r>
              <a:rPr lang="en-US" sz="4000" dirty="0" smtClean="0">
                <a:solidFill>
                  <a:srgbClr val="002060"/>
                </a:solidFill>
              </a:rPr>
              <a:t>Campus Meeting</a:t>
            </a:r>
            <a:endParaRPr lang="en-US" sz="4000" dirty="0">
              <a:solidFill>
                <a:srgbClr val="002060"/>
              </a:solidFill>
            </a:endParaRPr>
          </a:p>
          <a:p>
            <a:r>
              <a:rPr lang="en-US" sz="3300" dirty="0" smtClean="0">
                <a:solidFill>
                  <a:srgbClr val="002060"/>
                </a:solidFill>
              </a:rPr>
              <a:t>SYMET Outcomes: An International Agenda for Education and Training in Meteorology and Hydrology</a:t>
            </a:r>
            <a:endParaRPr lang="en-US" sz="3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SYMET </a:t>
            </a:r>
            <a:r>
              <a:rPr lang="en-US" dirty="0" smtClean="0"/>
              <a:t>&amp; RTC </a:t>
            </a:r>
            <a:r>
              <a:rPr lang="en-US" dirty="0" smtClean="0"/>
              <a:t>Directors Meeting </a:t>
            </a:r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/>
              <a:t>Need to enhance infrastructure, practices, and visibility of training institutions</a:t>
            </a:r>
          </a:p>
          <a:p>
            <a:pPr marL="0" indent="0">
              <a:buNone/>
            </a:pPr>
            <a:r>
              <a:rPr lang="en-US" sz="9600" dirty="0" smtClean="0"/>
              <a:t>Recommendations:</a:t>
            </a:r>
          </a:p>
          <a:p>
            <a:r>
              <a:rPr lang="en-US" sz="8000" dirty="0" smtClean="0"/>
              <a:t>Resources for infrastructure upgrades and personnel must be increased to meet increasing demand</a:t>
            </a:r>
          </a:p>
          <a:p>
            <a:r>
              <a:rPr lang="en-US" sz="8000" dirty="0" smtClean="0"/>
              <a:t>Institutional strengths and specializations in priority areas should be documented and shared in highly visible ways to Members</a:t>
            </a:r>
          </a:p>
          <a:p>
            <a:r>
              <a:rPr lang="en-US" sz="8000" dirty="0" smtClean="0"/>
              <a:t>Training institutions should share learning and trainer resources and collaborate to meet regional needs </a:t>
            </a:r>
          </a:p>
          <a:p>
            <a:r>
              <a:rPr lang="en-US" sz="8000" dirty="0" smtClean="0"/>
              <a:t>Training institutions should adapt </a:t>
            </a:r>
            <a:r>
              <a:rPr lang="en-US" sz="8000" dirty="0" err="1" smtClean="0"/>
              <a:t>programmes</a:t>
            </a:r>
            <a:r>
              <a:rPr lang="en-US" sz="8000" dirty="0" smtClean="0"/>
              <a:t> to address changing needs</a:t>
            </a:r>
          </a:p>
          <a:p>
            <a:r>
              <a:rPr lang="en-US" sz="8000" dirty="0" smtClean="0"/>
              <a:t>Research should be encouraged and results must be better disseminated and utilized</a:t>
            </a:r>
          </a:p>
          <a:p>
            <a:r>
              <a:rPr lang="en-US" sz="8000" dirty="0" smtClean="0"/>
              <a:t>RTCs should share results on improved processes and successful projects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02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SYMET </a:t>
            </a:r>
            <a:r>
              <a:rPr lang="en-US" dirty="0" smtClean="0"/>
              <a:t>&amp; RTC Meeting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Need to increase collaboration and cooperation</a:t>
            </a:r>
          </a:p>
          <a:p>
            <a:pPr marL="0" indent="0">
              <a:buNone/>
            </a:pPr>
            <a:r>
              <a:rPr lang="en-US" sz="2400" dirty="0" smtClean="0"/>
              <a:t>Recommendations:</a:t>
            </a:r>
          </a:p>
          <a:p>
            <a:r>
              <a:rPr lang="en-US" sz="2000" dirty="0" smtClean="0"/>
              <a:t>The WMO Global Campus initiative should be further developed and promoted for operational implementation</a:t>
            </a:r>
          </a:p>
          <a:p>
            <a:r>
              <a:rPr lang="en-US" sz="2000" dirty="0" smtClean="0"/>
              <a:t>The WMO Secretariat should play an active role in supporting and developing WMO Global Campus activities</a:t>
            </a:r>
          </a:p>
          <a:p>
            <a:r>
              <a:rPr lang="en-US" sz="2000" dirty="0" smtClean="0"/>
              <a:t>WMO Global Campus initiative should seek regional consultation in its development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65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SYMET 13 Context</a:t>
            </a:r>
            <a:br>
              <a:rPr lang="en-US" dirty="0" smtClean="0"/>
            </a:br>
            <a:r>
              <a:rPr lang="en-US" sz="4000" dirty="0" smtClean="0"/>
              <a:t>How to meet the unmet learning demand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5313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05428" y="6462895"/>
            <a:ext cx="618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From ETR, 21. Status of Human Resources in National Meteorological and Hydrological Services  </a:t>
            </a:r>
          </a:p>
        </p:txBody>
      </p:sp>
    </p:spTree>
    <p:extLst>
      <p:ext uri="{BB962C8B-B14F-4D97-AF65-F5344CB8AC3E}">
        <p14:creationId xmlns:p14="http://schemas.microsoft.com/office/powerpoint/2010/main" val="39627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SYMET 13 Context</a:t>
            </a:r>
            <a:br>
              <a:rPr lang="en-US" dirty="0" smtClean="0"/>
            </a:br>
            <a:r>
              <a:rPr lang="en-US" sz="4000" dirty="0" smtClean="0"/>
              <a:t>RA-I reported unmet learning demand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05428" y="6462895"/>
            <a:ext cx="618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From ETR, 21. Status of Human Resources in National Meteorological and Hydrological Services 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6629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SYMET 13 Context</a:t>
            </a:r>
            <a:br>
              <a:rPr lang="en-US" dirty="0" smtClean="0"/>
            </a:br>
            <a:r>
              <a:rPr lang="en-US" sz="4000" dirty="0" smtClean="0"/>
              <a:t>Changing service delivery demands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2691" y="6345665"/>
            <a:ext cx="6463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From </a:t>
            </a:r>
            <a:r>
              <a:rPr lang="en-US" sz="1200" dirty="0" smtClean="0">
                <a:solidFill>
                  <a:prstClr val="black"/>
                </a:solidFill>
              </a:rPr>
              <a:t>WMO-1219, An International Agenda for Education and Training in Meteorology and Hydrology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7564" y="1477105"/>
            <a:ext cx="6574498" cy="47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16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SYMET 13 Context</a:t>
            </a:r>
            <a:br>
              <a:rPr lang="en-US" dirty="0" smtClean="0"/>
            </a:br>
            <a:r>
              <a:rPr lang="en-US" sz="4000" dirty="0" smtClean="0"/>
              <a:t>Changing service delivery demands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2691" y="6345665"/>
            <a:ext cx="6463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From </a:t>
            </a:r>
            <a:r>
              <a:rPr lang="en-US" sz="1200" dirty="0" smtClean="0">
                <a:solidFill>
                  <a:prstClr val="black"/>
                </a:solidFill>
              </a:rPr>
              <a:t>WMO-1219, An International Agenda for Education and Training in Meteorology and Hydrology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553" y="1600200"/>
            <a:ext cx="6175956" cy="473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SYMET &amp; RTC Directors Meeting </a:t>
            </a:r>
            <a:r>
              <a:rPr lang="en-US" dirty="0" smtClean="0"/>
              <a:t>Recommendations </a:t>
            </a:r>
            <a:r>
              <a:rPr lang="en-US" sz="3600" dirty="0" smtClean="0"/>
              <a:t>(condensed)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Resourcing </a:t>
            </a:r>
            <a:r>
              <a:rPr lang="en-US" sz="2800" dirty="0"/>
              <a:t>for infrastructure and personnel of </a:t>
            </a:r>
            <a:r>
              <a:rPr lang="en-US" sz="2800" dirty="0" smtClean="0"/>
              <a:t>training </a:t>
            </a:r>
            <a:r>
              <a:rPr lang="en-US" sz="2800" dirty="0"/>
              <a:t>institutions </a:t>
            </a:r>
            <a:r>
              <a:rPr lang="en-US" sz="2800" dirty="0" smtClean="0"/>
              <a:t>must increase to </a:t>
            </a:r>
            <a:r>
              <a:rPr lang="en-US" sz="2800" dirty="0"/>
              <a:t>meet the growing demands for </a:t>
            </a:r>
            <a:r>
              <a:rPr lang="en-US" sz="2800" dirty="0" smtClean="0"/>
              <a:t>education </a:t>
            </a:r>
            <a:r>
              <a:rPr lang="en-US" sz="2800" dirty="0"/>
              <a:t>and training across all societal sectors.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Management, leadership, communication and advocacy skills need to be introduced into </a:t>
            </a:r>
            <a:r>
              <a:rPr lang="en-US" sz="2800" dirty="0" smtClean="0"/>
              <a:t>initial </a:t>
            </a:r>
            <a:r>
              <a:rPr lang="en-US" sz="2800" dirty="0"/>
              <a:t>and </a:t>
            </a:r>
            <a:r>
              <a:rPr lang="en-US" sz="2800" dirty="0" smtClean="0"/>
              <a:t>continuous </a:t>
            </a:r>
            <a:r>
              <a:rPr lang="en-US" sz="2800" dirty="0"/>
              <a:t>p</a:t>
            </a:r>
            <a:r>
              <a:rPr lang="en-US" sz="2800" dirty="0" smtClean="0"/>
              <a:t>rofessional </a:t>
            </a:r>
            <a:r>
              <a:rPr lang="en-US" sz="2800" dirty="0"/>
              <a:t>d</a:t>
            </a:r>
            <a:r>
              <a:rPr lang="en-US" sz="2800" dirty="0" smtClean="0"/>
              <a:t>evelopment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.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National </a:t>
            </a:r>
            <a:r>
              <a:rPr lang="en-US" sz="2800" dirty="0"/>
              <a:t>and international foundations and projects </a:t>
            </a:r>
            <a:r>
              <a:rPr lang="en-US" sz="2800" dirty="0" smtClean="0"/>
              <a:t>need to </a:t>
            </a:r>
            <a:r>
              <a:rPr lang="en-US" sz="2800" dirty="0"/>
              <a:t>pay more attention to </a:t>
            </a:r>
            <a:r>
              <a:rPr lang="en-US" sz="2800" dirty="0" smtClean="0"/>
              <a:t>research</a:t>
            </a:r>
            <a:r>
              <a:rPr lang="en-US" sz="2800" dirty="0"/>
              <a:t>, education and </a:t>
            </a:r>
            <a:r>
              <a:rPr lang="en-US" sz="2800" dirty="0" smtClean="0"/>
              <a:t>training relevant </a:t>
            </a:r>
            <a:r>
              <a:rPr lang="en-US" sz="2800" dirty="0"/>
              <a:t>to all potential </a:t>
            </a:r>
            <a:r>
              <a:rPr lang="en-US" sz="2800" dirty="0" smtClean="0"/>
              <a:t>audiences of environmental issues.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2691" y="6345665"/>
            <a:ext cx="6463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From </a:t>
            </a:r>
            <a:r>
              <a:rPr lang="en-US" sz="1200" dirty="0" smtClean="0">
                <a:solidFill>
                  <a:prstClr val="black"/>
                </a:solidFill>
              </a:rPr>
              <a:t>WMO-1219, An International Agenda for Education and Training in Meteorology and Hydrology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SYMET &amp; RTC Directors Meeting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en-US" sz="2400" dirty="0" smtClean="0"/>
              <a:t>WMO </a:t>
            </a:r>
            <a:r>
              <a:rPr lang="en-US" sz="2400" dirty="0"/>
              <a:t>regulatory material </a:t>
            </a:r>
            <a:r>
              <a:rPr lang="en-US" sz="2400" dirty="0" smtClean="0"/>
              <a:t>on </a:t>
            </a:r>
            <a:r>
              <a:rPr lang="en-US" sz="2400" dirty="0"/>
              <a:t>competencies  and </a:t>
            </a:r>
            <a:r>
              <a:rPr lang="en-US" sz="2400" dirty="0" smtClean="0"/>
              <a:t>standards </a:t>
            </a:r>
            <a:r>
              <a:rPr lang="en-US" sz="2400" dirty="0"/>
              <a:t>for initial education and training </a:t>
            </a:r>
            <a:r>
              <a:rPr lang="en-US" sz="2400" dirty="0" smtClean="0"/>
              <a:t>should </a:t>
            </a:r>
            <a:r>
              <a:rPr lang="en-US" sz="2400" dirty="0"/>
              <a:t>be regularly reviewed and updated in light of the evolving service requirements.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sz="2400" dirty="0" smtClean="0"/>
              <a:t>Technical </a:t>
            </a:r>
            <a:r>
              <a:rPr lang="en-US" sz="2400" dirty="0"/>
              <a:t>Commissions </a:t>
            </a:r>
            <a:r>
              <a:rPr lang="en-US" sz="2400" dirty="0" smtClean="0"/>
              <a:t>should be </a:t>
            </a:r>
            <a:r>
              <a:rPr lang="en-US" sz="2400" dirty="0"/>
              <a:t>requested </a:t>
            </a:r>
            <a:r>
              <a:rPr lang="en-US" sz="2400" dirty="0" smtClean="0"/>
              <a:t>to </a:t>
            </a:r>
            <a:r>
              <a:rPr lang="en-US" sz="2400" dirty="0"/>
              <a:t>assist service providers </a:t>
            </a:r>
            <a:r>
              <a:rPr lang="en-US" sz="2400" dirty="0" smtClean="0"/>
              <a:t>to streamline methods of setting </a:t>
            </a:r>
            <a:r>
              <a:rPr lang="en-US" sz="2400" dirty="0"/>
              <a:t>up and maintaining competency systems and assessment. 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sz="2400" dirty="0"/>
              <a:t>The WMO Global Campus concept is further developed by the WMO Education and Training community for operational implementation during the 2020 to 2023 </a:t>
            </a:r>
            <a:r>
              <a:rPr lang="en-US" sz="2400" dirty="0" smtClean="0"/>
              <a:t>financial </a:t>
            </a:r>
            <a:r>
              <a:rPr lang="en-US" sz="2400" dirty="0"/>
              <a:t>period 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sz="2400" dirty="0"/>
              <a:t>The WMO Secretariat </a:t>
            </a:r>
            <a:r>
              <a:rPr lang="en-US" sz="2400" dirty="0" smtClean="0"/>
              <a:t>is </a:t>
            </a:r>
            <a:r>
              <a:rPr lang="en-US" sz="2400" dirty="0"/>
              <a:t>requested to play an active role in supporting the development and ongoing activities that comprise the WMO Global Campus concept.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2691" y="6345665"/>
            <a:ext cx="6463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From </a:t>
            </a:r>
            <a:r>
              <a:rPr lang="en-US" sz="1200" dirty="0" smtClean="0">
                <a:solidFill>
                  <a:prstClr val="black"/>
                </a:solidFill>
              </a:rPr>
              <a:t>WMO-1219, An International Agenda for Education and Training in Meteorology and Hydrology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4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SYMET </a:t>
            </a:r>
            <a:r>
              <a:rPr lang="en-US" dirty="0" smtClean="0"/>
              <a:t>&amp; RTC Meeting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Need to address the large number of learners with growing and changing needs</a:t>
            </a:r>
          </a:p>
          <a:p>
            <a:pPr marL="0" indent="0">
              <a:buNone/>
            </a:pPr>
            <a:r>
              <a:rPr lang="en-US" sz="2400" dirty="0" smtClean="0"/>
              <a:t>Recommendations:</a:t>
            </a:r>
          </a:p>
          <a:p>
            <a:r>
              <a:rPr lang="en-US" sz="2000" dirty="0" smtClean="0"/>
              <a:t>Encourage foundations and projects to pay more attention to education and training needs to respond to environmental challenges</a:t>
            </a:r>
          </a:p>
          <a:p>
            <a:r>
              <a:rPr lang="en-US" sz="2000" dirty="0" smtClean="0"/>
              <a:t>RTCs must actively participate in raising resources for Fellowships and training</a:t>
            </a:r>
          </a:p>
          <a:p>
            <a:r>
              <a:rPr lang="en-US" sz="2000" dirty="0" smtClean="0"/>
              <a:t>Increase training capacity and effectiveness through further development of training skills and capabilities to use new training technologies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75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SYMET </a:t>
            </a:r>
            <a:r>
              <a:rPr lang="en-US" dirty="0" smtClean="0"/>
              <a:t>&amp; RTC Meeting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/>
              <a:t>Need to address training needs in new and emerging service delivery areas</a:t>
            </a:r>
          </a:p>
          <a:p>
            <a:pPr marL="0" indent="0">
              <a:buNone/>
            </a:pPr>
            <a:r>
              <a:rPr lang="en-US" sz="9600" dirty="0" smtClean="0"/>
              <a:t>Recommendations:</a:t>
            </a:r>
          </a:p>
          <a:p>
            <a:r>
              <a:rPr lang="en-US" sz="8000" dirty="0" smtClean="0"/>
              <a:t>Need for management, leadership, communication, and advocacy skills</a:t>
            </a:r>
          </a:p>
          <a:p>
            <a:r>
              <a:rPr lang="en-US" sz="8000" dirty="0" smtClean="0"/>
              <a:t>Regulatory material concerning competency standards must be regularly reviewed</a:t>
            </a:r>
          </a:p>
          <a:p>
            <a:r>
              <a:rPr lang="en-US" sz="8000" dirty="0" smtClean="0"/>
              <a:t>Technical commissions and departments should assist in implementing competency systems</a:t>
            </a:r>
          </a:p>
          <a:p>
            <a:r>
              <a:rPr lang="en-US" sz="8000" dirty="0" smtClean="0"/>
              <a:t>Management development must be considered a priority for all areas</a:t>
            </a:r>
          </a:p>
          <a:p>
            <a:r>
              <a:rPr lang="en-US" sz="8000" dirty="0" smtClean="0"/>
              <a:t>RTCs must align </a:t>
            </a:r>
            <a:r>
              <a:rPr lang="en-US" sz="8000" dirty="0" err="1" smtClean="0"/>
              <a:t>programmes</a:t>
            </a:r>
            <a:r>
              <a:rPr lang="en-US" sz="8000" dirty="0" smtClean="0"/>
              <a:t> to support new competency and qualification frameworks</a:t>
            </a:r>
          </a:p>
          <a:p>
            <a:r>
              <a:rPr lang="en-US" sz="8000" dirty="0" smtClean="0"/>
              <a:t>RTCs and other training providers must align to changes in technology and user-oriented service delivery areas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91052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300</TotalTime>
  <Words>646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WMO_WHITE_Powerpoint_en_fr</vt:lpstr>
      <vt:lpstr>PowerPoint Presentation</vt:lpstr>
      <vt:lpstr>SYMET 13 Context How to meet the unmet learning demand</vt:lpstr>
      <vt:lpstr>SYMET 13 Context RA-I reported unmet learning demand</vt:lpstr>
      <vt:lpstr>SYMET 13 Context Changing service delivery demands</vt:lpstr>
      <vt:lpstr>SYMET 13 Context Changing service delivery demands</vt:lpstr>
      <vt:lpstr>SYMET &amp; RTC Directors Meeting Recommendations (condensed)</vt:lpstr>
      <vt:lpstr>SYMET &amp; RTC Directors Meeting Recommendations</vt:lpstr>
      <vt:lpstr>Additional SYMET &amp; RTC Meeting Outcomes</vt:lpstr>
      <vt:lpstr>Additional SYMET &amp; RTC Meeting Outcomes</vt:lpstr>
      <vt:lpstr>Additional SYMET &amp; RTC Directors Meeting Outcomes</vt:lpstr>
      <vt:lpstr>Additional SYMET &amp; RTC Meeting Outcomes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Parrish</dc:creator>
  <cp:lastModifiedBy>Patrick Parrish</cp:lastModifiedBy>
  <cp:revision>12</cp:revision>
  <dcterms:created xsi:type="dcterms:W3CDTF">2019-10-09T09:36:46Z</dcterms:created>
  <dcterms:modified xsi:type="dcterms:W3CDTF">2019-10-09T14:37:33Z</dcterms:modified>
</cp:coreProperties>
</file>