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8" r:id="rId5"/>
    <p:sldId id="256" r:id="rId6"/>
    <p:sldId id="257" r:id="rId7"/>
    <p:sldId id="259" r:id="rId8"/>
    <p:sldId id="261" r:id="rId9"/>
  </p:sldIdLst>
  <p:sldSz cx="30279975" cy="21386800"/>
  <p:notesSz cx="6858000" cy="9144000"/>
  <p:defaultTextStyle>
    <a:defPPr>
      <a:defRPr lang="en-US"/>
    </a:defPPr>
    <a:lvl1pPr marL="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6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F7C723-09B0-4CB4-BA4D-F495D43DFE91}" v="1" dt="2020-10-26T09:15:47.1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29" autoAdjust="0"/>
    <p:restoredTop sz="94660"/>
  </p:normalViewPr>
  <p:slideViewPr>
    <p:cSldViewPr>
      <p:cViewPr varScale="1">
        <p:scale>
          <a:sx n="37" d="100"/>
          <a:sy n="37" d="100"/>
        </p:scale>
        <p:origin x="180" y="78"/>
      </p:cViewPr>
      <p:guideLst>
        <p:guide orient="horz" pos="6736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FFC3F9-8A27-49A5-97C9-52F32B500D54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685800"/>
            <a:ext cx="48545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B6F41F-50CB-4255-9C78-D4ED8085C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81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</a:t>
            </a:r>
            <a:r>
              <a:rPr lang="en-US" baseline="0" dirty="0"/>
              <a:t> </a:t>
            </a:r>
            <a:r>
              <a:rPr lang="en-US" baseline="0"/>
              <a:t>p</a:t>
            </a:r>
            <a:r>
              <a:rPr lang="en-US"/>
              <a:t>oster </a:t>
            </a:r>
            <a:r>
              <a:rPr lang="en-US" baseline="0"/>
              <a:t>elements </a:t>
            </a:r>
            <a:r>
              <a:rPr lang="en-US" baseline="0" dirty="0"/>
              <a:t>to copy and paste, and drag to final poster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6F41F-50CB-4255-9C78-D4ED8085C8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45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Just a working file to test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6F41F-50CB-4255-9C78-D4ED8085C86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223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Poster</a:t>
            </a:r>
            <a:r>
              <a:rPr lang="en-US" baseline="0" dirty="0"/>
              <a:t> background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6F41F-50CB-4255-9C78-D4ED8085C86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028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Extra elements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6F41F-50CB-4255-9C78-D4ED8085C86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1166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Extra</a:t>
            </a:r>
            <a:r>
              <a:rPr lang="en-US" baseline="0" dirty="0"/>
              <a:t> elements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6F41F-50CB-4255-9C78-D4ED8085C86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93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8" y="6643771"/>
            <a:ext cx="25737979" cy="45843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996" y="12119186"/>
            <a:ext cx="21195983" cy="54655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6AA3C-CDEA-47C4-8E74-9574D51FBCB5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73874-D6CC-4E9F-8955-7E07E24C3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6AA3C-CDEA-47C4-8E74-9574D51FBCB5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73874-D6CC-4E9F-8955-7E07E24C3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92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98227" y="2673351"/>
            <a:ext cx="22557528" cy="56902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15123" y="2673351"/>
            <a:ext cx="67178439" cy="56902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6AA3C-CDEA-47C4-8E74-9574D51FBCB5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73874-D6CC-4E9F-8955-7E07E24C3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588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6AA3C-CDEA-47C4-8E74-9574D51FBCB5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73874-D6CC-4E9F-8955-7E07E24C3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21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09" y="13743001"/>
            <a:ext cx="25737979" cy="4247656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09" y="9064640"/>
            <a:ext cx="25737979" cy="467836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6AA3C-CDEA-47C4-8E74-9574D51FBCB5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73874-D6CC-4E9F-8955-7E07E24C3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11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15123" y="15559889"/>
            <a:ext cx="44867985" cy="44016211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773" y="15559889"/>
            <a:ext cx="44867982" cy="44016211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6AA3C-CDEA-47C4-8E74-9574D51FBCB5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73874-D6CC-4E9F-8955-7E07E24C3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9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999" y="856464"/>
            <a:ext cx="27251978" cy="356446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999" y="4787278"/>
            <a:ext cx="13378914" cy="1995110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999" y="6782388"/>
            <a:ext cx="13378914" cy="12322165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808" y="4787278"/>
            <a:ext cx="13384170" cy="1995110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808" y="6782388"/>
            <a:ext cx="13384170" cy="12322165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6AA3C-CDEA-47C4-8E74-9574D51FBCB5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73874-D6CC-4E9F-8955-7E07E24C3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40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6AA3C-CDEA-47C4-8E74-9574D51FBCB5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73874-D6CC-4E9F-8955-7E07E24C3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693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6AA3C-CDEA-47C4-8E74-9574D51FBCB5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73874-D6CC-4E9F-8955-7E07E24C3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45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000" y="851512"/>
            <a:ext cx="9961903" cy="36238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629" y="851513"/>
            <a:ext cx="16927347" cy="18253041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000" y="4475387"/>
            <a:ext cx="9961903" cy="14629167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6AA3C-CDEA-47C4-8E74-9574D51FBCB5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73874-D6CC-4E9F-8955-7E07E24C3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06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087" y="14970760"/>
            <a:ext cx="18167985" cy="1767383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087" y="1910950"/>
            <a:ext cx="18167985" cy="12832080"/>
          </a:xfrm>
        </p:spPr>
        <p:txBody>
          <a:bodyPr/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087" y="16738143"/>
            <a:ext cx="18167985" cy="2509977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6AA3C-CDEA-47C4-8E74-9574D51FBCB5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73874-D6CC-4E9F-8955-7E07E24C3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025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999" y="856464"/>
            <a:ext cx="27251978" cy="3564467"/>
          </a:xfrm>
          <a:prstGeom prst="rect">
            <a:avLst/>
          </a:prstGeom>
        </p:spPr>
        <p:txBody>
          <a:bodyPr vert="horz" lIns="295232" tIns="147616" rIns="295232" bIns="14761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999" y="4990255"/>
            <a:ext cx="27251978" cy="14114299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999" y="19822397"/>
            <a:ext cx="7065328" cy="1138649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6AA3C-CDEA-47C4-8E74-9574D51FBCB5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5658" y="19822397"/>
            <a:ext cx="9588659" cy="1138649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700649" y="19822397"/>
            <a:ext cx="7065328" cy="1138649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73874-D6CC-4E9F-8955-7E07E24C3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40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2323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121" indent="-110712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63" indent="-922601" algn="l" defTabSz="2952323" rtl="0" eaLnBrk="1" latinLnBrk="0" hangingPunct="1">
        <a:spcBef>
          <a:spcPct val="20000"/>
        </a:spcBef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404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566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727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42443" y="468264"/>
            <a:ext cx="4900316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Delivery Modes</a:t>
            </a:r>
          </a:p>
        </p:txBody>
      </p:sp>
      <p:grpSp>
        <p:nvGrpSpPr>
          <p:cNvPr id="3" name="Group 2"/>
          <p:cNvGrpSpPr/>
          <p:nvPr/>
        </p:nvGrpSpPr>
        <p:grpSpPr>
          <a:xfrm rot="5400000">
            <a:off x="2241427" y="618517"/>
            <a:ext cx="4427984" cy="6858000"/>
            <a:chOff x="0" y="0"/>
            <a:chExt cx="4427984" cy="6858000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4427984" cy="6858000"/>
            </a:xfrm>
            <a:prstGeom prst="rect">
              <a:avLst/>
            </a:prstGeom>
            <a:solidFill>
              <a:srgbClr val="C4B79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extBox 4"/>
            <p:cNvSpPr txBox="1"/>
            <p:nvPr/>
          </p:nvSpPr>
          <p:spPr>
            <a:xfrm rot="16200000">
              <a:off x="-1467380" y="2843644"/>
              <a:ext cx="388843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Face-to-face, Classroom</a:t>
              </a: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 rot="5400000">
            <a:off x="2296195" y="5517952"/>
            <a:ext cx="4427984" cy="6858000"/>
            <a:chOff x="0" y="0"/>
            <a:chExt cx="4427984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4427984" cy="6858000"/>
            </a:xfrm>
            <a:prstGeom prst="rect">
              <a:avLst/>
            </a:prstGeom>
            <a:solidFill>
              <a:srgbClr val="97B7B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 rot="16200000">
              <a:off x="-1467380" y="3087052"/>
              <a:ext cx="388843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Online Learning</a:t>
              </a: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 rot="5400000">
            <a:off x="2313435" y="10447499"/>
            <a:ext cx="4427984" cy="6858000"/>
            <a:chOff x="0" y="0"/>
            <a:chExt cx="4427984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4427984" cy="6858000"/>
            </a:xfrm>
            <a:prstGeom prst="rect">
              <a:avLst/>
            </a:prstGeom>
            <a:solidFill>
              <a:srgbClr val="B7A3A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 rot="16200000">
              <a:off x="-2115451" y="3059668"/>
              <a:ext cx="504056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Informal, On-the-job, In-the-field</a:t>
              </a: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 rot="5400000">
            <a:off x="13483801" y="1776686"/>
            <a:ext cx="3240362" cy="3168352"/>
            <a:chOff x="5652118" y="188640"/>
            <a:chExt cx="3240362" cy="3168352"/>
          </a:xfrm>
        </p:grpSpPr>
        <p:sp>
          <p:nvSpPr>
            <p:cNvPr id="22" name="Rectangle 21"/>
            <p:cNvSpPr/>
            <p:nvPr/>
          </p:nvSpPr>
          <p:spPr>
            <a:xfrm>
              <a:off x="5652120" y="188640"/>
              <a:ext cx="3240360" cy="316835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 rot="10800000">
              <a:off x="5652118" y="1200861"/>
              <a:ext cx="461665" cy="1143903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Discussion 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 rot="5400000">
            <a:off x="13483800" y="5301401"/>
            <a:ext cx="3240363" cy="3168352"/>
            <a:chOff x="5652117" y="3546735"/>
            <a:chExt cx="3240363" cy="3168352"/>
          </a:xfrm>
        </p:grpSpPr>
        <p:sp>
          <p:nvSpPr>
            <p:cNvPr id="25" name="Rectangle 24"/>
            <p:cNvSpPr/>
            <p:nvPr/>
          </p:nvSpPr>
          <p:spPr>
            <a:xfrm>
              <a:off x="5652120" y="3546735"/>
              <a:ext cx="3240360" cy="3168352"/>
            </a:xfrm>
            <a:prstGeom prst="rect">
              <a:avLst/>
            </a:prstGeom>
            <a:solidFill>
              <a:srgbClr val="FFFF6D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 rot="10800000">
              <a:off x="5652117" y="4520071"/>
              <a:ext cx="461665" cy="1172757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Case-based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 rot="5400000">
            <a:off x="10232087" y="5301401"/>
            <a:ext cx="3240362" cy="3168352"/>
            <a:chOff x="899590" y="3522275"/>
            <a:chExt cx="3240362" cy="3168352"/>
          </a:xfrm>
        </p:grpSpPr>
        <p:sp>
          <p:nvSpPr>
            <p:cNvPr id="28" name="Rectangle 27"/>
            <p:cNvSpPr/>
            <p:nvPr/>
          </p:nvSpPr>
          <p:spPr>
            <a:xfrm>
              <a:off x="899592" y="3522275"/>
              <a:ext cx="3240360" cy="316835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 rot="10800000">
              <a:off x="899590" y="4427318"/>
              <a:ext cx="461665" cy="14071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Project-based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 rot="5400000">
            <a:off x="10232087" y="1773012"/>
            <a:ext cx="3240362" cy="3168352"/>
            <a:chOff x="899590" y="170677"/>
            <a:chExt cx="3240362" cy="3168352"/>
          </a:xfrm>
        </p:grpSpPr>
        <p:sp>
          <p:nvSpPr>
            <p:cNvPr id="31" name="Rectangle 30"/>
            <p:cNvSpPr/>
            <p:nvPr/>
          </p:nvSpPr>
          <p:spPr>
            <a:xfrm>
              <a:off x="899592" y="170677"/>
              <a:ext cx="3240360" cy="3168352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 rot="10800000">
              <a:off x="899590" y="646470"/>
              <a:ext cx="461665" cy="2216761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Lectures and Readings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9523363" y="512871"/>
            <a:ext cx="5926879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Learning Strategies</a:t>
            </a:r>
          </a:p>
        </p:txBody>
      </p:sp>
      <p:grpSp>
        <p:nvGrpSpPr>
          <p:cNvPr id="34" name="Group 33"/>
          <p:cNvGrpSpPr/>
          <p:nvPr/>
        </p:nvGrpSpPr>
        <p:grpSpPr>
          <a:xfrm rot="5400000">
            <a:off x="13508262" y="8829796"/>
            <a:ext cx="3240362" cy="3168352"/>
            <a:chOff x="5652118" y="188640"/>
            <a:chExt cx="3240362" cy="3168352"/>
          </a:xfrm>
        </p:grpSpPr>
        <p:sp>
          <p:nvSpPr>
            <p:cNvPr id="35" name="Rectangle 34"/>
            <p:cNvSpPr/>
            <p:nvPr/>
          </p:nvSpPr>
          <p:spPr>
            <a:xfrm>
              <a:off x="5652120" y="188640"/>
              <a:ext cx="3240360" cy="316835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 rot="10800000">
              <a:off x="5652118" y="1139876"/>
              <a:ext cx="461665" cy="1229952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Experiential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 rot="5400000">
            <a:off x="10248859" y="8829867"/>
            <a:ext cx="3240362" cy="3168352"/>
            <a:chOff x="899590" y="170677"/>
            <a:chExt cx="3240362" cy="3168352"/>
          </a:xfrm>
        </p:grpSpPr>
        <p:sp>
          <p:nvSpPr>
            <p:cNvPr id="38" name="Rectangle 37"/>
            <p:cNvSpPr/>
            <p:nvPr/>
          </p:nvSpPr>
          <p:spPr>
            <a:xfrm>
              <a:off x="899592" y="170677"/>
              <a:ext cx="3240360" cy="31683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 rot="10800000">
              <a:off x="899590" y="1342687"/>
              <a:ext cx="461665" cy="824328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 Inquiry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 rot="5400000">
            <a:off x="10247516" y="12385587"/>
            <a:ext cx="3240362" cy="3168352"/>
            <a:chOff x="899590" y="3528772"/>
            <a:chExt cx="3240362" cy="3168352"/>
          </a:xfrm>
        </p:grpSpPr>
        <p:sp>
          <p:nvSpPr>
            <p:cNvPr id="41" name="Rectangle 40"/>
            <p:cNvSpPr/>
            <p:nvPr/>
          </p:nvSpPr>
          <p:spPr>
            <a:xfrm>
              <a:off x="899592" y="3528772"/>
              <a:ext cx="3240360" cy="316835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 rot="10800000">
              <a:off x="899590" y="3633117"/>
              <a:ext cx="461665" cy="2959656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Guided Practice and Feedback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9304483" y="512871"/>
            <a:ext cx="5700600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Learning Activities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24789312" y="7398237"/>
            <a:ext cx="1368152" cy="2501695"/>
            <a:chOff x="1596090" y="10472909"/>
            <a:chExt cx="1368152" cy="2501695"/>
          </a:xfrm>
        </p:grpSpPr>
        <p:sp>
          <p:nvSpPr>
            <p:cNvPr id="45" name="Rectangle 44"/>
            <p:cNvSpPr/>
            <p:nvPr/>
          </p:nvSpPr>
          <p:spPr>
            <a:xfrm rot="5400000">
              <a:off x="1056030" y="11012971"/>
              <a:ext cx="2448272" cy="1368152"/>
            </a:xfrm>
            <a:prstGeom prst="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 rot="16200000">
              <a:off x="2039683" y="10248104"/>
              <a:ext cx="461665" cy="91127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Roleplay</a:t>
              </a:r>
              <a:endParaRPr lang="en-US" b="1" dirty="0"/>
            </a:p>
          </p:txBody>
        </p:sp>
        <p:sp>
          <p:nvSpPr>
            <p:cNvPr id="47" name="TextBox 46"/>
            <p:cNvSpPr txBox="1"/>
            <p:nvPr/>
          </p:nvSpPr>
          <p:spPr>
            <a:xfrm rot="16200000">
              <a:off x="2085846" y="12168884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 rot="16200000">
              <a:off x="2126975" y="12302048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4760831" y="4551185"/>
            <a:ext cx="1368152" cy="2514250"/>
            <a:chOff x="4118170" y="7722486"/>
            <a:chExt cx="1368152" cy="2514250"/>
          </a:xfrm>
        </p:grpSpPr>
        <p:sp>
          <p:nvSpPr>
            <p:cNvPr id="50" name="Rectangle 49"/>
            <p:cNvSpPr/>
            <p:nvPr/>
          </p:nvSpPr>
          <p:spPr>
            <a:xfrm rot="5400000">
              <a:off x="3578110" y="8281132"/>
              <a:ext cx="2448272" cy="1368152"/>
            </a:xfrm>
            <a:prstGeom prst="rect">
              <a:avLst/>
            </a:prstGeom>
            <a:ln w="762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 rot="16200000">
              <a:off x="4394760" y="7513134"/>
              <a:ext cx="738664" cy="1157368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Structured </a:t>
              </a:r>
              <a:br>
                <a:rPr lang="en-US" sz="1800" b="1" dirty="0"/>
              </a:br>
              <a:r>
                <a:rPr lang="en-US" sz="1800" b="1" dirty="0"/>
                <a:t>discussion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 rot="16200000">
              <a:off x="4617580" y="9422855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 rot="16200000">
              <a:off x="4658709" y="9564180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20230945" y="1789156"/>
            <a:ext cx="1368152" cy="2520278"/>
            <a:chOff x="4129381" y="2104589"/>
            <a:chExt cx="1368152" cy="2520278"/>
          </a:xfrm>
        </p:grpSpPr>
        <p:sp>
          <p:nvSpPr>
            <p:cNvPr id="55" name="Rectangle 54"/>
            <p:cNvSpPr/>
            <p:nvPr/>
          </p:nvSpPr>
          <p:spPr>
            <a:xfrm rot="5400000">
              <a:off x="3589321" y="2663234"/>
              <a:ext cx="2448272" cy="1368152"/>
            </a:xfrm>
            <a:prstGeom prst="rect">
              <a:avLst/>
            </a:prstGeom>
            <a:ln w="76200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>
            <a:xfrm rot="16200000">
              <a:off x="4444125" y="1921814"/>
              <a:ext cx="738664" cy="1104213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en-US" sz="1800" b="1" dirty="0"/>
                <a:t>Problems, </a:t>
              </a:r>
            </a:p>
            <a:p>
              <a:pPr algn="ctr"/>
              <a:r>
                <a:rPr lang="en-US" sz="1800" b="1" dirty="0"/>
                <a:t>Questions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 rot="16200000">
              <a:off x="4639649" y="3819147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 rot="16200000">
              <a:off x="4680778" y="3952311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22475776" y="1799471"/>
            <a:ext cx="1368152" cy="2501695"/>
            <a:chOff x="6661144" y="2114904"/>
            <a:chExt cx="1368152" cy="2501695"/>
          </a:xfrm>
        </p:grpSpPr>
        <p:sp>
          <p:nvSpPr>
            <p:cNvPr id="60" name="Rectangle 59"/>
            <p:cNvSpPr/>
            <p:nvPr/>
          </p:nvSpPr>
          <p:spPr>
            <a:xfrm rot="5400000">
              <a:off x="6121084" y="2654966"/>
              <a:ext cx="2448272" cy="1368152"/>
            </a:xfrm>
            <a:prstGeom prst="rect">
              <a:avLst/>
            </a:prstGeom>
            <a:ln w="762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TextBox 60"/>
            <p:cNvSpPr txBox="1"/>
            <p:nvPr/>
          </p:nvSpPr>
          <p:spPr>
            <a:xfrm rot="16200000">
              <a:off x="6973167" y="2009843"/>
              <a:ext cx="738664" cy="948786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Practice </a:t>
              </a:r>
            </a:p>
            <a:p>
              <a:r>
                <a:rPr lang="en-US" sz="1800" b="1" dirty="0"/>
                <a:t>exercises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 rot="16200000">
              <a:off x="7155322" y="3810879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 rot="16200000">
              <a:off x="7196451" y="3944043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20230945" y="10180386"/>
            <a:ext cx="1368152" cy="2501695"/>
            <a:chOff x="6656741" y="4994480"/>
            <a:chExt cx="1368152" cy="2501695"/>
          </a:xfrm>
        </p:grpSpPr>
        <p:sp>
          <p:nvSpPr>
            <p:cNvPr id="65" name="Rectangle 64"/>
            <p:cNvSpPr/>
            <p:nvPr/>
          </p:nvSpPr>
          <p:spPr>
            <a:xfrm rot="5400000">
              <a:off x="6116681" y="5534542"/>
              <a:ext cx="2448272" cy="1368152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/>
            <p:cNvSpPr txBox="1"/>
            <p:nvPr/>
          </p:nvSpPr>
          <p:spPr>
            <a:xfrm rot="16200000">
              <a:off x="7109989" y="4811898"/>
              <a:ext cx="461665" cy="82682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Tutorial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 rot="16200000">
              <a:off x="7133143" y="6690455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 rot="16200000">
              <a:off x="7174272" y="6823619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20266381" y="7416397"/>
            <a:ext cx="1368152" cy="2513062"/>
            <a:chOff x="6652726" y="7731830"/>
            <a:chExt cx="1368152" cy="2513062"/>
          </a:xfrm>
        </p:grpSpPr>
        <p:sp>
          <p:nvSpPr>
            <p:cNvPr id="70" name="Rectangle 69"/>
            <p:cNvSpPr/>
            <p:nvPr/>
          </p:nvSpPr>
          <p:spPr>
            <a:xfrm rot="5400000">
              <a:off x="6112666" y="8271890"/>
              <a:ext cx="2448272" cy="1368152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TextBox 70"/>
            <p:cNvSpPr txBox="1"/>
            <p:nvPr/>
          </p:nvSpPr>
          <p:spPr>
            <a:xfrm rot="16200000">
              <a:off x="7084680" y="7666770"/>
              <a:ext cx="461665" cy="65659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Game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 rot="16200000">
              <a:off x="7152136" y="9418279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 rot="16200000">
              <a:off x="7193265" y="9572336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22456575" y="10149971"/>
            <a:ext cx="1368152" cy="2494012"/>
            <a:chOff x="6641943" y="10465404"/>
            <a:chExt cx="1368152" cy="2494012"/>
          </a:xfrm>
        </p:grpSpPr>
        <p:sp>
          <p:nvSpPr>
            <p:cNvPr id="75" name="Rectangle 74"/>
            <p:cNvSpPr/>
            <p:nvPr/>
          </p:nvSpPr>
          <p:spPr>
            <a:xfrm rot="5400000">
              <a:off x="6101883" y="11005464"/>
              <a:ext cx="2448272" cy="1368152"/>
            </a:xfrm>
            <a:prstGeom prst="rect">
              <a:avLst/>
            </a:prstGeom>
            <a:ln w="76200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extBox 75"/>
            <p:cNvSpPr txBox="1"/>
            <p:nvPr/>
          </p:nvSpPr>
          <p:spPr>
            <a:xfrm rot="16200000">
              <a:off x="7095189" y="10342060"/>
              <a:ext cx="461665" cy="76918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Project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 rot="16200000">
              <a:off x="7181153" y="12154584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 rot="16200000">
              <a:off x="7222282" y="12286860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24832839" y="10146850"/>
            <a:ext cx="1368152" cy="2535232"/>
            <a:chOff x="1602484" y="2109496"/>
            <a:chExt cx="1368152" cy="2535232"/>
          </a:xfrm>
        </p:grpSpPr>
        <p:sp>
          <p:nvSpPr>
            <p:cNvPr id="80" name="Rectangle 79"/>
            <p:cNvSpPr/>
            <p:nvPr/>
          </p:nvSpPr>
          <p:spPr>
            <a:xfrm rot="5400000">
              <a:off x="1062424" y="2664508"/>
              <a:ext cx="2448272" cy="1368152"/>
            </a:xfrm>
            <a:prstGeom prst="rect">
              <a:avLst/>
            </a:prstGeom>
            <a:ln w="76200"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 rot="16200000">
              <a:off x="2055730" y="1693998"/>
              <a:ext cx="461665" cy="1292662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Actual work 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 rot="16200000">
              <a:off x="2096661" y="3820420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 rot="16200000">
              <a:off x="2121732" y="3972172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6993079" y="7406403"/>
            <a:ext cx="1368152" cy="2516644"/>
            <a:chOff x="1603786" y="4989818"/>
            <a:chExt cx="1368152" cy="2516644"/>
          </a:xfrm>
        </p:grpSpPr>
        <p:sp>
          <p:nvSpPr>
            <p:cNvPr id="85" name="Rectangle 84"/>
            <p:cNvSpPr/>
            <p:nvPr/>
          </p:nvSpPr>
          <p:spPr>
            <a:xfrm rot="5400000">
              <a:off x="1063726" y="5544828"/>
              <a:ext cx="2448272" cy="1368152"/>
            </a:xfrm>
            <a:prstGeom prst="rect">
              <a:avLst/>
            </a:prstGeom>
            <a:ln w="76200"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5"/>
            <p:cNvSpPr txBox="1"/>
            <p:nvPr/>
          </p:nvSpPr>
          <p:spPr>
            <a:xfrm rot="16200000">
              <a:off x="2057031" y="4637959"/>
              <a:ext cx="461665" cy="1165384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Case study 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 rot="16200000">
              <a:off x="2103198" y="6614253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 rot="16200000">
              <a:off x="2144327" y="6833906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2456575" y="7448799"/>
            <a:ext cx="1368152" cy="2501696"/>
            <a:chOff x="1602483" y="7734302"/>
            <a:chExt cx="1368152" cy="2501696"/>
          </a:xfrm>
        </p:grpSpPr>
        <p:sp>
          <p:nvSpPr>
            <p:cNvPr id="90" name="Rectangle 89"/>
            <p:cNvSpPr/>
            <p:nvPr/>
          </p:nvSpPr>
          <p:spPr>
            <a:xfrm rot="5400000">
              <a:off x="1062423" y="8274364"/>
              <a:ext cx="2448272" cy="1368152"/>
            </a:xfrm>
            <a:prstGeom prst="rect">
              <a:avLst/>
            </a:prstGeom>
            <a:ln w="762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90"/>
            <p:cNvSpPr txBox="1"/>
            <p:nvPr/>
          </p:nvSpPr>
          <p:spPr>
            <a:xfrm rot="16200000">
              <a:off x="2055731" y="7405462"/>
              <a:ext cx="461665" cy="111934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Simulation</a:t>
              </a:r>
              <a:endParaRPr lang="en-US" b="1" dirty="0"/>
            </a:p>
          </p:txBody>
        </p:sp>
        <p:sp>
          <p:nvSpPr>
            <p:cNvPr id="92" name="TextBox 91"/>
            <p:cNvSpPr txBox="1"/>
            <p:nvPr/>
          </p:nvSpPr>
          <p:spPr>
            <a:xfrm rot="16200000">
              <a:off x="2080602" y="9388349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 rot="16200000">
              <a:off x="2121731" y="9563442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22492395" y="4578484"/>
            <a:ext cx="1368152" cy="2501695"/>
            <a:chOff x="9091315" y="10489397"/>
            <a:chExt cx="1368152" cy="2501695"/>
          </a:xfrm>
        </p:grpSpPr>
        <p:sp>
          <p:nvSpPr>
            <p:cNvPr id="95" name="Rectangle 94"/>
            <p:cNvSpPr/>
            <p:nvPr/>
          </p:nvSpPr>
          <p:spPr>
            <a:xfrm rot="5400000">
              <a:off x="8551255" y="11029459"/>
              <a:ext cx="2448272" cy="1368152"/>
            </a:xfrm>
            <a:prstGeom prst="rect">
              <a:avLst/>
            </a:prstGeom>
            <a:ln w="762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TextBox 95"/>
            <p:cNvSpPr txBox="1"/>
            <p:nvPr/>
          </p:nvSpPr>
          <p:spPr>
            <a:xfrm rot="16200000">
              <a:off x="9534906" y="10320280"/>
              <a:ext cx="461665" cy="79989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Lecture</a:t>
              </a:r>
              <a:endParaRPr lang="en-US" b="1" dirty="0"/>
            </a:p>
          </p:txBody>
        </p:sp>
        <p:sp>
          <p:nvSpPr>
            <p:cNvPr id="97" name="TextBox 96"/>
            <p:cNvSpPr txBox="1"/>
            <p:nvPr/>
          </p:nvSpPr>
          <p:spPr>
            <a:xfrm rot="16200000">
              <a:off x="9581071" y="12185372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 rot="16200000">
              <a:off x="9622200" y="12318536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27003187" y="1799473"/>
            <a:ext cx="1368152" cy="2520280"/>
            <a:chOff x="9070116" y="4992313"/>
            <a:chExt cx="1368152" cy="2520280"/>
          </a:xfrm>
        </p:grpSpPr>
        <p:sp>
          <p:nvSpPr>
            <p:cNvPr id="100" name="Rectangle 99"/>
            <p:cNvSpPr/>
            <p:nvPr/>
          </p:nvSpPr>
          <p:spPr>
            <a:xfrm rot="5400000">
              <a:off x="8530056" y="5550960"/>
              <a:ext cx="2448272" cy="1368152"/>
            </a:xfrm>
            <a:prstGeom prst="rect">
              <a:avLst/>
            </a:prstGeom>
            <a:ln w="762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TextBox 100"/>
            <p:cNvSpPr txBox="1"/>
            <p:nvPr/>
          </p:nvSpPr>
          <p:spPr>
            <a:xfrm rot="16200000">
              <a:off x="9384859" y="4960413"/>
              <a:ext cx="738664" cy="802464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Media/</a:t>
              </a:r>
            </a:p>
            <a:p>
              <a:r>
                <a:rPr lang="en-US" sz="1800" b="1" dirty="0"/>
                <a:t>Video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 rot="16200000">
              <a:off x="9546517" y="6706873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 rot="16200000">
              <a:off x="9587646" y="6840037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20241575" y="4551183"/>
            <a:ext cx="1368152" cy="2501696"/>
            <a:chOff x="9077172" y="7741070"/>
            <a:chExt cx="1368152" cy="2501696"/>
          </a:xfrm>
        </p:grpSpPr>
        <p:sp>
          <p:nvSpPr>
            <p:cNvPr id="105" name="Rectangle 104"/>
            <p:cNvSpPr/>
            <p:nvPr/>
          </p:nvSpPr>
          <p:spPr>
            <a:xfrm rot="5400000">
              <a:off x="8537112" y="8281132"/>
              <a:ext cx="2448272" cy="1368152"/>
            </a:xfrm>
            <a:prstGeom prst="rect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TextBox 105"/>
            <p:cNvSpPr txBox="1"/>
            <p:nvPr/>
          </p:nvSpPr>
          <p:spPr>
            <a:xfrm rot="16200000">
              <a:off x="9530416" y="7541913"/>
              <a:ext cx="461665" cy="85997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Reading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 rot="16200000">
              <a:off x="9555291" y="9437046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08" name="TextBox 107"/>
            <p:cNvSpPr txBox="1"/>
            <p:nvPr/>
          </p:nvSpPr>
          <p:spPr>
            <a:xfrm rot="16200000">
              <a:off x="9596420" y="9570210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24760831" y="1809231"/>
            <a:ext cx="1368152" cy="2535137"/>
            <a:chOff x="9019307" y="2124664"/>
            <a:chExt cx="1368152" cy="2535137"/>
          </a:xfrm>
        </p:grpSpPr>
        <p:sp>
          <p:nvSpPr>
            <p:cNvPr id="110" name="Rectangle 109"/>
            <p:cNvSpPr/>
            <p:nvPr/>
          </p:nvSpPr>
          <p:spPr>
            <a:xfrm rot="5400000">
              <a:off x="8479247" y="2683310"/>
              <a:ext cx="2448272" cy="1368152"/>
            </a:xfrm>
            <a:prstGeom prst="rect">
              <a:avLst/>
            </a:prstGeom>
            <a:ln w="76200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TextBox 110"/>
            <p:cNvSpPr txBox="1"/>
            <p:nvPr/>
          </p:nvSpPr>
          <p:spPr>
            <a:xfrm rot="16200000">
              <a:off x="9299526" y="1884983"/>
              <a:ext cx="738664" cy="1218026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en-US" sz="1800" b="1" dirty="0" err="1"/>
                <a:t>Demonstra</a:t>
              </a:r>
              <a:r>
                <a:rPr lang="en-US" sz="1800" b="1" dirty="0"/>
                <a:t>-</a:t>
              </a:r>
            </a:p>
            <a:p>
              <a:pPr algn="ctr"/>
              <a:r>
                <a:rPr lang="en-US" sz="1800" b="1" dirty="0" err="1"/>
                <a:t>tion</a:t>
              </a:r>
              <a:endParaRPr lang="en-US" sz="1800" b="1" dirty="0"/>
            </a:p>
          </p:txBody>
        </p:sp>
        <p:sp>
          <p:nvSpPr>
            <p:cNvPr id="112" name="TextBox 111"/>
            <p:cNvSpPr txBox="1"/>
            <p:nvPr/>
          </p:nvSpPr>
          <p:spPr>
            <a:xfrm rot="16200000">
              <a:off x="9518719" y="3867689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 rot="16200000">
              <a:off x="9559848" y="3987245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27007159" y="4517741"/>
            <a:ext cx="1368152" cy="2535138"/>
            <a:chOff x="14064511" y="2124449"/>
            <a:chExt cx="1368152" cy="2535138"/>
          </a:xfrm>
        </p:grpSpPr>
        <p:sp>
          <p:nvSpPr>
            <p:cNvPr id="115" name="Rectangle 114"/>
            <p:cNvSpPr/>
            <p:nvPr/>
          </p:nvSpPr>
          <p:spPr>
            <a:xfrm rot="5400000">
              <a:off x="13524451" y="2683096"/>
              <a:ext cx="2448272" cy="1368152"/>
            </a:xfrm>
            <a:prstGeom prst="rect">
              <a:avLst/>
            </a:prstGeom>
            <a:ln w="76200"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TextBox 115"/>
            <p:cNvSpPr txBox="1"/>
            <p:nvPr/>
          </p:nvSpPr>
          <p:spPr>
            <a:xfrm rot="16200000">
              <a:off x="14365175" y="1959500"/>
              <a:ext cx="738664" cy="1068561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en-US" sz="1800" b="1" dirty="0"/>
                <a:t>Open</a:t>
              </a:r>
            </a:p>
            <a:p>
              <a:pPr algn="ctr"/>
              <a:r>
                <a:rPr lang="en-US" sz="1800" b="1" dirty="0"/>
                <a:t>discussion</a:t>
              </a:r>
            </a:p>
          </p:txBody>
        </p:sp>
        <p:sp>
          <p:nvSpPr>
            <p:cNvPr id="117" name="TextBox 116"/>
            <p:cNvSpPr txBox="1"/>
            <p:nvPr/>
          </p:nvSpPr>
          <p:spPr>
            <a:xfrm rot="16200000">
              <a:off x="14575557" y="3852961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 rot="16200000">
              <a:off x="14616686" y="3987031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27021307" y="10161943"/>
            <a:ext cx="1368152" cy="2535232"/>
            <a:chOff x="27021307" y="10161943"/>
            <a:chExt cx="1368152" cy="2535232"/>
          </a:xfrm>
        </p:grpSpPr>
        <p:sp>
          <p:nvSpPr>
            <p:cNvPr id="119" name="Rectangle 118"/>
            <p:cNvSpPr/>
            <p:nvPr/>
          </p:nvSpPr>
          <p:spPr>
            <a:xfrm rot="5400000">
              <a:off x="26481247" y="10716955"/>
              <a:ext cx="2448272" cy="1368152"/>
            </a:xfrm>
            <a:prstGeom prst="rect">
              <a:avLst/>
            </a:prstGeom>
            <a:ln w="76200">
              <a:solidFill>
                <a:srgbClr val="C000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TextBox 119"/>
            <p:cNvSpPr txBox="1"/>
            <p:nvPr/>
          </p:nvSpPr>
          <p:spPr>
            <a:xfrm rot="16200000">
              <a:off x="27474553" y="9760744"/>
              <a:ext cx="461665" cy="1264064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Test or Quiz 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 rot="16200000">
              <a:off x="27515484" y="11839151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 rot="16200000">
              <a:off x="27540555" y="12027023"/>
              <a:ext cx="369332" cy="970971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Assessment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32438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30279975" cy="51487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03" y="5148784"/>
            <a:ext cx="30279975" cy="514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0333360"/>
            <a:ext cx="30279975" cy="514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-17125" y="15517936"/>
            <a:ext cx="30279975" cy="514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396510" y="-892571"/>
            <a:ext cx="4449762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6339" y="324248"/>
            <a:ext cx="17281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Unit , Week, Day, or Learning Outcome #1</a:t>
            </a:r>
          </a:p>
        </p:txBody>
      </p:sp>
      <p:grpSp>
        <p:nvGrpSpPr>
          <p:cNvPr id="9" name="Group 8"/>
          <p:cNvGrpSpPr/>
          <p:nvPr/>
        </p:nvGrpSpPr>
        <p:grpSpPr>
          <a:xfrm rot="5400000">
            <a:off x="17939171" y="14628948"/>
            <a:ext cx="4427984" cy="6858000"/>
            <a:chOff x="0" y="0"/>
            <a:chExt cx="4427984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4427984" cy="6858000"/>
            </a:xfrm>
            <a:prstGeom prst="rect">
              <a:avLst/>
            </a:prstGeom>
            <a:solidFill>
              <a:srgbClr val="B7A3A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 rot="16200000">
              <a:off x="-2115451" y="3059668"/>
              <a:ext cx="504056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Informal, On-the-job, In-the-field</a:t>
              </a: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06339" y="5436816"/>
            <a:ext cx="17281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Unit , Week, Day, or Learning Outcome #1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6339" y="10604317"/>
            <a:ext cx="17281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Unit , Week, Day, or Learning Outcome #1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8334" y="15833068"/>
            <a:ext cx="17281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Unit , Week, Day, or Learning Outcome #1</a:t>
            </a:r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668174" y="14651746"/>
            <a:ext cx="4449762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668174" y="9404234"/>
            <a:ext cx="4449762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403750" y="9387498"/>
            <a:ext cx="4449762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961635" y="9387498"/>
            <a:ext cx="4449762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970534" y="4281084"/>
            <a:ext cx="4449762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668174" y="4281084"/>
            <a:ext cx="4449762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425329" y="4220998"/>
            <a:ext cx="4449762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425329" y="14662634"/>
            <a:ext cx="4449762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4" name="Group 23"/>
          <p:cNvGrpSpPr/>
          <p:nvPr/>
        </p:nvGrpSpPr>
        <p:grpSpPr>
          <a:xfrm rot="5400000">
            <a:off x="10644566" y="-868982"/>
            <a:ext cx="4427984" cy="6858000"/>
            <a:chOff x="0" y="0"/>
            <a:chExt cx="4427984" cy="6858000"/>
          </a:xfrm>
        </p:grpSpPr>
        <p:sp>
          <p:nvSpPr>
            <p:cNvPr id="25" name="Rectangle 24"/>
            <p:cNvSpPr/>
            <p:nvPr/>
          </p:nvSpPr>
          <p:spPr>
            <a:xfrm>
              <a:off x="0" y="0"/>
              <a:ext cx="4427984" cy="6858000"/>
            </a:xfrm>
            <a:prstGeom prst="rect">
              <a:avLst/>
            </a:prstGeom>
            <a:solidFill>
              <a:srgbClr val="B7A3A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 rot="16200000">
              <a:off x="-2115451" y="3059668"/>
              <a:ext cx="504056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Informal, On-the-job, In-the-field</a:t>
              </a:r>
            </a:p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6160" y="1120187"/>
            <a:ext cx="3194050" cy="326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7" name="Group 26"/>
          <p:cNvGrpSpPr/>
          <p:nvPr/>
        </p:nvGrpSpPr>
        <p:grpSpPr>
          <a:xfrm rot="5400000">
            <a:off x="5614204" y="1178440"/>
            <a:ext cx="3240363" cy="3168352"/>
            <a:chOff x="5652117" y="3546735"/>
            <a:chExt cx="3240363" cy="3168352"/>
          </a:xfrm>
        </p:grpSpPr>
        <p:sp>
          <p:nvSpPr>
            <p:cNvPr id="28" name="Rectangle 27"/>
            <p:cNvSpPr/>
            <p:nvPr/>
          </p:nvSpPr>
          <p:spPr>
            <a:xfrm>
              <a:off x="5652120" y="3546735"/>
              <a:ext cx="3240360" cy="3168352"/>
            </a:xfrm>
            <a:prstGeom prst="rect">
              <a:avLst/>
            </a:prstGeom>
            <a:solidFill>
              <a:srgbClr val="FFFF6D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 rot="10800000">
              <a:off x="5652117" y="4520071"/>
              <a:ext cx="461665" cy="1172757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Case-based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 rot="5400000">
            <a:off x="9690187" y="1194403"/>
            <a:ext cx="3240362" cy="3168352"/>
            <a:chOff x="899590" y="3522275"/>
            <a:chExt cx="3240362" cy="3168352"/>
          </a:xfrm>
        </p:grpSpPr>
        <p:sp>
          <p:nvSpPr>
            <p:cNvPr id="31" name="Rectangle 30"/>
            <p:cNvSpPr/>
            <p:nvPr/>
          </p:nvSpPr>
          <p:spPr>
            <a:xfrm>
              <a:off x="899592" y="3522275"/>
              <a:ext cx="3240360" cy="316835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 rot="10800000">
              <a:off x="899590" y="4427318"/>
              <a:ext cx="461665" cy="14071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Project-based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685033" y="1744779"/>
            <a:ext cx="1368152" cy="2514250"/>
            <a:chOff x="4118170" y="7722486"/>
            <a:chExt cx="1368152" cy="2514250"/>
          </a:xfrm>
        </p:grpSpPr>
        <p:sp>
          <p:nvSpPr>
            <p:cNvPr id="34" name="Rectangle 33"/>
            <p:cNvSpPr/>
            <p:nvPr/>
          </p:nvSpPr>
          <p:spPr>
            <a:xfrm rot="5400000">
              <a:off x="3578110" y="8281132"/>
              <a:ext cx="2448272" cy="1368152"/>
            </a:xfrm>
            <a:prstGeom prst="rect">
              <a:avLst/>
            </a:prstGeom>
            <a:ln w="762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 rot="16200000">
              <a:off x="4394760" y="7513134"/>
              <a:ext cx="738664" cy="1157368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Structured </a:t>
              </a:r>
              <a:br>
                <a:rPr lang="en-US" sz="1800" b="1" dirty="0"/>
              </a:br>
              <a:r>
                <a:rPr lang="en-US" sz="1800" b="1" dirty="0"/>
                <a:t>discussion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 rot="16200000">
              <a:off x="4617580" y="9509054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 rot="16200000">
              <a:off x="4658709" y="9564180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4178552" y="1749550"/>
            <a:ext cx="1368152" cy="2535138"/>
            <a:chOff x="14064511" y="2124449"/>
            <a:chExt cx="1368152" cy="2535138"/>
          </a:xfrm>
        </p:grpSpPr>
        <p:sp>
          <p:nvSpPr>
            <p:cNvPr id="39" name="Rectangle 38"/>
            <p:cNvSpPr/>
            <p:nvPr/>
          </p:nvSpPr>
          <p:spPr>
            <a:xfrm rot="5400000">
              <a:off x="13524451" y="2683096"/>
              <a:ext cx="2448272" cy="1368152"/>
            </a:xfrm>
            <a:prstGeom prst="rect">
              <a:avLst/>
            </a:prstGeom>
            <a:ln w="76200"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 rot="16200000">
              <a:off x="14365175" y="1959500"/>
              <a:ext cx="738664" cy="1068561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en-US" sz="1800" b="1" dirty="0"/>
                <a:t>Open</a:t>
              </a:r>
            </a:p>
            <a:p>
              <a:pPr algn="ctr"/>
              <a:r>
                <a:rPr lang="en-US" sz="1800" b="1" dirty="0"/>
                <a:t>discussion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 rot="16200000">
              <a:off x="14575557" y="3911017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 rot="16200000">
              <a:off x="14616686" y="3987031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806950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0279975" cy="51487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03" y="5148784"/>
            <a:ext cx="30279975" cy="514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0333360"/>
            <a:ext cx="30279975" cy="514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17125" y="15517936"/>
            <a:ext cx="30279975" cy="514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459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 rot="5400000">
            <a:off x="5346897" y="2092119"/>
            <a:ext cx="3240362" cy="3168352"/>
            <a:chOff x="5652118" y="188640"/>
            <a:chExt cx="3240362" cy="3168352"/>
          </a:xfrm>
        </p:grpSpPr>
        <p:sp>
          <p:nvSpPr>
            <p:cNvPr id="16" name="Rectangle 15"/>
            <p:cNvSpPr/>
            <p:nvPr/>
          </p:nvSpPr>
          <p:spPr>
            <a:xfrm>
              <a:off x="5652120" y="188640"/>
              <a:ext cx="3240360" cy="316835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 rot="10800000">
              <a:off x="5652118" y="1200861"/>
              <a:ext cx="461665" cy="1143903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Discussion 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 rot="5400000">
            <a:off x="5346896" y="5616834"/>
            <a:ext cx="3240363" cy="3168352"/>
            <a:chOff x="5652117" y="3546735"/>
            <a:chExt cx="3240363" cy="3168352"/>
          </a:xfrm>
        </p:grpSpPr>
        <p:sp>
          <p:nvSpPr>
            <p:cNvPr id="19" name="Rectangle 18"/>
            <p:cNvSpPr/>
            <p:nvPr/>
          </p:nvSpPr>
          <p:spPr>
            <a:xfrm>
              <a:off x="5652120" y="3546735"/>
              <a:ext cx="3240360" cy="3168352"/>
            </a:xfrm>
            <a:prstGeom prst="rect">
              <a:avLst/>
            </a:prstGeom>
            <a:solidFill>
              <a:srgbClr val="FFFF6D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 rot="10800000">
              <a:off x="5652117" y="4520071"/>
              <a:ext cx="461665" cy="1172757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Case-based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 rot="5400000">
            <a:off x="2095183" y="5616834"/>
            <a:ext cx="3240362" cy="3168352"/>
            <a:chOff x="899590" y="3522275"/>
            <a:chExt cx="3240362" cy="3168352"/>
          </a:xfrm>
        </p:grpSpPr>
        <p:sp>
          <p:nvSpPr>
            <p:cNvPr id="22" name="Rectangle 21"/>
            <p:cNvSpPr/>
            <p:nvPr/>
          </p:nvSpPr>
          <p:spPr>
            <a:xfrm>
              <a:off x="899592" y="3522275"/>
              <a:ext cx="3240360" cy="316835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 rot="10800000">
              <a:off x="899590" y="4427318"/>
              <a:ext cx="461665" cy="14071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Project-based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 rot="5400000">
            <a:off x="2095183" y="2088445"/>
            <a:ext cx="3240362" cy="3168352"/>
            <a:chOff x="899590" y="170677"/>
            <a:chExt cx="3240362" cy="3168352"/>
          </a:xfrm>
        </p:grpSpPr>
        <p:sp>
          <p:nvSpPr>
            <p:cNvPr id="25" name="Rectangle 24"/>
            <p:cNvSpPr/>
            <p:nvPr/>
          </p:nvSpPr>
          <p:spPr>
            <a:xfrm>
              <a:off x="899592" y="170677"/>
              <a:ext cx="3240360" cy="3168352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 rot="10800000">
              <a:off x="899590" y="646470"/>
              <a:ext cx="461665" cy="2216761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Lectures and Readings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1386459" y="828304"/>
            <a:ext cx="7632218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Extra Learning Strategies</a:t>
            </a:r>
          </a:p>
        </p:txBody>
      </p:sp>
      <p:grpSp>
        <p:nvGrpSpPr>
          <p:cNvPr id="28" name="Group 27"/>
          <p:cNvGrpSpPr/>
          <p:nvPr/>
        </p:nvGrpSpPr>
        <p:grpSpPr>
          <a:xfrm rot="5400000">
            <a:off x="5371358" y="9145229"/>
            <a:ext cx="3240362" cy="3168352"/>
            <a:chOff x="5652118" y="188640"/>
            <a:chExt cx="3240362" cy="3168352"/>
          </a:xfrm>
        </p:grpSpPr>
        <p:sp>
          <p:nvSpPr>
            <p:cNvPr id="29" name="Rectangle 28"/>
            <p:cNvSpPr/>
            <p:nvPr/>
          </p:nvSpPr>
          <p:spPr>
            <a:xfrm>
              <a:off x="5652120" y="188640"/>
              <a:ext cx="3240360" cy="316835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 rot="10800000">
              <a:off x="5652118" y="1139876"/>
              <a:ext cx="461665" cy="1229952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Experiential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 rot="5400000">
            <a:off x="2111955" y="9145300"/>
            <a:ext cx="3240362" cy="3168352"/>
            <a:chOff x="899590" y="170677"/>
            <a:chExt cx="3240362" cy="3168352"/>
          </a:xfrm>
        </p:grpSpPr>
        <p:sp>
          <p:nvSpPr>
            <p:cNvPr id="32" name="Rectangle 31"/>
            <p:cNvSpPr/>
            <p:nvPr/>
          </p:nvSpPr>
          <p:spPr>
            <a:xfrm>
              <a:off x="899592" y="170677"/>
              <a:ext cx="3240360" cy="31683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 rot="10800000">
              <a:off x="899590" y="1342687"/>
              <a:ext cx="461665" cy="824328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 Inquiry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 rot="5400000">
            <a:off x="2110612" y="12701020"/>
            <a:ext cx="3240362" cy="3168352"/>
            <a:chOff x="899590" y="3528772"/>
            <a:chExt cx="3240362" cy="3168352"/>
          </a:xfrm>
        </p:grpSpPr>
        <p:sp>
          <p:nvSpPr>
            <p:cNvPr id="35" name="Rectangle 34"/>
            <p:cNvSpPr/>
            <p:nvPr/>
          </p:nvSpPr>
          <p:spPr>
            <a:xfrm>
              <a:off x="899592" y="3528772"/>
              <a:ext cx="3240360" cy="316835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 rot="10800000">
              <a:off x="899590" y="3633117"/>
              <a:ext cx="461665" cy="2959656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Guided Practice and Feedback</a:t>
              </a: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11167579" y="828304"/>
            <a:ext cx="7405938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Extra Learning Activities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16652408" y="7713670"/>
            <a:ext cx="1368152" cy="2501695"/>
            <a:chOff x="1596090" y="10472909"/>
            <a:chExt cx="1368152" cy="2501695"/>
          </a:xfrm>
        </p:grpSpPr>
        <p:sp>
          <p:nvSpPr>
            <p:cNvPr id="39" name="Rectangle 38"/>
            <p:cNvSpPr/>
            <p:nvPr/>
          </p:nvSpPr>
          <p:spPr>
            <a:xfrm rot="5400000">
              <a:off x="1056030" y="11012971"/>
              <a:ext cx="2448272" cy="1368152"/>
            </a:xfrm>
            <a:prstGeom prst="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 rot="16200000">
              <a:off x="2039683" y="10248104"/>
              <a:ext cx="461665" cy="91127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Roleplay</a:t>
              </a:r>
              <a:endParaRPr lang="en-US" b="1" dirty="0"/>
            </a:p>
          </p:txBody>
        </p:sp>
        <p:sp>
          <p:nvSpPr>
            <p:cNvPr id="41" name="TextBox 40"/>
            <p:cNvSpPr txBox="1"/>
            <p:nvPr/>
          </p:nvSpPr>
          <p:spPr>
            <a:xfrm rot="16200000">
              <a:off x="2085846" y="12168884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 rot="16200000">
              <a:off x="2126975" y="12302048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6623927" y="4866618"/>
            <a:ext cx="1368152" cy="2514250"/>
            <a:chOff x="4118170" y="7722486"/>
            <a:chExt cx="1368152" cy="2514250"/>
          </a:xfrm>
        </p:grpSpPr>
        <p:sp>
          <p:nvSpPr>
            <p:cNvPr id="44" name="Rectangle 43"/>
            <p:cNvSpPr/>
            <p:nvPr/>
          </p:nvSpPr>
          <p:spPr>
            <a:xfrm rot="5400000">
              <a:off x="3578110" y="8281132"/>
              <a:ext cx="2448272" cy="1368152"/>
            </a:xfrm>
            <a:prstGeom prst="rect">
              <a:avLst/>
            </a:prstGeom>
            <a:ln w="762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 rot="16200000">
              <a:off x="4394760" y="7513134"/>
              <a:ext cx="738664" cy="1157368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Structured </a:t>
              </a:r>
              <a:br>
                <a:rPr lang="en-US" sz="1800" b="1" dirty="0"/>
              </a:br>
              <a:r>
                <a:rPr lang="en-US" sz="1800" b="1" dirty="0"/>
                <a:t>discussion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 rot="16200000">
              <a:off x="4617580" y="9509054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 rot="16200000">
              <a:off x="4658709" y="9564180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12094041" y="2104589"/>
            <a:ext cx="1368152" cy="2520278"/>
            <a:chOff x="4129381" y="2104589"/>
            <a:chExt cx="1368152" cy="2520278"/>
          </a:xfrm>
        </p:grpSpPr>
        <p:sp>
          <p:nvSpPr>
            <p:cNvPr id="49" name="Rectangle 48"/>
            <p:cNvSpPr/>
            <p:nvPr/>
          </p:nvSpPr>
          <p:spPr>
            <a:xfrm rot="5400000">
              <a:off x="3589321" y="2663234"/>
              <a:ext cx="2448272" cy="1368152"/>
            </a:xfrm>
            <a:prstGeom prst="rect">
              <a:avLst/>
            </a:prstGeom>
            <a:ln w="76200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 rot="16200000">
              <a:off x="4444125" y="1921814"/>
              <a:ext cx="738664" cy="1104213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en-US" sz="1800" b="1" dirty="0"/>
                <a:t>Problems, </a:t>
              </a:r>
            </a:p>
            <a:p>
              <a:pPr algn="ctr"/>
              <a:r>
                <a:rPr lang="en-US" sz="1800" b="1" dirty="0"/>
                <a:t>Questions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 rot="16200000">
              <a:off x="4639649" y="3819147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 rot="16200000">
              <a:off x="4680778" y="3952311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4338872" y="2114904"/>
            <a:ext cx="1368152" cy="2501695"/>
            <a:chOff x="6661144" y="2114904"/>
            <a:chExt cx="1368152" cy="2501695"/>
          </a:xfrm>
        </p:grpSpPr>
        <p:sp>
          <p:nvSpPr>
            <p:cNvPr id="54" name="Rectangle 53"/>
            <p:cNvSpPr/>
            <p:nvPr/>
          </p:nvSpPr>
          <p:spPr>
            <a:xfrm rot="5400000">
              <a:off x="6121084" y="2654966"/>
              <a:ext cx="2448272" cy="1368152"/>
            </a:xfrm>
            <a:prstGeom prst="rect">
              <a:avLst/>
            </a:prstGeom>
            <a:ln w="762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 rot="16200000">
              <a:off x="6973167" y="2009843"/>
              <a:ext cx="738664" cy="948786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Practice </a:t>
              </a:r>
            </a:p>
            <a:p>
              <a:r>
                <a:rPr lang="en-US" sz="1800" b="1" dirty="0"/>
                <a:t>exercises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 rot="16200000">
              <a:off x="7155322" y="3810879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 rot="16200000">
              <a:off x="7196451" y="3944043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12094041" y="10495819"/>
            <a:ext cx="1368152" cy="2501695"/>
            <a:chOff x="6656741" y="4994480"/>
            <a:chExt cx="1368152" cy="2501695"/>
          </a:xfrm>
        </p:grpSpPr>
        <p:sp>
          <p:nvSpPr>
            <p:cNvPr id="59" name="Rectangle 58"/>
            <p:cNvSpPr/>
            <p:nvPr/>
          </p:nvSpPr>
          <p:spPr>
            <a:xfrm rot="5400000">
              <a:off x="6116681" y="5534542"/>
              <a:ext cx="2448272" cy="1368152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 rot="16200000">
              <a:off x="7109989" y="4811898"/>
              <a:ext cx="461665" cy="82682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Tutorial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 rot="16200000">
              <a:off x="7133143" y="6690455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 rot="16200000">
              <a:off x="7174272" y="6823619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2129477" y="7731830"/>
            <a:ext cx="1368152" cy="2513062"/>
            <a:chOff x="6652726" y="7731830"/>
            <a:chExt cx="1368152" cy="2513062"/>
          </a:xfrm>
        </p:grpSpPr>
        <p:sp>
          <p:nvSpPr>
            <p:cNvPr id="64" name="Rectangle 63"/>
            <p:cNvSpPr/>
            <p:nvPr/>
          </p:nvSpPr>
          <p:spPr>
            <a:xfrm rot="5400000">
              <a:off x="6112666" y="8271890"/>
              <a:ext cx="2448272" cy="1368152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 rot="16200000">
              <a:off x="7084680" y="7666770"/>
              <a:ext cx="461665" cy="65659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Game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 rot="16200000">
              <a:off x="7152136" y="9458222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 rot="16200000">
              <a:off x="7193265" y="9572336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14319671" y="10465404"/>
            <a:ext cx="1368152" cy="2494012"/>
            <a:chOff x="6641943" y="10465404"/>
            <a:chExt cx="1368152" cy="2494012"/>
          </a:xfrm>
        </p:grpSpPr>
        <p:sp>
          <p:nvSpPr>
            <p:cNvPr id="69" name="Rectangle 68"/>
            <p:cNvSpPr/>
            <p:nvPr/>
          </p:nvSpPr>
          <p:spPr>
            <a:xfrm rot="5400000">
              <a:off x="6101883" y="11005464"/>
              <a:ext cx="2448272" cy="1368152"/>
            </a:xfrm>
            <a:prstGeom prst="rect">
              <a:avLst/>
            </a:prstGeom>
            <a:ln w="76200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/>
            <p:cNvSpPr txBox="1"/>
            <p:nvPr/>
          </p:nvSpPr>
          <p:spPr>
            <a:xfrm rot="16200000">
              <a:off x="7095189" y="10342060"/>
              <a:ext cx="461665" cy="76918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Project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 rot="16200000">
              <a:off x="7181153" y="12191796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 rot="16200000">
              <a:off x="7222282" y="12286860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16695935" y="10462283"/>
            <a:ext cx="1368152" cy="2535232"/>
            <a:chOff x="1602484" y="2109496"/>
            <a:chExt cx="1368152" cy="2535232"/>
          </a:xfrm>
        </p:grpSpPr>
        <p:sp>
          <p:nvSpPr>
            <p:cNvPr id="74" name="Rectangle 73"/>
            <p:cNvSpPr/>
            <p:nvPr/>
          </p:nvSpPr>
          <p:spPr>
            <a:xfrm rot="5400000">
              <a:off x="1062424" y="2664508"/>
              <a:ext cx="2448272" cy="1368152"/>
            </a:xfrm>
            <a:prstGeom prst="rect">
              <a:avLst/>
            </a:prstGeom>
            <a:ln w="76200"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TextBox 74"/>
            <p:cNvSpPr txBox="1"/>
            <p:nvPr/>
          </p:nvSpPr>
          <p:spPr>
            <a:xfrm rot="16200000">
              <a:off x="2055730" y="1693998"/>
              <a:ext cx="461665" cy="1292662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Actual work 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 rot="16200000">
              <a:off x="2096661" y="3820420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 rot="16200000">
              <a:off x="2121732" y="3972172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18856175" y="7721836"/>
            <a:ext cx="1368152" cy="2516644"/>
            <a:chOff x="1603786" y="4989818"/>
            <a:chExt cx="1368152" cy="2516644"/>
          </a:xfrm>
        </p:grpSpPr>
        <p:sp>
          <p:nvSpPr>
            <p:cNvPr id="79" name="Rectangle 78"/>
            <p:cNvSpPr/>
            <p:nvPr/>
          </p:nvSpPr>
          <p:spPr>
            <a:xfrm rot="5400000">
              <a:off x="1063726" y="5544828"/>
              <a:ext cx="2448272" cy="1368152"/>
            </a:xfrm>
            <a:prstGeom prst="rect">
              <a:avLst/>
            </a:prstGeom>
            <a:ln w="76200"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79"/>
            <p:cNvSpPr txBox="1"/>
            <p:nvPr/>
          </p:nvSpPr>
          <p:spPr>
            <a:xfrm rot="16200000">
              <a:off x="2057031" y="4637959"/>
              <a:ext cx="461665" cy="1165384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Case study 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 rot="16200000">
              <a:off x="2103198" y="6700742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 rot="16200000">
              <a:off x="2144327" y="6833906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14319671" y="7764232"/>
            <a:ext cx="1368152" cy="2501696"/>
            <a:chOff x="1602483" y="7734302"/>
            <a:chExt cx="1368152" cy="2501696"/>
          </a:xfrm>
        </p:grpSpPr>
        <p:sp>
          <p:nvSpPr>
            <p:cNvPr id="84" name="Rectangle 83"/>
            <p:cNvSpPr/>
            <p:nvPr/>
          </p:nvSpPr>
          <p:spPr>
            <a:xfrm rot="5400000">
              <a:off x="1062423" y="8274364"/>
              <a:ext cx="2448272" cy="1368152"/>
            </a:xfrm>
            <a:prstGeom prst="rect">
              <a:avLst/>
            </a:prstGeom>
            <a:ln w="762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 rot="16200000">
              <a:off x="2055731" y="7405462"/>
              <a:ext cx="461665" cy="111934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Simulation</a:t>
              </a:r>
              <a:endParaRPr lang="en-US" b="1" dirty="0"/>
            </a:p>
          </p:txBody>
        </p:sp>
        <p:sp>
          <p:nvSpPr>
            <p:cNvPr id="86" name="TextBox 85"/>
            <p:cNvSpPr txBox="1"/>
            <p:nvPr/>
          </p:nvSpPr>
          <p:spPr>
            <a:xfrm rot="16200000">
              <a:off x="2080602" y="9430278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 rot="16200000">
              <a:off x="2121731" y="9563442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14355491" y="4893917"/>
            <a:ext cx="1368152" cy="2501695"/>
            <a:chOff x="9091315" y="10489397"/>
            <a:chExt cx="1368152" cy="2501695"/>
          </a:xfrm>
        </p:grpSpPr>
        <p:sp>
          <p:nvSpPr>
            <p:cNvPr id="89" name="Rectangle 88"/>
            <p:cNvSpPr/>
            <p:nvPr/>
          </p:nvSpPr>
          <p:spPr>
            <a:xfrm rot="5400000">
              <a:off x="8551255" y="11029459"/>
              <a:ext cx="2448272" cy="1368152"/>
            </a:xfrm>
            <a:prstGeom prst="rect">
              <a:avLst/>
            </a:prstGeom>
            <a:ln w="762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TextBox 89"/>
            <p:cNvSpPr txBox="1"/>
            <p:nvPr/>
          </p:nvSpPr>
          <p:spPr>
            <a:xfrm rot="16200000">
              <a:off x="9534906" y="10320280"/>
              <a:ext cx="461665" cy="79989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Lecture</a:t>
              </a:r>
              <a:endParaRPr lang="en-US" b="1" dirty="0"/>
            </a:p>
          </p:txBody>
        </p:sp>
        <p:sp>
          <p:nvSpPr>
            <p:cNvPr id="91" name="TextBox 90"/>
            <p:cNvSpPr txBox="1"/>
            <p:nvPr/>
          </p:nvSpPr>
          <p:spPr>
            <a:xfrm rot="16200000">
              <a:off x="9581071" y="12185372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 rot="16200000">
              <a:off x="9622200" y="12318536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18866283" y="2114906"/>
            <a:ext cx="1368152" cy="2520280"/>
            <a:chOff x="9070116" y="4992313"/>
            <a:chExt cx="1368152" cy="2520280"/>
          </a:xfrm>
        </p:grpSpPr>
        <p:sp>
          <p:nvSpPr>
            <p:cNvPr id="94" name="Rectangle 93"/>
            <p:cNvSpPr/>
            <p:nvPr/>
          </p:nvSpPr>
          <p:spPr>
            <a:xfrm rot="5400000">
              <a:off x="8530056" y="5550960"/>
              <a:ext cx="2448272" cy="1368152"/>
            </a:xfrm>
            <a:prstGeom prst="rect">
              <a:avLst/>
            </a:prstGeom>
            <a:ln w="762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TextBox 94"/>
            <p:cNvSpPr txBox="1"/>
            <p:nvPr/>
          </p:nvSpPr>
          <p:spPr>
            <a:xfrm rot="16200000">
              <a:off x="9384859" y="4960413"/>
              <a:ext cx="738664" cy="802464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Media/</a:t>
              </a:r>
            </a:p>
            <a:p>
              <a:r>
                <a:rPr lang="en-US" sz="1800" b="1" dirty="0"/>
                <a:t>Video</a:t>
              </a:r>
            </a:p>
          </p:txBody>
        </p:sp>
        <p:sp>
          <p:nvSpPr>
            <p:cNvPr id="96" name="TextBox 95"/>
            <p:cNvSpPr txBox="1"/>
            <p:nvPr/>
          </p:nvSpPr>
          <p:spPr>
            <a:xfrm rot="16200000">
              <a:off x="9546517" y="6706873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 rot="16200000">
              <a:off x="9587646" y="6840037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12104671" y="4866616"/>
            <a:ext cx="1368152" cy="2501696"/>
            <a:chOff x="9077172" y="7741070"/>
            <a:chExt cx="1368152" cy="2501696"/>
          </a:xfrm>
        </p:grpSpPr>
        <p:sp>
          <p:nvSpPr>
            <p:cNvPr id="99" name="Rectangle 98"/>
            <p:cNvSpPr/>
            <p:nvPr/>
          </p:nvSpPr>
          <p:spPr>
            <a:xfrm rot="5400000">
              <a:off x="8537112" y="8281132"/>
              <a:ext cx="2448272" cy="1368152"/>
            </a:xfrm>
            <a:prstGeom prst="rect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TextBox 99"/>
            <p:cNvSpPr txBox="1"/>
            <p:nvPr/>
          </p:nvSpPr>
          <p:spPr>
            <a:xfrm rot="16200000">
              <a:off x="9530416" y="7541913"/>
              <a:ext cx="461665" cy="85997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Reading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 rot="16200000">
              <a:off x="9555291" y="9437046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 rot="16200000">
              <a:off x="9596420" y="9570210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16623927" y="2124664"/>
            <a:ext cx="1368152" cy="2535137"/>
            <a:chOff x="9019307" y="2124664"/>
            <a:chExt cx="1368152" cy="2535137"/>
          </a:xfrm>
        </p:grpSpPr>
        <p:sp>
          <p:nvSpPr>
            <p:cNvPr id="104" name="Rectangle 103"/>
            <p:cNvSpPr/>
            <p:nvPr/>
          </p:nvSpPr>
          <p:spPr>
            <a:xfrm rot="5400000">
              <a:off x="8479247" y="2683310"/>
              <a:ext cx="2448272" cy="1368152"/>
            </a:xfrm>
            <a:prstGeom prst="rect">
              <a:avLst/>
            </a:prstGeom>
            <a:ln w="76200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TextBox 104"/>
            <p:cNvSpPr txBox="1"/>
            <p:nvPr/>
          </p:nvSpPr>
          <p:spPr>
            <a:xfrm rot="16200000">
              <a:off x="9299526" y="1884983"/>
              <a:ext cx="738664" cy="1218026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en-US" sz="1800" b="1" dirty="0" err="1"/>
                <a:t>Demonstra</a:t>
              </a:r>
              <a:r>
                <a:rPr lang="en-US" sz="1800" b="1" dirty="0"/>
                <a:t>-</a:t>
              </a:r>
            </a:p>
            <a:p>
              <a:pPr algn="ctr"/>
              <a:r>
                <a:rPr lang="en-US" sz="1800" b="1" dirty="0" err="1"/>
                <a:t>tion</a:t>
              </a:r>
              <a:endParaRPr lang="en-US" sz="1800" b="1" dirty="0"/>
            </a:p>
          </p:txBody>
        </p:sp>
        <p:sp>
          <p:nvSpPr>
            <p:cNvPr id="106" name="TextBox 105"/>
            <p:cNvSpPr txBox="1"/>
            <p:nvPr/>
          </p:nvSpPr>
          <p:spPr>
            <a:xfrm rot="16200000">
              <a:off x="9518719" y="3911231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 rot="16200000">
              <a:off x="9559848" y="3987245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18870255" y="4833174"/>
            <a:ext cx="1368152" cy="2535138"/>
            <a:chOff x="14064511" y="2124449"/>
            <a:chExt cx="1368152" cy="2535138"/>
          </a:xfrm>
        </p:grpSpPr>
        <p:sp>
          <p:nvSpPr>
            <p:cNvPr id="109" name="Rectangle 108"/>
            <p:cNvSpPr/>
            <p:nvPr/>
          </p:nvSpPr>
          <p:spPr>
            <a:xfrm rot="5400000">
              <a:off x="13524451" y="2683096"/>
              <a:ext cx="2448272" cy="1368152"/>
            </a:xfrm>
            <a:prstGeom prst="rect">
              <a:avLst/>
            </a:prstGeom>
            <a:ln w="76200"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TextBox 109"/>
            <p:cNvSpPr txBox="1"/>
            <p:nvPr/>
          </p:nvSpPr>
          <p:spPr>
            <a:xfrm rot="16200000">
              <a:off x="14365175" y="1959500"/>
              <a:ext cx="738664" cy="1068561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en-US" sz="1800" b="1" dirty="0"/>
                <a:t>Open</a:t>
              </a:r>
            </a:p>
            <a:p>
              <a:pPr algn="ctr"/>
              <a:r>
                <a:rPr lang="en-US" sz="1800" b="1" dirty="0"/>
                <a:t>discussion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 rot="16200000">
              <a:off x="14575557" y="3911017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 rot="16200000">
              <a:off x="14616686" y="3987031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sp>
        <p:nvSpPr>
          <p:cNvPr id="113" name="Rectangle 112"/>
          <p:cNvSpPr/>
          <p:nvPr/>
        </p:nvSpPr>
        <p:spPr>
          <a:xfrm rot="5400000">
            <a:off x="18344343" y="11032388"/>
            <a:ext cx="2448272" cy="1368152"/>
          </a:xfrm>
          <a:prstGeom prst="rect">
            <a:avLst/>
          </a:prstGeom>
          <a:ln w="76200"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/>
          <p:cNvSpPr txBox="1"/>
          <p:nvPr/>
        </p:nvSpPr>
        <p:spPr>
          <a:xfrm rot="16200000">
            <a:off x="19337649" y="10076177"/>
            <a:ext cx="461665" cy="126406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800" b="1" dirty="0"/>
              <a:t>Test or Quiz </a:t>
            </a:r>
          </a:p>
        </p:txBody>
      </p:sp>
      <p:sp>
        <p:nvSpPr>
          <p:cNvPr id="115" name="TextBox 114"/>
          <p:cNvSpPr txBox="1"/>
          <p:nvPr/>
        </p:nvSpPr>
        <p:spPr>
          <a:xfrm rot="16200000">
            <a:off x="19378580" y="12188300"/>
            <a:ext cx="369332" cy="67012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200" dirty="0"/>
              <a:t>Grouping</a:t>
            </a:r>
          </a:p>
        </p:txBody>
      </p:sp>
      <p:sp>
        <p:nvSpPr>
          <p:cNvPr id="116" name="TextBox 115"/>
          <p:cNvSpPr txBox="1"/>
          <p:nvPr/>
        </p:nvSpPr>
        <p:spPr>
          <a:xfrm rot="16200000">
            <a:off x="19403651" y="12342456"/>
            <a:ext cx="369332" cy="97097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200" dirty="0">
                <a:sym typeface="Wingdings 2"/>
              </a:rPr>
              <a:t>Assessment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35641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6459" y="828304"/>
            <a:ext cx="9256829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Extra Learning Activities Cards</a:t>
            </a:r>
          </a:p>
        </p:txBody>
      </p:sp>
      <p:grpSp>
        <p:nvGrpSpPr>
          <p:cNvPr id="141" name="Group 140"/>
          <p:cNvGrpSpPr/>
          <p:nvPr/>
        </p:nvGrpSpPr>
        <p:grpSpPr>
          <a:xfrm>
            <a:off x="8687748" y="7713670"/>
            <a:ext cx="1368152" cy="2501695"/>
            <a:chOff x="1596090" y="10472909"/>
            <a:chExt cx="1368152" cy="2501695"/>
          </a:xfrm>
        </p:grpSpPr>
        <p:sp>
          <p:nvSpPr>
            <p:cNvPr id="4" name="Rectangle 3"/>
            <p:cNvSpPr/>
            <p:nvPr/>
          </p:nvSpPr>
          <p:spPr>
            <a:xfrm rot="5400000">
              <a:off x="1056030" y="11012971"/>
              <a:ext cx="2448272" cy="1368152"/>
            </a:xfrm>
            <a:prstGeom prst="rect">
              <a:avLst/>
            </a:prstGeom>
            <a:ln w="762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extBox 4"/>
            <p:cNvSpPr txBox="1"/>
            <p:nvPr/>
          </p:nvSpPr>
          <p:spPr>
            <a:xfrm rot="16200000">
              <a:off x="2039683" y="10248104"/>
              <a:ext cx="461665" cy="91127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Roleplay</a:t>
              </a:r>
              <a:endParaRPr lang="en-US" b="1" dirty="0"/>
            </a:p>
          </p:txBody>
        </p:sp>
        <p:sp>
          <p:nvSpPr>
            <p:cNvPr id="6" name="TextBox 5"/>
            <p:cNvSpPr txBox="1"/>
            <p:nvPr/>
          </p:nvSpPr>
          <p:spPr>
            <a:xfrm rot="16200000">
              <a:off x="2085846" y="12168884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 rot="16200000">
              <a:off x="2126975" y="12302048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8659267" y="4866618"/>
            <a:ext cx="1368152" cy="2514250"/>
            <a:chOff x="4118170" y="7722486"/>
            <a:chExt cx="1368152" cy="2514250"/>
          </a:xfrm>
        </p:grpSpPr>
        <p:sp>
          <p:nvSpPr>
            <p:cNvPr id="8" name="Rectangle 7"/>
            <p:cNvSpPr/>
            <p:nvPr/>
          </p:nvSpPr>
          <p:spPr>
            <a:xfrm rot="5400000">
              <a:off x="3578110" y="8281132"/>
              <a:ext cx="2448272" cy="1368152"/>
            </a:xfrm>
            <a:prstGeom prst="rect">
              <a:avLst/>
            </a:prstGeom>
            <a:ln w="762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 rot="16200000">
              <a:off x="4394760" y="7513134"/>
              <a:ext cx="738664" cy="1157368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Structured </a:t>
              </a:r>
              <a:br>
                <a:rPr lang="en-US" sz="1800" b="1" dirty="0"/>
              </a:br>
              <a:r>
                <a:rPr lang="en-US" sz="1800" b="1" dirty="0"/>
                <a:t>discussion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 rot="16200000">
              <a:off x="4617580" y="9509054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 rot="16200000">
              <a:off x="4658709" y="9564180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4129381" y="2104589"/>
            <a:ext cx="1368152" cy="2520278"/>
            <a:chOff x="4129381" y="2104589"/>
            <a:chExt cx="1368152" cy="2520278"/>
          </a:xfrm>
        </p:grpSpPr>
        <p:sp>
          <p:nvSpPr>
            <p:cNvPr id="16" name="Rectangle 15"/>
            <p:cNvSpPr/>
            <p:nvPr/>
          </p:nvSpPr>
          <p:spPr>
            <a:xfrm rot="5400000">
              <a:off x="3589321" y="2663234"/>
              <a:ext cx="2448272" cy="1368152"/>
            </a:xfrm>
            <a:prstGeom prst="rect">
              <a:avLst/>
            </a:prstGeom>
            <a:ln w="76200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 rot="16200000">
              <a:off x="4444125" y="1921814"/>
              <a:ext cx="738664" cy="1104213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en-US" sz="1800" b="1" dirty="0"/>
                <a:t>Problems, </a:t>
              </a:r>
            </a:p>
            <a:p>
              <a:pPr algn="ctr"/>
              <a:r>
                <a:rPr lang="en-US" sz="1800" b="1" dirty="0"/>
                <a:t>Questions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 rot="16200000">
              <a:off x="4639649" y="3819147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 rot="16200000">
              <a:off x="4680778" y="3952311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6374212" y="2114904"/>
            <a:ext cx="1368152" cy="2501695"/>
            <a:chOff x="6661144" y="2114904"/>
            <a:chExt cx="1368152" cy="2501695"/>
          </a:xfrm>
        </p:grpSpPr>
        <p:sp>
          <p:nvSpPr>
            <p:cNvPr id="20" name="Rectangle 19"/>
            <p:cNvSpPr/>
            <p:nvPr/>
          </p:nvSpPr>
          <p:spPr>
            <a:xfrm rot="5400000">
              <a:off x="6121084" y="2654966"/>
              <a:ext cx="2448272" cy="1368152"/>
            </a:xfrm>
            <a:prstGeom prst="rect">
              <a:avLst/>
            </a:prstGeom>
            <a:ln w="762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 rot="16200000">
              <a:off x="6973167" y="2009843"/>
              <a:ext cx="738664" cy="948786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Practice </a:t>
              </a:r>
            </a:p>
            <a:p>
              <a:r>
                <a:rPr lang="en-US" sz="1800" b="1" dirty="0"/>
                <a:t>exercises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 rot="16200000">
              <a:off x="7155322" y="3810879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 rot="16200000">
              <a:off x="7196451" y="3944043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4129381" y="10495819"/>
            <a:ext cx="1368152" cy="2501695"/>
            <a:chOff x="6656741" y="4994480"/>
            <a:chExt cx="1368152" cy="2501695"/>
          </a:xfrm>
        </p:grpSpPr>
        <p:sp>
          <p:nvSpPr>
            <p:cNvPr id="24" name="Rectangle 23"/>
            <p:cNvSpPr/>
            <p:nvPr/>
          </p:nvSpPr>
          <p:spPr>
            <a:xfrm rot="5400000">
              <a:off x="6116681" y="5534542"/>
              <a:ext cx="2448272" cy="1368152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 rot="16200000">
              <a:off x="7109989" y="4811898"/>
              <a:ext cx="461665" cy="82682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Tutorial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 rot="16200000">
              <a:off x="7133143" y="6690455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 rot="16200000">
              <a:off x="7174272" y="6823619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4164817" y="7731830"/>
            <a:ext cx="1368152" cy="2513062"/>
            <a:chOff x="6652726" y="7731830"/>
            <a:chExt cx="1368152" cy="2513062"/>
          </a:xfrm>
        </p:grpSpPr>
        <p:sp>
          <p:nvSpPr>
            <p:cNvPr id="28" name="Rectangle 27"/>
            <p:cNvSpPr/>
            <p:nvPr/>
          </p:nvSpPr>
          <p:spPr>
            <a:xfrm rot="5400000">
              <a:off x="6112666" y="8271890"/>
              <a:ext cx="2448272" cy="1368152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 rot="16200000">
              <a:off x="7084680" y="7666770"/>
              <a:ext cx="461665" cy="65659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Game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 rot="16200000">
              <a:off x="7152136" y="9458222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 rot="16200000">
              <a:off x="7193265" y="9572336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6355011" y="10465404"/>
            <a:ext cx="1368152" cy="2494012"/>
            <a:chOff x="6641943" y="10465404"/>
            <a:chExt cx="1368152" cy="2494012"/>
          </a:xfrm>
        </p:grpSpPr>
        <p:sp>
          <p:nvSpPr>
            <p:cNvPr id="32" name="Rectangle 31"/>
            <p:cNvSpPr/>
            <p:nvPr/>
          </p:nvSpPr>
          <p:spPr>
            <a:xfrm rot="5400000">
              <a:off x="6101883" y="11005464"/>
              <a:ext cx="2448272" cy="1368152"/>
            </a:xfrm>
            <a:prstGeom prst="rect">
              <a:avLst/>
            </a:prstGeom>
            <a:ln w="76200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 rot="16200000">
              <a:off x="7095189" y="10342060"/>
              <a:ext cx="461665" cy="76918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Project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 rot="16200000">
              <a:off x="7181153" y="12191796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 rot="16200000">
              <a:off x="7222282" y="12286860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8731275" y="10462283"/>
            <a:ext cx="1368152" cy="2535232"/>
            <a:chOff x="1602484" y="2109496"/>
            <a:chExt cx="1368152" cy="2535232"/>
          </a:xfrm>
        </p:grpSpPr>
        <p:sp>
          <p:nvSpPr>
            <p:cNvPr id="40" name="Rectangle 39"/>
            <p:cNvSpPr/>
            <p:nvPr/>
          </p:nvSpPr>
          <p:spPr>
            <a:xfrm rot="5400000">
              <a:off x="1062424" y="2664508"/>
              <a:ext cx="2448272" cy="1368152"/>
            </a:xfrm>
            <a:prstGeom prst="rect">
              <a:avLst/>
            </a:prstGeom>
            <a:ln w="76200"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 rot="16200000">
              <a:off x="2055730" y="1693998"/>
              <a:ext cx="461665" cy="1292662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Actual work 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 rot="16200000">
              <a:off x="2096661" y="3820420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08" name="TextBox 107"/>
            <p:cNvSpPr txBox="1"/>
            <p:nvPr/>
          </p:nvSpPr>
          <p:spPr>
            <a:xfrm rot="16200000">
              <a:off x="2121732" y="3972172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10891515" y="7721836"/>
            <a:ext cx="1368152" cy="2516644"/>
            <a:chOff x="1603786" y="4989818"/>
            <a:chExt cx="1368152" cy="2516644"/>
          </a:xfrm>
        </p:grpSpPr>
        <p:sp>
          <p:nvSpPr>
            <p:cNvPr id="44" name="Rectangle 43"/>
            <p:cNvSpPr/>
            <p:nvPr/>
          </p:nvSpPr>
          <p:spPr>
            <a:xfrm rot="5400000">
              <a:off x="1063726" y="5544828"/>
              <a:ext cx="2448272" cy="1368152"/>
            </a:xfrm>
            <a:prstGeom prst="rect">
              <a:avLst/>
            </a:prstGeom>
            <a:ln w="76200"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 rot="16200000">
              <a:off x="2057031" y="4637959"/>
              <a:ext cx="461665" cy="1165384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Case study 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 rot="16200000">
              <a:off x="2103198" y="6700742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 rot="16200000">
              <a:off x="2144327" y="6833906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6355011" y="7764232"/>
            <a:ext cx="1368152" cy="2501696"/>
            <a:chOff x="1602483" y="7734302"/>
            <a:chExt cx="1368152" cy="2501696"/>
          </a:xfrm>
        </p:grpSpPr>
        <p:sp>
          <p:nvSpPr>
            <p:cNvPr id="48" name="Rectangle 47"/>
            <p:cNvSpPr/>
            <p:nvPr/>
          </p:nvSpPr>
          <p:spPr>
            <a:xfrm rot="5400000">
              <a:off x="1062423" y="8274364"/>
              <a:ext cx="2448272" cy="1368152"/>
            </a:xfrm>
            <a:prstGeom prst="rect">
              <a:avLst/>
            </a:prstGeom>
            <a:ln w="762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/>
            <p:cNvSpPr txBox="1"/>
            <p:nvPr/>
          </p:nvSpPr>
          <p:spPr>
            <a:xfrm rot="16200000">
              <a:off x="2055731" y="7405462"/>
              <a:ext cx="461665" cy="111934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Simulation</a:t>
              </a:r>
              <a:endParaRPr lang="en-US" b="1" dirty="0"/>
            </a:p>
          </p:txBody>
        </p:sp>
        <p:sp>
          <p:nvSpPr>
            <p:cNvPr id="50" name="TextBox 49"/>
            <p:cNvSpPr txBox="1"/>
            <p:nvPr/>
          </p:nvSpPr>
          <p:spPr>
            <a:xfrm rot="16200000">
              <a:off x="2080602" y="9430278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 rot="16200000">
              <a:off x="2121731" y="9563442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6390831" y="4893917"/>
            <a:ext cx="1368152" cy="2501695"/>
            <a:chOff x="9091315" y="10489397"/>
            <a:chExt cx="1368152" cy="2501695"/>
          </a:xfrm>
        </p:grpSpPr>
        <p:sp>
          <p:nvSpPr>
            <p:cNvPr id="52" name="Rectangle 51"/>
            <p:cNvSpPr/>
            <p:nvPr/>
          </p:nvSpPr>
          <p:spPr>
            <a:xfrm rot="5400000">
              <a:off x="8551255" y="11029459"/>
              <a:ext cx="2448272" cy="1368152"/>
            </a:xfrm>
            <a:prstGeom prst="rect">
              <a:avLst/>
            </a:prstGeom>
            <a:ln w="762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TextBox 52"/>
            <p:cNvSpPr txBox="1"/>
            <p:nvPr/>
          </p:nvSpPr>
          <p:spPr>
            <a:xfrm rot="16200000">
              <a:off x="9534906" y="10320280"/>
              <a:ext cx="461665" cy="79989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Lecture</a:t>
              </a:r>
              <a:endParaRPr lang="en-US" b="1" dirty="0"/>
            </a:p>
          </p:txBody>
        </p:sp>
        <p:sp>
          <p:nvSpPr>
            <p:cNvPr id="54" name="TextBox 53"/>
            <p:cNvSpPr txBox="1"/>
            <p:nvPr/>
          </p:nvSpPr>
          <p:spPr>
            <a:xfrm rot="16200000">
              <a:off x="9581071" y="12185372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 rot="16200000">
              <a:off x="9622200" y="12318536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10901623" y="2114906"/>
            <a:ext cx="1368152" cy="2520280"/>
            <a:chOff x="9070116" y="4992313"/>
            <a:chExt cx="1368152" cy="2520280"/>
          </a:xfrm>
        </p:grpSpPr>
        <p:sp>
          <p:nvSpPr>
            <p:cNvPr id="56" name="Rectangle 55"/>
            <p:cNvSpPr/>
            <p:nvPr/>
          </p:nvSpPr>
          <p:spPr>
            <a:xfrm rot="5400000">
              <a:off x="8530056" y="5550960"/>
              <a:ext cx="2448272" cy="1368152"/>
            </a:xfrm>
            <a:prstGeom prst="rect">
              <a:avLst/>
            </a:prstGeom>
            <a:ln w="762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 rot="16200000">
              <a:off x="9384859" y="4960413"/>
              <a:ext cx="738664" cy="802464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Media/</a:t>
              </a:r>
            </a:p>
            <a:p>
              <a:r>
                <a:rPr lang="en-US" sz="1800" b="1" dirty="0"/>
                <a:t>Video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 rot="16200000">
              <a:off x="9546517" y="6706873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 rot="16200000">
              <a:off x="9587646" y="6840037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4140011" y="4866616"/>
            <a:ext cx="1368152" cy="2501696"/>
            <a:chOff x="9077172" y="7741070"/>
            <a:chExt cx="1368152" cy="2501696"/>
          </a:xfrm>
        </p:grpSpPr>
        <p:sp>
          <p:nvSpPr>
            <p:cNvPr id="60" name="Rectangle 59"/>
            <p:cNvSpPr/>
            <p:nvPr/>
          </p:nvSpPr>
          <p:spPr>
            <a:xfrm rot="5400000">
              <a:off x="8537112" y="8281132"/>
              <a:ext cx="2448272" cy="1368152"/>
            </a:xfrm>
            <a:prstGeom prst="rect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TextBox 60"/>
            <p:cNvSpPr txBox="1"/>
            <p:nvPr/>
          </p:nvSpPr>
          <p:spPr>
            <a:xfrm rot="16200000">
              <a:off x="9530416" y="7541913"/>
              <a:ext cx="461665" cy="85997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800" b="1" dirty="0"/>
                <a:t>Reading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 rot="16200000">
              <a:off x="9555291" y="9437046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 rot="16200000">
              <a:off x="9596420" y="9570210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8659267" y="2124664"/>
            <a:ext cx="1368152" cy="2535137"/>
            <a:chOff x="9019307" y="2124664"/>
            <a:chExt cx="1368152" cy="2535137"/>
          </a:xfrm>
        </p:grpSpPr>
        <p:sp>
          <p:nvSpPr>
            <p:cNvPr id="92" name="Rectangle 91"/>
            <p:cNvSpPr/>
            <p:nvPr/>
          </p:nvSpPr>
          <p:spPr>
            <a:xfrm rot="5400000">
              <a:off x="8479247" y="2683310"/>
              <a:ext cx="2448272" cy="1368152"/>
            </a:xfrm>
            <a:prstGeom prst="rect">
              <a:avLst/>
            </a:prstGeom>
            <a:ln w="76200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TextBox 92"/>
            <p:cNvSpPr txBox="1"/>
            <p:nvPr/>
          </p:nvSpPr>
          <p:spPr>
            <a:xfrm rot="16200000">
              <a:off x="9299526" y="1884983"/>
              <a:ext cx="738664" cy="1218026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en-US" sz="1800" b="1" dirty="0" err="1"/>
                <a:t>Demonstra</a:t>
              </a:r>
              <a:r>
                <a:rPr lang="en-US" sz="1800" b="1" dirty="0"/>
                <a:t>-</a:t>
              </a:r>
            </a:p>
            <a:p>
              <a:pPr algn="ctr"/>
              <a:r>
                <a:rPr lang="en-US" sz="1800" b="1" dirty="0" err="1"/>
                <a:t>tion</a:t>
              </a:r>
              <a:endParaRPr lang="en-US" sz="1800" b="1" dirty="0"/>
            </a:p>
          </p:txBody>
        </p:sp>
        <p:sp>
          <p:nvSpPr>
            <p:cNvPr id="94" name="TextBox 93"/>
            <p:cNvSpPr txBox="1"/>
            <p:nvPr/>
          </p:nvSpPr>
          <p:spPr>
            <a:xfrm rot="16200000">
              <a:off x="9518719" y="3911231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 rot="16200000">
              <a:off x="9559848" y="3987245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10905595" y="4833174"/>
            <a:ext cx="1368152" cy="2535138"/>
            <a:chOff x="14064511" y="2124449"/>
            <a:chExt cx="1368152" cy="2535138"/>
          </a:xfrm>
        </p:grpSpPr>
        <p:sp>
          <p:nvSpPr>
            <p:cNvPr id="96" name="Rectangle 95"/>
            <p:cNvSpPr/>
            <p:nvPr/>
          </p:nvSpPr>
          <p:spPr>
            <a:xfrm rot="5400000">
              <a:off x="13524451" y="2683096"/>
              <a:ext cx="2448272" cy="1368152"/>
            </a:xfrm>
            <a:prstGeom prst="rect">
              <a:avLst/>
            </a:prstGeom>
            <a:ln w="76200"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TextBox 96"/>
            <p:cNvSpPr txBox="1"/>
            <p:nvPr/>
          </p:nvSpPr>
          <p:spPr>
            <a:xfrm rot="16200000">
              <a:off x="14365175" y="1959500"/>
              <a:ext cx="738664" cy="1068561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 algn="ctr"/>
              <a:r>
                <a:rPr lang="en-US" sz="1800" b="1" dirty="0"/>
                <a:t>Open</a:t>
              </a:r>
            </a:p>
            <a:p>
              <a:pPr algn="ctr"/>
              <a:r>
                <a:rPr lang="en-US" sz="1800" b="1" dirty="0"/>
                <a:t>discussion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 rot="16200000">
              <a:off x="14575557" y="3911017"/>
              <a:ext cx="369332" cy="6701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/>
                <a:t>Grouping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 rot="16200000">
              <a:off x="14616686" y="3987031"/>
              <a:ext cx="369332" cy="97578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sz="1200" dirty="0">
                  <a:sym typeface="Wingdings 2"/>
                </a:rPr>
                <a:t> Assessment</a:t>
              </a:r>
              <a:endParaRPr lang="en-US" sz="1200" dirty="0"/>
            </a:p>
          </p:txBody>
        </p:sp>
      </p:grpSp>
      <p:sp>
        <p:nvSpPr>
          <p:cNvPr id="79" name="Rectangle 78"/>
          <p:cNvSpPr/>
          <p:nvPr/>
        </p:nvSpPr>
        <p:spPr>
          <a:xfrm rot="5400000">
            <a:off x="10379683" y="11032388"/>
            <a:ext cx="2448272" cy="1368152"/>
          </a:xfrm>
          <a:prstGeom prst="rect">
            <a:avLst/>
          </a:prstGeom>
          <a:ln w="76200"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/>
          <p:cNvSpPr txBox="1"/>
          <p:nvPr/>
        </p:nvSpPr>
        <p:spPr>
          <a:xfrm rot="16200000">
            <a:off x="11372989" y="10076177"/>
            <a:ext cx="461665" cy="126406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800" b="1" dirty="0"/>
              <a:t>Test or Quiz </a:t>
            </a:r>
          </a:p>
        </p:txBody>
      </p:sp>
      <p:sp>
        <p:nvSpPr>
          <p:cNvPr id="81" name="TextBox 80"/>
          <p:cNvSpPr txBox="1"/>
          <p:nvPr/>
        </p:nvSpPr>
        <p:spPr>
          <a:xfrm rot="16200000">
            <a:off x="11413920" y="12188300"/>
            <a:ext cx="369332" cy="67012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200" dirty="0"/>
              <a:t>Grouping</a:t>
            </a:r>
          </a:p>
        </p:txBody>
      </p:sp>
      <p:sp>
        <p:nvSpPr>
          <p:cNvPr id="82" name="TextBox 81"/>
          <p:cNvSpPr txBox="1"/>
          <p:nvPr/>
        </p:nvSpPr>
        <p:spPr>
          <a:xfrm rot="16200000">
            <a:off x="11438991" y="12342456"/>
            <a:ext cx="369332" cy="97097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200" dirty="0">
                <a:sym typeface="Wingdings 2"/>
              </a:rPr>
              <a:t>Assessment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283978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BACF6D791E414B88E597AE82AD43EB" ma:contentTypeVersion="13" ma:contentTypeDescription="Create a new document." ma:contentTypeScope="" ma:versionID="844af0807fe04c88cec59c1c52f8c372">
  <xsd:schema xmlns:xsd="http://www.w3.org/2001/XMLSchema" xmlns:xs="http://www.w3.org/2001/XMLSchema" xmlns:p="http://schemas.microsoft.com/office/2006/metadata/properties" xmlns:ns3="5047777c-43f9-4346-ba73-e7356716cfa6" xmlns:ns4="e0e97e8b-f765-4c21-9e5d-c6b17ee0650c" targetNamespace="http://schemas.microsoft.com/office/2006/metadata/properties" ma:root="true" ma:fieldsID="73f6ebffb0d84b87f34259aa2ff402bd" ns3:_="" ns4:_="">
    <xsd:import namespace="5047777c-43f9-4346-ba73-e7356716cfa6"/>
    <xsd:import namespace="e0e97e8b-f765-4c21-9e5d-c6b17ee0650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47777c-43f9-4346-ba73-e7356716cf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e97e8b-f765-4c21-9e5d-c6b17ee0650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6AC199-D4A2-445C-95DE-3934403D6792}">
  <ds:schemaRefs>
    <ds:schemaRef ds:uri="http://purl.org/dc/terms/"/>
    <ds:schemaRef ds:uri="http://schemas.openxmlformats.org/package/2006/metadata/core-properties"/>
    <ds:schemaRef ds:uri="http://schemas.microsoft.com/office/infopath/2007/PartnerControls"/>
    <ds:schemaRef ds:uri="e0e97e8b-f765-4c21-9e5d-c6b17ee0650c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5047777c-43f9-4346-ba73-e7356716cfa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D874057-594A-4F61-86C9-57AE6600DDC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7C6369-C7AF-478C-B945-D1D32C859D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47777c-43f9-4346-ba73-e7356716cfa6"/>
    <ds:schemaRef ds:uri="e0e97e8b-f765-4c21-9e5d-c6b17ee065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2452</TotalTime>
  <Words>372</Words>
  <Application>Microsoft Office PowerPoint</Application>
  <PresentationFormat>Custom</PresentationFormat>
  <Paragraphs>207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World Meteorological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Parrish</dc:creator>
  <cp:lastModifiedBy>Patrick Parrish</cp:lastModifiedBy>
  <cp:revision>28</cp:revision>
  <dcterms:created xsi:type="dcterms:W3CDTF">2019-05-19T12:44:54Z</dcterms:created>
  <dcterms:modified xsi:type="dcterms:W3CDTF">2020-10-26T09:16:53Z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0x010100EEBACF6D791E414B88E597AE82AD43EB</vt:lpwstr>
  </property>
</Properties>
</file>