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56" r:id="rId2"/>
    <p:sldId id="317" r:id="rId3"/>
    <p:sldId id="352" r:id="rId4"/>
    <p:sldId id="353" r:id="rId5"/>
    <p:sldId id="319" r:id="rId6"/>
    <p:sldId id="355" r:id="rId7"/>
    <p:sldId id="354" r:id="rId8"/>
    <p:sldId id="356" r:id="rId9"/>
    <p:sldId id="348" r:id="rId10"/>
    <p:sldId id="349" r:id="rId11"/>
    <p:sldId id="350" r:id="rId12"/>
    <p:sldId id="351" r:id="rId13"/>
    <p:sldId id="358" r:id="rId14"/>
    <p:sldId id="359" r:id="rId15"/>
    <p:sldId id="360" r:id="rId16"/>
    <p:sldId id="361" r:id="rId17"/>
    <p:sldId id="258" r:id="rId18"/>
  </p:sldIdLst>
  <p:sldSz cx="9144000" cy="6858000" type="screen4x3"/>
  <p:notesSz cx="6794500" cy="9906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94620" autoAdjust="0"/>
  </p:normalViewPr>
  <p:slideViewPr>
    <p:cSldViewPr snapToGrid="0" snapToObjects="1">
      <p:cViewPr>
        <p:scale>
          <a:sx n="75" d="100"/>
          <a:sy n="75" d="100"/>
        </p:scale>
        <p:origin x="-1140" y="234"/>
      </p:cViewPr>
      <p:guideLst>
        <p:guide orient="horz" pos="2160"/>
        <p:guide pos="2880"/>
      </p:guideLst>
    </p:cSldViewPr>
  </p:slideViewPr>
  <p:outlineViewPr>
    <p:cViewPr>
      <p:scale>
        <a:sx n="33" d="100"/>
        <a:sy n="33" d="100"/>
      </p:scale>
      <p:origin x="0" y="6768"/>
    </p:cViewPr>
  </p:outlineViewPr>
  <p:notesTextViewPr>
    <p:cViewPr>
      <p:scale>
        <a:sx n="100" d="100"/>
        <a:sy n="100" d="100"/>
      </p:scale>
      <p:origin x="0" y="0"/>
    </p:cViewPr>
  </p:notesTextViewPr>
  <p:sorterViewPr>
    <p:cViewPr varScale="1">
      <p:scale>
        <a:sx n="100" d="100"/>
        <a:sy n="100" d="100"/>
      </p:scale>
      <p:origin x="0" y="1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8645" y="0"/>
            <a:ext cx="2944283" cy="495300"/>
          </a:xfrm>
          <a:prstGeom prst="rect">
            <a:avLst/>
          </a:prstGeom>
        </p:spPr>
        <p:txBody>
          <a:bodyPr vert="horz" lIns="91440" tIns="45720" rIns="91440" bIns="45720" rtlCol="0"/>
          <a:lstStyle>
            <a:lvl1pPr algn="r">
              <a:defRPr sz="1200"/>
            </a:lvl1pPr>
          </a:lstStyle>
          <a:p>
            <a:fld id="{25FB4487-FB8C-446F-B6A9-75C95DC08C75}" type="datetimeFigureOut">
              <a:rPr lang="en-US" smtClean="0"/>
              <a:t>5/23/2017</a:t>
            </a:fld>
            <a:endParaRPr lang="en-US"/>
          </a:p>
        </p:txBody>
      </p:sp>
      <p:sp>
        <p:nvSpPr>
          <p:cNvPr id="4" name="Footer Placeholder 3"/>
          <p:cNvSpPr>
            <a:spLocks noGrp="1"/>
          </p:cNvSpPr>
          <p:nvPr>
            <p:ph type="ftr" sz="quarter" idx="2"/>
          </p:nvPr>
        </p:nvSpPr>
        <p:spPr>
          <a:xfrm>
            <a:off x="0" y="9408981"/>
            <a:ext cx="2944283" cy="4953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8645" y="9408981"/>
            <a:ext cx="2944283" cy="495300"/>
          </a:xfrm>
          <a:prstGeom prst="rect">
            <a:avLst/>
          </a:prstGeom>
        </p:spPr>
        <p:txBody>
          <a:bodyPr vert="horz" lIns="91440" tIns="45720" rIns="91440" bIns="45720" rtlCol="0" anchor="b"/>
          <a:lstStyle>
            <a:lvl1pPr algn="r">
              <a:defRPr sz="1200"/>
            </a:lvl1pPr>
          </a:lstStyle>
          <a:p>
            <a:fld id="{93EBCBC2-0B95-41B3-AAA1-330651BD2A67}" type="slidenum">
              <a:rPr lang="en-US" smtClean="0"/>
              <a:t>‹#›</a:t>
            </a:fld>
            <a:endParaRPr lang="en-US"/>
          </a:p>
        </p:txBody>
      </p:sp>
    </p:spTree>
    <p:extLst>
      <p:ext uri="{BB962C8B-B14F-4D97-AF65-F5344CB8AC3E}">
        <p14:creationId xmlns:p14="http://schemas.microsoft.com/office/powerpoint/2010/main" val="13948976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827DE5CF-6814-4909-B708-F343D93A7061}" type="datetimeFigureOut">
              <a:rPr lang="en-US" smtClean="0"/>
              <a:t>5/23/2017</a:t>
            </a:fld>
            <a:endParaRPr lang="en-US"/>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B5E743E5-4380-40C3-9838-204ECE7E0F7B}" type="slidenum">
              <a:rPr lang="en-US" smtClean="0"/>
              <a:t>‹#›</a:t>
            </a:fld>
            <a:endParaRPr lang="en-US"/>
          </a:p>
        </p:txBody>
      </p:sp>
    </p:spTree>
    <p:extLst>
      <p:ext uri="{BB962C8B-B14F-4D97-AF65-F5344CB8AC3E}">
        <p14:creationId xmlns:p14="http://schemas.microsoft.com/office/powerpoint/2010/main" val="1410643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E743E5-4380-40C3-9838-204ECE7E0F7B}" type="slidenum">
              <a:rPr lang="en-US" smtClean="0"/>
              <a:t>9</a:t>
            </a:fld>
            <a:endParaRPr lang="en-US"/>
          </a:p>
        </p:txBody>
      </p:sp>
    </p:spTree>
    <p:extLst>
      <p:ext uri="{BB962C8B-B14F-4D97-AF65-F5344CB8AC3E}">
        <p14:creationId xmlns:p14="http://schemas.microsoft.com/office/powerpoint/2010/main" val="2150767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39064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Traktanden Variante 1">
    <p:spTree>
      <p:nvGrpSpPr>
        <p:cNvPr id="1" name=""/>
        <p:cNvGrpSpPr/>
        <p:nvPr/>
      </p:nvGrpSpPr>
      <p:grpSpPr>
        <a:xfrm>
          <a:off x="0" y="0"/>
          <a:ext cx="0" cy="0"/>
          <a:chOff x="0" y="0"/>
          <a:chExt cx="0" cy="0"/>
        </a:xfrm>
      </p:grpSpPr>
      <p:sp>
        <p:nvSpPr>
          <p:cNvPr id="12" name="Rectangle 1026"/>
          <p:cNvSpPr>
            <a:spLocks noGrp="1" noChangeArrowheads="1"/>
          </p:cNvSpPr>
          <p:nvPr>
            <p:ph type="title" hasCustomPrompt="1"/>
          </p:nvPr>
        </p:nvSpPr>
        <p:spPr>
          <a:xfrm>
            <a:off x="1287214" y="260648"/>
            <a:ext cx="7461250" cy="576064"/>
          </a:xfrm>
          <a:prstGeom prst="rect">
            <a:avLst/>
          </a:prstGeom>
          <a:noFill/>
        </p:spPr>
        <p:txBody>
          <a:bodyPr/>
          <a:lstStyle>
            <a:lvl1pPr>
              <a:defRPr sz="3200"/>
            </a:lvl1pPr>
          </a:lstStyle>
          <a:p>
            <a:r>
              <a:rPr lang="de-CH" dirty="0" smtClean="0"/>
              <a:t>Traktanden</a:t>
            </a:r>
            <a:endParaRPr lang="de-CH" dirty="0"/>
          </a:p>
        </p:txBody>
      </p:sp>
      <p:sp>
        <p:nvSpPr>
          <p:cNvPr id="13" name="Rectangle 1029"/>
          <p:cNvSpPr>
            <a:spLocks noGrp="1" noChangeArrowheads="1"/>
          </p:cNvSpPr>
          <p:nvPr>
            <p:ph type="body" idx="1" hasCustomPrompt="1"/>
          </p:nvPr>
        </p:nvSpPr>
        <p:spPr>
          <a:xfrm>
            <a:off x="1285876" y="1412777"/>
            <a:ext cx="7472363" cy="4608512"/>
          </a:xfrm>
          <a:prstGeom prst="rect">
            <a:avLst/>
          </a:prstGeom>
          <a:noFill/>
          <a:ln/>
        </p:spPr>
        <p:txBody>
          <a:bodyPr/>
          <a:lstStyle>
            <a:lvl1pPr>
              <a:defRPr sz="2000"/>
            </a:lvl1pPr>
            <a:lvl2pPr>
              <a:defRPr sz="1800"/>
            </a:lvl2pPr>
            <a:lvl3pPr>
              <a:defRPr sz="1800" i="1"/>
            </a:lvl3pPr>
          </a:lstStyle>
          <a:p>
            <a:r>
              <a:rPr lang="de-CH" dirty="0"/>
              <a:t>Beispieltraktandum</a:t>
            </a:r>
          </a:p>
          <a:p>
            <a:r>
              <a:rPr lang="de-CH" dirty="0"/>
              <a:t>Ein weiteres Thema</a:t>
            </a:r>
          </a:p>
          <a:p>
            <a:r>
              <a:rPr lang="de-CH" dirty="0"/>
              <a:t>Zu behandelnde Anträge</a:t>
            </a:r>
          </a:p>
          <a:p>
            <a:pPr lvl="1"/>
            <a:r>
              <a:rPr lang="de-CH" dirty="0"/>
              <a:t>Eingabe 1</a:t>
            </a:r>
          </a:p>
          <a:p>
            <a:pPr lvl="1"/>
            <a:r>
              <a:rPr lang="de-CH" dirty="0"/>
              <a:t>Eingabe </a:t>
            </a:r>
            <a:r>
              <a:rPr lang="de-CH" dirty="0" smtClean="0"/>
              <a:t>2</a:t>
            </a:r>
          </a:p>
          <a:p>
            <a:pPr lvl="2"/>
            <a:r>
              <a:rPr lang="de-CH" dirty="0" smtClean="0"/>
              <a:t>Lore </a:t>
            </a:r>
            <a:r>
              <a:rPr lang="de-CH" dirty="0" err="1" smtClean="0"/>
              <a:t>ipsum</a:t>
            </a:r>
            <a:endParaRPr lang="de-CH" dirty="0"/>
          </a:p>
          <a:p>
            <a:r>
              <a:rPr lang="de-CH" dirty="0"/>
              <a:t>Zu verabschiedende Anträge</a:t>
            </a:r>
          </a:p>
          <a:p>
            <a:r>
              <a:rPr lang="de-CH" dirty="0"/>
              <a:t>Pause</a:t>
            </a:r>
          </a:p>
          <a:p>
            <a:r>
              <a:rPr lang="de-CH" dirty="0"/>
              <a:t>Varia (nur wenn noch genügend Zeit)</a:t>
            </a:r>
          </a:p>
        </p:txBody>
      </p:sp>
    </p:spTree>
    <p:extLst>
      <p:ext uri="{BB962C8B-B14F-4D97-AF65-F5344CB8AC3E}">
        <p14:creationId xmlns:p14="http://schemas.microsoft.com/office/powerpoint/2010/main" val="372918386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raktanden Variante 1">
    <p:spTree>
      <p:nvGrpSpPr>
        <p:cNvPr id="1" name=""/>
        <p:cNvGrpSpPr/>
        <p:nvPr/>
      </p:nvGrpSpPr>
      <p:grpSpPr>
        <a:xfrm>
          <a:off x="0" y="0"/>
          <a:ext cx="0" cy="0"/>
          <a:chOff x="0" y="0"/>
          <a:chExt cx="0" cy="0"/>
        </a:xfrm>
      </p:grpSpPr>
      <p:sp>
        <p:nvSpPr>
          <p:cNvPr id="12" name="Rectangle 1026"/>
          <p:cNvSpPr>
            <a:spLocks noGrp="1" noChangeArrowheads="1"/>
          </p:cNvSpPr>
          <p:nvPr>
            <p:ph type="title" hasCustomPrompt="1"/>
          </p:nvPr>
        </p:nvSpPr>
        <p:spPr>
          <a:xfrm>
            <a:off x="1287214" y="260648"/>
            <a:ext cx="7461250" cy="576064"/>
          </a:xfrm>
          <a:prstGeom prst="rect">
            <a:avLst/>
          </a:prstGeom>
          <a:noFill/>
        </p:spPr>
        <p:txBody>
          <a:bodyPr/>
          <a:lstStyle>
            <a:lvl1pPr>
              <a:defRPr sz="3200"/>
            </a:lvl1pPr>
          </a:lstStyle>
          <a:p>
            <a:r>
              <a:rPr lang="de-CH" dirty="0" smtClean="0"/>
              <a:t>Traktanden</a:t>
            </a:r>
            <a:endParaRPr lang="de-CH" dirty="0"/>
          </a:p>
        </p:txBody>
      </p:sp>
      <p:sp>
        <p:nvSpPr>
          <p:cNvPr id="13" name="Rectangle 1029"/>
          <p:cNvSpPr>
            <a:spLocks noGrp="1" noChangeArrowheads="1"/>
          </p:cNvSpPr>
          <p:nvPr>
            <p:ph type="body" idx="1" hasCustomPrompt="1"/>
          </p:nvPr>
        </p:nvSpPr>
        <p:spPr>
          <a:xfrm>
            <a:off x="1285876" y="1412777"/>
            <a:ext cx="7472363" cy="4608512"/>
          </a:xfrm>
          <a:prstGeom prst="rect">
            <a:avLst/>
          </a:prstGeom>
          <a:noFill/>
          <a:ln/>
        </p:spPr>
        <p:txBody>
          <a:bodyPr/>
          <a:lstStyle>
            <a:lvl1pPr>
              <a:defRPr sz="2000"/>
            </a:lvl1pPr>
            <a:lvl2pPr>
              <a:defRPr sz="1800"/>
            </a:lvl2pPr>
            <a:lvl3pPr>
              <a:defRPr sz="1800" i="1"/>
            </a:lvl3pPr>
          </a:lstStyle>
          <a:p>
            <a:r>
              <a:rPr lang="de-CH" dirty="0"/>
              <a:t>Beispieltraktandum</a:t>
            </a:r>
          </a:p>
          <a:p>
            <a:r>
              <a:rPr lang="de-CH" dirty="0"/>
              <a:t>Ein weiteres Thema</a:t>
            </a:r>
          </a:p>
          <a:p>
            <a:r>
              <a:rPr lang="de-CH" dirty="0"/>
              <a:t>Zu behandelnde Anträge</a:t>
            </a:r>
          </a:p>
          <a:p>
            <a:pPr lvl="1"/>
            <a:r>
              <a:rPr lang="de-CH" dirty="0"/>
              <a:t>Eingabe 1</a:t>
            </a:r>
          </a:p>
          <a:p>
            <a:pPr lvl="1"/>
            <a:r>
              <a:rPr lang="de-CH" dirty="0"/>
              <a:t>Eingabe </a:t>
            </a:r>
            <a:r>
              <a:rPr lang="de-CH" dirty="0" smtClean="0"/>
              <a:t>2</a:t>
            </a:r>
          </a:p>
          <a:p>
            <a:pPr lvl="2"/>
            <a:r>
              <a:rPr lang="de-CH" dirty="0" smtClean="0"/>
              <a:t>Lore </a:t>
            </a:r>
            <a:r>
              <a:rPr lang="de-CH" dirty="0" err="1" smtClean="0"/>
              <a:t>ipsum</a:t>
            </a:r>
            <a:endParaRPr lang="de-CH" dirty="0"/>
          </a:p>
          <a:p>
            <a:r>
              <a:rPr lang="de-CH" dirty="0"/>
              <a:t>Zu verabschiedende Anträge</a:t>
            </a:r>
          </a:p>
          <a:p>
            <a:r>
              <a:rPr lang="de-CH" dirty="0"/>
              <a:t>Pause</a:t>
            </a:r>
          </a:p>
          <a:p>
            <a:r>
              <a:rPr lang="de-CH" dirty="0"/>
              <a:t>Varia (nur wenn noch genügend Zeit)</a:t>
            </a:r>
          </a:p>
        </p:txBody>
      </p:sp>
    </p:spTree>
    <p:extLst>
      <p:ext uri="{BB962C8B-B14F-4D97-AF65-F5344CB8AC3E}">
        <p14:creationId xmlns:p14="http://schemas.microsoft.com/office/powerpoint/2010/main" val="36741010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pic>
        <p:nvPicPr>
          <p:cNvPr id="7" name="Picture 6" descr="wmo2016_powerpoint_standard_v2-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151694"/>
            <a:ext cx="1988820" cy="1714500"/>
          </a:xfrm>
          <a:prstGeom prst="rect">
            <a:avLst/>
          </a:prstGeom>
        </p:spPr>
      </p:pic>
    </p:spTree>
    <p:extLst>
      <p:ext uri="{BB962C8B-B14F-4D97-AF65-F5344CB8AC3E}">
        <p14:creationId xmlns:p14="http://schemas.microsoft.com/office/powerpoint/2010/main" val="500931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2833901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187663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2036454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723727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418312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a:p>
        </p:txBody>
      </p:sp>
    </p:spTree>
    <p:extLst>
      <p:ext uri="{BB962C8B-B14F-4D97-AF65-F5344CB8AC3E}">
        <p14:creationId xmlns:p14="http://schemas.microsoft.com/office/powerpoint/2010/main" val="1305509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259AF2F-52C6-9B46-B8B2-0579234AE62E}" type="slidenum">
              <a:rPr lang="en-US" smtClean="0"/>
              <a:t>‹#›</a:t>
            </a:fld>
            <a:endParaRPr lang="en-US" dirty="0"/>
          </a:p>
        </p:txBody>
      </p:sp>
    </p:spTree>
    <p:extLst>
      <p:ext uri="{BB962C8B-B14F-4D97-AF65-F5344CB8AC3E}">
        <p14:creationId xmlns:p14="http://schemas.microsoft.com/office/powerpoint/2010/main" val="283484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9AF2F-52C6-9B46-B8B2-0579234AE62E}" type="slidenum">
              <a:rPr lang="en-US" smtClean="0"/>
              <a:t>‹#›</a:t>
            </a:fld>
            <a:endParaRPr lang="en-US"/>
          </a:p>
        </p:txBody>
      </p:sp>
      <p:pic>
        <p:nvPicPr>
          <p:cNvPr id="7" name="Picture 6" descr="wmo2016_powerpoint_standard_v2-2.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5151694"/>
            <a:ext cx="1988820" cy="1714500"/>
          </a:xfrm>
          <a:prstGeom prst="rect">
            <a:avLst/>
          </a:prstGeom>
        </p:spPr>
      </p:pic>
    </p:spTree>
    <p:extLst>
      <p:ext uri="{BB962C8B-B14F-4D97-AF65-F5344CB8AC3E}">
        <p14:creationId xmlns:p14="http://schemas.microsoft.com/office/powerpoint/2010/main" val="3053617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3" r:id="rId10"/>
    <p:sldLayoutId id="214748366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oscar.wmo.int/surface/rest/api/stations/approvedStations/wmoIds?pageSize=100&amp;q=&amp;page=1" TargetMode="External"/><Relationship Id="rId2" Type="http://schemas.openxmlformats.org/officeDocument/2006/relationships/hyperlink" Target="https://oscar.wmo.int/surface/rest/api?_wad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google.ch/url?sa=i&amp;rct=j&amp;q=&amp;esrc=s&amp;source=images&amp;cd=&amp;cad=rja&amp;uact=8&amp;ved=0ahUKEwi8vKLdnc3NAhVBXRoKHZ5qDEEQjRwIBw&amp;url=http://www.teamworkandleadership.com/category/teamwork-stories&amp;bvm=bv.125801520,d.d24&amp;psig=AFQjCNFPVcEw_DQoWvKsNUTxfPRUK0ZvmA&amp;ust=1467289549380710" TargetMode="External"/><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mo2016_powerpoint_standard_v2_dark-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80000" cy="6887123"/>
          </a:xfrm>
          <a:prstGeom prst="rect">
            <a:avLst/>
          </a:prstGeom>
        </p:spPr>
      </p:pic>
      <p:sp>
        <p:nvSpPr>
          <p:cNvPr id="6" name="Title 1"/>
          <p:cNvSpPr txBox="1">
            <a:spLocks/>
          </p:cNvSpPr>
          <p:nvPr/>
        </p:nvSpPr>
        <p:spPr>
          <a:xfrm>
            <a:off x="664524" y="1674559"/>
            <a:ext cx="8212776" cy="2486503"/>
          </a:xfrm>
          <a:prstGeom prst="rect">
            <a:avLst/>
          </a:prstGeom>
          <a:noFill/>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lvl="0">
              <a:defRPr sz="1800" b="0"/>
            </a:pPr>
            <a:r>
              <a:rPr lang="en-US" sz="4000" dirty="0" smtClean="0">
                <a:solidFill>
                  <a:schemeClr val="bg1"/>
                </a:solidFill>
              </a:rPr>
              <a:t>OSCAR/Surface </a:t>
            </a:r>
            <a:br>
              <a:rPr lang="en-US" sz="4000" dirty="0" smtClean="0">
                <a:solidFill>
                  <a:schemeClr val="bg1"/>
                </a:solidFill>
              </a:rPr>
            </a:br>
            <a:r>
              <a:rPr lang="en-US" sz="4000" dirty="0" smtClean="0">
                <a:solidFill>
                  <a:schemeClr val="bg1"/>
                </a:solidFill>
              </a:rPr>
              <a:t>Machine-to-Machine Interface</a:t>
            </a:r>
            <a:r>
              <a:rPr lang="en-US" sz="1400" dirty="0">
                <a:solidFill>
                  <a:schemeClr val="bg1"/>
                </a:solidFill>
              </a:rPr>
              <a:t> </a:t>
            </a:r>
            <a:r>
              <a:rPr lang="en-US" sz="1600" dirty="0">
                <a:solidFill>
                  <a:schemeClr val="bg1"/>
                </a:solidFill>
              </a:rPr>
              <a:t> </a:t>
            </a:r>
            <a:br>
              <a:rPr lang="en-US" sz="1600" dirty="0">
                <a:solidFill>
                  <a:schemeClr val="bg1"/>
                </a:solidFill>
              </a:rPr>
            </a:br>
            <a:endParaRPr lang="en-US" sz="1600" i="1" dirty="0">
              <a:solidFill>
                <a:schemeClr val="bg1"/>
              </a:solidFill>
            </a:endParaRPr>
          </a:p>
          <a:p>
            <a:pPr lvl="0">
              <a:defRPr sz="1800" b="0"/>
            </a:pPr>
            <a:r>
              <a:rPr lang="de-CH" sz="2400" dirty="0" smtClean="0">
                <a:solidFill>
                  <a:schemeClr val="bg1"/>
                </a:solidFill>
              </a:rPr>
              <a:t>Jörg Klausen, </a:t>
            </a:r>
            <a:r>
              <a:rPr lang="de-CH" sz="2400" dirty="0" err="1" smtClean="0">
                <a:solidFill>
                  <a:schemeClr val="bg1"/>
                </a:solidFill>
              </a:rPr>
              <a:t>MeteoSwiss</a:t>
            </a:r>
            <a:endParaRPr lang="de-CH" sz="2400" dirty="0" smtClean="0">
              <a:solidFill>
                <a:schemeClr val="bg1"/>
              </a:solidFill>
            </a:endParaRPr>
          </a:p>
          <a:p>
            <a:pPr lvl="0">
              <a:defRPr sz="1800" b="0"/>
            </a:pPr>
            <a:r>
              <a:rPr lang="de-CH" sz="2400" dirty="0" smtClean="0">
                <a:solidFill>
                  <a:schemeClr val="bg1"/>
                </a:solidFill>
              </a:rPr>
              <a:t>Lucia </a:t>
            </a:r>
            <a:r>
              <a:rPr lang="de-CH" sz="2400" dirty="0" err="1" smtClean="0">
                <a:solidFill>
                  <a:schemeClr val="bg1"/>
                </a:solidFill>
              </a:rPr>
              <a:t>Cappelletti</a:t>
            </a:r>
            <a:r>
              <a:rPr lang="de-CH" sz="2400" dirty="0" smtClean="0">
                <a:solidFill>
                  <a:schemeClr val="bg1"/>
                </a:solidFill>
              </a:rPr>
              <a:t>, </a:t>
            </a:r>
            <a:r>
              <a:rPr lang="de-CH" sz="2400" dirty="0" err="1" smtClean="0">
                <a:solidFill>
                  <a:schemeClr val="bg1"/>
                </a:solidFill>
              </a:rPr>
              <a:t>MeteoSwiss</a:t>
            </a:r>
            <a:endParaRPr lang="de-CH" sz="2400" dirty="0" smtClean="0">
              <a:solidFill>
                <a:schemeClr val="bg1"/>
              </a:solidFill>
            </a:endParaRPr>
          </a:p>
          <a:p>
            <a:pPr lvl="0">
              <a:defRPr sz="1800" b="0"/>
            </a:pPr>
            <a:r>
              <a:rPr lang="de-CH" sz="2400" dirty="0" smtClean="0">
                <a:solidFill>
                  <a:schemeClr val="bg1"/>
                </a:solidFill>
              </a:rPr>
              <a:t>Timo </a:t>
            </a:r>
            <a:r>
              <a:rPr lang="de-CH" sz="2400" dirty="0" err="1" smtClean="0">
                <a:solidFill>
                  <a:schemeClr val="bg1"/>
                </a:solidFill>
              </a:rPr>
              <a:t>Pröscholdt</a:t>
            </a:r>
            <a:r>
              <a:rPr lang="de-CH" sz="2400" dirty="0" smtClean="0">
                <a:solidFill>
                  <a:schemeClr val="bg1"/>
                </a:solidFill>
              </a:rPr>
              <a:t>, WMO</a:t>
            </a:r>
          </a:p>
        </p:txBody>
      </p:sp>
    </p:spTree>
    <p:extLst>
      <p:ext uri="{BB962C8B-B14F-4D97-AF65-F5344CB8AC3E}">
        <p14:creationId xmlns:p14="http://schemas.microsoft.com/office/powerpoint/2010/main" val="2389260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ight Arrow 25"/>
          <p:cNvSpPr/>
          <p:nvPr/>
        </p:nvSpPr>
        <p:spPr>
          <a:xfrm>
            <a:off x="4597569" y="1678448"/>
            <a:ext cx="265081" cy="315151"/>
          </a:xfrm>
          <a:prstGeom prst="rightArrow">
            <a:avLst/>
          </a:prstGeom>
          <a:gradFill>
            <a:gsLst>
              <a:gs pos="0">
                <a:srgbClr val="00B050"/>
              </a:gs>
              <a:gs pos="100000">
                <a:srgbClr val="92D050"/>
              </a:gs>
            </a:gsLst>
          </a:gra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27" name="Right Arrow 26"/>
          <p:cNvSpPr/>
          <p:nvPr/>
        </p:nvSpPr>
        <p:spPr>
          <a:xfrm rot="10800000">
            <a:off x="4438818" y="1940016"/>
            <a:ext cx="265081" cy="287954"/>
          </a:xfrm>
          <a:prstGeom prst="rightArrow">
            <a:avLst/>
          </a:prstGeom>
          <a:gradFill>
            <a:gsLst>
              <a:gs pos="0">
                <a:srgbClr val="7030A0"/>
              </a:gs>
              <a:gs pos="100000">
                <a:schemeClr val="accent4">
                  <a:lumMod val="60000"/>
                  <a:lumOff val="4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grpSp>
        <p:nvGrpSpPr>
          <p:cNvPr id="28" name="Group 27"/>
          <p:cNvGrpSpPr/>
          <p:nvPr/>
        </p:nvGrpSpPr>
        <p:grpSpPr>
          <a:xfrm>
            <a:off x="5109051" y="1655245"/>
            <a:ext cx="806768" cy="713529"/>
            <a:chOff x="3251200" y="1580002"/>
            <a:chExt cx="666750" cy="589694"/>
          </a:xfrm>
        </p:grpSpPr>
        <p:sp>
          <p:nvSpPr>
            <p:cNvPr id="29" name="Parallelogram 28"/>
            <p:cNvSpPr/>
            <p:nvPr/>
          </p:nvSpPr>
          <p:spPr>
            <a:xfrm rot="10800000">
              <a:off x="3251200" y="1988766"/>
              <a:ext cx="660400" cy="180930"/>
            </a:xfrm>
            <a:prstGeom prst="parallelogram">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30" name="Flowchart: Manual Operation 29"/>
            <p:cNvSpPr/>
            <p:nvPr/>
          </p:nvSpPr>
          <p:spPr>
            <a:xfrm>
              <a:off x="3600449" y="1890309"/>
              <a:ext cx="63501" cy="66707"/>
            </a:xfrm>
            <a:prstGeom prst="flowChartManualOperat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31" name="Frame 30"/>
            <p:cNvSpPr/>
            <p:nvPr/>
          </p:nvSpPr>
          <p:spPr>
            <a:xfrm>
              <a:off x="3308350" y="1580002"/>
              <a:ext cx="609600" cy="321537"/>
            </a:xfrm>
            <a:prstGeom prst="fram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sp>
        <p:nvSpPr>
          <p:cNvPr id="32" name="TextBox 31"/>
          <p:cNvSpPr txBox="1"/>
          <p:nvPr/>
        </p:nvSpPr>
        <p:spPr>
          <a:xfrm>
            <a:off x="5109051" y="1131831"/>
            <a:ext cx="1642561" cy="372411"/>
          </a:xfrm>
          <a:prstGeom prst="rect">
            <a:avLst/>
          </a:prstGeom>
          <a:noFill/>
        </p:spPr>
        <p:txBody>
          <a:bodyPr wrap="none" rtlCol="0">
            <a:spAutoFit/>
          </a:bodyPr>
          <a:lstStyle/>
          <a:p>
            <a:r>
              <a:rPr lang="de-CH" sz="1400" b="1" dirty="0" smtClean="0">
                <a:solidFill>
                  <a:schemeClr val="tx2">
                    <a:lumMod val="60000"/>
                    <a:lumOff val="40000"/>
                  </a:schemeClr>
                </a:solidFill>
              </a:rPr>
              <a:t>External system</a:t>
            </a:r>
            <a:endParaRPr lang="de-CH" sz="1400" b="1" dirty="0">
              <a:solidFill>
                <a:schemeClr val="tx2">
                  <a:lumMod val="60000"/>
                  <a:lumOff val="40000"/>
                </a:schemeClr>
              </a:solidFill>
            </a:endParaRPr>
          </a:p>
        </p:txBody>
      </p:sp>
      <p:sp>
        <p:nvSpPr>
          <p:cNvPr id="33" name="Title 1"/>
          <p:cNvSpPr>
            <a:spLocks noGrp="1"/>
          </p:cNvSpPr>
          <p:nvPr>
            <p:ph type="title"/>
          </p:nvPr>
        </p:nvSpPr>
        <p:spPr/>
        <p:txBody>
          <a:bodyPr>
            <a:normAutofit/>
          </a:bodyPr>
          <a:lstStyle/>
          <a:p>
            <a:r>
              <a:rPr lang="de-CH" dirty="0" smtClean="0"/>
              <a:t>OSCAR/Surface API (ii)</a:t>
            </a:r>
            <a:endParaRPr lang="de-CH" dirty="0"/>
          </a:p>
        </p:txBody>
      </p:sp>
      <p:sp>
        <p:nvSpPr>
          <p:cNvPr id="34" name="TextBox 33"/>
          <p:cNvSpPr txBox="1"/>
          <p:nvPr/>
        </p:nvSpPr>
        <p:spPr>
          <a:xfrm>
            <a:off x="1042861" y="2585590"/>
            <a:ext cx="7739555" cy="3762568"/>
          </a:xfrm>
          <a:prstGeom prst="rect">
            <a:avLst/>
          </a:prstGeom>
          <a:noFill/>
        </p:spPr>
        <p:txBody>
          <a:bodyPr wrap="none" rtlCol="0">
            <a:spAutoFit/>
          </a:bodyPr>
          <a:lstStyle/>
          <a:p>
            <a:r>
              <a:rPr lang="de-CH" dirty="0" smtClean="0"/>
              <a:t>An </a:t>
            </a:r>
            <a:r>
              <a:rPr lang="de-CH" dirty="0" err="1" smtClean="0"/>
              <a:t>external</a:t>
            </a:r>
            <a:r>
              <a:rPr lang="de-CH" dirty="0" smtClean="0"/>
              <a:t> </a:t>
            </a:r>
            <a:r>
              <a:rPr lang="de-CH" dirty="0" err="1" smtClean="0"/>
              <a:t>system</a:t>
            </a:r>
            <a:r>
              <a:rPr lang="de-CH" dirty="0" smtClean="0"/>
              <a:t> </a:t>
            </a:r>
            <a:r>
              <a:rPr lang="de-CH" dirty="0" err="1" smtClean="0"/>
              <a:t>can</a:t>
            </a:r>
            <a:r>
              <a:rPr lang="de-CH" dirty="0" smtClean="0"/>
              <a:t> </a:t>
            </a:r>
            <a:r>
              <a:rPr lang="de-CH" dirty="0" err="1" smtClean="0"/>
              <a:t>extract</a:t>
            </a:r>
            <a:r>
              <a:rPr lang="de-CH" dirty="0" smtClean="0"/>
              <a:t>:</a:t>
            </a:r>
            <a:endParaRPr lang="de-CH" dirty="0" smtClean="0"/>
          </a:p>
          <a:p>
            <a:pPr marL="171450" indent="-171450">
              <a:buFont typeface="Symbol" panose="05050102010706020507" pitchFamily="18" charset="2"/>
              <a:buChar char="-"/>
            </a:pPr>
            <a:r>
              <a:rPr lang="de-CH" dirty="0" smtClean="0"/>
              <a:t>Station </a:t>
            </a:r>
            <a:r>
              <a:rPr lang="de-CH" dirty="0" err="1" smtClean="0"/>
              <a:t>metadata</a:t>
            </a:r>
            <a:r>
              <a:rPr lang="de-CH" dirty="0" smtClean="0"/>
              <a:t>  (</a:t>
            </a:r>
            <a:r>
              <a:rPr lang="de-CH" dirty="0" err="1" smtClean="0"/>
              <a:t>full</a:t>
            </a:r>
            <a:r>
              <a:rPr lang="de-CH" dirty="0" smtClean="0"/>
              <a:t> </a:t>
            </a:r>
            <a:r>
              <a:rPr lang="de-CH" dirty="0" err="1" smtClean="0"/>
              <a:t>or</a:t>
            </a:r>
            <a:r>
              <a:rPr lang="de-CH" dirty="0" smtClean="0"/>
              <a:t> partial WMD </a:t>
            </a:r>
            <a:r>
              <a:rPr lang="de-CH" dirty="0" err="1" smtClean="0"/>
              <a:t>metadata</a:t>
            </a:r>
            <a:r>
              <a:rPr lang="de-CH" dirty="0" smtClean="0"/>
              <a:t> </a:t>
            </a:r>
            <a:r>
              <a:rPr lang="de-CH" dirty="0" err="1" smtClean="0"/>
              <a:t>records</a:t>
            </a:r>
            <a:r>
              <a:rPr lang="de-CH" dirty="0" smtClean="0"/>
              <a:t>)</a:t>
            </a:r>
          </a:p>
          <a:p>
            <a:pPr marL="171450" indent="-171450">
              <a:buFont typeface="Symbol" panose="05050102010706020507" pitchFamily="18" charset="2"/>
              <a:buChar char="-"/>
            </a:pPr>
            <a:r>
              <a:rPr lang="de-CH" dirty="0" err="1" smtClean="0"/>
              <a:t>Stations</a:t>
            </a:r>
            <a:r>
              <a:rPr lang="de-CH" dirty="0" smtClean="0"/>
              <a:t> </a:t>
            </a:r>
            <a:r>
              <a:rPr lang="de-CH" dirty="0" err="1" smtClean="0"/>
              <a:t>list</a:t>
            </a:r>
            <a:r>
              <a:rPr lang="de-CH" dirty="0" smtClean="0"/>
              <a:t> (</a:t>
            </a:r>
            <a:r>
              <a:rPr lang="de-CH" dirty="0" err="1" smtClean="0"/>
              <a:t>search</a:t>
            </a:r>
            <a:r>
              <a:rPr lang="de-CH" dirty="0" smtClean="0"/>
              <a:t> </a:t>
            </a:r>
            <a:r>
              <a:rPr lang="de-CH" dirty="0" err="1" smtClean="0"/>
              <a:t>results</a:t>
            </a:r>
            <a:r>
              <a:rPr lang="de-CH" dirty="0" smtClean="0"/>
              <a:t>)</a:t>
            </a:r>
          </a:p>
          <a:p>
            <a:pPr marL="171450" indent="-171450">
              <a:buFont typeface="Symbol" panose="05050102010706020507" pitchFamily="18" charset="2"/>
              <a:buChar char="-"/>
            </a:pPr>
            <a:r>
              <a:rPr lang="de-CH" dirty="0" err="1" smtClean="0"/>
              <a:t>Contacts</a:t>
            </a:r>
            <a:r>
              <a:rPr lang="de-CH" dirty="0" smtClean="0"/>
              <a:t> </a:t>
            </a:r>
            <a:r>
              <a:rPr lang="de-CH" dirty="0" err="1" smtClean="0"/>
              <a:t>list</a:t>
            </a:r>
            <a:r>
              <a:rPr lang="de-CH" dirty="0" smtClean="0"/>
              <a:t> (</a:t>
            </a:r>
            <a:r>
              <a:rPr lang="de-CH" dirty="0" err="1" smtClean="0"/>
              <a:t>search</a:t>
            </a:r>
            <a:r>
              <a:rPr lang="de-CH" dirty="0" smtClean="0"/>
              <a:t> </a:t>
            </a:r>
            <a:r>
              <a:rPr lang="de-CH" dirty="0" err="1" smtClean="0"/>
              <a:t>results</a:t>
            </a:r>
            <a:r>
              <a:rPr lang="de-CH" dirty="0" smtClean="0"/>
              <a:t>)</a:t>
            </a:r>
          </a:p>
          <a:p>
            <a:pPr marL="171450" indent="-171450">
              <a:buFont typeface="Symbol" panose="05050102010706020507" pitchFamily="18" charset="2"/>
              <a:buChar char="-"/>
            </a:pPr>
            <a:r>
              <a:rPr lang="de-CH" dirty="0" smtClean="0"/>
              <a:t>Audit </a:t>
            </a:r>
            <a:r>
              <a:rPr lang="de-CH" dirty="0" err="1" smtClean="0"/>
              <a:t>logs</a:t>
            </a:r>
            <a:endParaRPr lang="de-CH" dirty="0" smtClean="0"/>
          </a:p>
          <a:p>
            <a:endParaRPr lang="de-CH" sz="1050" dirty="0" smtClean="0"/>
          </a:p>
          <a:p>
            <a:r>
              <a:rPr lang="de-CH" dirty="0" smtClean="0"/>
              <a:t>An </a:t>
            </a:r>
            <a:r>
              <a:rPr lang="de-CH" dirty="0" err="1" smtClean="0"/>
              <a:t>external</a:t>
            </a:r>
            <a:r>
              <a:rPr lang="de-CH" dirty="0" smtClean="0"/>
              <a:t> </a:t>
            </a:r>
            <a:r>
              <a:rPr lang="de-CH" dirty="0" err="1" smtClean="0"/>
              <a:t>system</a:t>
            </a:r>
            <a:r>
              <a:rPr lang="de-CH" dirty="0" smtClean="0"/>
              <a:t> </a:t>
            </a:r>
            <a:r>
              <a:rPr lang="de-CH" dirty="0" err="1" smtClean="0"/>
              <a:t>can</a:t>
            </a:r>
            <a:r>
              <a:rPr lang="de-CH" dirty="0" smtClean="0"/>
              <a:t> update/</a:t>
            </a:r>
            <a:r>
              <a:rPr lang="de-CH" dirty="0" err="1" smtClean="0"/>
              <a:t>insert</a:t>
            </a:r>
            <a:r>
              <a:rPr lang="de-CH" dirty="0" smtClean="0"/>
              <a:t>:</a:t>
            </a:r>
          </a:p>
          <a:p>
            <a:pPr marL="171450" indent="-171450">
              <a:buFont typeface="Symbol" panose="05050102010706020507" pitchFamily="18" charset="2"/>
              <a:buChar char="-"/>
            </a:pPr>
            <a:r>
              <a:rPr lang="de-CH" dirty="0" err="1" smtClean="0"/>
              <a:t>Stations</a:t>
            </a:r>
            <a:r>
              <a:rPr lang="de-CH" dirty="0" smtClean="0"/>
              <a:t> </a:t>
            </a:r>
            <a:r>
              <a:rPr lang="de-CH" dirty="0" err="1" smtClean="0"/>
              <a:t>metadata</a:t>
            </a:r>
            <a:r>
              <a:rPr lang="de-CH" dirty="0" smtClean="0"/>
              <a:t> (</a:t>
            </a:r>
            <a:r>
              <a:rPr lang="de-CH" dirty="0" err="1" smtClean="0"/>
              <a:t>full</a:t>
            </a:r>
            <a:r>
              <a:rPr lang="de-CH" dirty="0" smtClean="0"/>
              <a:t> </a:t>
            </a:r>
            <a:r>
              <a:rPr lang="de-CH" dirty="0" err="1" smtClean="0"/>
              <a:t>or</a:t>
            </a:r>
            <a:r>
              <a:rPr lang="de-CH" dirty="0" smtClean="0"/>
              <a:t> partial WMD </a:t>
            </a:r>
            <a:r>
              <a:rPr lang="de-CH" dirty="0" err="1" smtClean="0"/>
              <a:t>metadata</a:t>
            </a:r>
            <a:r>
              <a:rPr lang="de-CH" dirty="0" smtClean="0"/>
              <a:t> </a:t>
            </a:r>
            <a:r>
              <a:rPr lang="de-CH" dirty="0" err="1" smtClean="0"/>
              <a:t>record</a:t>
            </a:r>
            <a:r>
              <a:rPr lang="de-CH" dirty="0" err="1"/>
              <a:t>s</a:t>
            </a:r>
            <a:r>
              <a:rPr lang="de-CH" dirty="0" smtClean="0"/>
              <a:t>)</a:t>
            </a:r>
          </a:p>
          <a:p>
            <a:pPr marL="171450" indent="-171450">
              <a:buFont typeface="Symbol" panose="05050102010706020507" pitchFamily="18" charset="2"/>
              <a:buChar char="-"/>
            </a:pPr>
            <a:r>
              <a:rPr lang="de-CH" dirty="0" smtClean="0"/>
              <a:t>Station </a:t>
            </a:r>
            <a:r>
              <a:rPr lang="de-CH" dirty="0" err="1" smtClean="0"/>
              <a:t>contacts</a:t>
            </a:r>
            <a:endParaRPr lang="de-CH" dirty="0" smtClean="0"/>
          </a:p>
          <a:p>
            <a:pPr marL="171450" indent="-171450">
              <a:buFont typeface="Symbol" panose="05050102010706020507" pitchFamily="18" charset="2"/>
              <a:buChar char="-"/>
            </a:pPr>
            <a:r>
              <a:rPr lang="de-CH" dirty="0" smtClean="0"/>
              <a:t>Instruments</a:t>
            </a:r>
          </a:p>
          <a:p>
            <a:pPr marL="171450" indent="-171450">
              <a:buFont typeface="Symbol" panose="05050102010706020507" pitchFamily="18" charset="2"/>
              <a:buChar char="-"/>
            </a:pPr>
            <a:r>
              <a:rPr lang="de-CH" dirty="0" err="1" smtClean="0"/>
              <a:t>Organisations</a:t>
            </a:r>
            <a:endParaRPr lang="de-CH" dirty="0" smtClean="0"/>
          </a:p>
          <a:p>
            <a:endParaRPr lang="de-CH" sz="1200" dirty="0"/>
          </a:p>
          <a:p>
            <a:r>
              <a:rPr lang="de-CH" dirty="0"/>
              <a:t>I</a:t>
            </a:r>
            <a:r>
              <a:rPr lang="de-CH" dirty="0" smtClean="0"/>
              <a:t>ngestion </a:t>
            </a:r>
            <a:r>
              <a:rPr lang="de-CH" dirty="0" err="1" smtClean="0"/>
              <a:t>of</a:t>
            </a:r>
            <a:r>
              <a:rPr lang="de-CH" dirty="0" smtClean="0"/>
              <a:t> </a:t>
            </a:r>
            <a:r>
              <a:rPr lang="de-CH" dirty="0" err="1" smtClean="0"/>
              <a:t>current</a:t>
            </a:r>
            <a:r>
              <a:rPr lang="de-CH" dirty="0" smtClean="0"/>
              <a:t>/</a:t>
            </a:r>
            <a:r>
              <a:rPr lang="de-CH" dirty="0" err="1" smtClean="0"/>
              <a:t>historic</a:t>
            </a:r>
            <a:r>
              <a:rPr lang="de-CH" dirty="0" smtClean="0"/>
              <a:t> </a:t>
            </a:r>
            <a:r>
              <a:rPr lang="de-CH" dirty="0" err="1" smtClean="0"/>
              <a:t>metadata</a:t>
            </a:r>
            <a:r>
              <a:rPr lang="de-CH" dirty="0" smtClean="0"/>
              <a:t> </a:t>
            </a:r>
            <a:r>
              <a:rPr lang="de-CH" dirty="0" err="1" smtClean="0"/>
              <a:t>relies</a:t>
            </a:r>
            <a:r>
              <a:rPr lang="de-CH" dirty="0" smtClean="0"/>
              <a:t> on </a:t>
            </a:r>
            <a:r>
              <a:rPr lang="de-CH" dirty="0" err="1" smtClean="0"/>
              <a:t>business</a:t>
            </a:r>
            <a:r>
              <a:rPr lang="de-CH" dirty="0" smtClean="0"/>
              <a:t> </a:t>
            </a:r>
            <a:r>
              <a:rPr lang="de-CH" dirty="0" err="1" smtClean="0"/>
              <a:t>rules</a:t>
            </a:r>
            <a:r>
              <a:rPr lang="de-CH" dirty="0" smtClean="0"/>
              <a:t> </a:t>
            </a:r>
            <a:r>
              <a:rPr lang="de-CH" dirty="0" err="1" smtClean="0"/>
              <a:t>and</a:t>
            </a:r>
            <a:r>
              <a:rPr lang="de-CH" dirty="0" smtClean="0"/>
              <a:t> </a:t>
            </a:r>
            <a:r>
              <a:rPr lang="de-CH" dirty="0" err="1" smtClean="0"/>
              <a:t>best</a:t>
            </a:r>
            <a:r>
              <a:rPr lang="de-CH" dirty="0" smtClean="0"/>
              <a:t> </a:t>
            </a:r>
            <a:r>
              <a:rPr lang="de-CH" dirty="0" err="1" smtClean="0"/>
              <a:t>practices</a:t>
            </a:r>
            <a:endParaRPr lang="de-CH" dirty="0" smtClean="0"/>
          </a:p>
          <a:p>
            <a:r>
              <a:rPr lang="de-CH" dirty="0" err="1" smtClean="0"/>
              <a:t>Metadata</a:t>
            </a:r>
            <a:r>
              <a:rPr lang="de-CH" dirty="0" smtClean="0"/>
              <a:t> </a:t>
            </a:r>
            <a:r>
              <a:rPr lang="de-CH" dirty="0" err="1" smtClean="0"/>
              <a:t>updated</a:t>
            </a:r>
            <a:r>
              <a:rPr lang="de-CH" dirty="0" smtClean="0"/>
              <a:t>/</a:t>
            </a:r>
            <a:r>
              <a:rPr lang="de-CH" dirty="0" err="1" smtClean="0"/>
              <a:t>inserted</a:t>
            </a:r>
            <a:r>
              <a:rPr lang="de-CH" dirty="0" smtClean="0"/>
              <a:t> via </a:t>
            </a:r>
            <a:r>
              <a:rPr lang="de-CH" dirty="0" err="1" smtClean="0"/>
              <a:t>the</a:t>
            </a:r>
            <a:r>
              <a:rPr lang="de-CH" dirty="0" smtClean="0"/>
              <a:t> API </a:t>
            </a:r>
            <a:r>
              <a:rPr lang="de-CH" dirty="0" err="1" smtClean="0"/>
              <a:t>is</a:t>
            </a:r>
            <a:r>
              <a:rPr lang="de-CH" dirty="0" smtClean="0"/>
              <a:t> </a:t>
            </a:r>
            <a:r>
              <a:rPr lang="de-CH" dirty="0" err="1" smtClean="0"/>
              <a:t>locked</a:t>
            </a:r>
            <a:r>
              <a:rPr lang="de-CH" dirty="0" smtClean="0"/>
              <a:t> </a:t>
            </a:r>
            <a:r>
              <a:rPr lang="de-CH" dirty="0" err="1" smtClean="0"/>
              <a:t>for</a:t>
            </a:r>
            <a:r>
              <a:rPr lang="de-CH" dirty="0" smtClean="0"/>
              <a:t> UI </a:t>
            </a:r>
            <a:r>
              <a:rPr lang="de-CH" dirty="0" err="1" smtClean="0"/>
              <a:t>changes</a:t>
            </a:r>
            <a:r>
              <a:rPr lang="de-CH" dirty="0" smtClean="0"/>
              <a:t> </a:t>
            </a:r>
            <a:endParaRPr lang="de-CH" dirty="0"/>
          </a:p>
        </p:txBody>
      </p:sp>
      <p:sp>
        <p:nvSpPr>
          <p:cNvPr id="35" name="Right Arrow 34"/>
          <p:cNvSpPr/>
          <p:nvPr/>
        </p:nvSpPr>
        <p:spPr>
          <a:xfrm>
            <a:off x="798850" y="2625907"/>
            <a:ext cx="240983" cy="286501"/>
          </a:xfrm>
          <a:prstGeom prst="rightArrow">
            <a:avLst/>
          </a:prstGeom>
          <a:gradFill>
            <a:gsLst>
              <a:gs pos="0">
                <a:srgbClr val="00B050"/>
              </a:gs>
              <a:gs pos="100000">
                <a:srgbClr val="92D050"/>
              </a:gs>
            </a:gsLst>
          </a:gra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36" name="Right Arrow 35"/>
          <p:cNvSpPr/>
          <p:nvPr/>
        </p:nvSpPr>
        <p:spPr>
          <a:xfrm rot="10800000">
            <a:off x="767413" y="4138512"/>
            <a:ext cx="240983" cy="287954"/>
          </a:xfrm>
          <a:prstGeom prst="rightArrow">
            <a:avLst/>
          </a:prstGeom>
          <a:gradFill>
            <a:gsLst>
              <a:gs pos="0">
                <a:srgbClr val="7030A0"/>
              </a:gs>
              <a:gs pos="100000">
                <a:schemeClr val="accent4">
                  <a:lumMod val="60000"/>
                  <a:lumOff val="4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grpSp>
        <p:nvGrpSpPr>
          <p:cNvPr id="37" name="Group 36"/>
          <p:cNvGrpSpPr/>
          <p:nvPr/>
        </p:nvGrpSpPr>
        <p:grpSpPr>
          <a:xfrm>
            <a:off x="7015057" y="2888529"/>
            <a:ext cx="282074" cy="314945"/>
            <a:chOff x="5397228" y="2705506"/>
            <a:chExt cx="666750" cy="589694"/>
          </a:xfrm>
        </p:grpSpPr>
        <p:sp>
          <p:nvSpPr>
            <p:cNvPr id="38" name="Parallelogram 37"/>
            <p:cNvSpPr/>
            <p:nvPr/>
          </p:nvSpPr>
          <p:spPr>
            <a:xfrm rot="10800000">
              <a:off x="5397228" y="3114270"/>
              <a:ext cx="660400" cy="180930"/>
            </a:xfrm>
            <a:prstGeom prst="parallelogram">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39" name="Flowchart: Manual Operation 38"/>
            <p:cNvSpPr/>
            <p:nvPr/>
          </p:nvSpPr>
          <p:spPr>
            <a:xfrm>
              <a:off x="5746477" y="3015813"/>
              <a:ext cx="63501" cy="66707"/>
            </a:xfrm>
            <a:prstGeom prst="flowChartManualOperat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40" name="Frame 39"/>
            <p:cNvSpPr/>
            <p:nvPr/>
          </p:nvSpPr>
          <p:spPr>
            <a:xfrm>
              <a:off x="5454378" y="2705506"/>
              <a:ext cx="609600" cy="321537"/>
            </a:xfrm>
            <a:prstGeom prst="fram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b="1" dirty="0" smtClean="0">
                  <a:solidFill>
                    <a:schemeClr val="tx2">
                      <a:lumMod val="60000"/>
                      <a:lumOff val="40000"/>
                    </a:schemeClr>
                  </a:solidFill>
                </a:rPr>
                <a:t>?</a:t>
              </a:r>
              <a:endParaRPr lang="de-CH" b="1" dirty="0">
                <a:solidFill>
                  <a:schemeClr val="tx2">
                    <a:lumMod val="60000"/>
                    <a:lumOff val="40000"/>
                  </a:schemeClr>
                </a:solidFill>
              </a:endParaRPr>
            </a:p>
          </p:txBody>
        </p:sp>
      </p:grpSp>
      <p:grpSp>
        <p:nvGrpSpPr>
          <p:cNvPr id="41" name="Group 40"/>
          <p:cNvGrpSpPr/>
          <p:nvPr/>
        </p:nvGrpSpPr>
        <p:grpSpPr>
          <a:xfrm>
            <a:off x="4304532" y="3188234"/>
            <a:ext cx="296907" cy="283346"/>
            <a:chOff x="5397228" y="2705506"/>
            <a:chExt cx="666750" cy="589694"/>
          </a:xfrm>
        </p:grpSpPr>
        <p:sp>
          <p:nvSpPr>
            <p:cNvPr id="42" name="Parallelogram 41"/>
            <p:cNvSpPr/>
            <p:nvPr/>
          </p:nvSpPr>
          <p:spPr>
            <a:xfrm rot="10800000">
              <a:off x="5397228" y="3114270"/>
              <a:ext cx="660400" cy="180930"/>
            </a:xfrm>
            <a:prstGeom prst="parallelogram">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43" name="Flowchart: Manual Operation 42"/>
            <p:cNvSpPr/>
            <p:nvPr/>
          </p:nvSpPr>
          <p:spPr>
            <a:xfrm>
              <a:off x="5746477" y="3015813"/>
              <a:ext cx="63501" cy="66707"/>
            </a:xfrm>
            <a:prstGeom prst="flowChartManualOperat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44" name="Frame 43"/>
            <p:cNvSpPr/>
            <p:nvPr/>
          </p:nvSpPr>
          <p:spPr>
            <a:xfrm>
              <a:off x="5454378" y="2705506"/>
              <a:ext cx="609600" cy="321537"/>
            </a:xfrm>
            <a:prstGeom prst="fram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b="1" dirty="0" smtClean="0">
                  <a:solidFill>
                    <a:schemeClr val="tx2">
                      <a:lumMod val="60000"/>
                      <a:lumOff val="40000"/>
                    </a:schemeClr>
                  </a:solidFill>
                </a:rPr>
                <a:t>?</a:t>
              </a:r>
              <a:endParaRPr lang="de-CH" b="1" dirty="0">
                <a:solidFill>
                  <a:schemeClr val="tx2">
                    <a:lumMod val="60000"/>
                    <a:lumOff val="40000"/>
                  </a:schemeClr>
                </a:solidFill>
              </a:endParaRPr>
            </a:p>
          </p:txBody>
        </p:sp>
      </p:grpSp>
      <p:grpSp>
        <p:nvGrpSpPr>
          <p:cNvPr id="45" name="Group 44"/>
          <p:cNvGrpSpPr/>
          <p:nvPr/>
        </p:nvGrpSpPr>
        <p:grpSpPr>
          <a:xfrm>
            <a:off x="4626187" y="3440213"/>
            <a:ext cx="296907" cy="283346"/>
            <a:chOff x="5397228" y="2705506"/>
            <a:chExt cx="666750" cy="589694"/>
          </a:xfrm>
        </p:grpSpPr>
        <p:sp>
          <p:nvSpPr>
            <p:cNvPr id="46" name="Parallelogram 45"/>
            <p:cNvSpPr/>
            <p:nvPr/>
          </p:nvSpPr>
          <p:spPr>
            <a:xfrm rot="10800000">
              <a:off x="5397228" y="3114270"/>
              <a:ext cx="660400" cy="180930"/>
            </a:xfrm>
            <a:prstGeom prst="parallelogram">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47" name="Flowchart: Manual Operation 46"/>
            <p:cNvSpPr/>
            <p:nvPr/>
          </p:nvSpPr>
          <p:spPr>
            <a:xfrm>
              <a:off x="5746477" y="3015813"/>
              <a:ext cx="63501" cy="66707"/>
            </a:xfrm>
            <a:prstGeom prst="flowChartManualOperat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48" name="Frame 47"/>
            <p:cNvSpPr/>
            <p:nvPr/>
          </p:nvSpPr>
          <p:spPr>
            <a:xfrm>
              <a:off x="5454378" y="2705506"/>
              <a:ext cx="609600" cy="321537"/>
            </a:xfrm>
            <a:prstGeom prst="fram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b="1" dirty="0" smtClean="0">
                  <a:solidFill>
                    <a:schemeClr val="tx2">
                      <a:lumMod val="60000"/>
                      <a:lumOff val="40000"/>
                    </a:schemeClr>
                  </a:solidFill>
                </a:rPr>
                <a:t>?</a:t>
              </a:r>
              <a:endParaRPr lang="de-CH" b="1" dirty="0">
                <a:solidFill>
                  <a:schemeClr val="tx2">
                    <a:lumMod val="60000"/>
                    <a:lumOff val="40000"/>
                  </a:schemeClr>
                </a:solidFill>
              </a:endParaRPr>
            </a:p>
          </p:txBody>
        </p:sp>
      </p:grpSp>
      <p:grpSp>
        <p:nvGrpSpPr>
          <p:cNvPr id="49" name="Group 48"/>
          <p:cNvGrpSpPr/>
          <p:nvPr/>
        </p:nvGrpSpPr>
        <p:grpSpPr>
          <a:xfrm>
            <a:off x="3121868" y="3774678"/>
            <a:ext cx="296907" cy="283346"/>
            <a:chOff x="2582811" y="3873738"/>
            <a:chExt cx="296907" cy="283346"/>
          </a:xfrm>
          <a:solidFill>
            <a:schemeClr val="accent6">
              <a:lumMod val="75000"/>
            </a:schemeClr>
          </a:solidFill>
        </p:grpSpPr>
        <p:sp>
          <p:nvSpPr>
            <p:cNvPr id="50" name="Parallelogram 49"/>
            <p:cNvSpPr/>
            <p:nvPr/>
          </p:nvSpPr>
          <p:spPr>
            <a:xfrm rot="10800000">
              <a:off x="2582811" y="4070148"/>
              <a:ext cx="294079" cy="86936"/>
            </a:xfrm>
            <a:prstGeom prst="parallelogram">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51" name="Flowchart: Manual Operation 50"/>
            <p:cNvSpPr/>
            <p:nvPr/>
          </p:nvSpPr>
          <p:spPr>
            <a:xfrm>
              <a:off x="2738333" y="4022839"/>
              <a:ext cx="28277" cy="32052"/>
            </a:xfrm>
            <a:prstGeom prst="flowChartManualOperation">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52" name="Frame 51"/>
            <p:cNvSpPr/>
            <p:nvPr/>
          </p:nvSpPr>
          <p:spPr>
            <a:xfrm>
              <a:off x="2608260" y="3873738"/>
              <a:ext cx="271458" cy="154497"/>
            </a:xfrm>
            <a:prstGeom prst="frame">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b="1" dirty="0">
                <a:solidFill>
                  <a:schemeClr val="tx2">
                    <a:lumMod val="60000"/>
                    <a:lumOff val="40000"/>
                  </a:schemeClr>
                </a:solidFill>
              </a:endParaRPr>
            </a:p>
          </p:txBody>
        </p:sp>
        <p:grpSp>
          <p:nvGrpSpPr>
            <p:cNvPr id="53" name="Group 52"/>
            <p:cNvGrpSpPr/>
            <p:nvPr/>
          </p:nvGrpSpPr>
          <p:grpSpPr>
            <a:xfrm>
              <a:off x="2670592" y="3913556"/>
              <a:ext cx="146793" cy="141335"/>
              <a:chOff x="4053676" y="4031572"/>
              <a:chExt cx="304963" cy="447405"/>
            </a:xfrm>
            <a:grpFill/>
          </p:grpSpPr>
          <p:sp>
            <p:nvSpPr>
              <p:cNvPr id="54" name="Diagonal Stripe 53"/>
              <p:cNvSpPr/>
              <p:nvPr/>
            </p:nvSpPr>
            <p:spPr>
              <a:xfrm>
                <a:off x="4204868" y="4031572"/>
                <a:ext cx="153771" cy="447405"/>
              </a:xfrm>
              <a:prstGeom prst="diagStrip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sp>
            <p:nvSpPr>
              <p:cNvPr id="55" name="Diagonal Stripe 54"/>
              <p:cNvSpPr/>
              <p:nvPr/>
            </p:nvSpPr>
            <p:spPr>
              <a:xfrm rot="6483012">
                <a:off x="4031534" y="4202241"/>
                <a:ext cx="229240" cy="184955"/>
              </a:xfrm>
              <a:prstGeom prst="diagStripe">
                <a:avLst>
                  <a:gd name="adj" fmla="val 52305"/>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grpSp>
      <p:grpSp>
        <p:nvGrpSpPr>
          <p:cNvPr id="56" name="Group 55"/>
          <p:cNvGrpSpPr/>
          <p:nvPr/>
        </p:nvGrpSpPr>
        <p:grpSpPr>
          <a:xfrm>
            <a:off x="7145332" y="4419294"/>
            <a:ext cx="296907" cy="283346"/>
            <a:chOff x="2582811" y="3873738"/>
            <a:chExt cx="296907" cy="283346"/>
          </a:xfrm>
          <a:solidFill>
            <a:schemeClr val="accent6">
              <a:lumMod val="75000"/>
            </a:schemeClr>
          </a:solidFill>
        </p:grpSpPr>
        <p:sp>
          <p:nvSpPr>
            <p:cNvPr id="57" name="Parallelogram 56"/>
            <p:cNvSpPr/>
            <p:nvPr/>
          </p:nvSpPr>
          <p:spPr>
            <a:xfrm rot="10800000">
              <a:off x="2582811" y="4070148"/>
              <a:ext cx="294079" cy="86936"/>
            </a:xfrm>
            <a:prstGeom prst="parallelogram">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58" name="Flowchart: Manual Operation 57"/>
            <p:cNvSpPr/>
            <p:nvPr/>
          </p:nvSpPr>
          <p:spPr>
            <a:xfrm>
              <a:off x="2738333" y="4022839"/>
              <a:ext cx="28277" cy="32052"/>
            </a:xfrm>
            <a:prstGeom prst="flowChartManualOperation">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59" name="Frame 58"/>
            <p:cNvSpPr/>
            <p:nvPr/>
          </p:nvSpPr>
          <p:spPr>
            <a:xfrm>
              <a:off x="2608260" y="3873738"/>
              <a:ext cx="271458" cy="154497"/>
            </a:xfrm>
            <a:prstGeom prst="frame">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b="1" dirty="0">
                <a:solidFill>
                  <a:schemeClr val="tx2">
                    <a:lumMod val="60000"/>
                    <a:lumOff val="40000"/>
                  </a:schemeClr>
                </a:solidFill>
              </a:endParaRPr>
            </a:p>
          </p:txBody>
        </p:sp>
        <p:grpSp>
          <p:nvGrpSpPr>
            <p:cNvPr id="60" name="Group 59"/>
            <p:cNvGrpSpPr/>
            <p:nvPr/>
          </p:nvGrpSpPr>
          <p:grpSpPr>
            <a:xfrm>
              <a:off x="2670592" y="3913556"/>
              <a:ext cx="146793" cy="141335"/>
              <a:chOff x="4053676" y="4031572"/>
              <a:chExt cx="304963" cy="447405"/>
            </a:xfrm>
            <a:grpFill/>
          </p:grpSpPr>
          <p:sp>
            <p:nvSpPr>
              <p:cNvPr id="61" name="Diagonal Stripe 60"/>
              <p:cNvSpPr/>
              <p:nvPr/>
            </p:nvSpPr>
            <p:spPr>
              <a:xfrm>
                <a:off x="4204868" y="4031572"/>
                <a:ext cx="153771" cy="447405"/>
              </a:xfrm>
              <a:prstGeom prst="diagStrip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sp>
            <p:nvSpPr>
              <p:cNvPr id="62" name="Diagonal Stripe 61"/>
              <p:cNvSpPr/>
              <p:nvPr/>
            </p:nvSpPr>
            <p:spPr>
              <a:xfrm rot="6483012">
                <a:off x="4031534" y="4202241"/>
                <a:ext cx="229240" cy="184955"/>
              </a:xfrm>
              <a:prstGeom prst="diagStripe">
                <a:avLst>
                  <a:gd name="adj" fmla="val 52305"/>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grpSp>
      <p:grpSp>
        <p:nvGrpSpPr>
          <p:cNvPr id="63" name="Group 62"/>
          <p:cNvGrpSpPr/>
          <p:nvPr/>
        </p:nvGrpSpPr>
        <p:grpSpPr>
          <a:xfrm>
            <a:off x="3782521" y="4720832"/>
            <a:ext cx="296907" cy="283346"/>
            <a:chOff x="2582811" y="3873738"/>
            <a:chExt cx="296907" cy="283346"/>
          </a:xfrm>
          <a:solidFill>
            <a:schemeClr val="accent6">
              <a:lumMod val="75000"/>
            </a:schemeClr>
          </a:solidFill>
        </p:grpSpPr>
        <p:sp>
          <p:nvSpPr>
            <p:cNvPr id="64" name="Parallelogram 63"/>
            <p:cNvSpPr/>
            <p:nvPr/>
          </p:nvSpPr>
          <p:spPr>
            <a:xfrm rot="10800000">
              <a:off x="2582811" y="4070148"/>
              <a:ext cx="294079" cy="86936"/>
            </a:xfrm>
            <a:prstGeom prst="parallelogram">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65" name="Flowchart: Manual Operation 64"/>
            <p:cNvSpPr/>
            <p:nvPr/>
          </p:nvSpPr>
          <p:spPr>
            <a:xfrm>
              <a:off x="2738333" y="4022839"/>
              <a:ext cx="28277" cy="32052"/>
            </a:xfrm>
            <a:prstGeom prst="flowChartManualOperation">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66" name="Frame 65"/>
            <p:cNvSpPr/>
            <p:nvPr/>
          </p:nvSpPr>
          <p:spPr>
            <a:xfrm>
              <a:off x="2608260" y="3873738"/>
              <a:ext cx="271458" cy="154497"/>
            </a:xfrm>
            <a:prstGeom prst="frame">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b="1" dirty="0">
                <a:solidFill>
                  <a:schemeClr val="tx2">
                    <a:lumMod val="60000"/>
                    <a:lumOff val="40000"/>
                  </a:schemeClr>
                </a:solidFill>
              </a:endParaRPr>
            </a:p>
          </p:txBody>
        </p:sp>
        <p:grpSp>
          <p:nvGrpSpPr>
            <p:cNvPr id="67" name="Group 66"/>
            <p:cNvGrpSpPr/>
            <p:nvPr/>
          </p:nvGrpSpPr>
          <p:grpSpPr>
            <a:xfrm>
              <a:off x="2670592" y="3913556"/>
              <a:ext cx="146793" cy="141335"/>
              <a:chOff x="4053676" y="4031572"/>
              <a:chExt cx="304963" cy="447405"/>
            </a:xfrm>
            <a:grpFill/>
          </p:grpSpPr>
          <p:sp>
            <p:nvSpPr>
              <p:cNvPr id="68" name="Diagonal Stripe 67"/>
              <p:cNvSpPr/>
              <p:nvPr/>
            </p:nvSpPr>
            <p:spPr>
              <a:xfrm>
                <a:off x="4204868" y="4031572"/>
                <a:ext cx="153771" cy="447405"/>
              </a:xfrm>
              <a:prstGeom prst="diagStrip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sp>
            <p:nvSpPr>
              <p:cNvPr id="69" name="Diagonal Stripe 68"/>
              <p:cNvSpPr/>
              <p:nvPr/>
            </p:nvSpPr>
            <p:spPr>
              <a:xfrm rot="6483012">
                <a:off x="4031534" y="4202241"/>
                <a:ext cx="229240" cy="184955"/>
              </a:xfrm>
              <a:prstGeom prst="diagStripe">
                <a:avLst>
                  <a:gd name="adj" fmla="val 52305"/>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grpSp>
      <p:grpSp>
        <p:nvGrpSpPr>
          <p:cNvPr id="2" name="Group 1"/>
          <p:cNvGrpSpPr/>
          <p:nvPr/>
        </p:nvGrpSpPr>
        <p:grpSpPr>
          <a:xfrm>
            <a:off x="6268327" y="1681661"/>
            <a:ext cx="1821860" cy="276999"/>
            <a:chOff x="4431909" y="6491557"/>
            <a:chExt cx="1821860" cy="276999"/>
          </a:xfrm>
        </p:grpSpPr>
        <p:grpSp>
          <p:nvGrpSpPr>
            <p:cNvPr id="70" name="Group 69"/>
            <p:cNvGrpSpPr/>
            <p:nvPr/>
          </p:nvGrpSpPr>
          <p:grpSpPr>
            <a:xfrm>
              <a:off x="4431909" y="6507274"/>
              <a:ext cx="245377" cy="234170"/>
              <a:chOff x="2582811" y="3873738"/>
              <a:chExt cx="296907" cy="283346"/>
            </a:xfrm>
            <a:solidFill>
              <a:schemeClr val="accent6">
                <a:lumMod val="75000"/>
              </a:schemeClr>
            </a:solidFill>
          </p:grpSpPr>
          <p:sp>
            <p:nvSpPr>
              <p:cNvPr id="71" name="Parallelogram 70"/>
              <p:cNvSpPr/>
              <p:nvPr/>
            </p:nvSpPr>
            <p:spPr>
              <a:xfrm rot="10800000">
                <a:off x="2582811" y="4070148"/>
                <a:ext cx="294079" cy="86936"/>
              </a:xfrm>
              <a:prstGeom prst="parallelogram">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72" name="Flowchart: Manual Operation 71"/>
              <p:cNvSpPr/>
              <p:nvPr/>
            </p:nvSpPr>
            <p:spPr>
              <a:xfrm>
                <a:off x="2738333" y="4022839"/>
                <a:ext cx="28277" cy="32052"/>
              </a:xfrm>
              <a:prstGeom prst="flowChartManualOperation">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73" name="Frame 72"/>
              <p:cNvSpPr/>
              <p:nvPr/>
            </p:nvSpPr>
            <p:spPr>
              <a:xfrm>
                <a:off x="2608260" y="3873738"/>
                <a:ext cx="271458" cy="154497"/>
              </a:xfrm>
              <a:prstGeom prst="frame">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b="1" dirty="0">
                  <a:solidFill>
                    <a:schemeClr val="tx2">
                      <a:lumMod val="60000"/>
                      <a:lumOff val="40000"/>
                    </a:schemeClr>
                  </a:solidFill>
                </a:endParaRPr>
              </a:p>
            </p:txBody>
          </p:sp>
          <p:grpSp>
            <p:nvGrpSpPr>
              <p:cNvPr id="74" name="Group 73"/>
              <p:cNvGrpSpPr/>
              <p:nvPr/>
            </p:nvGrpSpPr>
            <p:grpSpPr>
              <a:xfrm>
                <a:off x="2670592" y="3913556"/>
                <a:ext cx="146793" cy="141335"/>
                <a:chOff x="4053676" y="4031572"/>
                <a:chExt cx="304963" cy="447405"/>
              </a:xfrm>
              <a:grpFill/>
            </p:grpSpPr>
            <p:sp>
              <p:nvSpPr>
                <p:cNvPr id="75" name="Diagonal Stripe 74"/>
                <p:cNvSpPr/>
                <p:nvPr/>
              </p:nvSpPr>
              <p:spPr>
                <a:xfrm>
                  <a:off x="4204868" y="4031572"/>
                  <a:ext cx="153771" cy="447405"/>
                </a:xfrm>
                <a:prstGeom prst="diagStrip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sp>
              <p:nvSpPr>
                <p:cNvPr id="76" name="Diagonal Stripe 75"/>
                <p:cNvSpPr/>
                <p:nvPr/>
              </p:nvSpPr>
              <p:spPr>
                <a:xfrm rot="6483012">
                  <a:off x="4031534" y="4202241"/>
                  <a:ext cx="229240" cy="184955"/>
                </a:xfrm>
                <a:prstGeom prst="diagStripe">
                  <a:avLst>
                    <a:gd name="adj" fmla="val 52305"/>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grpSp>
        <p:sp>
          <p:nvSpPr>
            <p:cNvPr id="81" name="TextBox 80"/>
            <p:cNvSpPr txBox="1"/>
            <p:nvPr/>
          </p:nvSpPr>
          <p:spPr>
            <a:xfrm>
              <a:off x="4711872" y="6491557"/>
              <a:ext cx="1541897" cy="276999"/>
            </a:xfrm>
            <a:prstGeom prst="rect">
              <a:avLst/>
            </a:prstGeom>
            <a:noFill/>
          </p:spPr>
          <p:txBody>
            <a:bodyPr wrap="none" rtlCol="0">
              <a:spAutoFit/>
            </a:bodyPr>
            <a:lstStyle/>
            <a:p>
              <a:r>
                <a:rPr lang="de-CH" sz="1200" dirty="0" err="1" smtClean="0"/>
                <a:t>Authenticated</a:t>
              </a:r>
              <a:r>
                <a:rPr lang="de-CH" sz="1200" dirty="0" smtClean="0"/>
                <a:t> system</a:t>
              </a:r>
              <a:endParaRPr lang="de-CH" sz="1200" dirty="0"/>
            </a:p>
          </p:txBody>
        </p:sp>
      </p:grpSp>
      <p:grpSp>
        <p:nvGrpSpPr>
          <p:cNvPr id="3" name="Group 2"/>
          <p:cNvGrpSpPr/>
          <p:nvPr/>
        </p:nvGrpSpPr>
        <p:grpSpPr>
          <a:xfrm>
            <a:off x="6288019" y="2106960"/>
            <a:ext cx="1673828" cy="276999"/>
            <a:chOff x="6583589" y="6496458"/>
            <a:chExt cx="1673828" cy="276999"/>
          </a:xfrm>
        </p:grpSpPr>
        <p:grpSp>
          <p:nvGrpSpPr>
            <p:cNvPr id="77" name="Group 76"/>
            <p:cNvGrpSpPr/>
            <p:nvPr/>
          </p:nvGrpSpPr>
          <p:grpSpPr>
            <a:xfrm>
              <a:off x="6583589" y="6516152"/>
              <a:ext cx="245377" cy="234170"/>
              <a:chOff x="5397228" y="2705506"/>
              <a:chExt cx="666750" cy="589694"/>
            </a:xfrm>
          </p:grpSpPr>
          <p:sp>
            <p:nvSpPr>
              <p:cNvPr id="78" name="Parallelogram 77"/>
              <p:cNvSpPr/>
              <p:nvPr/>
            </p:nvSpPr>
            <p:spPr>
              <a:xfrm rot="10800000">
                <a:off x="5397228" y="3114270"/>
                <a:ext cx="660400" cy="180930"/>
              </a:xfrm>
              <a:prstGeom prst="parallelogram">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79" name="Flowchart: Manual Operation 78"/>
              <p:cNvSpPr/>
              <p:nvPr/>
            </p:nvSpPr>
            <p:spPr>
              <a:xfrm>
                <a:off x="5746477" y="3015813"/>
                <a:ext cx="63501" cy="66707"/>
              </a:xfrm>
              <a:prstGeom prst="flowChartManualOperat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80" name="Frame 79"/>
              <p:cNvSpPr/>
              <p:nvPr/>
            </p:nvSpPr>
            <p:spPr>
              <a:xfrm>
                <a:off x="5454378" y="2705506"/>
                <a:ext cx="609600" cy="321537"/>
              </a:xfrm>
              <a:prstGeom prst="fram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b="1" dirty="0" smtClean="0">
                    <a:solidFill>
                      <a:schemeClr val="tx2">
                        <a:lumMod val="60000"/>
                        <a:lumOff val="40000"/>
                      </a:schemeClr>
                    </a:solidFill>
                  </a:rPr>
                  <a:t>?</a:t>
                </a:r>
                <a:endParaRPr lang="de-CH" b="1" dirty="0">
                  <a:solidFill>
                    <a:schemeClr val="tx2">
                      <a:lumMod val="60000"/>
                      <a:lumOff val="40000"/>
                    </a:schemeClr>
                  </a:solidFill>
                </a:endParaRPr>
              </a:p>
            </p:txBody>
          </p:sp>
        </p:grpSp>
        <p:sp>
          <p:nvSpPr>
            <p:cNvPr id="82" name="TextBox 81"/>
            <p:cNvSpPr txBox="1"/>
            <p:nvPr/>
          </p:nvSpPr>
          <p:spPr>
            <a:xfrm>
              <a:off x="6858508" y="6496458"/>
              <a:ext cx="1398909" cy="276999"/>
            </a:xfrm>
            <a:prstGeom prst="rect">
              <a:avLst/>
            </a:prstGeom>
            <a:noFill/>
          </p:spPr>
          <p:txBody>
            <a:bodyPr wrap="none" rtlCol="0">
              <a:spAutoFit/>
            </a:bodyPr>
            <a:lstStyle/>
            <a:p>
              <a:r>
                <a:rPr lang="de-CH" sz="1200" dirty="0" smtClean="0"/>
                <a:t>Anonymous system</a:t>
              </a:r>
              <a:endParaRPr lang="de-CH" sz="1200" dirty="0"/>
            </a:p>
          </p:txBody>
        </p:sp>
      </p:grpSp>
      <p:grpSp>
        <p:nvGrpSpPr>
          <p:cNvPr id="84" name="Group 83"/>
          <p:cNvGrpSpPr/>
          <p:nvPr/>
        </p:nvGrpSpPr>
        <p:grpSpPr>
          <a:xfrm>
            <a:off x="3383691" y="4996675"/>
            <a:ext cx="296907" cy="283346"/>
            <a:chOff x="2582811" y="3873738"/>
            <a:chExt cx="296907" cy="283346"/>
          </a:xfrm>
          <a:solidFill>
            <a:schemeClr val="accent6">
              <a:lumMod val="75000"/>
            </a:schemeClr>
          </a:solidFill>
        </p:grpSpPr>
        <p:sp>
          <p:nvSpPr>
            <p:cNvPr id="85" name="Parallelogram 84"/>
            <p:cNvSpPr/>
            <p:nvPr/>
          </p:nvSpPr>
          <p:spPr>
            <a:xfrm rot="10800000">
              <a:off x="2582811" y="4070148"/>
              <a:ext cx="294079" cy="86936"/>
            </a:xfrm>
            <a:prstGeom prst="parallelogram">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86" name="Flowchart: Manual Operation 85"/>
            <p:cNvSpPr/>
            <p:nvPr/>
          </p:nvSpPr>
          <p:spPr>
            <a:xfrm>
              <a:off x="2738333" y="4022839"/>
              <a:ext cx="28277" cy="32052"/>
            </a:xfrm>
            <a:prstGeom prst="flowChartManualOperation">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87" name="Frame 86"/>
            <p:cNvSpPr/>
            <p:nvPr/>
          </p:nvSpPr>
          <p:spPr>
            <a:xfrm>
              <a:off x="2608260" y="3873738"/>
              <a:ext cx="271458" cy="154497"/>
            </a:xfrm>
            <a:prstGeom prst="frame">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b="1" dirty="0">
                <a:solidFill>
                  <a:schemeClr val="tx2">
                    <a:lumMod val="60000"/>
                    <a:lumOff val="40000"/>
                  </a:schemeClr>
                </a:solidFill>
              </a:endParaRPr>
            </a:p>
          </p:txBody>
        </p:sp>
        <p:grpSp>
          <p:nvGrpSpPr>
            <p:cNvPr id="88" name="Group 87"/>
            <p:cNvGrpSpPr/>
            <p:nvPr/>
          </p:nvGrpSpPr>
          <p:grpSpPr>
            <a:xfrm>
              <a:off x="2670592" y="3913556"/>
              <a:ext cx="146793" cy="141335"/>
              <a:chOff x="4053676" y="4031572"/>
              <a:chExt cx="304963" cy="447405"/>
            </a:xfrm>
            <a:grpFill/>
          </p:grpSpPr>
          <p:sp>
            <p:nvSpPr>
              <p:cNvPr id="89" name="Diagonal Stripe 88"/>
              <p:cNvSpPr/>
              <p:nvPr/>
            </p:nvSpPr>
            <p:spPr>
              <a:xfrm>
                <a:off x="4204868" y="4031572"/>
                <a:ext cx="153771" cy="447405"/>
              </a:xfrm>
              <a:prstGeom prst="diagStrip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sp>
            <p:nvSpPr>
              <p:cNvPr id="90" name="Diagonal Stripe 89"/>
              <p:cNvSpPr/>
              <p:nvPr/>
            </p:nvSpPr>
            <p:spPr>
              <a:xfrm rot="6483012">
                <a:off x="4031534" y="4202241"/>
                <a:ext cx="229240" cy="184955"/>
              </a:xfrm>
              <a:prstGeom prst="diagStripe">
                <a:avLst>
                  <a:gd name="adj" fmla="val 52305"/>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grpSp>
      <p:grpSp>
        <p:nvGrpSpPr>
          <p:cNvPr id="91" name="Group 90"/>
          <p:cNvGrpSpPr/>
          <p:nvPr/>
        </p:nvGrpSpPr>
        <p:grpSpPr>
          <a:xfrm>
            <a:off x="3872588" y="5250097"/>
            <a:ext cx="296907" cy="283346"/>
            <a:chOff x="2582811" y="3873738"/>
            <a:chExt cx="296907" cy="283346"/>
          </a:xfrm>
          <a:solidFill>
            <a:schemeClr val="accent6">
              <a:lumMod val="75000"/>
            </a:schemeClr>
          </a:solidFill>
        </p:grpSpPr>
        <p:sp>
          <p:nvSpPr>
            <p:cNvPr id="92" name="Parallelogram 91"/>
            <p:cNvSpPr/>
            <p:nvPr/>
          </p:nvSpPr>
          <p:spPr>
            <a:xfrm rot="10800000">
              <a:off x="2582811" y="4070148"/>
              <a:ext cx="294079" cy="86936"/>
            </a:xfrm>
            <a:prstGeom prst="parallelogram">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93" name="Flowchart: Manual Operation 92"/>
            <p:cNvSpPr/>
            <p:nvPr/>
          </p:nvSpPr>
          <p:spPr>
            <a:xfrm>
              <a:off x="2738333" y="4022839"/>
              <a:ext cx="28277" cy="32052"/>
            </a:xfrm>
            <a:prstGeom prst="flowChartManualOperation">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94" name="Frame 93"/>
            <p:cNvSpPr/>
            <p:nvPr/>
          </p:nvSpPr>
          <p:spPr>
            <a:xfrm>
              <a:off x="2608260" y="3873738"/>
              <a:ext cx="271458" cy="154497"/>
            </a:xfrm>
            <a:prstGeom prst="frame">
              <a:avLst/>
            </a:prstGeom>
            <a:grp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b="1" dirty="0">
                <a:solidFill>
                  <a:schemeClr val="tx2">
                    <a:lumMod val="60000"/>
                    <a:lumOff val="40000"/>
                  </a:schemeClr>
                </a:solidFill>
              </a:endParaRPr>
            </a:p>
          </p:txBody>
        </p:sp>
        <p:grpSp>
          <p:nvGrpSpPr>
            <p:cNvPr id="95" name="Group 94"/>
            <p:cNvGrpSpPr/>
            <p:nvPr/>
          </p:nvGrpSpPr>
          <p:grpSpPr>
            <a:xfrm>
              <a:off x="2670592" y="3913556"/>
              <a:ext cx="146793" cy="141335"/>
              <a:chOff x="4053676" y="4031572"/>
              <a:chExt cx="304963" cy="447405"/>
            </a:xfrm>
            <a:grpFill/>
          </p:grpSpPr>
          <p:sp>
            <p:nvSpPr>
              <p:cNvPr id="96" name="Diagonal Stripe 95"/>
              <p:cNvSpPr/>
              <p:nvPr/>
            </p:nvSpPr>
            <p:spPr>
              <a:xfrm>
                <a:off x="4204868" y="4031572"/>
                <a:ext cx="153771" cy="447405"/>
              </a:xfrm>
              <a:prstGeom prst="diagStrip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sp>
            <p:nvSpPr>
              <p:cNvPr id="97" name="Diagonal Stripe 96"/>
              <p:cNvSpPr/>
              <p:nvPr/>
            </p:nvSpPr>
            <p:spPr>
              <a:xfrm rot="6483012">
                <a:off x="4031534" y="4202241"/>
                <a:ext cx="229240" cy="184955"/>
              </a:xfrm>
              <a:prstGeom prst="diagStripe">
                <a:avLst>
                  <a:gd name="adj" fmla="val 52305"/>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grpSp>
      <p:sp>
        <p:nvSpPr>
          <p:cNvPr id="98" name="Right Arrow 97"/>
          <p:cNvSpPr/>
          <p:nvPr/>
        </p:nvSpPr>
        <p:spPr>
          <a:xfrm rot="10800000">
            <a:off x="741239" y="5684370"/>
            <a:ext cx="265081" cy="287954"/>
          </a:xfrm>
          <a:prstGeom prst="rightArrow">
            <a:avLst/>
          </a:prstGeom>
          <a:gradFill>
            <a:gsLst>
              <a:gs pos="0">
                <a:schemeClr val="accent2">
                  <a:lumMod val="75000"/>
                </a:schemeClr>
              </a:gs>
              <a:gs pos="100000">
                <a:schemeClr val="accent2">
                  <a:lumMod val="60000"/>
                  <a:lumOff val="4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grpSp>
        <p:nvGrpSpPr>
          <p:cNvPr id="4" name="Group 3"/>
          <p:cNvGrpSpPr/>
          <p:nvPr/>
        </p:nvGrpSpPr>
        <p:grpSpPr>
          <a:xfrm>
            <a:off x="1722458" y="1332183"/>
            <a:ext cx="2625135" cy="1064476"/>
            <a:chOff x="1722458" y="1179783"/>
            <a:chExt cx="2625135" cy="1064476"/>
          </a:xfrm>
        </p:grpSpPr>
        <p:sp>
          <p:nvSpPr>
            <p:cNvPr id="99" name="Rectangle 98"/>
            <p:cNvSpPr/>
            <p:nvPr/>
          </p:nvSpPr>
          <p:spPr>
            <a:xfrm>
              <a:off x="1722458" y="1270000"/>
              <a:ext cx="2106273" cy="974259"/>
            </a:xfrm>
            <a:prstGeom prst="rect">
              <a:avLst/>
            </a:prstGeom>
            <a:solidFill>
              <a:srgbClr val="ECF1F8"/>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grpSp>
          <p:nvGrpSpPr>
            <p:cNvPr id="100" name="Group 99"/>
            <p:cNvGrpSpPr/>
            <p:nvPr/>
          </p:nvGrpSpPr>
          <p:grpSpPr>
            <a:xfrm>
              <a:off x="3614461" y="1541535"/>
              <a:ext cx="424444" cy="452329"/>
              <a:chOff x="650133" y="3191329"/>
              <a:chExt cx="539834" cy="544381"/>
            </a:xfrm>
          </p:grpSpPr>
          <p:sp>
            <p:nvSpPr>
              <p:cNvPr id="101" name="Rounded Rectangle 100"/>
              <p:cNvSpPr/>
              <p:nvPr/>
            </p:nvSpPr>
            <p:spPr>
              <a:xfrm>
                <a:off x="864588" y="3191329"/>
                <a:ext cx="116135" cy="129344"/>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02" name="Rounded Rectangle 101"/>
              <p:cNvSpPr/>
              <p:nvPr/>
            </p:nvSpPr>
            <p:spPr>
              <a:xfrm>
                <a:off x="863952" y="3618125"/>
                <a:ext cx="116135" cy="117585"/>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03" name="Rounded Rectangle 102"/>
              <p:cNvSpPr/>
              <p:nvPr/>
            </p:nvSpPr>
            <p:spPr>
              <a:xfrm>
                <a:off x="1087964" y="3411890"/>
                <a:ext cx="102003" cy="113322"/>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04" name="Rounded Rectangle 103"/>
              <p:cNvSpPr/>
              <p:nvPr/>
            </p:nvSpPr>
            <p:spPr>
              <a:xfrm rot="16200000">
                <a:off x="645513" y="3413190"/>
                <a:ext cx="116135" cy="106895"/>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05" name="Rounded Rectangle 104"/>
              <p:cNvSpPr/>
              <p:nvPr/>
            </p:nvSpPr>
            <p:spPr>
              <a:xfrm rot="8072903">
                <a:off x="1023688" y="3582875"/>
                <a:ext cx="116135" cy="88343"/>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06" name="Rounded Rectangle 105"/>
              <p:cNvSpPr/>
              <p:nvPr/>
            </p:nvSpPr>
            <p:spPr>
              <a:xfrm rot="18856932">
                <a:off x="702384" y="3260940"/>
                <a:ext cx="116135" cy="97177"/>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07" name="Rounded Rectangle 106"/>
              <p:cNvSpPr/>
              <p:nvPr/>
            </p:nvSpPr>
            <p:spPr>
              <a:xfrm rot="2963693">
                <a:off x="1025713" y="3265356"/>
                <a:ext cx="116135" cy="88343"/>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08" name="Rounded Rectangle 107"/>
              <p:cNvSpPr/>
              <p:nvPr/>
            </p:nvSpPr>
            <p:spPr>
              <a:xfrm rot="13854838">
                <a:off x="703464" y="3581954"/>
                <a:ext cx="116135" cy="88343"/>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09" name="Donut 108"/>
              <p:cNvSpPr/>
              <p:nvPr/>
            </p:nvSpPr>
            <p:spPr>
              <a:xfrm>
                <a:off x="716280" y="3265883"/>
                <a:ext cx="411480" cy="401510"/>
              </a:xfrm>
              <a:prstGeom prst="donut">
                <a:avLst/>
              </a:prstGeom>
              <a:solidFill>
                <a:schemeClr val="tx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sp>
          <p:nvSpPr>
            <p:cNvPr id="110" name="TextBox 109"/>
            <p:cNvSpPr txBox="1"/>
            <p:nvPr/>
          </p:nvSpPr>
          <p:spPr>
            <a:xfrm>
              <a:off x="3874387" y="1179783"/>
              <a:ext cx="473206" cy="338554"/>
            </a:xfrm>
            <a:prstGeom prst="rect">
              <a:avLst/>
            </a:prstGeom>
            <a:noFill/>
          </p:spPr>
          <p:txBody>
            <a:bodyPr wrap="none" rtlCol="0">
              <a:spAutoFit/>
            </a:bodyPr>
            <a:lstStyle/>
            <a:p>
              <a:r>
                <a:rPr lang="de-CH" sz="1600" b="1" dirty="0" smtClean="0">
                  <a:solidFill>
                    <a:schemeClr val="tx2">
                      <a:lumMod val="60000"/>
                      <a:lumOff val="40000"/>
                    </a:schemeClr>
                  </a:solidFill>
                </a:rPr>
                <a:t>API</a:t>
              </a:r>
              <a:endParaRPr lang="de-CH" sz="1400" b="1" dirty="0">
                <a:solidFill>
                  <a:schemeClr val="tx2">
                    <a:lumMod val="60000"/>
                    <a:lumOff val="40000"/>
                  </a:schemeClr>
                </a:solidFill>
              </a:endParaRPr>
            </a:p>
          </p:txBody>
        </p:sp>
        <p:sp>
          <p:nvSpPr>
            <p:cNvPr id="111" name="Right Arrow 110"/>
            <p:cNvSpPr/>
            <p:nvPr/>
          </p:nvSpPr>
          <p:spPr>
            <a:xfrm>
              <a:off x="3164380" y="1499305"/>
              <a:ext cx="265081" cy="31515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12" name="Can 111"/>
            <p:cNvSpPr/>
            <p:nvPr/>
          </p:nvSpPr>
          <p:spPr>
            <a:xfrm>
              <a:off x="1961791" y="1452582"/>
              <a:ext cx="847449" cy="686488"/>
            </a:xfrm>
            <a:prstGeom prst="ca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sz="1200" dirty="0" smtClean="0"/>
                <a:t>OSCAR DB</a:t>
              </a:r>
              <a:endParaRPr lang="de-CH" sz="1200" dirty="0"/>
            </a:p>
          </p:txBody>
        </p:sp>
        <p:sp>
          <p:nvSpPr>
            <p:cNvPr id="113" name="Right Arrow 112"/>
            <p:cNvSpPr/>
            <p:nvPr/>
          </p:nvSpPr>
          <p:spPr>
            <a:xfrm rot="10800000">
              <a:off x="3014083" y="1778390"/>
              <a:ext cx="265081" cy="287954"/>
            </a:xfrm>
            <a:prstGeom prst="rightArrow">
              <a:avLst/>
            </a:prstGeom>
            <a:gradFill>
              <a:gsLst>
                <a:gs pos="0">
                  <a:schemeClr val="accent2">
                    <a:lumMod val="75000"/>
                  </a:schemeClr>
                </a:gs>
                <a:gs pos="100000">
                  <a:schemeClr val="accent2">
                    <a:lumMod val="60000"/>
                    <a:lumOff val="4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grpSp>
    </p:spTree>
    <p:extLst>
      <p:ext uri="{BB962C8B-B14F-4D97-AF65-F5344CB8AC3E}">
        <p14:creationId xmlns:p14="http://schemas.microsoft.com/office/powerpoint/2010/main" val="12008059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de-CH" dirty="0" smtClean="0"/>
              <a:t>OSCAR/Surface API «</a:t>
            </a:r>
            <a:r>
              <a:rPr lang="de-CH" dirty="0" err="1" smtClean="0"/>
              <a:t>get</a:t>
            </a:r>
            <a:r>
              <a:rPr lang="de-CH" dirty="0" smtClean="0"/>
              <a:t>»</a:t>
            </a:r>
            <a:endParaRPr lang="de-CH" dirty="0"/>
          </a:p>
        </p:txBody>
      </p:sp>
      <p:sp>
        <p:nvSpPr>
          <p:cNvPr id="2" name="Content Placeholder 1"/>
          <p:cNvSpPr>
            <a:spLocks noGrp="1"/>
          </p:cNvSpPr>
          <p:nvPr>
            <p:ph idx="1"/>
          </p:nvPr>
        </p:nvSpPr>
        <p:spPr/>
        <p:txBody>
          <a:bodyPr/>
          <a:lstStyle/>
          <a:p>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565499324"/>
              </p:ext>
            </p:extLst>
          </p:nvPr>
        </p:nvGraphicFramePr>
        <p:xfrm>
          <a:off x="1296143" y="1266884"/>
          <a:ext cx="7720689" cy="5125720"/>
        </p:xfrm>
        <a:graphic>
          <a:graphicData uri="http://schemas.openxmlformats.org/drawingml/2006/table">
            <a:tbl>
              <a:tblPr firstRow="1" bandRow="1">
                <a:tableStyleId>{F5AB1C69-6EDB-4FF4-983F-18BD219EF322}</a:tableStyleId>
              </a:tblPr>
              <a:tblGrid>
                <a:gridCol w="1015257"/>
                <a:gridCol w="1219200"/>
                <a:gridCol w="1663700"/>
                <a:gridCol w="1485900"/>
                <a:gridCol w="2336632"/>
              </a:tblGrid>
              <a:tr h="370840">
                <a:tc>
                  <a:txBody>
                    <a:bodyPr/>
                    <a:lstStyle/>
                    <a:p>
                      <a:r>
                        <a:rPr lang="de-CH" sz="1600" dirty="0" smtClean="0"/>
                        <a:t>GET</a:t>
                      </a:r>
                      <a:endParaRPr lang="de-CH" sz="1600" dirty="0"/>
                    </a:p>
                  </a:txBody>
                  <a:tcPr/>
                </a:tc>
                <a:tc>
                  <a:txBody>
                    <a:bodyPr/>
                    <a:lstStyle/>
                    <a:p>
                      <a:r>
                        <a:rPr lang="de-CH" sz="1600" dirty="0" err="1" smtClean="0"/>
                        <a:t>input</a:t>
                      </a:r>
                      <a:endParaRPr lang="de-CH" sz="1600" dirty="0"/>
                    </a:p>
                  </a:txBody>
                  <a:tcPr/>
                </a:tc>
                <a:tc>
                  <a:txBody>
                    <a:bodyPr/>
                    <a:lstStyle/>
                    <a:p>
                      <a:r>
                        <a:rPr lang="de-CH" sz="1600" dirty="0" err="1" smtClean="0"/>
                        <a:t>output</a:t>
                      </a:r>
                      <a:endParaRPr lang="de-CH" sz="1600" dirty="0"/>
                    </a:p>
                  </a:txBody>
                  <a:tcPr/>
                </a:tc>
                <a:tc>
                  <a:txBody>
                    <a:bodyPr/>
                    <a:lstStyle/>
                    <a:p>
                      <a:r>
                        <a:rPr lang="de-CH" sz="1600" dirty="0" smtClean="0"/>
                        <a:t>Output </a:t>
                      </a:r>
                      <a:r>
                        <a:rPr lang="de-CH" sz="1600" dirty="0" err="1" smtClean="0"/>
                        <a:t>format</a:t>
                      </a:r>
                      <a:endParaRPr lang="de-CH" sz="1600" dirty="0"/>
                    </a:p>
                  </a:txBody>
                  <a:tcPr/>
                </a:tc>
                <a:tc>
                  <a:txBody>
                    <a:bodyPr/>
                    <a:lstStyle/>
                    <a:p>
                      <a:r>
                        <a:rPr lang="de-CH" sz="1600" dirty="0" smtClean="0"/>
                        <a:t>Comment</a:t>
                      </a:r>
                      <a:endParaRPr lang="de-CH" sz="1600"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CH" sz="1600" dirty="0" smtClean="0"/>
                        <a:t>Station </a:t>
                      </a:r>
                    </a:p>
                  </a:txBody>
                  <a:tcPr/>
                </a:tc>
                <a:tc>
                  <a:txBody>
                    <a:bodyPr/>
                    <a:lstStyle/>
                    <a:p>
                      <a:r>
                        <a:rPr lang="de-CH" sz="1600" dirty="0" smtClean="0"/>
                        <a:t>WIGOS ID, (</a:t>
                      </a:r>
                      <a:r>
                        <a:rPr lang="de-CH" sz="1600" dirty="0" err="1" smtClean="0"/>
                        <a:t>date</a:t>
                      </a:r>
                      <a:r>
                        <a:rPr lang="de-CH" sz="1600" dirty="0" smtClean="0"/>
                        <a:t>)</a:t>
                      </a:r>
                      <a:endParaRPr lang="de-CH" sz="16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CH" sz="1600" dirty="0" err="1" smtClean="0"/>
                        <a:t>Full</a:t>
                      </a:r>
                      <a:r>
                        <a:rPr lang="de-CH" sz="1600" dirty="0" smtClean="0"/>
                        <a:t> </a:t>
                      </a:r>
                      <a:r>
                        <a:rPr lang="de-CH" sz="1600" dirty="0" err="1" smtClean="0"/>
                        <a:t>station</a:t>
                      </a:r>
                      <a:r>
                        <a:rPr lang="de-CH" sz="1600" baseline="0" dirty="0" smtClean="0"/>
                        <a:t> </a:t>
                      </a:r>
                      <a:r>
                        <a:rPr lang="de-CH" sz="1600" baseline="0" dirty="0" err="1" smtClean="0"/>
                        <a:t>metadata</a:t>
                      </a:r>
                      <a:r>
                        <a:rPr lang="de-CH" sz="1600" baseline="0" dirty="0" smtClean="0"/>
                        <a:t> </a:t>
                      </a:r>
                      <a:r>
                        <a:rPr lang="de-CH" sz="1600" baseline="0" dirty="0" err="1" smtClean="0"/>
                        <a:t>record</a:t>
                      </a:r>
                      <a:endParaRPr lang="de-CH" sz="1600" dirty="0" smtClean="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CH" sz="1600" dirty="0" smtClean="0"/>
                        <a:t>WMD XML,</a:t>
                      </a:r>
                    </a:p>
                    <a:p>
                      <a:pPr marL="0" marR="0" indent="0" algn="l" defTabSz="457200" rtl="0" eaLnBrk="1" fontAlgn="auto" latinLnBrk="0" hangingPunct="1">
                        <a:lnSpc>
                          <a:spcPct val="100000"/>
                        </a:lnSpc>
                        <a:spcBef>
                          <a:spcPts val="0"/>
                        </a:spcBef>
                        <a:spcAft>
                          <a:spcPts val="0"/>
                        </a:spcAft>
                        <a:buClrTx/>
                        <a:buSzTx/>
                        <a:buFontTx/>
                        <a:buNone/>
                        <a:tabLst/>
                        <a:defRPr/>
                      </a:pPr>
                      <a:r>
                        <a:rPr lang="de-CH" sz="1600" dirty="0" smtClean="0"/>
                        <a:t>GEOJSON</a:t>
                      </a:r>
                    </a:p>
                  </a:txBody>
                  <a:tcPr/>
                </a:tc>
                <a:tc>
                  <a:txBody>
                    <a:bodyPr/>
                    <a:lstStyle/>
                    <a:p>
                      <a:r>
                        <a:rPr lang="de-CH" sz="1600" dirty="0" err="1" smtClean="0"/>
                        <a:t>Curren</a:t>
                      </a:r>
                      <a:r>
                        <a:rPr lang="de-CH" sz="1600" baseline="0" dirty="0" err="1" smtClean="0"/>
                        <a:t>t</a:t>
                      </a:r>
                      <a:r>
                        <a:rPr lang="de-CH" sz="1600" baseline="0" dirty="0" smtClean="0"/>
                        <a:t> (</a:t>
                      </a:r>
                      <a:r>
                        <a:rPr lang="de-CH" sz="1600" baseline="0" dirty="0" err="1" smtClean="0"/>
                        <a:t>no</a:t>
                      </a:r>
                      <a:r>
                        <a:rPr lang="de-CH" sz="1600" baseline="0" dirty="0" smtClean="0"/>
                        <a:t> </a:t>
                      </a:r>
                      <a:r>
                        <a:rPr lang="de-CH" sz="1600" baseline="0" dirty="0" err="1" smtClean="0"/>
                        <a:t>date</a:t>
                      </a:r>
                      <a:r>
                        <a:rPr lang="de-CH" sz="1600" baseline="0" dirty="0" smtClean="0"/>
                        <a:t> </a:t>
                      </a:r>
                      <a:r>
                        <a:rPr lang="de-CH" sz="1600" baseline="0" dirty="0" err="1" smtClean="0"/>
                        <a:t>specified</a:t>
                      </a:r>
                      <a:r>
                        <a:rPr lang="de-CH" sz="1600" baseline="0" dirty="0" smtClean="0"/>
                        <a:t>) </a:t>
                      </a:r>
                      <a:r>
                        <a:rPr lang="de-CH" sz="1600" baseline="0" dirty="0" err="1" smtClean="0"/>
                        <a:t>or</a:t>
                      </a:r>
                      <a:r>
                        <a:rPr lang="de-CH" sz="1600" baseline="0" dirty="0" smtClean="0"/>
                        <a:t> </a:t>
                      </a:r>
                      <a:r>
                        <a:rPr lang="de-CH" sz="1600" baseline="0" dirty="0" err="1" smtClean="0"/>
                        <a:t>historic</a:t>
                      </a:r>
                      <a:r>
                        <a:rPr lang="de-CH" sz="1600" baseline="0" dirty="0" smtClean="0"/>
                        <a:t> </a:t>
                      </a:r>
                      <a:r>
                        <a:rPr lang="de-CH" sz="1600" baseline="0" dirty="0" err="1" smtClean="0"/>
                        <a:t>values</a:t>
                      </a:r>
                      <a:endParaRPr lang="de-CH" sz="1600" dirty="0"/>
                    </a:p>
                  </a:txBody>
                  <a:tcPr/>
                </a:tc>
              </a:tr>
              <a:tr h="370840">
                <a:tc>
                  <a:txBody>
                    <a:bodyPr/>
                    <a:lstStyle/>
                    <a:p>
                      <a:r>
                        <a:rPr lang="de-CH" sz="1600" dirty="0" smtClean="0"/>
                        <a:t>Station(s)</a:t>
                      </a:r>
                      <a:endParaRPr lang="de-CH" sz="1600" dirty="0"/>
                    </a:p>
                  </a:txBody>
                  <a:tcPr/>
                </a:tc>
                <a:tc>
                  <a:txBody>
                    <a:bodyPr/>
                    <a:lstStyle/>
                    <a:p>
                      <a:r>
                        <a:rPr lang="de-CH" sz="1600" dirty="0" smtClean="0"/>
                        <a:t>WIGOS ID, </a:t>
                      </a:r>
                      <a:r>
                        <a:rPr lang="de-CH" sz="1600" dirty="0" err="1" smtClean="0"/>
                        <a:t>required</a:t>
                      </a:r>
                      <a:r>
                        <a:rPr lang="de-CH" sz="1600" baseline="0" dirty="0" smtClean="0"/>
                        <a:t> </a:t>
                      </a:r>
                      <a:r>
                        <a:rPr lang="de-CH" sz="1600" baseline="0" dirty="0" err="1" smtClean="0"/>
                        <a:t>elements</a:t>
                      </a:r>
                      <a:r>
                        <a:rPr lang="de-CH" sz="1600" baseline="0" dirty="0" smtClean="0"/>
                        <a:t>,</a:t>
                      </a:r>
                      <a:r>
                        <a:rPr lang="de-CH" sz="1600" dirty="0" smtClean="0"/>
                        <a:t> (</a:t>
                      </a:r>
                      <a:r>
                        <a:rPr lang="de-CH" sz="1600" dirty="0" err="1" smtClean="0"/>
                        <a:t>date</a:t>
                      </a:r>
                      <a:r>
                        <a:rPr lang="de-CH" sz="1600" dirty="0" smtClean="0"/>
                        <a:t>)</a:t>
                      </a:r>
                      <a:endParaRPr lang="de-CH" sz="1600" dirty="0"/>
                    </a:p>
                  </a:txBody>
                  <a:tcPr/>
                </a:tc>
                <a:tc>
                  <a:txBody>
                    <a:bodyPr/>
                    <a:lstStyle/>
                    <a:p>
                      <a:r>
                        <a:rPr lang="de-CH" sz="1600" dirty="0" err="1" smtClean="0"/>
                        <a:t>Subset</a:t>
                      </a:r>
                      <a:r>
                        <a:rPr lang="de-CH" sz="1600" dirty="0" smtClean="0"/>
                        <a:t> </a:t>
                      </a:r>
                      <a:r>
                        <a:rPr lang="de-CH" sz="1600" dirty="0" err="1" smtClean="0"/>
                        <a:t>of</a:t>
                      </a:r>
                      <a:r>
                        <a:rPr lang="de-CH" sz="1600" dirty="0" smtClean="0"/>
                        <a:t> </a:t>
                      </a:r>
                      <a:r>
                        <a:rPr lang="de-CH" sz="1600" dirty="0" err="1" smtClean="0"/>
                        <a:t>station</a:t>
                      </a:r>
                      <a:r>
                        <a:rPr lang="de-CH" sz="1600" dirty="0" smtClean="0"/>
                        <a:t> </a:t>
                      </a:r>
                      <a:r>
                        <a:rPr lang="de-CH" sz="1600" dirty="0" err="1" smtClean="0"/>
                        <a:t>metadata</a:t>
                      </a:r>
                      <a:r>
                        <a:rPr lang="de-CH" sz="1600" dirty="0" smtClean="0"/>
                        <a:t> </a:t>
                      </a:r>
                      <a:r>
                        <a:rPr lang="de-CH" sz="1600" dirty="0" err="1" smtClean="0"/>
                        <a:t>record</a:t>
                      </a:r>
                      <a:endParaRPr lang="de-CH" sz="1600" dirty="0"/>
                    </a:p>
                  </a:txBody>
                  <a:tcPr/>
                </a:tc>
                <a:tc>
                  <a:txBody>
                    <a:bodyPr/>
                    <a:lstStyle/>
                    <a:p>
                      <a:r>
                        <a:rPr lang="de-CH" sz="1600" dirty="0" smtClean="0"/>
                        <a:t>CSV, XML, JSON</a:t>
                      </a:r>
                      <a:endParaRPr lang="de-CH" sz="1600" dirty="0"/>
                    </a:p>
                  </a:txBody>
                  <a:tcPr/>
                </a:tc>
                <a:tc>
                  <a:txBody>
                    <a:bodyPr/>
                    <a:lstStyle/>
                    <a:p>
                      <a:r>
                        <a:rPr lang="de-CH" sz="1600" dirty="0" err="1" smtClean="0"/>
                        <a:t>Required</a:t>
                      </a:r>
                      <a:r>
                        <a:rPr lang="de-CH" sz="1600" dirty="0" smtClean="0"/>
                        <a:t> </a:t>
                      </a:r>
                      <a:r>
                        <a:rPr lang="de-CH" sz="1600" dirty="0" err="1" smtClean="0"/>
                        <a:t>elements</a:t>
                      </a:r>
                      <a:r>
                        <a:rPr lang="de-CH" sz="1600" dirty="0" smtClean="0"/>
                        <a:t> </a:t>
                      </a:r>
                      <a:r>
                        <a:rPr lang="de-CH" sz="1600" dirty="0" err="1" smtClean="0"/>
                        <a:t>can</a:t>
                      </a:r>
                      <a:r>
                        <a:rPr lang="de-CH" sz="1600" dirty="0" smtClean="0"/>
                        <a:t> </a:t>
                      </a:r>
                      <a:r>
                        <a:rPr lang="de-CH" sz="1600" dirty="0" err="1" smtClean="0"/>
                        <a:t>be</a:t>
                      </a:r>
                      <a:r>
                        <a:rPr lang="de-CH" sz="1600" dirty="0" smtClean="0"/>
                        <a:t>:</a:t>
                      </a:r>
                      <a:r>
                        <a:rPr lang="de-CH" sz="1600" baseline="0" dirty="0" smtClean="0"/>
                        <a:t> WIGOS ID, </a:t>
                      </a:r>
                      <a:r>
                        <a:rPr lang="de-CH" sz="1600" baseline="0" dirty="0" err="1" smtClean="0"/>
                        <a:t>coordinates</a:t>
                      </a:r>
                      <a:r>
                        <a:rPr lang="de-CH" sz="1600" baseline="0" dirty="0" smtClean="0"/>
                        <a:t>, </a:t>
                      </a:r>
                      <a:r>
                        <a:rPr lang="de-CH" sz="1600" baseline="0" dirty="0" err="1" smtClean="0"/>
                        <a:t>station</a:t>
                      </a:r>
                      <a:r>
                        <a:rPr lang="de-CH" sz="1600" baseline="0" dirty="0" smtClean="0"/>
                        <a:t> type, </a:t>
                      </a:r>
                      <a:r>
                        <a:rPr lang="de-CH" sz="1600" baseline="0" dirty="0" err="1" smtClean="0"/>
                        <a:t>station</a:t>
                      </a:r>
                      <a:r>
                        <a:rPr lang="de-CH" sz="1600" baseline="0" dirty="0" smtClean="0"/>
                        <a:t> </a:t>
                      </a:r>
                      <a:r>
                        <a:rPr lang="de-CH" sz="1600" baseline="0" dirty="0" err="1" smtClean="0"/>
                        <a:t>class</a:t>
                      </a:r>
                      <a:r>
                        <a:rPr lang="de-CH" sz="1600" baseline="0" dirty="0" smtClean="0"/>
                        <a:t>, </a:t>
                      </a:r>
                      <a:r>
                        <a:rPr lang="de-CH" sz="1600" baseline="0" dirty="0" err="1" smtClean="0"/>
                        <a:t>measured</a:t>
                      </a:r>
                      <a:r>
                        <a:rPr lang="de-CH" sz="1600" baseline="0" dirty="0" smtClean="0"/>
                        <a:t> variables, </a:t>
                      </a:r>
                      <a:r>
                        <a:rPr lang="de-CH" sz="1600" baseline="0" dirty="0" err="1" smtClean="0"/>
                        <a:t>coordinates</a:t>
                      </a:r>
                      <a:r>
                        <a:rPr lang="de-CH" sz="1600" baseline="0" dirty="0" smtClean="0"/>
                        <a:t> </a:t>
                      </a:r>
                      <a:r>
                        <a:rPr lang="de-CH" sz="1600" baseline="0" dirty="0" err="1" smtClean="0"/>
                        <a:t>of</a:t>
                      </a:r>
                      <a:r>
                        <a:rPr lang="de-CH" sz="1600" baseline="0" dirty="0" smtClean="0"/>
                        <a:t> </a:t>
                      </a:r>
                      <a:r>
                        <a:rPr lang="de-CH" sz="1600" baseline="0" dirty="0" err="1" smtClean="0"/>
                        <a:t>intruments</a:t>
                      </a:r>
                      <a:r>
                        <a:rPr lang="de-CH" sz="1600" baseline="0" dirty="0" smtClean="0"/>
                        <a:t>, </a:t>
                      </a:r>
                      <a:r>
                        <a:rPr lang="de-CH" sz="1600" baseline="0" dirty="0" err="1" smtClean="0"/>
                        <a:t>observing</a:t>
                      </a:r>
                      <a:r>
                        <a:rPr lang="de-CH" sz="1600" baseline="0" dirty="0" smtClean="0"/>
                        <a:t> </a:t>
                      </a:r>
                      <a:r>
                        <a:rPr lang="de-CH" sz="1600" baseline="0" dirty="0" err="1" smtClean="0"/>
                        <a:t>cycle</a:t>
                      </a:r>
                      <a:r>
                        <a:rPr lang="de-CH" sz="1600" baseline="0" dirty="0" smtClean="0"/>
                        <a:t> (</a:t>
                      </a:r>
                      <a:r>
                        <a:rPr lang="de-CH" sz="1600" baseline="0" dirty="0" err="1" smtClean="0"/>
                        <a:t>VolA</a:t>
                      </a:r>
                      <a:r>
                        <a:rPr lang="de-CH" sz="1600" baseline="0" dirty="0" smtClean="0"/>
                        <a:t> </a:t>
                      </a:r>
                      <a:r>
                        <a:rPr lang="de-CH" sz="1600" baseline="0" dirty="0" err="1" smtClean="0"/>
                        <a:t>legacy</a:t>
                      </a:r>
                      <a:r>
                        <a:rPr lang="de-CH" sz="1600" baseline="0" dirty="0" smtClean="0"/>
                        <a:t> </a:t>
                      </a:r>
                      <a:r>
                        <a:rPr lang="de-CH" sz="1600" baseline="0" dirty="0" err="1" smtClean="0"/>
                        <a:t>file</a:t>
                      </a:r>
                      <a:r>
                        <a:rPr lang="de-CH" sz="1600" baseline="0" dirty="0" smtClean="0"/>
                        <a:t>?)</a:t>
                      </a:r>
                      <a:endParaRPr lang="de-CH" sz="1600" dirty="0"/>
                    </a:p>
                  </a:txBody>
                  <a:tcPr/>
                </a:tc>
              </a:tr>
              <a:tr h="370840">
                <a:tc>
                  <a:txBody>
                    <a:bodyPr/>
                    <a:lstStyle/>
                    <a:p>
                      <a:r>
                        <a:rPr lang="de-CH" sz="1600" dirty="0" smtClean="0"/>
                        <a:t>Station(s)</a:t>
                      </a:r>
                      <a:endParaRPr lang="de-CH" sz="1600" dirty="0"/>
                    </a:p>
                  </a:txBody>
                  <a:tcPr/>
                </a:tc>
                <a:tc>
                  <a:txBody>
                    <a:bodyPr/>
                    <a:lstStyle/>
                    <a:p>
                      <a:r>
                        <a:rPr lang="de-CH" sz="1600" dirty="0" smtClean="0"/>
                        <a:t>Filter </a:t>
                      </a:r>
                      <a:r>
                        <a:rPr lang="de-CH" sz="1600" dirty="0" err="1" smtClean="0"/>
                        <a:t>expression</a:t>
                      </a:r>
                      <a:endParaRPr lang="de-CH" sz="1600" dirty="0"/>
                    </a:p>
                  </a:txBody>
                  <a:tcPr/>
                </a:tc>
                <a:tc>
                  <a:txBody>
                    <a:bodyPr/>
                    <a:lstStyle/>
                    <a:p>
                      <a:r>
                        <a:rPr lang="de-CH" sz="1600" dirty="0" err="1" smtClean="0"/>
                        <a:t>Full</a:t>
                      </a:r>
                      <a:r>
                        <a:rPr lang="de-CH" sz="1600" dirty="0" smtClean="0"/>
                        <a:t> </a:t>
                      </a:r>
                      <a:r>
                        <a:rPr lang="de-CH" sz="1600" dirty="0" err="1" smtClean="0"/>
                        <a:t>station</a:t>
                      </a:r>
                      <a:r>
                        <a:rPr lang="de-CH" sz="1600" dirty="0" smtClean="0"/>
                        <a:t> </a:t>
                      </a:r>
                      <a:r>
                        <a:rPr lang="de-CH" sz="1600" dirty="0" err="1" smtClean="0"/>
                        <a:t>metadata</a:t>
                      </a:r>
                      <a:r>
                        <a:rPr lang="de-CH" sz="1600" dirty="0" smtClean="0"/>
                        <a:t> </a:t>
                      </a:r>
                      <a:r>
                        <a:rPr lang="de-CH" sz="1600" dirty="0" err="1" smtClean="0"/>
                        <a:t>records</a:t>
                      </a:r>
                      <a:endParaRPr lang="de-CH" sz="1600" dirty="0"/>
                    </a:p>
                  </a:txBody>
                  <a:tcPr/>
                </a:tc>
                <a:tc>
                  <a:txBody>
                    <a:bodyPr/>
                    <a:lstStyle/>
                    <a:p>
                      <a:r>
                        <a:rPr lang="de-CH" sz="1600" dirty="0" smtClean="0"/>
                        <a:t>WMD XML, JSON</a:t>
                      </a:r>
                      <a:endParaRPr lang="de-CH" sz="16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CH" sz="1600" dirty="0" smtClean="0"/>
                        <a:t>Filters:</a:t>
                      </a:r>
                      <a:r>
                        <a:rPr lang="de-CH" sz="1600" baseline="0" dirty="0" smtClean="0"/>
                        <a:t> </a:t>
                      </a:r>
                      <a:r>
                        <a:rPr lang="de-CH" sz="1600" baseline="0" dirty="0" err="1" smtClean="0"/>
                        <a:t>s</a:t>
                      </a:r>
                      <a:r>
                        <a:rPr lang="de-CH" sz="1600" dirty="0" err="1" smtClean="0"/>
                        <a:t>tation</a:t>
                      </a:r>
                      <a:r>
                        <a:rPr lang="de-CH" sz="1600" dirty="0" smtClean="0"/>
                        <a:t> </a:t>
                      </a:r>
                      <a:r>
                        <a:rPr lang="de-CH" sz="1600" dirty="0" err="1" smtClean="0"/>
                        <a:t>class</a:t>
                      </a:r>
                      <a:r>
                        <a:rPr lang="de-CH" sz="1600" dirty="0" smtClean="0"/>
                        <a:t>, </a:t>
                      </a:r>
                      <a:r>
                        <a:rPr lang="de-CH" sz="1600" dirty="0" err="1" smtClean="0"/>
                        <a:t>station</a:t>
                      </a:r>
                      <a:r>
                        <a:rPr lang="de-CH" sz="1600" baseline="0" dirty="0" smtClean="0"/>
                        <a:t> </a:t>
                      </a:r>
                      <a:r>
                        <a:rPr lang="de-CH" sz="1600" dirty="0" smtClean="0"/>
                        <a:t>type, </a:t>
                      </a:r>
                      <a:r>
                        <a:rPr lang="de-CH" sz="1600" dirty="0" err="1" smtClean="0"/>
                        <a:t>location</a:t>
                      </a:r>
                      <a:r>
                        <a:rPr lang="de-CH" sz="1600" dirty="0" smtClean="0"/>
                        <a:t> (</a:t>
                      </a:r>
                      <a:r>
                        <a:rPr lang="de-CH" sz="1600" dirty="0" err="1" smtClean="0"/>
                        <a:t>country</a:t>
                      </a:r>
                      <a:r>
                        <a:rPr lang="de-CH" sz="1600" dirty="0" smtClean="0"/>
                        <a:t>/</a:t>
                      </a:r>
                      <a:r>
                        <a:rPr lang="de-CH" sz="1600" dirty="0" err="1" smtClean="0"/>
                        <a:t>ies</a:t>
                      </a:r>
                      <a:r>
                        <a:rPr lang="de-CH" sz="1600" dirty="0" smtClean="0"/>
                        <a:t>), open</a:t>
                      </a:r>
                      <a:r>
                        <a:rPr lang="de-CH" sz="1600" baseline="0" dirty="0" smtClean="0"/>
                        <a:t> </a:t>
                      </a:r>
                      <a:r>
                        <a:rPr lang="de-CH" sz="1600" dirty="0" err="1" smtClean="0"/>
                        <a:t>text</a:t>
                      </a:r>
                      <a:r>
                        <a:rPr lang="de-CH" sz="1600" dirty="0" smtClean="0"/>
                        <a:t>, ….</a:t>
                      </a:r>
                      <a:r>
                        <a:rPr lang="de-CH" sz="1600" baseline="0" dirty="0" smtClean="0"/>
                        <a:t> </a:t>
                      </a:r>
                      <a:r>
                        <a:rPr lang="de-CH" sz="1600" dirty="0" smtClean="0"/>
                        <a:t> </a:t>
                      </a:r>
                    </a:p>
                  </a:txBody>
                  <a:tcPr/>
                </a:tc>
              </a:tr>
              <a:tr h="370840">
                <a:tc>
                  <a:txBody>
                    <a:bodyPr/>
                    <a:lstStyle/>
                    <a:p>
                      <a:r>
                        <a:rPr lang="de-CH" sz="1600" dirty="0" err="1" smtClean="0"/>
                        <a:t>Stations</a:t>
                      </a:r>
                      <a:r>
                        <a:rPr lang="de-CH" sz="1600" baseline="0" dirty="0" smtClean="0"/>
                        <a:t> </a:t>
                      </a:r>
                      <a:r>
                        <a:rPr lang="de-CH" sz="1600" baseline="0" dirty="0" err="1" smtClean="0"/>
                        <a:t>list</a:t>
                      </a:r>
                      <a:endParaRPr lang="de-CH" sz="1600" dirty="0"/>
                    </a:p>
                  </a:txBody>
                  <a:tcPr/>
                </a:tc>
                <a:tc>
                  <a:txBody>
                    <a:bodyPr/>
                    <a:lstStyle/>
                    <a:p>
                      <a:r>
                        <a:rPr lang="de-CH" sz="1600" dirty="0" smtClean="0"/>
                        <a:t>Filter </a:t>
                      </a:r>
                      <a:r>
                        <a:rPr lang="de-CH" sz="1600" dirty="0" err="1" smtClean="0"/>
                        <a:t>expression</a:t>
                      </a:r>
                      <a:endParaRPr lang="de-CH" sz="1600" dirty="0"/>
                    </a:p>
                  </a:txBody>
                  <a:tcPr/>
                </a:tc>
                <a:tc>
                  <a:txBody>
                    <a:bodyPr/>
                    <a:lstStyle/>
                    <a:p>
                      <a:r>
                        <a:rPr lang="de-CH" sz="1600" dirty="0" smtClean="0"/>
                        <a:t>WIGOS ID, </a:t>
                      </a:r>
                      <a:r>
                        <a:rPr lang="de-CH" sz="1600" dirty="0" err="1" smtClean="0"/>
                        <a:t>station</a:t>
                      </a:r>
                      <a:r>
                        <a:rPr lang="de-CH" sz="1600" dirty="0" smtClean="0"/>
                        <a:t> </a:t>
                      </a:r>
                      <a:r>
                        <a:rPr lang="de-CH" sz="1600" dirty="0" err="1" smtClean="0"/>
                        <a:t>name</a:t>
                      </a:r>
                      <a:r>
                        <a:rPr lang="de-CH" sz="1600" dirty="0" smtClean="0"/>
                        <a:t>, …</a:t>
                      </a:r>
                      <a:endParaRPr lang="de-CH" sz="1600" dirty="0"/>
                    </a:p>
                  </a:txBody>
                  <a:tcPr/>
                </a:tc>
                <a:tc>
                  <a:txBody>
                    <a:bodyPr/>
                    <a:lstStyle/>
                    <a:p>
                      <a:r>
                        <a:rPr lang="de-CH" sz="1600" dirty="0" smtClean="0"/>
                        <a:t>JSON, XML</a:t>
                      </a:r>
                      <a:endParaRPr lang="de-CH" sz="1600" dirty="0"/>
                    </a:p>
                  </a:txBody>
                  <a:tcPr/>
                </a:tc>
                <a:tc>
                  <a:txBody>
                    <a:bodyPr/>
                    <a:lstStyle/>
                    <a:p>
                      <a:r>
                        <a:rPr lang="de-CH" sz="1600" dirty="0" smtClean="0"/>
                        <a:t>Filters:</a:t>
                      </a:r>
                      <a:r>
                        <a:rPr lang="de-CH" sz="1600" baseline="0" dirty="0" smtClean="0"/>
                        <a:t> </a:t>
                      </a:r>
                      <a:r>
                        <a:rPr lang="de-CH" sz="1600" baseline="0" dirty="0" err="1" smtClean="0"/>
                        <a:t>s</a:t>
                      </a:r>
                      <a:r>
                        <a:rPr lang="de-CH" sz="1600" dirty="0" err="1" smtClean="0"/>
                        <a:t>tation</a:t>
                      </a:r>
                      <a:r>
                        <a:rPr lang="de-CH" sz="1600" dirty="0" smtClean="0"/>
                        <a:t> </a:t>
                      </a:r>
                      <a:r>
                        <a:rPr lang="de-CH" sz="1600" dirty="0" err="1" smtClean="0"/>
                        <a:t>class</a:t>
                      </a:r>
                      <a:r>
                        <a:rPr lang="de-CH" sz="1600" dirty="0" smtClean="0"/>
                        <a:t>, </a:t>
                      </a:r>
                      <a:r>
                        <a:rPr lang="de-CH" sz="1600" dirty="0" err="1" smtClean="0"/>
                        <a:t>station</a:t>
                      </a:r>
                      <a:r>
                        <a:rPr lang="de-CH" sz="1600" baseline="0" dirty="0" smtClean="0"/>
                        <a:t> </a:t>
                      </a:r>
                      <a:r>
                        <a:rPr lang="de-CH" sz="1600" dirty="0" smtClean="0"/>
                        <a:t>type, </a:t>
                      </a:r>
                      <a:r>
                        <a:rPr lang="de-CH" sz="1600" dirty="0" err="1" smtClean="0"/>
                        <a:t>location</a:t>
                      </a:r>
                      <a:r>
                        <a:rPr lang="de-CH" sz="1600" dirty="0" smtClean="0"/>
                        <a:t> (</a:t>
                      </a:r>
                      <a:r>
                        <a:rPr lang="de-CH" sz="1600" dirty="0" err="1" smtClean="0"/>
                        <a:t>country</a:t>
                      </a:r>
                      <a:r>
                        <a:rPr lang="de-CH" sz="1600" dirty="0" smtClean="0"/>
                        <a:t>/</a:t>
                      </a:r>
                      <a:r>
                        <a:rPr lang="de-CH" sz="1600" dirty="0" err="1" smtClean="0"/>
                        <a:t>ies</a:t>
                      </a:r>
                      <a:r>
                        <a:rPr lang="de-CH" sz="1600" dirty="0" smtClean="0"/>
                        <a:t>), open</a:t>
                      </a:r>
                      <a:r>
                        <a:rPr lang="de-CH" sz="1600" baseline="0" dirty="0" smtClean="0"/>
                        <a:t> </a:t>
                      </a:r>
                      <a:r>
                        <a:rPr lang="de-CH" sz="1600" dirty="0" err="1" smtClean="0"/>
                        <a:t>text</a:t>
                      </a:r>
                      <a:r>
                        <a:rPr lang="de-CH" sz="1600" dirty="0" smtClean="0"/>
                        <a:t>, ….</a:t>
                      </a:r>
                      <a:r>
                        <a:rPr lang="de-CH" sz="1600" baseline="0" dirty="0" smtClean="0"/>
                        <a:t> </a:t>
                      </a:r>
                      <a:r>
                        <a:rPr lang="de-CH" sz="1600" dirty="0" smtClean="0"/>
                        <a:t> </a:t>
                      </a:r>
                      <a:endParaRPr lang="de-CH" sz="1600" dirty="0"/>
                    </a:p>
                  </a:txBody>
                  <a:tcPr/>
                </a:tc>
              </a:tr>
            </a:tbl>
          </a:graphicData>
        </a:graphic>
      </p:graphicFrame>
      <p:sp>
        <p:nvSpPr>
          <p:cNvPr id="7" name="Left Brace 6"/>
          <p:cNvSpPr/>
          <p:nvPr/>
        </p:nvSpPr>
        <p:spPr>
          <a:xfrm>
            <a:off x="1110878" y="1655271"/>
            <a:ext cx="216000" cy="2535729"/>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de-CH" dirty="0"/>
          </a:p>
        </p:txBody>
      </p:sp>
      <p:sp>
        <p:nvSpPr>
          <p:cNvPr id="8" name="Rectangle 7"/>
          <p:cNvSpPr/>
          <p:nvPr/>
        </p:nvSpPr>
        <p:spPr>
          <a:xfrm>
            <a:off x="125646" y="2504273"/>
            <a:ext cx="892438" cy="83028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sz="1200" dirty="0" err="1" smtClean="0"/>
              <a:t>get</a:t>
            </a:r>
            <a:r>
              <a:rPr lang="de-CH" sz="1200" dirty="0" smtClean="0"/>
              <a:t> </a:t>
            </a:r>
            <a:r>
              <a:rPr lang="de-CH" sz="1200" dirty="0" err="1" smtClean="0"/>
              <a:t>stations</a:t>
            </a:r>
            <a:r>
              <a:rPr lang="de-CH" sz="1200" dirty="0" smtClean="0"/>
              <a:t> </a:t>
            </a:r>
            <a:r>
              <a:rPr lang="de-CH" sz="1200" dirty="0" err="1" smtClean="0"/>
              <a:t>metadata</a:t>
            </a:r>
            <a:r>
              <a:rPr lang="de-CH" sz="1200" dirty="0" smtClean="0"/>
              <a:t> </a:t>
            </a:r>
            <a:r>
              <a:rPr lang="de-CH" sz="1200" dirty="0" err="1" smtClean="0"/>
              <a:t>by</a:t>
            </a:r>
            <a:r>
              <a:rPr lang="de-CH" sz="1200" dirty="0" smtClean="0"/>
              <a:t> WIGOS ID</a:t>
            </a:r>
            <a:endParaRPr lang="de-CH" sz="1200" dirty="0"/>
          </a:p>
        </p:txBody>
      </p:sp>
      <p:sp>
        <p:nvSpPr>
          <p:cNvPr id="9" name="Rectangle 8"/>
          <p:cNvSpPr/>
          <p:nvPr/>
        </p:nvSpPr>
        <p:spPr>
          <a:xfrm>
            <a:off x="195432" y="5426592"/>
            <a:ext cx="803661" cy="60032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sz="1200" dirty="0" smtClean="0"/>
              <a:t>Search </a:t>
            </a:r>
            <a:r>
              <a:rPr lang="de-CH" sz="1200" dirty="0" err="1" smtClean="0"/>
              <a:t>for</a:t>
            </a:r>
            <a:r>
              <a:rPr lang="de-CH" sz="1200" dirty="0" smtClean="0"/>
              <a:t> </a:t>
            </a:r>
            <a:r>
              <a:rPr lang="de-CH" sz="1200" dirty="0" err="1" smtClean="0"/>
              <a:t>stations</a:t>
            </a:r>
            <a:endParaRPr lang="de-CH" sz="1200" dirty="0"/>
          </a:p>
        </p:txBody>
      </p:sp>
      <p:sp>
        <p:nvSpPr>
          <p:cNvPr id="10" name="Left Brace 9"/>
          <p:cNvSpPr/>
          <p:nvPr/>
        </p:nvSpPr>
        <p:spPr>
          <a:xfrm>
            <a:off x="1110878" y="4290927"/>
            <a:ext cx="216000" cy="966873"/>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de-CH" dirty="0"/>
          </a:p>
        </p:txBody>
      </p:sp>
      <p:sp>
        <p:nvSpPr>
          <p:cNvPr id="11" name="Rectangle 10"/>
          <p:cNvSpPr/>
          <p:nvPr/>
        </p:nvSpPr>
        <p:spPr>
          <a:xfrm>
            <a:off x="217010" y="4369568"/>
            <a:ext cx="803662" cy="81915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sz="1200" dirty="0" smtClean="0"/>
              <a:t>Search </a:t>
            </a:r>
            <a:r>
              <a:rPr lang="de-CH" sz="1200" dirty="0" err="1" smtClean="0"/>
              <a:t>for</a:t>
            </a:r>
            <a:r>
              <a:rPr lang="de-CH" sz="1200" dirty="0" smtClean="0"/>
              <a:t> </a:t>
            </a:r>
            <a:r>
              <a:rPr lang="de-CH" sz="1200" dirty="0" err="1" smtClean="0"/>
              <a:t>stations</a:t>
            </a:r>
            <a:r>
              <a:rPr lang="de-CH" sz="1200" dirty="0" smtClean="0"/>
              <a:t> </a:t>
            </a:r>
            <a:r>
              <a:rPr lang="de-CH" sz="1200" dirty="0" err="1" smtClean="0"/>
              <a:t>metadata</a:t>
            </a:r>
            <a:endParaRPr lang="de-CH" sz="1200" dirty="0"/>
          </a:p>
        </p:txBody>
      </p:sp>
      <p:sp>
        <p:nvSpPr>
          <p:cNvPr id="12" name="Left Brace 11"/>
          <p:cNvSpPr/>
          <p:nvPr/>
        </p:nvSpPr>
        <p:spPr>
          <a:xfrm>
            <a:off x="1110878" y="5362736"/>
            <a:ext cx="216000" cy="1029868"/>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de-CH" dirty="0"/>
          </a:p>
        </p:txBody>
      </p:sp>
    </p:spTree>
    <p:extLst>
      <p:ext uri="{BB962C8B-B14F-4D97-AF65-F5344CB8AC3E}">
        <p14:creationId xmlns:p14="http://schemas.microsoft.com/office/powerpoint/2010/main" val="20571559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94117527"/>
              </p:ext>
            </p:extLst>
          </p:nvPr>
        </p:nvGraphicFramePr>
        <p:xfrm>
          <a:off x="1447062" y="1720382"/>
          <a:ext cx="7507623" cy="2443480"/>
        </p:xfrm>
        <a:graphic>
          <a:graphicData uri="http://schemas.openxmlformats.org/drawingml/2006/table">
            <a:tbl>
              <a:tblPr firstRow="1" bandRow="1">
                <a:tableStyleId>{00A15C55-8517-42AA-B614-E9B94910E393}</a:tableStyleId>
              </a:tblPr>
              <a:tblGrid>
                <a:gridCol w="1287262"/>
                <a:gridCol w="1651246"/>
                <a:gridCol w="1216241"/>
                <a:gridCol w="1661234"/>
                <a:gridCol w="1691640"/>
              </a:tblGrid>
              <a:tr h="370840">
                <a:tc>
                  <a:txBody>
                    <a:bodyPr/>
                    <a:lstStyle/>
                    <a:p>
                      <a:r>
                        <a:rPr lang="de-CH" sz="1400" dirty="0" smtClean="0"/>
                        <a:t>Update/</a:t>
                      </a:r>
                      <a:r>
                        <a:rPr lang="de-CH" sz="1400" dirty="0" err="1" smtClean="0"/>
                        <a:t>insert</a:t>
                      </a:r>
                      <a:endParaRPr lang="de-CH" sz="1400" dirty="0"/>
                    </a:p>
                  </a:txBody>
                  <a:tcPr/>
                </a:tc>
                <a:tc>
                  <a:txBody>
                    <a:bodyPr/>
                    <a:lstStyle/>
                    <a:p>
                      <a:r>
                        <a:rPr lang="de-CH" sz="1400" dirty="0" err="1" smtClean="0"/>
                        <a:t>input</a:t>
                      </a:r>
                      <a:endParaRPr lang="de-CH" sz="1400" dirty="0"/>
                    </a:p>
                  </a:txBody>
                  <a:tcPr/>
                </a:tc>
                <a:tc>
                  <a:txBody>
                    <a:bodyPr/>
                    <a:lstStyle/>
                    <a:p>
                      <a:r>
                        <a:rPr lang="de-CH" sz="1400" dirty="0" smtClean="0"/>
                        <a:t>Input </a:t>
                      </a:r>
                      <a:r>
                        <a:rPr lang="de-CH" sz="1400" dirty="0" err="1" smtClean="0"/>
                        <a:t>format</a:t>
                      </a:r>
                      <a:endParaRPr lang="de-CH" sz="1400" dirty="0"/>
                    </a:p>
                  </a:txBody>
                  <a:tcPr/>
                </a:tc>
                <a:tc>
                  <a:txBody>
                    <a:bodyPr/>
                    <a:lstStyle/>
                    <a:p>
                      <a:r>
                        <a:rPr lang="de-CH" sz="1400" dirty="0" smtClean="0"/>
                        <a:t>Output</a:t>
                      </a:r>
                      <a:endParaRPr lang="de-CH" sz="1400" dirty="0"/>
                    </a:p>
                  </a:txBody>
                  <a:tcPr/>
                </a:tc>
                <a:tc>
                  <a:txBody>
                    <a:bodyPr/>
                    <a:lstStyle/>
                    <a:p>
                      <a:r>
                        <a:rPr lang="de-CH" sz="1400" dirty="0" smtClean="0"/>
                        <a:t>Comment</a:t>
                      </a:r>
                      <a:endParaRPr lang="de-CH" sz="1400"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CH" sz="1400" dirty="0" smtClean="0"/>
                        <a:t>Station(s)</a:t>
                      </a:r>
                    </a:p>
                  </a:txBody>
                  <a:tcPr/>
                </a:tc>
                <a:tc>
                  <a:txBody>
                    <a:bodyPr/>
                    <a:lstStyle/>
                    <a:p>
                      <a:r>
                        <a:rPr lang="de-CH" sz="1400" dirty="0" err="1" smtClean="0"/>
                        <a:t>Full</a:t>
                      </a:r>
                      <a:r>
                        <a:rPr lang="de-CH" sz="1400" dirty="0" smtClean="0"/>
                        <a:t> </a:t>
                      </a:r>
                      <a:r>
                        <a:rPr lang="de-CH" sz="1400" dirty="0" err="1" smtClean="0"/>
                        <a:t>or</a:t>
                      </a:r>
                      <a:r>
                        <a:rPr lang="de-CH" sz="1400" dirty="0" smtClean="0"/>
                        <a:t> partial WMD </a:t>
                      </a:r>
                      <a:r>
                        <a:rPr lang="de-CH" sz="1400" dirty="0" err="1" smtClean="0"/>
                        <a:t>record</a:t>
                      </a:r>
                      <a:endParaRPr lang="de-CH" sz="14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CH" sz="1400" dirty="0" smtClean="0"/>
                        <a:t>WMD XML</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CH" sz="1400" dirty="0" err="1" smtClean="0"/>
                        <a:t>Confirmation</a:t>
                      </a:r>
                      <a:r>
                        <a:rPr lang="de-CH" sz="1400" dirty="0" smtClean="0"/>
                        <a:t>/</a:t>
                      </a:r>
                      <a:r>
                        <a:rPr lang="de-CH" sz="1400" dirty="0" err="1" smtClean="0"/>
                        <a:t>error</a:t>
                      </a:r>
                      <a:r>
                        <a:rPr lang="de-CH" sz="1400" dirty="0" smtClean="0"/>
                        <a:t> </a:t>
                      </a:r>
                      <a:r>
                        <a:rPr lang="de-CH" sz="1400" dirty="0" err="1" smtClean="0"/>
                        <a:t>message</a:t>
                      </a:r>
                      <a:endParaRPr lang="de-CH" sz="1400" dirty="0" smtClean="0"/>
                    </a:p>
                  </a:txBody>
                  <a:tcPr/>
                </a:tc>
                <a:tc>
                  <a:txBody>
                    <a:bodyPr/>
                    <a:lstStyle/>
                    <a:p>
                      <a:r>
                        <a:rPr lang="de-CH" sz="1400" dirty="0" smtClean="0"/>
                        <a:t>Can </a:t>
                      </a:r>
                      <a:r>
                        <a:rPr lang="de-CH" sz="1400" dirty="0" err="1" smtClean="0"/>
                        <a:t>contain</a:t>
                      </a:r>
                      <a:r>
                        <a:rPr lang="de-CH" sz="1400" dirty="0" smtClean="0"/>
                        <a:t> </a:t>
                      </a:r>
                      <a:r>
                        <a:rPr lang="de-CH" sz="1400" dirty="0" err="1" smtClean="0"/>
                        <a:t>current</a:t>
                      </a:r>
                      <a:r>
                        <a:rPr lang="de-CH" sz="1400" dirty="0" smtClean="0"/>
                        <a:t> </a:t>
                      </a:r>
                      <a:r>
                        <a:rPr lang="de-CH" sz="1400" dirty="0" err="1" smtClean="0"/>
                        <a:t>or</a:t>
                      </a:r>
                      <a:r>
                        <a:rPr lang="de-CH" sz="1400" baseline="0" dirty="0" smtClean="0"/>
                        <a:t> </a:t>
                      </a:r>
                      <a:r>
                        <a:rPr lang="de-CH" sz="1400" dirty="0" err="1" smtClean="0"/>
                        <a:t>historic</a:t>
                      </a:r>
                      <a:r>
                        <a:rPr lang="de-CH" sz="1400" dirty="0" smtClean="0"/>
                        <a:t> </a:t>
                      </a:r>
                      <a:r>
                        <a:rPr lang="de-CH" sz="1400" dirty="0" err="1" smtClean="0"/>
                        <a:t>values</a:t>
                      </a:r>
                      <a:endParaRPr lang="de-CH" sz="1400" dirty="0"/>
                    </a:p>
                  </a:txBody>
                  <a:tcPr/>
                </a:tc>
              </a:tr>
              <a:tr h="370840">
                <a:tc>
                  <a:txBody>
                    <a:bodyPr/>
                    <a:lstStyle/>
                    <a:p>
                      <a:r>
                        <a:rPr lang="de-CH" sz="1400" dirty="0" smtClean="0"/>
                        <a:t>Station(s)</a:t>
                      </a:r>
                      <a:r>
                        <a:rPr lang="de-CH" sz="1400" baseline="0" dirty="0" smtClean="0"/>
                        <a:t> </a:t>
                      </a:r>
                      <a:r>
                        <a:rPr lang="de-CH" sz="1400" baseline="0" dirty="0" err="1" smtClean="0"/>
                        <a:t>contact</a:t>
                      </a:r>
                      <a:r>
                        <a:rPr lang="de-CH" sz="1400" baseline="0" dirty="0" smtClean="0"/>
                        <a:t>(s)</a:t>
                      </a:r>
                      <a:endParaRPr lang="de-CH" sz="1400" dirty="0"/>
                    </a:p>
                  </a:txBody>
                  <a:tcPr/>
                </a:tc>
                <a:tc>
                  <a:txBody>
                    <a:bodyPr/>
                    <a:lstStyle/>
                    <a:p>
                      <a:r>
                        <a:rPr lang="de-CH" sz="1400" dirty="0" smtClean="0"/>
                        <a:t>List </a:t>
                      </a:r>
                      <a:r>
                        <a:rPr lang="de-CH" sz="1400" dirty="0" err="1" smtClean="0"/>
                        <a:t>of</a:t>
                      </a:r>
                      <a:r>
                        <a:rPr lang="de-CH" sz="1400" dirty="0" smtClean="0"/>
                        <a:t> </a:t>
                      </a:r>
                      <a:r>
                        <a:rPr lang="de-CH" sz="1400" dirty="0" err="1" smtClean="0"/>
                        <a:t>station</a:t>
                      </a:r>
                      <a:r>
                        <a:rPr lang="de-CH" sz="1400" baseline="0" dirty="0" smtClean="0"/>
                        <a:t> </a:t>
                      </a:r>
                      <a:r>
                        <a:rPr lang="de-CH" sz="1400" baseline="0" dirty="0" err="1" smtClean="0"/>
                        <a:t>contacts</a:t>
                      </a:r>
                      <a:endParaRPr lang="de-CH" sz="1400" dirty="0"/>
                    </a:p>
                  </a:txBody>
                  <a:tcPr/>
                </a:tc>
                <a:tc>
                  <a:txBody>
                    <a:bodyPr/>
                    <a:lstStyle/>
                    <a:p>
                      <a:r>
                        <a:rPr lang="de-CH" sz="1400" dirty="0" smtClean="0"/>
                        <a:t>CSV,</a:t>
                      </a:r>
                      <a:r>
                        <a:rPr lang="de-CH" sz="1400" baseline="0" dirty="0" smtClean="0"/>
                        <a:t> XML</a:t>
                      </a:r>
                      <a:endParaRPr lang="de-CH" sz="1400" dirty="0"/>
                    </a:p>
                  </a:txBody>
                  <a:tcPr/>
                </a:tc>
                <a:tc>
                  <a:txBody>
                    <a:bodyPr/>
                    <a:lstStyle/>
                    <a:p>
                      <a:r>
                        <a:rPr lang="de-CH" sz="1400" dirty="0" err="1" smtClean="0"/>
                        <a:t>Confirmation</a:t>
                      </a:r>
                      <a:r>
                        <a:rPr lang="de-CH" sz="1400" dirty="0" smtClean="0"/>
                        <a:t>/</a:t>
                      </a:r>
                      <a:r>
                        <a:rPr lang="de-CH" sz="1400" dirty="0" err="1" smtClean="0"/>
                        <a:t>error</a:t>
                      </a:r>
                      <a:r>
                        <a:rPr lang="de-CH" sz="1400" dirty="0" smtClean="0"/>
                        <a:t> </a:t>
                      </a:r>
                      <a:r>
                        <a:rPr lang="de-CH" sz="1400" dirty="0" err="1" smtClean="0"/>
                        <a:t>message</a:t>
                      </a:r>
                      <a:endParaRPr lang="de-CH" sz="1400" dirty="0"/>
                    </a:p>
                  </a:txBody>
                  <a:tcPr/>
                </a:tc>
                <a:tc>
                  <a:txBody>
                    <a:bodyPr/>
                    <a:lstStyle/>
                    <a:p>
                      <a:r>
                        <a:rPr lang="de-CH" sz="1400" dirty="0" smtClean="0"/>
                        <a:t>Batch </a:t>
                      </a:r>
                      <a:r>
                        <a:rPr lang="de-CH" sz="1400" dirty="0" err="1" smtClean="0"/>
                        <a:t>upload</a:t>
                      </a:r>
                      <a:r>
                        <a:rPr lang="de-CH" sz="1400" dirty="0" smtClean="0"/>
                        <a:t> </a:t>
                      </a:r>
                      <a:r>
                        <a:rPr lang="de-CH" sz="1400" dirty="0" err="1" smtClean="0"/>
                        <a:t>of</a:t>
                      </a:r>
                      <a:r>
                        <a:rPr lang="de-CH" sz="1400" dirty="0" smtClean="0"/>
                        <a:t> </a:t>
                      </a:r>
                      <a:r>
                        <a:rPr lang="de-CH" sz="1400" dirty="0" err="1" smtClean="0"/>
                        <a:t>station</a:t>
                      </a:r>
                      <a:r>
                        <a:rPr lang="de-CH" sz="1400" dirty="0" smtClean="0"/>
                        <a:t> </a:t>
                      </a:r>
                      <a:r>
                        <a:rPr lang="de-CH" sz="1400" dirty="0" err="1" smtClean="0"/>
                        <a:t>contacts</a:t>
                      </a:r>
                      <a:endParaRPr lang="de-CH" sz="1400" dirty="0"/>
                    </a:p>
                  </a:txBody>
                  <a:tcPr/>
                </a:tc>
              </a:tr>
              <a:tr h="370840">
                <a:tc>
                  <a:txBody>
                    <a:bodyPr/>
                    <a:lstStyle/>
                    <a:p>
                      <a:r>
                        <a:rPr lang="de-CH" sz="1400" dirty="0" smtClean="0"/>
                        <a:t>Instrument</a:t>
                      </a:r>
                      <a:endParaRPr lang="de-CH" sz="1400" dirty="0"/>
                    </a:p>
                  </a:txBody>
                  <a:tcPr/>
                </a:tc>
                <a:tc>
                  <a:txBody>
                    <a:bodyPr/>
                    <a:lstStyle/>
                    <a:p>
                      <a:r>
                        <a:rPr lang="de-CH" sz="1400" dirty="0" smtClean="0"/>
                        <a:t>List </a:t>
                      </a:r>
                      <a:r>
                        <a:rPr lang="de-CH" sz="1400" dirty="0" err="1" smtClean="0"/>
                        <a:t>of</a:t>
                      </a:r>
                      <a:r>
                        <a:rPr lang="de-CH" sz="1400" dirty="0" smtClean="0"/>
                        <a:t> </a:t>
                      </a:r>
                      <a:r>
                        <a:rPr lang="de-CH" sz="1400" dirty="0" err="1" smtClean="0"/>
                        <a:t>instruments</a:t>
                      </a:r>
                      <a:endParaRPr lang="de-CH" sz="1400" dirty="0"/>
                    </a:p>
                  </a:txBody>
                  <a:tcPr/>
                </a:tc>
                <a:tc>
                  <a:txBody>
                    <a:bodyPr/>
                    <a:lstStyle/>
                    <a:p>
                      <a:r>
                        <a:rPr lang="de-CH" sz="1400" dirty="0" smtClean="0"/>
                        <a:t>CSV, XML</a:t>
                      </a:r>
                      <a:endParaRPr lang="de-CH" sz="1400" dirty="0"/>
                    </a:p>
                  </a:txBody>
                  <a:tcPr/>
                </a:tc>
                <a:tc>
                  <a:txBody>
                    <a:bodyPr/>
                    <a:lstStyle/>
                    <a:p>
                      <a:r>
                        <a:rPr lang="de-CH" sz="1400" dirty="0" err="1" smtClean="0"/>
                        <a:t>Confirmation</a:t>
                      </a:r>
                      <a:r>
                        <a:rPr lang="de-CH" sz="1400" dirty="0" smtClean="0"/>
                        <a:t>/</a:t>
                      </a:r>
                      <a:r>
                        <a:rPr lang="de-CH" sz="1400" dirty="0" err="1" smtClean="0"/>
                        <a:t>error</a:t>
                      </a:r>
                      <a:r>
                        <a:rPr lang="de-CH" sz="1400" dirty="0" smtClean="0"/>
                        <a:t> </a:t>
                      </a:r>
                      <a:r>
                        <a:rPr lang="de-CH" sz="1400" dirty="0" err="1" smtClean="0"/>
                        <a:t>message</a:t>
                      </a:r>
                      <a:endParaRPr lang="de-CH" sz="14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CH" sz="1400" dirty="0" smtClean="0"/>
                        <a:t>Batch </a:t>
                      </a:r>
                      <a:r>
                        <a:rPr lang="de-CH" sz="1400" dirty="0" err="1" smtClean="0"/>
                        <a:t>upload</a:t>
                      </a:r>
                      <a:r>
                        <a:rPr lang="de-CH" sz="1400" baseline="0" dirty="0" smtClean="0"/>
                        <a:t> </a:t>
                      </a:r>
                      <a:r>
                        <a:rPr lang="de-CH" sz="1400" baseline="0" dirty="0" err="1" smtClean="0"/>
                        <a:t>of</a:t>
                      </a:r>
                      <a:r>
                        <a:rPr lang="de-CH" sz="1400" baseline="0" dirty="0" smtClean="0"/>
                        <a:t> </a:t>
                      </a:r>
                      <a:r>
                        <a:rPr lang="de-CH" sz="1400" baseline="0" dirty="0" err="1" smtClean="0"/>
                        <a:t>instruments</a:t>
                      </a:r>
                      <a:endParaRPr lang="de-CH" sz="1400" dirty="0" smtClean="0"/>
                    </a:p>
                  </a:txBody>
                  <a:tcPr/>
                </a:tc>
              </a:tr>
              <a:tr h="370840">
                <a:tc>
                  <a:txBody>
                    <a:bodyPr/>
                    <a:lstStyle/>
                    <a:p>
                      <a:r>
                        <a:rPr lang="de-CH" sz="1400" dirty="0" smtClean="0"/>
                        <a:t>Organisation</a:t>
                      </a:r>
                      <a:endParaRPr lang="de-CH" sz="1400" dirty="0"/>
                    </a:p>
                  </a:txBody>
                  <a:tcPr/>
                </a:tc>
                <a:tc>
                  <a:txBody>
                    <a:bodyPr/>
                    <a:lstStyle/>
                    <a:p>
                      <a:r>
                        <a:rPr lang="de-CH" sz="1400" dirty="0" smtClean="0"/>
                        <a:t>List </a:t>
                      </a:r>
                      <a:r>
                        <a:rPr lang="de-CH" sz="1400" dirty="0" err="1" smtClean="0"/>
                        <a:t>of</a:t>
                      </a:r>
                      <a:r>
                        <a:rPr lang="de-CH" sz="1400" dirty="0" smtClean="0"/>
                        <a:t> </a:t>
                      </a:r>
                      <a:r>
                        <a:rPr lang="de-CH" sz="1400" dirty="0" err="1" smtClean="0"/>
                        <a:t>organisation</a:t>
                      </a:r>
                      <a:endParaRPr lang="de-CH" sz="1400" dirty="0"/>
                    </a:p>
                  </a:txBody>
                  <a:tcPr/>
                </a:tc>
                <a:tc>
                  <a:txBody>
                    <a:bodyPr/>
                    <a:lstStyle/>
                    <a:p>
                      <a:r>
                        <a:rPr lang="de-CH" sz="1400" dirty="0" smtClean="0"/>
                        <a:t>CSV,</a:t>
                      </a:r>
                      <a:r>
                        <a:rPr lang="de-CH" sz="1400" baseline="0" dirty="0" smtClean="0"/>
                        <a:t> XML</a:t>
                      </a:r>
                      <a:endParaRPr lang="de-CH" sz="1400" dirty="0"/>
                    </a:p>
                  </a:txBody>
                  <a:tcPr/>
                </a:tc>
                <a:tc>
                  <a:txBody>
                    <a:bodyPr/>
                    <a:lstStyle/>
                    <a:p>
                      <a:r>
                        <a:rPr lang="de-CH" sz="1400" dirty="0" err="1" smtClean="0"/>
                        <a:t>Confirmation</a:t>
                      </a:r>
                      <a:r>
                        <a:rPr lang="de-CH" sz="1400" dirty="0" smtClean="0"/>
                        <a:t>/</a:t>
                      </a:r>
                      <a:r>
                        <a:rPr lang="de-CH" sz="1400" dirty="0" err="1" smtClean="0"/>
                        <a:t>error</a:t>
                      </a:r>
                      <a:r>
                        <a:rPr lang="de-CH" sz="1400" dirty="0" smtClean="0"/>
                        <a:t> </a:t>
                      </a:r>
                      <a:r>
                        <a:rPr lang="de-CH" sz="1400" dirty="0" err="1" smtClean="0"/>
                        <a:t>message</a:t>
                      </a:r>
                      <a:endParaRPr lang="de-CH" sz="1400" dirty="0"/>
                    </a:p>
                  </a:txBody>
                  <a:tcPr/>
                </a:tc>
                <a:tc>
                  <a:txBody>
                    <a:bodyPr/>
                    <a:lstStyle/>
                    <a:p>
                      <a:r>
                        <a:rPr lang="de-CH" sz="1400" dirty="0" smtClean="0"/>
                        <a:t>Batch </a:t>
                      </a:r>
                      <a:r>
                        <a:rPr lang="de-CH" sz="1400" dirty="0" err="1" smtClean="0"/>
                        <a:t>upload</a:t>
                      </a:r>
                      <a:r>
                        <a:rPr lang="de-CH" sz="1400" dirty="0" smtClean="0"/>
                        <a:t> </a:t>
                      </a:r>
                      <a:r>
                        <a:rPr lang="de-CH" sz="1400" dirty="0" err="1" smtClean="0"/>
                        <a:t>of</a:t>
                      </a:r>
                      <a:r>
                        <a:rPr lang="de-CH" sz="1400" dirty="0" smtClean="0"/>
                        <a:t> </a:t>
                      </a:r>
                      <a:r>
                        <a:rPr lang="de-CH" sz="1400" dirty="0" err="1" smtClean="0"/>
                        <a:t>organisations</a:t>
                      </a:r>
                      <a:endParaRPr lang="de-CH" sz="1400" dirty="0"/>
                    </a:p>
                  </a:txBody>
                  <a:tcPr/>
                </a:tc>
              </a:tr>
            </a:tbl>
          </a:graphicData>
        </a:graphic>
      </p:graphicFrame>
      <p:sp>
        <p:nvSpPr>
          <p:cNvPr id="5" name="Title 1"/>
          <p:cNvSpPr>
            <a:spLocks noGrp="1"/>
          </p:cNvSpPr>
          <p:nvPr>
            <p:ph type="title"/>
          </p:nvPr>
        </p:nvSpPr>
        <p:spPr/>
        <p:txBody>
          <a:bodyPr>
            <a:normAutofit/>
          </a:bodyPr>
          <a:lstStyle/>
          <a:p>
            <a:r>
              <a:rPr lang="de-CH" dirty="0" smtClean="0"/>
              <a:t>OSCAR/Surface API «</a:t>
            </a:r>
            <a:r>
              <a:rPr lang="de-CH" dirty="0" err="1" smtClean="0"/>
              <a:t>put</a:t>
            </a:r>
            <a:r>
              <a:rPr lang="de-CH" dirty="0" smtClean="0"/>
              <a:t>»</a:t>
            </a:r>
            <a:endParaRPr lang="de-CH" dirty="0"/>
          </a:p>
        </p:txBody>
      </p:sp>
      <p:sp>
        <p:nvSpPr>
          <p:cNvPr id="6" name="Rectangle 5"/>
          <p:cNvSpPr/>
          <p:nvPr/>
        </p:nvSpPr>
        <p:spPr>
          <a:xfrm>
            <a:off x="195310" y="2230746"/>
            <a:ext cx="910197" cy="68187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sz="1200" dirty="0" smtClean="0"/>
              <a:t>Upload </a:t>
            </a:r>
            <a:r>
              <a:rPr lang="de-CH" sz="1200" dirty="0" err="1" smtClean="0"/>
              <a:t>station</a:t>
            </a:r>
            <a:r>
              <a:rPr lang="de-CH" sz="1200" dirty="0" smtClean="0"/>
              <a:t> </a:t>
            </a:r>
            <a:r>
              <a:rPr lang="de-CH" sz="1200" dirty="0" err="1" smtClean="0"/>
              <a:t>metadata</a:t>
            </a:r>
            <a:endParaRPr lang="de-CH" sz="1200" dirty="0"/>
          </a:p>
        </p:txBody>
      </p:sp>
      <p:sp>
        <p:nvSpPr>
          <p:cNvPr id="7" name="Rectangle 6"/>
          <p:cNvSpPr/>
          <p:nvPr/>
        </p:nvSpPr>
        <p:spPr>
          <a:xfrm>
            <a:off x="195310" y="3292118"/>
            <a:ext cx="910198" cy="72133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sz="1200" dirty="0" smtClean="0"/>
              <a:t>Upload </a:t>
            </a:r>
            <a:r>
              <a:rPr lang="de-CH" sz="1200" dirty="0" err="1" smtClean="0"/>
              <a:t>code</a:t>
            </a:r>
            <a:r>
              <a:rPr lang="de-CH" sz="1200" dirty="0" smtClean="0"/>
              <a:t> </a:t>
            </a:r>
            <a:r>
              <a:rPr lang="de-CH" sz="1200" dirty="0" err="1" smtClean="0"/>
              <a:t>lists</a:t>
            </a:r>
            <a:r>
              <a:rPr lang="de-CH" sz="1200" dirty="0" smtClean="0"/>
              <a:t> </a:t>
            </a:r>
            <a:r>
              <a:rPr lang="de-CH" sz="1200" dirty="0" err="1" smtClean="0"/>
              <a:t>contents</a:t>
            </a:r>
            <a:endParaRPr lang="de-CH" sz="1200" dirty="0"/>
          </a:p>
        </p:txBody>
      </p:sp>
      <p:sp>
        <p:nvSpPr>
          <p:cNvPr id="8" name="Left Brace 7"/>
          <p:cNvSpPr/>
          <p:nvPr/>
        </p:nvSpPr>
        <p:spPr>
          <a:xfrm>
            <a:off x="1152375" y="2110571"/>
            <a:ext cx="251460" cy="1041977"/>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de-CH" dirty="0"/>
          </a:p>
        </p:txBody>
      </p:sp>
      <p:sp>
        <p:nvSpPr>
          <p:cNvPr id="9" name="Left Brace 8"/>
          <p:cNvSpPr/>
          <p:nvPr/>
        </p:nvSpPr>
        <p:spPr>
          <a:xfrm>
            <a:off x="1144971" y="3180377"/>
            <a:ext cx="251460" cy="94725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de-CH" dirty="0"/>
          </a:p>
        </p:txBody>
      </p:sp>
    </p:spTree>
    <p:extLst>
      <p:ext uri="{BB962C8B-B14F-4D97-AF65-F5344CB8AC3E}">
        <p14:creationId xmlns:p14="http://schemas.microsoft.com/office/powerpoint/2010/main" val="926024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de-CH" dirty="0" err="1" smtClean="0"/>
              <a:t>Current</a:t>
            </a:r>
            <a:r>
              <a:rPr lang="de-CH" dirty="0" smtClean="0"/>
              <a:t> Status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293349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de-CH" dirty="0" smtClean="0"/>
              <a:t>OSCAR/Surface API</a:t>
            </a:r>
            <a:endParaRPr lang="en-US" dirty="0"/>
          </a:p>
        </p:txBody>
      </p:sp>
      <p:sp>
        <p:nvSpPr>
          <p:cNvPr id="5" name="Content Placeholder 4"/>
          <p:cNvSpPr>
            <a:spLocks noGrp="1"/>
          </p:cNvSpPr>
          <p:nvPr>
            <p:ph idx="1"/>
          </p:nvPr>
        </p:nvSpPr>
        <p:spPr/>
        <p:txBody>
          <a:bodyPr/>
          <a:lstStyle/>
          <a:p>
            <a:r>
              <a:rPr lang="de-CH" dirty="0" err="1" smtClean="0"/>
              <a:t>Available</a:t>
            </a:r>
            <a:r>
              <a:rPr lang="de-CH" dirty="0" smtClean="0"/>
              <a:t> end </a:t>
            </a:r>
            <a:r>
              <a:rPr lang="de-CH" dirty="0" err="1" smtClean="0"/>
              <a:t>points</a:t>
            </a:r>
            <a:r>
              <a:rPr lang="de-CH" dirty="0" smtClean="0"/>
              <a:t> (</a:t>
            </a:r>
            <a:r>
              <a:rPr lang="de-CH" dirty="0" err="1" smtClean="0"/>
              <a:t>mainly</a:t>
            </a:r>
            <a:r>
              <a:rPr lang="de-CH" dirty="0" smtClean="0"/>
              <a:t> </a:t>
            </a:r>
            <a:r>
              <a:rPr lang="de-CH" dirty="0" err="1" smtClean="0"/>
              <a:t>for</a:t>
            </a:r>
            <a:r>
              <a:rPr lang="de-CH" dirty="0" smtClean="0"/>
              <a:t> internal </a:t>
            </a:r>
            <a:r>
              <a:rPr lang="de-CH" dirty="0" err="1" smtClean="0"/>
              <a:t>use</a:t>
            </a:r>
            <a:r>
              <a:rPr lang="de-CH" dirty="0" smtClean="0"/>
              <a:t>)</a:t>
            </a:r>
          </a:p>
          <a:p>
            <a:pPr lvl="1"/>
            <a:r>
              <a:rPr lang="de-CH" dirty="0">
                <a:hlinkClick r:id="rId2"/>
              </a:rPr>
              <a:t>https://oscar.wmo.int/surface/rest/api?_</a:t>
            </a:r>
            <a:r>
              <a:rPr lang="de-CH" dirty="0" smtClean="0">
                <a:hlinkClick r:id="rId2"/>
              </a:rPr>
              <a:t>wadl</a:t>
            </a:r>
            <a:endParaRPr lang="de-CH" dirty="0" smtClean="0"/>
          </a:p>
          <a:p>
            <a:r>
              <a:rPr lang="de-CH" dirty="0" err="1" smtClean="0"/>
              <a:t>Example</a:t>
            </a:r>
            <a:r>
              <a:rPr lang="de-CH" dirty="0" smtClean="0"/>
              <a:t>: List all </a:t>
            </a:r>
            <a:r>
              <a:rPr lang="de-CH" dirty="0" err="1" smtClean="0"/>
              <a:t>approved</a:t>
            </a:r>
            <a:r>
              <a:rPr lang="de-CH" dirty="0" smtClean="0"/>
              <a:t> </a:t>
            </a:r>
            <a:r>
              <a:rPr lang="de-CH" dirty="0" err="1" smtClean="0"/>
              <a:t>stations</a:t>
            </a:r>
            <a:endParaRPr lang="de-CH" dirty="0" smtClean="0"/>
          </a:p>
          <a:p>
            <a:pPr lvl="1"/>
            <a:r>
              <a:rPr lang="en-US" dirty="0">
                <a:hlinkClick r:id="rId3"/>
              </a:rPr>
              <a:t>https://oscar.wmo.int/surface/rest/api/stations/approvedStations/wmoIds?pageSize=100&amp;q=&amp;page=1</a:t>
            </a:r>
            <a:endParaRPr lang="en-US" dirty="0"/>
          </a:p>
          <a:p>
            <a:endParaRPr lang="de-CH" dirty="0"/>
          </a:p>
          <a:p>
            <a:endParaRPr lang="en-US" dirty="0"/>
          </a:p>
        </p:txBody>
      </p:sp>
    </p:spTree>
    <p:extLst>
      <p:ext uri="{BB962C8B-B14F-4D97-AF65-F5344CB8AC3E}">
        <p14:creationId xmlns:p14="http://schemas.microsoft.com/office/powerpoint/2010/main" val="2051917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de-CH" dirty="0" err="1" smtClean="0"/>
              <a:t>outlook</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5810648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de-CH" dirty="0" err="1" smtClean="0"/>
              <a:t>Distribute</a:t>
            </a:r>
            <a:r>
              <a:rPr lang="de-CH" dirty="0" smtClean="0"/>
              <a:t> </a:t>
            </a:r>
            <a:r>
              <a:rPr lang="de-CH" dirty="0" err="1" smtClean="0"/>
              <a:t>schema</a:t>
            </a:r>
            <a:r>
              <a:rPr lang="de-CH" dirty="0" smtClean="0"/>
              <a:t> 1.0RC5 </a:t>
            </a:r>
            <a:r>
              <a:rPr lang="de-CH" dirty="0" err="1" smtClean="0"/>
              <a:t>to</a:t>
            </a:r>
            <a:r>
              <a:rPr lang="de-CH" dirty="0" smtClean="0"/>
              <a:t> </a:t>
            </a:r>
            <a:r>
              <a:rPr lang="de-CH" dirty="0" err="1" smtClean="0"/>
              <a:t>interested</a:t>
            </a:r>
            <a:r>
              <a:rPr lang="de-CH" dirty="0" smtClean="0"/>
              <a:t> </a:t>
            </a:r>
            <a:r>
              <a:rPr lang="de-CH" dirty="0" err="1" smtClean="0"/>
              <a:t>parties</a:t>
            </a:r>
            <a:endParaRPr lang="de-CH" dirty="0" smtClean="0"/>
          </a:p>
          <a:p>
            <a:r>
              <a:rPr lang="de-CH" dirty="0" err="1" smtClean="0"/>
              <a:t>Align</a:t>
            </a:r>
            <a:r>
              <a:rPr lang="de-CH" dirty="0" smtClean="0"/>
              <a:t> OSCAR/Surface </a:t>
            </a:r>
          </a:p>
          <a:p>
            <a:pPr lvl="1"/>
            <a:r>
              <a:rPr lang="de-CH" dirty="0" smtClean="0"/>
              <a:t>Update DB </a:t>
            </a:r>
            <a:r>
              <a:rPr lang="de-CH" dirty="0" err="1" smtClean="0"/>
              <a:t>model</a:t>
            </a:r>
            <a:r>
              <a:rPr lang="de-CH" dirty="0" smtClean="0"/>
              <a:t>, </a:t>
            </a:r>
          </a:p>
          <a:p>
            <a:pPr lvl="1"/>
            <a:r>
              <a:rPr lang="de-CH" dirty="0" err="1" smtClean="0"/>
              <a:t>migrate</a:t>
            </a:r>
            <a:r>
              <a:rPr lang="de-CH" dirty="0" smtClean="0"/>
              <a:t> </a:t>
            </a:r>
            <a:r>
              <a:rPr lang="de-CH" dirty="0" err="1" smtClean="0"/>
              <a:t>existing</a:t>
            </a:r>
            <a:r>
              <a:rPr lang="de-CH" dirty="0" smtClean="0"/>
              <a:t> </a:t>
            </a:r>
            <a:r>
              <a:rPr lang="de-CH" dirty="0" err="1" smtClean="0"/>
              <a:t>information</a:t>
            </a:r>
            <a:r>
              <a:rPr lang="de-CH" dirty="0" smtClean="0"/>
              <a:t>, </a:t>
            </a:r>
          </a:p>
          <a:p>
            <a:pPr lvl="1"/>
            <a:r>
              <a:rPr lang="de-CH" dirty="0" smtClean="0"/>
              <a:t>Update OSCAR/Surface GUI</a:t>
            </a:r>
          </a:p>
          <a:p>
            <a:r>
              <a:rPr lang="de-CH" dirty="0" err="1" smtClean="0"/>
              <a:t>Build</a:t>
            </a:r>
            <a:r>
              <a:rPr lang="de-CH" dirty="0" smtClean="0"/>
              <a:t> </a:t>
            </a:r>
            <a:r>
              <a:rPr lang="de-CH" dirty="0" err="1" smtClean="0"/>
              <a:t>and</a:t>
            </a:r>
            <a:r>
              <a:rPr lang="de-CH" dirty="0" smtClean="0"/>
              <a:t> </a:t>
            </a:r>
            <a:r>
              <a:rPr lang="de-CH" dirty="0" err="1" smtClean="0"/>
              <a:t>test</a:t>
            </a:r>
            <a:r>
              <a:rPr lang="de-CH" dirty="0" smtClean="0"/>
              <a:t> API </a:t>
            </a:r>
            <a:r>
              <a:rPr lang="de-CH" dirty="0" err="1" smtClean="0"/>
              <a:t>endpoint</a:t>
            </a:r>
            <a:r>
              <a:rPr lang="en-US" dirty="0" smtClean="0"/>
              <a:t>s</a:t>
            </a:r>
          </a:p>
          <a:p>
            <a:pPr lvl="1"/>
            <a:r>
              <a:rPr lang="de-CH" dirty="0" smtClean="0"/>
              <a:t>«</a:t>
            </a:r>
            <a:r>
              <a:rPr lang="de-CH" dirty="0" err="1" smtClean="0"/>
              <a:t>upload</a:t>
            </a:r>
            <a:r>
              <a:rPr lang="de-CH" dirty="0" smtClean="0"/>
              <a:t>» </a:t>
            </a:r>
            <a:r>
              <a:rPr lang="de-CH" dirty="0" err="1" smtClean="0"/>
              <a:t>of</a:t>
            </a:r>
            <a:r>
              <a:rPr lang="de-CH" dirty="0" smtClean="0"/>
              <a:t> (</a:t>
            </a:r>
            <a:r>
              <a:rPr lang="de-CH" dirty="0" err="1" smtClean="0"/>
              <a:t>complete</a:t>
            </a:r>
            <a:r>
              <a:rPr lang="de-CH" dirty="0" smtClean="0"/>
              <a:t> </a:t>
            </a:r>
            <a:r>
              <a:rPr lang="de-CH" dirty="0" err="1" smtClean="0"/>
              <a:t>or</a:t>
            </a:r>
            <a:r>
              <a:rPr lang="de-CH" dirty="0" smtClean="0"/>
              <a:t> partial) WMD </a:t>
            </a:r>
            <a:r>
              <a:rPr lang="de-CH" dirty="0" err="1" smtClean="0"/>
              <a:t>records</a:t>
            </a:r>
            <a:endParaRPr lang="de-CH" dirty="0" smtClean="0"/>
          </a:p>
          <a:p>
            <a:pPr lvl="1"/>
            <a:r>
              <a:rPr lang="de-CH" dirty="0" smtClean="0"/>
              <a:t>Other </a:t>
            </a:r>
            <a:r>
              <a:rPr lang="de-CH" dirty="0" err="1" smtClean="0"/>
              <a:t>endpoints</a:t>
            </a:r>
            <a:endParaRPr lang="de-CH" dirty="0" smtClean="0"/>
          </a:p>
          <a:p>
            <a:r>
              <a:rPr lang="de-CH" dirty="0" smtClean="0"/>
              <a:t>Timeline</a:t>
            </a:r>
          </a:p>
          <a:p>
            <a:pPr lvl="1"/>
            <a:r>
              <a:rPr lang="de-CH" dirty="0"/>
              <a:t>P</a:t>
            </a:r>
            <a:r>
              <a:rPr lang="de-CH" dirty="0" smtClean="0"/>
              <a:t>rototype </a:t>
            </a:r>
            <a:r>
              <a:rPr lang="de-CH" dirty="0" err="1" smtClean="0"/>
              <a:t>by</a:t>
            </a:r>
            <a:r>
              <a:rPr lang="de-CH" dirty="0" smtClean="0"/>
              <a:t> end </a:t>
            </a:r>
            <a:r>
              <a:rPr lang="de-CH" dirty="0" err="1" smtClean="0"/>
              <a:t>of</a:t>
            </a:r>
            <a:r>
              <a:rPr lang="de-CH" dirty="0" smtClean="0"/>
              <a:t> June </a:t>
            </a:r>
            <a:r>
              <a:rPr lang="de-CH" dirty="0" err="1" smtClean="0"/>
              <a:t>based</a:t>
            </a:r>
            <a:r>
              <a:rPr lang="de-CH" dirty="0" smtClean="0"/>
              <a:t> on 1.0RC5</a:t>
            </a:r>
          </a:p>
          <a:p>
            <a:pPr lvl="1"/>
            <a:r>
              <a:rPr lang="de-CH" dirty="0" err="1" smtClean="0"/>
              <a:t>Pre</a:t>
            </a:r>
            <a:r>
              <a:rPr lang="de-CH" dirty="0" smtClean="0"/>
              <a:t>-operational API </a:t>
            </a:r>
            <a:r>
              <a:rPr lang="de-CH" dirty="0" err="1" smtClean="0"/>
              <a:t>by</a:t>
            </a:r>
            <a:r>
              <a:rPr lang="de-CH" dirty="0" smtClean="0"/>
              <a:t> end </a:t>
            </a:r>
            <a:r>
              <a:rPr lang="de-CH" dirty="0" err="1" smtClean="0"/>
              <a:t>of</a:t>
            </a:r>
            <a:r>
              <a:rPr lang="de-CH" dirty="0" smtClean="0"/>
              <a:t> </a:t>
            </a:r>
            <a:r>
              <a:rPr lang="de-CH" dirty="0" err="1" smtClean="0"/>
              <a:t>July</a:t>
            </a:r>
            <a:r>
              <a:rPr lang="de-CH" dirty="0" smtClean="0"/>
              <a:t> </a:t>
            </a:r>
            <a:r>
              <a:rPr lang="de-CH" dirty="0" err="1" smtClean="0"/>
              <a:t>available</a:t>
            </a:r>
            <a:r>
              <a:rPr lang="de-CH" dirty="0" smtClean="0"/>
              <a:t> </a:t>
            </a:r>
            <a:r>
              <a:rPr lang="de-CH" dirty="0" err="1" smtClean="0"/>
              <a:t>for</a:t>
            </a:r>
            <a:r>
              <a:rPr lang="de-CH" dirty="0" smtClean="0"/>
              <a:t> wider </a:t>
            </a:r>
            <a:r>
              <a:rPr lang="de-CH" dirty="0" err="1" smtClean="0"/>
              <a:t>testing</a:t>
            </a:r>
            <a:endParaRPr lang="de-CH" dirty="0" smtClean="0"/>
          </a:p>
          <a:p>
            <a:pPr lvl="1"/>
            <a:r>
              <a:rPr lang="de-CH" dirty="0" smtClean="0"/>
              <a:t>Bug </a:t>
            </a:r>
            <a:r>
              <a:rPr lang="de-CH" dirty="0" err="1" smtClean="0"/>
              <a:t>fixing</a:t>
            </a:r>
            <a:r>
              <a:rPr lang="de-CH" dirty="0" smtClean="0"/>
              <a:t>, </a:t>
            </a:r>
            <a:r>
              <a:rPr lang="de-CH" dirty="0" err="1" smtClean="0"/>
              <a:t>deployment</a:t>
            </a:r>
            <a:r>
              <a:rPr lang="de-CH" dirty="0" smtClean="0"/>
              <a:t> </a:t>
            </a:r>
            <a:r>
              <a:rPr lang="de-CH" dirty="0" err="1" smtClean="0"/>
              <a:t>by</a:t>
            </a:r>
            <a:r>
              <a:rPr lang="de-CH" dirty="0" smtClean="0"/>
              <a:t> September</a:t>
            </a:r>
          </a:p>
        </p:txBody>
      </p:sp>
    </p:spTree>
    <p:extLst>
      <p:ext uri="{BB962C8B-B14F-4D97-AF65-F5344CB8AC3E}">
        <p14:creationId xmlns:p14="http://schemas.microsoft.com/office/powerpoint/2010/main" val="16767393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wmo2016_powerpoint_standard_v2_dark-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80000" cy="6885000"/>
          </a:xfrm>
          <a:prstGeom prst="rect">
            <a:avLst/>
          </a:prstGeom>
        </p:spPr>
      </p:pic>
      <p:sp>
        <p:nvSpPr>
          <p:cNvPr id="6" name="Title 1"/>
          <p:cNvSpPr txBox="1">
            <a:spLocks/>
          </p:cNvSpPr>
          <p:nvPr/>
        </p:nvSpPr>
        <p:spPr>
          <a:xfrm>
            <a:off x="6489700" y="0"/>
            <a:ext cx="2654300" cy="1840813"/>
          </a:xfrm>
          <a:prstGeom prst="rect">
            <a:avLst/>
          </a:prstGeom>
        </p:spPr>
        <p:txBody>
          <a:bodyPr vert="horz" lIns="91440" tIns="45720" rIns="91440" bIns="45720" rtlCol="0" anchor="ctr">
            <a:normAutofit fontScale="8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800" dirty="0" smtClean="0">
                <a:solidFill>
                  <a:schemeClr val="bg1"/>
                </a:solidFill>
              </a:rPr>
              <a:t>Thank you</a:t>
            </a:r>
          </a:p>
          <a:p>
            <a:r>
              <a:rPr lang="en-US" sz="4800" dirty="0" smtClean="0">
                <a:solidFill>
                  <a:schemeClr val="bg1"/>
                </a:solidFill>
              </a:rPr>
              <a:t>Merci</a:t>
            </a:r>
          </a:p>
          <a:p>
            <a:r>
              <a:rPr lang="ar-SA" sz="5700" dirty="0" smtClean="0">
                <a:solidFill>
                  <a:schemeClr val="bg1"/>
                </a:solidFill>
              </a:rPr>
              <a:t>شكرا</a:t>
            </a:r>
            <a:endParaRPr lang="en-US" sz="4800" dirty="0">
              <a:solidFill>
                <a:schemeClr val="bg1"/>
              </a:solidFill>
            </a:endParaRPr>
          </a:p>
        </p:txBody>
      </p:sp>
      <p:sp>
        <p:nvSpPr>
          <p:cNvPr id="4" name="Text Placeholder 2"/>
          <p:cNvSpPr>
            <a:spLocks noGrp="1"/>
          </p:cNvSpPr>
          <p:nvPr>
            <p:ph idx="1"/>
          </p:nvPr>
        </p:nvSpPr>
        <p:spPr>
          <a:xfrm>
            <a:off x="4864100" y="1840813"/>
            <a:ext cx="4127500" cy="3824724"/>
          </a:xfrm>
          <a:prstGeom prst="rect">
            <a:avLst/>
          </a:prstGeom>
        </p:spPr>
        <p:txBody>
          <a:bodyPr>
            <a:noAutofit/>
          </a:bodyPr>
          <a:lstStyle/>
          <a:p>
            <a:r>
              <a:rPr lang="de-CH" sz="1400" b="1" dirty="0">
                <a:solidFill>
                  <a:schemeClr val="bg1"/>
                </a:solidFill>
              </a:rPr>
              <a:t>Financial </a:t>
            </a:r>
            <a:r>
              <a:rPr lang="de-CH" sz="1400" b="1" dirty="0" err="1" smtClean="0">
                <a:solidFill>
                  <a:schemeClr val="bg1"/>
                </a:solidFill>
              </a:rPr>
              <a:t>support</a:t>
            </a:r>
            <a:r>
              <a:rPr lang="de-CH" sz="1400" b="1" dirty="0" smtClean="0">
                <a:solidFill>
                  <a:schemeClr val="bg1"/>
                </a:solidFill>
              </a:rPr>
              <a:t>. Swiss </a:t>
            </a:r>
            <a:r>
              <a:rPr lang="de-CH" sz="1400" b="1" dirty="0">
                <a:solidFill>
                  <a:schemeClr val="bg1"/>
                </a:solidFill>
              </a:rPr>
              <a:t>Federal Office </a:t>
            </a:r>
            <a:r>
              <a:rPr lang="de-CH" sz="1400" b="1" dirty="0" err="1">
                <a:solidFill>
                  <a:schemeClr val="bg1"/>
                </a:solidFill>
              </a:rPr>
              <a:t>of</a:t>
            </a:r>
            <a:r>
              <a:rPr lang="de-CH" sz="1400" b="1" dirty="0">
                <a:solidFill>
                  <a:schemeClr val="bg1"/>
                </a:solidFill>
              </a:rPr>
              <a:t> </a:t>
            </a:r>
            <a:r>
              <a:rPr lang="de-CH" sz="1400" b="1" dirty="0" err="1">
                <a:solidFill>
                  <a:schemeClr val="bg1"/>
                </a:solidFill>
              </a:rPr>
              <a:t>Foreign</a:t>
            </a:r>
            <a:r>
              <a:rPr lang="de-CH" sz="1400" b="1" dirty="0">
                <a:solidFill>
                  <a:schemeClr val="bg1"/>
                </a:solidFill>
              </a:rPr>
              <a:t> </a:t>
            </a:r>
            <a:r>
              <a:rPr lang="de-CH" sz="1400" b="1" dirty="0" err="1">
                <a:solidFill>
                  <a:schemeClr val="bg1"/>
                </a:solidFill>
              </a:rPr>
              <a:t>Affairs</a:t>
            </a:r>
            <a:r>
              <a:rPr lang="de-CH" sz="1400" b="1" dirty="0">
                <a:solidFill>
                  <a:schemeClr val="bg1"/>
                </a:solidFill>
              </a:rPr>
              <a:t>, </a:t>
            </a:r>
            <a:r>
              <a:rPr lang="de-CH" sz="1400" b="1" dirty="0" err="1" smtClean="0">
                <a:solidFill>
                  <a:schemeClr val="bg1"/>
                </a:solidFill>
              </a:rPr>
              <a:t>MeteoSwiss</a:t>
            </a:r>
            <a:r>
              <a:rPr lang="de-CH" sz="1400" b="1" dirty="0">
                <a:solidFill>
                  <a:schemeClr val="bg1"/>
                </a:solidFill>
              </a:rPr>
              <a:t>, WMO, Met </a:t>
            </a:r>
            <a:r>
              <a:rPr lang="de-CH" sz="1400" b="1" dirty="0" err="1">
                <a:solidFill>
                  <a:schemeClr val="bg1"/>
                </a:solidFill>
              </a:rPr>
              <a:t>Norway</a:t>
            </a:r>
            <a:endParaRPr lang="en-US" sz="1400" b="1" dirty="0">
              <a:solidFill>
                <a:schemeClr val="bg1"/>
              </a:solidFill>
            </a:endParaRPr>
          </a:p>
          <a:p>
            <a:pPr>
              <a:spcBef>
                <a:spcPts val="1200"/>
              </a:spcBef>
            </a:pPr>
            <a:r>
              <a:rPr lang="de-CH" sz="1400" dirty="0">
                <a:solidFill>
                  <a:schemeClr val="bg1"/>
                </a:solidFill>
              </a:rPr>
              <a:t>Project Team at </a:t>
            </a:r>
            <a:r>
              <a:rPr lang="de-CH" sz="1400" b="1" dirty="0" err="1" smtClean="0">
                <a:solidFill>
                  <a:schemeClr val="bg1"/>
                </a:solidFill>
              </a:rPr>
              <a:t>MeteoSwiss</a:t>
            </a:r>
            <a:r>
              <a:rPr lang="de-CH" sz="1400" dirty="0" smtClean="0">
                <a:solidFill>
                  <a:schemeClr val="bg1"/>
                </a:solidFill>
              </a:rPr>
              <a:t>. (</a:t>
            </a:r>
            <a:r>
              <a:rPr lang="de-CH" sz="1400" dirty="0" err="1">
                <a:solidFill>
                  <a:schemeClr val="bg1"/>
                </a:solidFill>
              </a:rPr>
              <a:t>current</a:t>
            </a:r>
            <a:r>
              <a:rPr lang="de-CH" sz="1400" dirty="0">
                <a:solidFill>
                  <a:schemeClr val="bg1"/>
                </a:solidFill>
              </a:rPr>
              <a:t>) J Klausen, L </a:t>
            </a:r>
            <a:r>
              <a:rPr lang="de-CH" sz="1400" dirty="0" err="1">
                <a:solidFill>
                  <a:schemeClr val="bg1"/>
                </a:solidFill>
              </a:rPr>
              <a:t>Cappelletti</a:t>
            </a:r>
            <a:r>
              <a:rPr lang="de-CH" sz="1400" dirty="0">
                <a:solidFill>
                  <a:schemeClr val="bg1"/>
                </a:solidFill>
              </a:rPr>
              <a:t>, B </a:t>
            </a:r>
            <a:r>
              <a:rPr lang="de-CH" sz="1400" dirty="0" err="1">
                <a:solidFill>
                  <a:schemeClr val="bg1"/>
                </a:solidFill>
              </a:rPr>
              <a:t>Calpini</a:t>
            </a:r>
            <a:r>
              <a:rPr lang="de-CH" sz="1400" dirty="0">
                <a:solidFill>
                  <a:schemeClr val="bg1"/>
                </a:solidFill>
              </a:rPr>
              <a:t>, M Musa, M </a:t>
            </a:r>
            <a:r>
              <a:rPr lang="de-CH" sz="1400" dirty="0" err="1">
                <a:solidFill>
                  <a:schemeClr val="bg1"/>
                </a:solidFill>
              </a:rPr>
              <a:t>Brändli</a:t>
            </a:r>
            <a:r>
              <a:rPr lang="de-CH" sz="1400" dirty="0">
                <a:solidFill>
                  <a:schemeClr val="bg1"/>
                </a:solidFill>
              </a:rPr>
              <a:t>, L </a:t>
            </a:r>
            <a:r>
              <a:rPr lang="de-CH" sz="1400" dirty="0" err="1">
                <a:solidFill>
                  <a:schemeClr val="bg1"/>
                </a:solidFill>
              </a:rPr>
              <a:t>Koppa</a:t>
            </a:r>
            <a:r>
              <a:rPr lang="de-CH" sz="1400" dirty="0">
                <a:solidFill>
                  <a:schemeClr val="bg1"/>
                </a:solidFill>
              </a:rPr>
              <a:t>, C Walder, E Grüter, S Sandmeier, M Schäfer, A </a:t>
            </a:r>
            <a:r>
              <a:rPr lang="de-CH" sz="1400" dirty="0" err="1">
                <a:solidFill>
                  <a:schemeClr val="bg1"/>
                </a:solidFill>
              </a:rPr>
              <a:t>Rubli</a:t>
            </a:r>
            <a:r>
              <a:rPr lang="de-CH" sz="1400" dirty="0">
                <a:solidFill>
                  <a:schemeClr val="bg1"/>
                </a:solidFill>
              </a:rPr>
              <a:t>, Tom Hager, Attila Loos; (</a:t>
            </a:r>
            <a:r>
              <a:rPr lang="de-CH" sz="1400" dirty="0" err="1">
                <a:solidFill>
                  <a:schemeClr val="bg1"/>
                </a:solidFill>
              </a:rPr>
              <a:t>past</a:t>
            </a:r>
            <a:r>
              <a:rPr lang="de-CH" sz="1400" dirty="0">
                <a:solidFill>
                  <a:schemeClr val="bg1"/>
                </a:solidFill>
              </a:rPr>
              <a:t>) J Mannes, S </a:t>
            </a:r>
            <a:r>
              <a:rPr lang="de-CH" sz="1400" dirty="0" err="1">
                <a:solidFill>
                  <a:schemeClr val="bg1"/>
                </a:solidFill>
              </a:rPr>
              <a:t>Spreitzer</a:t>
            </a:r>
            <a:r>
              <a:rPr lang="de-CH" sz="1400" dirty="0">
                <a:solidFill>
                  <a:schemeClr val="bg1"/>
                </a:solidFill>
              </a:rPr>
              <a:t>, M </a:t>
            </a:r>
            <a:r>
              <a:rPr lang="de-CH" sz="1400" dirty="0" err="1">
                <a:solidFill>
                  <a:schemeClr val="bg1"/>
                </a:solidFill>
              </a:rPr>
              <a:t>Leutenegger</a:t>
            </a:r>
            <a:r>
              <a:rPr lang="de-CH" sz="1400" dirty="0">
                <a:solidFill>
                  <a:schemeClr val="bg1"/>
                </a:solidFill>
              </a:rPr>
              <a:t>, C Sigg, M </a:t>
            </a:r>
            <a:r>
              <a:rPr lang="de-CH" sz="1400" dirty="0" err="1">
                <a:solidFill>
                  <a:schemeClr val="bg1"/>
                </a:solidFill>
              </a:rPr>
              <a:t>Abbt</a:t>
            </a:r>
            <a:r>
              <a:rPr lang="de-CH" sz="1400" dirty="0">
                <a:solidFill>
                  <a:schemeClr val="bg1"/>
                </a:solidFill>
              </a:rPr>
              <a:t>, W </a:t>
            </a:r>
            <a:r>
              <a:rPr lang="de-CH" sz="1400" dirty="0" err="1">
                <a:solidFill>
                  <a:schemeClr val="bg1"/>
                </a:solidFill>
              </a:rPr>
              <a:t>Brunelli</a:t>
            </a:r>
            <a:r>
              <a:rPr lang="de-CH" sz="1400" dirty="0">
                <a:solidFill>
                  <a:schemeClr val="bg1"/>
                </a:solidFill>
              </a:rPr>
              <a:t>, J Mettler </a:t>
            </a:r>
          </a:p>
          <a:p>
            <a:pPr>
              <a:spcBef>
                <a:spcPts val="600"/>
              </a:spcBef>
            </a:pPr>
            <a:r>
              <a:rPr lang="de-CH" sz="1400" dirty="0">
                <a:solidFill>
                  <a:schemeClr val="bg1"/>
                </a:solidFill>
              </a:rPr>
              <a:t>Project Team at </a:t>
            </a:r>
            <a:r>
              <a:rPr lang="de-CH" sz="1400" b="1" dirty="0" smtClean="0">
                <a:solidFill>
                  <a:schemeClr val="bg1"/>
                </a:solidFill>
              </a:rPr>
              <a:t>WMO</a:t>
            </a:r>
            <a:r>
              <a:rPr lang="de-CH" sz="1400" dirty="0" smtClean="0">
                <a:solidFill>
                  <a:schemeClr val="bg1"/>
                </a:solidFill>
              </a:rPr>
              <a:t> (</a:t>
            </a:r>
            <a:r>
              <a:rPr lang="de-CH" sz="1400" dirty="0" err="1" smtClean="0">
                <a:solidFill>
                  <a:schemeClr val="bg1"/>
                </a:solidFill>
              </a:rPr>
              <a:t>current</a:t>
            </a:r>
            <a:r>
              <a:rPr lang="de-CH" sz="1400" dirty="0" smtClean="0">
                <a:solidFill>
                  <a:schemeClr val="bg1"/>
                </a:solidFill>
              </a:rPr>
              <a:t>). F </a:t>
            </a:r>
            <a:r>
              <a:rPr lang="de-CH" sz="1400" dirty="0" err="1" smtClean="0">
                <a:solidFill>
                  <a:schemeClr val="bg1"/>
                </a:solidFill>
              </a:rPr>
              <a:t>Belda</a:t>
            </a:r>
            <a:r>
              <a:rPr lang="de-CH" sz="1400" dirty="0" smtClean="0">
                <a:solidFill>
                  <a:schemeClr val="bg1"/>
                </a:solidFill>
              </a:rPr>
              <a:t>, </a:t>
            </a:r>
            <a:r>
              <a:rPr lang="de-CH" sz="1400" dirty="0">
                <a:solidFill>
                  <a:schemeClr val="bg1"/>
                </a:solidFill>
              </a:rPr>
              <a:t>LP </a:t>
            </a:r>
            <a:r>
              <a:rPr lang="de-CH" sz="1400" dirty="0" err="1">
                <a:solidFill>
                  <a:schemeClr val="bg1"/>
                </a:solidFill>
              </a:rPr>
              <a:t>Riishojgaard</a:t>
            </a:r>
            <a:r>
              <a:rPr lang="de-CH" sz="1400" dirty="0" smtClean="0">
                <a:solidFill>
                  <a:schemeClr val="bg1"/>
                </a:solidFill>
              </a:rPr>
              <a:t>, </a:t>
            </a:r>
            <a:r>
              <a:rPr lang="de-CH" sz="1400" dirty="0">
                <a:solidFill>
                  <a:schemeClr val="bg1"/>
                </a:solidFill>
              </a:rPr>
              <a:t>T </a:t>
            </a:r>
            <a:r>
              <a:rPr lang="de-CH" sz="1400" dirty="0" err="1">
                <a:solidFill>
                  <a:schemeClr val="bg1"/>
                </a:solidFill>
              </a:rPr>
              <a:t>Pröscholdt</a:t>
            </a:r>
            <a:endParaRPr lang="de-CH" sz="1400" dirty="0">
              <a:solidFill>
                <a:schemeClr val="bg1"/>
              </a:solidFill>
            </a:endParaRPr>
          </a:p>
          <a:p>
            <a:pPr>
              <a:spcBef>
                <a:spcPts val="600"/>
              </a:spcBef>
            </a:pPr>
            <a:r>
              <a:rPr lang="de-CH" sz="1400" dirty="0">
                <a:solidFill>
                  <a:schemeClr val="bg1"/>
                </a:solidFill>
              </a:rPr>
              <a:t>Project Team at </a:t>
            </a:r>
            <a:r>
              <a:rPr lang="de-CH" sz="1400" b="1" dirty="0">
                <a:solidFill>
                  <a:schemeClr val="bg1"/>
                </a:solidFill>
              </a:rPr>
              <a:t>European </a:t>
            </a:r>
            <a:r>
              <a:rPr lang="de-CH" sz="1400" b="1" dirty="0" smtClean="0">
                <a:solidFill>
                  <a:schemeClr val="bg1"/>
                </a:solidFill>
              </a:rPr>
              <a:t>Dynamics</a:t>
            </a:r>
            <a:r>
              <a:rPr lang="de-CH" sz="1400" dirty="0" smtClean="0">
                <a:solidFill>
                  <a:schemeClr val="bg1"/>
                </a:solidFill>
              </a:rPr>
              <a:t> (</a:t>
            </a:r>
            <a:r>
              <a:rPr lang="de-CH" sz="1400" dirty="0" err="1" smtClean="0">
                <a:solidFill>
                  <a:schemeClr val="bg1"/>
                </a:solidFill>
              </a:rPr>
              <a:t>current</a:t>
            </a:r>
            <a:r>
              <a:rPr lang="de-CH" sz="1400" dirty="0" smtClean="0">
                <a:solidFill>
                  <a:schemeClr val="bg1"/>
                </a:solidFill>
              </a:rPr>
              <a:t>). T </a:t>
            </a:r>
            <a:r>
              <a:rPr lang="de-CH" sz="1400" dirty="0" err="1">
                <a:solidFill>
                  <a:schemeClr val="bg1"/>
                </a:solidFill>
              </a:rPr>
              <a:t>Galousis</a:t>
            </a:r>
            <a:r>
              <a:rPr lang="de-CH" sz="1400" dirty="0" smtClean="0">
                <a:solidFill>
                  <a:schemeClr val="bg1"/>
                </a:solidFill>
              </a:rPr>
              <a:t>, </a:t>
            </a:r>
            <a:r>
              <a:rPr lang="de-CH" sz="1400" dirty="0">
                <a:solidFill>
                  <a:schemeClr val="bg1"/>
                </a:solidFill>
              </a:rPr>
              <a:t>M </a:t>
            </a:r>
            <a:r>
              <a:rPr lang="de-CH" sz="1400" dirty="0" err="1">
                <a:solidFill>
                  <a:schemeClr val="bg1"/>
                </a:solidFill>
              </a:rPr>
              <a:t>Ulmann</a:t>
            </a:r>
            <a:r>
              <a:rPr lang="de-CH" sz="1400" dirty="0">
                <a:solidFill>
                  <a:schemeClr val="bg1"/>
                </a:solidFill>
              </a:rPr>
              <a:t>, L Christou, N </a:t>
            </a:r>
            <a:r>
              <a:rPr lang="de-CH" sz="1400" dirty="0" err="1">
                <a:solidFill>
                  <a:schemeClr val="bg1"/>
                </a:solidFill>
              </a:rPr>
              <a:t>Pappa</a:t>
            </a:r>
            <a:r>
              <a:rPr lang="de-CH" sz="1400" dirty="0">
                <a:solidFill>
                  <a:schemeClr val="bg1"/>
                </a:solidFill>
              </a:rPr>
              <a:t>, S </a:t>
            </a:r>
            <a:r>
              <a:rPr lang="de-CH" sz="1400" dirty="0" err="1">
                <a:solidFill>
                  <a:schemeClr val="bg1"/>
                </a:solidFill>
              </a:rPr>
              <a:t>Sklavos</a:t>
            </a:r>
            <a:r>
              <a:rPr lang="de-CH" sz="1400" dirty="0">
                <a:solidFill>
                  <a:schemeClr val="bg1"/>
                </a:solidFill>
              </a:rPr>
              <a:t>, …</a:t>
            </a:r>
          </a:p>
          <a:p>
            <a:pPr>
              <a:spcBef>
                <a:spcPts val="600"/>
              </a:spcBef>
            </a:pPr>
            <a:r>
              <a:rPr lang="de-CH" sz="1400" b="1" dirty="0" smtClean="0">
                <a:solidFill>
                  <a:schemeClr val="bg1"/>
                </a:solidFill>
              </a:rPr>
              <a:t>ICG-WIGOS</a:t>
            </a:r>
            <a:r>
              <a:rPr lang="de-CH" sz="1400" dirty="0" smtClean="0">
                <a:solidFill>
                  <a:schemeClr val="bg1"/>
                </a:solidFill>
              </a:rPr>
              <a:t>. S </a:t>
            </a:r>
            <a:r>
              <a:rPr lang="de-CH" sz="1400" dirty="0" err="1">
                <a:solidFill>
                  <a:schemeClr val="bg1"/>
                </a:solidFill>
              </a:rPr>
              <a:t>Barrell</a:t>
            </a:r>
            <a:r>
              <a:rPr lang="de-CH" sz="1400" dirty="0">
                <a:solidFill>
                  <a:schemeClr val="bg1"/>
                </a:solidFill>
              </a:rPr>
              <a:t>, B </a:t>
            </a:r>
            <a:r>
              <a:rPr lang="de-CH" sz="1400" dirty="0" err="1">
                <a:solidFill>
                  <a:schemeClr val="bg1"/>
                </a:solidFill>
              </a:rPr>
              <a:t>Calpini</a:t>
            </a:r>
            <a:r>
              <a:rPr lang="de-CH" sz="1400" dirty="0">
                <a:solidFill>
                  <a:schemeClr val="bg1"/>
                </a:solidFill>
              </a:rPr>
              <a:t>, …</a:t>
            </a:r>
          </a:p>
          <a:p>
            <a:r>
              <a:rPr lang="de-CH" sz="1400" b="1" dirty="0" smtClean="0">
                <a:solidFill>
                  <a:schemeClr val="bg1"/>
                </a:solidFill>
              </a:rPr>
              <a:t>TT-WMD</a:t>
            </a:r>
            <a:r>
              <a:rPr lang="de-CH" sz="1400" dirty="0" smtClean="0">
                <a:solidFill>
                  <a:schemeClr val="bg1"/>
                </a:solidFill>
              </a:rPr>
              <a:t>. (</a:t>
            </a:r>
            <a:r>
              <a:rPr lang="de-CH" sz="1400" dirty="0" err="1">
                <a:solidFill>
                  <a:schemeClr val="bg1"/>
                </a:solidFill>
              </a:rPr>
              <a:t>current</a:t>
            </a:r>
            <a:r>
              <a:rPr lang="de-CH" sz="1400" dirty="0">
                <a:solidFill>
                  <a:schemeClr val="bg1"/>
                </a:solidFill>
              </a:rPr>
              <a:t>) K </a:t>
            </a:r>
            <a:r>
              <a:rPr lang="de-CH" sz="1400" dirty="0" err="1">
                <a:solidFill>
                  <a:schemeClr val="bg1"/>
                </a:solidFill>
              </a:rPr>
              <a:t>Monnik</a:t>
            </a:r>
            <a:r>
              <a:rPr lang="de-CH" sz="1400" dirty="0">
                <a:solidFill>
                  <a:schemeClr val="bg1"/>
                </a:solidFill>
              </a:rPr>
              <a:t>, J Klausen, J </a:t>
            </a:r>
            <a:r>
              <a:rPr lang="de-CH" sz="1400" dirty="0" err="1">
                <a:solidFill>
                  <a:schemeClr val="bg1"/>
                </a:solidFill>
              </a:rPr>
              <a:t>Swaykos</a:t>
            </a:r>
            <a:r>
              <a:rPr lang="de-CH" sz="1400" dirty="0">
                <a:solidFill>
                  <a:schemeClr val="bg1"/>
                </a:solidFill>
              </a:rPr>
              <a:t>, T Boston, U </a:t>
            </a:r>
            <a:r>
              <a:rPr lang="de-CH" sz="1400" dirty="0" err="1">
                <a:solidFill>
                  <a:schemeClr val="bg1"/>
                </a:solidFill>
              </a:rPr>
              <a:t>Looser</a:t>
            </a:r>
            <a:r>
              <a:rPr lang="de-CH" sz="1400" dirty="0">
                <a:solidFill>
                  <a:schemeClr val="bg1"/>
                </a:solidFill>
              </a:rPr>
              <a:t>, E </a:t>
            </a:r>
            <a:r>
              <a:rPr lang="de-CH" sz="1400" dirty="0" err="1">
                <a:solidFill>
                  <a:schemeClr val="bg1"/>
                </a:solidFill>
              </a:rPr>
              <a:t>Büyükbas</a:t>
            </a:r>
            <a:r>
              <a:rPr lang="de-CH" sz="1400" dirty="0">
                <a:solidFill>
                  <a:schemeClr val="bg1"/>
                </a:solidFill>
              </a:rPr>
              <a:t>, Zhao </a:t>
            </a:r>
            <a:r>
              <a:rPr lang="de-CH" sz="1400" dirty="0" err="1">
                <a:solidFill>
                  <a:schemeClr val="bg1"/>
                </a:solidFill>
              </a:rPr>
              <a:t>Licheng</a:t>
            </a:r>
            <a:r>
              <a:rPr lang="de-CH" sz="1400" dirty="0">
                <a:solidFill>
                  <a:schemeClr val="bg1"/>
                </a:solidFill>
              </a:rPr>
              <a:t>, </a:t>
            </a:r>
            <a:r>
              <a:rPr lang="de-CH" sz="1400" dirty="0" smtClean="0">
                <a:solidFill>
                  <a:schemeClr val="bg1"/>
                </a:solidFill>
              </a:rPr>
              <a:t>T </a:t>
            </a:r>
            <a:r>
              <a:rPr lang="de-CH" sz="1400" dirty="0">
                <a:solidFill>
                  <a:schemeClr val="bg1"/>
                </a:solidFill>
              </a:rPr>
              <a:t>Oakley, S Foreman, D </a:t>
            </a:r>
            <a:r>
              <a:rPr lang="de-CH" sz="1400" dirty="0" err="1">
                <a:solidFill>
                  <a:schemeClr val="bg1"/>
                </a:solidFill>
              </a:rPr>
              <a:t>Lockett</a:t>
            </a:r>
            <a:r>
              <a:rPr lang="de-CH" sz="1400" dirty="0">
                <a:solidFill>
                  <a:schemeClr val="bg1"/>
                </a:solidFill>
              </a:rPr>
              <a:t>, L </a:t>
            </a:r>
            <a:r>
              <a:rPr lang="de-CH" sz="1400" dirty="0" err="1" smtClean="0">
                <a:solidFill>
                  <a:schemeClr val="bg1"/>
                </a:solidFill>
              </a:rPr>
              <a:t>Nunes</a:t>
            </a:r>
            <a:endParaRPr lang="de-CH" sz="1400" dirty="0">
              <a:solidFill>
                <a:schemeClr val="bg1"/>
              </a:solidFill>
            </a:endParaRPr>
          </a:p>
          <a:p>
            <a:r>
              <a:rPr lang="de-CH" sz="1400" b="1" dirty="0" smtClean="0">
                <a:solidFill>
                  <a:schemeClr val="bg1"/>
                </a:solidFill>
              </a:rPr>
              <a:t>IPET-MDRD</a:t>
            </a:r>
            <a:r>
              <a:rPr lang="de-CH" sz="1400" dirty="0" smtClean="0">
                <a:solidFill>
                  <a:schemeClr val="bg1"/>
                </a:solidFill>
              </a:rPr>
              <a:t>. D </a:t>
            </a:r>
            <a:r>
              <a:rPr lang="de-CH" sz="1400" dirty="0">
                <a:solidFill>
                  <a:schemeClr val="bg1"/>
                </a:solidFill>
              </a:rPr>
              <a:t>Lowe, J Tandy, …</a:t>
            </a:r>
          </a:p>
          <a:p>
            <a:pPr>
              <a:spcBef>
                <a:spcPts val="600"/>
              </a:spcBef>
            </a:pPr>
            <a:r>
              <a:rPr lang="de-CH" sz="1400" b="1" dirty="0">
                <a:solidFill>
                  <a:schemeClr val="bg1"/>
                </a:solidFill>
              </a:rPr>
              <a:t>JCOMMOPS</a:t>
            </a:r>
            <a:r>
              <a:rPr lang="de-CH" sz="1400" dirty="0">
                <a:solidFill>
                  <a:schemeClr val="bg1"/>
                </a:solidFill>
              </a:rPr>
              <a:t>, </a:t>
            </a:r>
            <a:r>
              <a:rPr lang="de-CH" sz="1400" b="1" dirty="0">
                <a:solidFill>
                  <a:schemeClr val="bg1"/>
                </a:solidFill>
              </a:rPr>
              <a:t>GAW WDCs</a:t>
            </a:r>
            <a:r>
              <a:rPr lang="de-CH" sz="1400" dirty="0" smtClean="0">
                <a:solidFill>
                  <a:schemeClr val="bg1"/>
                </a:solidFill>
              </a:rPr>
              <a:t>, </a:t>
            </a:r>
            <a:r>
              <a:rPr lang="de-CH" sz="1400" b="1" dirty="0">
                <a:solidFill>
                  <a:schemeClr val="bg1"/>
                </a:solidFill>
              </a:rPr>
              <a:t>ET-WDC</a:t>
            </a:r>
            <a:r>
              <a:rPr lang="de-CH" sz="1400" dirty="0">
                <a:solidFill>
                  <a:schemeClr val="bg1"/>
                </a:solidFill>
              </a:rPr>
              <a:t>, </a:t>
            </a:r>
            <a:r>
              <a:rPr lang="de-CH" sz="1400" dirty="0" smtClean="0">
                <a:solidFill>
                  <a:schemeClr val="bg1"/>
                </a:solidFill>
              </a:rPr>
              <a:t>…</a:t>
            </a:r>
            <a:endParaRPr lang="de-CH" sz="1400" dirty="0">
              <a:solidFill>
                <a:schemeClr val="bg1"/>
              </a:solidFill>
            </a:endParaRPr>
          </a:p>
        </p:txBody>
      </p:sp>
      <p:pic>
        <p:nvPicPr>
          <p:cNvPr id="5" name="Picture 2" descr="http://www.teamworkandleadership.com/wp-content/uploads/2015/02/teamwork-story-teamwork-makes-the-dreamwork.jpg">
            <a:hlinkClick r:id="rId3"/>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rot="19721750">
            <a:off x="1590398" y="890746"/>
            <a:ext cx="1166364" cy="1005665"/>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7" name="TextBox 6"/>
          <p:cNvSpPr txBox="1"/>
          <p:nvPr/>
        </p:nvSpPr>
        <p:spPr>
          <a:xfrm rot="19768426">
            <a:off x="1354165" y="1848758"/>
            <a:ext cx="2548326" cy="369332"/>
          </a:xfrm>
          <a:prstGeom prst="rect">
            <a:avLst/>
          </a:prstGeom>
          <a:noFill/>
        </p:spPr>
        <p:txBody>
          <a:bodyPr wrap="none" rtlCol="0">
            <a:spAutoFit/>
          </a:bodyPr>
          <a:lstStyle/>
          <a:p>
            <a:r>
              <a:rPr lang="de-CH" b="1" dirty="0" err="1" smtClean="0">
                <a:solidFill>
                  <a:schemeClr val="bg1"/>
                </a:solidFill>
              </a:rPr>
              <a:t>You</a:t>
            </a:r>
            <a:r>
              <a:rPr lang="de-CH" b="1" dirty="0" smtClean="0">
                <a:solidFill>
                  <a:schemeClr val="bg1"/>
                </a:solidFill>
              </a:rPr>
              <a:t> &amp; </a:t>
            </a:r>
            <a:r>
              <a:rPr lang="de-CH" b="1" dirty="0" err="1" smtClean="0">
                <a:solidFill>
                  <a:schemeClr val="bg1"/>
                </a:solidFill>
              </a:rPr>
              <a:t>your</a:t>
            </a:r>
            <a:r>
              <a:rPr lang="de-CH" b="1" dirty="0" smtClean="0">
                <a:solidFill>
                  <a:schemeClr val="bg1"/>
                </a:solidFill>
              </a:rPr>
              <a:t> </a:t>
            </a:r>
            <a:r>
              <a:rPr lang="de-CH" b="1" dirty="0" err="1" smtClean="0">
                <a:solidFill>
                  <a:schemeClr val="bg1"/>
                </a:solidFill>
              </a:rPr>
              <a:t>organization</a:t>
            </a:r>
            <a:r>
              <a:rPr lang="de-CH" b="1" dirty="0" smtClean="0">
                <a:solidFill>
                  <a:schemeClr val="bg1"/>
                </a:solidFill>
              </a:rPr>
              <a:t>!</a:t>
            </a:r>
            <a:endParaRPr lang="en-US" b="1" dirty="0">
              <a:solidFill>
                <a:schemeClr val="bg1"/>
              </a:solidFill>
            </a:endParaRPr>
          </a:p>
        </p:txBody>
      </p:sp>
    </p:spTree>
    <p:extLst>
      <p:ext uri="{BB962C8B-B14F-4D97-AF65-F5344CB8AC3E}">
        <p14:creationId xmlns:p14="http://schemas.microsoft.com/office/powerpoint/2010/main" val="3802284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Outline</a:t>
            </a:r>
            <a:endParaRPr lang="en-US" dirty="0"/>
          </a:p>
        </p:txBody>
      </p:sp>
      <p:sp>
        <p:nvSpPr>
          <p:cNvPr id="3" name="Text Placeholder 2"/>
          <p:cNvSpPr>
            <a:spLocks noGrp="1"/>
          </p:cNvSpPr>
          <p:nvPr>
            <p:ph idx="1"/>
          </p:nvPr>
        </p:nvSpPr>
        <p:spPr>
          <a:prstGeom prst="rect">
            <a:avLst/>
          </a:prstGeom>
        </p:spPr>
        <p:txBody>
          <a:bodyPr/>
          <a:lstStyle/>
          <a:p>
            <a:r>
              <a:rPr lang="de-CH" dirty="0" err="1" smtClean="0"/>
              <a:t>Introduction</a:t>
            </a:r>
            <a:endParaRPr lang="de-CH" dirty="0" smtClean="0"/>
          </a:p>
          <a:p>
            <a:r>
              <a:rPr lang="de-CH" dirty="0" err="1" smtClean="0"/>
              <a:t>Requirements</a:t>
            </a:r>
            <a:endParaRPr lang="de-CH" dirty="0" smtClean="0"/>
          </a:p>
          <a:p>
            <a:r>
              <a:rPr lang="de-CH" dirty="0" err="1" smtClean="0"/>
              <a:t>Current</a:t>
            </a:r>
            <a:r>
              <a:rPr lang="de-CH" dirty="0" smtClean="0"/>
              <a:t> Status</a:t>
            </a:r>
          </a:p>
          <a:p>
            <a:r>
              <a:rPr lang="de-CH" dirty="0" smtClean="0"/>
              <a:t>Outlook</a:t>
            </a:r>
            <a:endParaRPr lang="de-CH" dirty="0" smtClean="0"/>
          </a:p>
        </p:txBody>
      </p:sp>
    </p:spTree>
    <p:extLst>
      <p:ext uri="{BB962C8B-B14F-4D97-AF65-F5344CB8AC3E}">
        <p14:creationId xmlns:p14="http://schemas.microsoft.com/office/powerpoint/2010/main" val="4353017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de-CH" dirty="0" err="1" smtClean="0"/>
              <a:t>introduction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958270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CH" dirty="0" err="1" smtClean="0"/>
              <a:t>Metadata</a:t>
            </a:r>
            <a:r>
              <a:rPr lang="de-CH" dirty="0" smtClean="0"/>
              <a:t> </a:t>
            </a:r>
            <a:r>
              <a:rPr lang="de-CH" dirty="0" err="1" smtClean="0"/>
              <a:t>for</a:t>
            </a:r>
            <a:r>
              <a:rPr lang="de-CH" dirty="0" smtClean="0"/>
              <a:t> </a:t>
            </a:r>
            <a:r>
              <a:rPr lang="de-CH" dirty="0" err="1" smtClean="0"/>
              <a:t>climate</a:t>
            </a:r>
            <a:r>
              <a:rPr lang="de-CH" dirty="0" smtClean="0"/>
              <a:t> </a:t>
            </a:r>
            <a:r>
              <a:rPr lang="de-CH" dirty="0" err="1" smtClean="0"/>
              <a:t>applications</a:t>
            </a:r>
            <a:endParaRPr lang="en-US" dirty="0"/>
          </a:p>
        </p:txBody>
      </p:sp>
      <p:sp>
        <p:nvSpPr>
          <p:cNvPr id="3" name="Text Placeholder 2"/>
          <p:cNvSpPr>
            <a:spLocks noGrp="1"/>
          </p:cNvSpPr>
          <p:nvPr>
            <p:ph idx="1"/>
          </p:nvPr>
        </p:nvSpPr>
        <p:spPr/>
        <p:txBody>
          <a:bodyPr>
            <a:normAutofit/>
          </a:bodyPr>
          <a:lstStyle/>
          <a:p>
            <a:pPr marL="0" indent="0">
              <a:buNone/>
            </a:pPr>
            <a:r>
              <a:rPr lang="en-US" dirty="0" smtClean="0"/>
              <a:t>“</a:t>
            </a:r>
            <a:r>
              <a:rPr lang="en-US" dirty="0"/>
              <a:t>The details and history of local conditions, instruments, operating procedures, data processing algorithms and other factors pertinent to interpreting data (i.e. metadata) should be documented and treated with the same care as the data themselves</a:t>
            </a:r>
            <a:r>
              <a:rPr lang="en-US" dirty="0" smtClean="0"/>
              <a:t>.”</a:t>
            </a:r>
          </a:p>
          <a:p>
            <a:pPr marL="0" indent="0" algn="r">
              <a:buNone/>
            </a:pPr>
            <a:r>
              <a:rPr lang="de-CH" sz="2400" dirty="0"/>
              <a:t>GCOS </a:t>
            </a:r>
            <a:r>
              <a:rPr lang="de-CH" sz="2400" dirty="0" err="1"/>
              <a:t>Climate</a:t>
            </a:r>
            <a:r>
              <a:rPr lang="de-CH" sz="2400" dirty="0"/>
              <a:t> Monitoring </a:t>
            </a:r>
            <a:r>
              <a:rPr lang="de-CH" sz="2400" dirty="0" err="1" smtClean="0"/>
              <a:t>Principle</a:t>
            </a:r>
            <a:r>
              <a:rPr lang="de-CH" sz="2400" dirty="0" smtClean="0"/>
              <a:t> </a:t>
            </a:r>
            <a:r>
              <a:rPr lang="en-US" sz="2400" dirty="0" smtClean="0"/>
              <a:t>#3</a:t>
            </a:r>
            <a:endParaRPr lang="en-US" sz="2400" dirty="0"/>
          </a:p>
        </p:txBody>
      </p:sp>
    </p:spTree>
    <p:extLst>
      <p:ext uri="{BB962C8B-B14F-4D97-AF65-F5344CB8AC3E}">
        <p14:creationId xmlns:p14="http://schemas.microsoft.com/office/powerpoint/2010/main" val="708171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de-CH" dirty="0" smtClean="0"/>
              <a:t>Members </a:t>
            </a:r>
            <a:r>
              <a:rPr lang="de-CH" dirty="0" err="1" smtClean="0"/>
              <a:t>shall</a:t>
            </a:r>
            <a:r>
              <a:rPr lang="de-CH" dirty="0" smtClean="0"/>
              <a:t> </a:t>
            </a:r>
            <a:r>
              <a:rPr lang="de-CH" dirty="0" err="1" smtClean="0"/>
              <a:t>share</a:t>
            </a:r>
            <a:r>
              <a:rPr lang="de-CH" dirty="0" smtClean="0"/>
              <a:t> </a:t>
            </a:r>
            <a:r>
              <a:rPr lang="de-CH" dirty="0" err="1" smtClean="0"/>
              <a:t>metadata</a:t>
            </a:r>
            <a:r>
              <a:rPr lang="de-CH" dirty="0" smtClean="0"/>
              <a:t> …</a:t>
            </a:r>
            <a:endParaRPr lang="en-US" dirty="0"/>
          </a:p>
        </p:txBody>
      </p:sp>
      <p:sp>
        <p:nvSpPr>
          <p:cNvPr id="2" name="Content Placeholder 1"/>
          <p:cNvSpPr>
            <a:spLocks noGrp="1"/>
          </p:cNvSpPr>
          <p:nvPr>
            <p:ph idx="1"/>
          </p:nvPr>
        </p:nvSpPr>
        <p:spPr/>
        <p:txBody>
          <a:bodyPr/>
          <a:lstStyle/>
          <a:p>
            <a:r>
              <a:rPr lang="de-CH" dirty="0" smtClean="0"/>
              <a:t>WIGOS Manual</a:t>
            </a:r>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897" y="2316273"/>
            <a:ext cx="8248342" cy="3036199"/>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509898" y="2814782"/>
            <a:ext cx="7990473" cy="900545"/>
          </a:xfrm>
          <a:prstGeom prst="rect">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27535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OSCAR/Surface </a:t>
            </a:r>
            <a:r>
              <a:rPr lang="de-CH" dirty="0" err="1" smtClean="0"/>
              <a:t>offers</a:t>
            </a:r>
            <a:r>
              <a:rPr lang="de-CH" dirty="0" smtClean="0"/>
              <a:t> an </a:t>
            </a:r>
            <a:r>
              <a:rPr lang="de-CH" dirty="0" err="1" smtClean="0"/>
              <a:t>elaborate</a:t>
            </a:r>
            <a:r>
              <a:rPr lang="de-CH" dirty="0" smtClean="0"/>
              <a:t> </a:t>
            </a:r>
            <a:r>
              <a:rPr lang="de-CH" dirty="0" err="1" smtClean="0"/>
              <a:t>management</a:t>
            </a:r>
            <a:r>
              <a:rPr lang="de-CH" dirty="0" smtClean="0"/>
              <a:t> </a:t>
            </a:r>
            <a:r>
              <a:rPr lang="de-CH" dirty="0" err="1" smtClean="0"/>
              <a:t>console</a:t>
            </a:r>
            <a:r>
              <a:rPr lang="de-CH" dirty="0" smtClean="0"/>
              <a:t> …</a:t>
            </a:r>
            <a:endParaRPr lang="en-US" dirty="0"/>
          </a:p>
        </p:txBody>
      </p:sp>
      <p:sp>
        <p:nvSpPr>
          <p:cNvPr id="3" name="Content Placeholder 2"/>
          <p:cNvSpPr>
            <a:spLocks noGrp="1"/>
          </p:cNvSpPr>
          <p:nvPr>
            <p:ph idx="1"/>
          </p:nvPr>
        </p:nvSpPr>
        <p:spPr/>
        <p:txBody>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371" y="1600200"/>
            <a:ext cx="7278042"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72868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err="1" smtClean="0"/>
              <a:t>Why</a:t>
            </a:r>
            <a:r>
              <a:rPr lang="de-CH" dirty="0" smtClean="0"/>
              <a:t> an </a:t>
            </a:r>
            <a:r>
              <a:rPr lang="de-CH" dirty="0"/>
              <a:t>OSCAR/Surface </a:t>
            </a:r>
            <a:r>
              <a:rPr lang="de-CH" dirty="0" smtClean="0"/>
              <a:t>API?</a:t>
            </a:r>
            <a:endParaRPr lang="en-US" dirty="0"/>
          </a:p>
        </p:txBody>
      </p:sp>
      <p:sp>
        <p:nvSpPr>
          <p:cNvPr id="3" name="Content Placeholder 2"/>
          <p:cNvSpPr>
            <a:spLocks noGrp="1"/>
          </p:cNvSpPr>
          <p:nvPr>
            <p:ph idx="1"/>
          </p:nvPr>
        </p:nvSpPr>
        <p:spPr/>
        <p:txBody>
          <a:bodyPr>
            <a:normAutofit fontScale="92500" lnSpcReduction="10000"/>
          </a:bodyPr>
          <a:lstStyle/>
          <a:p>
            <a:r>
              <a:rPr lang="de-CH" dirty="0" smtClean="0"/>
              <a:t>WIGOS </a:t>
            </a:r>
            <a:r>
              <a:rPr lang="de-CH" dirty="0" err="1" smtClean="0"/>
              <a:t>metadata</a:t>
            </a:r>
            <a:r>
              <a:rPr lang="de-CH" dirty="0" smtClean="0"/>
              <a:t> </a:t>
            </a:r>
            <a:r>
              <a:rPr lang="de-CH" dirty="0" err="1" smtClean="0"/>
              <a:t>model</a:t>
            </a:r>
            <a:r>
              <a:rPr lang="de-CH" dirty="0" smtClean="0"/>
              <a:t> </a:t>
            </a:r>
            <a:r>
              <a:rPr lang="de-CH" dirty="0" err="1" smtClean="0"/>
              <a:t>is</a:t>
            </a:r>
            <a:r>
              <a:rPr lang="de-CH" dirty="0" smtClean="0"/>
              <a:t> </a:t>
            </a:r>
            <a:r>
              <a:rPr lang="de-CH" dirty="0" err="1" smtClean="0"/>
              <a:t>fairly</a:t>
            </a:r>
            <a:r>
              <a:rPr lang="de-CH" dirty="0" smtClean="0"/>
              <a:t> </a:t>
            </a:r>
            <a:r>
              <a:rPr lang="de-CH" dirty="0" err="1" smtClean="0"/>
              <a:t>comprehensive</a:t>
            </a:r>
            <a:r>
              <a:rPr lang="de-CH" dirty="0" smtClean="0"/>
              <a:t>, lots </a:t>
            </a:r>
            <a:r>
              <a:rPr lang="de-CH" dirty="0" err="1" smtClean="0"/>
              <a:t>of</a:t>
            </a:r>
            <a:r>
              <a:rPr lang="de-CH" dirty="0" smtClean="0"/>
              <a:t> </a:t>
            </a:r>
            <a:r>
              <a:rPr lang="de-CH" dirty="0" err="1" smtClean="0"/>
              <a:t>elements</a:t>
            </a:r>
            <a:r>
              <a:rPr lang="de-CH" dirty="0" smtClean="0"/>
              <a:t> </a:t>
            </a:r>
            <a:r>
              <a:rPr lang="de-CH" dirty="0" err="1" smtClean="0"/>
              <a:t>to</a:t>
            </a:r>
            <a:r>
              <a:rPr lang="de-CH" dirty="0" smtClean="0"/>
              <a:t> </a:t>
            </a:r>
            <a:r>
              <a:rPr lang="de-CH" dirty="0" err="1" smtClean="0"/>
              <a:t>report</a:t>
            </a:r>
            <a:endParaRPr lang="de-CH" dirty="0" smtClean="0"/>
          </a:p>
          <a:p>
            <a:r>
              <a:rPr lang="de-CH" dirty="0" smtClean="0"/>
              <a:t>OSCAR/Surface </a:t>
            </a:r>
            <a:r>
              <a:rPr lang="de-CH" dirty="0" err="1" smtClean="0"/>
              <a:t>management</a:t>
            </a:r>
            <a:r>
              <a:rPr lang="de-CH" dirty="0" smtClean="0"/>
              <a:t> </a:t>
            </a:r>
            <a:r>
              <a:rPr lang="de-CH" dirty="0" err="1" smtClean="0"/>
              <a:t>console</a:t>
            </a:r>
            <a:r>
              <a:rPr lang="de-CH" dirty="0" smtClean="0"/>
              <a:t> </a:t>
            </a:r>
            <a:r>
              <a:rPr lang="de-CH" dirty="0" err="1" smtClean="0"/>
              <a:t>is</a:t>
            </a:r>
            <a:r>
              <a:rPr lang="de-CH" dirty="0" smtClean="0"/>
              <a:t> </a:t>
            </a:r>
            <a:r>
              <a:rPr lang="de-CH" dirty="0" err="1" smtClean="0"/>
              <a:t>intended</a:t>
            </a:r>
            <a:r>
              <a:rPr lang="de-CH" dirty="0" smtClean="0"/>
              <a:t> </a:t>
            </a:r>
            <a:r>
              <a:rPr lang="de-CH" dirty="0" err="1" smtClean="0"/>
              <a:t>to</a:t>
            </a:r>
            <a:r>
              <a:rPr lang="de-CH" dirty="0" smtClean="0"/>
              <a:t> </a:t>
            </a:r>
            <a:r>
              <a:rPr lang="de-CH" dirty="0" err="1" smtClean="0"/>
              <a:t>support</a:t>
            </a:r>
            <a:r>
              <a:rPr lang="de-CH" dirty="0" smtClean="0"/>
              <a:t> </a:t>
            </a:r>
            <a:r>
              <a:rPr lang="de-CH" dirty="0" err="1" smtClean="0"/>
              <a:t>editing</a:t>
            </a:r>
            <a:r>
              <a:rPr lang="de-CH" dirty="0" smtClean="0"/>
              <a:t> </a:t>
            </a:r>
            <a:r>
              <a:rPr lang="de-CH" dirty="0" err="1" smtClean="0"/>
              <a:t>of</a:t>
            </a:r>
            <a:r>
              <a:rPr lang="de-CH" dirty="0" smtClean="0"/>
              <a:t> </a:t>
            </a:r>
            <a:r>
              <a:rPr lang="de-CH" dirty="0" err="1" smtClean="0"/>
              <a:t>single</a:t>
            </a:r>
            <a:r>
              <a:rPr lang="de-CH" dirty="0" smtClean="0"/>
              <a:t> </a:t>
            </a:r>
            <a:r>
              <a:rPr lang="de-CH" dirty="0" err="1" smtClean="0"/>
              <a:t>stations</a:t>
            </a:r>
            <a:endParaRPr lang="de-CH" dirty="0" smtClean="0"/>
          </a:p>
          <a:p>
            <a:r>
              <a:rPr lang="de-CH" dirty="0" err="1" smtClean="0"/>
              <a:t>If</a:t>
            </a:r>
            <a:r>
              <a:rPr lang="de-CH" dirty="0" smtClean="0"/>
              <a:t> </a:t>
            </a:r>
            <a:r>
              <a:rPr lang="de-CH" dirty="0" err="1" smtClean="0"/>
              <a:t>metadata</a:t>
            </a:r>
            <a:r>
              <a:rPr lang="de-CH" dirty="0" smtClean="0"/>
              <a:t> </a:t>
            </a:r>
            <a:r>
              <a:rPr lang="de-CH" dirty="0" err="1" smtClean="0"/>
              <a:t>are</a:t>
            </a:r>
            <a:r>
              <a:rPr lang="de-CH" dirty="0" smtClean="0"/>
              <a:t> </a:t>
            </a:r>
            <a:r>
              <a:rPr lang="de-CH" dirty="0" err="1" smtClean="0"/>
              <a:t>already</a:t>
            </a:r>
            <a:r>
              <a:rPr lang="de-CH" dirty="0" smtClean="0"/>
              <a:t> </a:t>
            </a:r>
            <a:r>
              <a:rPr lang="de-CH" dirty="0" err="1" smtClean="0"/>
              <a:t>maintained</a:t>
            </a:r>
            <a:r>
              <a:rPr lang="de-CH" dirty="0" smtClean="0"/>
              <a:t> in a digital </a:t>
            </a:r>
            <a:r>
              <a:rPr lang="de-CH" dirty="0" err="1" smtClean="0"/>
              <a:t>archive</a:t>
            </a:r>
            <a:r>
              <a:rPr lang="de-CH" dirty="0" smtClean="0"/>
              <a:t>, </a:t>
            </a:r>
            <a:r>
              <a:rPr lang="de-CH" dirty="0" err="1" smtClean="0"/>
              <a:t>it</a:t>
            </a:r>
            <a:r>
              <a:rPr lang="de-CH" dirty="0" smtClean="0"/>
              <a:t> </a:t>
            </a:r>
            <a:r>
              <a:rPr lang="de-CH" dirty="0" err="1" smtClean="0"/>
              <a:t>makes</a:t>
            </a:r>
            <a:r>
              <a:rPr lang="de-CH" dirty="0" smtClean="0"/>
              <a:t> sense </a:t>
            </a:r>
            <a:r>
              <a:rPr lang="de-CH" dirty="0" err="1" smtClean="0"/>
              <a:t>to</a:t>
            </a:r>
            <a:r>
              <a:rPr lang="de-CH" dirty="0" smtClean="0"/>
              <a:t> </a:t>
            </a:r>
            <a:r>
              <a:rPr lang="de-CH" dirty="0" err="1" smtClean="0"/>
              <a:t>automate</a:t>
            </a:r>
            <a:r>
              <a:rPr lang="de-CH" dirty="0" smtClean="0"/>
              <a:t> WIGOS </a:t>
            </a:r>
            <a:r>
              <a:rPr lang="de-CH" dirty="0" err="1" smtClean="0"/>
              <a:t>metadata</a:t>
            </a:r>
            <a:r>
              <a:rPr lang="de-CH" dirty="0" smtClean="0"/>
              <a:t> </a:t>
            </a:r>
            <a:r>
              <a:rPr lang="de-CH" dirty="0" err="1" smtClean="0"/>
              <a:t>production</a:t>
            </a:r>
            <a:r>
              <a:rPr lang="de-CH" dirty="0" smtClean="0"/>
              <a:t> </a:t>
            </a:r>
            <a:r>
              <a:rPr lang="de-CH" dirty="0" err="1" smtClean="0"/>
              <a:t>and</a:t>
            </a:r>
            <a:r>
              <a:rPr lang="de-CH" dirty="0" smtClean="0"/>
              <a:t> </a:t>
            </a:r>
            <a:r>
              <a:rPr lang="de-CH" dirty="0" err="1" smtClean="0"/>
              <a:t>delivery</a:t>
            </a:r>
            <a:endParaRPr lang="de-CH" dirty="0" smtClean="0"/>
          </a:p>
          <a:p>
            <a:pPr>
              <a:buFont typeface="Calibri" panose="020F0502020204030204" pitchFamily="34" charset="0"/>
              <a:buChar char="→"/>
            </a:pPr>
            <a:r>
              <a:rPr lang="de-CH" dirty="0" smtClean="0"/>
              <a:t>An API (</a:t>
            </a:r>
            <a:r>
              <a:rPr lang="de-CH" dirty="0" err="1" smtClean="0"/>
              <a:t>Application</a:t>
            </a:r>
            <a:r>
              <a:rPr lang="de-CH" dirty="0" smtClean="0"/>
              <a:t> </a:t>
            </a:r>
            <a:r>
              <a:rPr lang="de-CH" dirty="0" err="1" smtClean="0"/>
              <a:t>Programming</a:t>
            </a:r>
            <a:r>
              <a:rPr lang="de-CH" dirty="0" smtClean="0"/>
              <a:t> Interface) </a:t>
            </a:r>
            <a:r>
              <a:rPr lang="de-CH" dirty="0" err="1" smtClean="0"/>
              <a:t>allows</a:t>
            </a:r>
            <a:r>
              <a:rPr lang="de-CH" dirty="0" smtClean="0"/>
              <a:t> </a:t>
            </a:r>
            <a:r>
              <a:rPr lang="de-CH" dirty="0" err="1" smtClean="0"/>
              <a:t>machine-to-machine</a:t>
            </a:r>
            <a:r>
              <a:rPr lang="de-CH" dirty="0" smtClean="0"/>
              <a:t> </a:t>
            </a:r>
            <a:r>
              <a:rPr lang="de-CH" dirty="0" err="1" smtClean="0"/>
              <a:t>interaction</a:t>
            </a:r>
            <a:r>
              <a:rPr lang="de-CH" dirty="0" smtClean="0"/>
              <a:t>, </a:t>
            </a:r>
            <a:r>
              <a:rPr lang="de-CH" dirty="0" err="1" smtClean="0"/>
              <a:t>intended</a:t>
            </a:r>
            <a:r>
              <a:rPr lang="de-CH" dirty="0" smtClean="0"/>
              <a:t> </a:t>
            </a:r>
            <a:r>
              <a:rPr lang="de-CH" dirty="0" err="1" smtClean="0"/>
              <a:t>to</a:t>
            </a:r>
            <a:r>
              <a:rPr lang="de-CH" dirty="0" smtClean="0"/>
              <a:t> </a:t>
            </a:r>
            <a:r>
              <a:rPr lang="de-CH" dirty="0" err="1" smtClean="0"/>
              <a:t>support</a:t>
            </a:r>
            <a:r>
              <a:rPr lang="de-CH" dirty="0" smtClean="0"/>
              <a:t> </a:t>
            </a:r>
            <a:r>
              <a:rPr lang="de-CH" dirty="0" err="1" smtClean="0"/>
              <a:t>bulk</a:t>
            </a:r>
            <a:r>
              <a:rPr lang="de-CH" dirty="0" smtClean="0"/>
              <a:t> </a:t>
            </a:r>
            <a:r>
              <a:rPr lang="de-CH" dirty="0" err="1" smtClean="0"/>
              <a:t>operations</a:t>
            </a:r>
            <a:r>
              <a:rPr lang="de-CH" dirty="0" smtClean="0"/>
              <a:t> </a:t>
            </a:r>
            <a:r>
              <a:rPr lang="de-CH" dirty="0" err="1" smtClean="0"/>
              <a:t>or</a:t>
            </a:r>
            <a:r>
              <a:rPr lang="de-CH" dirty="0" smtClean="0"/>
              <a:t> </a:t>
            </a:r>
            <a:r>
              <a:rPr lang="de-CH" dirty="0" err="1" smtClean="0"/>
              <a:t>repeated</a:t>
            </a:r>
            <a:r>
              <a:rPr lang="de-CH" dirty="0" smtClean="0"/>
              <a:t> </a:t>
            </a:r>
            <a:r>
              <a:rPr lang="de-CH" dirty="0" err="1" smtClean="0"/>
              <a:t>updates</a:t>
            </a:r>
            <a:endParaRPr lang="en-US" dirty="0"/>
          </a:p>
        </p:txBody>
      </p:sp>
    </p:spTree>
    <p:extLst>
      <p:ext uri="{BB962C8B-B14F-4D97-AF65-F5344CB8AC3E}">
        <p14:creationId xmlns:p14="http://schemas.microsoft.com/office/powerpoint/2010/main" val="117068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e-CH" dirty="0" err="1" smtClean="0"/>
              <a:t>Requirements</a:t>
            </a:r>
            <a:endParaRPr lang="en-US" dirty="0"/>
          </a:p>
        </p:txBody>
      </p:sp>
      <p:sp>
        <p:nvSpPr>
          <p:cNvPr id="9" name="Text Placeholder 8"/>
          <p:cNvSpPr>
            <a:spLocks noGrp="1"/>
          </p:cNvSpPr>
          <p:nvPr>
            <p:ph type="body" idx="1"/>
          </p:nvPr>
        </p:nvSpPr>
        <p:spPr/>
        <p:txBody>
          <a:bodyPr/>
          <a:lstStyle/>
          <a:p>
            <a:endParaRPr lang="en-US"/>
          </a:p>
        </p:txBody>
      </p:sp>
    </p:spTree>
    <p:extLst>
      <p:ext uri="{BB962C8B-B14F-4D97-AF65-F5344CB8AC3E}">
        <p14:creationId xmlns:p14="http://schemas.microsoft.com/office/powerpoint/2010/main" val="3247962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Rectangle 101"/>
          <p:cNvSpPr/>
          <p:nvPr/>
        </p:nvSpPr>
        <p:spPr>
          <a:xfrm>
            <a:off x="1430358" y="1377994"/>
            <a:ext cx="2106273" cy="1149306"/>
          </a:xfrm>
          <a:prstGeom prst="rect">
            <a:avLst/>
          </a:prstGeom>
          <a:solidFill>
            <a:srgbClr val="ECF1F8"/>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2" name="Title 1"/>
          <p:cNvSpPr>
            <a:spLocks noGrp="1"/>
          </p:cNvSpPr>
          <p:nvPr>
            <p:ph type="title"/>
          </p:nvPr>
        </p:nvSpPr>
        <p:spPr/>
        <p:txBody>
          <a:bodyPr>
            <a:normAutofit/>
          </a:bodyPr>
          <a:lstStyle/>
          <a:p>
            <a:r>
              <a:rPr lang="de-CH" dirty="0" smtClean="0"/>
              <a:t>OSCAR/Surface API (i)</a:t>
            </a:r>
            <a:endParaRPr lang="de-CH" dirty="0"/>
          </a:p>
        </p:txBody>
      </p:sp>
      <p:sp>
        <p:nvSpPr>
          <p:cNvPr id="4" name="Content Placeholder 3"/>
          <p:cNvSpPr>
            <a:spLocks noGrp="1"/>
          </p:cNvSpPr>
          <p:nvPr>
            <p:ph idx="1"/>
          </p:nvPr>
        </p:nvSpPr>
        <p:spPr>
          <a:xfrm>
            <a:off x="457200" y="2857500"/>
            <a:ext cx="8229600" cy="3517900"/>
          </a:xfrm>
        </p:spPr>
        <p:txBody>
          <a:bodyPr>
            <a:normAutofit fontScale="62500" lnSpcReduction="20000"/>
          </a:bodyPr>
          <a:lstStyle/>
          <a:p>
            <a:r>
              <a:rPr lang="de-CH" dirty="0" err="1"/>
              <a:t>RESTful</a:t>
            </a:r>
            <a:r>
              <a:rPr lang="de-CH" dirty="0"/>
              <a:t> </a:t>
            </a:r>
            <a:r>
              <a:rPr lang="de-CH" dirty="0" smtClean="0"/>
              <a:t>API</a:t>
            </a:r>
            <a:endParaRPr lang="de-CH" dirty="0"/>
          </a:p>
          <a:p>
            <a:pPr lvl="1"/>
            <a:r>
              <a:rPr lang="de-CH" dirty="0"/>
              <a:t>Upload/</a:t>
            </a:r>
            <a:r>
              <a:rPr lang="de-CH" dirty="0" err="1"/>
              <a:t>download</a:t>
            </a:r>
            <a:r>
              <a:rPr lang="de-CH" dirty="0"/>
              <a:t> </a:t>
            </a:r>
            <a:r>
              <a:rPr lang="de-CH" dirty="0" err="1"/>
              <a:t>of</a:t>
            </a:r>
            <a:r>
              <a:rPr lang="de-CH" dirty="0"/>
              <a:t> WMD </a:t>
            </a:r>
            <a:r>
              <a:rPr lang="de-CH" dirty="0" err="1"/>
              <a:t>records</a:t>
            </a:r>
            <a:r>
              <a:rPr lang="de-CH" dirty="0"/>
              <a:t> </a:t>
            </a:r>
            <a:r>
              <a:rPr lang="de-CH" dirty="0" err="1"/>
              <a:t>including</a:t>
            </a:r>
            <a:endParaRPr lang="de-CH" dirty="0"/>
          </a:p>
          <a:p>
            <a:pPr lvl="2"/>
            <a:r>
              <a:rPr lang="de-CH" sz="2600" dirty="0" err="1" smtClean="0"/>
              <a:t>Stations</a:t>
            </a:r>
            <a:r>
              <a:rPr lang="de-CH" sz="2600" dirty="0" smtClean="0"/>
              <a:t> </a:t>
            </a:r>
            <a:r>
              <a:rPr lang="de-CH" sz="2600" dirty="0" err="1" smtClean="0"/>
              <a:t>characteristics</a:t>
            </a:r>
            <a:endParaRPr lang="de-CH" sz="2600" dirty="0" smtClean="0"/>
          </a:p>
          <a:p>
            <a:pPr lvl="2"/>
            <a:r>
              <a:rPr lang="de-CH" sz="2600" dirty="0" err="1" smtClean="0"/>
              <a:t>Observations</a:t>
            </a:r>
            <a:endParaRPr lang="de-CH" sz="2600" dirty="0" smtClean="0"/>
          </a:p>
          <a:p>
            <a:pPr lvl="2"/>
            <a:r>
              <a:rPr lang="de-CH" sz="2600" dirty="0" err="1" smtClean="0"/>
              <a:t>Schedules</a:t>
            </a:r>
            <a:endParaRPr lang="de-CH" sz="2600" dirty="0" smtClean="0"/>
          </a:p>
          <a:p>
            <a:pPr lvl="2"/>
            <a:r>
              <a:rPr lang="de-CH" sz="2600" dirty="0" smtClean="0"/>
              <a:t>Instruments</a:t>
            </a:r>
          </a:p>
          <a:p>
            <a:pPr lvl="2"/>
            <a:r>
              <a:rPr lang="de-CH" sz="2600" dirty="0" err="1" smtClean="0"/>
              <a:t>Contacts</a:t>
            </a:r>
            <a:endParaRPr lang="de-CH" sz="2600" dirty="0"/>
          </a:p>
          <a:p>
            <a:pPr lvl="1"/>
            <a:r>
              <a:rPr lang="de-CH" dirty="0" smtClean="0"/>
              <a:t>Batch </a:t>
            </a:r>
            <a:r>
              <a:rPr lang="de-CH" dirty="0" err="1"/>
              <a:t>uploads</a:t>
            </a:r>
            <a:r>
              <a:rPr lang="de-CH" dirty="0"/>
              <a:t> </a:t>
            </a:r>
            <a:r>
              <a:rPr lang="de-CH" dirty="0" err="1"/>
              <a:t>of</a:t>
            </a:r>
            <a:r>
              <a:rPr lang="de-CH" dirty="0"/>
              <a:t> </a:t>
            </a:r>
            <a:r>
              <a:rPr lang="de-CH" dirty="0" err="1"/>
              <a:t>station</a:t>
            </a:r>
            <a:r>
              <a:rPr lang="de-CH" dirty="0"/>
              <a:t> </a:t>
            </a:r>
            <a:r>
              <a:rPr lang="de-CH" dirty="0" err="1"/>
              <a:t>contacts</a:t>
            </a:r>
            <a:r>
              <a:rPr lang="de-CH" dirty="0"/>
              <a:t> </a:t>
            </a:r>
            <a:r>
              <a:rPr lang="de-CH" dirty="0" err="1"/>
              <a:t>and</a:t>
            </a:r>
            <a:r>
              <a:rPr lang="de-CH" dirty="0"/>
              <a:t> </a:t>
            </a:r>
            <a:r>
              <a:rPr lang="de-CH" dirty="0" err="1"/>
              <a:t>code</a:t>
            </a:r>
            <a:r>
              <a:rPr lang="de-CH" dirty="0"/>
              <a:t> </a:t>
            </a:r>
            <a:r>
              <a:rPr lang="de-CH" dirty="0" err="1"/>
              <a:t>lists</a:t>
            </a:r>
            <a:r>
              <a:rPr lang="de-CH" dirty="0"/>
              <a:t> </a:t>
            </a:r>
            <a:r>
              <a:rPr lang="de-CH" dirty="0" err="1"/>
              <a:t>contents</a:t>
            </a:r>
            <a:endParaRPr lang="de-CH" dirty="0"/>
          </a:p>
          <a:p>
            <a:pPr lvl="1"/>
            <a:r>
              <a:rPr lang="de-CH" dirty="0" smtClean="0"/>
              <a:t>Search </a:t>
            </a:r>
            <a:r>
              <a:rPr lang="de-CH" dirty="0" err="1"/>
              <a:t>for</a:t>
            </a:r>
            <a:r>
              <a:rPr lang="de-CH" dirty="0"/>
              <a:t> </a:t>
            </a:r>
            <a:r>
              <a:rPr lang="de-CH" dirty="0" err="1"/>
              <a:t>stations</a:t>
            </a:r>
            <a:r>
              <a:rPr lang="de-CH" dirty="0"/>
              <a:t> </a:t>
            </a:r>
            <a:r>
              <a:rPr lang="de-CH" dirty="0" err="1"/>
              <a:t>and</a:t>
            </a:r>
            <a:r>
              <a:rPr lang="de-CH" dirty="0"/>
              <a:t> </a:t>
            </a:r>
            <a:r>
              <a:rPr lang="de-CH" dirty="0" err="1"/>
              <a:t>contacts</a:t>
            </a:r>
            <a:r>
              <a:rPr lang="de-CH" dirty="0"/>
              <a:t> </a:t>
            </a:r>
            <a:r>
              <a:rPr lang="de-CH" dirty="0" err="1"/>
              <a:t>using</a:t>
            </a:r>
            <a:r>
              <a:rPr lang="de-CH" dirty="0"/>
              <a:t> </a:t>
            </a:r>
            <a:r>
              <a:rPr lang="de-CH" dirty="0" err="1"/>
              <a:t>filter</a:t>
            </a:r>
            <a:r>
              <a:rPr lang="de-CH" dirty="0"/>
              <a:t> </a:t>
            </a:r>
            <a:r>
              <a:rPr lang="de-CH" dirty="0" err="1"/>
              <a:t>expressions</a:t>
            </a:r>
            <a:endParaRPr lang="de-CH" dirty="0"/>
          </a:p>
          <a:p>
            <a:pPr lvl="1"/>
            <a:r>
              <a:rPr lang="de-CH" dirty="0" err="1" smtClean="0"/>
              <a:t>Retrieval</a:t>
            </a:r>
            <a:r>
              <a:rPr lang="de-CH" dirty="0" smtClean="0"/>
              <a:t> </a:t>
            </a:r>
            <a:r>
              <a:rPr lang="de-CH" dirty="0" err="1"/>
              <a:t>of</a:t>
            </a:r>
            <a:r>
              <a:rPr lang="de-CH" dirty="0"/>
              <a:t> </a:t>
            </a:r>
            <a:r>
              <a:rPr lang="de-CH" dirty="0" err="1"/>
              <a:t>audit</a:t>
            </a:r>
            <a:r>
              <a:rPr lang="de-CH" dirty="0"/>
              <a:t> </a:t>
            </a:r>
            <a:r>
              <a:rPr lang="de-CH" dirty="0" err="1" smtClean="0"/>
              <a:t>logs</a:t>
            </a:r>
            <a:r>
              <a:rPr lang="de-CH" dirty="0" smtClean="0"/>
              <a:t> [</a:t>
            </a:r>
            <a:r>
              <a:rPr lang="de-CH" dirty="0" err="1" smtClean="0"/>
              <a:t>administrators</a:t>
            </a:r>
            <a:r>
              <a:rPr lang="de-CH" dirty="0" smtClean="0"/>
              <a:t> </a:t>
            </a:r>
            <a:r>
              <a:rPr lang="de-CH" dirty="0" err="1" smtClean="0"/>
              <a:t>only</a:t>
            </a:r>
            <a:r>
              <a:rPr lang="de-CH" dirty="0" smtClean="0"/>
              <a:t>]</a:t>
            </a:r>
            <a:endParaRPr lang="de-CH" dirty="0"/>
          </a:p>
          <a:p>
            <a:r>
              <a:rPr lang="de-CH" dirty="0"/>
              <a:t>Supports </a:t>
            </a:r>
            <a:r>
              <a:rPr lang="de-CH" dirty="0" err="1"/>
              <a:t>export</a:t>
            </a:r>
            <a:r>
              <a:rPr lang="de-CH" dirty="0"/>
              <a:t> in different </a:t>
            </a:r>
            <a:r>
              <a:rPr lang="de-CH" dirty="0" err="1" smtClean="0"/>
              <a:t>formats</a:t>
            </a:r>
            <a:r>
              <a:rPr lang="de-CH" dirty="0" smtClean="0"/>
              <a:t> </a:t>
            </a:r>
            <a:r>
              <a:rPr lang="de-CH" dirty="0"/>
              <a:t>(WMD XML, JSON, GEOJSON, CSV,..)</a:t>
            </a:r>
          </a:p>
          <a:p>
            <a:r>
              <a:rPr lang="de-CH" dirty="0" err="1"/>
              <a:t>Provides</a:t>
            </a:r>
            <a:r>
              <a:rPr lang="de-CH" dirty="0"/>
              <a:t> </a:t>
            </a:r>
            <a:r>
              <a:rPr lang="de-CH" dirty="0" err="1"/>
              <a:t>error</a:t>
            </a:r>
            <a:r>
              <a:rPr lang="de-CH" dirty="0"/>
              <a:t> </a:t>
            </a:r>
            <a:r>
              <a:rPr lang="de-CH" dirty="0" err="1"/>
              <a:t>messages</a:t>
            </a:r>
            <a:r>
              <a:rPr lang="de-CH" dirty="0"/>
              <a:t> </a:t>
            </a:r>
            <a:r>
              <a:rPr lang="de-CH" dirty="0" err="1"/>
              <a:t>detailed</a:t>
            </a:r>
            <a:r>
              <a:rPr lang="de-CH" dirty="0"/>
              <a:t> </a:t>
            </a:r>
            <a:r>
              <a:rPr lang="de-CH" dirty="0" err="1"/>
              <a:t>enough</a:t>
            </a:r>
            <a:r>
              <a:rPr lang="de-CH" dirty="0"/>
              <a:t> </a:t>
            </a:r>
            <a:r>
              <a:rPr lang="de-CH" dirty="0" err="1"/>
              <a:t>to</a:t>
            </a:r>
            <a:r>
              <a:rPr lang="de-CH" dirty="0"/>
              <a:t> </a:t>
            </a:r>
            <a:r>
              <a:rPr lang="de-CH" dirty="0" err="1"/>
              <a:t>allow</a:t>
            </a:r>
            <a:r>
              <a:rPr lang="de-CH" dirty="0"/>
              <a:t> </a:t>
            </a:r>
            <a:r>
              <a:rPr lang="de-CH" dirty="0" err="1"/>
              <a:t>corrective</a:t>
            </a:r>
            <a:r>
              <a:rPr lang="de-CH" dirty="0"/>
              <a:t> </a:t>
            </a:r>
            <a:r>
              <a:rPr lang="de-CH" dirty="0" err="1" smtClean="0"/>
              <a:t>action</a:t>
            </a:r>
            <a:endParaRPr lang="de-CH" dirty="0"/>
          </a:p>
        </p:txBody>
      </p:sp>
      <p:grpSp>
        <p:nvGrpSpPr>
          <p:cNvPr id="21" name="Group 20"/>
          <p:cNvGrpSpPr/>
          <p:nvPr/>
        </p:nvGrpSpPr>
        <p:grpSpPr>
          <a:xfrm>
            <a:off x="3322361" y="1719335"/>
            <a:ext cx="424444" cy="452329"/>
            <a:chOff x="650133" y="3191329"/>
            <a:chExt cx="539834" cy="544381"/>
          </a:xfrm>
        </p:grpSpPr>
        <p:sp>
          <p:nvSpPr>
            <p:cNvPr id="12" name="Rounded Rectangle 11"/>
            <p:cNvSpPr/>
            <p:nvPr/>
          </p:nvSpPr>
          <p:spPr>
            <a:xfrm>
              <a:off x="864588" y="3191329"/>
              <a:ext cx="116135" cy="129344"/>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3" name="Rounded Rectangle 12"/>
            <p:cNvSpPr/>
            <p:nvPr/>
          </p:nvSpPr>
          <p:spPr>
            <a:xfrm>
              <a:off x="863952" y="3618125"/>
              <a:ext cx="116135" cy="117585"/>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4" name="Rounded Rectangle 13"/>
            <p:cNvSpPr/>
            <p:nvPr/>
          </p:nvSpPr>
          <p:spPr>
            <a:xfrm>
              <a:off x="1087964" y="3411890"/>
              <a:ext cx="102003" cy="113322"/>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5" name="Rounded Rectangle 14"/>
            <p:cNvSpPr/>
            <p:nvPr/>
          </p:nvSpPr>
          <p:spPr>
            <a:xfrm rot="16200000">
              <a:off x="645513" y="3413190"/>
              <a:ext cx="116135" cy="106895"/>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6" name="Rounded Rectangle 15"/>
            <p:cNvSpPr/>
            <p:nvPr/>
          </p:nvSpPr>
          <p:spPr>
            <a:xfrm rot="8072903">
              <a:off x="1023688" y="3582875"/>
              <a:ext cx="116135" cy="88343"/>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7" name="Rounded Rectangle 16"/>
            <p:cNvSpPr/>
            <p:nvPr/>
          </p:nvSpPr>
          <p:spPr>
            <a:xfrm rot="18856932">
              <a:off x="702384" y="3260940"/>
              <a:ext cx="116135" cy="97177"/>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8" name="Rounded Rectangle 17"/>
            <p:cNvSpPr/>
            <p:nvPr/>
          </p:nvSpPr>
          <p:spPr>
            <a:xfrm rot="2963693">
              <a:off x="1025713" y="3265356"/>
              <a:ext cx="116135" cy="88343"/>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19" name="Rounded Rectangle 18"/>
            <p:cNvSpPr/>
            <p:nvPr/>
          </p:nvSpPr>
          <p:spPr>
            <a:xfrm rot="13854838">
              <a:off x="703464" y="3581954"/>
              <a:ext cx="116135" cy="88343"/>
            </a:xfrm>
            <a:prstGeom prst="roundRect">
              <a:avLst/>
            </a:prstGeom>
            <a:solidFill>
              <a:schemeClr val="tx2">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7" name="Donut 6"/>
            <p:cNvSpPr/>
            <p:nvPr/>
          </p:nvSpPr>
          <p:spPr>
            <a:xfrm>
              <a:off x="716280" y="3265883"/>
              <a:ext cx="411480" cy="401510"/>
            </a:xfrm>
            <a:prstGeom prst="donut">
              <a:avLst/>
            </a:prstGeom>
            <a:solidFill>
              <a:schemeClr val="tx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sp>
        <p:nvSpPr>
          <p:cNvPr id="22" name="TextBox 21"/>
          <p:cNvSpPr txBox="1"/>
          <p:nvPr/>
        </p:nvSpPr>
        <p:spPr>
          <a:xfrm>
            <a:off x="3581787" y="1377994"/>
            <a:ext cx="473206" cy="338554"/>
          </a:xfrm>
          <a:prstGeom prst="rect">
            <a:avLst/>
          </a:prstGeom>
          <a:noFill/>
        </p:spPr>
        <p:txBody>
          <a:bodyPr wrap="none" rtlCol="0">
            <a:spAutoFit/>
          </a:bodyPr>
          <a:lstStyle/>
          <a:p>
            <a:r>
              <a:rPr lang="de-CH" sz="1600" b="1" dirty="0" smtClean="0">
                <a:solidFill>
                  <a:schemeClr val="tx2">
                    <a:lumMod val="60000"/>
                    <a:lumOff val="40000"/>
                  </a:schemeClr>
                </a:solidFill>
              </a:rPr>
              <a:t>API</a:t>
            </a:r>
            <a:endParaRPr lang="de-CH" sz="1400" b="1" dirty="0">
              <a:solidFill>
                <a:schemeClr val="tx2">
                  <a:lumMod val="60000"/>
                  <a:lumOff val="40000"/>
                </a:schemeClr>
              </a:solidFill>
            </a:endParaRPr>
          </a:p>
        </p:txBody>
      </p:sp>
      <p:sp>
        <p:nvSpPr>
          <p:cNvPr id="23" name="Right Arrow 22"/>
          <p:cNvSpPr/>
          <p:nvPr/>
        </p:nvSpPr>
        <p:spPr>
          <a:xfrm>
            <a:off x="2872280" y="1677105"/>
            <a:ext cx="265081" cy="31515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24" name="Can 23"/>
          <p:cNvSpPr/>
          <p:nvPr/>
        </p:nvSpPr>
        <p:spPr>
          <a:xfrm>
            <a:off x="1669691" y="1630382"/>
            <a:ext cx="847449" cy="717830"/>
          </a:xfrm>
          <a:prstGeom prst="ca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de-CH" sz="1200" dirty="0" smtClean="0"/>
              <a:t>OSCAR DB</a:t>
            </a:r>
            <a:endParaRPr lang="de-CH" sz="1200" dirty="0"/>
          </a:p>
        </p:txBody>
      </p:sp>
      <p:sp>
        <p:nvSpPr>
          <p:cNvPr id="39" name="Right Arrow 38"/>
          <p:cNvSpPr/>
          <p:nvPr/>
        </p:nvSpPr>
        <p:spPr>
          <a:xfrm>
            <a:off x="4597569" y="1716548"/>
            <a:ext cx="265081" cy="315151"/>
          </a:xfrm>
          <a:prstGeom prst="rightArrow">
            <a:avLst/>
          </a:prstGeom>
          <a:gradFill>
            <a:gsLst>
              <a:gs pos="0">
                <a:srgbClr val="00B050"/>
              </a:gs>
              <a:gs pos="100000">
                <a:srgbClr val="92D050"/>
              </a:gs>
            </a:gsLst>
          </a:gra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40" name="Right Arrow 39"/>
          <p:cNvSpPr/>
          <p:nvPr/>
        </p:nvSpPr>
        <p:spPr>
          <a:xfrm rot="10800000">
            <a:off x="4438818" y="1978116"/>
            <a:ext cx="265081" cy="287954"/>
          </a:xfrm>
          <a:prstGeom prst="rightArrow">
            <a:avLst/>
          </a:prstGeom>
          <a:gradFill>
            <a:gsLst>
              <a:gs pos="0">
                <a:srgbClr val="7030A0"/>
              </a:gs>
              <a:gs pos="100000">
                <a:schemeClr val="accent4">
                  <a:lumMod val="60000"/>
                  <a:lumOff val="4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grpSp>
        <p:nvGrpSpPr>
          <p:cNvPr id="50" name="Group 49"/>
          <p:cNvGrpSpPr/>
          <p:nvPr/>
        </p:nvGrpSpPr>
        <p:grpSpPr>
          <a:xfrm>
            <a:off x="5109051" y="1693345"/>
            <a:ext cx="806768" cy="713529"/>
            <a:chOff x="3251200" y="1580002"/>
            <a:chExt cx="666750" cy="589694"/>
          </a:xfrm>
        </p:grpSpPr>
        <p:sp>
          <p:nvSpPr>
            <p:cNvPr id="45" name="Parallelogram 44"/>
            <p:cNvSpPr/>
            <p:nvPr/>
          </p:nvSpPr>
          <p:spPr>
            <a:xfrm rot="10800000">
              <a:off x="3251200" y="1988766"/>
              <a:ext cx="660400" cy="180930"/>
            </a:xfrm>
            <a:prstGeom prst="parallelogram">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46" name="Flowchart: Manual Operation 45"/>
            <p:cNvSpPr/>
            <p:nvPr/>
          </p:nvSpPr>
          <p:spPr>
            <a:xfrm>
              <a:off x="3600449" y="1890309"/>
              <a:ext cx="63501" cy="66707"/>
            </a:xfrm>
            <a:prstGeom prst="flowChartManualOperat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
          <p:nvSpPr>
            <p:cNvPr id="44" name="Frame 43"/>
            <p:cNvSpPr/>
            <p:nvPr/>
          </p:nvSpPr>
          <p:spPr>
            <a:xfrm>
              <a:off x="3308350" y="1580002"/>
              <a:ext cx="609600" cy="321537"/>
            </a:xfrm>
            <a:prstGeom prst="fram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solidFill>
                  <a:schemeClr val="tx1"/>
                </a:solidFill>
              </a:endParaRPr>
            </a:p>
          </p:txBody>
        </p:sp>
      </p:grpSp>
      <p:sp>
        <p:nvSpPr>
          <p:cNvPr id="47" name="TextBox 46"/>
          <p:cNvSpPr txBox="1"/>
          <p:nvPr/>
        </p:nvSpPr>
        <p:spPr>
          <a:xfrm>
            <a:off x="6026560" y="1864133"/>
            <a:ext cx="1642561" cy="372411"/>
          </a:xfrm>
          <a:prstGeom prst="rect">
            <a:avLst/>
          </a:prstGeom>
          <a:noFill/>
        </p:spPr>
        <p:txBody>
          <a:bodyPr wrap="none" rtlCol="0">
            <a:spAutoFit/>
          </a:bodyPr>
          <a:lstStyle/>
          <a:p>
            <a:r>
              <a:rPr lang="de-CH" sz="1400" b="1" dirty="0" smtClean="0">
                <a:solidFill>
                  <a:schemeClr val="tx2">
                    <a:lumMod val="60000"/>
                    <a:lumOff val="40000"/>
                  </a:schemeClr>
                </a:solidFill>
              </a:rPr>
              <a:t>External system</a:t>
            </a:r>
            <a:endParaRPr lang="de-CH" sz="1400" b="1" dirty="0">
              <a:solidFill>
                <a:schemeClr val="tx2">
                  <a:lumMod val="60000"/>
                  <a:lumOff val="40000"/>
                </a:schemeClr>
              </a:solidFill>
            </a:endParaRPr>
          </a:p>
        </p:txBody>
      </p:sp>
      <p:sp>
        <p:nvSpPr>
          <p:cNvPr id="118" name="Right Arrow 117"/>
          <p:cNvSpPr/>
          <p:nvPr/>
        </p:nvSpPr>
        <p:spPr>
          <a:xfrm rot="10800000">
            <a:off x="2721983" y="1956190"/>
            <a:ext cx="265081" cy="287954"/>
          </a:xfrm>
          <a:prstGeom prst="rightArrow">
            <a:avLst/>
          </a:prstGeom>
          <a:gradFill>
            <a:gsLst>
              <a:gs pos="0">
                <a:schemeClr val="accent2">
                  <a:lumMod val="75000"/>
                </a:schemeClr>
              </a:gs>
              <a:gs pos="100000">
                <a:schemeClr val="accent2">
                  <a:lumMod val="60000"/>
                  <a:lumOff val="4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1582211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500"/>
                                        <p:tgtEl>
                                          <p:spTgt spid="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500"/>
                                        <p:tgtEl>
                                          <p:spTgt spid="4">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fade">
                                      <p:cBhvr>
                                        <p:cTn id="19" dur="500"/>
                                        <p:tgtEl>
                                          <p:spTgt spid="4">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fade">
                                      <p:cBhvr>
                                        <p:cTn id="22" dur="500"/>
                                        <p:tgtEl>
                                          <p:spTgt spid="4">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fade">
                                      <p:cBhvr>
                                        <p:cTn id="25" dur="500"/>
                                        <p:tgtEl>
                                          <p:spTgt spid="4">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4">
                                            <p:txEl>
                                              <p:pRg st="7" end="7"/>
                                            </p:txEl>
                                          </p:spTgt>
                                        </p:tgtEl>
                                        <p:attrNameLst>
                                          <p:attrName>style.visibility</p:attrName>
                                        </p:attrNameLst>
                                      </p:cBhvr>
                                      <p:to>
                                        <p:strVal val="visible"/>
                                      </p:to>
                                    </p:set>
                                    <p:animEffect transition="in" filter="fade">
                                      <p:cBhvr>
                                        <p:cTn id="28" dur="500"/>
                                        <p:tgtEl>
                                          <p:spTgt spid="4">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Effect transition="in" filter="fade">
                                      <p:cBhvr>
                                        <p:cTn id="31" dur="500"/>
                                        <p:tgtEl>
                                          <p:spTgt spid="4">
                                            <p:txEl>
                                              <p:pRg st="8" end="8"/>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
                                            <p:txEl>
                                              <p:pRg st="9" end="9"/>
                                            </p:txEl>
                                          </p:spTgt>
                                        </p:tgtEl>
                                        <p:attrNameLst>
                                          <p:attrName>style.visibility</p:attrName>
                                        </p:attrNameLst>
                                      </p:cBhvr>
                                      <p:to>
                                        <p:strVal val="visible"/>
                                      </p:to>
                                    </p:set>
                                    <p:animEffect transition="in" filter="fade">
                                      <p:cBhvr>
                                        <p:cTn id="34" dur="500"/>
                                        <p:tgtEl>
                                          <p:spTgt spid="4">
                                            <p:txEl>
                                              <p:pRg st="9" end="9"/>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4">
                                            <p:txEl>
                                              <p:pRg st="10" end="10"/>
                                            </p:txEl>
                                          </p:spTgt>
                                        </p:tgtEl>
                                        <p:attrNameLst>
                                          <p:attrName>style.visibility</p:attrName>
                                        </p:attrNameLst>
                                      </p:cBhvr>
                                      <p:to>
                                        <p:strVal val="visible"/>
                                      </p:to>
                                    </p:set>
                                    <p:animEffect transition="in" filter="fade">
                                      <p:cBhvr>
                                        <p:cTn id="39" dur="500"/>
                                        <p:tgtEl>
                                          <p:spTgt spid="4">
                                            <p:txEl>
                                              <p:pRg st="10" end="1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4">
                                            <p:txEl>
                                              <p:pRg st="11" end="11"/>
                                            </p:txEl>
                                          </p:spTgt>
                                        </p:tgtEl>
                                        <p:attrNameLst>
                                          <p:attrName>style.visibility</p:attrName>
                                        </p:attrNameLst>
                                      </p:cBhvr>
                                      <p:to>
                                        <p:strVal val="visible"/>
                                      </p:to>
                                    </p:set>
                                    <p:animEffect transition="in" filter="fade">
                                      <p:cBhvr>
                                        <p:cTn id="44"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WMO_BLUE_Powerpoint_en_f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WMO_BLUE_Powerpoint_en_fr</Template>
  <TotalTime>0</TotalTime>
  <Words>831</Words>
  <Application>Microsoft Office PowerPoint</Application>
  <PresentationFormat>On-screen Show (4:3)</PresentationFormat>
  <Paragraphs>152</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WMO_BLUE_Powerpoint_en_fr</vt:lpstr>
      <vt:lpstr>PowerPoint Presentation</vt:lpstr>
      <vt:lpstr>Outline</vt:lpstr>
      <vt:lpstr>introduction</vt:lpstr>
      <vt:lpstr>Metadata for climate applications</vt:lpstr>
      <vt:lpstr>Members shall share metadata …</vt:lpstr>
      <vt:lpstr>OSCAR/Surface offers an elaborate management console …</vt:lpstr>
      <vt:lpstr>Why an OSCAR/Surface API?</vt:lpstr>
      <vt:lpstr>Requirements</vt:lpstr>
      <vt:lpstr>OSCAR/Surface API (i)</vt:lpstr>
      <vt:lpstr>OSCAR/Surface API (ii)</vt:lpstr>
      <vt:lpstr>OSCAR/Surface API «get»</vt:lpstr>
      <vt:lpstr>OSCAR/Surface API «put»</vt:lpstr>
      <vt:lpstr>Current Status</vt:lpstr>
      <vt:lpstr>OSCAR/Surface API</vt:lpstr>
      <vt:lpstr>outlook</vt:lpstr>
      <vt:lpstr>PowerPoint Presentation</vt:lpstr>
      <vt:lpstr>PowerPoint Presentation</vt:lpstr>
    </vt:vector>
  </TitlesOfParts>
  <Company>WMO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Timo Proescholdt</dc:creator>
  <cp:lastModifiedBy>Jörg Klausen</cp:lastModifiedBy>
  <cp:revision>83</cp:revision>
  <cp:lastPrinted>2017-05-09T06:04:30Z</cp:lastPrinted>
  <dcterms:created xsi:type="dcterms:W3CDTF">2016-05-31T14:56:00Z</dcterms:created>
  <dcterms:modified xsi:type="dcterms:W3CDTF">2017-05-23T20:21:20Z</dcterms:modified>
</cp:coreProperties>
</file>