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17" r:id="rId3"/>
    <p:sldId id="332" r:id="rId4"/>
    <p:sldId id="349" r:id="rId5"/>
    <p:sldId id="358" r:id="rId6"/>
    <p:sldId id="350" r:id="rId7"/>
    <p:sldId id="353" r:id="rId8"/>
    <p:sldId id="359" r:id="rId9"/>
    <p:sldId id="360" r:id="rId10"/>
    <p:sldId id="351" r:id="rId11"/>
    <p:sldId id="361" r:id="rId12"/>
    <p:sldId id="363" r:id="rId13"/>
    <p:sldId id="354" r:id="rId14"/>
    <p:sldId id="355" r:id="rId15"/>
    <p:sldId id="356" r:id="rId16"/>
    <p:sldId id="364" r:id="rId17"/>
    <p:sldId id="366" r:id="rId18"/>
    <p:sldId id="365" r:id="rId19"/>
    <p:sldId id="362" r:id="rId20"/>
    <p:sldId id="258" r:id="rId21"/>
    <p:sldId id="309" r:id="rId22"/>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20" autoAdjust="0"/>
  </p:normalViewPr>
  <p:slideViewPr>
    <p:cSldViewPr snapToGrid="0" snapToObjects="1">
      <p:cViewPr>
        <p:scale>
          <a:sx n="75" d="100"/>
          <a:sy n="75" d="100"/>
        </p:scale>
        <p:origin x="-1140" y="96"/>
      </p:cViewPr>
      <p:guideLst>
        <p:guide orient="horz" pos="2160"/>
        <p:guide pos="2880"/>
      </p:guideLst>
    </p:cSldViewPr>
  </p:slideViewPr>
  <p:outlineViewPr>
    <p:cViewPr>
      <p:scale>
        <a:sx n="33" d="100"/>
        <a:sy n="33" d="100"/>
      </p:scale>
      <p:origin x="0" y="6768"/>
    </p:cViewPr>
  </p:outlineViewPr>
  <p:notesTextViewPr>
    <p:cViewPr>
      <p:scale>
        <a:sx n="100" d="100"/>
        <a:sy n="100" d="100"/>
      </p:scale>
      <p:origin x="0" y="0"/>
    </p:cViewPr>
  </p:notesTextViewPr>
  <p:sorterViewPr>
    <p:cViewPr varScale="1">
      <p:scale>
        <a:sx n="100" d="100"/>
        <a:sy n="100" d="100"/>
      </p:scale>
      <p:origin x="0" y="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Mandatory</c:v>
                </c:pt>
              </c:strCache>
            </c:strRef>
          </c:tx>
          <c:invertIfNegative val="0"/>
          <c:cat>
            <c:strRef>
              <c:f>Sheet1!$A$2:$A$4</c:f>
              <c:strCache>
                <c:ptCount val="3"/>
                <c:pt idx="0">
                  <c:v>by 2016</c:v>
                </c:pt>
                <c:pt idx="1">
                  <c:v>by 2018</c:v>
                </c:pt>
                <c:pt idx="2">
                  <c:v>by 2020</c:v>
                </c:pt>
              </c:strCache>
            </c:strRef>
          </c:cat>
          <c:val>
            <c:numRef>
              <c:f>Sheet1!$B$2:$B$4</c:f>
              <c:numCache>
                <c:formatCode>General</c:formatCode>
                <c:ptCount val="3"/>
                <c:pt idx="0">
                  <c:v>15</c:v>
                </c:pt>
                <c:pt idx="1">
                  <c:v>22</c:v>
                </c:pt>
                <c:pt idx="2">
                  <c:v>28</c:v>
                </c:pt>
              </c:numCache>
            </c:numRef>
          </c:val>
        </c:ser>
        <c:ser>
          <c:idx val="1"/>
          <c:order val="1"/>
          <c:tx>
            <c:strRef>
              <c:f>Sheet1!$C$1</c:f>
              <c:strCache>
                <c:ptCount val="1"/>
                <c:pt idx="0">
                  <c:v>Conditional</c:v>
                </c:pt>
              </c:strCache>
            </c:strRef>
          </c:tx>
          <c:invertIfNegative val="0"/>
          <c:cat>
            <c:strRef>
              <c:f>Sheet1!$A$2:$A$4</c:f>
              <c:strCache>
                <c:ptCount val="3"/>
                <c:pt idx="0">
                  <c:v>by 2016</c:v>
                </c:pt>
                <c:pt idx="1">
                  <c:v>by 2018</c:v>
                </c:pt>
                <c:pt idx="2">
                  <c:v>by 2020</c:v>
                </c:pt>
              </c:strCache>
            </c:strRef>
          </c:cat>
          <c:val>
            <c:numRef>
              <c:f>Sheet1!$C$2:$C$4</c:f>
              <c:numCache>
                <c:formatCode>General</c:formatCode>
                <c:ptCount val="3"/>
                <c:pt idx="0">
                  <c:v>8</c:v>
                </c:pt>
                <c:pt idx="1">
                  <c:v>13</c:v>
                </c:pt>
                <c:pt idx="2">
                  <c:v>21</c:v>
                </c:pt>
              </c:numCache>
            </c:numRef>
          </c:val>
        </c:ser>
        <c:ser>
          <c:idx val="2"/>
          <c:order val="2"/>
          <c:tx>
            <c:strRef>
              <c:f>Sheet1!$D$1</c:f>
              <c:strCache>
                <c:ptCount val="1"/>
                <c:pt idx="0">
                  <c:v>Optional</c:v>
                </c:pt>
              </c:strCache>
            </c:strRef>
          </c:tx>
          <c:invertIfNegative val="0"/>
          <c:cat>
            <c:strRef>
              <c:f>Sheet1!$A$2:$A$4</c:f>
              <c:strCache>
                <c:ptCount val="3"/>
                <c:pt idx="0">
                  <c:v>by 2016</c:v>
                </c:pt>
                <c:pt idx="1">
                  <c:v>by 2018</c:v>
                </c:pt>
                <c:pt idx="2">
                  <c:v>by 2020</c:v>
                </c:pt>
              </c:strCache>
            </c:strRef>
          </c:cat>
          <c:val>
            <c:numRef>
              <c:f>Sheet1!$D$2:$D$4</c:f>
              <c:numCache>
                <c:formatCode>General</c:formatCode>
                <c:ptCount val="3"/>
                <c:pt idx="0">
                  <c:v>1</c:v>
                </c:pt>
                <c:pt idx="1">
                  <c:v>8</c:v>
                </c:pt>
                <c:pt idx="2">
                  <c:v>18</c:v>
                </c:pt>
              </c:numCache>
            </c:numRef>
          </c:val>
        </c:ser>
        <c:dLbls>
          <c:showLegendKey val="0"/>
          <c:showVal val="0"/>
          <c:showCatName val="0"/>
          <c:showSerName val="0"/>
          <c:showPercent val="0"/>
          <c:showBubbleSize val="0"/>
        </c:dLbls>
        <c:gapWidth val="150"/>
        <c:overlap val="100"/>
        <c:axId val="114431488"/>
        <c:axId val="114433024"/>
      </c:barChart>
      <c:catAx>
        <c:axId val="114431488"/>
        <c:scaling>
          <c:orientation val="minMax"/>
        </c:scaling>
        <c:delete val="0"/>
        <c:axPos val="b"/>
        <c:majorTickMark val="out"/>
        <c:minorTickMark val="none"/>
        <c:tickLblPos val="nextTo"/>
        <c:crossAx val="114433024"/>
        <c:crossesAt val="0"/>
        <c:auto val="1"/>
        <c:lblAlgn val="ctr"/>
        <c:lblOffset val="100"/>
        <c:noMultiLvlLbl val="0"/>
      </c:catAx>
      <c:valAx>
        <c:axId val="114433024"/>
        <c:scaling>
          <c:orientation val="minMax"/>
          <c:max val="70"/>
          <c:min val="0"/>
        </c:scaling>
        <c:delete val="0"/>
        <c:axPos val="l"/>
        <c:majorGridlines/>
        <c:numFmt formatCode="General" sourceLinked="1"/>
        <c:majorTickMark val="none"/>
        <c:minorTickMark val="none"/>
        <c:tickLblPos val="nextTo"/>
        <c:crossAx val="114431488"/>
        <c:crosses val="autoZero"/>
        <c:crossBetween val="between"/>
      </c:valAx>
    </c:plotArea>
    <c:legend>
      <c:legendPos val="r"/>
      <c:layout/>
      <c:overlay val="0"/>
      <c:txPr>
        <a:bodyPr/>
        <a:lstStyle/>
        <a:p>
          <a:pPr>
            <a:defRPr sz="1400"/>
          </a:pPr>
          <a:endParaRPr lang="en-US"/>
        </a:p>
      </c:txPr>
    </c:legend>
    <c:plotVisOnly val="1"/>
    <c:dispBlanksAs val="gap"/>
    <c:showDLblsOverMax val="0"/>
  </c:chart>
  <c:spPr>
    <a:effectLst>
      <a:outerShdw blurRad="50800" dist="38100" dir="2700000" algn="tl" rotWithShape="0">
        <a:prstClr val="black">
          <a:alpha val="40000"/>
        </a:prstClr>
      </a:outerShdw>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25FB4487-FB8C-446F-B6A9-75C95DC08C75}" type="datetimeFigureOut">
              <a:rPr lang="en-US" smtClean="0"/>
              <a:t>5/23/2017</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93EBCBC2-0B95-41B3-AAA1-330651BD2A67}" type="slidenum">
              <a:rPr lang="en-US" smtClean="0"/>
              <a:t>‹#›</a:t>
            </a:fld>
            <a:endParaRPr lang="en-US"/>
          </a:p>
        </p:txBody>
      </p:sp>
    </p:spTree>
    <p:extLst>
      <p:ext uri="{BB962C8B-B14F-4D97-AF65-F5344CB8AC3E}">
        <p14:creationId xmlns:p14="http://schemas.microsoft.com/office/powerpoint/2010/main" val="1394897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827DE5CF-6814-4909-B708-F343D93A7061}" type="datetimeFigureOut">
              <a:rPr lang="en-US" smtClean="0"/>
              <a:t>5/23/2017</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B5E743E5-4380-40C3-9838-204ECE7E0F7B}" type="slidenum">
              <a:rPr lang="en-US" smtClean="0"/>
              <a:t>‹#›</a:t>
            </a:fld>
            <a:endParaRPr lang="en-US"/>
          </a:p>
        </p:txBody>
      </p:sp>
    </p:spTree>
    <p:extLst>
      <p:ext uri="{BB962C8B-B14F-4D97-AF65-F5344CB8AC3E}">
        <p14:creationId xmlns:p14="http://schemas.microsoft.com/office/powerpoint/2010/main" val="141064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3126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576064"/>
          </a:xfrm>
          <a:prstGeom prst="rect">
            <a:avLst/>
          </a:prstGeom>
          <a:noFill/>
        </p:spPr>
        <p:txBody>
          <a:bodyPr/>
          <a:lstStyle>
            <a:lvl1pPr>
              <a:defRPr sz="3200"/>
            </a:lvl1pPr>
          </a:lstStyle>
          <a:p>
            <a:r>
              <a:rPr lang="de-CH" dirty="0" smtClean="0"/>
              <a:t>Traktanden</a:t>
            </a:r>
            <a:endParaRPr lang="de-CH" dirty="0"/>
          </a:p>
        </p:txBody>
      </p:sp>
      <p:sp>
        <p:nvSpPr>
          <p:cNvPr id="13" name="Rectangle 1029"/>
          <p:cNvSpPr>
            <a:spLocks noGrp="1" noChangeArrowheads="1"/>
          </p:cNvSpPr>
          <p:nvPr>
            <p:ph type="body" idx="1" hasCustomPrompt="1"/>
          </p:nvPr>
        </p:nvSpPr>
        <p:spPr>
          <a:xfrm>
            <a:off x="1285876" y="1412777"/>
            <a:ext cx="7472363" cy="4608512"/>
          </a:xfrm>
          <a:prstGeom prst="rect">
            <a:avLst/>
          </a:prstGeom>
          <a:noFill/>
          <a:ln/>
        </p:spPr>
        <p:txBody>
          <a:bodyPr/>
          <a:lstStyle>
            <a:lvl1pPr>
              <a:defRPr sz="2000"/>
            </a:lvl1pPr>
            <a:lvl2pPr>
              <a:defRPr sz="1800"/>
            </a:lvl2pPr>
            <a:lvl3pPr>
              <a:defRPr sz="1800" i="1"/>
            </a:lvl3p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a:t>
            </a:r>
            <a:r>
              <a:rPr lang="de-CH" dirty="0" smtClean="0"/>
              <a:t>2</a:t>
            </a:r>
          </a:p>
          <a:p>
            <a:pPr lvl="2"/>
            <a:r>
              <a:rPr lang="de-CH" dirty="0" smtClean="0"/>
              <a:t>Lore </a:t>
            </a:r>
            <a:r>
              <a:rPr lang="de-CH" dirty="0" err="1" smtClean="0"/>
              <a:t>ipsum</a:t>
            </a:r>
            <a:endParaRPr lang="de-CH" dirty="0"/>
          </a:p>
          <a:p>
            <a:r>
              <a:rPr lang="de-CH" dirty="0"/>
              <a:t>Zu verabschiedende Anträge</a:t>
            </a:r>
          </a:p>
          <a:p>
            <a:r>
              <a:rPr lang="de-CH" dirty="0"/>
              <a:t>Pause</a:t>
            </a:r>
          </a:p>
          <a:p>
            <a:r>
              <a:rPr lang="de-CH" dirty="0"/>
              <a:t>Varia (nur wenn noch genügend Zeit)</a:t>
            </a:r>
          </a:p>
        </p:txBody>
      </p:sp>
    </p:spTree>
    <p:extLst>
      <p:ext uri="{BB962C8B-B14F-4D97-AF65-F5344CB8AC3E}">
        <p14:creationId xmlns:p14="http://schemas.microsoft.com/office/powerpoint/2010/main" val="37291838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Variante 1">
    <p:spTree>
      <p:nvGrpSpPr>
        <p:cNvPr id="1" name=""/>
        <p:cNvGrpSpPr/>
        <p:nvPr/>
      </p:nvGrpSpPr>
      <p:grpSpPr>
        <a:xfrm>
          <a:off x="0" y="0"/>
          <a:ext cx="0" cy="0"/>
          <a:chOff x="0" y="0"/>
          <a:chExt cx="0" cy="0"/>
        </a:xfrm>
      </p:grpSpPr>
      <p:sp>
        <p:nvSpPr>
          <p:cNvPr id="4" name="Rectangle 1026"/>
          <p:cNvSpPr>
            <a:spLocks noGrp="1" noChangeArrowheads="1"/>
          </p:cNvSpPr>
          <p:nvPr>
            <p:ph type="title" hasCustomPrompt="1"/>
          </p:nvPr>
        </p:nvSpPr>
        <p:spPr>
          <a:xfrm>
            <a:off x="1163389" y="377475"/>
            <a:ext cx="7461250" cy="989013"/>
          </a:xfrm>
          <a:prstGeom prst="rect">
            <a:avLst/>
          </a:prstGeom>
          <a:noFill/>
        </p:spPr>
        <p:txBody>
          <a:bodyPr/>
          <a:lstStyle>
            <a:lvl1pPr>
              <a:defRPr/>
            </a:lvl1pPr>
          </a:lstStyle>
          <a:p>
            <a:r>
              <a:rPr lang="de-CH" dirty="0" smtClean="0"/>
              <a:t>Folientitel</a:t>
            </a:r>
            <a:endParaRPr lang="de-CH" dirty="0"/>
          </a:p>
        </p:txBody>
      </p:sp>
      <p:sp>
        <p:nvSpPr>
          <p:cNvPr id="5" name="Text Placeholder 4"/>
          <p:cNvSpPr>
            <a:spLocks noGrp="1"/>
          </p:cNvSpPr>
          <p:nvPr>
            <p:ph type="body" sz="quarter" idx="10" hasCustomPrompt="1"/>
          </p:nvPr>
        </p:nvSpPr>
        <p:spPr>
          <a:xfrm>
            <a:off x="1207815" y="1988840"/>
            <a:ext cx="7488832" cy="4145260"/>
          </a:xfrm>
          <a:prstGeom prst="rect">
            <a:avLst/>
          </a:prstGeom>
        </p:spPr>
        <p:txBody>
          <a:bodyPr/>
          <a:lstStyle>
            <a:lvl1pPr marL="0" indent="0">
              <a:buNone/>
              <a:defRPr baseline="0"/>
            </a:lvl1pPr>
          </a:lstStyle>
          <a:p>
            <a:pPr lvl="0"/>
            <a:r>
              <a:rPr lang="de-CH" dirty="0" smtClean="0"/>
              <a:t>Text: Zitat oder ähnliches (z.B. Unsere Mission), Arial 21pt</a:t>
            </a:r>
          </a:p>
          <a:p>
            <a:pPr lvl="0"/>
            <a:endParaRPr lang="de-CH" dirty="0" smtClean="0"/>
          </a:p>
          <a:p>
            <a:pPr lvl="0"/>
            <a:r>
              <a:rPr lang="de-CH" dirty="0" smtClean="0"/>
              <a:t>Voranstellen Anführungszeichen vorne und hinten: </a:t>
            </a:r>
          </a:p>
          <a:p>
            <a:pPr lvl="0"/>
            <a:r>
              <a:rPr lang="de-CH" dirty="0" smtClean="0"/>
              <a:t>Bild einfügen/ Insert Picture… </a:t>
            </a:r>
          </a:p>
          <a:p>
            <a:pPr lvl="0"/>
            <a:endParaRPr lang="de-CH" dirty="0"/>
          </a:p>
        </p:txBody>
      </p:sp>
    </p:spTree>
    <p:extLst>
      <p:ext uri="{BB962C8B-B14F-4D97-AF65-F5344CB8AC3E}">
        <p14:creationId xmlns:p14="http://schemas.microsoft.com/office/powerpoint/2010/main" val="2578653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989013"/>
          </a:xfrm>
          <a:prstGeom prst="rect">
            <a:avLst/>
          </a:prstGeom>
          <a:noFill/>
        </p:spPr>
        <p:txBody>
          <a:bodyPr/>
          <a:lstStyle>
            <a:lvl1pPr>
              <a:defRPr/>
            </a:lvl1pPr>
          </a:lstStyle>
          <a:p>
            <a:r>
              <a:rPr lang="de-CH" dirty="0" smtClean="0"/>
              <a:t>Traktanden</a:t>
            </a:r>
            <a:endParaRPr lang="de-CH" dirty="0"/>
          </a:p>
        </p:txBody>
      </p:sp>
      <p:sp>
        <p:nvSpPr>
          <p:cNvPr id="13" name="Rectangle 1029"/>
          <p:cNvSpPr>
            <a:spLocks noGrp="1" noChangeArrowheads="1"/>
          </p:cNvSpPr>
          <p:nvPr>
            <p:ph type="body" idx="1"/>
          </p:nvPr>
        </p:nvSpPr>
        <p:spPr>
          <a:xfrm>
            <a:off x="1285875" y="1628775"/>
            <a:ext cx="7472363" cy="3502025"/>
          </a:xfrm>
          <a:prstGeom prst="rect">
            <a:avLst/>
          </a:prstGeom>
          <a:noFill/>
          <a:ln/>
        </p:spPr>
        <p:txBody>
          <a:body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2</a:t>
            </a:r>
          </a:p>
          <a:p>
            <a:r>
              <a:rPr lang="de-CH" dirty="0"/>
              <a:t>Zu verabschiedende Anträge</a:t>
            </a:r>
          </a:p>
          <a:p>
            <a:r>
              <a:rPr lang="de-CH" dirty="0"/>
              <a:t>Pause</a:t>
            </a:r>
          </a:p>
          <a:p>
            <a:r>
              <a:rPr lang="de-CH" dirty="0"/>
              <a:t>Varia (nur wenn noch genügend Zeit)</a:t>
            </a:r>
          </a:p>
        </p:txBody>
      </p:sp>
    </p:spTree>
    <p:extLst>
      <p:ext uri="{BB962C8B-B14F-4D97-AF65-F5344CB8AC3E}">
        <p14:creationId xmlns:p14="http://schemas.microsoft.com/office/powerpoint/2010/main" val="2574755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ur Titel Variante 1">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287214" y="279747"/>
            <a:ext cx="7101210" cy="989013"/>
          </a:xfrm>
          <a:prstGeom prst="rect">
            <a:avLst/>
          </a:prstGeom>
          <a:noFill/>
        </p:spPr>
        <p:txBody>
          <a:bodyPr/>
          <a:lstStyle>
            <a:lvl1pPr>
              <a:defRPr/>
            </a:lvl1pPr>
          </a:lstStyle>
          <a:p>
            <a:r>
              <a:rPr lang="de-DE" dirty="0" smtClean="0"/>
              <a:t>Titelmasterformat durch Klicken bearbeiten</a:t>
            </a:r>
            <a:endParaRPr lang="de-CH" dirty="0"/>
          </a:p>
        </p:txBody>
      </p:sp>
    </p:spTree>
    <p:extLst>
      <p:ext uri="{BB962C8B-B14F-4D97-AF65-F5344CB8AC3E}">
        <p14:creationId xmlns:p14="http://schemas.microsoft.com/office/powerpoint/2010/main" val="84105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3" r:id="rId11"/>
    <p:sldLayoutId id="2147483664" r:id="rId12"/>
    <p:sldLayoutId id="2147483665" r:id="rId13"/>
    <p:sldLayoutId id="214748366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ahUKEwi8vKLdnc3NAhVBXRoKHZ5qDEEQjRwIBw&amp;url=http://www.teamworkandleadership.com/category/teamwork-stories&amp;bvm=bv.125801520,d.d24&amp;psig=AFQjCNFPVcEw_DQoWvKsNUTxfPRUK0ZvmA&amp;ust=1467289549380710"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h/url?sa=i&amp;rct=j&amp;q=&amp;esrc=s&amp;frm=1&amp;source=images&amp;cd=&amp;cad=rja&amp;uact=8&amp;ved=0CAcQjRw&amp;url=http://earthanditsspecialplaces.blogspot.com/2012/01/39-some-sacred-geometry-squaring-circle.html&amp;ei=BSpiVd-oN6qp7Aa1goLoDg&amp;bvm=bv.93990622,d.bGg&amp;psig=AFQjCNFtyYgkjVXxfgHNzaSJy3hHITRYCA&amp;ust=14325830322598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855024" y="1674559"/>
            <a:ext cx="7831776" cy="248650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sz="1800" b="0"/>
            </a:pPr>
            <a:r>
              <a:rPr lang="en-US" sz="4000" dirty="0">
                <a:solidFill>
                  <a:schemeClr val="bg1"/>
                </a:solidFill>
              </a:rPr>
              <a:t>WIGOS Metadata </a:t>
            </a:r>
            <a:r>
              <a:rPr lang="en-US" sz="4000" dirty="0" smtClean="0">
                <a:solidFill>
                  <a:schemeClr val="bg1"/>
                </a:solidFill>
              </a:rPr>
              <a:t>Standard </a:t>
            </a:r>
          </a:p>
          <a:p>
            <a:pPr lvl="0">
              <a:defRPr sz="1800" b="0"/>
            </a:pPr>
            <a:r>
              <a:rPr lang="en-US" sz="2400" i="1" dirty="0" smtClean="0">
                <a:solidFill>
                  <a:schemeClr val="bg1"/>
                </a:solidFill>
              </a:rPr>
              <a:t>… </a:t>
            </a:r>
            <a:r>
              <a:rPr lang="en-US" sz="2400" i="1" dirty="0">
                <a:solidFill>
                  <a:schemeClr val="bg1"/>
                </a:solidFill>
              </a:rPr>
              <a:t>Supporting adequate use of observations </a:t>
            </a:r>
            <a:r>
              <a:rPr lang="en-US" sz="2400" i="1" dirty="0" smtClean="0">
                <a:solidFill>
                  <a:schemeClr val="bg1"/>
                </a:solidFill>
              </a:rPr>
              <a:t/>
            </a:r>
            <a:br>
              <a:rPr lang="en-US" sz="2400" i="1" dirty="0" smtClean="0">
                <a:solidFill>
                  <a:schemeClr val="bg1"/>
                </a:solidFill>
              </a:rPr>
            </a:br>
            <a:r>
              <a:rPr lang="en-US" sz="2400" i="1" dirty="0" smtClean="0">
                <a:solidFill>
                  <a:schemeClr val="bg1"/>
                </a:solidFill>
              </a:rPr>
              <a:t>&amp; </a:t>
            </a:r>
            <a:r>
              <a:rPr lang="en-US" sz="2400" i="1" dirty="0">
                <a:solidFill>
                  <a:schemeClr val="bg1"/>
                </a:solidFill>
              </a:rPr>
              <a:t>rational network evolution</a:t>
            </a:r>
          </a:p>
          <a:p>
            <a:pPr lvl="0">
              <a:defRPr sz="1800" b="0"/>
            </a:pPr>
            <a:r>
              <a:rPr lang="en-US" sz="1400" dirty="0">
                <a:solidFill>
                  <a:schemeClr val="bg1"/>
                </a:solidFill>
              </a:rPr>
              <a:t> </a:t>
            </a:r>
            <a:r>
              <a:rPr lang="en-US" sz="1600" dirty="0">
                <a:solidFill>
                  <a:schemeClr val="bg1"/>
                </a:solidFill>
              </a:rPr>
              <a:t> </a:t>
            </a:r>
            <a:br>
              <a:rPr lang="en-US" sz="1600" dirty="0">
                <a:solidFill>
                  <a:schemeClr val="bg1"/>
                </a:solidFill>
              </a:rPr>
            </a:br>
            <a:endParaRPr lang="en-US" sz="1600" i="1" dirty="0">
              <a:solidFill>
                <a:schemeClr val="bg1"/>
              </a:solidFill>
            </a:endParaRPr>
          </a:p>
          <a:p>
            <a:pPr lvl="0">
              <a:defRPr sz="1800" b="0"/>
            </a:pPr>
            <a:r>
              <a:rPr lang="de-CH" sz="2400" dirty="0" smtClean="0">
                <a:solidFill>
                  <a:schemeClr val="bg1"/>
                </a:solidFill>
              </a:rPr>
              <a:t>Jörg Klausen, </a:t>
            </a:r>
            <a:r>
              <a:rPr lang="de-CH" sz="2400" dirty="0" err="1" smtClean="0">
                <a:solidFill>
                  <a:schemeClr val="bg1"/>
                </a:solidFill>
              </a:rPr>
              <a:t>MeteoSwiss</a:t>
            </a:r>
            <a:endParaRPr lang="en-US" sz="2400" dirty="0" smtClean="0">
              <a:solidFill>
                <a:schemeClr val="bg1"/>
              </a:solidFill>
            </a:endParaRPr>
          </a:p>
          <a:p>
            <a:pPr lvl="0">
              <a:defRPr sz="1800" b="0"/>
            </a:pPr>
            <a:r>
              <a:rPr lang="de-CH" sz="2400" dirty="0" smtClean="0">
                <a:solidFill>
                  <a:schemeClr val="bg1"/>
                </a:solidFill>
              </a:rPr>
              <a:t>ICG-WIGOS TT-WMD</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10 WIGOS </a:t>
            </a:r>
            <a:r>
              <a:rPr lang="de-CH" dirty="0" err="1" smtClean="0"/>
              <a:t>metadata</a:t>
            </a:r>
            <a:r>
              <a:rPr lang="de-CH" dirty="0" smtClean="0"/>
              <a:t> </a:t>
            </a:r>
            <a:r>
              <a:rPr lang="de-CH" dirty="0" err="1" smtClean="0"/>
              <a:t>categories</a:t>
            </a:r>
            <a:endParaRPr lang="en-US" dirty="0"/>
          </a:p>
        </p:txBody>
      </p:sp>
      <p:sp>
        <p:nvSpPr>
          <p:cNvPr id="5" name="Content Placeholder 4"/>
          <p:cNvSpPr>
            <a:spLocks noGrp="1"/>
          </p:cNvSpPr>
          <p:nvPr>
            <p:ph idx="1"/>
          </p:nvPr>
        </p:nvSpPr>
        <p:spPr/>
        <p:txBody>
          <a:bodyPr>
            <a:normAutofit fontScale="92500" lnSpcReduction="20000"/>
          </a:bodyPr>
          <a:lstStyle/>
          <a:p>
            <a:pPr fontAlgn="base">
              <a:spcBef>
                <a:spcPts val="600"/>
              </a:spcBef>
              <a:spcAft>
                <a:spcPct val="0"/>
              </a:spcAft>
              <a:buFont typeface="+mj-lt"/>
              <a:buAutoNum type="arabicPeriod"/>
            </a:pPr>
            <a:r>
              <a:rPr lang="en-GB" dirty="0">
                <a:solidFill>
                  <a:srgbClr val="000000"/>
                </a:solidFill>
                <a:cs typeface="Arial" panose="020B0604020202020204" pitchFamily="34" charset="0"/>
              </a:rPr>
              <a:t>Observed variable</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Purpose of observation</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Station/platform</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Environment</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Instruments and method of observation</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Sampling</a:t>
            </a:r>
          </a:p>
          <a:p>
            <a:pPr fontAlgn="base">
              <a:spcBef>
                <a:spcPts val="600"/>
              </a:spcBef>
              <a:spcAft>
                <a:spcPct val="0"/>
              </a:spcAft>
              <a:buFont typeface="+mj-lt"/>
              <a:buAutoNum type="arabicPeriod"/>
            </a:pPr>
            <a:r>
              <a:rPr lang="en-GB" dirty="0" smtClean="0">
                <a:solidFill>
                  <a:srgbClr val="000000"/>
                </a:solidFill>
                <a:cs typeface="Arial" panose="020B0604020202020204" pitchFamily="34" charset="0"/>
              </a:rPr>
              <a:t>Data processing </a:t>
            </a:r>
            <a:r>
              <a:rPr lang="en-GB" dirty="0">
                <a:solidFill>
                  <a:srgbClr val="000000"/>
                </a:solidFill>
                <a:cs typeface="Arial" panose="020B0604020202020204" pitchFamily="34" charset="0"/>
              </a:rPr>
              <a:t>and reporting</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Data quality</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Ownership and data policy</a:t>
            </a:r>
          </a:p>
          <a:p>
            <a:pPr fontAlgn="base">
              <a:spcBef>
                <a:spcPts val="600"/>
              </a:spcBef>
              <a:spcAft>
                <a:spcPct val="0"/>
              </a:spcAft>
              <a:buFont typeface="+mj-lt"/>
              <a:buAutoNum type="arabicPeriod"/>
            </a:pPr>
            <a:r>
              <a:rPr lang="en-GB" dirty="0">
                <a:solidFill>
                  <a:srgbClr val="000000"/>
                </a:solidFill>
                <a:cs typeface="Arial" panose="020B0604020202020204" pitchFamily="34" charset="0"/>
              </a:rPr>
              <a:t>Contact</a:t>
            </a:r>
          </a:p>
          <a:p>
            <a:endParaRPr lang="en-US" dirty="0"/>
          </a:p>
        </p:txBody>
      </p:sp>
    </p:spTree>
    <p:extLst>
      <p:ext uri="{BB962C8B-B14F-4D97-AF65-F5344CB8AC3E}">
        <p14:creationId xmlns:p14="http://schemas.microsoft.com/office/powerpoint/2010/main" val="357615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err="1" smtClean="0"/>
              <a:t>Hierarchy</a:t>
            </a:r>
            <a:r>
              <a:rPr lang="de-CH" dirty="0" smtClean="0"/>
              <a:t> </a:t>
            </a:r>
            <a:r>
              <a:rPr lang="de-CH" dirty="0" err="1" smtClean="0"/>
              <a:t>of</a:t>
            </a:r>
            <a:r>
              <a:rPr lang="de-CH" dirty="0" smtClean="0"/>
              <a:t> WMD </a:t>
            </a:r>
            <a:r>
              <a:rPr lang="de-CH" dirty="0" err="1" smtClean="0"/>
              <a:t>categories</a:t>
            </a:r>
            <a:endParaRPr lang="en-US" dirty="0"/>
          </a:p>
        </p:txBody>
      </p:sp>
      <p:sp>
        <p:nvSpPr>
          <p:cNvPr id="5" name="Rectangle 4"/>
          <p:cNvSpPr/>
          <p:nvPr/>
        </p:nvSpPr>
        <p:spPr>
          <a:xfrm>
            <a:off x="396004" y="1635761"/>
            <a:ext cx="7592296" cy="403167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err="1" smtClean="0">
                <a:solidFill>
                  <a:srgbClr val="0070C0"/>
                </a:solidFill>
              </a:rPr>
              <a:t>StationSet</a:t>
            </a:r>
            <a:endParaRPr lang="en-US" sz="1400" b="1" dirty="0">
              <a:solidFill>
                <a:srgbClr val="0070C0"/>
              </a:solidFill>
            </a:endParaRPr>
          </a:p>
        </p:txBody>
      </p:sp>
      <p:sp>
        <p:nvSpPr>
          <p:cNvPr id="6" name="Rectangle 5"/>
          <p:cNvSpPr/>
          <p:nvPr/>
        </p:nvSpPr>
        <p:spPr>
          <a:xfrm>
            <a:off x="551870" y="2217650"/>
            <a:ext cx="7271330" cy="322811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0070C0"/>
                </a:solidFill>
              </a:rPr>
              <a:t>Station/Platform (fixed, mobile)</a:t>
            </a:r>
            <a:endParaRPr lang="en-US" sz="1400" b="1" dirty="0">
              <a:solidFill>
                <a:srgbClr val="0070C0"/>
              </a:solidFill>
            </a:endParaRPr>
          </a:p>
        </p:txBody>
      </p:sp>
      <p:sp>
        <p:nvSpPr>
          <p:cNvPr id="7" name="Rectangle 6"/>
          <p:cNvSpPr/>
          <p:nvPr/>
        </p:nvSpPr>
        <p:spPr>
          <a:xfrm>
            <a:off x="722598" y="2769589"/>
            <a:ext cx="5589302" cy="252377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00B050"/>
                </a:solidFill>
              </a:rPr>
              <a:t>Observation</a:t>
            </a:r>
            <a:endParaRPr lang="en-US" sz="1400" b="1" dirty="0">
              <a:solidFill>
                <a:srgbClr val="00B050"/>
              </a:solidFill>
            </a:endParaRPr>
          </a:p>
        </p:txBody>
      </p:sp>
      <p:sp>
        <p:nvSpPr>
          <p:cNvPr id="9" name="Rectangle 8"/>
          <p:cNvSpPr/>
          <p:nvPr/>
        </p:nvSpPr>
        <p:spPr>
          <a:xfrm>
            <a:off x="857680" y="3273038"/>
            <a:ext cx="4069920" cy="18503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00B050"/>
                </a:solidFill>
              </a:rPr>
              <a:t>Deployment</a:t>
            </a:r>
            <a:endParaRPr lang="en-US" sz="1400" b="1" dirty="0">
              <a:solidFill>
                <a:srgbClr val="00B050"/>
              </a:solidFill>
            </a:endParaRPr>
          </a:p>
        </p:txBody>
      </p:sp>
      <p:sp>
        <p:nvSpPr>
          <p:cNvPr id="10" name="Rectangle 9"/>
          <p:cNvSpPr/>
          <p:nvPr/>
        </p:nvSpPr>
        <p:spPr>
          <a:xfrm>
            <a:off x="982559" y="3726364"/>
            <a:ext cx="1151042" cy="1248339"/>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bg2">
                    <a:lumMod val="75000"/>
                  </a:schemeClr>
                </a:solidFill>
              </a:rPr>
              <a:t>Instrument</a:t>
            </a:r>
            <a:endParaRPr lang="en-US" sz="1400" b="1" dirty="0">
              <a:solidFill>
                <a:schemeClr val="bg2">
                  <a:lumMod val="75000"/>
                </a:schemeClr>
              </a:solidFill>
            </a:endParaRPr>
          </a:p>
        </p:txBody>
      </p:sp>
      <p:sp>
        <p:nvSpPr>
          <p:cNvPr id="11" name="Rectangle 10"/>
          <p:cNvSpPr/>
          <p:nvPr/>
        </p:nvSpPr>
        <p:spPr>
          <a:xfrm>
            <a:off x="1130301" y="4365249"/>
            <a:ext cx="850900" cy="45332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FF6600"/>
                </a:solidFill>
              </a:rPr>
              <a:t>Contact</a:t>
            </a:r>
            <a:endParaRPr lang="en-US" sz="1400" b="1" dirty="0">
              <a:solidFill>
                <a:srgbClr val="FF6600"/>
              </a:solidFill>
            </a:endParaRPr>
          </a:p>
        </p:txBody>
      </p:sp>
      <p:sp>
        <p:nvSpPr>
          <p:cNvPr id="13" name="Rectangle 12"/>
          <p:cNvSpPr/>
          <p:nvPr/>
        </p:nvSpPr>
        <p:spPr>
          <a:xfrm>
            <a:off x="6502629" y="3577284"/>
            <a:ext cx="1029243" cy="52412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FF6600"/>
                </a:solidFill>
              </a:rPr>
              <a:t>Contact</a:t>
            </a:r>
            <a:endParaRPr lang="en-US" sz="1400" b="1" dirty="0">
              <a:solidFill>
                <a:srgbClr val="FF6600"/>
              </a:solidFill>
            </a:endParaRPr>
          </a:p>
        </p:txBody>
      </p:sp>
      <p:sp>
        <p:nvSpPr>
          <p:cNvPr id="22" name="Rectangle 21"/>
          <p:cNvSpPr/>
          <p:nvPr/>
        </p:nvSpPr>
        <p:spPr>
          <a:xfrm>
            <a:off x="2273300" y="3726365"/>
            <a:ext cx="1270000" cy="1009150"/>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bg2">
                    <a:lumMod val="75000"/>
                  </a:schemeClr>
                </a:solidFill>
              </a:rPr>
              <a:t>Procedures</a:t>
            </a:r>
          </a:p>
          <a:p>
            <a:pPr algn="ctr" defTabSz="1172677"/>
            <a:r>
              <a:rPr lang="de-CH" sz="1400" b="1" dirty="0" smtClean="0">
                <a:solidFill>
                  <a:schemeClr val="bg2">
                    <a:lumMod val="75000"/>
                  </a:schemeClr>
                </a:solidFill>
                <a:sym typeface="Wingdings" panose="05000000000000000000" pitchFamily="2" charset="2"/>
              </a:rPr>
              <a:t> </a:t>
            </a:r>
            <a:r>
              <a:rPr lang="de-CH" sz="1400" b="1" dirty="0" smtClean="0">
                <a:solidFill>
                  <a:schemeClr val="bg2">
                    <a:lumMod val="75000"/>
                  </a:schemeClr>
                </a:solidFill>
              </a:rPr>
              <a:t>Sampling</a:t>
            </a:r>
          </a:p>
          <a:p>
            <a:pPr algn="ctr" defTabSz="1172677"/>
            <a:r>
              <a:rPr lang="de-CH" sz="1400" b="1" dirty="0" smtClean="0">
                <a:solidFill>
                  <a:schemeClr val="bg2">
                    <a:lumMod val="75000"/>
                  </a:schemeClr>
                </a:solidFill>
                <a:sym typeface="Wingdings" panose="05000000000000000000" pitchFamily="2" charset="2"/>
              </a:rPr>
              <a:t> </a:t>
            </a:r>
            <a:r>
              <a:rPr lang="de-CH" sz="1400" b="1" dirty="0" smtClean="0">
                <a:solidFill>
                  <a:schemeClr val="bg2">
                    <a:lumMod val="75000"/>
                  </a:schemeClr>
                </a:solidFill>
              </a:rPr>
              <a:t>Processing</a:t>
            </a:r>
          </a:p>
          <a:p>
            <a:pPr algn="ctr" defTabSz="1172677"/>
            <a:r>
              <a:rPr lang="de-CH" sz="1400" b="1" dirty="0" smtClean="0">
                <a:solidFill>
                  <a:schemeClr val="bg2">
                    <a:lumMod val="75000"/>
                  </a:schemeClr>
                </a:solidFill>
                <a:sym typeface="Wingdings" panose="05000000000000000000" pitchFamily="2" charset="2"/>
              </a:rPr>
              <a:t> </a:t>
            </a:r>
            <a:r>
              <a:rPr lang="de-CH" sz="1400" b="1" dirty="0" smtClean="0">
                <a:solidFill>
                  <a:schemeClr val="bg2">
                    <a:lumMod val="75000"/>
                  </a:schemeClr>
                </a:solidFill>
              </a:rPr>
              <a:t>Reporting</a:t>
            </a:r>
            <a:endParaRPr lang="en-US" sz="1400" b="1" dirty="0">
              <a:solidFill>
                <a:schemeClr val="bg2">
                  <a:lumMod val="75000"/>
                </a:schemeClr>
              </a:solidFill>
            </a:endParaRPr>
          </a:p>
        </p:txBody>
      </p:sp>
      <p:sp>
        <p:nvSpPr>
          <p:cNvPr id="14" name="Rectangle 13"/>
          <p:cNvSpPr/>
          <p:nvPr/>
        </p:nvSpPr>
        <p:spPr>
          <a:xfrm>
            <a:off x="3664451" y="3726362"/>
            <a:ext cx="1122071" cy="57374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accent2">
                    <a:lumMod val="75000"/>
                  </a:schemeClr>
                </a:solidFill>
              </a:rPr>
              <a:t>Purpose of observation</a:t>
            </a:r>
            <a:endParaRPr lang="en-US" sz="1400" b="1" dirty="0">
              <a:solidFill>
                <a:schemeClr val="accent2">
                  <a:lumMod val="75000"/>
                </a:schemeClr>
              </a:solidFill>
            </a:endParaRPr>
          </a:p>
        </p:txBody>
      </p:sp>
      <p:sp>
        <p:nvSpPr>
          <p:cNvPr id="15" name="Rectangle 14"/>
          <p:cNvSpPr/>
          <p:nvPr/>
        </p:nvSpPr>
        <p:spPr>
          <a:xfrm>
            <a:off x="6421125" y="2769588"/>
            <a:ext cx="1192253" cy="57374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bg2">
                    <a:lumMod val="50000"/>
                  </a:schemeClr>
                </a:solidFill>
              </a:rPr>
              <a:t>Environment</a:t>
            </a:r>
            <a:endParaRPr lang="en-US" sz="1400" b="1" dirty="0">
              <a:solidFill>
                <a:schemeClr val="bg2">
                  <a:lumMod val="50000"/>
                </a:schemeClr>
              </a:solidFill>
            </a:endParaRPr>
          </a:p>
        </p:txBody>
      </p:sp>
      <p:sp>
        <p:nvSpPr>
          <p:cNvPr id="16" name="Rectangle 15"/>
          <p:cNvSpPr/>
          <p:nvPr/>
        </p:nvSpPr>
        <p:spPr>
          <a:xfrm>
            <a:off x="5050129" y="3265603"/>
            <a:ext cx="1122071" cy="57374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accent2">
                    <a:lumMod val="75000"/>
                  </a:schemeClr>
                </a:solidFill>
              </a:rPr>
              <a:t>Data Quality</a:t>
            </a:r>
            <a:endParaRPr lang="en-US" sz="1400" b="1" dirty="0">
              <a:solidFill>
                <a:schemeClr val="accent2">
                  <a:lumMod val="75000"/>
                </a:schemeClr>
              </a:solidFill>
            </a:endParaRPr>
          </a:p>
        </p:txBody>
      </p:sp>
      <p:sp>
        <p:nvSpPr>
          <p:cNvPr id="17" name="Rectangle 16"/>
          <p:cNvSpPr/>
          <p:nvPr/>
        </p:nvSpPr>
        <p:spPr>
          <a:xfrm>
            <a:off x="5050128" y="4031475"/>
            <a:ext cx="1122071" cy="56043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accent2">
                    <a:lumMod val="75000"/>
                  </a:schemeClr>
                </a:solidFill>
              </a:rPr>
              <a:t>Ownership</a:t>
            </a:r>
          </a:p>
          <a:p>
            <a:pPr algn="ctr" defTabSz="1172677"/>
            <a:r>
              <a:rPr lang="de-CH" sz="1400" b="1" dirty="0" smtClean="0">
                <a:solidFill>
                  <a:schemeClr val="accent2">
                    <a:lumMod val="75000"/>
                  </a:schemeClr>
                </a:solidFill>
              </a:rPr>
              <a:t>Data </a:t>
            </a:r>
            <a:r>
              <a:rPr lang="de-CH" sz="1400" b="1" dirty="0" err="1" smtClean="0">
                <a:solidFill>
                  <a:schemeClr val="accent2">
                    <a:lumMod val="75000"/>
                  </a:schemeClr>
                </a:solidFill>
              </a:rPr>
              <a:t>Policy</a:t>
            </a:r>
            <a:endParaRPr lang="en-US" sz="1400" b="1" dirty="0">
              <a:solidFill>
                <a:schemeClr val="accent2">
                  <a:lumMod val="75000"/>
                </a:schemeClr>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002347" y="3302773"/>
            <a:ext cx="3452809" cy="735057"/>
          </a:xfrm>
          <a:prstGeom prst="rect">
            <a:avLst/>
          </a:prstGeom>
          <a:effectLst/>
        </p:spPr>
      </p:pic>
      <p:sp>
        <p:nvSpPr>
          <p:cNvPr id="19" name="Isosceles Triangle 18"/>
          <p:cNvSpPr/>
          <p:nvPr/>
        </p:nvSpPr>
        <p:spPr bwMode="auto">
          <a:xfrm rot="5400000">
            <a:off x="6358454" y="3568401"/>
            <a:ext cx="3723540" cy="203798"/>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100">
              <a:solidFill>
                <a:srgbClr val="000000"/>
              </a:solidFill>
            </a:endParaRPr>
          </a:p>
        </p:txBody>
      </p:sp>
    </p:spTree>
    <p:extLst>
      <p:ext uri="{BB962C8B-B14F-4D97-AF65-F5344CB8AC3E}">
        <p14:creationId xmlns:p14="http://schemas.microsoft.com/office/powerpoint/2010/main" val="109294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22" grpId="0" animBg="1"/>
      <p:bldP spid="14" grpId="0" animBg="1"/>
      <p:bldP spid="15" grpId="0" animBg="1"/>
      <p:bldP spid="16"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CH" dirty="0" smtClean="0"/>
              <a:t>WMDS </a:t>
            </a:r>
            <a:r>
              <a:rPr lang="de-CH" dirty="0" err="1" smtClean="0"/>
              <a:t>Advanced</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099309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Concepts of Time in WMDS</a:t>
            </a:r>
            <a:endParaRPr lang="de-CH" dirty="0"/>
          </a:p>
        </p:txBody>
      </p:sp>
      <p:sp>
        <p:nvSpPr>
          <p:cNvPr id="3" name="Content Placeholder 2"/>
          <p:cNvSpPr>
            <a:spLocks noGrp="1"/>
          </p:cNvSpPr>
          <p:nvPr>
            <p:ph idx="1"/>
          </p:nvPr>
        </p:nvSpPr>
        <p:spPr/>
        <p:txBody>
          <a:bodyPr/>
          <a:lstStyle/>
          <a:p>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187624" y="1482430"/>
            <a:ext cx="7766226" cy="4466849"/>
          </a:xfrm>
          <a:prstGeom prst="rect">
            <a:avLst/>
          </a:prstGeom>
        </p:spPr>
      </p:pic>
    </p:spTree>
    <p:extLst>
      <p:ext uri="{BB962C8B-B14F-4D97-AF65-F5344CB8AC3E}">
        <p14:creationId xmlns:p14="http://schemas.microsoft.com/office/powerpoint/2010/main" val="197095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Concepts of space in WMDS</a:t>
            </a:r>
            <a:endParaRPr lang="de-CH" dirty="0"/>
          </a:p>
        </p:txBody>
      </p:sp>
      <p:sp>
        <p:nvSpPr>
          <p:cNvPr id="4" name="Content Placeholder 3"/>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50436" y="1772816"/>
            <a:ext cx="7170036" cy="4114272"/>
          </a:xfrm>
          <a:prstGeom prst="rect">
            <a:avLst/>
          </a:prstGeom>
        </p:spPr>
      </p:pic>
    </p:spTree>
    <p:extLst>
      <p:ext uri="{BB962C8B-B14F-4D97-AF65-F5344CB8AC3E}">
        <p14:creationId xmlns:p14="http://schemas.microsoft.com/office/powerpoint/2010/main" val="141806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00192" y="1158652"/>
            <a:ext cx="2051164" cy="14401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WIGOS</a:t>
            </a:r>
            <a:endParaRPr lang="de-CH" dirty="0"/>
          </a:p>
        </p:txBody>
      </p:sp>
      <p:sp>
        <p:nvSpPr>
          <p:cNvPr id="7" name="Rectangle 6"/>
          <p:cNvSpPr/>
          <p:nvPr/>
        </p:nvSpPr>
        <p:spPr>
          <a:xfrm>
            <a:off x="7020272" y="2022624"/>
            <a:ext cx="1209318"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WIS</a:t>
            </a:r>
            <a:endParaRPr lang="de-CH" dirty="0"/>
          </a:p>
        </p:txBody>
      </p:sp>
      <p:sp>
        <p:nvSpPr>
          <p:cNvPr id="2" name="Title 1"/>
          <p:cNvSpPr>
            <a:spLocks noGrp="1"/>
          </p:cNvSpPr>
          <p:nvPr>
            <p:ph type="title"/>
          </p:nvPr>
        </p:nvSpPr>
        <p:spPr/>
        <p:txBody>
          <a:bodyPr>
            <a:normAutofit/>
          </a:bodyPr>
          <a:lstStyle/>
          <a:p>
            <a:r>
              <a:rPr lang="en-US" dirty="0" smtClean="0"/>
              <a:t>Characteristics of WIGOS Metadata</a:t>
            </a:r>
            <a:endParaRPr lang="de-CH" dirty="0"/>
          </a:p>
        </p:txBody>
      </p:sp>
      <p:sp>
        <p:nvSpPr>
          <p:cNvPr id="4" name="Content Placeholder 3"/>
          <p:cNvSpPr>
            <a:spLocks noGrp="1"/>
          </p:cNvSpPr>
          <p:nvPr>
            <p:ph idx="1"/>
          </p:nvPr>
        </p:nvSpPr>
        <p:spPr>
          <a:xfrm>
            <a:off x="457200" y="1600200"/>
            <a:ext cx="8420100" cy="4711700"/>
          </a:xfrm>
        </p:spPr>
        <p:txBody>
          <a:bodyPr>
            <a:normAutofit/>
          </a:bodyPr>
          <a:lstStyle/>
          <a:p>
            <a:r>
              <a:rPr lang="en-US" sz="2400" dirty="0" smtClean="0"/>
              <a:t>Generation</a:t>
            </a:r>
            <a:endParaRPr lang="en-US" sz="2400" dirty="0"/>
          </a:p>
          <a:p>
            <a:pPr lvl="1"/>
            <a:r>
              <a:rPr lang="en-US" sz="2000" dirty="0"/>
              <a:t>Various levels of </a:t>
            </a:r>
            <a:r>
              <a:rPr lang="en-US" sz="2000" dirty="0" smtClean="0"/>
              <a:t>granularity</a:t>
            </a:r>
          </a:p>
          <a:p>
            <a:pPr lvl="1"/>
            <a:endParaRPr lang="en-US" sz="2000" dirty="0" smtClean="0"/>
          </a:p>
          <a:p>
            <a:pPr lvl="1"/>
            <a:endParaRPr lang="en-US" sz="2000" dirty="0" smtClean="0"/>
          </a:p>
          <a:p>
            <a:r>
              <a:rPr lang="en-US" sz="2400" dirty="0" smtClean="0"/>
              <a:t>Transmission</a:t>
            </a:r>
            <a:endParaRPr lang="en-US" sz="2400" dirty="0"/>
          </a:p>
          <a:p>
            <a:pPr lvl="1"/>
            <a:r>
              <a:rPr lang="en-US" sz="2000" dirty="0"/>
              <a:t>Various intervals for (incremental) </a:t>
            </a:r>
            <a:r>
              <a:rPr lang="en-US" sz="2000" dirty="0" smtClean="0"/>
              <a:t>update</a:t>
            </a:r>
          </a:p>
          <a:p>
            <a:pPr lvl="1"/>
            <a:endParaRPr lang="en-US" sz="2000" dirty="0" smtClean="0"/>
          </a:p>
          <a:p>
            <a:endParaRPr lang="en-US" sz="2400" dirty="0" smtClean="0"/>
          </a:p>
          <a:p>
            <a:r>
              <a:rPr lang="en-US" sz="2400" dirty="0" smtClean="0"/>
              <a:t>Access and use</a:t>
            </a:r>
          </a:p>
          <a:p>
            <a:pPr lvl="1"/>
            <a:r>
              <a:rPr lang="en-US" sz="2000" dirty="0" smtClean="0"/>
              <a:t>By humans </a:t>
            </a:r>
            <a:br>
              <a:rPr lang="en-US" sz="2000" dirty="0" smtClean="0"/>
            </a:br>
            <a:r>
              <a:rPr lang="en-US" sz="2000" dirty="0" smtClean="0"/>
              <a:t>(researchers, managers, the public)</a:t>
            </a:r>
          </a:p>
          <a:p>
            <a:pPr lvl="1"/>
            <a:r>
              <a:rPr lang="en-US" sz="2000" dirty="0" smtClean="0"/>
              <a:t>By machines (services)</a:t>
            </a:r>
            <a:endParaRPr lang="en-US" sz="2000" dirty="0"/>
          </a:p>
        </p:txBody>
      </p:sp>
      <p:grpSp>
        <p:nvGrpSpPr>
          <p:cNvPr id="6" name="Group 5"/>
          <p:cNvGrpSpPr/>
          <p:nvPr/>
        </p:nvGrpSpPr>
        <p:grpSpPr>
          <a:xfrm>
            <a:off x="5977811" y="3208660"/>
            <a:ext cx="2770653" cy="1555532"/>
            <a:chOff x="683568" y="3573016"/>
            <a:chExt cx="3561441" cy="1999505"/>
          </a:xfrm>
        </p:grpSpPr>
        <p:pic>
          <p:nvPicPr>
            <p:cNvPr id="3074" name="Picture 2" descr="http://us.123rf.com/400wm/400/400/broukoid/broukoid0803/broukoid080300002/2628924-an-isolated-three-cogwheels-on-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403648" y="3573016"/>
              <a:ext cx="2330912" cy="1747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683568" y="3599954"/>
              <a:ext cx="936104" cy="504056"/>
            </a:xfrm>
            <a:prstGeom prst="wedgeRectCallout">
              <a:avLst>
                <a:gd name="adj1" fmla="val 113220"/>
                <a:gd name="adj2" fmla="val 123543"/>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Rather invariant</a:t>
              </a:r>
              <a:endParaRPr kumimoji="0" lang="de-CH" sz="1100" b="0" i="0" u="none" strike="noStrike" cap="none" normalizeH="0" baseline="0" dirty="0" smtClean="0">
                <a:ln>
                  <a:noFill/>
                </a:ln>
                <a:solidFill>
                  <a:schemeClr val="tx1"/>
                </a:solidFill>
                <a:effectLst/>
                <a:latin typeface="Arial" charset="0"/>
              </a:endParaRPr>
            </a:p>
          </p:txBody>
        </p:sp>
        <p:sp>
          <p:nvSpPr>
            <p:cNvPr id="9" name="Rectangular Callout 8"/>
            <p:cNvSpPr/>
            <p:nvPr/>
          </p:nvSpPr>
          <p:spPr bwMode="auto">
            <a:xfrm>
              <a:off x="3308904" y="5068464"/>
              <a:ext cx="936105" cy="504057"/>
            </a:xfrm>
            <a:prstGeom prst="wedgeRectCallout">
              <a:avLst>
                <a:gd name="adj1" fmla="val -94014"/>
                <a:gd name="adj2" fmla="val -90910"/>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Very dynamic</a:t>
              </a:r>
              <a:endParaRPr kumimoji="0" lang="de-CH" sz="1100" b="0" i="0" u="none" strike="noStrike" cap="none" normalizeH="0" baseline="0" dirty="0" smtClean="0">
                <a:ln>
                  <a:noFill/>
                </a:ln>
                <a:solidFill>
                  <a:schemeClr val="tx1"/>
                </a:solidFill>
                <a:effectLst/>
                <a:latin typeface="Arial" charset="0"/>
              </a:endParaRPr>
            </a:p>
          </p:txBody>
        </p:sp>
        <p:sp>
          <p:nvSpPr>
            <p:cNvPr id="10" name="Rectangular Callout 9"/>
            <p:cNvSpPr/>
            <p:nvPr/>
          </p:nvSpPr>
          <p:spPr bwMode="auto">
            <a:xfrm>
              <a:off x="2915816" y="3617804"/>
              <a:ext cx="1296144" cy="360040"/>
            </a:xfrm>
            <a:prstGeom prst="wedgeRectCallout">
              <a:avLst>
                <a:gd name="adj1" fmla="val -22895"/>
                <a:gd name="adj2" fmla="val 202521"/>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intermediate</a:t>
              </a:r>
              <a:endParaRPr kumimoji="0" lang="de-CH" sz="1100" b="0" i="0" u="none" strike="noStrike" cap="none" normalizeH="0" baseline="0" dirty="0" smtClean="0">
                <a:ln>
                  <a:noFill/>
                </a:ln>
                <a:solidFill>
                  <a:schemeClr val="tx1"/>
                </a:solidFill>
                <a:effectLst/>
                <a:latin typeface="Arial" charset="0"/>
              </a:endParaRPr>
            </a:p>
          </p:txBody>
        </p:sp>
      </p:grpSp>
      <p:pic>
        <p:nvPicPr>
          <p:cNvPr id="3078" name="Picture 6" descr="an example of a typical image of a Tree of Lif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3432" y="1374552"/>
            <a:ext cx="223224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koreaittimes.com/images/imagecache/medium/kids-on-a-compu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041" y="5013052"/>
            <a:ext cx="1461539" cy="9694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QEBQUEBQVFBQVFBUVFRUVFhQUFRQVFBQVFRUUFRQYHSYeFxkjGRQVHy8gIycpLCwsFR4xNTAqNSYrLCkBCQoKDgwOGg8PGiwkHyQsLzExLCwpKS0sKikpKS8vLCwsKiwsLCwpKSksLCo1KSkvLCksKS0pKSkpKSwpLCksKf/AABEIAMMBAgMBIgACEQEDEQH/xAAcAAABBAMBAAAAAAAAAAAAAAAAAQIFBwMEBgj/xABJEAABBAADAwkDBwgKAQUAAAABAAIDEQQSIQUxQQYHEyIyUWFxgZGhsRQjUnKywdEkQkNic4KSwggVMzRTdJOis/Bjg4Sjw/H/xAAaAQEAAgMBAAAAAAAAAAAAAAAAAQMCBAUG/8QAMREAAgECBAMFCQEAAwAAAAAAAAECAxEEEiFBBTFREyJhcfAUMoGRobHB0eFCBhUW/9oADAMBAAIRAxEAPwC8UIQgBCEIAQhCAEiEhKACU0lBKQoBbSWkQhAtota82MYzRzgD3cVrYvbDGstpBO4eHiVnGnKXJFM69OF7yWhvSThvaIC1ztWMcVyG09u5d51K0sJ0uIFxjq/TccrT5d/ot1YRJXkzlS4m27QRYUOKa/suB+PsT3yhu8qvhs3FMkYWPbWYZi1xto4nKRqugmxxOpNlVywyvo9C+GPbj3o2ZMP2kAiPajTv0XOme0CVT2CCxU7nXNeCLGoS2uc2ftLI6j2Tv/FdCCtapTcGb9GsqiH2ltMtLarLh6E0FLaAVCEIAQhCAEIQgBCEIAQhIgFQkRaALRaS0loAJSWhJaALSItIhALR2xj+hiLhvNAeZ4+y1mx+ObCwvedB7SeAC4PbXKJ04p1Bt2Gjge++9bmFw0qsr20ORxPiVPCwcL99rRL7+AYrah79/FRWJ2qRuK1JplGzSue4MYLc40B957gu92cYnj41Z1XoZxiflGJYxx0cbd9Uakfd6rvxiKaA3QAUANwA3Uue2RyTihqSUl8tb7Ia294A/FSjiBuOnitOp3mdWgsiNgzHvSGVa3SI6RV5TYzmxnS9ItXpEdIpyjtDb6RdXsubNCwnur2GvuXE9ItvA7WdEeqdOI4FU1qLnHQ2cNilSleXI7a0oKwYXEiRgc3cRf4hZrXLatoegTTV0OBTgUwFKCoMh4SptpQgFQhCAEIQgBCEIBEloJTbQC2ktJaRALaLSIQBaRCEIBIi0IDiuXuOIkjj4Buf1cSP5feuPkltdbzj4Ijo5huro3eBsub7bd7Fw/S2F6PByXYxSPA8Upy9rm5elbQbipqBWbki0GR8h39keAFX7z7lH4t2iz8mMTla4dzj76Kvk7uxVBZKd/I7KTEWsZlUeMVaDiVX2Zn7Sje6VBlUecSmnEqeyMXikSPTJOmUd8oKTpyp7IweLRI9Mjp1G9MUvSlT2Ri8WWDyQmzQO8HkD1AKnVFcm8AYcO1ru0bc7wLuB8hSlF5yu06kmup73BxlGhBS52FTgmpQqTaHApwTAnAoSOSpoSoBUIQgBCEIDGSkQUloASITS8DeQgHIWhPt/DRmpMRCw9zpY2/EqLm5xtmsJDsbh7Hc8H4WhB0SFxE3PRsptj5ST9WKV1+RDVFTf0gNnNum4h3dUbR9p4QFmIWjsTazcXhosRGCGyxteAasBw3GuI3LeQGHF4RsrHMkAc1wog/93qvtq83ErXE4Zwe0/muOVw9dxVjoV9KvOl7pqYnB0sR76167lTHm8xjtC1g8S8fctvZ3NfiI3EmSKi2iAXHXeOHf8VZyFe8bVfQ1Y8JoJW1+ZT2Kw74HlkrS0jv4+IPELH0w71ZeNwjJMcwSNa8fJZNHAEX0zOBWvidjQMxeHDYowHNxGYZRRytYWkg91n2rejxBWV1rY49TgDzNxnpffmV30wTw1xBIa6hqTlNV3kqytq4VjXYbKxrfyqPstAsZJO4LY5QH8jxH7CX7BWP/AGPK0efiZx/4+tc0+Xh/Suodh4h4tsEhHfVfFbUfJHFO/RV9ZzR7rVj4QfNs+o37IWVUS4jU2SNqPAMPvJ/T9Fex8hMSd5jb+8SfcFP7D5HMgcHyO6R47OlNae8DiV0aRUVMbVmrNm5R4ThaMlJRu11FQkQtQ6gqVIhQBwSgpqUFCR4TgmApQUA9CRKgBCEICvudvlNicBBC/CvDM0jmuJa135tt7W7cVUcvLvbWI6zJpyDuMbGMb6ZWgK3OerCZ9lOd/hyxP9pLP51VfJPZfSwNfvpz21r+ab09CrqMIzlaTsaeNxSwtPtGRE0m15XXJPiL73YjJ8HLTl5MYmQ3NOyzvzzPkPrV2rUhw8TMo6pzbtwvyWvj8OwgkN7Oh3ijfeO9bWHoUqsra/P+Hmf/AEVSUrKBW7OQX0p2/uxSO+NJr+SkTO1JM76rGN+Ll3mUvyFm8A5xmGpvq5RV7qu+KjNqxZX5ZA5rw4gg1p4VpS6UOGw3/P7NinxSvOVm18DmcNydjfeSGZ9by6RjR5aN3rQ2xgmMa7LB0Zadbe9zhru109y77YmNY1mQgGnOzaE7zYOmvhfhS5/lpM15NVfR06tNQSW6cDVe5RXwUIUsyR0MPiqlStla082XHzLYzpNjYf8A8Zlj/hkcR7nBdyqo/o747NgcRHeseIzAdwkY372lWuvPHZBCRKpAISJUBFzf36P/AC0v/LEkx4/K8L5Yj/jYlnH5dF/l5v8AkhKTaH97wv8A7j/jarlt5P8AJU9/NfgdtjtYb/Ms+xIncoP7piP2En2Cm7X7WG/zLPsSJ23/AO6T/sZPslQucfW5L/162N3DDqN+q34BZE2PsjyHwSqplgIQhACFhxmMZDG6SVwaxgtzjuAHFaEnKaAC81jvAoe11ICWQuVxnONhY98jL8ZGfBtlRUnPJhGnW3/sw4n2uaAUB34ShQPJTlhBtJj3QB46Mhr2vblILhYqiQRofYp5QBQU4JqUISPCcEwFOCAVCEIDmOcLB9LsvFtqz0LnDzZ17/2qlub7bIZE5kpd0LJw52WswEjQCWg7z1V6Dx+GEkUjDuex7T5OaQfivJMEhjdI3jVeoOX8VnTtm1NPG0O3ouHl9zosTtRgw0XzjxI3E4ionMIPQl1NcH7rBBFd5WbaPKnJlZGZCJI2nEAuAD3tcS10ZG7QA68bXN4vFTTMibI8ubC1zYwQOqHOL3C95txJ1tOdC58bTR6hLCeGvWaL/iXXwNTI7SNJ4SmmnZb/AF1Ovwe1A6AzFzKDgzeGveSN/R94FZuGoIKi3Slzi6ybPHVR2DwVm63VansBs8u1O4LvOd43NH2elTnaJNYLkFNNHHJG1wD25nOc+Jgsk1kOeyKreAl2rzXTxwSyXDTYXucM3SO6ozEtIaA06b9d5Vg8iH3hIwI8xbbSdODj91KY2uQYnte6OJrmuBzOYMwcKINrytXEVO0cX1O9CnHInEqP+jljKnxkXB0Ucnqx5Z/9ivVecOZPEdDtvIT245o9NxIGcenUXo9abVnY2BEJUigCoQhxrfp56ICNxI/LIf2U/wBqFM2ifyrCec//ABJgxImxQMZDmRRyNc4atzyOZTA7cSAwk1usJdrRuJikjGZ8Ty7LYbna5pY9oJ0DqIIvTThauS1SfT73KXLn5/oybX7WG/zLPsSJ23f7rP8Asn/ZJK0cRtGOdoZmMMoc17BI3K5r2GwQ06SN3g5SbBOqyf1u5oIniIFaujuWMjjbaztHm0+anI1bwIzrUmI3W0EbiAR5EaJygtnYktb+TyMliGga86tH0RK2zQ4Zmk+KkmbTb+kBjP61ZfR4tvvCrlBplkZpm2hIDeo3JVgZnOc4zq2Vi/2Ve17R968tSG8S7uzu04dor1PzgYZ0uzZ2M7TxG0XoNZo15ZfEW4p7XCiHuBHcQ4ghRdXsTZ2uSrQnhNCeEBb3MUPmsX+0i9zHfirRVa8x0NYXEO75w3+GJh/mVlIQKlCalQDwnBMCcEJHIRaEBiK8p8qMD0O08TGeE8o9ri4e4r1Y5ecOdbCth25IXCmvMUh4WHMAcQfMFZQdpIh8iCgwZdeUXWp8FLYPYTzlaAfnNR3ezv8AxWePlZBBm6PIzM0NcBlOYAVqDevjvWCXnDYA0NLjl7IaDTdb6u6tV16WIjGTTSts789OnmczEKrLuxWhJYLYwzBvGzeh0oZjr30Ca7gp9mDAZ83qLIvdqN+9cCecbK7NHCM4GUPdV1rpevefao7F8vsQ/QZWjuFn8FnU4inJW5eRVDAdx3TzPe53BxBa4skkmbHTjlie4W47rF1S1toz4XK3LBnf0Ra8yPIqT6Y1NrgodoYrEEhjroWayNAG6yXbkP2bIf7XERN8HTZz/DHmWpXxcak1NJq3jZO6tqlzN7DUHRhlbv4k1yMxPybbmEdYozxtJ4VKOjP2l6gxspZG9zRbmtJA8QF5NwewpWTQvw7Xzlr2OJbFK1oLXAgZngXdL1FsblNBjQ9sbiJG2JIZAWTR39KN2tdzhYPeufN5rvlc246WMGC2vNMwGMRfWeXg+jGj35gtxgmO+Vo8GR173OcVtwYNrBQAPmFmpRTvCCi9fEVLSk2tEaPyNx7T5T+9k+wGrE7YkZ1MbXH9fr/btSMkgaC5xoAWSdwC0v6zJ7ET3DvcWxjzAcc3uVqctipqO5mjhygNoADcBVeQA3Js8VkDvJv0CwulncRQiZv168mn+0LXlcS4B2IJ36RhjSPRoc5Sou5i7D8ZszMA1wD2kjRwBvz4KNxELYQQybJQ/s3uD2+TQTmb6H0W8/BNdXUlk1/PLyD/AKjgPcspwRDaZFG2/EA+xjfvVilbcxcbmjBhmzDO6PK4aB7MzSaHaa6g4jzC2GslZ2XCVvc/qv8ALMBR9QFvR4J4FdJQ/VaPi/N8Ep2Y09ovdpWr3D3NoLF1ESoMimhpJy54HgWQ2m6HcS3Vjh40sOM29NDkaSyQudTSGFubXsuAcQDXEUpvC7LZHeUDX2+p4+qwY7YrXkFtA8fFUV71I5Yu3ibFC0JXkr+BB85mNA2XNldqXQgVob6eM2PYvMsTrxBJ1JcT5klei+cPZ0r8E9rGknNGaA35Xg0PHRUDHsWeOYukhkY0Gy5zCGjXTXdvpCEyUw7IrAkMgF6uYGu9jCR8VPO2ZgXYV7oJZ34kAFsbw0DtNDtGt16tneoHCOhJLZjI26p7QHNHg5u/2Ledyde4XA9k7d/zZ6w82Oo2rvZ6jjmSuip1oRdpO3rqW1zKxkYCSwReJfv0PYjb/KrAXmzZXK3G4B2WKWRlHWJ4Lm/6b93pS7rYvPgdBjIL73wn3mNx89zlSW8y2kLn9i8vcFjKEOIZnP6N/wA2+9NMrqvfwtT6gChOCaEoQkehIhAMldQJVB8/OFccVDNXVdDkJG7Mx7jR9HBX85cVzj7G6eDKADm7xdEIDz5g+Tgky5W4mQubmAZCI2kCrqR7usBY1AUvheQcruzhOF/P4j+WIAjytSHJ/lI/ZcvQ4kOfhSare+An85ne3vHsorpcbztYCM9TpZd46rMo8NXEab+CySRi2yG2VzVx0TiWkvuw2KRwjyncBmGexqNTqugwvN7hY+zhozXF5dJ6amgVzmJ5693Q4YacZH3Z78rQKTNk88L3TD5W0NhOlwins/W61lw7xoVmomN2d5HyeYGlrWRhpFU2NgBHG9N34og2Lh4Ow2Jla0Axpruoam1lZt7A5Q+TFQFpFgumDiR9Ukn0pR+L50tlw6MkdIRwhidX8TsoR2QVxk/KzBRSZHTsLgaLGhz3WD2dBwrctXb3LfBTURFMZGG4pmEQSx+LJLLt/Agg8QuD5X8s8JjH9JFhnslB0lLmNJHc9jbzad50XNf1i95pjS4+Fu9wVbZnYurk7zz9Ewtx4Mgb2ZWAB5H5oezQOd4tryWHHf0hBdYfCE+MsgHuaPvVTNwExa0TNezO/q5mltiuF/8AdVNQ8k2j+1fFGOJllaP9rbKzhTnP3VcxlOMfeZO7V56cdMwgHDxAjssYXuPdq66PimcneeLGRztOJkMsRcA8ODQQ0kAlpABBA19FA4vCYJgH5RmIO6GL+Z61Z5IDG8RRyElppz3gVpvyMFHXvWxHB1Wv6Ue0wvon8rfex6dnLZmdR1i9eJB7nNPDwNJYcR0f9o0M/Wb2PUDVnrp4rT2UwT4bDy6hzoInZ2mnaxt48deBtbDp3xnrjO0fnMHWH1mcfNvsVS1Vix6O5Jgg6jUHilUXGGuGfDvA11y6sJ/Wj4HyorKNqZNJxk/XHWjP729n71eawcHsZZ0byEB1ixqDuI4oWBmCEIQGDHR5oyPL4hVFzoTCOCOMb5JLP1Yxf2nD2K45GWCFQfOxtDNjRGN0MYB+s/rH3FvsUpX0RHiQ+wNjtna90lsaLDZLAYHtaXuaW1bzkF0Koak7gd5vJwiRwjJcWkUW9V5BAcDlBtu8AjXXS1CbG2m+J3Ve4NJstBGUnd1mOtrtCRRHFdVs7aeVpMnWznM88XE3o9rtNb3juC9PSi4qy1RwsVJPwYwzShuWYMnZ9GVoJHk7eFGYjA4STsufhn9z/nIr8HbwPVb78WovHSBytq4KFRXaNDDYipF9PL9cvoRuM5MTsGYNErN+eI5x512h7FtbE5eY3B6Qzvyj9HJ84weGV270paTWyseOgc5rt/VNXXeNyyu5RZjWMgbNVjMPm5Qe+xvruXGrYBRejt5+vwd6niZta2flo/19UWVsPn2BoYzD1+vCbH+m77irK2Dyigx0fSYZ+doNHQhzTvpzTqCvMeL+TkB2He/frHINW6b8w3i1b3MXgSIMRKbp8jWNHA5G2T7XUubODg7M3YSUldFo2hIhYGYrlG7aizMH1vuKk3LUxrbZ6hSQVnyx5GtnYXNHWr/voqN25sh2GkLXtrXTu9q9XnDg71H4jk1BIbdExx8QCpa6EXPK+HwMkh+bje76rSVNYLm/x03ZgcB3vIavSsGxY26Na0eQAW23BNHBTlZGZIoDAcymKf8A2j2M8gXH7l0uzuYmP9LJI/ypo9yuKGMDgFldIoyk5ivdlc0eCY4DoQTxL7cR7V1uD5HYeIdRgHk1o+5SOEb1ifBbahklS892zWRx4R7BXzj2nxsNO/2rhNn8lGyMt5O+qFbtNb9VaHPlh72fG/izEM9jmSA+8NXK7NYGwi9xYJL7gWhdbhqUs8Xz0/JoYyrKm4uPiR42bCyKmABrQbblzEnvJrUa6k/eEybZTXQnI0BpoihVX/8Aqw4+VjBY6Qtu8t0w+3VSOz9pieJwAyZKOhuwOBXfeSVlFcvh8DjqFSnFylLn6uWjzc4nPsnBnuga0+bCWH4KfkZa5DmnmvZjG/4c2IZ7JnEe5wXYLxrWV2PQ5syI3F7Pt2Ztsf8ATZo71G5w81ru2g+P+2bmb/ixgnT/AMkW8eYsKapYpMPasjPZlbi9iLhiFZ8JIGtPAdeFx8Wfmn6tFbEe3wyhiW9CdwfeaFx8JPzfJ1LUxWxhmL4nGKTi+Oqd+0jPVf8AHxWBu03RkMxbGhriGCZmsTidA2RjtYyd2tjxV2VT8fv/AH1oYqco+tDpw4HdraVc63ZjoTeFf0WusTgXQHybvjPi0+i38Ntgue1rmgEnKQDdOG/XiNFo15wouN3zdkbdJSqXsuRIyvppO6gTfcALJXlrlFtQ4ieWU75ZHO8mk9UegpehecLanybZmJeDTnM6NutdaUhgrxAcT6Lzi/CuNENdl0o0a1NDXzFLZw0M1RES5ajcLJXcug2djM2nu71Ew4Ag07QjgVIRRkUWigOPxC9PRpuxyMTVpcjLiraaG7ePwWtn7963MZ2RW/7jvRsfY/yjEMiJIDicxAstaASSArqlRU4tvY0qNN1noYti7XZBOXvbmGWhuNajgd+5N2lionYVxpvSPkLtNCC511XgNF03KHm8ncXSxsZKyhXyZtFtADrYcm9w3sJ14Kv8dgchkBeLjrqkPBdZAoAtBBF2Q6txXI9pVS7R0/ZlGyu1b6mswr01zf7J+S7Nw8ZFOLA931pOufivO/JfZRxWLghAvpJWg/VBt3uBXqlraAA3DQLiVJZptnSirKwqEJVWSPcsE4tpWdyxuQGo2NAjWbIl6NZ3KrMwBicQsnRJejCXIyMwBP6MlZQ0BKjkWKJiw8dDzWZIhYmRx/O5Bn2RP+qYneVStv3ErhOS20BJhOjd/hgfEfgrP5dYfpNmYto39A8/wjN/KqE5N7Zjic1kpe3MWixWQMN5iSdxBA9q6HD5RVRp9PrdGnjKUqkVl2f4Z008GHhac7M5c2uu66drq0HcPwUf8oABLQB1cmVja7wLrjZW1Bt7DieVrHBzLaGuIzyCxqWNPbIo2P1lyu0OU5InjZbmucafq06gWcvA2F06cYU6kql3eVubey6bFDoVHTjmkrLZJffctrmYnPyTEscCHMxb7B3guYwkHxsFWEqf5g8XUeMaTfXifqdSS14Ovou7j25KdWkFxNBjuq2+4kagDvXmsXiI0qtpf6b+506OGlUi3HZHTJCaFnQd50HtXOFmLk7eJZEPo4eKyP8A1JL9wTRyWicblEmIPfPK94/gFN9y2lTju/l6Rq5nsjexnKnCRnK6ZjnfQjuV/wDCy1DbQnkxg6NkT4oXEZ5JQGyOaCDlji3i67TqpdBhdmCMVG1sY7mNawe5bDcB3rOM4Q1jz9etyHCUuY6GMO7QWKDZDWSmQXdd63Y2UnrUmlJ6m3CTitCsufPHObh8NEOy+V73Hh82wBo/+Qn91VvsnaxaGtBBAqmmgQQbBbeh19Vd/LXYrMXGGTNzMuxwIdVZgeB1KqLbvN1LDboD0rPo7nj0/OVkJOBhOKmrG5mimJsAPdIHOO4NBoEZN4AsnyWMYAPeWg9xGhqqB3+Tmmu5wXLYfaMkLqIuvzX2CPI7x8PBdHgeUMT8xIAkc0MJOjyAQQAdztWt7jouth8eoRyx005HHnw/vd96dVsjPisCI213aWpnm+wRM8krW5sjWs/j1PuaPaojFTMkZTXHOBrmuyeN9xUXhPlTXOlwjnMMQGYtdR18Do4abit2qnVoPWzZXh5ONfLHWKuXrh8jtR1Hiz3Eaa2DoVV/PVPEW4cNyGSR7nukA1yN00O8WXaj9VbGzedp8ThFtXDmxR6WMZXi9xdHx82n0XE84W3Y8XjS6B2aJjGtY42L0zONHXtGvRefUHDvbW5rk/idtu+h0/MhsfNjJZjqIYw0EGxmkPA/VHvV3qvOZTAiPZ+c6Ome53mLyt9zferDC1ywVKhKhI9yxkLKUwhAY6QnUilJA1InUikA1CdSKQDUqWkUgNHa7A6GSM/pI3s/iaW/evLp2c5xG4VbTfeHHhvXqnEYXPxoqqOUfNzKMQ92HykPcXlrtA1ztTR4g76pZ06jpyzIhq6sVhiMAGgEucTddXqcO86+5azYANzQPE28+/T3K0Iea5766aSvBg/md+Cm8Bzb4aPUx5z3vJd7t3uVkq9STu2YKnFEPzObIeGYiV+jZOjYzhmDMxJA7rdXoVYOE5LRiQv61nfqa9BuWfZGzAwU0AAVQGgCmmNI3qicVLVl0JuN0jDHg2t3BZQ2tyfSKS5iNSJ9JKQDaQnUkpAa20Ic0Z8NfYoJ+FBXTUoiaDK4rOHQxkjkdvckIcSPnGdbg9ujh68fVVryk5v54LMQ6aMamh1h5t4+ivUx2tabAg7lk4GKl1POEG0ns0d1gODrDm+Tt48tR4KTwu07cCxxDrBo6ONG6I7MgscNfBWjyh5Cw4my9uV/02UHevAqtdvcgsRhbIHSx/SaNR9ZvBZQrzgrbdBkje60Zs7c5R/KWynEQNc8tAje2x0RGmoPWHFclFGXENGpJAHiSaC24cY4drrVpreYeAdv9DYUryLwHTY6KxYYTK79zUf7i1Q5QjSjSpqyW3gjJKTlmkXhyfw4w+HiibuYxrf4QBftF+q6LCYjvXPYQ7lMYUKgyJZCwgIQk20lJUIBtJMqehAMypMqyJKQDMqSlkpJSAZSKT6RSAZSwTYeza2qRSkGkMHfBHyJbtJaS5FjBBFlCyUn0ilBIykUn0ikAykUn0ikBjpFJ9IpCDHS1sVDeq3KSZVKdhYi+hS9EpHoh3JpgCszmLiRcuGtacuzrU+cOlbCAockwkytNv8ANvDibcG9HJ9JugP1m7isXI3m2lwr3ufRLgAHWKyg3u36mvYrOfhgVkaylgZEPh9jFu+lJQYQBZ8qcAoJCkJ1IQCoQhACEIQAhCEAIQhACEIQAhCEAIQhACEIQAhCEAIQhACRCEAIQhAIhCEAISIQC0hCEABKhCAVCEI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8" name="AutoShape 4" descr="data:image/jpeg;base64,/9j/4AAQSkZJRgABAQAAAQABAAD/2wCEAAkGBhQQEBQUEBQVFBQVFBUVFRUVFhQUFRQVFBQVFRUUFRQYHSYeFxkjGRQVHy8gIycpLCwsFR4xNTAqNSYrLCkBCQoKDgwOGg8PGiwkHyQsLzExLCwpKS0sKikpKS8vLCwsKiwsLCwpKSksLCo1KSkvLCksKS0pKSkpKSwpLCksKf/AABEIAMMBAgMBIgACEQEDEQH/xAAcAAABBAMBAAAAAAAAAAAAAAAAAQIFBwMEBgj/xABJEAABBAADAwkDBwgKAQUAAAABAAIDEQQSIQUxQQYHEyIyUWFxgZGhsRQjUnKywdEkQkNic4KSwggVMzRTdJOis/Bjg4Sjw/H/xAAaAQEAAgMBAAAAAAAAAAAAAAAAAQMCBAUG/8QAMREAAgECBAMFCQEAAwAAAAAAAAECAxEEEiFBBTFREyJhcfAUMoGRobHB0eFCBhUW/9oADAMBAAIRAxEAPwC8UIQgBCEIAQhCAEiEhKACU0lBKQoBbSWkQhAtota82MYzRzgD3cVrYvbDGstpBO4eHiVnGnKXJFM69OF7yWhvSThvaIC1ztWMcVyG09u5d51K0sJ0uIFxjq/TccrT5d/ot1YRJXkzlS4m27QRYUOKa/suB+PsT3yhu8qvhs3FMkYWPbWYZi1xto4nKRqugmxxOpNlVywyvo9C+GPbj3o2ZMP2kAiPajTv0XOme0CVT2CCxU7nXNeCLGoS2uc2ftLI6j2Tv/FdCCtapTcGb9GsqiH2ltMtLarLh6E0FLaAVCEIAQhCAEIQgBCEIAQhIgFQkRaALRaS0loAJSWhJaALSItIhALR2xj+hiLhvNAeZ4+y1mx+ObCwvedB7SeAC4PbXKJ04p1Bt2Gjge++9bmFw0qsr20ORxPiVPCwcL99rRL7+AYrah79/FRWJ2qRuK1JplGzSue4MYLc40B957gu92cYnj41Z1XoZxiflGJYxx0cbd9Uakfd6rvxiKaA3QAUANwA3Uue2RyTihqSUl8tb7Ia294A/FSjiBuOnitOp3mdWgsiNgzHvSGVa3SI6RV5TYzmxnS9ItXpEdIpyjtDb6RdXsubNCwnur2GvuXE9ItvA7WdEeqdOI4FU1qLnHQ2cNilSleXI7a0oKwYXEiRgc3cRf4hZrXLatoegTTV0OBTgUwFKCoMh4SptpQgFQhCAEIQgBCEIBEloJTbQC2ktJaRALaLSIQBaRCEIBIi0IDiuXuOIkjj4Buf1cSP5feuPkltdbzj4Ijo5huro3eBsub7bd7Fw/S2F6PByXYxSPA8Upy9rm5elbQbipqBWbki0GR8h39keAFX7z7lH4t2iz8mMTla4dzj76Kvk7uxVBZKd/I7KTEWsZlUeMVaDiVX2Zn7Sje6VBlUecSmnEqeyMXikSPTJOmUd8oKTpyp7IweLRI9Mjp1G9MUvSlT2Ri8WWDyQmzQO8HkD1AKnVFcm8AYcO1ru0bc7wLuB8hSlF5yu06kmup73BxlGhBS52FTgmpQqTaHApwTAnAoSOSpoSoBUIQgBCEIDGSkQUloASITS8DeQgHIWhPt/DRmpMRCw9zpY2/EqLm5xtmsJDsbh7Hc8H4WhB0SFxE3PRsptj5ST9WKV1+RDVFTf0gNnNum4h3dUbR9p4QFmIWjsTazcXhosRGCGyxteAasBw3GuI3LeQGHF4RsrHMkAc1wog/93qvtq83ErXE4Zwe0/muOVw9dxVjoV9KvOl7pqYnB0sR76167lTHm8xjtC1g8S8fctvZ3NfiI3EmSKi2iAXHXeOHf8VZyFe8bVfQ1Y8JoJW1+ZT2Kw74HlkrS0jv4+IPELH0w71ZeNwjJMcwSNa8fJZNHAEX0zOBWvidjQMxeHDYowHNxGYZRRytYWkg91n2rejxBWV1rY49TgDzNxnpffmV30wTw1xBIa6hqTlNV3kqytq4VjXYbKxrfyqPstAsZJO4LY5QH8jxH7CX7BWP/AGPK0efiZx/4+tc0+Xh/Suodh4h4tsEhHfVfFbUfJHFO/RV9ZzR7rVj4QfNs+o37IWVUS4jU2SNqPAMPvJ/T9Fex8hMSd5jb+8SfcFP7D5HMgcHyO6R47OlNae8DiV0aRUVMbVmrNm5R4ThaMlJRu11FQkQtQ6gqVIhQBwSgpqUFCR4TgmApQUA9CRKgBCEICvudvlNicBBC/CvDM0jmuJa135tt7W7cVUcvLvbWI6zJpyDuMbGMb6ZWgK3OerCZ9lOd/hyxP9pLP51VfJPZfSwNfvpz21r+ab09CrqMIzlaTsaeNxSwtPtGRE0m15XXJPiL73YjJ8HLTl5MYmQ3NOyzvzzPkPrV2rUhw8TMo6pzbtwvyWvj8OwgkN7Oh3ijfeO9bWHoUqsra/P+Hmf/AEVSUrKBW7OQX0p2/uxSO+NJr+SkTO1JM76rGN+Ll3mUvyFm8A5xmGpvq5RV7qu+KjNqxZX5ZA5rw4gg1p4VpS6UOGw3/P7NinxSvOVm18DmcNydjfeSGZ9by6RjR5aN3rQ2xgmMa7LB0Zadbe9zhru109y77YmNY1mQgGnOzaE7zYOmvhfhS5/lpM15NVfR06tNQSW6cDVe5RXwUIUsyR0MPiqlStla082XHzLYzpNjYf8A8Zlj/hkcR7nBdyqo/o747NgcRHeseIzAdwkY372lWuvPHZBCRKpAISJUBFzf36P/AC0v/LEkx4/K8L5Yj/jYlnH5dF/l5v8AkhKTaH97wv8A7j/jarlt5P8AJU9/NfgdtjtYb/Ms+xIncoP7piP2En2Cm7X7WG/zLPsSJ23/AO6T/sZPslQucfW5L/162N3DDqN+q34BZE2PsjyHwSqplgIQhACFhxmMZDG6SVwaxgtzjuAHFaEnKaAC81jvAoe11ICWQuVxnONhY98jL8ZGfBtlRUnPJhGnW3/sw4n2uaAUB34ShQPJTlhBtJj3QB46Mhr2vblILhYqiQRofYp5QBQU4JqUISPCcEwFOCAVCEIDmOcLB9LsvFtqz0LnDzZ17/2qlub7bIZE5kpd0LJw52WswEjQCWg7z1V6Dx+GEkUjDuex7T5OaQfivJMEhjdI3jVeoOX8VnTtm1NPG0O3ouHl9zosTtRgw0XzjxI3E4ionMIPQl1NcH7rBBFd5WbaPKnJlZGZCJI2nEAuAD3tcS10ZG7QA68bXN4vFTTMibI8ubC1zYwQOqHOL3C95txJ1tOdC58bTR6hLCeGvWaL/iXXwNTI7SNJ4SmmnZb/AF1Ovwe1A6AzFzKDgzeGveSN/R94FZuGoIKi3Slzi6ybPHVR2DwVm63VansBs8u1O4LvOd43NH2elTnaJNYLkFNNHHJG1wD25nOc+Jgsk1kOeyKreAl2rzXTxwSyXDTYXucM3SO6ozEtIaA06b9d5Vg8iH3hIwI8xbbSdODj91KY2uQYnte6OJrmuBzOYMwcKINrytXEVO0cX1O9CnHInEqP+jljKnxkXB0Ucnqx5Z/9ivVecOZPEdDtvIT245o9NxIGcenUXo9abVnY2BEJUigCoQhxrfp56ICNxI/LIf2U/wBqFM2ifyrCec//ABJgxImxQMZDmRRyNc4atzyOZTA7cSAwk1usJdrRuJikjGZ8Ty7LYbna5pY9oJ0DqIIvTThauS1SfT73KXLn5/oybX7WG/zLPsSJ23f7rP8Asn/ZJK0cRtGOdoZmMMoc17BI3K5r2GwQ06SN3g5SbBOqyf1u5oIniIFaujuWMjjbaztHm0+anI1bwIzrUmI3W0EbiAR5EaJygtnYktb+TyMliGga86tH0RK2zQ4Zmk+KkmbTb+kBjP61ZfR4tvvCrlBplkZpm2hIDeo3JVgZnOc4zq2Vi/2Ve17R968tSG8S7uzu04dor1PzgYZ0uzZ2M7TxG0XoNZo15ZfEW4p7XCiHuBHcQ4ghRdXsTZ2uSrQnhNCeEBb3MUPmsX+0i9zHfirRVa8x0NYXEO75w3+GJh/mVlIQKlCalQDwnBMCcEJHIRaEBiK8p8qMD0O08TGeE8o9ri4e4r1Y5ecOdbCth25IXCmvMUh4WHMAcQfMFZQdpIh8iCgwZdeUXWp8FLYPYTzlaAfnNR3ezv8AxWePlZBBm6PIzM0NcBlOYAVqDevjvWCXnDYA0NLjl7IaDTdb6u6tV16WIjGTTSts789OnmczEKrLuxWhJYLYwzBvGzeh0oZjr30Ca7gp9mDAZ83qLIvdqN+9cCecbK7NHCM4GUPdV1rpevefao7F8vsQ/QZWjuFn8FnU4inJW5eRVDAdx3TzPe53BxBa4skkmbHTjlie4W47rF1S1toz4XK3LBnf0Ra8yPIqT6Y1NrgodoYrEEhjroWayNAG6yXbkP2bIf7XERN8HTZz/DHmWpXxcak1NJq3jZO6tqlzN7DUHRhlbv4k1yMxPybbmEdYozxtJ4VKOjP2l6gxspZG9zRbmtJA8QF5NwewpWTQvw7Xzlr2OJbFK1oLXAgZngXdL1FsblNBjQ9sbiJG2JIZAWTR39KN2tdzhYPeufN5rvlc246WMGC2vNMwGMRfWeXg+jGj35gtxgmO+Vo8GR173OcVtwYNrBQAPmFmpRTvCCi9fEVLSk2tEaPyNx7T5T+9k+wGrE7YkZ1MbXH9fr/btSMkgaC5xoAWSdwC0v6zJ7ET3DvcWxjzAcc3uVqctipqO5mjhygNoADcBVeQA3Js8VkDvJv0CwulncRQiZv168mn+0LXlcS4B2IJ36RhjSPRoc5Sou5i7D8ZszMA1wD2kjRwBvz4KNxELYQQybJQ/s3uD2+TQTmb6H0W8/BNdXUlk1/PLyD/AKjgPcspwRDaZFG2/EA+xjfvVilbcxcbmjBhmzDO6PK4aB7MzSaHaa6g4jzC2GslZ2XCVvc/qv8ALMBR9QFvR4J4FdJQ/VaPi/N8Ep2Y09ovdpWr3D3NoLF1ESoMimhpJy54HgWQ2m6HcS3Vjh40sOM29NDkaSyQudTSGFubXsuAcQDXEUpvC7LZHeUDX2+p4+qwY7YrXkFtA8fFUV71I5Yu3ibFC0JXkr+BB85mNA2XNldqXQgVob6eM2PYvMsTrxBJ1JcT5klei+cPZ0r8E9rGknNGaA35Xg0PHRUDHsWeOYukhkY0Gy5zCGjXTXdvpCEyUw7IrAkMgF6uYGu9jCR8VPO2ZgXYV7oJZ34kAFsbw0DtNDtGt16tneoHCOhJLZjI26p7QHNHg5u/2Ledyde4XA9k7d/zZ6w82Oo2rvZ6jjmSuip1oRdpO3rqW1zKxkYCSwReJfv0PYjb/KrAXmzZXK3G4B2WKWRlHWJ4Lm/6b93pS7rYvPgdBjIL73wn3mNx89zlSW8y2kLn9i8vcFjKEOIZnP6N/wA2+9NMrqvfwtT6gChOCaEoQkehIhAMldQJVB8/OFccVDNXVdDkJG7Mx7jR9HBX85cVzj7G6eDKADm7xdEIDz5g+Tgky5W4mQubmAZCI2kCrqR7usBY1AUvheQcruzhOF/P4j+WIAjytSHJ/lI/ZcvQ4kOfhSare+An85ne3vHsorpcbztYCM9TpZd46rMo8NXEab+CySRi2yG2VzVx0TiWkvuw2KRwjyncBmGexqNTqugwvN7hY+zhozXF5dJ6amgVzmJ5693Q4YacZH3Z78rQKTNk88L3TD5W0NhOlwins/W61lw7xoVmomN2d5HyeYGlrWRhpFU2NgBHG9N34og2Lh4Ow2Jla0Axpruoam1lZt7A5Q+TFQFpFgumDiR9Ukn0pR+L50tlw6MkdIRwhidX8TsoR2QVxk/KzBRSZHTsLgaLGhz3WD2dBwrctXb3LfBTURFMZGG4pmEQSx+LJLLt/Agg8QuD5X8s8JjH9JFhnslB0lLmNJHc9jbzad50XNf1i95pjS4+Fu9wVbZnYurk7zz9Ewtx4Mgb2ZWAB5H5oezQOd4tryWHHf0hBdYfCE+MsgHuaPvVTNwExa0TNezO/q5mltiuF/8AdVNQ8k2j+1fFGOJllaP9rbKzhTnP3VcxlOMfeZO7V56cdMwgHDxAjssYXuPdq66PimcneeLGRztOJkMsRcA8ODQQ0kAlpABBA19FA4vCYJgH5RmIO6GL+Z61Z5IDG8RRyElppz3gVpvyMFHXvWxHB1Wv6Ue0wvon8rfex6dnLZmdR1i9eJB7nNPDwNJYcR0f9o0M/Wb2PUDVnrp4rT2UwT4bDy6hzoInZ2mnaxt48deBtbDp3xnrjO0fnMHWH1mcfNvsVS1Vix6O5Jgg6jUHilUXGGuGfDvA11y6sJ/Wj4HyorKNqZNJxk/XHWjP729n71eawcHsZZ0byEB1ixqDuI4oWBmCEIQGDHR5oyPL4hVFzoTCOCOMb5JLP1Yxf2nD2K45GWCFQfOxtDNjRGN0MYB+s/rH3FvsUpX0RHiQ+wNjtna90lsaLDZLAYHtaXuaW1bzkF0Koak7gd5vJwiRwjJcWkUW9V5BAcDlBtu8AjXXS1CbG2m+J3Ve4NJstBGUnd1mOtrtCRRHFdVs7aeVpMnWznM88XE3o9rtNb3juC9PSi4qy1RwsVJPwYwzShuWYMnZ9GVoJHk7eFGYjA4STsufhn9z/nIr8HbwPVb78WovHSBytq4KFRXaNDDYipF9PL9cvoRuM5MTsGYNErN+eI5x512h7FtbE5eY3B6Qzvyj9HJ84weGV270paTWyseOgc5rt/VNXXeNyyu5RZjWMgbNVjMPm5Qe+xvruXGrYBRejt5+vwd6niZta2flo/19UWVsPn2BoYzD1+vCbH+m77irK2Dyigx0fSYZ+doNHQhzTvpzTqCvMeL+TkB2He/frHINW6b8w3i1b3MXgSIMRKbp8jWNHA5G2T7XUubODg7M3YSUldFo2hIhYGYrlG7aizMH1vuKk3LUxrbZ6hSQVnyx5GtnYXNHWr/voqN25sh2GkLXtrXTu9q9XnDg71H4jk1BIbdExx8QCpa6EXPK+HwMkh+bje76rSVNYLm/x03ZgcB3vIavSsGxY26Na0eQAW23BNHBTlZGZIoDAcymKf8A2j2M8gXH7l0uzuYmP9LJI/ypo9yuKGMDgFldIoyk5ivdlc0eCY4DoQTxL7cR7V1uD5HYeIdRgHk1o+5SOEb1ifBbahklS892zWRx4R7BXzj2nxsNO/2rhNn8lGyMt5O+qFbtNb9VaHPlh72fG/izEM9jmSA+8NXK7NYGwi9xYJL7gWhdbhqUs8Xz0/JoYyrKm4uPiR42bCyKmABrQbblzEnvJrUa6k/eEybZTXQnI0BpoihVX/8Aqw4+VjBY6Qtu8t0w+3VSOz9pieJwAyZKOhuwOBXfeSVlFcvh8DjqFSnFylLn6uWjzc4nPsnBnuga0+bCWH4KfkZa5DmnmvZjG/4c2IZ7JnEe5wXYLxrWV2PQ5syI3F7Pt2Ztsf8ATZo71G5w81ru2g+P+2bmb/ixgnT/AMkW8eYsKapYpMPasjPZlbi9iLhiFZ8JIGtPAdeFx8Wfmn6tFbEe3wyhiW9CdwfeaFx8JPzfJ1LUxWxhmL4nGKTi+Oqd+0jPVf8AHxWBu03RkMxbGhriGCZmsTidA2RjtYyd2tjxV2VT8fv/AH1oYqco+tDpw4HdraVc63ZjoTeFf0WusTgXQHybvjPi0+i38Ntgue1rmgEnKQDdOG/XiNFo15wouN3zdkbdJSqXsuRIyvppO6gTfcALJXlrlFtQ4ieWU75ZHO8mk9UegpehecLanybZmJeDTnM6NutdaUhgrxAcT6Lzi/CuNENdl0o0a1NDXzFLZw0M1RES5ajcLJXcug2djM2nu71Ew4Ag07QjgVIRRkUWigOPxC9PRpuxyMTVpcjLiraaG7ePwWtn7963MZ2RW/7jvRsfY/yjEMiJIDicxAstaASSArqlRU4tvY0qNN1noYti7XZBOXvbmGWhuNajgd+5N2lionYVxpvSPkLtNCC511XgNF03KHm8ncXSxsZKyhXyZtFtADrYcm9w3sJ14Kv8dgchkBeLjrqkPBdZAoAtBBF2Q6txXI9pVS7R0/ZlGyu1b6mswr01zf7J+S7Nw8ZFOLA931pOufivO/JfZRxWLghAvpJWg/VBt3uBXqlraAA3DQLiVJZptnSirKwqEJVWSPcsE4tpWdyxuQGo2NAjWbIl6NZ3KrMwBicQsnRJejCXIyMwBP6MlZQ0BKjkWKJiw8dDzWZIhYmRx/O5Bn2RP+qYneVStv3ErhOS20BJhOjd/hgfEfgrP5dYfpNmYto39A8/wjN/KqE5N7Zjic1kpe3MWixWQMN5iSdxBA9q6HD5RVRp9PrdGnjKUqkVl2f4Z008GHhac7M5c2uu66drq0HcPwUf8oABLQB1cmVja7wLrjZW1Bt7DieVrHBzLaGuIzyCxqWNPbIo2P1lyu0OU5InjZbmucafq06gWcvA2F06cYU6kql3eVubey6bFDoVHTjmkrLZJffctrmYnPyTEscCHMxb7B3guYwkHxsFWEqf5g8XUeMaTfXifqdSS14Ovou7j25KdWkFxNBjuq2+4kagDvXmsXiI0qtpf6b+506OGlUi3HZHTJCaFnQd50HtXOFmLk7eJZEPo4eKyP8A1JL9wTRyWicblEmIPfPK94/gFN9y2lTju/l6Rq5nsjexnKnCRnK6ZjnfQjuV/wDCy1DbQnkxg6NkT4oXEZ5JQGyOaCDlji3i67TqpdBhdmCMVG1sY7mNawe5bDcB3rOM4Q1jz9etyHCUuY6GMO7QWKDZDWSmQXdd63Y2UnrUmlJ6m3CTitCsufPHObh8NEOy+V73Hh82wBo/+Qn91VvsnaxaGtBBAqmmgQQbBbeh19Vd/LXYrMXGGTNzMuxwIdVZgeB1KqLbvN1LDboD0rPo7nj0/OVkJOBhOKmrG5mimJsAPdIHOO4NBoEZN4AsnyWMYAPeWg9xGhqqB3+Tmmu5wXLYfaMkLqIuvzX2CPI7x8PBdHgeUMT8xIAkc0MJOjyAQQAdztWt7jouth8eoRyx005HHnw/vd96dVsjPisCI213aWpnm+wRM8krW5sjWs/j1PuaPaojFTMkZTXHOBrmuyeN9xUXhPlTXOlwjnMMQGYtdR18Do4abit2qnVoPWzZXh5ONfLHWKuXrh8jtR1Hiz3Eaa2DoVV/PVPEW4cNyGSR7nukA1yN00O8WXaj9VbGzedp8ThFtXDmxR6WMZXi9xdHx82n0XE84W3Y8XjS6B2aJjGtY42L0zONHXtGvRefUHDvbW5rk/idtu+h0/MhsfNjJZjqIYw0EGxmkPA/VHvV3qvOZTAiPZ+c6Ome53mLyt9zferDC1ywVKhKhI9yxkLKUwhAY6QnUilJA1InUikA1CdSKQDUqWkUgNHa7A6GSM/pI3s/iaW/evLp2c5xG4VbTfeHHhvXqnEYXPxoqqOUfNzKMQ92HykPcXlrtA1ztTR4g76pZ06jpyzIhq6sVhiMAGgEucTddXqcO86+5azYANzQPE28+/T3K0Iea5766aSvBg/md+Cm8Bzb4aPUx5z3vJd7t3uVkq9STu2YKnFEPzObIeGYiV+jZOjYzhmDMxJA7rdXoVYOE5LRiQv61nfqa9BuWfZGzAwU0AAVQGgCmmNI3qicVLVl0JuN0jDHg2t3BZQ2tyfSKS5iNSJ9JKQDaQnUkpAa20Ic0Z8NfYoJ+FBXTUoiaDK4rOHQxkjkdvckIcSPnGdbg9ujh68fVVryk5v54LMQ6aMamh1h5t4+ivUx2tabAg7lk4GKl1POEG0ns0d1gODrDm+Tt48tR4KTwu07cCxxDrBo6ONG6I7MgscNfBWjyh5Cw4my9uV/02UHevAqtdvcgsRhbIHSx/SaNR9ZvBZQrzgrbdBkje60Zs7c5R/KWynEQNc8tAje2x0RGmoPWHFclFGXENGpJAHiSaC24cY4drrVpreYeAdv9DYUryLwHTY6KxYYTK79zUf7i1Q5QjSjSpqyW3gjJKTlmkXhyfw4w+HiibuYxrf4QBftF+q6LCYjvXPYQ7lMYUKgyJZCwgIQk20lJUIBtJMqehAMypMqyJKQDMqSlkpJSAZSKT6RSAZSwTYeza2qRSkGkMHfBHyJbtJaS5FjBBFlCyUn0ilBIykUn0ikAykUn0ikBjpFJ9IpCDHS1sVDeq3KSZVKdhYi+hS9EpHoh3JpgCszmLiRcuGtacuzrU+cOlbCAockwkytNv8ANvDibcG9HJ9JugP1m7isXI3m2lwr3ufRLgAHWKyg3u36mvYrOfhgVkaylgZEPh9jFu+lJQYQBZ8qcAoJCkJ1IQCoQhACEIQAhCEAIQhACEIQAhCEAIQhACEIQAhCEAIQhACRCEAIQhAIhCEAISIQC0hCEABKhCAVCEID/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2054" name="Picture 6" descr="Sicherheit, Skalierbarkeit und Kontroll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4242" y="5373092"/>
            <a:ext cx="1482329" cy="93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082"/>
                                        </p:tgtEl>
                                        <p:attrNameLst>
                                          <p:attrName>style.visibility</p:attrName>
                                        </p:attrNameLst>
                                      </p:cBhvr>
                                      <p:to>
                                        <p:strVal val="visible"/>
                                      </p:to>
                                    </p:set>
                                    <p:animEffect transition="in" filter="fade">
                                      <p:cBhvr>
                                        <p:cTn id="48" dur="500"/>
                                        <p:tgtEl>
                                          <p:spTgt spid="3082"/>
                                        </p:tgtEl>
                                      </p:cBhvr>
                                    </p:animEffect>
                                  </p:childTnLst>
                                </p:cTn>
                              </p:par>
                              <p:par>
                                <p:cTn id="49" presetID="10" presetClass="entr" presetSubtype="0" fill="hold" nodeType="withEffect">
                                  <p:stCondLst>
                                    <p:cond delay="0"/>
                                  </p:stCondLst>
                                  <p:childTnLst>
                                    <p:set>
                                      <p:cBhvr>
                                        <p:cTn id="50" dur="1" fill="hold">
                                          <p:stCondLst>
                                            <p:cond delay="0"/>
                                          </p:stCondLst>
                                        </p:cTn>
                                        <p:tgtEl>
                                          <p:spTgt spid="2054"/>
                                        </p:tgtEl>
                                        <p:attrNameLst>
                                          <p:attrName>style.visibility</p:attrName>
                                        </p:attrNameLst>
                                      </p:cBhvr>
                                      <p:to>
                                        <p:strVal val="visible"/>
                                      </p:to>
                                    </p:set>
                                    <p:animEffect transition="in" filter="fade">
                                      <p:cBhvr>
                                        <p:cTn id="5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Implementation </a:t>
            </a:r>
            <a:r>
              <a:rPr lang="de-CH" dirty="0" err="1" smtClean="0"/>
              <a:t>of</a:t>
            </a:r>
            <a:r>
              <a:rPr lang="de-CH" dirty="0" smtClean="0"/>
              <a:t> WMDS</a:t>
            </a:r>
            <a:endParaRPr lang="en-US" dirty="0"/>
          </a:p>
        </p:txBody>
      </p:sp>
      <p:sp>
        <p:nvSpPr>
          <p:cNvPr id="3" name="Content Placeholder 2"/>
          <p:cNvSpPr>
            <a:spLocks noGrp="1"/>
          </p:cNvSpPr>
          <p:nvPr>
            <p:ph idx="1"/>
          </p:nvPr>
        </p:nvSpPr>
        <p:spPr/>
        <p:txBody>
          <a:bodyPr/>
          <a:lstStyle/>
          <a:p>
            <a:r>
              <a:rPr lang="de-CH" dirty="0" smtClean="0"/>
              <a:t>Reporting </a:t>
            </a:r>
            <a:r>
              <a:rPr lang="de-CH" dirty="0" err="1" smtClean="0"/>
              <a:t>obligations</a:t>
            </a:r>
            <a:endParaRPr lang="de-CH" dirty="0" smtClean="0"/>
          </a:p>
          <a:p>
            <a:pPr lvl="1">
              <a:tabLst>
                <a:tab pos="4129088" algn="l"/>
              </a:tabLst>
            </a:pPr>
            <a:r>
              <a:rPr lang="de-CH" dirty="0" err="1" smtClean="0"/>
              <a:t>Mandatory</a:t>
            </a:r>
            <a:r>
              <a:rPr lang="de-CH" dirty="0" smtClean="0"/>
              <a:t> </a:t>
            </a:r>
            <a:r>
              <a:rPr lang="de-CH" dirty="0" err="1" smtClean="0"/>
              <a:t>items</a:t>
            </a:r>
            <a:r>
              <a:rPr lang="de-CH" dirty="0" smtClean="0"/>
              <a:t> 	(28)</a:t>
            </a:r>
          </a:p>
          <a:p>
            <a:pPr lvl="1">
              <a:tabLst>
                <a:tab pos="4129088" algn="l"/>
              </a:tabLst>
            </a:pPr>
            <a:r>
              <a:rPr lang="de-CH" dirty="0" err="1" smtClean="0"/>
              <a:t>Conditional</a:t>
            </a:r>
            <a:r>
              <a:rPr lang="de-CH" dirty="0" smtClean="0"/>
              <a:t> </a:t>
            </a:r>
            <a:r>
              <a:rPr lang="de-CH" dirty="0" err="1" smtClean="0"/>
              <a:t>items</a:t>
            </a:r>
            <a:r>
              <a:rPr lang="de-CH" dirty="0" smtClean="0"/>
              <a:t> 	(21)</a:t>
            </a:r>
          </a:p>
          <a:p>
            <a:pPr lvl="1">
              <a:tabLst>
                <a:tab pos="4129088" algn="l"/>
              </a:tabLst>
            </a:pPr>
            <a:r>
              <a:rPr lang="de-CH" dirty="0" smtClean="0"/>
              <a:t>Optional </a:t>
            </a:r>
            <a:r>
              <a:rPr lang="de-CH" dirty="0" err="1" smtClean="0"/>
              <a:t>items</a:t>
            </a:r>
            <a:r>
              <a:rPr lang="de-CH" dirty="0" smtClean="0"/>
              <a:t> 	(18)</a:t>
            </a:r>
          </a:p>
          <a:p>
            <a:r>
              <a:rPr lang="de-CH" dirty="0" smtClean="0"/>
              <a:t>Adoption in 3 </a:t>
            </a:r>
            <a:r>
              <a:rPr lang="de-CH" dirty="0" err="1" smtClean="0"/>
              <a:t>phases</a:t>
            </a:r>
            <a:endParaRPr lang="de-CH" dirty="0" smtClean="0"/>
          </a:p>
          <a:p>
            <a:pPr lvl="1">
              <a:tabLst>
                <a:tab pos="2336800" algn="l"/>
                <a:tab pos="4129088" algn="l"/>
              </a:tabLst>
            </a:pPr>
            <a:r>
              <a:rPr lang="de-CH" dirty="0" smtClean="0"/>
              <a:t>Phase I	2016	(24)</a:t>
            </a:r>
          </a:p>
          <a:p>
            <a:pPr lvl="1">
              <a:tabLst>
                <a:tab pos="2336800" algn="l"/>
                <a:tab pos="4129088" algn="l"/>
              </a:tabLst>
            </a:pPr>
            <a:r>
              <a:rPr lang="de-CH" dirty="0" smtClean="0"/>
              <a:t>Phase II	2017-2018	(19)</a:t>
            </a:r>
          </a:p>
          <a:p>
            <a:pPr lvl="1">
              <a:tabLst>
                <a:tab pos="2336800" algn="l"/>
                <a:tab pos="4129088" algn="l"/>
              </a:tabLst>
            </a:pPr>
            <a:r>
              <a:rPr lang="de-CH" dirty="0" smtClean="0"/>
              <a:t>Phase III	2019-2020	(24)</a:t>
            </a:r>
            <a:endParaRPr lang="en-US" dirty="0"/>
          </a:p>
        </p:txBody>
      </p:sp>
      <p:graphicFrame>
        <p:nvGraphicFramePr>
          <p:cNvPr id="5" name="Chart 4"/>
          <p:cNvGraphicFramePr/>
          <p:nvPr>
            <p:extLst>
              <p:ext uri="{D42A27DB-BD31-4B8C-83A1-F6EECF244321}">
                <p14:modId xmlns:p14="http://schemas.microsoft.com/office/powerpoint/2010/main" val="3720166977"/>
              </p:ext>
            </p:extLst>
          </p:nvPr>
        </p:nvGraphicFramePr>
        <p:xfrm>
          <a:off x="5781670" y="1600200"/>
          <a:ext cx="3224215" cy="23479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57895" y="4743450"/>
            <a:ext cx="2744350" cy="646331"/>
          </a:xfrm>
          <a:prstGeom prst="rect">
            <a:avLst/>
          </a:prstGeom>
          <a:noFill/>
          <a:ln>
            <a:solidFill>
              <a:srgbClr val="FF0000"/>
            </a:solidFill>
          </a:ln>
        </p:spPr>
        <p:txBody>
          <a:bodyPr wrap="square" rtlCol="0">
            <a:spAutoFit/>
          </a:bodyPr>
          <a:lstStyle/>
          <a:p>
            <a:r>
              <a:rPr lang="de-CH" dirty="0" err="1">
                <a:solidFill>
                  <a:srgbClr val="FF0000"/>
                </a:solidFill>
              </a:rPr>
              <a:t>Some</a:t>
            </a:r>
            <a:r>
              <a:rPr lang="de-CH" dirty="0">
                <a:solidFill>
                  <a:srgbClr val="FF0000"/>
                </a:solidFill>
              </a:rPr>
              <a:t> </a:t>
            </a:r>
            <a:r>
              <a:rPr lang="de-CH" dirty="0" err="1">
                <a:solidFill>
                  <a:srgbClr val="FF0000"/>
                </a:solidFill>
              </a:rPr>
              <a:t>elements</a:t>
            </a:r>
            <a:r>
              <a:rPr lang="de-CH" dirty="0">
                <a:solidFill>
                  <a:srgbClr val="FF0000"/>
                </a:solidFill>
              </a:rPr>
              <a:t> </a:t>
            </a:r>
            <a:r>
              <a:rPr lang="de-CH" dirty="0" err="1">
                <a:solidFill>
                  <a:srgbClr val="FF0000"/>
                </a:solidFill>
              </a:rPr>
              <a:t>consist</a:t>
            </a:r>
            <a:r>
              <a:rPr lang="de-CH" dirty="0">
                <a:solidFill>
                  <a:srgbClr val="FF0000"/>
                </a:solidFill>
              </a:rPr>
              <a:t> </a:t>
            </a:r>
            <a:r>
              <a:rPr lang="de-CH" dirty="0" err="1">
                <a:solidFill>
                  <a:srgbClr val="FF0000"/>
                </a:solidFill>
              </a:rPr>
              <a:t>of</a:t>
            </a:r>
            <a:r>
              <a:rPr lang="de-CH" dirty="0">
                <a:solidFill>
                  <a:srgbClr val="FF0000"/>
                </a:solidFill>
              </a:rPr>
              <a:t> multiple «</a:t>
            </a:r>
            <a:r>
              <a:rPr lang="de-CH" dirty="0" err="1">
                <a:solidFill>
                  <a:srgbClr val="FF0000"/>
                </a:solidFill>
              </a:rPr>
              <a:t>atomic</a:t>
            </a:r>
            <a:r>
              <a:rPr lang="de-CH" dirty="0">
                <a:solidFill>
                  <a:srgbClr val="FF0000"/>
                </a:solidFill>
              </a:rPr>
              <a:t>» </a:t>
            </a:r>
            <a:r>
              <a:rPr lang="de-CH" dirty="0" err="1" smtClean="0">
                <a:solidFill>
                  <a:srgbClr val="FF0000"/>
                </a:solidFill>
              </a:rPr>
              <a:t>entities</a:t>
            </a:r>
            <a:endParaRPr lang="en-US" dirty="0">
              <a:solidFill>
                <a:srgbClr val="FF0000"/>
              </a:solidFill>
            </a:endParaRPr>
          </a:p>
        </p:txBody>
      </p:sp>
    </p:spTree>
    <p:extLst>
      <p:ext uri="{BB962C8B-B14F-4D97-AF65-F5344CB8AC3E}">
        <p14:creationId xmlns:p14="http://schemas.microsoft.com/office/powerpoint/2010/main" val="21395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82764701"/>
              </p:ext>
            </p:extLst>
          </p:nvPr>
        </p:nvGraphicFramePr>
        <p:xfrm>
          <a:off x="127001" y="38108"/>
          <a:ext cx="8978899" cy="6775897"/>
        </p:xfrm>
        <a:graphic>
          <a:graphicData uri="http://schemas.openxmlformats.org/drawingml/2006/table">
            <a:tbl>
              <a:tblPr>
                <a:tableStyleId>{5C22544A-7EE6-4342-B048-85BDC9FD1C3A}</a:tableStyleId>
              </a:tblPr>
              <a:tblGrid>
                <a:gridCol w="1948612"/>
                <a:gridCol w="2203333"/>
                <a:gridCol w="2432581"/>
                <a:gridCol w="2394373"/>
              </a:tblGrid>
              <a:tr h="157579">
                <a:tc>
                  <a:txBody>
                    <a:bodyPr/>
                    <a:lstStyle/>
                    <a:p>
                      <a:pPr algn="l">
                        <a:lnSpc>
                          <a:spcPct val="100000"/>
                        </a:lnSpc>
                        <a:spcBef>
                          <a:spcPts val="0"/>
                        </a:spcBef>
                        <a:spcAft>
                          <a:spcPts val="0"/>
                        </a:spcAft>
                      </a:pPr>
                      <a:r>
                        <a:rPr lang="en-GB" sz="800" b="1" dirty="0">
                          <a:effectLst/>
                        </a:rPr>
                        <a:t>Category</a:t>
                      </a:r>
                      <a:endParaRPr lang="en-US" sz="800" b="1" i="1" dirty="0">
                        <a:effectLst/>
                        <a:latin typeface="Calibri"/>
                        <a:ea typeface="Calibri"/>
                        <a:cs typeface="Arial"/>
                      </a:endParaRPr>
                    </a:p>
                  </a:txBody>
                  <a:tcPr marL="0" marR="0" marT="16648" marB="16648" anchor="ctr">
                    <a:solidFill>
                      <a:schemeClr val="accent1">
                        <a:lumMod val="40000"/>
                        <a:lumOff val="60000"/>
                      </a:schemeClr>
                    </a:solidFill>
                  </a:tcPr>
                </a:tc>
                <a:tc>
                  <a:txBody>
                    <a:bodyPr/>
                    <a:lstStyle/>
                    <a:p>
                      <a:pPr algn="l">
                        <a:lnSpc>
                          <a:spcPct val="100000"/>
                        </a:lnSpc>
                        <a:spcBef>
                          <a:spcPts val="0"/>
                        </a:spcBef>
                        <a:spcAft>
                          <a:spcPts val="0"/>
                        </a:spcAft>
                      </a:pPr>
                      <a:r>
                        <a:rPr lang="en-GB" sz="800" b="1" dirty="0">
                          <a:effectLst/>
                        </a:rPr>
                        <a:t>Phase </a:t>
                      </a:r>
                      <a:r>
                        <a:rPr lang="en-GB" sz="800" b="1" dirty="0" smtClean="0">
                          <a:effectLst/>
                        </a:rPr>
                        <a:t>I (2016)</a:t>
                      </a:r>
                      <a:endParaRPr lang="en-US" sz="800" b="1" i="1" dirty="0">
                        <a:effectLst/>
                        <a:latin typeface="Calibri"/>
                        <a:ea typeface="Calibri"/>
                        <a:cs typeface="Arial"/>
                      </a:endParaRPr>
                    </a:p>
                  </a:txBody>
                  <a:tcPr marL="0" marR="0" marT="16648" marB="16648">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b="1" dirty="0">
                          <a:effectLst/>
                        </a:rPr>
                        <a:t>Phase </a:t>
                      </a:r>
                      <a:r>
                        <a:rPr lang="en-GB" sz="800" b="1" dirty="0" smtClean="0">
                          <a:effectLst/>
                        </a:rPr>
                        <a:t>II (2017–2018</a:t>
                      </a:r>
                      <a:r>
                        <a:rPr lang="en-US" sz="800" b="1" i="1" dirty="0" smtClean="0">
                          <a:effectLst/>
                          <a:latin typeface="Calibri"/>
                          <a:cs typeface="Arial"/>
                        </a:rPr>
                        <a:t>)</a:t>
                      </a:r>
                      <a:endParaRPr lang="en-US" sz="800" b="1" i="1" dirty="0" smtClean="0">
                        <a:effectLst/>
                        <a:latin typeface="+mn-lt"/>
                        <a:ea typeface="Calibri"/>
                        <a:cs typeface="Arial"/>
                      </a:endParaRPr>
                    </a:p>
                  </a:txBody>
                  <a:tcPr marL="0" marR="0" marT="16648" marB="16648">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b="1" dirty="0">
                          <a:effectLst/>
                        </a:rPr>
                        <a:t>Phase </a:t>
                      </a:r>
                      <a:r>
                        <a:rPr lang="en-GB" sz="800" b="1" dirty="0" smtClean="0">
                          <a:effectLst/>
                        </a:rPr>
                        <a:t>III (2019–2020</a:t>
                      </a:r>
                      <a:r>
                        <a:rPr lang="en-US" sz="800" b="1" i="1" dirty="0" smtClean="0">
                          <a:effectLst/>
                          <a:latin typeface="Calibri"/>
                          <a:cs typeface="Arial"/>
                        </a:rPr>
                        <a:t>)</a:t>
                      </a:r>
                      <a:endParaRPr lang="en-US" sz="800" b="1" i="1" dirty="0" smtClean="0">
                        <a:effectLst/>
                        <a:latin typeface="+mn-lt"/>
                        <a:ea typeface="Calibri"/>
                        <a:cs typeface="Arial"/>
                      </a:endParaRPr>
                    </a:p>
                  </a:txBody>
                  <a:tcPr marL="0" marR="0" marT="16648" marB="16648">
                    <a:solidFill>
                      <a:schemeClr val="accent1">
                        <a:lumMod val="40000"/>
                        <a:lumOff val="60000"/>
                      </a:schemeClr>
                    </a:solidFill>
                  </a:tcPr>
                </a:tc>
              </a:tr>
              <a:tr h="157579">
                <a:tc rowSpan="4">
                  <a:txBody>
                    <a:bodyPr/>
                    <a:lstStyle/>
                    <a:p>
                      <a:pPr algn="l">
                        <a:lnSpc>
                          <a:spcPct val="100000"/>
                        </a:lnSpc>
                        <a:spcBef>
                          <a:spcPts val="0"/>
                        </a:spcBef>
                        <a:spcAft>
                          <a:spcPts val="0"/>
                        </a:spcAft>
                      </a:pPr>
                      <a:r>
                        <a:rPr lang="en-US" sz="800" dirty="0">
                          <a:effectLst/>
                        </a:rPr>
                        <a:t>1. Observed variable</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1-01 Observed variable – </a:t>
                      </a:r>
                      <a:r>
                        <a:rPr lang="en-US" sz="800" dirty="0" err="1">
                          <a:effectLst/>
                        </a:rPr>
                        <a:t>measurand</a:t>
                      </a:r>
                      <a:r>
                        <a:rPr lang="en-US" sz="800" dirty="0">
                          <a:effectLst/>
                        </a:rPr>
                        <a:t> (M)</a:t>
                      </a:r>
                      <a:endParaRPr lang="en-US" sz="800" dirty="0">
                        <a:effectLst/>
                        <a:latin typeface="Calibri"/>
                        <a:ea typeface="Calibri"/>
                        <a:cs typeface="Arial"/>
                      </a:endParaRPr>
                    </a:p>
                  </a:txBody>
                  <a:tcPr marL="0" marR="0" marT="16648" marB="16648">
                    <a:solidFill>
                      <a:schemeClr val="accent6">
                        <a:lumMod val="75000"/>
                      </a:schemeClr>
                    </a:solidFill>
                  </a:tcPr>
                </a:tc>
                <a:tc rowSpan="4">
                  <a:txBody>
                    <a:bodyPr/>
                    <a:lstStyle/>
                    <a:p>
                      <a:pPr algn="l">
                        <a:lnSpc>
                          <a:spcPct val="100000"/>
                        </a:lnSpc>
                        <a:spcBef>
                          <a:spcPts val="0"/>
                        </a:spcBef>
                        <a:spcAft>
                          <a:spcPts val="0"/>
                        </a:spcAft>
                      </a:pPr>
                      <a:r>
                        <a:rPr lang="en-US" sz="800">
                          <a:effectLst/>
                        </a:rPr>
                        <a:t>1-05 Representativeness (O)</a:t>
                      </a:r>
                      <a:endParaRPr lang="en-US" sz="800">
                        <a:effectLst/>
                        <a:latin typeface="Calibri"/>
                        <a:ea typeface="Calibri"/>
                        <a:cs typeface="Arial"/>
                      </a:endParaRPr>
                    </a:p>
                  </a:txBody>
                  <a:tcPr marL="0" marR="0" marT="16648" marB="16648"/>
                </a:tc>
                <a:tc rowSpan="4">
                  <a:txBody>
                    <a:bodyPr/>
                    <a:lstStyle/>
                    <a:p>
                      <a:pPr algn="l">
                        <a:lnSpc>
                          <a:spcPct val="100000"/>
                        </a:lnSpc>
                        <a:spcBef>
                          <a:spcPts val="0"/>
                        </a:spcBef>
                        <a:spcAft>
                          <a:spcPts val="0"/>
                        </a:spcAft>
                      </a:pPr>
                      <a:r>
                        <a:rPr lang="en-US" sz="800">
                          <a:effectLst/>
                        </a:rPr>
                        <a:t> </a:t>
                      </a:r>
                      <a:endParaRPr lang="en-US" sz="80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1-02 Measurement unit (C)</a:t>
                      </a:r>
                      <a:endParaRPr lang="en-US" sz="800" dirty="0">
                        <a:effectLst/>
                        <a:latin typeface="Calibri"/>
                        <a:ea typeface="Calibri"/>
                        <a:cs typeface="Arial"/>
                      </a:endParaRPr>
                    </a:p>
                  </a:txBody>
                  <a:tcPr marL="0" marR="0" marT="16648" marB="16648">
                    <a:solidFill>
                      <a:schemeClr val="accent6">
                        <a:lumMod val="60000"/>
                        <a:lumOff val="40000"/>
                      </a:schemeClr>
                    </a:solidFill>
                  </a:tcPr>
                </a:tc>
                <a:tc vMerge="1">
                  <a:txBody>
                    <a:bodyPr/>
                    <a:lstStyle/>
                    <a:p>
                      <a:endParaRPr lang="en-US"/>
                    </a:p>
                  </a:txBody>
                  <a:tcPr/>
                </a:tc>
                <a:tc vMerge="1">
                  <a:txBody>
                    <a:bodyPr/>
                    <a:lstStyle/>
                    <a:p>
                      <a:endParaRPr lang="en-US"/>
                    </a:p>
                  </a:txBody>
                  <a:tcPr/>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1-03 Temporal extent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endParaRPr lang="en-US"/>
                    </a:p>
                  </a:txBody>
                  <a:tcPr/>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1-04 Spatial extent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endParaRPr lang="en-US"/>
                    </a:p>
                  </a:txBody>
                  <a:tcPr/>
                </a:tc>
              </a:tr>
              <a:tr h="157579">
                <a:tc rowSpan="2">
                  <a:txBody>
                    <a:bodyPr/>
                    <a:lstStyle/>
                    <a:p>
                      <a:pPr algn="l">
                        <a:lnSpc>
                          <a:spcPct val="100000"/>
                        </a:lnSpc>
                        <a:spcBef>
                          <a:spcPts val="0"/>
                        </a:spcBef>
                        <a:spcAft>
                          <a:spcPts val="0"/>
                        </a:spcAft>
                      </a:pPr>
                      <a:r>
                        <a:rPr lang="en-US" sz="800">
                          <a:effectLst/>
                        </a:rPr>
                        <a:t>2. Purpose of observation</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2-01 Application area(s) (M)</a:t>
                      </a:r>
                      <a:endParaRPr lang="en-US" sz="800" dirty="0">
                        <a:effectLst/>
                        <a:latin typeface="Calibri"/>
                        <a:ea typeface="Calibri"/>
                        <a:cs typeface="Arial"/>
                      </a:endParaRPr>
                    </a:p>
                  </a:txBody>
                  <a:tcPr marL="0" marR="0" marT="16648" marB="16648">
                    <a:solidFill>
                      <a:schemeClr val="accent6">
                        <a:lumMod val="75000"/>
                      </a:schemeClr>
                    </a:solidFill>
                  </a:tcPr>
                </a:tc>
                <a:tc rowSpan="2">
                  <a:txBody>
                    <a:bodyPr/>
                    <a:lstStyle/>
                    <a:p>
                      <a:pPr algn="l">
                        <a:lnSpc>
                          <a:spcPct val="100000"/>
                        </a:lnSpc>
                        <a:spcBef>
                          <a:spcPts val="0"/>
                        </a:spcBef>
                        <a:spcAft>
                          <a:spcPts val="0"/>
                        </a:spcAft>
                      </a:pPr>
                      <a:r>
                        <a:rPr lang="en-US" sz="800">
                          <a:effectLst/>
                        </a:rPr>
                        <a:t> </a:t>
                      </a:r>
                      <a:endParaRPr lang="en-US" sz="800">
                        <a:effectLst/>
                        <a:latin typeface="Calibri"/>
                        <a:ea typeface="Calibri"/>
                        <a:cs typeface="Arial"/>
                      </a:endParaRPr>
                    </a:p>
                  </a:txBody>
                  <a:tcPr marL="0" marR="0" marT="16648" marB="16648"/>
                </a:tc>
                <a:tc rowSpan="2">
                  <a:txBody>
                    <a:bodyPr/>
                    <a:lstStyle/>
                    <a:p>
                      <a:pPr algn="l">
                        <a:lnSpc>
                          <a:spcPct val="100000"/>
                        </a:lnSpc>
                        <a:spcBef>
                          <a:spcPts val="0"/>
                        </a:spcBef>
                        <a:spcAft>
                          <a:spcPts val="0"/>
                        </a:spcAft>
                      </a:pPr>
                      <a:r>
                        <a:rPr lang="en-US" sz="800">
                          <a:effectLst/>
                        </a:rPr>
                        <a:t> </a:t>
                      </a:r>
                      <a:endParaRPr lang="en-US" sz="80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2-02 </a:t>
                      </a:r>
                      <a:r>
                        <a:rPr lang="en-US" sz="800" dirty="0" err="1">
                          <a:effectLst/>
                        </a:rPr>
                        <a:t>Programmes</a:t>
                      </a:r>
                      <a:r>
                        <a:rPr lang="en-US" sz="800" dirty="0">
                          <a:effectLst/>
                        </a:rPr>
                        <a:t>/network affiliation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endParaRPr lang="en-US"/>
                    </a:p>
                  </a:txBody>
                  <a:tcPr/>
                </a:tc>
              </a:tr>
              <a:tr h="157579">
                <a:tc rowSpan="6">
                  <a:txBody>
                    <a:bodyPr/>
                    <a:lstStyle/>
                    <a:p>
                      <a:pPr algn="l">
                        <a:lnSpc>
                          <a:spcPct val="100000"/>
                        </a:lnSpc>
                        <a:spcBef>
                          <a:spcPts val="0"/>
                        </a:spcBef>
                        <a:spcAft>
                          <a:spcPts val="0"/>
                        </a:spcAft>
                      </a:pPr>
                      <a:r>
                        <a:rPr lang="en-US" sz="800">
                          <a:effectLst/>
                        </a:rPr>
                        <a:t>3. Station/ platform</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3-01 Region of origin of data (C) </a:t>
                      </a:r>
                      <a:endParaRPr lang="en-US" sz="800" dirty="0">
                        <a:effectLst/>
                        <a:latin typeface="Calibri"/>
                        <a:ea typeface="Calibri"/>
                        <a:cs typeface="Arial"/>
                      </a:endParaRPr>
                    </a:p>
                  </a:txBody>
                  <a:tcPr marL="0" marR="0" marT="16648" marB="16648">
                    <a:solidFill>
                      <a:schemeClr val="accent6">
                        <a:lumMod val="60000"/>
                        <a:lumOff val="40000"/>
                      </a:schemeClr>
                    </a:solidFill>
                  </a:tcPr>
                </a:tc>
                <a:tc>
                  <a:txBody>
                    <a:bodyPr/>
                    <a:lstStyle/>
                    <a:p>
                      <a:pPr algn="l">
                        <a:lnSpc>
                          <a:spcPct val="100000"/>
                        </a:lnSpc>
                        <a:spcBef>
                          <a:spcPts val="0"/>
                        </a:spcBef>
                        <a:spcAft>
                          <a:spcPts val="0"/>
                        </a:spcAft>
                      </a:pPr>
                      <a:r>
                        <a:rPr lang="en-US" sz="800" dirty="0">
                          <a:effectLst/>
                        </a:rPr>
                        <a:t>3-04 Station/platform type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3-05 Station/platform model (M)</a:t>
                      </a:r>
                      <a:endParaRPr lang="en-US" sz="800" dirty="0">
                        <a:effectLst/>
                        <a:latin typeface="Calibri"/>
                        <a:ea typeface="Calibri"/>
                        <a:cs typeface="Arial"/>
                      </a:endParaRPr>
                    </a:p>
                  </a:txBody>
                  <a:tcPr marL="0" marR="0" marT="16648" marB="16648">
                    <a:solidFill>
                      <a:schemeClr val="accent6">
                        <a:lumMod val="75000"/>
                      </a:schemeClr>
                    </a:solidFill>
                  </a:tcPr>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3-02 Territory of origin of data (C) </a:t>
                      </a:r>
                      <a:endParaRPr lang="en-US" sz="800" dirty="0">
                        <a:effectLst/>
                        <a:latin typeface="Calibri"/>
                        <a:ea typeface="Calibri"/>
                        <a:cs typeface="Arial"/>
                      </a:endParaRPr>
                    </a:p>
                  </a:txBody>
                  <a:tcPr marL="0" marR="0" marT="16648" marB="16648">
                    <a:solidFill>
                      <a:schemeClr val="accent6">
                        <a:lumMod val="60000"/>
                        <a:lumOff val="40000"/>
                      </a:schemeClr>
                    </a:solidFill>
                  </a:tcPr>
                </a:tc>
                <a:tc rowSpan="5">
                  <a:txBody>
                    <a:bodyPr/>
                    <a:lstStyle/>
                    <a:p>
                      <a:pPr algn="l">
                        <a:lnSpc>
                          <a:spcPct val="100000"/>
                        </a:lnSpc>
                        <a:spcBef>
                          <a:spcPts val="0"/>
                        </a:spcBef>
                        <a:spcAft>
                          <a:spcPts val="0"/>
                        </a:spcAft>
                      </a:pPr>
                      <a:r>
                        <a:rPr lang="en-US" sz="800">
                          <a:effectLst/>
                        </a:rPr>
                        <a:t>3-08 Data communication method (O)</a:t>
                      </a:r>
                      <a:endParaRPr lang="en-US" sz="800">
                        <a:effectLst/>
                        <a:latin typeface="Calibri"/>
                        <a:ea typeface="Calibri"/>
                        <a:cs typeface="Arial"/>
                      </a:endParaRPr>
                    </a:p>
                  </a:txBody>
                  <a:tcPr marL="0" marR="0" marT="16648" marB="16648"/>
                </a:tc>
                <a:tc rowSpan="5">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3-03 Station/platform name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fr-CH" sz="800" dirty="0">
                          <a:effectLst/>
                        </a:rPr>
                        <a:t>3-06 Station/</a:t>
                      </a:r>
                      <a:r>
                        <a:rPr lang="fr-CH" sz="800" dirty="0" err="1">
                          <a:effectLst/>
                        </a:rPr>
                        <a:t>platform</a:t>
                      </a:r>
                      <a:r>
                        <a:rPr lang="fr-CH" sz="800" dirty="0">
                          <a:effectLst/>
                        </a:rPr>
                        <a:t> unique identifier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3-07 Geospatial location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3-09 Station operating status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r>
              <a:tr h="157579">
                <a:tc rowSpan="5">
                  <a:txBody>
                    <a:bodyPr/>
                    <a:lstStyle/>
                    <a:p>
                      <a:pPr algn="l">
                        <a:lnSpc>
                          <a:spcPct val="100000"/>
                        </a:lnSpc>
                        <a:spcBef>
                          <a:spcPts val="0"/>
                        </a:spcBef>
                        <a:spcAft>
                          <a:spcPts val="0"/>
                        </a:spcAft>
                      </a:pPr>
                      <a:r>
                        <a:rPr lang="en-US" sz="800">
                          <a:effectLst/>
                        </a:rPr>
                        <a:t>4. Environment</a:t>
                      </a:r>
                      <a:endParaRPr lang="en-US" sz="800">
                        <a:effectLst/>
                        <a:latin typeface="Calibri"/>
                        <a:ea typeface="Calibri"/>
                        <a:cs typeface="Arial"/>
                      </a:endParaRPr>
                    </a:p>
                  </a:txBody>
                  <a:tcPr marL="0" marR="0" marT="16648" marB="16648"/>
                </a:tc>
                <a:tc rowSpan="5">
                  <a:txBody>
                    <a:bodyPr/>
                    <a:lstStyle/>
                    <a:p>
                      <a:pPr algn="l">
                        <a:lnSpc>
                          <a:spcPct val="100000"/>
                        </a:lnSpc>
                        <a:spcBef>
                          <a:spcPts val="0"/>
                        </a:spcBef>
                        <a:spcAft>
                          <a:spcPts val="0"/>
                        </a:spcAft>
                      </a:pPr>
                      <a:r>
                        <a:rPr lang="en-US" sz="800" dirty="0">
                          <a:effectLst/>
                        </a:rPr>
                        <a:t> </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a:effectLst/>
                        </a:rPr>
                        <a:t>4-04 Events at station/platform (O)</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4-01 Surface cover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vMerge="1">
                  <a:txBody>
                    <a:bodyPr/>
                    <a:lstStyle/>
                    <a:p>
                      <a:endParaRPr lang="en-US"/>
                    </a:p>
                  </a:txBody>
                  <a:tcPr/>
                </a:tc>
                <a:tc>
                  <a:txBody>
                    <a:bodyPr/>
                    <a:lstStyle/>
                    <a:p>
                      <a:pPr algn="l">
                        <a:lnSpc>
                          <a:spcPct val="100000"/>
                        </a:lnSpc>
                        <a:spcBef>
                          <a:spcPts val="0"/>
                        </a:spcBef>
                        <a:spcAft>
                          <a:spcPts val="0"/>
                        </a:spcAft>
                      </a:pPr>
                      <a:r>
                        <a:rPr lang="en-US" sz="800" dirty="0">
                          <a:effectLst/>
                        </a:rPr>
                        <a:t>4-05 Site information (O)</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4-02 Surface cover classification scheme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vMerge="1">
                  <a:txBody>
                    <a:bodyPr/>
                    <a:lstStyle/>
                    <a:p>
                      <a:endParaRPr lang="en-US"/>
                    </a:p>
                  </a:txBody>
                  <a:tcPr/>
                </a:tc>
                <a:tc rowSpan="3">
                  <a:txBody>
                    <a:bodyPr/>
                    <a:lstStyle/>
                    <a:p>
                      <a:pPr algn="l">
                        <a:lnSpc>
                          <a:spcPct val="100000"/>
                        </a:lnSpc>
                        <a:spcBef>
                          <a:spcPts val="0"/>
                        </a:spcBef>
                        <a:spcAft>
                          <a:spcPts val="0"/>
                        </a:spcAft>
                      </a:pPr>
                      <a:r>
                        <a:rPr lang="en-US" sz="800" dirty="0">
                          <a:effectLst/>
                        </a:rPr>
                        <a:t> </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4-03 Topography or bathymetry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4-06 Surface roughness (O)</a:t>
                      </a:r>
                      <a:endParaRPr lang="en-US" sz="800" dirty="0">
                        <a:effectLst/>
                        <a:latin typeface="Calibri"/>
                        <a:ea typeface="Calibri"/>
                        <a:cs typeface="Arial"/>
                      </a:endParaRPr>
                    </a:p>
                  </a:txBody>
                  <a:tcPr marL="0" marR="0" marT="16648" marB="16648"/>
                </a:tc>
              </a:tr>
              <a:tr h="1575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0000"/>
                        </a:lnSpc>
                        <a:spcBef>
                          <a:spcPts val="0"/>
                        </a:spcBef>
                        <a:spcAft>
                          <a:spcPts val="0"/>
                        </a:spcAft>
                      </a:pPr>
                      <a:r>
                        <a:rPr lang="en-US" sz="800" dirty="0">
                          <a:effectLst/>
                        </a:rPr>
                        <a:t>4-07 Climate zone (O)</a:t>
                      </a:r>
                      <a:endParaRPr lang="en-US" sz="800" dirty="0">
                        <a:effectLst/>
                        <a:latin typeface="Calibri"/>
                        <a:ea typeface="Calibri"/>
                        <a:cs typeface="Arial"/>
                      </a:endParaRPr>
                    </a:p>
                  </a:txBody>
                  <a:tcPr marL="0" marR="0" marT="16648" marB="16648"/>
                </a:tc>
              </a:tr>
              <a:tr h="157579">
                <a:tc rowSpan="8">
                  <a:txBody>
                    <a:bodyPr/>
                    <a:lstStyle/>
                    <a:p>
                      <a:pPr algn="l">
                        <a:lnSpc>
                          <a:spcPct val="100000"/>
                        </a:lnSpc>
                        <a:spcBef>
                          <a:spcPts val="0"/>
                        </a:spcBef>
                        <a:spcAft>
                          <a:spcPts val="0"/>
                        </a:spcAft>
                      </a:pPr>
                      <a:r>
                        <a:rPr lang="en-US" sz="800">
                          <a:effectLst/>
                        </a:rPr>
                        <a:t>5. Instruments and methods of observation</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5-01 Source of observation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a:effectLst/>
                        </a:rPr>
                        <a:t>5-11 Maintenance party (O)</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5-04 Instrument operating status (O)</a:t>
                      </a: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5-02 Measurement/observing method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5-12 Geospatial location (C) </a:t>
                      </a:r>
                      <a:endParaRPr lang="en-US" sz="800" dirty="0">
                        <a:effectLst/>
                        <a:latin typeface="Calibri"/>
                        <a:ea typeface="Calibri"/>
                        <a:cs typeface="Arial"/>
                      </a:endParaRPr>
                    </a:p>
                  </a:txBody>
                  <a:tcPr marL="0" marR="0" marT="16648" marB="16648">
                    <a:solidFill>
                      <a:schemeClr val="accent6">
                        <a:lumMod val="60000"/>
                        <a:lumOff val="40000"/>
                      </a:schemeClr>
                    </a:solidFill>
                  </a:tcPr>
                </a:tc>
                <a:tc>
                  <a:txBody>
                    <a:bodyPr/>
                    <a:lstStyle/>
                    <a:p>
                      <a:pPr algn="l">
                        <a:lnSpc>
                          <a:spcPct val="100000"/>
                        </a:lnSpc>
                        <a:spcBef>
                          <a:spcPts val="0"/>
                        </a:spcBef>
                        <a:spcAft>
                          <a:spcPts val="0"/>
                        </a:spcAft>
                      </a:pPr>
                      <a:r>
                        <a:rPr lang="en-US" sz="800" dirty="0">
                          <a:effectLst/>
                        </a:rPr>
                        <a:t>5-06 Configuration of instrumentation (C)</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5-03 Instrument specifications (C)</a:t>
                      </a:r>
                      <a:endParaRPr lang="en-US" sz="800" dirty="0">
                        <a:effectLst/>
                        <a:latin typeface="Calibri"/>
                        <a:ea typeface="Calibri"/>
                        <a:cs typeface="Arial"/>
                      </a:endParaRPr>
                    </a:p>
                  </a:txBody>
                  <a:tcPr marL="0" marR="0" marT="16648" marB="16648">
                    <a:solidFill>
                      <a:schemeClr val="accent6">
                        <a:lumMod val="60000"/>
                        <a:lumOff val="40000"/>
                      </a:schemeClr>
                    </a:solidFill>
                  </a:tcPr>
                </a:tc>
                <a:tc>
                  <a:txBody>
                    <a:bodyPr/>
                    <a:lstStyle/>
                    <a:p>
                      <a:pPr algn="l">
                        <a:lnSpc>
                          <a:spcPct val="100000"/>
                        </a:lnSpc>
                        <a:spcBef>
                          <a:spcPts val="0"/>
                        </a:spcBef>
                        <a:spcAft>
                          <a:spcPts val="0"/>
                        </a:spcAft>
                      </a:pPr>
                      <a:r>
                        <a:rPr lang="en-US" sz="800" dirty="0">
                          <a:effectLst/>
                        </a:rPr>
                        <a:t>5-15 Exposure of instrument (C)</a:t>
                      </a:r>
                      <a:endParaRPr lang="en-US" sz="800" dirty="0">
                        <a:effectLst/>
                        <a:latin typeface="Calibri"/>
                        <a:ea typeface="Calibri"/>
                        <a:cs typeface="Arial"/>
                      </a:endParaRPr>
                    </a:p>
                  </a:txBody>
                  <a:tcPr marL="0" marR="0" marT="16648" marB="16648">
                    <a:solidFill>
                      <a:schemeClr val="accent6">
                        <a:lumMod val="60000"/>
                        <a:lumOff val="40000"/>
                      </a:schemeClr>
                    </a:solidFill>
                  </a:tcPr>
                </a:tc>
                <a:tc>
                  <a:txBody>
                    <a:bodyPr/>
                    <a:lstStyle/>
                    <a:p>
                      <a:pPr algn="l">
                        <a:lnSpc>
                          <a:spcPct val="100000"/>
                        </a:lnSpc>
                        <a:spcBef>
                          <a:spcPts val="0"/>
                        </a:spcBef>
                        <a:spcAft>
                          <a:spcPts val="0"/>
                        </a:spcAft>
                      </a:pPr>
                      <a:r>
                        <a:rPr lang="en-US" sz="800" dirty="0">
                          <a:effectLst/>
                        </a:rPr>
                        <a:t>5-07 Instrument control schedule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5-05 Vertical distance of sensor (C) </a:t>
                      </a:r>
                      <a:endParaRPr lang="en-US" sz="800" dirty="0">
                        <a:effectLst/>
                        <a:latin typeface="Calibri"/>
                        <a:ea typeface="Calibri"/>
                        <a:cs typeface="Arial"/>
                      </a:endParaRPr>
                    </a:p>
                  </a:txBody>
                  <a:tcPr marL="0" marR="0" marT="16648" marB="16648">
                    <a:solidFill>
                      <a:schemeClr val="accent6">
                        <a:lumMod val="60000"/>
                        <a:lumOff val="40000"/>
                      </a:schemeClr>
                    </a:solidFill>
                  </a:tcPr>
                </a:tc>
                <a:tc rowSpan="5">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5-08 Instrument control result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rowSpan="4">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5-09 Instrument model and serial number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5-10 Instrument routine maintenance (C) </a:t>
                      </a:r>
                      <a:endParaRPr lang="en-US" sz="800" dirty="0">
                        <a:effectLst/>
                        <a:latin typeface="Calibri"/>
                        <a:ea typeface="Calibri"/>
                        <a:cs typeface="Arial"/>
                      </a:endParaRPr>
                    </a:p>
                  </a:txBody>
                  <a:tcPr marL="0" marR="0" marT="16648" marB="16648">
                    <a:solidFill>
                      <a:schemeClr val="accent6">
                        <a:lumMod val="60000"/>
                        <a:lumOff val="40000"/>
                      </a:schemeClr>
                    </a:solidFill>
                  </a:tcPr>
                </a:tc>
              </a:tr>
              <a:tr h="157579">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5-13 Maintenance activity (O)</a:t>
                      </a:r>
                      <a:endParaRPr lang="en-US" sz="800" dirty="0">
                        <a:effectLst/>
                        <a:latin typeface="Calibri"/>
                        <a:ea typeface="Calibri"/>
                        <a:cs typeface="Arial"/>
                      </a:endParaRPr>
                    </a:p>
                  </a:txBody>
                  <a:tcPr marL="0" marR="0" marT="16648" marB="16648"/>
                </a:tc>
              </a:tr>
              <a:tr h="157579">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5-14 Status of observation (O)</a:t>
                      </a:r>
                      <a:endParaRPr lang="en-US" sz="800" dirty="0">
                        <a:effectLst/>
                        <a:latin typeface="Calibri"/>
                        <a:ea typeface="Calibri"/>
                        <a:cs typeface="Arial"/>
                      </a:endParaRPr>
                    </a:p>
                  </a:txBody>
                  <a:tcPr marL="0" marR="0" marT="16648" marB="16648"/>
                </a:tc>
              </a:tr>
              <a:tr h="157579">
                <a:tc rowSpan="4">
                  <a:txBody>
                    <a:bodyPr/>
                    <a:lstStyle/>
                    <a:p>
                      <a:pPr algn="l">
                        <a:lnSpc>
                          <a:spcPct val="100000"/>
                        </a:lnSpc>
                        <a:spcBef>
                          <a:spcPts val="0"/>
                        </a:spcBef>
                        <a:spcAft>
                          <a:spcPts val="0"/>
                        </a:spcAft>
                      </a:pPr>
                      <a:r>
                        <a:rPr lang="en-US" sz="800">
                          <a:effectLst/>
                        </a:rPr>
                        <a:t>6. Sampling</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6-03 Sampling strategy (O)</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6-05 Spatial sampling resolution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6-01 Sampling procedures (O)</a:t>
                      </a: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6-07 Diurnal base time (C)</a:t>
                      </a:r>
                      <a:endParaRPr lang="en-US" sz="800" dirty="0">
                        <a:effectLst/>
                        <a:latin typeface="Calibri"/>
                        <a:ea typeface="Calibri"/>
                        <a:cs typeface="Arial"/>
                      </a:endParaRPr>
                    </a:p>
                  </a:txBody>
                  <a:tcPr marL="0" marR="0" marT="16648" marB="16648">
                    <a:solidFill>
                      <a:schemeClr val="accent6">
                        <a:lumMod val="60000"/>
                        <a:lumOff val="40000"/>
                      </a:schemeClr>
                    </a:solidFill>
                  </a:tcPr>
                </a:tc>
                <a:tc rowSpan="3">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6-02 Sample treatment (O)</a:t>
                      </a:r>
                      <a:endParaRPr lang="en-US" sz="800" dirty="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6-08 Schedule of observation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6-04 Sampling time period (M)</a:t>
                      </a:r>
                      <a:endParaRPr lang="en-US" sz="800" dirty="0">
                        <a:effectLst/>
                        <a:latin typeface="Calibri"/>
                        <a:ea typeface="Calibri"/>
                        <a:cs typeface="Arial"/>
                      </a:endParaRPr>
                    </a:p>
                  </a:txBody>
                  <a:tcPr marL="0" marR="0" marT="16648" marB="16648">
                    <a:solidFill>
                      <a:schemeClr val="accent6">
                        <a:lumMod val="75000"/>
                      </a:schemeClr>
                    </a:solidFill>
                  </a:tcPr>
                </a:tc>
              </a:tr>
              <a:tr h="157579">
                <a:tc vMerge="1">
                  <a:txBody>
                    <a:bodyPr/>
                    <a:lstStyle/>
                    <a:p>
                      <a:endParaRPr lang="en-US"/>
                    </a:p>
                  </a:txBody>
                  <a:tcPr/>
                </a:tc>
                <a:tc>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6-06 Temporal sampling interval (M)</a:t>
                      </a:r>
                      <a:endParaRPr lang="en-US" sz="800" dirty="0">
                        <a:effectLst/>
                        <a:latin typeface="Calibri"/>
                        <a:ea typeface="Calibri"/>
                        <a:cs typeface="Arial"/>
                      </a:endParaRPr>
                    </a:p>
                  </a:txBody>
                  <a:tcPr marL="0" marR="0" marT="16648" marB="16648">
                    <a:solidFill>
                      <a:schemeClr val="accent6">
                        <a:lumMod val="75000"/>
                      </a:schemeClr>
                    </a:solidFill>
                  </a:tcPr>
                </a:tc>
              </a:tr>
              <a:tr h="157579">
                <a:tc rowSpan="6">
                  <a:txBody>
                    <a:bodyPr/>
                    <a:lstStyle/>
                    <a:p>
                      <a:pPr algn="l">
                        <a:lnSpc>
                          <a:spcPct val="100000"/>
                        </a:lnSpc>
                        <a:spcBef>
                          <a:spcPts val="0"/>
                        </a:spcBef>
                        <a:spcAft>
                          <a:spcPts val="0"/>
                        </a:spcAft>
                      </a:pPr>
                      <a:r>
                        <a:rPr lang="en-US" sz="800">
                          <a:effectLst/>
                        </a:rPr>
                        <a:t>7. Data processing and reporting</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7-03 Temporal reporting period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a:effectLst/>
                        </a:rPr>
                        <a:t>7-02 Processing/analysis centre (O)</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a:effectLst/>
                        </a:rPr>
                        <a:t>7-01 Data processing methods and algorithms (O)</a:t>
                      </a:r>
                      <a:endParaRPr lang="en-US" sz="80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7-04 Spatial reporting interval (C)</a:t>
                      </a:r>
                      <a:endParaRPr lang="en-US" sz="800" dirty="0">
                        <a:effectLst/>
                        <a:latin typeface="Calibri"/>
                        <a:ea typeface="Calibri"/>
                        <a:cs typeface="Arial"/>
                      </a:endParaRPr>
                    </a:p>
                  </a:txBody>
                  <a:tcPr marL="0" marR="0" marT="16648" marB="16648">
                    <a:solidFill>
                      <a:schemeClr val="accent6">
                        <a:lumMod val="60000"/>
                        <a:lumOff val="40000"/>
                      </a:schemeClr>
                    </a:solidFill>
                  </a:tcPr>
                </a:tc>
                <a:tc>
                  <a:txBody>
                    <a:bodyPr/>
                    <a:lstStyle/>
                    <a:p>
                      <a:pPr algn="l">
                        <a:lnSpc>
                          <a:spcPct val="100000"/>
                        </a:lnSpc>
                        <a:spcBef>
                          <a:spcPts val="0"/>
                        </a:spcBef>
                        <a:spcAft>
                          <a:spcPts val="0"/>
                        </a:spcAft>
                      </a:pPr>
                      <a:r>
                        <a:rPr lang="en-US" sz="800">
                          <a:effectLst/>
                        </a:rPr>
                        <a:t>7-06 Level of data (O)</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a:effectLst/>
                        </a:rPr>
                        <a:t>7-05 Software/processor and version (O)</a:t>
                      </a:r>
                      <a:endParaRPr lang="en-US" sz="800">
                        <a:effectLst/>
                        <a:latin typeface="Calibri"/>
                        <a:ea typeface="Calibri"/>
                        <a:cs typeface="Arial"/>
                      </a:endParaRPr>
                    </a:p>
                  </a:txBody>
                  <a:tcPr marL="0" marR="0" marT="16648" marB="16648"/>
                </a:tc>
              </a:tr>
              <a:tr h="157579">
                <a:tc vMerge="1">
                  <a:txBody>
                    <a:bodyPr/>
                    <a:lstStyle/>
                    <a:p>
                      <a:endParaRPr lang="en-US"/>
                    </a:p>
                  </a:txBody>
                  <a:tcPr/>
                </a:tc>
                <a:tc>
                  <a:txBody>
                    <a:bodyPr/>
                    <a:lstStyle/>
                    <a:p>
                      <a:pPr algn="l">
                        <a:lnSpc>
                          <a:spcPct val="100000"/>
                        </a:lnSpc>
                        <a:spcBef>
                          <a:spcPts val="0"/>
                        </a:spcBef>
                        <a:spcAft>
                          <a:spcPts val="0"/>
                        </a:spcAft>
                      </a:pPr>
                      <a:r>
                        <a:rPr lang="en-US" sz="800" dirty="0">
                          <a:effectLst/>
                        </a:rPr>
                        <a:t>7-11 Reference datum (C) </a:t>
                      </a:r>
                      <a:endParaRPr lang="en-US" sz="800" dirty="0">
                        <a:effectLst/>
                        <a:latin typeface="Calibri"/>
                        <a:ea typeface="Calibri"/>
                        <a:cs typeface="Arial"/>
                      </a:endParaRPr>
                    </a:p>
                  </a:txBody>
                  <a:tcPr marL="0" marR="0" marT="16648" marB="16648">
                    <a:solidFill>
                      <a:schemeClr val="accent6">
                        <a:lumMod val="60000"/>
                        <a:lumOff val="40000"/>
                      </a:schemeClr>
                    </a:solidFill>
                  </a:tcPr>
                </a:tc>
                <a:tc>
                  <a:txBody>
                    <a:bodyPr/>
                    <a:lstStyle/>
                    <a:p>
                      <a:pPr algn="l">
                        <a:lnSpc>
                          <a:spcPct val="100000"/>
                        </a:lnSpc>
                        <a:spcBef>
                          <a:spcPts val="0"/>
                        </a:spcBef>
                        <a:spcAft>
                          <a:spcPts val="0"/>
                        </a:spcAft>
                      </a:pPr>
                      <a:r>
                        <a:rPr lang="en-US" sz="800" dirty="0">
                          <a:effectLst/>
                        </a:rPr>
                        <a:t>7-09 Aggregation period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7-07 Data format (M)</a:t>
                      </a:r>
                      <a:endParaRPr lang="en-US" sz="800" dirty="0">
                        <a:effectLst/>
                        <a:latin typeface="Calibri"/>
                        <a:ea typeface="Calibri"/>
                        <a:cs typeface="Arial"/>
                      </a:endParaRPr>
                    </a:p>
                  </a:txBody>
                  <a:tcPr marL="0" marR="0" marT="16648" marB="16648">
                    <a:solidFill>
                      <a:schemeClr val="accent6">
                        <a:lumMod val="75000"/>
                      </a:schemeClr>
                    </a:solidFill>
                  </a:tcPr>
                </a:tc>
              </a:tr>
              <a:tr h="157579">
                <a:tc vMerge="1">
                  <a:txBody>
                    <a:bodyPr/>
                    <a:lstStyle/>
                    <a:p>
                      <a:endParaRPr lang="en-US"/>
                    </a:p>
                  </a:txBody>
                  <a:tcPr/>
                </a:tc>
                <a:tc rowSpan="3">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7-10 Reference time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7-08 Version of data format (M)</a:t>
                      </a:r>
                      <a:endParaRPr lang="en-US" sz="800" dirty="0">
                        <a:effectLst/>
                        <a:latin typeface="Calibri"/>
                        <a:ea typeface="Calibri"/>
                        <a:cs typeface="Arial"/>
                      </a:endParaRPr>
                    </a:p>
                  </a:txBody>
                  <a:tcPr marL="0" marR="0" marT="16648" marB="16648">
                    <a:solidFill>
                      <a:schemeClr val="accent6">
                        <a:lumMod val="75000"/>
                      </a:schemeClr>
                    </a:solidFill>
                  </a:tcPr>
                </a:tc>
              </a:tr>
              <a:tr h="157579">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rowSpan="2">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a:effectLst/>
                        </a:rPr>
                        <a:t>7-12 Numerical resolution (O)</a:t>
                      </a:r>
                      <a:endParaRPr lang="en-US" sz="800">
                        <a:effectLst/>
                        <a:latin typeface="Calibri"/>
                        <a:ea typeface="Calibri"/>
                        <a:cs typeface="Arial"/>
                      </a:endParaRPr>
                    </a:p>
                  </a:txBody>
                  <a:tcPr marL="0" marR="0" marT="16648" marB="16648"/>
                </a:tc>
              </a:tr>
              <a:tr h="157579">
                <a:tc vMerge="1">
                  <a:txBody>
                    <a:bodyPr/>
                    <a:lstStyle/>
                    <a:p>
                      <a:endParaRPr lang="en-US"/>
                    </a:p>
                  </a:txBody>
                  <a:tcPr/>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vMerge="1">
                  <a:txBody>
                    <a:bodyPr/>
                    <a:lstStyle/>
                    <a:p>
                      <a:pPr algn="l">
                        <a:lnSpc>
                          <a:spcPct val="100000"/>
                        </a:lnSpc>
                        <a:spcBef>
                          <a:spcPts val="0"/>
                        </a:spcBef>
                        <a:spcAft>
                          <a:spcPts val="0"/>
                        </a:spcAft>
                      </a:pP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7-13 Latency (of reporting) (M)</a:t>
                      </a:r>
                      <a:endParaRPr lang="en-US" sz="800" dirty="0">
                        <a:effectLst/>
                        <a:latin typeface="Calibri"/>
                        <a:ea typeface="Calibri"/>
                        <a:cs typeface="Arial"/>
                      </a:endParaRPr>
                    </a:p>
                  </a:txBody>
                  <a:tcPr marL="0" marR="0" marT="16648" marB="16648">
                    <a:solidFill>
                      <a:schemeClr val="accent6">
                        <a:lumMod val="75000"/>
                      </a:schemeClr>
                    </a:solidFill>
                  </a:tcPr>
                </a:tc>
              </a:tr>
              <a:tr h="157579">
                <a:tc rowSpan="5">
                  <a:txBody>
                    <a:bodyPr/>
                    <a:lstStyle/>
                    <a:p>
                      <a:pPr algn="l">
                        <a:lnSpc>
                          <a:spcPct val="100000"/>
                        </a:lnSpc>
                        <a:spcBef>
                          <a:spcPts val="0"/>
                        </a:spcBef>
                        <a:spcAft>
                          <a:spcPts val="0"/>
                        </a:spcAft>
                      </a:pPr>
                      <a:r>
                        <a:rPr lang="en-US" sz="800">
                          <a:effectLst/>
                        </a:rPr>
                        <a:t>8. Data Quality</a:t>
                      </a:r>
                      <a:endParaRPr lang="en-US" sz="800">
                        <a:effectLst/>
                        <a:latin typeface="Calibri"/>
                        <a:ea typeface="Calibri"/>
                        <a:cs typeface="Arial"/>
                      </a:endParaRPr>
                    </a:p>
                  </a:txBody>
                  <a:tcPr marL="0" marR="0" marT="16648" marB="16648"/>
                </a:tc>
                <a:tc rowSpan="5">
                  <a:txBody>
                    <a:bodyPr/>
                    <a:lstStyle/>
                    <a:p>
                      <a:pPr algn="l">
                        <a:lnSpc>
                          <a:spcPct val="100000"/>
                        </a:lnSpc>
                        <a:spcBef>
                          <a:spcPts val="0"/>
                        </a:spcBef>
                        <a:spcAft>
                          <a:spcPts val="0"/>
                        </a:spcAft>
                      </a:pPr>
                      <a:r>
                        <a:rPr lang="en-US" sz="800" dirty="0">
                          <a:effectLst/>
                        </a:rPr>
                        <a:t> </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8-01 Uncertainty of measurement (C)</a:t>
                      </a:r>
                      <a:endParaRPr lang="en-US" sz="800" dirty="0">
                        <a:effectLst/>
                        <a:latin typeface="Calibri"/>
                        <a:ea typeface="Calibri"/>
                        <a:cs typeface="Arial"/>
                      </a:endParaRPr>
                    </a:p>
                  </a:txBody>
                  <a:tcPr marL="0" marR="0" marT="16648" marB="16648">
                    <a:solidFill>
                      <a:schemeClr val="accent6">
                        <a:lumMod val="60000"/>
                        <a:lumOff val="40000"/>
                      </a:schemeClr>
                    </a:solidFill>
                  </a:tcPr>
                </a:tc>
                <a:tc rowSpan="5">
                  <a:txBody>
                    <a:bodyPr/>
                    <a:lstStyle/>
                    <a:p>
                      <a:pPr algn="l">
                        <a:lnSpc>
                          <a:spcPct val="100000"/>
                        </a:lnSpc>
                        <a:spcBef>
                          <a:spcPts val="0"/>
                        </a:spcBef>
                        <a:spcAft>
                          <a:spcPts val="0"/>
                        </a:spcAft>
                      </a:pPr>
                      <a:r>
                        <a:rPr lang="en-US" sz="800">
                          <a:effectLst/>
                        </a:rPr>
                        <a:t> </a:t>
                      </a:r>
                      <a:endParaRPr lang="en-US" sz="800">
                        <a:effectLst/>
                        <a:latin typeface="Calibri"/>
                        <a:ea typeface="Calibri"/>
                        <a:cs typeface="Arial"/>
                      </a:endParaRPr>
                    </a:p>
                  </a:txBody>
                  <a:tcPr marL="0" marR="0" marT="16648" marB="16648"/>
                </a:tc>
              </a:tr>
              <a:tr h="157579">
                <a:tc vMerge="1">
                  <a:txBody>
                    <a:bodyPr/>
                    <a:lstStyle/>
                    <a:p>
                      <a:endParaRPr lang="en-US"/>
                    </a:p>
                  </a:txBody>
                  <a:tcPr/>
                </a:tc>
                <a:tc vMerge="1">
                  <a:txBody>
                    <a:bodyPr/>
                    <a:lstStyle/>
                    <a:p>
                      <a:endParaRPr lang="en-US"/>
                    </a:p>
                  </a:txBody>
                  <a:tcPr/>
                </a:tc>
                <a:tc>
                  <a:txBody>
                    <a:bodyPr/>
                    <a:lstStyle/>
                    <a:p>
                      <a:pPr algn="l">
                        <a:lnSpc>
                          <a:spcPct val="100000"/>
                        </a:lnSpc>
                        <a:spcBef>
                          <a:spcPts val="0"/>
                        </a:spcBef>
                        <a:spcAft>
                          <a:spcPts val="0"/>
                        </a:spcAft>
                      </a:pPr>
                      <a:r>
                        <a:rPr lang="en-US" sz="800" dirty="0">
                          <a:effectLst/>
                        </a:rPr>
                        <a:t>8-02 Procedure used to estimate uncertainty (C)</a:t>
                      </a:r>
                      <a:endParaRPr lang="en-US" sz="800" dirty="0">
                        <a:effectLst/>
                        <a:latin typeface="Calibri"/>
                        <a:ea typeface="Calibri"/>
                        <a:cs typeface="Arial"/>
                      </a:endParaRPr>
                    </a:p>
                  </a:txBody>
                  <a:tcPr marL="0" marR="0" marT="16648" marB="16648">
                    <a:solidFill>
                      <a:schemeClr val="accent6">
                        <a:lumMod val="60000"/>
                        <a:lumOff val="40000"/>
                      </a:schemeClr>
                    </a:solidFill>
                  </a:tcPr>
                </a:tc>
                <a:tc vMerge="1">
                  <a:txBody>
                    <a:bodyPr/>
                    <a:lstStyle/>
                    <a:p>
                      <a:endParaRPr lang="en-US"/>
                    </a:p>
                  </a:txBody>
                  <a:tcPr/>
                </a:tc>
              </a:tr>
              <a:tr h="157579">
                <a:tc vMerge="1">
                  <a:txBody>
                    <a:bodyPr/>
                    <a:lstStyle/>
                    <a:p>
                      <a:endParaRPr lang="en-US"/>
                    </a:p>
                  </a:txBody>
                  <a:tcPr/>
                </a:tc>
                <a:tc vMerge="1">
                  <a:txBody>
                    <a:bodyPr/>
                    <a:lstStyle/>
                    <a:p>
                      <a:endParaRPr lang="en-US"/>
                    </a:p>
                  </a:txBody>
                  <a:tcPr/>
                </a:tc>
                <a:tc>
                  <a:txBody>
                    <a:bodyPr/>
                    <a:lstStyle/>
                    <a:p>
                      <a:pPr algn="l">
                        <a:lnSpc>
                          <a:spcPct val="100000"/>
                        </a:lnSpc>
                        <a:spcBef>
                          <a:spcPts val="0"/>
                        </a:spcBef>
                        <a:spcAft>
                          <a:spcPts val="0"/>
                        </a:spcAft>
                      </a:pPr>
                      <a:r>
                        <a:rPr lang="en-US" sz="800" dirty="0">
                          <a:effectLst/>
                        </a:rPr>
                        <a:t>8-03 Quality flag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r>
              <a:tr h="157579">
                <a:tc vMerge="1">
                  <a:txBody>
                    <a:bodyPr/>
                    <a:lstStyle/>
                    <a:p>
                      <a:endParaRPr lang="en-US"/>
                    </a:p>
                  </a:txBody>
                  <a:tcPr/>
                </a:tc>
                <a:tc vMerge="1">
                  <a:txBody>
                    <a:bodyPr/>
                    <a:lstStyle/>
                    <a:p>
                      <a:endParaRPr lang="en-US"/>
                    </a:p>
                  </a:txBody>
                  <a:tcPr/>
                </a:tc>
                <a:tc>
                  <a:txBody>
                    <a:bodyPr/>
                    <a:lstStyle/>
                    <a:p>
                      <a:pPr algn="l">
                        <a:lnSpc>
                          <a:spcPct val="100000"/>
                        </a:lnSpc>
                        <a:spcBef>
                          <a:spcPts val="0"/>
                        </a:spcBef>
                        <a:spcAft>
                          <a:spcPts val="0"/>
                        </a:spcAft>
                      </a:pPr>
                      <a:r>
                        <a:rPr lang="en-US" sz="800" dirty="0">
                          <a:effectLst/>
                        </a:rPr>
                        <a:t>8-04 Quality flagging system (M)</a:t>
                      </a:r>
                      <a:endParaRPr lang="en-US" sz="800" dirty="0">
                        <a:effectLst/>
                        <a:latin typeface="Calibri"/>
                        <a:ea typeface="Calibri"/>
                        <a:cs typeface="Arial"/>
                      </a:endParaRPr>
                    </a:p>
                  </a:txBody>
                  <a:tcPr marL="0" marR="0" marT="16648" marB="16648">
                    <a:solidFill>
                      <a:schemeClr val="accent6">
                        <a:lumMod val="75000"/>
                      </a:schemeClr>
                    </a:solidFill>
                  </a:tcPr>
                </a:tc>
                <a:tc vMerge="1">
                  <a:txBody>
                    <a:bodyPr/>
                    <a:lstStyle/>
                    <a:p>
                      <a:endParaRPr lang="en-US"/>
                    </a:p>
                  </a:txBody>
                  <a:tcPr/>
                </a:tc>
              </a:tr>
              <a:tr h="157579">
                <a:tc vMerge="1">
                  <a:txBody>
                    <a:bodyPr/>
                    <a:lstStyle/>
                    <a:p>
                      <a:endParaRPr lang="en-US"/>
                    </a:p>
                  </a:txBody>
                  <a:tcPr/>
                </a:tc>
                <a:tc vMerge="1">
                  <a:txBody>
                    <a:bodyPr/>
                    <a:lstStyle/>
                    <a:p>
                      <a:endParaRPr lang="en-US"/>
                    </a:p>
                  </a:txBody>
                  <a:tcPr/>
                </a:tc>
                <a:tc>
                  <a:txBody>
                    <a:bodyPr/>
                    <a:lstStyle/>
                    <a:p>
                      <a:pPr algn="l">
                        <a:lnSpc>
                          <a:spcPct val="100000"/>
                        </a:lnSpc>
                        <a:spcBef>
                          <a:spcPts val="0"/>
                        </a:spcBef>
                        <a:spcAft>
                          <a:spcPts val="0"/>
                        </a:spcAft>
                      </a:pPr>
                      <a:r>
                        <a:rPr lang="en-US" sz="800" dirty="0">
                          <a:effectLst/>
                        </a:rPr>
                        <a:t>8-05 Traceability (C)</a:t>
                      </a:r>
                      <a:endParaRPr lang="en-US" sz="800" dirty="0">
                        <a:effectLst/>
                        <a:latin typeface="Calibri"/>
                        <a:ea typeface="Calibri"/>
                        <a:cs typeface="Arial"/>
                      </a:endParaRPr>
                    </a:p>
                  </a:txBody>
                  <a:tcPr marL="0" marR="0" marT="16648" marB="16648">
                    <a:solidFill>
                      <a:schemeClr val="accent6">
                        <a:lumMod val="60000"/>
                        <a:lumOff val="40000"/>
                      </a:schemeClr>
                    </a:solidFill>
                  </a:tcPr>
                </a:tc>
                <a:tc vMerge="1">
                  <a:txBody>
                    <a:bodyPr/>
                    <a:lstStyle/>
                    <a:p>
                      <a:endParaRPr lang="en-US"/>
                    </a:p>
                  </a:txBody>
                  <a:tcPr/>
                </a:tc>
              </a:tr>
              <a:tr h="157579">
                <a:tc>
                  <a:txBody>
                    <a:bodyPr/>
                    <a:lstStyle/>
                    <a:p>
                      <a:pPr algn="l">
                        <a:lnSpc>
                          <a:spcPct val="100000"/>
                        </a:lnSpc>
                        <a:spcBef>
                          <a:spcPts val="0"/>
                        </a:spcBef>
                        <a:spcAft>
                          <a:spcPts val="0"/>
                        </a:spcAft>
                      </a:pPr>
                      <a:r>
                        <a:rPr lang="en-US" sz="800">
                          <a:effectLst/>
                        </a:rPr>
                        <a:t>9. Ownership and Data Policy</a:t>
                      </a:r>
                      <a:endParaRPr lang="en-US" sz="80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9-02 Data policy/use constraints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9-01 Supervising organization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a:effectLst/>
                        </a:rPr>
                        <a:t> </a:t>
                      </a:r>
                      <a:endParaRPr lang="en-US" sz="800">
                        <a:effectLst/>
                        <a:latin typeface="Calibri"/>
                        <a:ea typeface="Calibri"/>
                        <a:cs typeface="Arial"/>
                      </a:endParaRPr>
                    </a:p>
                  </a:txBody>
                  <a:tcPr marL="0" marR="0" marT="16648" marB="16648"/>
                </a:tc>
              </a:tr>
              <a:tr h="157579">
                <a:tc>
                  <a:txBody>
                    <a:bodyPr/>
                    <a:lstStyle/>
                    <a:p>
                      <a:pPr algn="l">
                        <a:lnSpc>
                          <a:spcPct val="100000"/>
                        </a:lnSpc>
                        <a:spcBef>
                          <a:spcPts val="0"/>
                        </a:spcBef>
                        <a:spcAft>
                          <a:spcPts val="0"/>
                        </a:spcAft>
                      </a:pPr>
                      <a:r>
                        <a:rPr lang="en-US" sz="800" dirty="0">
                          <a:effectLst/>
                        </a:rPr>
                        <a:t>10. Contact</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10-01 Contact (nominated focal point) (M)</a:t>
                      </a:r>
                      <a:endParaRPr lang="en-US" sz="800" dirty="0">
                        <a:effectLst/>
                        <a:latin typeface="Calibri"/>
                        <a:ea typeface="Calibri"/>
                        <a:cs typeface="Arial"/>
                      </a:endParaRPr>
                    </a:p>
                  </a:txBody>
                  <a:tcPr marL="0" marR="0" marT="16648" marB="16648">
                    <a:solidFill>
                      <a:schemeClr val="accent6">
                        <a:lumMod val="75000"/>
                      </a:schemeClr>
                    </a:solidFill>
                  </a:tcPr>
                </a:tc>
                <a:tc>
                  <a:txBody>
                    <a:bodyPr/>
                    <a:lstStyle/>
                    <a:p>
                      <a:pPr algn="l">
                        <a:lnSpc>
                          <a:spcPct val="100000"/>
                        </a:lnSpc>
                        <a:spcBef>
                          <a:spcPts val="0"/>
                        </a:spcBef>
                        <a:spcAft>
                          <a:spcPts val="0"/>
                        </a:spcAft>
                      </a:pPr>
                      <a:r>
                        <a:rPr lang="en-US" sz="800" dirty="0">
                          <a:effectLst/>
                        </a:rPr>
                        <a:t> </a:t>
                      </a:r>
                      <a:endParaRPr lang="en-US" sz="800" dirty="0">
                        <a:effectLst/>
                        <a:latin typeface="Calibri"/>
                        <a:ea typeface="Calibri"/>
                        <a:cs typeface="Arial"/>
                      </a:endParaRPr>
                    </a:p>
                  </a:txBody>
                  <a:tcPr marL="0" marR="0" marT="16648" marB="16648"/>
                </a:tc>
                <a:tc>
                  <a:txBody>
                    <a:bodyPr/>
                    <a:lstStyle/>
                    <a:p>
                      <a:pPr algn="l">
                        <a:lnSpc>
                          <a:spcPct val="100000"/>
                        </a:lnSpc>
                        <a:spcBef>
                          <a:spcPts val="0"/>
                        </a:spcBef>
                        <a:spcAft>
                          <a:spcPts val="0"/>
                        </a:spcAft>
                      </a:pPr>
                      <a:r>
                        <a:rPr lang="en-US" sz="800" dirty="0">
                          <a:effectLst/>
                        </a:rPr>
                        <a:t> </a:t>
                      </a:r>
                      <a:endParaRPr lang="en-US" sz="800" dirty="0">
                        <a:effectLst/>
                        <a:latin typeface="Calibri"/>
                        <a:ea typeface="Calibri"/>
                        <a:cs typeface="Arial"/>
                      </a:endParaRPr>
                    </a:p>
                  </a:txBody>
                  <a:tcPr marL="0" marR="0" marT="16648" marB="16648"/>
                </a:tc>
              </a:tr>
            </a:tbl>
          </a:graphicData>
        </a:graphic>
      </p:graphicFrame>
    </p:spTree>
    <p:extLst>
      <p:ext uri="{BB962C8B-B14F-4D97-AF65-F5344CB8AC3E}">
        <p14:creationId xmlns:p14="http://schemas.microsoft.com/office/powerpoint/2010/main" val="3586663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CH" dirty="0" err="1" smtClean="0"/>
              <a:t>summary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9862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214" y="44624"/>
            <a:ext cx="7101210" cy="989013"/>
          </a:xfrm>
        </p:spPr>
        <p:txBody>
          <a:bodyPr/>
          <a:lstStyle/>
          <a:p>
            <a:r>
              <a:rPr lang="en-GB" b="1" dirty="0" smtClean="0"/>
              <a:t>Summary</a:t>
            </a:r>
            <a:endParaRPr lang="en-US" b="1" dirty="0"/>
          </a:p>
        </p:txBody>
      </p:sp>
      <p:sp>
        <p:nvSpPr>
          <p:cNvPr id="3" name="Text Placeholder 2"/>
          <p:cNvSpPr>
            <a:spLocks noGrp="1"/>
          </p:cNvSpPr>
          <p:nvPr>
            <p:ph type="body" idx="4294967295"/>
          </p:nvPr>
        </p:nvSpPr>
        <p:spPr>
          <a:xfrm>
            <a:off x="1518022" y="1160463"/>
            <a:ext cx="3230145" cy="1908175"/>
          </a:xfrm>
          <a:prstGeom prst="rect">
            <a:avLst/>
          </a:prstGeom>
        </p:spPr>
        <p:txBody>
          <a:bodyPr>
            <a:normAutofit/>
          </a:bodyPr>
          <a:lstStyle/>
          <a:p>
            <a:r>
              <a:rPr lang="en-US" sz="2400" dirty="0" smtClean="0"/>
              <a:t>Describe products</a:t>
            </a:r>
          </a:p>
          <a:p>
            <a:r>
              <a:rPr lang="en-US" sz="2400" dirty="0" smtClean="0"/>
              <a:t>Discovery, access &amp; retrieval</a:t>
            </a:r>
          </a:p>
          <a:p>
            <a:r>
              <a:rPr lang="de-CH" sz="2400" dirty="0" smtClean="0"/>
              <a:t>ISO 19115-2</a:t>
            </a:r>
            <a:endParaRPr lang="en-US" sz="2400"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59818"/>
            <a:ext cx="1151487" cy="15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9739964">
            <a:off x="244199" y="1226743"/>
            <a:ext cx="726481" cy="400110"/>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sz="2000" dirty="0" smtClean="0">
                <a:solidFill>
                  <a:schemeClr val="bg1"/>
                </a:solidFill>
                <a:latin typeface="Arial Black" panose="020B0A04020102020204" pitchFamily="34" charset="0"/>
              </a:rPr>
              <a:t>WIS</a:t>
            </a:r>
            <a:endParaRPr lang="en-US" sz="2000" dirty="0">
              <a:solidFill>
                <a:schemeClr val="bg1"/>
              </a:solidFill>
              <a:latin typeface="Arial Black" panose="020B0A04020102020204" pitchFamily="34" charset="0"/>
            </a:endParaRPr>
          </a:p>
        </p:txBody>
      </p:sp>
      <p:grpSp>
        <p:nvGrpSpPr>
          <p:cNvPr id="1045" name="Group 1044"/>
          <p:cNvGrpSpPr/>
          <p:nvPr/>
        </p:nvGrpSpPr>
        <p:grpSpPr>
          <a:xfrm>
            <a:off x="40200" y="3031909"/>
            <a:ext cx="7053556" cy="1909141"/>
            <a:chOff x="40200" y="3362109"/>
            <a:chExt cx="7053556" cy="1909141"/>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62110"/>
              <a:ext cx="1151486" cy="15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2"/>
            <p:cNvSpPr txBox="1">
              <a:spLocks/>
            </p:cNvSpPr>
            <p:nvPr/>
          </p:nvSpPr>
          <p:spPr>
            <a:xfrm>
              <a:off x="1475655" y="3362109"/>
              <a:ext cx="5618101" cy="1909141"/>
            </a:xfrm>
            <a:prstGeom prst="rect">
              <a:avLst/>
            </a:prstGeom>
            <a:noFill/>
            <a:ln/>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r>
                <a:rPr lang="en-US" sz="2400" b="0" kern="0" dirty="0"/>
                <a:t>Describe </a:t>
              </a:r>
              <a:r>
                <a:rPr lang="en-US" sz="2400" b="0" kern="0" dirty="0" smtClean="0"/>
                <a:t>observations, </a:t>
              </a:r>
              <a:br>
                <a:rPr lang="en-US" sz="2400" b="0" kern="0" dirty="0" smtClean="0"/>
              </a:br>
              <a:r>
                <a:rPr lang="en-US" sz="2400" b="0" kern="0" dirty="0" smtClean="0"/>
                <a:t>stations </a:t>
              </a:r>
            </a:p>
            <a:p>
              <a:r>
                <a:rPr lang="en-US" sz="2400" kern="0" dirty="0"/>
                <a:t>E</a:t>
              </a:r>
              <a:r>
                <a:rPr lang="en-US" sz="2400" b="0" kern="0" dirty="0" smtClean="0"/>
                <a:t>nable adequate use </a:t>
              </a:r>
            </a:p>
            <a:p>
              <a:r>
                <a:rPr lang="en-US" sz="2400" b="0" kern="0" dirty="0" smtClean="0"/>
                <a:t>Support rational evolution </a:t>
              </a:r>
              <a:br>
                <a:rPr lang="en-US" sz="2400" b="0" kern="0" dirty="0" smtClean="0"/>
              </a:br>
              <a:r>
                <a:rPr lang="en-US" sz="2400" b="0" kern="0" dirty="0" smtClean="0"/>
                <a:t>of observing systems </a:t>
              </a:r>
              <a:r>
                <a:rPr lang="en-US" sz="2400" b="0" kern="0" dirty="0" smtClean="0">
                  <a:sym typeface="Wingdings" panose="05000000000000000000" pitchFamily="2" charset="2"/>
                </a:rPr>
                <a:t> RRR</a:t>
              </a:r>
            </a:p>
            <a:p>
              <a:r>
                <a:rPr lang="de-CH" sz="2400" kern="0" dirty="0" err="1" smtClean="0">
                  <a:sym typeface="Wingdings" panose="05000000000000000000" pitchFamily="2" charset="2"/>
                </a:rPr>
                <a:t>Manadatory</a:t>
              </a:r>
              <a:r>
                <a:rPr lang="de-CH" sz="2400" kern="0" dirty="0" smtClean="0">
                  <a:sym typeface="Wingdings" panose="05000000000000000000" pitchFamily="2" charset="2"/>
                </a:rPr>
                <a:t>, </a:t>
              </a:r>
              <a:r>
                <a:rPr lang="de-CH" sz="2400" kern="0" dirty="0" err="1" smtClean="0">
                  <a:sym typeface="Wingdings" panose="05000000000000000000" pitchFamily="2" charset="2"/>
                </a:rPr>
                <a:t>conditional</a:t>
              </a:r>
              <a:r>
                <a:rPr lang="de-CH" sz="2400" kern="0" dirty="0" smtClean="0">
                  <a:sym typeface="Wingdings" panose="05000000000000000000" pitchFamily="2" charset="2"/>
                </a:rPr>
                <a:t>, optional </a:t>
              </a:r>
              <a:r>
                <a:rPr lang="de-CH" sz="2400" kern="0" dirty="0" err="1" smtClean="0">
                  <a:sym typeface="Wingdings" panose="05000000000000000000" pitchFamily="2" charset="2"/>
                </a:rPr>
                <a:t>items</a:t>
              </a:r>
              <a:endParaRPr lang="de-CH" sz="2400" kern="0" dirty="0" smtClean="0">
                <a:sym typeface="Wingdings" panose="05000000000000000000" pitchFamily="2" charset="2"/>
              </a:endParaRPr>
            </a:p>
            <a:p>
              <a:r>
                <a:rPr lang="de-CH" sz="2400" kern="0" dirty="0" err="1" smtClean="0">
                  <a:sym typeface="Wingdings" panose="05000000000000000000" pitchFamily="2" charset="2"/>
                </a:rPr>
                <a:t>Phased</a:t>
              </a:r>
              <a:r>
                <a:rPr lang="de-CH" sz="2400" kern="0" dirty="0" smtClean="0">
                  <a:sym typeface="Wingdings" panose="05000000000000000000" pitchFamily="2" charset="2"/>
                </a:rPr>
                <a:t> </a:t>
              </a:r>
              <a:r>
                <a:rPr lang="de-CH" sz="2400" kern="0" dirty="0" err="1" smtClean="0">
                  <a:sym typeface="Wingdings" panose="05000000000000000000" pitchFamily="2" charset="2"/>
                </a:rPr>
                <a:t>adoption</a:t>
              </a:r>
              <a:r>
                <a:rPr lang="de-CH" sz="2400" kern="0" dirty="0" smtClean="0">
                  <a:sym typeface="Wingdings" panose="05000000000000000000" pitchFamily="2" charset="2"/>
                </a:rPr>
                <a:t> 2016-2020</a:t>
              </a:r>
            </a:p>
            <a:p>
              <a:r>
                <a:rPr lang="de-CH" sz="2400" b="0" kern="0" dirty="0" smtClean="0">
                  <a:sym typeface="Wingdings" panose="05000000000000000000" pitchFamily="2" charset="2"/>
                </a:rPr>
                <a:t>ISO 19156 </a:t>
              </a:r>
              <a:r>
                <a:rPr lang="de-CH" sz="2400" b="0" kern="0" dirty="0" err="1" smtClean="0">
                  <a:sym typeface="Wingdings" panose="05000000000000000000" pitchFamily="2" charset="2"/>
                </a:rPr>
                <a:t>with</a:t>
              </a:r>
              <a:r>
                <a:rPr lang="de-CH" sz="2400" b="0" kern="0" dirty="0" smtClean="0">
                  <a:sym typeface="Wingdings" panose="05000000000000000000" pitchFamily="2" charset="2"/>
                </a:rPr>
                <a:t> </a:t>
              </a:r>
              <a:r>
                <a:rPr lang="de-CH" sz="2400" b="0" kern="0" dirty="0" err="1" smtClean="0">
                  <a:sym typeface="Wingdings" panose="05000000000000000000" pitchFamily="2" charset="2"/>
                </a:rPr>
                <a:t>extensions</a:t>
              </a:r>
              <a:endParaRPr lang="en-US" sz="2400" b="0" kern="0" dirty="0" smtClean="0"/>
            </a:p>
          </p:txBody>
        </p:sp>
        <p:sp>
          <p:nvSpPr>
            <p:cNvPr id="15" name="TextBox 14"/>
            <p:cNvSpPr txBox="1"/>
            <p:nvPr/>
          </p:nvSpPr>
          <p:spPr>
            <a:xfrm rot="19739964">
              <a:off x="40200" y="3511020"/>
              <a:ext cx="1152880" cy="400110"/>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sz="2000" b="0" dirty="0" smtClean="0">
                  <a:solidFill>
                    <a:schemeClr val="bg1"/>
                  </a:solidFill>
                  <a:latin typeface="Arial Black" panose="020B0A04020102020204" pitchFamily="34" charset="0"/>
                </a:rPr>
                <a:t>WIGOS</a:t>
              </a:r>
              <a:endParaRPr lang="en-US" sz="2000" b="0" dirty="0">
                <a:solidFill>
                  <a:schemeClr val="bg1"/>
                </a:solidFill>
                <a:latin typeface="Arial Black" panose="020B0A04020102020204" pitchFamily="34" charset="0"/>
              </a:endParaRPr>
            </a:p>
          </p:txBody>
        </p:sp>
      </p:grpSp>
      <p:grpSp>
        <p:nvGrpSpPr>
          <p:cNvPr id="1042" name="Group 1041"/>
          <p:cNvGrpSpPr/>
          <p:nvPr/>
        </p:nvGrpSpPr>
        <p:grpSpPr>
          <a:xfrm>
            <a:off x="5580112" y="1795870"/>
            <a:ext cx="3384934" cy="3234864"/>
            <a:chOff x="5580112" y="1795870"/>
            <a:chExt cx="3384934" cy="3234864"/>
          </a:xfrm>
        </p:grpSpPr>
        <p:sp>
          <p:nvSpPr>
            <p:cNvPr id="11" name="Rectangle 10"/>
            <p:cNvSpPr/>
            <p:nvPr/>
          </p:nvSpPr>
          <p:spPr bwMode="auto">
            <a:xfrm>
              <a:off x="8494798" y="2398936"/>
              <a:ext cx="470248" cy="138499"/>
            </a:xfrm>
            <a:prstGeom prst="rect">
              <a:avLst/>
            </a:prstGeom>
            <a:solidFill>
              <a:srgbClr val="FF9797"/>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Contact</a:t>
              </a:r>
            </a:p>
          </p:txBody>
        </p:sp>
        <p:sp>
          <p:nvSpPr>
            <p:cNvPr id="18" name="Rectangle 17"/>
            <p:cNvSpPr/>
            <p:nvPr/>
          </p:nvSpPr>
          <p:spPr bwMode="auto">
            <a:xfrm>
              <a:off x="8343410" y="2060848"/>
              <a:ext cx="579252" cy="138499"/>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Keywords</a:t>
              </a:r>
              <a:endParaRPr kumimoji="0" lang="en-US" sz="900" b="0" i="0" u="none" strike="noStrike" cap="none" normalizeH="0" baseline="0" dirty="0" smtClean="0">
                <a:ln>
                  <a:noFill/>
                </a:ln>
                <a:solidFill>
                  <a:schemeClr val="tx1"/>
                </a:solidFill>
                <a:effectLst/>
              </a:endParaRPr>
            </a:p>
          </p:txBody>
        </p:sp>
        <p:sp>
          <p:nvSpPr>
            <p:cNvPr id="19" name="Rectangle 18"/>
            <p:cNvSpPr/>
            <p:nvPr/>
          </p:nvSpPr>
          <p:spPr bwMode="auto">
            <a:xfrm>
              <a:off x="7668344" y="3002469"/>
              <a:ext cx="970385" cy="138499"/>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Legal Constraints</a:t>
              </a:r>
              <a:endParaRPr kumimoji="0" lang="en-US" sz="900" b="0" i="0" u="none" strike="noStrike" cap="none" normalizeH="0" baseline="0" dirty="0" smtClean="0">
                <a:ln>
                  <a:noFill/>
                </a:ln>
                <a:solidFill>
                  <a:schemeClr val="tx1"/>
                </a:solidFill>
                <a:effectLst/>
              </a:endParaRPr>
            </a:p>
          </p:txBody>
        </p:sp>
        <p:sp>
          <p:nvSpPr>
            <p:cNvPr id="20" name="Rectangle 19"/>
            <p:cNvSpPr/>
            <p:nvPr/>
          </p:nvSpPr>
          <p:spPr bwMode="auto">
            <a:xfrm>
              <a:off x="7461751" y="1795870"/>
              <a:ext cx="1117861" cy="13849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Geographical Extent</a:t>
              </a:r>
              <a:endParaRPr kumimoji="0" lang="en-US" sz="900" b="0" i="0" u="none" strike="noStrike" cap="none" normalizeH="0" baseline="0" dirty="0" smtClean="0">
                <a:ln>
                  <a:noFill/>
                </a:ln>
                <a:solidFill>
                  <a:schemeClr val="tx1"/>
                </a:solidFill>
                <a:effectLst/>
              </a:endParaRPr>
            </a:p>
          </p:txBody>
        </p:sp>
        <p:sp>
          <p:nvSpPr>
            <p:cNvPr id="22" name="Rectangle 21"/>
            <p:cNvSpPr/>
            <p:nvPr/>
          </p:nvSpPr>
          <p:spPr bwMode="auto">
            <a:xfrm>
              <a:off x="7093756" y="2297832"/>
              <a:ext cx="806488" cy="214114"/>
            </a:xfrm>
            <a:prstGeom prst="rect">
              <a:avLst/>
            </a:prstGeom>
            <a:no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err="1" smtClean="0">
                  <a:solidFill>
                    <a:schemeClr val="tx1"/>
                  </a:solidFill>
                </a:rPr>
                <a:t>MD_Metadata</a:t>
              </a:r>
              <a:endParaRPr kumimoji="0" lang="en-US" sz="900" b="0" i="0" u="none" strike="noStrike" cap="none" normalizeH="0" baseline="0" dirty="0" smtClean="0">
                <a:ln>
                  <a:noFill/>
                </a:ln>
                <a:solidFill>
                  <a:schemeClr val="tx1"/>
                </a:solidFill>
                <a:effectLst/>
              </a:endParaRPr>
            </a:p>
          </p:txBody>
        </p:sp>
        <p:cxnSp>
          <p:nvCxnSpPr>
            <p:cNvPr id="13" name="Straight Arrow Connector 12"/>
            <p:cNvCxnSpPr>
              <a:endCxn id="20" idx="2"/>
            </p:cNvCxnSpPr>
            <p:nvPr/>
          </p:nvCxnSpPr>
          <p:spPr bwMode="auto">
            <a:xfrm flipV="1">
              <a:off x="7668344" y="1934369"/>
              <a:ext cx="352338" cy="3634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endCxn id="18" idx="1"/>
            </p:cNvCxnSpPr>
            <p:nvPr/>
          </p:nvCxnSpPr>
          <p:spPr bwMode="auto">
            <a:xfrm flipV="1">
              <a:off x="7900244" y="2130098"/>
              <a:ext cx="443166" cy="2187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7900244" y="2436537"/>
              <a:ext cx="594554" cy="316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endCxn id="19" idx="0"/>
            </p:cNvCxnSpPr>
            <p:nvPr/>
          </p:nvCxnSpPr>
          <p:spPr bwMode="auto">
            <a:xfrm>
              <a:off x="7668344" y="2511946"/>
              <a:ext cx="485193" cy="4905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p:cNvSpPr/>
            <p:nvPr/>
          </p:nvSpPr>
          <p:spPr bwMode="auto">
            <a:xfrm>
              <a:off x="8282128" y="2714437"/>
              <a:ext cx="649784" cy="138499"/>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none" lIns="36000" tIns="0" rIns="3600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0" dirty="0" smtClean="0">
                  <a:solidFill>
                    <a:schemeClr val="tx1"/>
                  </a:solidFill>
                </a:rPr>
                <a:t>Distribution</a:t>
              </a:r>
              <a:endParaRPr kumimoji="0" lang="en-US" sz="900" b="0" i="0" u="none" strike="noStrike" cap="none" normalizeH="0" baseline="0" dirty="0" smtClean="0">
                <a:ln>
                  <a:noFill/>
                </a:ln>
                <a:solidFill>
                  <a:schemeClr val="tx1"/>
                </a:solidFill>
                <a:effectLst/>
              </a:endParaRPr>
            </a:p>
          </p:txBody>
        </p:sp>
        <p:cxnSp>
          <p:nvCxnSpPr>
            <p:cNvPr id="43" name="Straight Arrow Connector 42"/>
            <p:cNvCxnSpPr/>
            <p:nvPr/>
          </p:nvCxnSpPr>
          <p:spPr bwMode="auto">
            <a:xfrm>
              <a:off x="7796935" y="2511946"/>
              <a:ext cx="485193" cy="2717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2" name="TextBox 1031"/>
            <p:cNvSpPr txBox="1"/>
            <p:nvPr/>
          </p:nvSpPr>
          <p:spPr>
            <a:xfrm>
              <a:off x="5580112" y="4430570"/>
              <a:ext cx="3241509" cy="600164"/>
            </a:xfrm>
            <a:prstGeom prst="rect">
              <a:avLst/>
            </a:prstGeom>
            <a:noFill/>
          </p:spPr>
          <p:txBody>
            <a:bodyPr wrap="square" rtlCol="0">
              <a:spAutoFit/>
            </a:bodyPr>
            <a:lstStyle/>
            <a:p>
              <a:r>
                <a:rPr lang="en-US" sz="1100" i="1" dirty="0" err="1" smtClean="0">
                  <a:solidFill>
                    <a:schemeClr val="bg2">
                      <a:lumMod val="50000"/>
                    </a:schemeClr>
                  </a:solidFill>
                  <a:latin typeface="Calibri" panose="020F0502020204030204" pitchFamily="34" charset="0"/>
                </a:rPr>
                <a:t>MD_Metadata</a:t>
              </a:r>
              <a:r>
                <a:rPr lang="en-US" sz="1100" i="1" dirty="0" smtClean="0">
                  <a:solidFill>
                    <a:schemeClr val="bg2">
                      <a:lumMod val="50000"/>
                    </a:schemeClr>
                  </a:solidFill>
                  <a:latin typeface="Calibri" panose="020F0502020204030204" pitchFamily="34" charset="0"/>
                </a:rPr>
                <a:t>: Something somewhere that can be accessed under certain conditions and about which someone knows more.</a:t>
              </a:r>
              <a:endParaRPr lang="en-US" sz="1100" i="1" dirty="0">
                <a:solidFill>
                  <a:schemeClr val="bg2">
                    <a:lumMod val="50000"/>
                  </a:schemeClr>
                </a:solidFill>
                <a:latin typeface="Calibri" panose="020F0502020204030204" pitchFamily="34" charset="0"/>
              </a:endParaRPr>
            </a:p>
          </p:txBody>
        </p:sp>
        <p:sp>
          <p:nvSpPr>
            <p:cNvPr id="1036" name="Freeform 1035"/>
            <p:cNvSpPr/>
            <p:nvPr/>
          </p:nvSpPr>
          <p:spPr bwMode="auto">
            <a:xfrm>
              <a:off x="6614160" y="4630830"/>
              <a:ext cx="563880" cy="47880"/>
            </a:xfrm>
            <a:custGeom>
              <a:avLst/>
              <a:gdLst>
                <a:gd name="connsiteX0" fmla="*/ 0 w 563880"/>
                <a:gd name="connsiteY0" fmla="*/ 32610 h 47880"/>
                <a:gd name="connsiteX1" fmla="*/ 38100 w 563880"/>
                <a:gd name="connsiteY1" fmla="*/ 17370 h 47880"/>
                <a:gd name="connsiteX2" fmla="*/ 335280 w 563880"/>
                <a:gd name="connsiteY2" fmla="*/ 17370 h 47880"/>
                <a:gd name="connsiteX3" fmla="*/ 434340 w 563880"/>
                <a:gd name="connsiteY3" fmla="*/ 32610 h 47880"/>
                <a:gd name="connsiteX4" fmla="*/ 480060 w 563880"/>
                <a:gd name="connsiteY4" fmla="*/ 40230 h 47880"/>
                <a:gd name="connsiteX5" fmla="*/ 563880 w 563880"/>
                <a:gd name="connsiteY5" fmla="*/ 47850 h 4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880" h="47880">
                  <a:moveTo>
                    <a:pt x="0" y="32610"/>
                  </a:moveTo>
                  <a:cubicBezTo>
                    <a:pt x="12700" y="27530"/>
                    <a:pt x="25293" y="22173"/>
                    <a:pt x="38100" y="17370"/>
                  </a:cubicBezTo>
                  <a:cubicBezTo>
                    <a:pt x="136399" y="-19492"/>
                    <a:pt x="182102" y="13115"/>
                    <a:pt x="335280" y="17370"/>
                  </a:cubicBezTo>
                  <a:cubicBezTo>
                    <a:pt x="385536" y="34122"/>
                    <a:pt x="340045" y="20823"/>
                    <a:pt x="434340" y="32610"/>
                  </a:cubicBezTo>
                  <a:cubicBezTo>
                    <a:pt x="449671" y="34526"/>
                    <a:pt x="464765" y="38045"/>
                    <a:pt x="480060" y="40230"/>
                  </a:cubicBezTo>
                  <a:cubicBezTo>
                    <a:pt x="540016" y="48795"/>
                    <a:pt x="523729" y="47850"/>
                    <a:pt x="563880" y="47850"/>
                  </a:cubicBezTo>
                </a:path>
              </a:pathLst>
            </a:custGeom>
            <a:noFill/>
            <a:ln w="381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37" name="Freeform 1036"/>
            <p:cNvSpPr/>
            <p:nvPr/>
          </p:nvSpPr>
          <p:spPr bwMode="auto">
            <a:xfrm>
              <a:off x="7261860" y="4639510"/>
              <a:ext cx="640080" cy="16310"/>
            </a:xfrm>
            <a:custGeom>
              <a:avLst/>
              <a:gdLst>
                <a:gd name="connsiteX0" fmla="*/ 0 w 640080"/>
                <a:gd name="connsiteY0" fmla="*/ 16310 h 16310"/>
                <a:gd name="connsiteX1" fmla="*/ 53340 w 640080"/>
                <a:gd name="connsiteY1" fmla="*/ 8690 h 16310"/>
                <a:gd name="connsiteX2" fmla="*/ 83820 w 640080"/>
                <a:gd name="connsiteY2" fmla="*/ 1070 h 16310"/>
                <a:gd name="connsiteX3" fmla="*/ 640080 w 640080"/>
                <a:gd name="connsiteY3" fmla="*/ 1070 h 16310"/>
              </a:gdLst>
              <a:ahLst/>
              <a:cxnLst>
                <a:cxn ang="0">
                  <a:pos x="connsiteX0" y="connsiteY0"/>
                </a:cxn>
                <a:cxn ang="0">
                  <a:pos x="connsiteX1" y="connsiteY1"/>
                </a:cxn>
                <a:cxn ang="0">
                  <a:pos x="connsiteX2" y="connsiteY2"/>
                </a:cxn>
                <a:cxn ang="0">
                  <a:pos x="connsiteX3" y="connsiteY3"/>
                </a:cxn>
              </a:cxnLst>
              <a:rect l="l" t="t" r="r" b="b"/>
              <a:pathLst>
                <a:path w="640080" h="16310">
                  <a:moveTo>
                    <a:pt x="0" y="16310"/>
                  </a:moveTo>
                  <a:cubicBezTo>
                    <a:pt x="17780" y="13770"/>
                    <a:pt x="35669" y="11903"/>
                    <a:pt x="53340" y="8690"/>
                  </a:cubicBezTo>
                  <a:cubicBezTo>
                    <a:pt x="63644" y="6817"/>
                    <a:pt x="73348" y="1206"/>
                    <a:pt x="83820" y="1070"/>
                  </a:cubicBezTo>
                  <a:cubicBezTo>
                    <a:pt x="269224" y="-1338"/>
                    <a:pt x="454660" y="1070"/>
                    <a:pt x="640080" y="1070"/>
                  </a:cubicBezTo>
                </a:path>
              </a:pathLst>
            </a:custGeom>
            <a:no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38" name="Freeform 1037"/>
            <p:cNvSpPr/>
            <p:nvPr/>
          </p:nvSpPr>
          <p:spPr bwMode="auto">
            <a:xfrm>
              <a:off x="5661660" y="4800600"/>
              <a:ext cx="518160" cy="22860"/>
            </a:xfrm>
            <a:custGeom>
              <a:avLst/>
              <a:gdLst>
                <a:gd name="connsiteX0" fmla="*/ 0 w 518160"/>
                <a:gd name="connsiteY0" fmla="*/ 22860 h 22860"/>
                <a:gd name="connsiteX1" fmla="*/ 38100 w 518160"/>
                <a:gd name="connsiteY1" fmla="*/ 7620 h 22860"/>
                <a:gd name="connsiteX2" fmla="*/ 91440 w 518160"/>
                <a:gd name="connsiteY2" fmla="*/ 0 h 22860"/>
                <a:gd name="connsiteX3" fmla="*/ 449580 w 518160"/>
                <a:gd name="connsiteY3" fmla="*/ 7620 h 22860"/>
                <a:gd name="connsiteX4" fmla="*/ 518160 w 518160"/>
                <a:gd name="connsiteY4" fmla="*/ 1524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22860">
                  <a:moveTo>
                    <a:pt x="0" y="22860"/>
                  </a:moveTo>
                  <a:cubicBezTo>
                    <a:pt x="12700" y="17780"/>
                    <a:pt x="24830" y="10937"/>
                    <a:pt x="38100" y="7620"/>
                  </a:cubicBezTo>
                  <a:cubicBezTo>
                    <a:pt x="55524" y="3264"/>
                    <a:pt x="73479" y="0"/>
                    <a:pt x="91440" y="0"/>
                  </a:cubicBezTo>
                  <a:cubicBezTo>
                    <a:pt x="210847" y="0"/>
                    <a:pt x="330200" y="5080"/>
                    <a:pt x="449580" y="7620"/>
                  </a:cubicBezTo>
                  <a:cubicBezTo>
                    <a:pt x="486898" y="20059"/>
                    <a:pt x="464408" y="15240"/>
                    <a:pt x="518160" y="15240"/>
                  </a:cubicBezTo>
                </a:path>
              </a:pathLst>
            </a:custGeom>
            <a:no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39" name="Freeform 1038"/>
            <p:cNvSpPr/>
            <p:nvPr/>
          </p:nvSpPr>
          <p:spPr bwMode="auto">
            <a:xfrm>
              <a:off x="7010400" y="4785360"/>
              <a:ext cx="579120" cy="45720"/>
            </a:xfrm>
            <a:custGeom>
              <a:avLst/>
              <a:gdLst>
                <a:gd name="connsiteX0" fmla="*/ 0 w 579120"/>
                <a:gd name="connsiteY0" fmla="*/ 45720 h 45720"/>
                <a:gd name="connsiteX1" fmla="*/ 60960 w 579120"/>
                <a:gd name="connsiteY1" fmla="*/ 22860 h 45720"/>
                <a:gd name="connsiteX2" fmla="*/ 129540 w 579120"/>
                <a:gd name="connsiteY2" fmla="*/ 7620 h 45720"/>
                <a:gd name="connsiteX3" fmla="*/ 160020 w 579120"/>
                <a:gd name="connsiteY3" fmla="*/ 0 h 45720"/>
                <a:gd name="connsiteX4" fmla="*/ 426720 w 579120"/>
                <a:gd name="connsiteY4" fmla="*/ 7620 h 45720"/>
                <a:gd name="connsiteX5" fmla="*/ 472440 w 579120"/>
                <a:gd name="connsiteY5" fmla="*/ 15240 h 45720"/>
                <a:gd name="connsiteX6" fmla="*/ 548640 w 579120"/>
                <a:gd name="connsiteY6" fmla="*/ 22860 h 45720"/>
                <a:gd name="connsiteX7" fmla="*/ 579120 w 579120"/>
                <a:gd name="connsiteY7" fmla="*/ 3048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120" h="45720">
                  <a:moveTo>
                    <a:pt x="0" y="45720"/>
                  </a:moveTo>
                  <a:cubicBezTo>
                    <a:pt x="20130" y="37668"/>
                    <a:pt x="40055" y="28833"/>
                    <a:pt x="60960" y="22860"/>
                  </a:cubicBezTo>
                  <a:cubicBezTo>
                    <a:pt x="93481" y="13568"/>
                    <a:pt x="94185" y="15477"/>
                    <a:pt x="129540" y="7620"/>
                  </a:cubicBezTo>
                  <a:cubicBezTo>
                    <a:pt x="139763" y="5348"/>
                    <a:pt x="149860" y="2540"/>
                    <a:pt x="160020" y="0"/>
                  </a:cubicBezTo>
                  <a:cubicBezTo>
                    <a:pt x="248920" y="2540"/>
                    <a:pt x="337889" y="3287"/>
                    <a:pt x="426720" y="7620"/>
                  </a:cubicBezTo>
                  <a:cubicBezTo>
                    <a:pt x="442152" y="8373"/>
                    <a:pt x="457109" y="13324"/>
                    <a:pt x="472440" y="15240"/>
                  </a:cubicBezTo>
                  <a:cubicBezTo>
                    <a:pt x="497770" y="18406"/>
                    <a:pt x="523240" y="20320"/>
                    <a:pt x="548640" y="22860"/>
                  </a:cubicBezTo>
                  <a:cubicBezTo>
                    <a:pt x="573910" y="31283"/>
                    <a:pt x="563468" y="30480"/>
                    <a:pt x="579120" y="30480"/>
                  </a:cubicBezTo>
                </a:path>
              </a:pathLst>
            </a:custGeom>
            <a:noFill/>
            <a:ln w="381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sp>
          <p:nvSpPr>
            <p:cNvPr id="1040" name="Freeform 1039"/>
            <p:cNvSpPr/>
            <p:nvPr/>
          </p:nvSpPr>
          <p:spPr bwMode="auto">
            <a:xfrm>
              <a:off x="5676900" y="4979659"/>
              <a:ext cx="495300" cy="27381"/>
            </a:xfrm>
            <a:custGeom>
              <a:avLst/>
              <a:gdLst>
                <a:gd name="connsiteX0" fmla="*/ 0 w 495300"/>
                <a:gd name="connsiteY0" fmla="*/ 26681 h 27381"/>
                <a:gd name="connsiteX1" fmla="*/ 45720 w 495300"/>
                <a:gd name="connsiteY1" fmla="*/ 11441 h 27381"/>
                <a:gd name="connsiteX2" fmla="*/ 327660 w 495300"/>
                <a:gd name="connsiteY2" fmla="*/ 11441 h 27381"/>
                <a:gd name="connsiteX3" fmla="*/ 434340 w 495300"/>
                <a:gd name="connsiteY3" fmla="*/ 19061 h 27381"/>
                <a:gd name="connsiteX4" fmla="*/ 457200 w 495300"/>
                <a:gd name="connsiteY4" fmla="*/ 26681 h 27381"/>
                <a:gd name="connsiteX5" fmla="*/ 495300 w 495300"/>
                <a:gd name="connsiteY5" fmla="*/ 26681 h 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27381">
                  <a:moveTo>
                    <a:pt x="0" y="26681"/>
                  </a:moveTo>
                  <a:cubicBezTo>
                    <a:pt x="15240" y="21601"/>
                    <a:pt x="30222" y="15668"/>
                    <a:pt x="45720" y="11441"/>
                  </a:cubicBezTo>
                  <a:cubicBezTo>
                    <a:pt x="135367" y="-13008"/>
                    <a:pt x="247896" y="8948"/>
                    <a:pt x="327660" y="11441"/>
                  </a:cubicBezTo>
                  <a:cubicBezTo>
                    <a:pt x="363220" y="13981"/>
                    <a:pt x="398934" y="14896"/>
                    <a:pt x="434340" y="19061"/>
                  </a:cubicBezTo>
                  <a:cubicBezTo>
                    <a:pt x="442317" y="19999"/>
                    <a:pt x="449230" y="25685"/>
                    <a:pt x="457200" y="26681"/>
                  </a:cubicBezTo>
                  <a:cubicBezTo>
                    <a:pt x="469802" y="28256"/>
                    <a:pt x="482600" y="26681"/>
                    <a:pt x="495300" y="26681"/>
                  </a:cubicBezTo>
                </a:path>
              </a:pathLst>
            </a:custGeom>
            <a:noFill/>
            <a:ln w="38100" cap="flat" cmpd="sng" algn="ctr">
              <a:solidFill>
                <a:srgbClr val="FF979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p:txBody>
        </p:sp>
      </p:grpSp>
      <p:pic>
        <p:nvPicPr>
          <p:cNvPr id="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928" y="1186451"/>
            <a:ext cx="4259118" cy="313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37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42"/>
                                        </p:tgtEl>
                                        <p:attrNameLst>
                                          <p:attrName>style.visibility</p:attrName>
                                        </p:attrNameLst>
                                      </p:cBhvr>
                                      <p:to>
                                        <p:strVal val="visible"/>
                                      </p:to>
                                    </p:set>
                                    <p:animEffect transition="in" filter="fade">
                                      <p:cBhvr>
                                        <p:cTn id="29" dur="500"/>
                                        <p:tgtEl>
                                          <p:spTgt spid="10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45"/>
                                        </p:tgtEl>
                                        <p:attrNameLst>
                                          <p:attrName>style.visibility</p:attrName>
                                        </p:attrNameLst>
                                      </p:cBhvr>
                                      <p:to>
                                        <p:strVal val="visible"/>
                                      </p:to>
                                    </p:set>
                                    <p:animEffect transition="in" filter="fade">
                                      <p:cBhvr>
                                        <p:cTn id="34" dur="500"/>
                                        <p:tgtEl>
                                          <p:spTgt spid="10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Outline</a:t>
            </a:r>
            <a:endParaRPr lang="en-US" dirty="0"/>
          </a:p>
        </p:txBody>
      </p:sp>
      <p:sp>
        <p:nvSpPr>
          <p:cNvPr id="3" name="Text Placeholder 2"/>
          <p:cNvSpPr>
            <a:spLocks noGrp="1"/>
          </p:cNvSpPr>
          <p:nvPr>
            <p:ph idx="1"/>
          </p:nvPr>
        </p:nvSpPr>
        <p:spPr>
          <a:prstGeom prst="rect">
            <a:avLst/>
          </a:prstGeom>
        </p:spPr>
        <p:txBody>
          <a:bodyPr/>
          <a:lstStyle/>
          <a:p>
            <a:r>
              <a:rPr lang="de-CH" dirty="0" err="1" smtClean="0"/>
              <a:t>Introduction</a:t>
            </a:r>
            <a:endParaRPr lang="de-CH" dirty="0" smtClean="0"/>
          </a:p>
          <a:p>
            <a:r>
              <a:rPr lang="de-CH" dirty="0" smtClean="0"/>
              <a:t>WMDS Basics</a:t>
            </a:r>
          </a:p>
          <a:p>
            <a:r>
              <a:rPr lang="de-CH" dirty="0" smtClean="0"/>
              <a:t>WMDS </a:t>
            </a:r>
            <a:r>
              <a:rPr lang="de-CH" dirty="0" err="1" smtClean="0"/>
              <a:t>Advanced</a:t>
            </a:r>
            <a:endParaRPr lang="de-CH" dirty="0" smtClean="0"/>
          </a:p>
          <a:p>
            <a:r>
              <a:rPr lang="de-CH" dirty="0" smtClean="0"/>
              <a:t>Summary</a:t>
            </a:r>
            <a:endParaRPr lang="en-US" dirty="0"/>
          </a:p>
        </p:txBody>
      </p:sp>
    </p:spTree>
    <p:extLst>
      <p:ext uri="{BB962C8B-B14F-4D97-AF65-F5344CB8AC3E}">
        <p14:creationId xmlns:p14="http://schemas.microsoft.com/office/powerpoint/2010/main" val="43530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6489700" y="0"/>
            <a:ext cx="2654300" cy="1840813"/>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4800" dirty="0" smtClean="0">
                <a:solidFill>
                  <a:schemeClr val="bg1"/>
                </a:solidFill>
              </a:rPr>
              <a:t>Merci</a:t>
            </a:r>
          </a:p>
          <a:p>
            <a:r>
              <a:rPr lang="ar-SA" sz="5700" dirty="0" smtClean="0">
                <a:solidFill>
                  <a:schemeClr val="bg1"/>
                </a:solidFill>
              </a:rPr>
              <a:t>شكرا</a:t>
            </a:r>
            <a:endParaRPr lang="en-US" sz="4800" dirty="0">
              <a:solidFill>
                <a:schemeClr val="bg1"/>
              </a:solidFill>
            </a:endParaRPr>
          </a:p>
        </p:txBody>
      </p:sp>
      <p:sp>
        <p:nvSpPr>
          <p:cNvPr id="4" name="Text Placeholder 2"/>
          <p:cNvSpPr>
            <a:spLocks noGrp="1"/>
          </p:cNvSpPr>
          <p:nvPr>
            <p:ph idx="1"/>
          </p:nvPr>
        </p:nvSpPr>
        <p:spPr>
          <a:xfrm>
            <a:off x="4864100" y="1840813"/>
            <a:ext cx="4127500" cy="3824724"/>
          </a:xfrm>
          <a:prstGeom prst="rect">
            <a:avLst/>
          </a:prstGeom>
        </p:spPr>
        <p:txBody>
          <a:bodyPr>
            <a:noAutofit/>
          </a:bodyPr>
          <a:lstStyle/>
          <a:p>
            <a:r>
              <a:rPr lang="de-CH" sz="1400" b="1" dirty="0">
                <a:solidFill>
                  <a:schemeClr val="bg1"/>
                </a:solidFill>
              </a:rPr>
              <a:t>Financial </a:t>
            </a:r>
            <a:r>
              <a:rPr lang="de-CH" sz="1400" b="1" dirty="0" err="1" smtClean="0">
                <a:solidFill>
                  <a:schemeClr val="bg1"/>
                </a:solidFill>
              </a:rPr>
              <a:t>support</a:t>
            </a:r>
            <a:r>
              <a:rPr lang="de-CH" sz="1400" b="1" dirty="0" smtClean="0">
                <a:solidFill>
                  <a:schemeClr val="bg1"/>
                </a:solidFill>
              </a:rPr>
              <a:t>. Swiss </a:t>
            </a:r>
            <a:r>
              <a:rPr lang="de-CH" sz="1400" b="1" dirty="0">
                <a:solidFill>
                  <a:schemeClr val="bg1"/>
                </a:solidFill>
              </a:rPr>
              <a:t>Federal Office </a:t>
            </a:r>
            <a:r>
              <a:rPr lang="de-CH" sz="1400" b="1" dirty="0" err="1">
                <a:solidFill>
                  <a:schemeClr val="bg1"/>
                </a:solidFill>
              </a:rPr>
              <a:t>of</a:t>
            </a:r>
            <a:r>
              <a:rPr lang="de-CH" sz="1400" b="1" dirty="0">
                <a:solidFill>
                  <a:schemeClr val="bg1"/>
                </a:solidFill>
              </a:rPr>
              <a:t> </a:t>
            </a:r>
            <a:r>
              <a:rPr lang="de-CH" sz="1400" b="1" dirty="0" err="1">
                <a:solidFill>
                  <a:schemeClr val="bg1"/>
                </a:solidFill>
              </a:rPr>
              <a:t>Foreign</a:t>
            </a:r>
            <a:r>
              <a:rPr lang="de-CH" sz="1400" b="1" dirty="0">
                <a:solidFill>
                  <a:schemeClr val="bg1"/>
                </a:solidFill>
              </a:rPr>
              <a:t> </a:t>
            </a:r>
            <a:r>
              <a:rPr lang="de-CH" sz="1400" b="1" dirty="0" err="1">
                <a:solidFill>
                  <a:schemeClr val="bg1"/>
                </a:solidFill>
              </a:rPr>
              <a:t>Affairs</a:t>
            </a:r>
            <a:r>
              <a:rPr lang="de-CH" sz="1400" b="1" dirty="0">
                <a:solidFill>
                  <a:schemeClr val="bg1"/>
                </a:solidFill>
              </a:rPr>
              <a:t>, </a:t>
            </a:r>
            <a:r>
              <a:rPr lang="de-CH" sz="1400" b="1" dirty="0" err="1" smtClean="0">
                <a:solidFill>
                  <a:schemeClr val="bg1"/>
                </a:solidFill>
              </a:rPr>
              <a:t>MeteoSwiss</a:t>
            </a:r>
            <a:r>
              <a:rPr lang="de-CH" sz="1400" b="1" dirty="0">
                <a:solidFill>
                  <a:schemeClr val="bg1"/>
                </a:solidFill>
              </a:rPr>
              <a:t>, WMO, Met </a:t>
            </a:r>
            <a:r>
              <a:rPr lang="de-CH" sz="1400" b="1" dirty="0" err="1">
                <a:solidFill>
                  <a:schemeClr val="bg1"/>
                </a:solidFill>
              </a:rPr>
              <a:t>Norway</a:t>
            </a:r>
            <a:endParaRPr lang="en-US" sz="1400" b="1" dirty="0">
              <a:solidFill>
                <a:schemeClr val="bg1"/>
              </a:solidFill>
            </a:endParaRPr>
          </a:p>
          <a:p>
            <a:pPr>
              <a:spcBef>
                <a:spcPts val="1200"/>
              </a:spcBef>
            </a:pPr>
            <a:r>
              <a:rPr lang="de-CH" sz="1400" dirty="0">
                <a:solidFill>
                  <a:schemeClr val="bg1"/>
                </a:solidFill>
              </a:rPr>
              <a:t>Project Team at </a:t>
            </a:r>
            <a:r>
              <a:rPr lang="de-CH" sz="1400" b="1" dirty="0" err="1" smtClean="0">
                <a:solidFill>
                  <a:schemeClr val="bg1"/>
                </a:solidFill>
              </a:rPr>
              <a:t>MeteoSwiss</a:t>
            </a:r>
            <a:r>
              <a:rPr lang="de-CH" sz="1400" dirty="0" smtClean="0">
                <a:solidFill>
                  <a:schemeClr val="bg1"/>
                </a:solidFill>
              </a:rPr>
              <a:t>. (</a:t>
            </a:r>
            <a:r>
              <a:rPr lang="de-CH" sz="1400" dirty="0" err="1">
                <a:solidFill>
                  <a:schemeClr val="bg1"/>
                </a:solidFill>
              </a:rPr>
              <a:t>current</a:t>
            </a:r>
            <a:r>
              <a:rPr lang="de-CH" sz="1400" dirty="0">
                <a:solidFill>
                  <a:schemeClr val="bg1"/>
                </a:solidFill>
              </a:rPr>
              <a:t>) J Klausen, L </a:t>
            </a:r>
            <a:r>
              <a:rPr lang="de-CH" sz="1400" dirty="0" err="1">
                <a:solidFill>
                  <a:schemeClr val="bg1"/>
                </a:solidFill>
              </a:rPr>
              <a:t>Cappelletti</a:t>
            </a:r>
            <a:r>
              <a:rPr lang="de-CH" sz="1400" dirty="0">
                <a:solidFill>
                  <a:schemeClr val="bg1"/>
                </a:solidFill>
              </a:rPr>
              <a:t>, B </a:t>
            </a:r>
            <a:r>
              <a:rPr lang="de-CH" sz="1400" dirty="0" err="1">
                <a:solidFill>
                  <a:schemeClr val="bg1"/>
                </a:solidFill>
              </a:rPr>
              <a:t>Calpini</a:t>
            </a:r>
            <a:r>
              <a:rPr lang="de-CH" sz="1400" dirty="0">
                <a:solidFill>
                  <a:schemeClr val="bg1"/>
                </a:solidFill>
              </a:rPr>
              <a:t>, M Musa, M </a:t>
            </a:r>
            <a:r>
              <a:rPr lang="de-CH" sz="1400" dirty="0" err="1">
                <a:solidFill>
                  <a:schemeClr val="bg1"/>
                </a:solidFill>
              </a:rPr>
              <a:t>Brändli</a:t>
            </a:r>
            <a:r>
              <a:rPr lang="de-CH" sz="1400" dirty="0">
                <a:solidFill>
                  <a:schemeClr val="bg1"/>
                </a:solidFill>
              </a:rPr>
              <a:t>, L </a:t>
            </a:r>
            <a:r>
              <a:rPr lang="de-CH" sz="1400" dirty="0" err="1">
                <a:solidFill>
                  <a:schemeClr val="bg1"/>
                </a:solidFill>
              </a:rPr>
              <a:t>Koppa</a:t>
            </a:r>
            <a:r>
              <a:rPr lang="de-CH" sz="1400" dirty="0">
                <a:solidFill>
                  <a:schemeClr val="bg1"/>
                </a:solidFill>
              </a:rPr>
              <a:t>, C Walder, E Grüter, S Sandmeier, M Schäfer, A </a:t>
            </a:r>
            <a:r>
              <a:rPr lang="de-CH" sz="1400" dirty="0" err="1">
                <a:solidFill>
                  <a:schemeClr val="bg1"/>
                </a:solidFill>
              </a:rPr>
              <a:t>Rubli</a:t>
            </a:r>
            <a:r>
              <a:rPr lang="de-CH" sz="1400" dirty="0">
                <a:solidFill>
                  <a:schemeClr val="bg1"/>
                </a:solidFill>
              </a:rPr>
              <a:t>, Tom Hager, Attila Loos; (</a:t>
            </a:r>
            <a:r>
              <a:rPr lang="de-CH" sz="1400" dirty="0" err="1">
                <a:solidFill>
                  <a:schemeClr val="bg1"/>
                </a:solidFill>
              </a:rPr>
              <a:t>past</a:t>
            </a:r>
            <a:r>
              <a:rPr lang="de-CH" sz="1400" dirty="0">
                <a:solidFill>
                  <a:schemeClr val="bg1"/>
                </a:solidFill>
              </a:rPr>
              <a:t>) J Mannes, S </a:t>
            </a:r>
            <a:r>
              <a:rPr lang="de-CH" sz="1400" dirty="0" err="1">
                <a:solidFill>
                  <a:schemeClr val="bg1"/>
                </a:solidFill>
              </a:rPr>
              <a:t>Spreitzer</a:t>
            </a:r>
            <a:r>
              <a:rPr lang="de-CH" sz="1400" dirty="0">
                <a:solidFill>
                  <a:schemeClr val="bg1"/>
                </a:solidFill>
              </a:rPr>
              <a:t>, M </a:t>
            </a:r>
            <a:r>
              <a:rPr lang="de-CH" sz="1400" dirty="0" err="1">
                <a:solidFill>
                  <a:schemeClr val="bg1"/>
                </a:solidFill>
              </a:rPr>
              <a:t>Leutenegger</a:t>
            </a:r>
            <a:r>
              <a:rPr lang="de-CH" sz="1400" dirty="0">
                <a:solidFill>
                  <a:schemeClr val="bg1"/>
                </a:solidFill>
              </a:rPr>
              <a:t>, C Sigg, M </a:t>
            </a:r>
            <a:r>
              <a:rPr lang="de-CH" sz="1400" dirty="0" err="1">
                <a:solidFill>
                  <a:schemeClr val="bg1"/>
                </a:solidFill>
              </a:rPr>
              <a:t>Abbt</a:t>
            </a:r>
            <a:r>
              <a:rPr lang="de-CH" sz="1400" dirty="0">
                <a:solidFill>
                  <a:schemeClr val="bg1"/>
                </a:solidFill>
              </a:rPr>
              <a:t>, W </a:t>
            </a:r>
            <a:r>
              <a:rPr lang="de-CH" sz="1400" dirty="0" err="1">
                <a:solidFill>
                  <a:schemeClr val="bg1"/>
                </a:solidFill>
              </a:rPr>
              <a:t>Brunelli</a:t>
            </a:r>
            <a:r>
              <a:rPr lang="de-CH" sz="1400" dirty="0">
                <a:solidFill>
                  <a:schemeClr val="bg1"/>
                </a:solidFill>
              </a:rPr>
              <a:t>, J Mettler </a:t>
            </a:r>
          </a:p>
          <a:p>
            <a:pPr>
              <a:spcBef>
                <a:spcPts val="600"/>
              </a:spcBef>
            </a:pPr>
            <a:r>
              <a:rPr lang="de-CH" sz="1400" dirty="0">
                <a:solidFill>
                  <a:schemeClr val="bg1"/>
                </a:solidFill>
              </a:rPr>
              <a:t>Project Team at </a:t>
            </a:r>
            <a:r>
              <a:rPr lang="de-CH" sz="1400" b="1" dirty="0" smtClean="0">
                <a:solidFill>
                  <a:schemeClr val="bg1"/>
                </a:solidFill>
              </a:rPr>
              <a:t>WMO</a:t>
            </a:r>
            <a:r>
              <a:rPr lang="de-CH" sz="1400" dirty="0" smtClean="0">
                <a:solidFill>
                  <a:schemeClr val="bg1"/>
                </a:solidFill>
              </a:rPr>
              <a:t> (</a:t>
            </a:r>
            <a:r>
              <a:rPr lang="de-CH" sz="1400" dirty="0" err="1" smtClean="0">
                <a:solidFill>
                  <a:schemeClr val="bg1"/>
                </a:solidFill>
              </a:rPr>
              <a:t>current</a:t>
            </a:r>
            <a:r>
              <a:rPr lang="de-CH" sz="1400" dirty="0" smtClean="0">
                <a:solidFill>
                  <a:schemeClr val="bg1"/>
                </a:solidFill>
              </a:rPr>
              <a:t>). F </a:t>
            </a:r>
            <a:r>
              <a:rPr lang="de-CH" sz="1400" dirty="0" err="1" smtClean="0">
                <a:solidFill>
                  <a:schemeClr val="bg1"/>
                </a:solidFill>
              </a:rPr>
              <a:t>Belda</a:t>
            </a:r>
            <a:r>
              <a:rPr lang="de-CH" sz="1400" dirty="0" smtClean="0">
                <a:solidFill>
                  <a:schemeClr val="bg1"/>
                </a:solidFill>
              </a:rPr>
              <a:t>, </a:t>
            </a:r>
            <a:r>
              <a:rPr lang="de-CH" sz="1400" dirty="0">
                <a:solidFill>
                  <a:schemeClr val="bg1"/>
                </a:solidFill>
              </a:rPr>
              <a:t>LP </a:t>
            </a:r>
            <a:r>
              <a:rPr lang="de-CH" sz="1400" dirty="0" err="1">
                <a:solidFill>
                  <a:schemeClr val="bg1"/>
                </a:solidFill>
              </a:rPr>
              <a:t>Riishojgaard</a:t>
            </a:r>
            <a:r>
              <a:rPr lang="de-CH" sz="1400" dirty="0" smtClean="0">
                <a:solidFill>
                  <a:schemeClr val="bg1"/>
                </a:solidFill>
              </a:rPr>
              <a:t>, </a:t>
            </a:r>
            <a:r>
              <a:rPr lang="de-CH" sz="1400" dirty="0">
                <a:solidFill>
                  <a:schemeClr val="bg1"/>
                </a:solidFill>
              </a:rPr>
              <a:t>T </a:t>
            </a:r>
            <a:r>
              <a:rPr lang="de-CH" sz="1400" dirty="0" err="1">
                <a:solidFill>
                  <a:schemeClr val="bg1"/>
                </a:solidFill>
              </a:rPr>
              <a:t>Pröscholdt</a:t>
            </a:r>
            <a:endParaRPr lang="de-CH" sz="1400" dirty="0">
              <a:solidFill>
                <a:schemeClr val="bg1"/>
              </a:solidFill>
            </a:endParaRPr>
          </a:p>
          <a:p>
            <a:pPr>
              <a:spcBef>
                <a:spcPts val="600"/>
              </a:spcBef>
            </a:pPr>
            <a:r>
              <a:rPr lang="de-CH" sz="1400" dirty="0">
                <a:solidFill>
                  <a:schemeClr val="bg1"/>
                </a:solidFill>
              </a:rPr>
              <a:t>Project Team at </a:t>
            </a:r>
            <a:r>
              <a:rPr lang="de-CH" sz="1400" b="1" dirty="0">
                <a:solidFill>
                  <a:schemeClr val="bg1"/>
                </a:solidFill>
              </a:rPr>
              <a:t>European </a:t>
            </a:r>
            <a:r>
              <a:rPr lang="de-CH" sz="1400" b="1" dirty="0" smtClean="0">
                <a:solidFill>
                  <a:schemeClr val="bg1"/>
                </a:solidFill>
              </a:rPr>
              <a:t>Dynamics</a:t>
            </a:r>
            <a:r>
              <a:rPr lang="de-CH" sz="1400" dirty="0" smtClean="0">
                <a:solidFill>
                  <a:schemeClr val="bg1"/>
                </a:solidFill>
              </a:rPr>
              <a:t> (</a:t>
            </a:r>
            <a:r>
              <a:rPr lang="de-CH" sz="1400" dirty="0" err="1" smtClean="0">
                <a:solidFill>
                  <a:schemeClr val="bg1"/>
                </a:solidFill>
              </a:rPr>
              <a:t>current</a:t>
            </a:r>
            <a:r>
              <a:rPr lang="de-CH" sz="1400" dirty="0" smtClean="0">
                <a:solidFill>
                  <a:schemeClr val="bg1"/>
                </a:solidFill>
              </a:rPr>
              <a:t>). T </a:t>
            </a:r>
            <a:r>
              <a:rPr lang="de-CH" sz="1400" dirty="0" err="1">
                <a:solidFill>
                  <a:schemeClr val="bg1"/>
                </a:solidFill>
              </a:rPr>
              <a:t>Galousis</a:t>
            </a:r>
            <a:r>
              <a:rPr lang="de-CH" sz="1400" dirty="0" smtClean="0">
                <a:solidFill>
                  <a:schemeClr val="bg1"/>
                </a:solidFill>
              </a:rPr>
              <a:t>, </a:t>
            </a:r>
            <a:r>
              <a:rPr lang="de-CH" sz="1400" dirty="0">
                <a:solidFill>
                  <a:schemeClr val="bg1"/>
                </a:solidFill>
              </a:rPr>
              <a:t>M </a:t>
            </a:r>
            <a:r>
              <a:rPr lang="de-CH" sz="1400" dirty="0" err="1">
                <a:solidFill>
                  <a:schemeClr val="bg1"/>
                </a:solidFill>
              </a:rPr>
              <a:t>Ulmann</a:t>
            </a:r>
            <a:r>
              <a:rPr lang="de-CH" sz="1400" dirty="0">
                <a:solidFill>
                  <a:schemeClr val="bg1"/>
                </a:solidFill>
              </a:rPr>
              <a:t>, L Christou, N </a:t>
            </a:r>
            <a:r>
              <a:rPr lang="de-CH" sz="1400" dirty="0" err="1">
                <a:solidFill>
                  <a:schemeClr val="bg1"/>
                </a:solidFill>
              </a:rPr>
              <a:t>Pappa</a:t>
            </a:r>
            <a:r>
              <a:rPr lang="de-CH" sz="1400" dirty="0">
                <a:solidFill>
                  <a:schemeClr val="bg1"/>
                </a:solidFill>
              </a:rPr>
              <a:t>, S </a:t>
            </a:r>
            <a:r>
              <a:rPr lang="de-CH" sz="1400" dirty="0" err="1">
                <a:solidFill>
                  <a:schemeClr val="bg1"/>
                </a:solidFill>
              </a:rPr>
              <a:t>Sklavos</a:t>
            </a:r>
            <a:r>
              <a:rPr lang="de-CH" sz="1400" dirty="0">
                <a:solidFill>
                  <a:schemeClr val="bg1"/>
                </a:solidFill>
              </a:rPr>
              <a:t>, …</a:t>
            </a:r>
          </a:p>
          <a:p>
            <a:pPr>
              <a:spcBef>
                <a:spcPts val="600"/>
              </a:spcBef>
            </a:pPr>
            <a:r>
              <a:rPr lang="de-CH" sz="1400" b="1" dirty="0" smtClean="0">
                <a:solidFill>
                  <a:schemeClr val="bg1"/>
                </a:solidFill>
              </a:rPr>
              <a:t>ICG-WIGOS</a:t>
            </a:r>
            <a:r>
              <a:rPr lang="de-CH" sz="1400" dirty="0" smtClean="0">
                <a:solidFill>
                  <a:schemeClr val="bg1"/>
                </a:solidFill>
              </a:rPr>
              <a:t>. S </a:t>
            </a:r>
            <a:r>
              <a:rPr lang="de-CH" sz="1400" dirty="0" err="1">
                <a:solidFill>
                  <a:schemeClr val="bg1"/>
                </a:solidFill>
              </a:rPr>
              <a:t>Barrell</a:t>
            </a:r>
            <a:r>
              <a:rPr lang="de-CH" sz="1400" dirty="0">
                <a:solidFill>
                  <a:schemeClr val="bg1"/>
                </a:solidFill>
              </a:rPr>
              <a:t>, B </a:t>
            </a:r>
            <a:r>
              <a:rPr lang="de-CH" sz="1400" dirty="0" err="1">
                <a:solidFill>
                  <a:schemeClr val="bg1"/>
                </a:solidFill>
              </a:rPr>
              <a:t>Calpini</a:t>
            </a:r>
            <a:r>
              <a:rPr lang="de-CH" sz="1400" dirty="0">
                <a:solidFill>
                  <a:schemeClr val="bg1"/>
                </a:solidFill>
              </a:rPr>
              <a:t>, …</a:t>
            </a:r>
          </a:p>
          <a:p>
            <a:r>
              <a:rPr lang="de-CH" sz="1400" b="1" dirty="0" smtClean="0">
                <a:solidFill>
                  <a:schemeClr val="bg1"/>
                </a:solidFill>
              </a:rPr>
              <a:t>TT-WMD</a:t>
            </a:r>
            <a:r>
              <a:rPr lang="de-CH" sz="1400" dirty="0" smtClean="0">
                <a:solidFill>
                  <a:schemeClr val="bg1"/>
                </a:solidFill>
              </a:rPr>
              <a:t>. (</a:t>
            </a:r>
            <a:r>
              <a:rPr lang="de-CH" sz="1400" dirty="0" err="1">
                <a:solidFill>
                  <a:schemeClr val="bg1"/>
                </a:solidFill>
              </a:rPr>
              <a:t>current</a:t>
            </a:r>
            <a:r>
              <a:rPr lang="de-CH" sz="1400" dirty="0">
                <a:solidFill>
                  <a:schemeClr val="bg1"/>
                </a:solidFill>
              </a:rPr>
              <a:t>) K </a:t>
            </a:r>
            <a:r>
              <a:rPr lang="de-CH" sz="1400" dirty="0" err="1">
                <a:solidFill>
                  <a:schemeClr val="bg1"/>
                </a:solidFill>
              </a:rPr>
              <a:t>Monnik</a:t>
            </a:r>
            <a:r>
              <a:rPr lang="de-CH" sz="1400" dirty="0">
                <a:solidFill>
                  <a:schemeClr val="bg1"/>
                </a:solidFill>
              </a:rPr>
              <a:t>, J Klausen, J </a:t>
            </a:r>
            <a:r>
              <a:rPr lang="de-CH" sz="1400" dirty="0" err="1">
                <a:solidFill>
                  <a:schemeClr val="bg1"/>
                </a:solidFill>
              </a:rPr>
              <a:t>Swaykos</a:t>
            </a:r>
            <a:r>
              <a:rPr lang="de-CH" sz="1400" dirty="0">
                <a:solidFill>
                  <a:schemeClr val="bg1"/>
                </a:solidFill>
              </a:rPr>
              <a:t>, T Boston, U </a:t>
            </a:r>
            <a:r>
              <a:rPr lang="de-CH" sz="1400" dirty="0" err="1">
                <a:solidFill>
                  <a:schemeClr val="bg1"/>
                </a:solidFill>
              </a:rPr>
              <a:t>Looser</a:t>
            </a:r>
            <a:r>
              <a:rPr lang="de-CH" sz="1400" dirty="0">
                <a:solidFill>
                  <a:schemeClr val="bg1"/>
                </a:solidFill>
              </a:rPr>
              <a:t>, E </a:t>
            </a:r>
            <a:r>
              <a:rPr lang="de-CH" sz="1400" dirty="0" err="1">
                <a:solidFill>
                  <a:schemeClr val="bg1"/>
                </a:solidFill>
              </a:rPr>
              <a:t>Büyükbas</a:t>
            </a:r>
            <a:r>
              <a:rPr lang="de-CH" sz="1400" dirty="0">
                <a:solidFill>
                  <a:schemeClr val="bg1"/>
                </a:solidFill>
              </a:rPr>
              <a:t>, Zhao </a:t>
            </a:r>
            <a:r>
              <a:rPr lang="de-CH" sz="1400" dirty="0" err="1">
                <a:solidFill>
                  <a:schemeClr val="bg1"/>
                </a:solidFill>
              </a:rPr>
              <a:t>Licheng</a:t>
            </a:r>
            <a:r>
              <a:rPr lang="de-CH" sz="1400" dirty="0">
                <a:solidFill>
                  <a:schemeClr val="bg1"/>
                </a:solidFill>
              </a:rPr>
              <a:t>, </a:t>
            </a:r>
            <a:r>
              <a:rPr lang="de-CH" sz="1400" dirty="0" smtClean="0">
                <a:solidFill>
                  <a:schemeClr val="bg1"/>
                </a:solidFill>
              </a:rPr>
              <a:t>T </a:t>
            </a:r>
            <a:r>
              <a:rPr lang="de-CH" sz="1400" dirty="0">
                <a:solidFill>
                  <a:schemeClr val="bg1"/>
                </a:solidFill>
              </a:rPr>
              <a:t>Oakley, S Foreman, D </a:t>
            </a:r>
            <a:r>
              <a:rPr lang="de-CH" sz="1400" dirty="0" err="1">
                <a:solidFill>
                  <a:schemeClr val="bg1"/>
                </a:solidFill>
              </a:rPr>
              <a:t>Lockett</a:t>
            </a:r>
            <a:r>
              <a:rPr lang="de-CH" sz="1400" dirty="0">
                <a:solidFill>
                  <a:schemeClr val="bg1"/>
                </a:solidFill>
              </a:rPr>
              <a:t>, L </a:t>
            </a:r>
            <a:r>
              <a:rPr lang="de-CH" sz="1400" dirty="0" err="1" smtClean="0">
                <a:solidFill>
                  <a:schemeClr val="bg1"/>
                </a:solidFill>
              </a:rPr>
              <a:t>Nunes</a:t>
            </a:r>
            <a:endParaRPr lang="de-CH" sz="1400" dirty="0">
              <a:solidFill>
                <a:schemeClr val="bg1"/>
              </a:solidFill>
            </a:endParaRPr>
          </a:p>
          <a:p>
            <a:r>
              <a:rPr lang="de-CH" sz="1400" b="1" dirty="0" smtClean="0">
                <a:solidFill>
                  <a:schemeClr val="bg1"/>
                </a:solidFill>
              </a:rPr>
              <a:t>IPET-MDRD</a:t>
            </a:r>
            <a:r>
              <a:rPr lang="de-CH" sz="1400" dirty="0" smtClean="0">
                <a:solidFill>
                  <a:schemeClr val="bg1"/>
                </a:solidFill>
              </a:rPr>
              <a:t>. D </a:t>
            </a:r>
            <a:r>
              <a:rPr lang="de-CH" sz="1400" dirty="0">
                <a:solidFill>
                  <a:schemeClr val="bg1"/>
                </a:solidFill>
              </a:rPr>
              <a:t>Lowe, J Tandy, …</a:t>
            </a:r>
          </a:p>
          <a:p>
            <a:pPr>
              <a:spcBef>
                <a:spcPts val="600"/>
              </a:spcBef>
            </a:pPr>
            <a:r>
              <a:rPr lang="de-CH" sz="1400" b="1" dirty="0">
                <a:solidFill>
                  <a:schemeClr val="bg1"/>
                </a:solidFill>
              </a:rPr>
              <a:t>JCOMMOPS</a:t>
            </a:r>
            <a:r>
              <a:rPr lang="de-CH" sz="1400" dirty="0">
                <a:solidFill>
                  <a:schemeClr val="bg1"/>
                </a:solidFill>
              </a:rPr>
              <a:t>, </a:t>
            </a:r>
            <a:r>
              <a:rPr lang="de-CH" sz="1400" b="1" dirty="0">
                <a:solidFill>
                  <a:schemeClr val="bg1"/>
                </a:solidFill>
              </a:rPr>
              <a:t>GAW WDCs</a:t>
            </a:r>
            <a:r>
              <a:rPr lang="de-CH" sz="1400" dirty="0" smtClean="0">
                <a:solidFill>
                  <a:schemeClr val="bg1"/>
                </a:solidFill>
              </a:rPr>
              <a:t>, </a:t>
            </a:r>
            <a:r>
              <a:rPr lang="de-CH" sz="1400" b="1" dirty="0">
                <a:solidFill>
                  <a:schemeClr val="bg1"/>
                </a:solidFill>
              </a:rPr>
              <a:t>ET-WDC</a:t>
            </a:r>
            <a:r>
              <a:rPr lang="de-CH" sz="1400" dirty="0">
                <a:solidFill>
                  <a:schemeClr val="bg1"/>
                </a:solidFill>
              </a:rPr>
              <a:t>, </a:t>
            </a:r>
            <a:r>
              <a:rPr lang="de-CH" sz="1400" dirty="0" smtClean="0">
                <a:solidFill>
                  <a:schemeClr val="bg1"/>
                </a:solidFill>
              </a:rPr>
              <a:t>…</a:t>
            </a:r>
            <a:endParaRPr lang="de-CH" sz="1400" dirty="0">
              <a:solidFill>
                <a:schemeClr val="bg1"/>
              </a:solidFill>
            </a:endParaRPr>
          </a:p>
        </p:txBody>
      </p:sp>
      <p:pic>
        <p:nvPicPr>
          <p:cNvPr id="5" name="Picture 2" descr="http://www.teamworkandleadership.com/wp-content/uploads/2015/02/teamwork-story-teamwork-makes-the-dreamwork.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721750">
            <a:off x="1590398" y="890746"/>
            <a:ext cx="1166364" cy="10056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768426">
            <a:off x="1354165" y="1848758"/>
            <a:ext cx="2548326" cy="369332"/>
          </a:xfrm>
          <a:prstGeom prst="rect">
            <a:avLst/>
          </a:prstGeom>
          <a:noFill/>
        </p:spPr>
        <p:txBody>
          <a:bodyPr wrap="none" rtlCol="0">
            <a:spAutoFit/>
          </a:bodyPr>
          <a:lstStyle/>
          <a:p>
            <a:r>
              <a:rPr lang="de-CH" b="1" dirty="0" err="1" smtClean="0">
                <a:solidFill>
                  <a:schemeClr val="bg1"/>
                </a:solidFill>
              </a:rPr>
              <a:t>You</a:t>
            </a:r>
            <a:r>
              <a:rPr lang="de-CH" b="1" dirty="0" smtClean="0">
                <a:solidFill>
                  <a:schemeClr val="bg1"/>
                </a:solidFill>
              </a:rPr>
              <a:t> &amp; </a:t>
            </a:r>
            <a:r>
              <a:rPr lang="de-CH" b="1" dirty="0" err="1" smtClean="0">
                <a:solidFill>
                  <a:schemeClr val="bg1"/>
                </a:solidFill>
              </a:rPr>
              <a:t>your</a:t>
            </a:r>
            <a:r>
              <a:rPr lang="de-CH" b="1" dirty="0" smtClean="0">
                <a:solidFill>
                  <a:schemeClr val="bg1"/>
                </a:solidFill>
              </a:rPr>
              <a:t> </a:t>
            </a:r>
            <a:r>
              <a:rPr lang="de-CH" b="1" dirty="0" err="1" smtClean="0">
                <a:solidFill>
                  <a:schemeClr val="bg1"/>
                </a:solidFill>
              </a:rPr>
              <a:t>organization</a:t>
            </a:r>
            <a:r>
              <a:rPr lang="de-CH"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38022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250824" y="188913"/>
            <a:ext cx="8785671" cy="647799"/>
          </a:xfrm>
          <a:prstGeom prst="rect">
            <a:avLst/>
          </a:prstGeom>
        </p:spPr>
        <p:txBody>
          <a:bodyPr lIns="45719" tIns="45719" rIns="45719" bIns="45719">
            <a:normAutofit/>
          </a:bodyPr>
          <a:lstStyle>
            <a:lvl1pPr>
              <a:defRPr sz="3200">
                <a:solidFill>
                  <a:srgbClr val="333399"/>
                </a:solidFill>
              </a:defRPr>
            </a:lvl1pPr>
          </a:lstStyle>
          <a:p>
            <a:pPr lvl="0">
              <a:defRPr sz="1800" b="0">
                <a:solidFill>
                  <a:srgbClr val="000000"/>
                </a:solidFill>
              </a:defRPr>
            </a:pPr>
            <a:r>
              <a:rPr sz="3200" b="1">
                <a:solidFill>
                  <a:srgbClr val="333399"/>
                </a:solidFill>
              </a:rPr>
              <a:t>What Members will need to do:</a:t>
            </a:r>
          </a:p>
        </p:txBody>
      </p:sp>
      <p:sp>
        <p:nvSpPr>
          <p:cNvPr id="146" name="Shape 146"/>
          <p:cNvSpPr/>
          <p:nvPr/>
        </p:nvSpPr>
        <p:spPr>
          <a:xfrm>
            <a:off x="467543" y="1323457"/>
            <a:ext cx="8136906" cy="4123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500"/>
              </a:spcBef>
              <a:defRPr sz="1800"/>
            </a:pPr>
            <a:r>
              <a:rPr sz="2400">
                <a:latin typeface="Arial"/>
                <a:ea typeface="Arial"/>
                <a:cs typeface="Arial"/>
                <a:sym typeface="Arial"/>
              </a:rPr>
              <a:t>Comply with the WMO Technical Regulations; </a:t>
            </a:r>
            <a:r>
              <a:rPr sz="2400" i="1">
                <a:latin typeface="Arial"/>
                <a:ea typeface="Arial"/>
                <a:cs typeface="Arial"/>
                <a:sym typeface="Arial"/>
              </a:rPr>
              <a:t>WMO-No. 49, Volume I, Part I – WIGOS</a:t>
            </a:r>
            <a:r>
              <a:rPr sz="2400">
                <a:latin typeface="Arial"/>
                <a:ea typeface="Arial"/>
                <a:cs typeface="Arial"/>
                <a:sym typeface="Arial"/>
              </a:rPr>
              <a:t> and the </a:t>
            </a:r>
            <a:r>
              <a:rPr sz="2400" i="1">
                <a:latin typeface="Arial"/>
                <a:ea typeface="Arial"/>
                <a:cs typeface="Arial"/>
                <a:sym typeface="Arial"/>
              </a:rPr>
              <a:t>Manual on WIGOS</a:t>
            </a:r>
            <a:r>
              <a:rPr sz="2400">
                <a:latin typeface="Arial"/>
                <a:ea typeface="Arial"/>
                <a:cs typeface="Arial"/>
                <a:sym typeface="Arial"/>
              </a:rPr>
              <a:t>:</a:t>
            </a:r>
            <a:endParaRPr sz="2000" b="1">
              <a:solidFill>
                <a:srgbClr val="008000"/>
              </a:solidFill>
              <a:latin typeface="Arial"/>
              <a:ea typeface="Arial"/>
              <a:cs typeface="Arial"/>
              <a:sym typeface="Arial"/>
            </a:endParaRPr>
          </a:p>
          <a:p>
            <a:pPr marL="457200" lvl="0" indent="-457200">
              <a:spcBef>
                <a:spcPts val="400"/>
              </a:spcBef>
              <a:buClr>
                <a:srgbClr val="FF9900"/>
              </a:buClr>
              <a:buSzPct val="100000"/>
              <a:buFont typeface="Wingdings"/>
              <a:buChar char="▪"/>
              <a:defRPr sz="1800"/>
            </a:pPr>
            <a:endParaRPr sz="1600">
              <a:solidFill>
                <a:srgbClr val="008000"/>
              </a:solidFill>
              <a:latin typeface="Arial"/>
              <a:ea typeface="Arial"/>
              <a:cs typeface="Arial"/>
              <a:sym typeface="Arial"/>
            </a:endParaRPr>
          </a:p>
          <a:p>
            <a:pPr marL="601578" lvl="1" indent="-220578">
              <a:spcBef>
                <a:spcPts val="500"/>
              </a:spcBef>
              <a:buSzPct val="100000"/>
              <a:buChar char="•"/>
              <a:defRPr sz="1800"/>
            </a:pPr>
            <a:r>
              <a:rPr sz="2200">
                <a:latin typeface="Arial"/>
                <a:ea typeface="Arial"/>
                <a:cs typeface="Arial"/>
                <a:sym typeface="Arial"/>
              </a:rPr>
              <a:t>Keep records of WIGOS metadata</a:t>
            </a:r>
            <a:endParaRPr sz="2200">
              <a:solidFill>
                <a:srgbClr val="008000"/>
              </a:solidFill>
              <a:latin typeface="Arial"/>
              <a:ea typeface="Arial"/>
              <a:cs typeface="Arial"/>
              <a:sym typeface="Arial"/>
            </a:endParaRPr>
          </a:p>
          <a:p>
            <a:pPr marL="601578" lvl="1" indent="-220578">
              <a:spcBef>
                <a:spcPts val="500"/>
              </a:spcBef>
              <a:buSzPct val="100000"/>
              <a:buChar char="•"/>
              <a:defRPr sz="1800"/>
            </a:pPr>
            <a:r>
              <a:rPr sz="2200">
                <a:latin typeface="Arial"/>
                <a:ea typeface="Arial"/>
                <a:cs typeface="Arial"/>
                <a:sym typeface="Arial"/>
              </a:rPr>
              <a:t>For those observations that are exchanged internationally:</a:t>
            </a:r>
            <a:endParaRPr sz="2000" b="1">
              <a:solidFill>
                <a:srgbClr val="008000"/>
              </a:solidFill>
              <a:latin typeface="Arial"/>
              <a:ea typeface="Arial"/>
              <a:cs typeface="Arial"/>
              <a:sym typeface="Arial"/>
            </a:endParaRPr>
          </a:p>
          <a:p>
            <a:pPr marL="962526" lvl="2" indent="-200526">
              <a:spcBef>
                <a:spcPts val="400"/>
              </a:spcBef>
              <a:buSzPct val="100000"/>
              <a:buChar char="•"/>
              <a:defRPr sz="1800"/>
            </a:pPr>
            <a:r>
              <a:rPr sz="2000">
                <a:latin typeface="Arial"/>
                <a:ea typeface="Arial"/>
                <a:cs typeface="Arial"/>
                <a:sym typeface="Arial"/>
              </a:rPr>
              <a:t>Exchange also the associated WIGOS metadata </a:t>
            </a:r>
            <a:endParaRPr sz="2000">
              <a:solidFill>
                <a:srgbClr val="008000"/>
              </a:solidFill>
              <a:latin typeface="Arial"/>
              <a:ea typeface="Arial"/>
              <a:cs typeface="Arial"/>
              <a:sym typeface="Arial"/>
            </a:endParaRPr>
          </a:p>
          <a:p>
            <a:pPr marL="601578" lvl="1" indent="-220578">
              <a:spcBef>
                <a:spcPts val="500"/>
              </a:spcBef>
              <a:buSzPct val="100000"/>
              <a:buChar char="•"/>
              <a:defRPr sz="1800"/>
            </a:pPr>
            <a:r>
              <a:rPr sz="2200">
                <a:latin typeface="Arial"/>
                <a:ea typeface="Arial"/>
                <a:cs typeface="Arial"/>
                <a:sym typeface="Arial"/>
              </a:rPr>
              <a:t>Review the information in OSCAR/Surface</a:t>
            </a:r>
            <a:endParaRPr sz="2200">
              <a:solidFill>
                <a:srgbClr val="008000"/>
              </a:solidFill>
              <a:latin typeface="Arial"/>
              <a:ea typeface="Arial"/>
              <a:cs typeface="Arial"/>
              <a:sym typeface="Arial"/>
            </a:endParaRPr>
          </a:p>
          <a:p>
            <a:pPr marL="962526" lvl="2" indent="-200526">
              <a:spcBef>
                <a:spcPts val="500"/>
              </a:spcBef>
              <a:buSzPct val="100000"/>
              <a:buChar char="•"/>
              <a:defRPr sz="1800"/>
            </a:pPr>
            <a:r>
              <a:rPr sz="2000">
                <a:latin typeface="Arial"/>
                <a:ea typeface="Arial"/>
                <a:cs typeface="Arial"/>
                <a:sym typeface="Arial"/>
              </a:rPr>
              <a:t>Keep entries in OSCAR/Surface up to date </a:t>
            </a:r>
            <a:endParaRPr sz="2000" b="1">
              <a:solidFill>
                <a:srgbClr val="008000"/>
              </a:solidFill>
              <a:latin typeface="Arial"/>
              <a:ea typeface="Arial"/>
              <a:cs typeface="Arial"/>
              <a:sym typeface="Arial"/>
            </a:endParaRPr>
          </a:p>
          <a:p>
            <a:pPr marL="457200" lvl="0" indent="-457200">
              <a:spcBef>
                <a:spcPts val="400"/>
              </a:spcBef>
              <a:buClr>
                <a:srgbClr val="FF9900"/>
              </a:buClr>
              <a:buSzPct val="100000"/>
              <a:buFont typeface="Wingdings"/>
              <a:buChar char="▪"/>
              <a:defRPr sz="1800"/>
            </a:pPr>
            <a:endParaRPr sz="2000">
              <a:solidFill>
                <a:srgbClr val="008000"/>
              </a:solidFill>
              <a:latin typeface="Arial"/>
              <a:ea typeface="Arial"/>
              <a:cs typeface="Arial"/>
              <a:sym typeface="Arial"/>
            </a:endParaRPr>
          </a:p>
          <a:p>
            <a:pPr lvl="0" indent="457200">
              <a:spcBef>
                <a:spcPts val="500"/>
              </a:spcBef>
              <a:defRPr sz="1800"/>
            </a:pPr>
            <a:r>
              <a:rPr sz="2400" i="1">
                <a:latin typeface="Arial"/>
                <a:ea typeface="Arial"/>
                <a:cs typeface="Arial"/>
                <a:sym typeface="Arial"/>
              </a:rPr>
              <a:t>The more accurate and up-to-date the information in OSCAR/Surface is, the more useful it will be!</a:t>
            </a:r>
          </a:p>
        </p:txBody>
      </p:sp>
    </p:spTree>
    <p:extLst>
      <p:ext uri="{BB962C8B-B14F-4D97-AF65-F5344CB8AC3E}">
        <p14:creationId xmlns:p14="http://schemas.microsoft.com/office/powerpoint/2010/main" val="417423387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CH" dirty="0" err="1" smtClean="0"/>
              <a:t>introduction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538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13048"/>
            <a:ext cx="8607425" cy="576064"/>
          </a:xfrm>
        </p:spPr>
        <p:txBody>
          <a:bodyPr>
            <a:noAutofit/>
          </a:bodyPr>
          <a:lstStyle/>
          <a:p>
            <a:r>
              <a:rPr lang="de-CH" sz="3600" dirty="0" err="1" smtClean="0"/>
              <a:t>What</a:t>
            </a:r>
            <a:r>
              <a:rPr lang="de-CH" sz="3600" dirty="0" smtClean="0"/>
              <a:t> </a:t>
            </a:r>
            <a:r>
              <a:rPr lang="de-CH" sz="3600" dirty="0" err="1" smtClean="0"/>
              <a:t>are</a:t>
            </a:r>
            <a:r>
              <a:rPr lang="de-CH" sz="3600" dirty="0" smtClean="0"/>
              <a:t> </a:t>
            </a:r>
            <a:r>
              <a:rPr lang="de-CH" sz="3600" dirty="0" err="1" smtClean="0"/>
              <a:t>metadata</a:t>
            </a:r>
            <a:r>
              <a:rPr lang="de-CH" sz="3600" dirty="0" smtClean="0"/>
              <a:t>? </a:t>
            </a:r>
            <a:r>
              <a:rPr lang="de-CH" sz="3600" dirty="0" err="1" smtClean="0"/>
              <a:t>Why</a:t>
            </a:r>
            <a:r>
              <a:rPr lang="de-CH" sz="3600" dirty="0" smtClean="0"/>
              <a:t> </a:t>
            </a:r>
            <a:r>
              <a:rPr lang="de-CH" sz="3600" dirty="0" err="1" smtClean="0"/>
              <a:t>are</a:t>
            </a:r>
            <a:r>
              <a:rPr lang="de-CH" sz="3600" dirty="0" smtClean="0"/>
              <a:t> </a:t>
            </a:r>
            <a:r>
              <a:rPr lang="de-CH" sz="3600" dirty="0" err="1" smtClean="0"/>
              <a:t>they</a:t>
            </a:r>
            <a:r>
              <a:rPr lang="de-CH" sz="3600" dirty="0" smtClean="0"/>
              <a:t> essential?</a:t>
            </a:r>
            <a:endParaRPr lang="en-US" sz="3600" dirty="0"/>
          </a:p>
        </p:txBody>
      </p:sp>
      <p:sp>
        <p:nvSpPr>
          <p:cNvPr id="3" name="Text Placeholder 2"/>
          <p:cNvSpPr>
            <a:spLocks noGrp="1"/>
          </p:cNvSpPr>
          <p:nvPr>
            <p:ph type="body" idx="1"/>
          </p:nvPr>
        </p:nvSpPr>
        <p:spPr>
          <a:xfrm>
            <a:off x="520700" y="1412777"/>
            <a:ext cx="5414211" cy="4608512"/>
          </a:xfrm>
        </p:spPr>
        <p:txBody>
          <a:bodyPr/>
          <a:lstStyle/>
          <a:p>
            <a:pPr marL="1438275" indent="-1438275">
              <a:buNone/>
            </a:pPr>
            <a:r>
              <a:rPr lang="de-CH" dirty="0" smtClean="0"/>
              <a:t>Metadata = 	</a:t>
            </a:r>
            <a:r>
              <a:rPr lang="de-CH" dirty="0" err="1" smtClean="0"/>
              <a:t>documentation</a:t>
            </a:r>
            <a:r>
              <a:rPr lang="de-CH" dirty="0" smtClean="0"/>
              <a:t> </a:t>
            </a:r>
            <a:r>
              <a:rPr lang="de-CH" dirty="0" err="1" smtClean="0"/>
              <a:t>describing</a:t>
            </a:r>
            <a:r>
              <a:rPr lang="de-CH" dirty="0" smtClean="0"/>
              <a:t> </a:t>
            </a:r>
            <a:r>
              <a:rPr lang="de-CH" dirty="0" err="1" smtClean="0"/>
              <a:t>data</a:t>
            </a:r>
            <a:r>
              <a:rPr lang="de-CH" dirty="0" smtClean="0"/>
              <a:t>, </a:t>
            </a:r>
            <a:r>
              <a:rPr lang="de-CH" dirty="0" err="1" smtClean="0"/>
              <a:t>context</a:t>
            </a:r>
            <a:r>
              <a:rPr lang="de-CH" dirty="0" smtClean="0"/>
              <a:t> of </a:t>
            </a:r>
            <a:r>
              <a:rPr lang="de-CH" dirty="0" err="1" smtClean="0"/>
              <a:t>observations</a:t>
            </a:r>
            <a:endParaRPr lang="de-CH" dirty="0" smtClean="0"/>
          </a:p>
          <a:p>
            <a:pPr>
              <a:buFont typeface="Wingdings"/>
              <a:buChar char="à"/>
            </a:pPr>
            <a:r>
              <a:rPr lang="de-CH" dirty="0" err="1" smtClean="0">
                <a:sym typeface="Wingdings" panose="05000000000000000000" pitchFamily="2" charset="2"/>
              </a:rPr>
              <a:t>Observed</a:t>
            </a:r>
            <a:r>
              <a:rPr lang="de-CH" dirty="0" smtClean="0">
                <a:sym typeface="Wingdings" panose="05000000000000000000" pitchFamily="2" charset="2"/>
              </a:rPr>
              <a:t> variable</a:t>
            </a:r>
          </a:p>
          <a:p>
            <a:pPr>
              <a:buFont typeface="Wingdings"/>
              <a:buChar char="à"/>
            </a:pPr>
            <a:r>
              <a:rPr lang="de-CH" dirty="0" smtClean="0">
                <a:sym typeface="Wingdings" panose="05000000000000000000" pitchFamily="2" charset="2"/>
              </a:rPr>
              <a:t>Location</a:t>
            </a:r>
          </a:p>
          <a:p>
            <a:pPr>
              <a:buFont typeface="Wingdings"/>
              <a:buChar char="à"/>
            </a:pPr>
            <a:r>
              <a:rPr lang="de-CH" dirty="0" smtClean="0">
                <a:sym typeface="Wingdings" panose="05000000000000000000" pitchFamily="2" charset="2"/>
              </a:rPr>
              <a:t>Environment</a:t>
            </a:r>
          </a:p>
          <a:p>
            <a:pPr>
              <a:buFont typeface="Wingdings"/>
              <a:buChar char="à"/>
            </a:pPr>
            <a:r>
              <a:rPr lang="de-CH" dirty="0" err="1" smtClean="0">
                <a:sym typeface="Wingdings" panose="05000000000000000000" pitchFamily="2" charset="2"/>
              </a:rPr>
              <a:t>Intended</a:t>
            </a:r>
            <a:r>
              <a:rPr lang="de-CH" dirty="0" smtClean="0">
                <a:sym typeface="Wingdings" panose="05000000000000000000" pitchFamily="2" charset="2"/>
              </a:rPr>
              <a:t> </a:t>
            </a:r>
            <a:r>
              <a:rPr lang="de-CH" dirty="0" err="1" smtClean="0">
                <a:sym typeface="Wingdings" panose="05000000000000000000" pitchFamily="2" charset="2"/>
              </a:rPr>
              <a:t>use</a:t>
            </a:r>
            <a:endParaRPr lang="de-CH" dirty="0" smtClean="0">
              <a:sym typeface="Wingdings" panose="05000000000000000000" pitchFamily="2" charset="2"/>
            </a:endParaRPr>
          </a:p>
          <a:p>
            <a:pPr>
              <a:buFont typeface="Wingdings"/>
              <a:buChar char="à"/>
            </a:pPr>
            <a:r>
              <a:rPr lang="de-CH" dirty="0" smtClean="0">
                <a:sym typeface="Wingdings" panose="05000000000000000000" pitchFamily="2" charset="2"/>
              </a:rPr>
              <a:t>…</a:t>
            </a:r>
          </a:p>
          <a:p>
            <a:pPr marL="0" indent="0">
              <a:buNone/>
            </a:pPr>
            <a:endParaRPr lang="de-CH" dirty="0" smtClean="0">
              <a:sym typeface="Wingdings" panose="05000000000000000000" pitchFamily="2" charset="2"/>
            </a:endParaRPr>
          </a:p>
          <a:p>
            <a:pPr marL="0" indent="0">
              <a:buNone/>
            </a:pPr>
            <a:r>
              <a:rPr lang="de-CH" dirty="0" smtClean="0">
                <a:sym typeface="Wingdings" panose="05000000000000000000" pitchFamily="2" charset="2"/>
              </a:rPr>
              <a:t>Essential </a:t>
            </a:r>
            <a:r>
              <a:rPr lang="de-CH" dirty="0" err="1" smtClean="0">
                <a:sym typeface="Wingdings" panose="05000000000000000000" pitchFamily="2" charset="2"/>
              </a:rPr>
              <a:t>data</a:t>
            </a:r>
            <a:r>
              <a:rPr lang="de-CH" dirty="0" smtClean="0">
                <a:sym typeface="Wingdings" panose="05000000000000000000" pitchFamily="2" charset="2"/>
              </a:rPr>
              <a:t> </a:t>
            </a:r>
            <a:r>
              <a:rPr lang="de-CH" dirty="0" err="1" smtClean="0">
                <a:sym typeface="Wingdings" panose="05000000000000000000" pitchFamily="2" charset="2"/>
              </a:rPr>
              <a:t>are</a:t>
            </a:r>
            <a:r>
              <a:rPr lang="de-CH" dirty="0" smtClean="0">
                <a:sym typeface="Wingdings" panose="05000000000000000000" pitchFamily="2" charset="2"/>
              </a:rPr>
              <a:t> </a:t>
            </a:r>
            <a:r>
              <a:rPr lang="de-CH" dirty="0" err="1" smtClean="0">
                <a:sym typeface="Wingdings" panose="05000000000000000000" pitchFamily="2" charset="2"/>
              </a:rPr>
              <a:t>exchanged</a:t>
            </a:r>
            <a:r>
              <a:rPr lang="de-CH" dirty="0" smtClean="0">
                <a:sym typeface="Wingdings" panose="05000000000000000000" pitchFamily="2" charset="2"/>
              </a:rPr>
              <a:t> </a:t>
            </a:r>
            <a:r>
              <a:rPr lang="de-CH" dirty="0" err="1" smtClean="0">
                <a:sym typeface="Wingdings" panose="05000000000000000000" pitchFamily="2" charset="2"/>
              </a:rPr>
              <a:t>globally</a:t>
            </a:r>
            <a:r>
              <a:rPr lang="de-CH" dirty="0" smtClean="0">
                <a:sym typeface="Wingdings" panose="05000000000000000000" pitchFamily="2" charset="2"/>
              </a:rPr>
              <a:t>, but </a:t>
            </a:r>
            <a:r>
              <a:rPr lang="de-CH" dirty="0" err="1" smtClean="0">
                <a:sym typeface="Wingdings" panose="05000000000000000000" pitchFamily="2" charset="2"/>
              </a:rPr>
              <a:t>metadata</a:t>
            </a:r>
            <a:r>
              <a:rPr lang="de-CH" dirty="0" smtClean="0">
                <a:sym typeface="Wingdings" panose="05000000000000000000" pitchFamily="2" charset="2"/>
              </a:rPr>
              <a:t> </a:t>
            </a:r>
            <a:r>
              <a:rPr lang="de-CH" dirty="0" err="1" smtClean="0">
                <a:sym typeface="Wingdings" panose="05000000000000000000" pitchFamily="2" charset="2"/>
              </a:rPr>
              <a:t>are</a:t>
            </a:r>
            <a:r>
              <a:rPr lang="de-CH" dirty="0" smtClean="0">
                <a:sym typeface="Wingdings" panose="05000000000000000000" pitchFamily="2" charset="2"/>
              </a:rPr>
              <a:t> not.</a:t>
            </a:r>
            <a:endParaRPr lang="de-CH" dirty="0">
              <a:sym typeface="Wingdings" panose="05000000000000000000" pitchFamily="2" charset="2"/>
            </a:endParaRPr>
          </a:p>
          <a:p>
            <a:pPr marL="0" indent="0">
              <a:buNone/>
            </a:pPr>
            <a:r>
              <a:rPr lang="de-CH" dirty="0" smtClean="0">
                <a:sym typeface="Wingdings" panose="05000000000000000000" pitchFamily="2" charset="2"/>
              </a:rPr>
              <a:t>Even </a:t>
            </a:r>
            <a:r>
              <a:rPr lang="de-CH" dirty="0" err="1" smtClean="0">
                <a:sym typeface="Wingdings" panose="05000000000000000000" pitchFamily="2" charset="2"/>
              </a:rPr>
              <a:t>though</a:t>
            </a:r>
            <a:r>
              <a:rPr lang="de-CH" dirty="0" smtClean="0">
                <a:sym typeface="Wingdings" panose="05000000000000000000" pitchFamily="2" charset="2"/>
              </a:rPr>
              <a:t> </a:t>
            </a:r>
            <a:r>
              <a:rPr lang="de-CH" dirty="0" err="1" smtClean="0">
                <a:sym typeface="Wingdings" panose="05000000000000000000" pitchFamily="2" charset="2"/>
              </a:rPr>
              <a:t>metadata</a:t>
            </a:r>
            <a:r>
              <a:rPr lang="de-CH" dirty="0" smtClean="0">
                <a:sym typeface="Wingdings" panose="05000000000000000000" pitchFamily="2" charset="2"/>
              </a:rPr>
              <a:t> </a:t>
            </a:r>
            <a:r>
              <a:rPr lang="de-CH" dirty="0" err="1" smtClean="0">
                <a:sym typeface="Wingdings" panose="05000000000000000000" pitchFamily="2" charset="2"/>
              </a:rPr>
              <a:t>are</a:t>
            </a:r>
            <a:r>
              <a:rPr lang="de-CH" dirty="0" smtClean="0">
                <a:sym typeface="Wingdings" panose="05000000000000000000" pitchFamily="2" charset="2"/>
              </a:rPr>
              <a:t> </a:t>
            </a:r>
            <a:r>
              <a:rPr lang="de-CH" dirty="0" err="1" smtClean="0">
                <a:sym typeface="Wingdings" panose="05000000000000000000" pitchFamily="2" charset="2"/>
              </a:rPr>
              <a:t>needed</a:t>
            </a:r>
            <a:r>
              <a:rPr lang="de-CH" dirty="0" smtClean="0">
                <a:sym typeface="Wingdings" panose="05000000000000000000" pitchFamily="2" charset="2"/>
              </a:rPr>
              <a:t> </a:t>
            </a:r>
            <a:r>
              <a:rPr lang="de-CH" dirty="0" err="1" smtClean="0">
                <a:sym typeface="Wingdings" panose="05000000000000000000" pitchFamily="2" charset="2"/>
              </a:rPr>
              <a:t>to</a:t>
            </a:r>
            <a:r>
              <a:rPr lang="de-CH" dirty="0" smtClean="0">
                <a:sym typeface="Wingdings" panose="05000000000000000000" pitchFamily="2" charset="2"/>
              </a:rPr>
              <a:t> </a:t>
            </a:r>
            <a:r>
              <a:rPr lang="de-CH" dirty="0" err="1" smtClean="0">
                <a:sym typeface="Wingdings" panose="05000000000000000000" pitchFamily="2" charset="2"/>
              </a:rPr>
              <a:t>make</a:t>
            </a:r>
            <a:r>
              <a:rPr lang="de-CH" dirty="0" smtClean="0">
                <a:sym typeface="Wingdings" panose="05000000000000000000" pitchFamily="2" charset="2"/>
              </a:rPr>
              <a:t> </a:t>
            </a:r>
            <a:r>
              <a:rPr lang="de-CH" i="1" dirty="0" err="1" smtClean="0">
                <a:sym typeface="Wingdings" panose="05000000000000000000" pitchFamily="2" charset="2"/>
              </a:rPr>
              <a:t>adequate</a:t>
            </a:r>
            <a:r>
              <a:rPr lang="de-CH" dirty="0" smtClean="0">
                <a:sym typeface="Wingdings" panose="05000000000000000000" pitchFamily="2" charset="2"/>
              </a:rPr>
              <a:t> </a:t>
            </a:r>
            <a:r>
              <a:rPr lang="de-CH" dirty="0" err="1" smtClean="0">
                <a:sym typeface="Wingdings" panose="05000000000000000000" pitchFamily="2" charset="2"/>
              </a:rPr>
              <a:t>use</a:t>
            </a:r>
            <a:r>
              <a:rPr lang="de-CH" dirty="0" smtClean="0">
                <a:sym typeface="Wingdings" panose="05000000000000000000" pitchFamily="2" charset="2"/>
              </a:rPr>
              <a:t> </a:t>
            </a:r>
            <a:r>
              <a:rPr lang="de-CH" dirty="0" err="1" smtClean="0">
                <a:sym typeface="Wingdings" panose="05000000000000000000" pitchFamily="2" charset="2"/>
              </a:rPr>
              <a:t>of</a:t>
            </a:r>
            <a:r>
              <a:rPr lang="de-CH" dirty="0" smtClean="0">
                <a:sym typeface="Wingdings" panose="05000000000000000000" pitchFamily="2" charset="2"/>
              </a:rPr>
              <a:t> </a:t>
            </a:r>
            <a:r>
              <a:rPr lang="de-CH" dirty="0" err="1" smtClean="0">
                <a:sym typeface="Wingdings" panose="05000000000000000000" pitchFamily="2" charset="2"/>
              </a:rPr>
              <a:t>observations</a:t>
            </a:r>
            <a:r>
              <a:rPr lang="de-CH" dirty="0" smtClean="0">
                <a:sym typeface="Wingdings" panose="05000000000000000000" pitchFamily="2" charset="2"/>
              </a:rPr>
              <a:t>, </a:t>
            </a:r>
            <a:r>
              <a:rPr lang="de-CH" dirty="0" err="1" smtClean="0">
                <a:sym typeface="Wingdings" panose="05000000000000000000" pitchFamily="2" charset="2"/>
              </a:rPr>
              <a:t>they</a:t>
            </a:r>
            <a:r>
              <a:rPr lang="de-CH" dirty="0" smtClean="0">
                <a:sym typeface="Wingdings" panose="05000000000000000000" pitchFamily="2" charset="2"/>
              </a:rPr>
              <a:t> </a:t>
            </a:r>
            <a:r>
              <a:rPr lang="de-CH" dirty="0" err="1" smtClean="0">
                <a:sym typeface="Wingdings" panose="05000000000000000000" pitchFamily="2" charset="2"/>
              </a:rPr>
              <a:t>have</a:t>
            </a:r>
            <a:r>
              <a:rPr lang="de-CH" dirty="0" smtClean="0">
                <a:sym typeface="Wingdings" panose="05000000000000000000" pitchFamily="2" charset="2"/>
              </a:rPr>
              <a:t> not </a:t>
            </a:r>
            <a:r>
              <a:rPr lang="de-CH" dirty="0" err="1" smtClean="0">
                <a:sym typeface="Wingdings" panose="05000000000000000000" pitchFamily="2" charset="2"/>
              </a:rPr>
              <a:t>always</a:t>
            </a:r>
            <a:r>
              <a:rPr lang="de-CH" dirty="0" smtClean="0">
                <a:sym typeface="Wingdings" panose="05000000000000000000" pitchFamily="2" charset="2"/>
              </a:rPr>
              <a:t> </a:t>
            </a:r>
            <a:r>
              <a:rPr lang="de-CH" dirty="0" err="1" smtClean="0">
                <a:sym typeface="Wingdings" panose="05000000000000000000" pitchFamily="2" charset="2"/>
              </a:rPr>
              <a:t>been</a:t>
            </a:r>
            <a:r>
              <a:rPr lang="de-CH" dirty="0" smtClean="0">
                <a:sym typeface="Wingdings" panose="05000000000000000000" pitchFamily="2" charset="2"/>
              </a:rPr>
              <a:t> </a:t>
            </a:r>
            <a:r>
              <a:rPr lang="de-CH" dirty="0" err="1" smtClean="0">
                <a:sym typeface="Wingdings" panose="05000000000000000000" pitchFamily="2" charset="2"/>
              </a:rPr>
              <a:t>easily</a:t>
            </a:r>
            <a:r>
              <a:rPr lang="de-CH" dirty="0" smtClean="0">
                <a:sym typeface="Wingdings" panose="05000000000000000000" pitchFamily="2" charset="2"/>
              </a:rPr>
              <a:t> </a:t>
            </a:r>
            <a:r>
              <a:rPr lang="de-CH" dirty="0" err="1" smtClean="0">
                <a:sym typeface="Wingdings" panose="05000000000000000000" pitchFamily="2" charset="2"/>
              </a:rPr>
              <a:t>available</a:t>
            </a:r>
            <a:r>
              <a:rPr lang="de-CH" dirty="0" smtClean="0">
                <a:sym typeface="Wingdings" panose="05000000000000000000" pitchFamily="2" charset="2"/>
              </a:rPr>
              <a:t> </a:t>
            </a:r>
            <a:r>
              <a:rPr lang="de-CH" dirty="0" err="1" smtClean="0">
                <a:sym typeface="Wingdings" panose="05000000000000000000" pitchFamily="2" charset="2"/>
              </a:rPr>
              <a:t>to</a:t>
            </a:r>
            <a:r>
              <a:rPr lang="de-CH" dirty="0" smtClean="0">
                <a:sym typeface="Wingdings" panose="05000000000000000000" pitchFamily="2" charset="2"/>
              </a:rPr>
              <a:t> </a:t>
            </a:r>
            <a:r>
              <a:rPr lang="de-CH" dirty="0" err="1" smtClean="0">
                <a:sym typeface="Wingdings" panose="05000000000000000000" pitchFamily="2" charset="2"/>
              </a:rPr>
              <a:t>users</a:t>
            </a:r>
            <a:r>
              <a:rPr lang="de-CH" dirty="0" smtClean="0">
                <a:sym typeface="Wingdings" panose="05000000000000000000" pitchFamily="2" charset="2"/>
              </a:rPr>
              <a:t>.</a:t>
            </a:r>
            <a:endParaRPr lang="en-US" dirty="0"/>
          </a:p>
        </p:txBody>
      </p:sp>
      <p:pic>
        <p:nvPicPr>
          <p:cNvPr id="1026" name="Grafik 2" descr="image00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112"/>
          <a:stretch/>
        </p:blipFill>
        <p:spPr bwMode="auto">
          <a:xfrm>
            <a:off x="7694790" y="1333501"/>
            <a:ext cx="1260117" cy="1733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2" descr="image00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788" t="10473"/>
          <a:stretch/>
        </p:blipFill>
        <p:spPr bwMode="auto">
          <a:xfrm>
            <a:off x="6096836" y="1902540"/>
            <a:ext cx="1453305" cy="17407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25547" t="11068" r="5548" b="9708"/>
          <a:stretch/>
        </p:blipFill>
        <p:spPr bwMode="auto">
          <a:xfrm>
            <a:off x="3940452" y="2305050"/>
            <a:ext cx="1994459" cy="17240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0" tIns="-46023" rIns="26979"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cs typeface="Arial" pitchFamily="34" charset="0"/>
            </a:endParaRPr>
          </a:p>
        </p:txBody>
      </p:sp>
      <p:pic>
        <p:nvPicPr>
          <p:cNvPr id="1030" name="Picture 6" descr="http://www.meteoschweiz.admin.ch/content/meteoswiss/de/home/mess-und-prognosesysteme/bodenstationen/automatisches-messnetz/_jcr_content/content/image_0.mchimg.jpg/14186822818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993355"/>
            <a:ext cx="2582682" cy="19294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56706" y="2376478"/>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
        <p:nvSpPr>
          <p:cNvPr id="10" name="TextBox 9"/>
          <p:cNvSpPr txBox="1"/>
          <p:nvPr/>
        </p:nvSpPr>
        <p:spPr>
          <a:xfrm>
            <a:off x="6372225" y="1992527"/>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
        <p:nvSpPr>
          <p:cNvPr id="11" name="TextBox 10"/>
          <p:cNvSpPr txBox="1"/>
          <p:nvPr/>
        </p:nvSpPr>
        <p:spPr>
          <a:xfrm>
            <a:off x="7771651" y="2565177"/>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
        <p:nvSpPr>
          <p:cNvPr id="12" name="TextBox 11"/>
          <p:cNvSpPr txBox="1"/>
          <p:nvPr/>
        </p:nvSpPr>
        <p:spPr>
          <a:xfrm>
            <a:off x="6443748" y="5422677"/>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Tree>
    <p:extLst>
      <p:ext uri="{BB962C8B-B14F-4D97-AF65-F5344CB8AC3E}">
        <p14:creationId xmlns:p14="http://schemas.microsoft.com/office/powerpoint/2010/main" val="399351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err="1" smtClean="0"/>
              <a:t>Metadata</a:t>
            </a:r>
            <a:r>
              <a:rPr lang="de-CH" dirty="0" smtClean="0"/>
              <a:t> </a:t>
            </a:r>
            <a:r>
              <a:rPr lang="de-CH" dirty="0" err="1" smtClean="0"/>
              <a:t>for</a:t>
            </a:r>
            <a:r>
              <a:rPr lang="de-CH" dirty="0" smtClean="0"/>
              <a:t> </a:t>
            </a:r>
            <a:r>
              <a:rPr lang="de-CH" dirty="0" err="1" smtClean="0"/>
              <a:t>climate</a:t>
            </a:r>
            <a:r>
              <a:rPr lang="de-CH" dirty="0" smtClean="0"/>
              <a:t> </a:t>
            </a:r>
            <a:r>
              <a:rPr lang="de-CH" dirty="0" err="1" smtClean="0"/>
              <a:t>applications</a:t>
            </a:r>
            <a:endParaRPr lang="en-US" dirty="0"/>
          </a:p>
        </p:txBody>
      </p:sp>
      <p:sp>
        <p:nvSpPr>
          <p:cNvPr id="3" name="Text Placeholder 2"/>
          <p:cNvSpPr>
            <a:spLocks noGrp="1"/>
          </p:cNvSpPr>
          <p:nvPr>
            <p:ph idx="1"/>
          </p:nvPr>
        </p:nvSpPr>
        <p:spPr/>
        <p:txBody>
          <a:bodyPr>
            <a:normAutofit/>
          </a:bodyPr>
          <a:lstStyle/>
          <a:p>
            <a:pPr marL="0" indent="0">
              <a:buNone/>
            </a:pPr>
            <a:r>
              <a:rPr lang="en-US" dirty="0" smtClean="0"/>
              <a:t>“</a:t>
            </a:r>
            <a:r>
              <a:rPr lang="en-US" dirty="0"/>
              <a:t>The details and history of local conditions, instruments, operating procedures, data processing algorithms and other factors pertinent to interpreting data (i.e. metadata) should be documented and treated with the same care as the data themselves</a:t>
            </a:r>
            <a:r>
              <a:rPr lang="en-US" dirty="0" smtClean="0"/>
              <a:t>.”</a:t>
            </a:r>
          </a:p>
          <a:p>
            <a:pPr marL="0" indent="0" algn="r">
              <a:buNone/>
            </a:pPr>
            <a:r>
              <a:rPr lang="de-CH" sz="2400" dirty="0"/>
              <a:t>GCOS </a:t>
            </a:r>
            <a:r>
              <a:rPr lang="de-CH" sz="2400" dirty="0" err="1"/>
              <a:t>Climate</a:t>
            </a:r>
            <a:r>
              <a:rPr lang="de-CH" sz="2400" dirty="0"/>
              <a:t> Monitoring </a:t>
            </a:r>
            <a:r>
              <a:rPr lang="de-CH" sz="2400" dirty="0" err="1" smtClean="0"/>
              <a:t>Principle</a:t>
            </a:r>
            <a:r>
              <a:rPr lang="de-CH" sz="2400" dirty="0" smtClean="0"/>
              <a:t> </a:t>
            </a:r>
            <a:r>
              <a:rPr lang="en-US" sz="2400" dirty="0" smtClean="0"/>
              <a:t>#3</a:t>
            </a:r>
            <a:endParaRPr lang="en-US" sz="2400" dirty="0"/>
          </a:p>
        </p:txBody>
      </p:sp>
    </p:spTree>
    <p:extLst>
      <p:ext uri="{BB962C8B-B14F-4D97-AF65-F5344CB8AC3E}">
        <p14:creationId xmlns:p14="http://schemas.microsoft.com/office/powerpoint/2010/main" val="330667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114424" y="1663701"/>
            <a:ext cx="7572376" cy="9271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100">
              <a:solidFill>
                <a:srgbClr val="000000"/>
              </a:solidFill>
            </a:endParaRPr>
          </a:p>
        </p:txBody>
      </p:sp>
      <p:sp>
        <p:nvSpPr>
          <p:cNvPr id="2" name="Title 1"/>
          <p:cNvSpPr>
            <a:spLocks noGrp="1"/>
          </p:cNvSpPr>
          <p:nvPr>
            <p:ph type="title"/>
          </p:nvPr>
        </p:nvSpPr>
        <p:spPr/>
        <p:txBody>
          <a:bodyPr/>
          <a:lstStyle/>
          <a:p>
            <a:r>
              <a:rPr lang="de-CH" dirty="0" err="1" smtClean="0"/>
              <a:t>Objectives</a:t>
            </a:r>
            <a:r>
              <a:rPr lang="de-CH" dirty="0" smtClean="0"/>
              <a:t> and Approach</a:t>
            </a:r>
            <a:endParaRPr lang="en-US" dirty="0"/>
          </a:p>
        </p:txBody>
      </p:sp>
      <p:sp>
        <p:nvSpPr>
          <p:cNvPr id="3" name="Text Placeholder 2"/>
          <p:cNvSpPr>
            <a:spLocks noGrp="1"/>
          </p:cNvSpPr>
          <p:nvPr>
            <p:ph type="body" sz="quarter" idx="10"/>
          </p:nvPr>
        </p:nvSpPr>
        <p:spPr>
          <a:xfrm>
            <a:off x="1207815" y="1663700"/>
            <a:ext cx="7488832" cy="4470400"/>
          </a:xfrm>
        </p:spPr>
        <p:txBody>
          <a:bodyPr>
            <a:noAutofit/>
          </a:bodyPr>
          <a:lstStyle/>
          <a:p>
            <a:r>
              <a:rPr lang="de-CH" sz="2400" dirty="0" err="1" smtClean="0"/>
              <a:t>Enable</a:t>
            </a:r>
            <a:r>
              <a:rPr lang="de-CH" sz="2400" dirty="0" smtClean="0"/>
              <a:t> </a:t>
            </a:r>
            <a:r>
              <a:rPr lang="de-CH" sz="2400" dirty="0" err="1" smtClean="0"/>
              <a:t>adequate</a:t>
            </a:r>
            <a:r>
              <a:rPr lang="de-CH" sz="2400" dirty="0" smtClean="0"/>
              <a:t> </a:t>
            </a:r>
            <a:r>
              <a:rPr lang="de-CH" sz="2400" dirty="0" err="1" smtClean="0"/>
              <a:t>use</a:t>
            </a:r>
            <a:r>
              <a:rPr lang="de-CH" sz="2400" dirty="0" smtClean="0"/>
              <a:t> </a:t>
            </a:r>
            <a:r>
              <a:rPr lang="de-CH" sz="2400" dirty="0"/>
              <a:t>of </a:t>
            </a:r>
            <a:r>
              <a:rPr lang="de-CH" sz="2400" dirty="0" err="1"/>
              <a:t>meteorological</a:t>
            </a:r>
            <a:r>
              <a:rPr lang="de-CH" sz="2400" dirty="0"/>
              <a:t> and </a:t>
            </a:r>
            <a:r>
              <a:rPr lang="de-CH" sz="2400" dirty="0" err="1"/>
              <a:t>climatological</a:t>
            </a:r>
            <a:r>
              <a:rPr lang="de-CH" sz="2400" dirty="0"/>
              <a:t> </a:t>
            </a:r>
            <a:r>
              <a:rPr lang="de-CH" sz="2400" dirty="0" err="1" smtClean="0"/>
              <a:t>observations</a:t>
            </a:r>
            <a:r>
              <a:rPr lang="de-CH" sz="2400" dirty="0" smtClean="0"/>
              <a:t> </a:t>
            </a:r>
            <a:r>
              <a:rPr lang="de-CH" sz="2400" dirty="0" err="1" smtClean="0"/>
              <a:t>for</a:t>
            </a:r>
            <a:r>
              <a:rPr lang="de-CH" sz="2400" dirty="0" smtClean="0"/>
              <a:t> </a:t>
            </a:r>
            <a:r>
              <a:rPr lang="de-CH" sz="2400" dirty="0" err="1" smtClean="0"/>
              <a:t>various</a:t>
            </a:r>
            <a:r>
              <a:rPr lang="de-CH" sz="2400" dirty="0" smtClean="0"/>
              <a:t> </a:t>
            </a:r>
            <a:r>
              <a:rPr lang="de-CH" sz="2400" dirty="0" err="1" smtClean="0"/>
              <a:t>application</a:t>
            </a:r>
            <a:r>
              <a:rPr lang="de-CH" sz="2400" dirty="0" smtClean="0"/>
              <a:t> </a:t>
            </a:r>
            <a:r>
              <a:rPr lang="de-CH" sz="2400" dirty="0" err="1" smtClean="0"/>
              <a:t>areas</a:t>
            </a:r>
            <a:r>
              <a:rPr lang="de-CH" sz="2400" dirty="0" smtClean="0"/>
              <a:t> </a:t>
            </a:r>
            <a:r>
              <a:rPr lang="de-CH" sz="2400" dirty="0" err="1" smtClean="0"/>
              <a:t>serving</a:t>
            </a:r>
            <a:r>
              <a:rPr lang="de-CH" sz="2400" dirty="0" smtClean="0"/>
              <a:t> </a:t>
            </a:r>
            <a:r>
              <a:rPr lang="de-CH" sz="2400" dirty="0" err="1" smtClean="0"/>
              <a:t>society</a:t>
            </a:r>
            <a:r>
              <a:rPr lang="de-CH" sz="2400" dirty="0" smtClean="0"/>
              <a:t>.</a:t>
            </a:r>
          </a:p>
          <a:p>
            <a:endParaRPr lang="de-CH" sz="2400" dirty="0"/>
          </a:p>
          <a:p>
            <a:r>
              <a:rPr lang="de-CH" sz="2400" dirty="0" err="1" smtClean="0"/>
              <a:t>Inform</a:t>
            </a:r>
            <a:r>
              <a:rPr lang="de-CH" sz="2400" dirty="0" smtClean="0"/>
              <a:t> Members </a:t>
            </a:r>
            <a:r>
              <a:rPr lang="de-CH" sz="2400" dirty="0" err="1" smtClean="0"/>
              <a:t>how</a:t>
            </a:r>
            <a:r>
              <a:rPr lang="de-CH" sz="2400" dirty="0" smtClean="0"/>
              <a:t> </a:t>
            </a:r>
            <a:r>
              <a:rPr lang="de-CH" sz="2400" dirty="0" err="1" smtClean="0"/>
              <a:t>to</a:t>
            </a:r>
            <a:r>
              <a:rPr lang="de-CH" sz="2400" dirty="0" smtClean="0"/>
              <a:t> </a:t>
            </a:r>
            <a:r>
              <a:rPr lang="de-CH" sz="2400" dirty="0" err="1" smtClean="0"/>
              <a:t>evolve</a:t>
            </a:r>
            <a:r>
              <a:rPr lang="de-CH" sz="2400" dirty="0" smtClean="0"/>
              <a:t> </a:t>
            </a:r>
            <a:r>
              <a:rPr lang="de-CH" sz="2400" dirty="0" err="1" smtClean="0"/>
              <a:t>their</a:t>
            </a:r>
            <a:r>
              <a:rPr lang="de-CH" sz="2400" dirty="0" smtClean="0"/>
              <a:t> </a:t>
            </a:r>
            <a:r>
              <a:rPr lang="de-CH" sz="2400" dirty="0" err="1" smtClean="0"/>
              <a:t>observing</a:t>
            </a:r>
            <a:r>
              <a:rPr lang="de-CH" sz="2400" dirty="0" smtClean="0"/>
              <a:t> </a:t>
            </a:r>
            <a:r>
              <a:rPr lang="de-CH" sz="2400" dirty="0" err="1" smtClean="0"/>
              <a:t>systems</a:t>
            </a:r>
            <a:r>
              <a:rPr lang="de-CH" sz="2400" dirty="0" smtClean="0"/>
              <a:t> </a:t>
            </a:r>
            <a:r>
              <a:rPr lang="de-CH" sz="2400" dirty="0" err="1" smtClean="0"/>
              <a:t>rationally</a:t>
            </a:r>
            <a:r>
              <a:rPr lang="de-CH" sz="2400" dirty="0" smtClean="0"/>
              <a:t>, </a:t>
            </a:r>
            <a:r>
              <a:rPr lang="de-CH" sz="2400" dirty="0" err="1" smtClean="0"/>
              <a:t>with</a:t>
            </a:r>
            <a:r>
              <a:rPr lang="de-CH" sz="2400" dirty="0" smtClean="0"/>
              <a:t> a </a:t>
            </a:r>
            <a:r>
              <a:rPr lang="de-CH" sz="2400" dirty="0" err="1" smtClean="0"/>
              <a:t>view</a:t>
            </a:r>
            <a:r>
              <a:rPr lang="de-CH" sz="2400" dirty="0" smtClean="0"/>
              <a:t> </a:t>
            </a:r>
            <a:r>
              <a:rPr lang="de-CH" sz="2400" dirty="0" err="1" smtClean="0"/>
              <a:t>to</a:t>
            </a:r>
            <a:r>
              <a:rPr lang="de-CH" sz="2400" dirty="0" smtClean="0"/>
              <a:t> </a:t>
            </a:r>
            <a:r>
              <a:rPr lang="de-CH" sz="2400" dirty="0" err="1" smtClean="0"/>
              <a:t>the</a:t>
            </a:r>
            <a:r>
              <a:rPr lang="de-CH" sz="2400" dirty="0" smtClean="0"/>
              <a:t> </a:t>
            </a:r>
            <a:r>
              <a:rPr lang="de-CH" sz="2400" dirty="0" err="1" smtClean="0"/>
              <a:t>needs</a:t>
            </a:r>
            <a:r>
              <a:rPr lang="de-CH" sz="2400" dirty="0" smtClean="0"/>
              <a:t> </a:t>
            </a:r>
            <a:r>
              <a:rPr lang="de-CH" sz="2400" dirty="0" err="1" smtClean="0"/>
              <a:t>of</a:t>
            </a:r>
            <a:r>
              <a:rPr lang="de-CH" sz="2400" dirty="0" smtClean="0"/>
              <a:t> </a:t>
            </a:r>
            <a:r>
              <a:rPr lang="de-CH" sz="2400" dirty="0" err="1" smtClean="0"/>
              <a:t>the</a:t>
            </a:r>
            <a:r>
              <a:rPr lang="de-CH" sz="2400" dirty="0" smtClean="0"/>
              <a:t> global </a:t>
            </a:r>
            <a:r>
              <a:rPr lang="de-CH" sz="2400" dirty="0" err="1" smtClean="0"/>
              <a:t>systems</a:t>
            </a:r>
            <a:r>
              <a:rPr lang="de-CH" sz="2400" dirty="0" smtClean="0"/>
              <a:t>.</a:t>
            </a:r>
          </a:p>
          <a:p>
            <a:endParaRPr lang="de-CH" sz="2400" dirty="0"/>
          </a:p>
          <a:p>
            <a:pPr marL="342900" indent="-342900">
              <a:buFont typeface="Wingdings" panose="05000000000000000000" pitchFamily="2" charset="2"/>
              <a:buChar char="Ø"/>
            </a:pPr>
            <a:r>
              <a:rPr lang="de-CH" sz="2400" dirty="0" err="1" smtClean="0">
                <a:sym typeface="Wingdings" panose="05000000000000000000" pitchFamily="2" charset="2"/>
              </a:rPr>
              <a:t>Develop</a:t>
            </a:r>
            <a:r>
              <a:rPr lang="de-CH" sz="2400" dirty="0" smtClean="0">
                <a:sym typeface="Wingdings" panose="05000000000000000000" pitchFamily="2" charset="2"/>
              </a:rPr>
              <a:t> a </a:t>
            </a:r>
            <a:r>
              <a:rPr lang="de-CH" sz="2400" dirty="0" err="1" smtClean="0">
                <a:sym typeface="Wingdings" panose="05000000000000000000" pitchFamily="2" charset="2"/>
              </a:rPr>
              <a:t>common</a:t>
            </a:r>
            <a:r>
              <a:rPr lang="de-CH" sz="2400" dirty="0" smtClean="0">
                <a:sym typeface="Wingdings" panose="05000000000000000000" pitchFamily="2" charset="2"/>
              </a:rPr>
              <a:t> </a:t>
            </a:r>
            <a:r>
              <a:rPr lang="de-CH" sz="2400" dirty="0" err="1" smtClean="0">
                <a:sym typeface="Wingdings" panose="05000000000000000000" pitchFamily="2" charset="2"/>
              </a:rPr>
              <a:t>metadata</a:t>
            </a:r>
            <a:r>
              <a:rPr lang="de-CH" sz="2400" dirty="0" smtClean="0">
                <a:sym typeface="Wingdings" panose="05000000000000000000" pitchFamily="2" charset="2"/>
              </a:rPr>
              <a:t> </a:t>
            </a:r>
            <a:r>
              <a:rPr lang="de-CH" sz="2400" dirty="0" err="1" smtClean="0">
                <a:sym typeface="Wingdings" panose="05000000000000000000" pitchFamily="2" charset="2"/>
              </a:rPr>
              <a:t>standard</a:t>
            </a:r>
            <a:r>
              <a:rPr lang="de-CH" sz="2400" dirty="0" smtClean="0">
                <a:sym typeface="Wingdings" panose="05000000000000000000" pitchFamily="2" charset="2"/>
              </a:rPr>
              <a:t> </a:t>
            </a:r>
            <a:r>
              <a:rPr lang="de-CH" sz="2400" dirty="0" err="1" smtClean="0">
                <a:sym typeface="Wingdings" panose="05000000000000000000" pitchFamily="2" charset="2"/>
              </a:rPr>
              <a:t>to</a:t>
            </a:r>
            <a:r>
              <a:rPr lang="de-CH" sz="2400" dirty="0" smtClean="0">
                <a:sym typeface="Wingdings" panose="05000000000000000000" pitchFamily="2" charset="2"/>
              </a:rPr>
              <a:t> </a:t>
            </a:r>
            <a:r>
              <a:rPr lang="de-CH" sz="2400" dirty="0" err="1" smtClean="0">
                <a:sym typeface="Wingdings" panose="05000000000000000000" pitchFamily="2" charset="2"/>
              </a:rPr>
              <a:t>i</a:t>
            </a:r>
            <a:r>
              <a:rPr lang="de-CH" sz="2400" dirty="0" err="1" smtClean="0"/>
              <a:t>mprove</a:t>
            </a:r>
            <a:r>
              <a:rPr lang="de-CH" sz="2400" dirty="0" smtClean="0"/>
              <a:t> </a:t>
            </a:r>
            <a:r>
              <a:rPr lang="de-CH" sz="2400" dirty="0" err="1" smtClean="0"/>
              <a:t>the</a:t>
            </a:r>
            <a:r>
              <a:rPr lang="de-CH" sz="2400" dirty="0" smtClean="0"/>
              <a:t> </a:t>
            </a:r>
            <a:r>
              <a:rPr lang="de-CH" sz="2400" dirty="0" err="1"/>
              <a:t>documentation</a:t>
            </a:r>
            <a:r>
              <a:rPr lang="de-CH" sz="2400" dirty="0"/>
              <a:t> </a:t>
            </a:r>
            <a:r>
              <a:rPr lang="de-CH" sz="2400" dirty="0" smtClean="0"/>
              <a:t>and </a:t>
            </a:r>
            <a:r>
              <a:rPr lang="de-CH" sz="2400" dirty="0" err="1" smtClean="0"/>
              <a:t>exchange</a:t>
            </a:r>
            <a:r>
              <a:rPr lang="de-CH" sz="2400" dirty="0" smtClean="0"/>
              <a:t> of </a:t>
            </a:r>
            <a:r>
              <a:rPr lang="de-CH" sz="2400" dirty="0" err="1" smtClean="0"/>
              <a:t>information</a:t>
            </a:r>
            <a:r>
              <a:rPr lang="de-CH" sz="2400" dirty="0" smtClean="0"/>
              <a:t>.</a:t>
            </a:r>
          </a:p>
          <a:p>
            <a:pPr marL="342900" indent="-342900">
              <a:buFont typeface="Wingdings" panose="05000000000000000000" pitchFamily="2" charset="2"/>
              <a:buChar char="Ø"/>
            </a:pPr>
            <a:r>
              <a:rPr lang="de-CH" sz="2400" dirty="0" err="1" smtClean="0"/>
              <a:t>Establish</a:t>
            </a:r>
            <a:r>
              <a:rPr lang="de-CH" sz="2400" dirty="0" smtClean="0"/>
              <a:t> a web-</a:t>
            </a:r>
            <a:r>
              <a:rPr lang="de-CH" sz="2400" dirty="0" err="1" smtClean="0"/>
              <a:t>based</a:t>
            </a:r>
            <a:r>
              <a:rPr lang="de-CH" sz="2400" dirty="0" smtClean="0"/>
              <a:t> </a:t>
            </a:r>
            <a:r>
              <a:rPr lang="de-CH" sz="2400" dirty="0" err="1" smtClean="0"/>
              <a:t>platform</a:t>
            </a:r>
            <a:r>
              <a:rPr lang="de-CH" sz="2400" dirty="0" smtClean="0"/>
              <a:t> </a:t>
            </a:r>
            <a:r>
              <a:rPr lang="de-CH" sz="2400" dirty="0" err="1" smtClean="0"/>
              <a:t>for</a:t>
            </a:r>
            <a:r>
              <a:rPr lang="de-CH" sz="2400" dirty="0" smtClean="0"/>
              <a:t> </a:t>
            </a:r>
            <a:r>
              <a:rPr lang="de-CH" sz="2400" dirty="0" err="1" smtClean="0"/>
              <a:t>the</a:t>
            </a:r>
            <a:r>
              <a:rPr lang="de-CH" sz="2400" dirty="0" smtClean="0"/>
              <a:t> </a:t>
            </a:r>
            <a:r>
              <a:rPr lang="de-CH" sz="2400" dirty="0" err="1" smtClean="0"/>
              <a:t>management</a:t>
            </a:r>
            <a:r>
              <a:rPr lang="de-CH" sz="2400" dirty="0" smtClean="0"/>
              <a:t>,  </a:t>
            </a:r>
            <a:r>
              <a:rPr lang="de-CH" sz="2400" dirty="0" err="1" smtClean="0"/>
              <a:t>archival</a:t>
            </a:r>
            <a:r>
              <a:rPr lang="de-CH" sz="2400" dirty="0" smtClean="0"/>
              <a:t> and </a:t>
            </a:r>
            <a:r>
              <a:rPr lang="de-CH" sz="2400" dirty="0" err="1" smtClean="0"/>
              <a:t>exchange</a:t>
            </a:r>
            <a:r>
              <a:rPr lang="de-CH" sz="2400" dirty="0" smtClean="0"/>
              <a:t> of such </a:t>
            </a:r>
            <a:r>
              <a:rPr lang="de-CH" sz="2400" dirty="0" err="1" smtClean="0"/>
              <a:t>information</a:t>
            </a:r>
            <a:r>
              <a:rPr lang="de-CH" sz="2400" dirty="0" smtClean="0"/>
              <a:t> </a:t>
            </a:r>
            <a:r>
              <a:rPr lang="de-CH" sz="2400" dirty="0" err="1" smtClean="0"/>
              <a:t>world-wide</a:t>
            </a:r>
            <a:r>
              <a:rPr lang="de-CH" sz="2400" dirty="0" smtClean="0"/>
              <a:t>.</a:t>
            </a:r>
          </a:p>
          <a:p>
            <a:pPr marL="342900" indent="-342900">
              <a:buFont typeface="Arial" panose="020B0604020202020204" pitchFamily="34" charset="0"/>
              <a:buChar char="•"/>
            </a:pPr>
            <a:endParaRPr lang="en-US" sz="2400" dirty="0"/>
          </a:p>
        </p:txBody>
      </p:sp>
      <p:sp>
        <p:nvSpPr>
          <p:cNvPr id="5" name="Rectangle 4"/>
          <p:cNvSpPr/>
          <p:nvPr/>
        </p:nvSpPr>
        <p:spPr bwMode="auto">
          <a:xfrm>
            <a:off x="1114424" y="2933700"/>
            <a:ext cx="7572376" cy="8255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100">
              <a:solidFill>
                <a:srgbClr val="000000"/>
              </a:solidFill>
            </a:endParaRPr>
          </a:p>
        </p:txBody>
      </p:sp>
    </p:spTree>
    <p:extLst>
      <p:ext uri="{BB962C8B-B14F-4D97-AF65-F5344CB8AC3E}">
        <p14:creationId xmlns:p14="http://schemas.microsoft.com/office/powerpoint/2010/main" val="29868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Purposes of Metadata</a:t>
            </a:r>
            <a:endParaRPr lang="en-US" dirty="0"/>
          </a:p>
        </p:txBody>
      </p:sp>
      <p:sp>
        <p:nvSpPr>
          <p:cNvPr id="3" name="Text Placeholder 2"/>
          <p:cNvSpPr>
            <a:spLocks noGrp="1"/>
          </p:cNvSpPr>
          <p:nvPr>
            <p:ph idx="1"/>
          </p:nvPr>
        </p:nvSpPr>
        <p:spPr>
          <a:xfrm>
            <a:off x="457200" y="1600200"/>
            <a:ext cx="6774085" cy="4525963"/>
          </a:xfrm>
          <a:prstGeom prst="rect">
            <a:avLst/>
          </a:prstGeom>
        </p:spPr>
        <p:txBody>
          <a:bodyPr>
            <a:normAutofit/>
          </a:bodyPr>
          <a:lstStyle/>
          <a:p>
            <a:r>
              <a:rPr lang="en-US" sz="2400" dirty="0" smtClean="0"/>
              <a:t>Describe products</a:t>
            </a:r>
          </a:p>
          <a:p>
            <a:r>
              <a:rPr lang="en-US" sz="2400" dirty="0" smtClean="0"/>
              <a:t>Support discovery, access, retrieval</a:t>
            </a:r>
          </a:p>
          <a:p>
            <a:pPr>
              <a:buFont typeface="Wingdings"/>
              <a:buChar char="à"/>
            </a:pPr>
            <a:r>
              <a:rPr lang="en-US" sz="2400" dirty="0" smtClean="0">
                <a:sym typeface="Wingdings" panose="05000000000000000000" pitchFamily="2" charset="2"/>
              </a:rPr>
              <a:t>Formalized using ISO19115 metadata standard</a:t>
            </a:r>
          </a:p>
          <a:p>
            <a:pPr>
              <a:buFont typeface="Wingdings"/>
              <a:buChar char="à"/>
            </a:pPr>
            <a:endParaRPr lang="de-CH" sz="2400" dirty="0" smtClean="0">
              <a:sym typeface="Wingdings" panose="05000000000000000000" pitchFamily="2" charset="2"/>
            </a:endParaRPr>
          </a:p>
          <a:p>
            <a:pPr marL="0" indent="0">
              <a:buNone/>
            </a:pPr>
            <a:endParaRPr lang="de-CH" sz="2400" dirty="0" smtClean="0">
              <a:sym typeface="Wingdings" panose="05000000000000000000" pitchFamily="2" charset="2"/>
            </a:endParaRPr>
          </a:p>
          <a:p>
            <a:r>
              <a:rPr lang="en-US" sz="2400" dirty="0" smtClean="0"/>
              <a:t>Describe observations, stations</a:t>
            </a:r>
          </a:p>
          <a:p>
            <a:r>
              <a:rPr lang="en-US" sz="2400" dirty="0" smtClean="0"/>
              <a:t>Enable </a:t>
            </a:r>
            <a:r>
              <a:rPr lang="en-US" sz="2400" dirty="0"/>
              <a:t>adequate </a:t>
            </a:r>
            <a:r>
              <a:rPr lang="en-US" sz="2400" dirty="0" smtClean="0"/>
              <a:t>use of observations</a:t>
            </a:r>
            <a:endParaRPr lang="en-US" sz="2400" dirty="0"/>
          </a:p>
          <a:p>
            <a:r>
              <a:rPr lang="en-US" sz="2400" dirty="0"/>
              <a:t>Support rational evolution </a:t>
            </a:r>
            <a:r>
              <a:rPr lang="en-US" sz="2400" dirty="0" smtClean="0"/>
              <a:t>of </a:t>
            </a:r>
            <a:r>
              <a:rPr lang="en-US" sz="2400" dirty="0"/>
              <a:t>observing </a:t>
            </a:r>
            <a:r>
              <a:rPr lang="en-US" sz="2400" dirty="0" smtClean="0"/>
              <a:t>systems</a:t>
            </a:r>
          </a:p>
          <a:p>
            <a:pPr marL="355600" indent="-355600">
              <a:buNone/>
            </a:pPr>
            <a:r>
              <a:rPr lang="en-US" sz="2400" dirty="0" smtClean="0">
                <a:sym typeface="Wingdings" panose="05000000000000000000" pitchFamily="2" charset="2"/>
              </a:rPr>
              <a:t>Formalized </a:t>
            </a:r>
            <a:r>
              <a:rPr lang="en-US" sz="2400" dirty="0">
                <a:sym typeface="Wingdings" panose="05000000000000000000" pitchFamily="2" charset="2"/>
              </a:rPr>
              <a:t>using </a:t>
            </a:r>
            <a:r>
              <a:rPr lang="en-US" sz="2400" dirty="0" smtClean="0">
                <a:sym typeface="Wingdings" panose="05000000000000000000" pitchFamily="2" charset="2"/>
              </a:rPr>
              <a:t>ISO19156 </a:t>
            </a:r>
            <a:br>
              <a:rPr lang="en-US" sz="2400" dirty="0" smtClean="0">
                <a:sym typeface="Wingdings" panose="05000000000000000000" pitchFamily="2" charset="2"/>
              </a:rPr>
            </a:br>
            <a:r>
              <a:rPr lang="en-US" sz="2400" dirty="0" smtClean="0">
                <a:sym typeface="Wingdings" panose="05000000000000000000" pitchFamily="2" charset="2"/>
              </a:rPr>
              <a:t>(includes ISO19115) </a:t>
            </a:r>
            <a:r>
              <a:rPr lang="en-US" sz="2400" dirty="0">
                <a:sym typeface="Wingdings" panose="05000000000000000000" pitchFamily="2" charset="2"/>
              </a:rPr>
              <a:t>metadata standard</a:t>
            </a:r>
          </a:p>
          <a:p>
            <a:endParaRPr lang="en-US" sz="2400" dirty="0" smtClean="0"/>
          </a:p>
        </p:txBody>
      </p:sp>
      <p:grpSp>
        <p:nvGrpSpPr>
          <p:cNvPr id="4" name="Group 3"/>
          <p:cNvGrpSpPr/>
          <p:nvPr/>
        </p:nvGrpSpPr>
        <p:grpSpPr>
          <a:xfrm>
            <a:off x="7455984" y="1691785"/>
            <a:ext cx="1230816" cy="1549102"/>
            <a:chOff x="7455984" y="1691785"/>
            <a:chExt cx="1230816" cy="1549102"/>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5313" y="1691785"/>
              <a:ext cx="1151487" cy="15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9739964">
              <a:off x="7455984" y="1758710"/>
              <a:ext cx="726481" cy="400110"/>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sz="2000" dirty="0" smtClean="0">
                  <a:solidFill>
                    <a:schemeClr val="bg1"/>
                  </a:solidFill>
                  <a:latin typeface="Arial Black" panose="020B0A04020102020204" pitchFamily="34" charset="0"/>
                </a:rPr>
                <a:t>WIS</a:t>
              </a:r>
              <a:endParaRPr lang="en-US" sz="2000" dirty="0">
                <a:solidFill>
                  <a:schemeClr val="bg1"/>
                </a:solidFill>
                <a:latin typeface="Arial Black" panose="020B0A04020102020204" pitchFamily="34" charset="0"/>
              </a:endParaRPr>
            </a:p>
          </p:txBody>
        </p:sp>
      </p:grpSp>
      <p:grpSp>
        <p:nvGrpSpPr>
          <p:cNvPr id="5" name="Group 4"/>
          <p:cNvGrpSpPr/>
          <p:nvPr/>
        </p:nvGrpSpPr>
        <p:grpSpPr>
          <a:xfrm>
            <a:off x="7251986" y="3952375"/>
            <a:ext cx="1434814" cy="1545342"/>
            <a:chOff x="7251986" y="3952375"/>
            <a:chExt cx="1434814" cy="1545342"/>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314" y="3952375"/>
              <a:ext cx="1151486" cy="15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9739964">
              <a:off x="7251986" y="4101285"/>
              <a:ext cx="1152880" cy="400110"/>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sz="2000" b="0" dirty="0" smtClean="0">
                  <a:solidFill>
                    <a:schemeClr val="bg1"/>
                  </a:solidFill>
                  <a:latin typeface="Arial Black" panose="020B0A04020102020204" pitchFamily="34" charset="0"/>
                </a:rPr>
                <a:t>WIGOS</a:t>
              </a:r>
              <a:endParaRPr lang="en-US" sz="2000" b="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79720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CH" dirty="0" smtClean="0"/>
              <a:t>WMDS Basics</a:t>
            </a:r>
            <a:endParaRPr lang="en-US" dirty="0"/>
          </a:p>
        </p:txBody>
      </p:sp>
      <p:sp>
        <p:nvSpPr>
          <p:cNvPr id="5" name="Text Placeholder 4"/>
          <p:cNvSpPr>
            <a:spLocks noGrp="1"/>
          </p:cNvSpPr>
          <p:nvPr>
            <p:ph type="body" idx="1"/>
          </p:nvPr>
        </p:nvSpPr>
        <p:spPr/>
        <p:txBody>
          <a:bodyPr/>
          <a:lstStyle/>
          <a:p>
            <a:r>
              <a:rPr lang="de-CH" b="1" dirty="0" smtClean="0"/>
              <a:t>W</a:t>
            </a:r>
            <a:r>
              <a:rPr lang="de-CH" dirty="0" smtClean="0"/>
              <a:t>IGOS </a:t>
            </a:r>
            <a:r>
              <a:rPr lang="de-CH" b="1" dirty="0" err="1" smtClean="0"/>
              <a:t>M</a:t>
            </a:r>
            <a:r>
              <a:rPr lang="de-CH" dirty="0" err="1" smtClean="0"/>
              <a:t>eta</a:t>
            </a:r>
            <a:r>
              <a:rPr lang="de-CH" b="1" dirty="0" err="1" smtClean="0"/>
              <a:t>D</a:t>
            </a:r>
            <a:r>
              <a:rPr lang="de-CH" dirty="0" err="1" smtClean="0"/>
              <a:t>ata</a:t>
            </a:r>
            <a:r>
              <a:rPr lang="de-CH" dirty="0" smtClean="0"/>
              <a:t> </a:t>
            </a:r>
            <a:r>
              <a:rPr lang="de-CH" b="1" dirty="0" smtClean="0"/>
              <a:t>S</a:t>
            </a:r>
            <a:r>
              <a:rPr lang="de-CH" dirty="0" smtClean="0"/>
              <a:t>tandard</a:t>
            </a:r>
            <a:endParaRPr lang="en-US" dirty="0"/>
          </a:p>
        </p:txBody>
      </p:sp>
    </p:spTree>
    <p:extLst>
      <p:ext uri="{BB962C8B-B14F-4D97-AF65-F5344CB8AC3E}">
        <p14:creationId xmlns:p14="http://schemas.microsoft.com/office/powerpoint/2010/main" val="1522884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Requirements</a:t>
            </a:r>
            <a:endParaRPr lang="en-US" dirty="0"/>
          </a:p>
        </p:txBody>
      </p:sp>
      <p:sp>
        <p:nvSpPr>
          <p:cNvPr id="3" name="Text Placeholder 2"/>
          <p:cNvSpPr>
            <a:spLocks noGrp="1"/>
          </p:cNvSpPr>
          <p:nvPr>
            <p:ph idx="1"/>
          </p:nvPr>
        </p:nvSpPr>
        <p:spPr/>
        <p:txBody>
          <a:bodyPr>
            <a:normAutofit/>
          </a:bodyPr>
          <a:lstStyle/>
          <a:p>
            <a:pPr fontAlgn="base">
              <a:spcBef>
                <a:spcPts val="600"/>
              </a:spcBef>
              <a:spcAft>
                <a:spcPct val="0"/>
              </a:spcAft>
              <a:buFont typeface="+mj-lt"/>
              <a:buAutoNum type="arabicPeriod"/>
            </a:pPr>
            <a:r>
              <a:rPr lang="en-US" dirty="0">
                <a:solidFill>
                  <a:srgbClr val="000000"/>
                </a:solidFill>
                <a:cs typeface="Arial" panose="020B0604020202020204" pitchFamily="34" charset="0"/>
              </a:rPr>
              <a:t>Enable adequate use of observations</a:t>
            </a:r>
          </a:p>
          <a:p>
            <a:pPr fontAlgn="base">
              <a:spcBef>
                <a:spcPts val="600"/>
              </a:spcBef>
              <a:spcAft>
                <a:spcPct val="0"/>
              </a:spcAft>
              <a:buFont typeface="+mj-lt"/>
              <a:buAutoNum type="arabicPeriod"/>
            </a:pPr>
            <a:r>
              <a:rPr lang="en-GB" dirty="0" smtClean="0">
                <a:solidFill>
                  <a:srgbClr val="000000"/>
                </a:solidFill>
                <a:cs typeface="Arial" panose="020B0604020202020204" pitchFamily="34" charset="0"/>
              </a:rPr>
              <a:t>Cover </a:t>
            </a:r>
            <a:r>
              <a:rPr lang="en-GB" dirty="0">
                <a:solidFill>
                  <a:srgbClr val="000000"/>
                </a:solidFill>
                <a:cs typeface="Arial" panose="020B0604020202020204" pitchFamily="34" charset="0"/>
              </a:rPr>
              <a:t>all types of observations</a:t>
            </a:r>
          </a:p>
          <a:p>
            <a:pPr fontAlgn="base">
              <a:spcBef>
                <a:spcPts val="600"/>
              </a:spcBef>
              <a:spcAft>
                <a:spcPct val="0"/>
              </a:spcAft>
              <a:buFont typeface="+mj-lt"/>
              <a:buAutoNum type="arabicPeriod"/>
            </a:pPr>
            <a:r>
              <a:rPr lang="en-GB" dirty="0" smtClean="0">
                <a:solidFill>
                  <a:srgbClr val="000000"/>
                </a:solidFill>
                <a:cs typeface="Arial" panose="020B0604020202020204" pitchFamily="34" charset="0"/>
              </a:rPr>
              <a:t>Cover all disciplines / application areas</a:t>
            </a:r>
          </a:p>
          <a:p>
            <a:pPr fontAlgn="base">
              <a:spcBef>
                <a:spcPts val="600"/>
              </a:spcBef>
              <a:spcAft>
                <a:spcPct val="0"/>
              </a:spcAft>
              <a:buFont typeface="+mj-lt"/>
              <a:buAutoNum type="arabicPeriod"/>
            </a:pPr>
            <a:r>
              <a:rPr lang="en-US" dirty="0" smtClean="0">
                <a:solidFill>
                  <a:srgbClr val="000000"/>
                </a:solidFill>
                <a:cs typeface="Arial" panose="020B0604020202020204" pitchFamily="34" charset="0"/>
              </a:rPr>
              <a:t>Forward-looking but also respecting legacy</a:t>
            </a:r>
            <a:endParaRPr lang="en-GB" dirty="0" smtClean="0">
              <a:solidFill>
                <a:srgbClr val="000000"/>
              </a:solidFill>
              <a:cs typeface="Arial" panose="020B0604020202020204" pitchFamily="34" charset="0"/>
            </a:endParaRPr>
          </a:p>
          <a:p>
            <a:pPr fontAlgn="base">
              <a:spcBef>
                <a:spcPts val="600"/>
              </a:spcBef>
              <a:spcAft>
                <a:spcPct val="0"/>
              </a:spcAft>
              <a:buFont typeface="+mj-lt"/>
              <a:buAutoNum type="arabicPeriod"/>
            </a:pPr>
            <a:r>
              <a:rPr lang="en-US" dirty="0" smtClean="0">
                <a:solidFill>
                  <a:srgbClr val="000000"/>
                </a:solidFill>
                <a:cs typeface="Arial" panose="020B0604020202020204" pitchFamily="34" charset="0"/>
              </a:rPr>
              <a:t>Acceptable to and applicable by all Members</a:t>
            </a:r>
          </a:p>
          <a:p>
            <a:pPr fontAlgn="base">
              <a:spcBef>
                <a:spcPts val="600"/>
              </a:spcBef>
              <a:spcAft>
                <a:spcPct val="0"/>
              </a:spcAft>
              <a:buFont typeface="+mj-lt"/>
              <a:buAutoNum type="arabicPeriod"/>
            </a:pPr>
            <a:r>
              <a:rPr lang="de-CH" dirty="0" smtClean="0">
                <a:solidFill>
                  <a:srgbClr val="000000"/>
                </a:solidFill>
                <a:cs typeface="Arial" panose="020B0604020202020204" pitchFamily="34" charset="0"/>
              </a:rPr>
              <a:t>Keep </a:t>
            </a:r>
            <a:r>
              <a:rPr lang="de-CH" dirty="0" err="1" smtClean="0">
                <a:solidFill>
                  <a:srgbClr val="000000"/>
                </a:solidFill>
                <a:cs typeface="Arial" panose="020B0604020202020204" pitchFamily="34" charset="0"/>
              </a:rPr>
              <a:t>it</a:t>
            </a:r>
            <a:r>
              <a:rPr lang="de-CH" dirty="0" smtClean="0">
                <a:solidFill>
                  <a:srgbClr val="000000"/>
                </a:solidFill>
                <a:cs typeface="Arial" panose="020B0604020202020204" pitchFamily="34" charset="0"/>
              </a:rPr>
              <a:t> simple, not </a:t>
            </a:r>
            <a:r>
              <a:rPr lang="de-CH" dirty="0" err="1" smtClean="0">
                <a:solidFill>
                  <a:srgbClr val="000000"/>
                </a:solidFill>
                <a:cs typeface="Arial" panose="020B0604020202020204" pitchFamily="34" charset="0"/>
              </a:rPr>
              <a:t>too</a:t>
            </a:r>
            <a:r>
              <a:rPr lang="de-CH" dirty="0" smtClean="0">
                <a:solidFill>
                  <a:srgbClr val="000000"/>
                </a:solidFill>
                <a:cs typeface="Arial" panose="020B0604020202020204" pitchFamily="34" charset="0"/>
              </a:rPr>
              <a:t> </a:t>
            </a:r>
            <a:r>
              <a:rPr lang="de-CH" dirty="0" err="1" smtClean="0">
                <a:solidFill>
                  <a:srgbClr val="000000"/>
                </a:solidFill>
                <a:cs typeface="Arial" panose="020B0604020202020204" pitchFamily="34" charset="0"/>
              </a:rPr>
              <a:t>many</a:t>
            </a:r>
            <a:r>
              <a:rPr lang="de-CH" dirty="0" smtClean="0">
                <a:solidFill>
                  <a:srgbClr val="000000"/>
                </a:solidFill>
                <a:cs typeface="Arial" panose="020B0604020202020204" pitchFamily="34" charset="0"/>
              </a:rPr>
              <a:t> </a:t>
            </a:r>
            <a:r>
              <a:rPr lang="de-CH" dirty="0" err="1" smtClean="0">
                <a:solidFill>
                  <a:srgbClr val="000000"/>
                </a:solidFill>
                <a:cs typeface="Arial" panose="020B0604020202020204" pitchFamily="34" charset="0"/>
              </a:rPr>
              <a:t>items</a:t>
            </a:r>
            <a:endParaRPr lang="en-US" dirty="0" smtClean="0">
              <a:solidFill>
                <a:srgbClr val="000000"/>
              </a:solidFill>
              <a:cs typeface="Arial" panose="020B0604020202020204" pitchFamily="34" charset="0"/>
            </a:endParaRPr>
          </a:p>
        </p:txBody>
      </p:sp>
      <p:grpSp>
        <p:nvGrpSpPr>
          <p:cNvPr id="19" name="Group 18"/>
          <p:cNvGrpSpPr/>
          <p:nvPr/>
        </p:nvGrpSpPr>
        <p:grpSpPr>
          <a:xfrm>
            <a:off x="3702353" y="5207000"/>
            <a:ext cx="4812011" cy="1440703"/>
            <a:chOff x="774498" y="2016443"/>
            <a:chExt cx="6753990" cy="1821768"/>
          </a:xfrm>
        </p:grpSpPr>
        <p:pic>
          <p:nvPicPr>
            <p:cNvPr id="20" name="Picture 2" descr="http://2.bp.blogspot.com/-mmOzBQGy-VI/TxMlcpjfwKI/AAAAAAAAA4g/pSuaSEx-IjY/s1600/Square+and+circle+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513" y="2016443"/>
              <a:ext cx="1937975" cy="18217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74498" y="3399989"/>
              <a:ext cx="3572068" cy="400110"/>
            </a:xfrm>
            <a:prstGeom prst="rect">
              <a:avLst/>
            </a:prstGeom>
          </p:spPr>
          <p:txBody>
            <a:bodyPr wrap="none">
              <a:spAutoFit/>
            </a:bodyPr>
            <a:lstStyle/>
            <a:p>
              <a:pPr eaLnBrk="0" fontAlgn="base" hangingPunct="0">
                <a:spcBef>
                  <a:spcPct val="0"/>
                </a:spcBef>
                <a:spcAft>
                  <a:spcPct val="0"/>
                </a:spcAft>
              </a:pPr>
              <a:r>
                <a:rPr lang="de-CH" sz="2000" dirty="0">
                  <a:solidFill>
                    <a:srgbClr val="000000"/>
                  </a:solidFill>
                </a:rPr>
                <a:t>… </a:t>
              </a:r>
              <a:r>
                <a:rPr lang="de-CH" sz="2000" dirty="0" err="1">
                  <a:solidFill>
                    <a:srgbClr val="000000"/>
                  </a:solidFill>
                </a:rPr>
                <a:t>or</a:t>
              </a:r>
              <a:r>
                <a:rPr lang="de-CH" sz="2000" dirty="0">
                  <a:solidFill>
                    <a:srgbClr val="000000"/>
                  </a:solidFill>
                </a:rPr>
                <a:t>, </a:t>
              </a:r>
              <a:r>
                <a:rPr lang="de-CH" sz="2000" dirty="0" err="1">
                  <a:solidFill>
                    <a:srgbClr val="000000"/>
                  </a:solidFill>
                </a:rPr>
                <a:t>how</a:t>
              </a:r>
              <a:r>
                <a:rPr lang="de-CH" sz="2000" dirty="0">
                  <a:solidFill>
                    <a:srgbClr val="000000"/>
                  </a:solidFill>
                </a:rPr>
                <a:t> </a:t>
              </a:r>
              <a:r>
                <a:rPr lang="de-CH" sz="2000" dirty="0" err="1">
                  <a:solidFill>
                    <a:srgbClr val="000000"/>
                  </a:solidFill>
                </a:rPr>
                <a:t>to</a:t>
              </a:r>
              <a:r>
                <a:rPr lang="de-CH" sz="2000" dirty="0">
                  <a:solidFill>
                    <a:srgbClr val="000000"/>
                  </a:solidFill>
                </a:rPr>
                <a:t> </a:t>
              </a:r>
              <a:r>
                <a:rPr lang="de-CH" sz="2000" dirty="0" err="1">
                  <a:solidFill>
                    <a:srgbClr val="000000"/>
                  </a:solidFill>
                </a:rPr>
                <a:t>square</a:t>
              </a:r>
              <a:r>
                <a:rPr lang="de-CH" sz="2000" dirty="0">
                  <a:solidFill>
                    <a:srgbClr val="000000"/>
                  </a:solidFill>
                </a:rPr>
                <a:t> </a:t>
              </a:r>
              <a:r>
                <a:rPr lang="de-CH" sz="2000" dirty="0" err="1">
                  <a:solidFill>
                    <a:srgbClr val="000000"/>
                  </a:solidFill>
                </a:rPr>
                <a:t>the</a:t>
              </a:r>
              <a:r>
                <a:rPr lang="de-CH" sz="2000" dirty="0">
                  <a:solidFill>
                    <a:srgbClr val="000000"/>
                  </a:solidFill>
                </a:rPr>
                <a:t> </a:t>
              </a:r>
              <a:r>
                <a:rPr lang="de-CH" sz="2000" dirty="0" err="1">
                  <a:solidFill>
                    <a:srgbClr val="000000"/>
                  </a:solidFill>
                </a:rPr>
                <a:t>circle</a:t>
              </a:r>
              <a:endParaRPr lang="en-US" sz="2000" dirty="0">
                <a:solidFill>
                  <a:srgbClr val="000000"/>
                </a:solidFill>
              </a:endParaRPr>
            </a:p>
          </p:txBody>
        </p:sp>
      </p:grpSp>
    </p:spTree>
    <p:extLst>
      <p:ext uri="{BB962C8B-B14F-4D97-AF65-F5344CB8AC3E}">
        <p14:creationId xmlns:p14="http://schemas.microsoft.com/office/powerpoint/2010/main" val="359279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10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0</TotalTime>
  <Words>1195</Words>
  <Application>Microsoft Office PowerPoint</Application>
  <PresentationFormat>On-screen Show (4:3)</PresentationFormat>
  <Paragraphs>248</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WMO_BLUE_Powerpoint_en_fr</vt:lpstr>
      <vt:lpstr>PowerPoint Presentation</vt:lpstr>
      <vt:lpstr>Outline</vt:lpstr>
      <vt:lpstr>introduction</vt:lpstr>
      <vt:lpstr>What are metadata? Why are they essential?</vt:lpstr>
      <vt:lpstr>Metadata for climate applications</vt:lpstr>
      <vt:lpstr>Objectives and Approach</vt:lpstr>
      <vt:lpstr>Purposes of Metadata</vt:lpstr>
      <vt:lpstr>WMDS Basics</vt:lpstr>
      <vt:lpstr>Requirements</vt:lpstr>
      <vt:lpstr>10 WIGOS metadata categories</vt:lpstr>
      <vt:lpstr>Hierarchy of WMD categories</vt:lpstr>
      <vt:lpstr>WMDS Advanced</vt:lpstr>
      <vt:lpstr>Concepts of Time in WMDS</vt:lpstr>
      <vt:lpstr>Concepts of space in WMDS</vt:lpstr>
      <vt:lpstr>Characteristics of WIGOS Metadata</vt:lpstr>
      <vt:lpstr>Implementation of WMDS</vt:lpstr>
      <vt:lpstr>PowerPoint Presentation</vt:lpstr>
      <vt:lpstr>summary</vt:lpstr>
      <vt:lpstr>Summary</vt:lpstr>
      <vt:lpstr>PowerPoint Presentation</vt:lpstr>
      <vt:lpstr>What Members will need to do:</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 Proescholdt</dc:creator>
  <cp:lastModifiedBy>Jörg Klausen</cp:lastModifiedBy>
  <cp:revision>92</cp:revision>
  <cp:lastPrinted>2017-05-09T06:04:30Z</cp:lastPrinted>
  <dcterms:created xsi:type="dcterms:W3CDTF">2016-05-31T14:56:00Z</dcterms:created>
  <dcterms:modified xsi:type="dcterms:W3CDTF">2017-05-23T09:16:20Z</dcterms:modified>
</cp:coreProperties>
</file>