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4"/>
  </p:notesMasterIdLst>
  <p:handoutMasterIdLst>
    <p:handoutMasterId r:id="rId15"/>
  </p:handoutMasterIdLst>
  <p:sldIdLst>
    <p:sldId id="581" r:id="rId2"/>
    <p:sldId id="619" r:id="rId3"/>
    <p:sldId id="610" r:id="rId4"/>
    <p:sldId id="604" r:id="rId5"/>
    <p:sldId id="646" r:id="rId6"/>
    <p:sldId id="624" r:id="rId7"/>
    <p:sldId id="640" r:id="rId8"/>
    <p:sldId id="641" r:id="rId9"/>
    <p:sldId id="642" r:id="rId10"/>
    <p:sldId id="645" r:id="rId11"/>
    <p:sldId id="639" r:id="rId12"/>
    <p:sldId id="423" r:id="rId13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00"/>
    <a:srgbClr val="00FFFF"/>
    <a:srgbClr val="FF0000"/>
    <a:srgbClr val="2CFC1C"/>
    <a:srgbClr val="B6FD35"/>
    <a:srgbClr val="0066FF"/>
    <a:srgbClr val="CC0066"/>
    <a:srgbClr val="CC9900"/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838" autoAdjust="0"/>
    <p:restoredTop sz="92623" autoAdjust="0"/>
  </p:normalViewPr>
  <p:slideViewPr>
    <p:cSldViewPr>
      <p:cViewPr varScale="1">
        <p:scale>
          <a:sx n="57" d="100"/>
          <a:sy n="57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CB155F-9D9E-4A0C-A0A2-49688B286DC3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FA0D3E9-8031-4FE7-B1D2-D271E9268BE6}">
      <dgm:prSet phldrT="[Text]" custT="1"/>
      <dgm:spPr/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Station</a:t>
          </a:r>
          <a:r>
            <a:rPr lang="en-US" sz="1100" b="1" baseline="0" dirty="0" smtClean="0">
              <a:solidFill>
                <a:schemeClr val="tx1"/>
              </a:solidFill>
            </a:rPr>
            <a:t> </a:t>
          </a:r>
          <a:r>
            <a:rPr lang="en-US" sz="1100" b="1" dirty="0" smtClean="0">
              <a:solidFill>
                <a:schemeClr val="tx1"/>
              </a:solidFill>
            </a:rPr>
            <a:t>Characteristics</a:t>
          </a:r>
          <a:endParaRPr lang="en-US" sz="1100" b="1" dirty="0">
            <a:solidFill>
              <a:schemeClr val="tx1"/>
            </a:solidFill>
          </a:endParaRPr>
        </a:p>
      </dgm:t>
    </dgm:pt>
    <dgm:pt modelId="{AA1D8C01-9CB8-456C-81EC-9E2CE0CF6959}" type="parTrans" cxnId="{A71BE7FF-B999-44C6-A27D-DB85134A2C1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6B2C88C-9438-4394-94B8-07BABB306C1C}" type="sibTrans" cxnId="{A71BE7FF-B999-44C6-A27D-DB85134A2C1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79D3735-C216-4FD9-A0B7-68F6F0893D8C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Focus on Mandatory field priority</a:t>
          </a:r>
          <a:endParaRPr lang="en-US" sz="1800" dirty="0">
            <a:solidFill>
              <a:schemeClr val="tx1"/>
            </a:solidFill>
          </a:endParaRPr>
        </a:p>
      </dgm:t>
    </dgm:pt>
    <dgm:pt modelId="{0211BB54-2905-48E3-9070-AA12A98CD281}" type="parTrans" cxnId="{52FE7BC7-3E32-4D06-BBBC-C834B3FFBF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0F366CF-A5DC-480E-9079-D76CD221D068}" type="sibTrans" cxnId="{52FE7BC7-3E32-4D06-BBBC-C834B3FFBF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188A7F1-2C17-4276-9FDE-35CB0B76006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Data series information</a:t>
          </a:r>
          <a:endParaRPr lang="en-US" dirty="0">
            <a:solidFill>
              <a:schemeClr val="tx1"/>
            </a:solidFill>
          </a:endParaRPr>
        </a:p>
      </dgm:t>
    </dgm:pt>
    <dgm:pt modelId="{21E90639-F185-4BFA-8651-22C5DE51F8EF}" type="parTrans" cxnId="{AB7F6085-6818-4B24-8978-168733B03CE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D48B021-4C68-4EF8-966A-A10A4B2D9C04}" type="sibTrans" cxnId="{AB7F6085-6818-4B24-8978-168733B03CE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19D79C3-A87E-44A8-A9DC-FEE728F0AA5F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Data series segment</a:t>
          </a:r>
          <a:endParaRPr lang="en-US" dirty="0">
            <a:solidFill>
              <a:schemeClr val="tx1"/>
            </a:solidFill>
          </a:endParaRPr>
        </a:p>
      </dgm:t>
    </dgm:pt>
    <dgm:pt modelId="{9BDC36F5-3B9E-41D3-87DC-7C038DB05205}" type="parTrans" cxnId="{448E8E17-6534-4A51-825F-93A0D0E0935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9B14BF-BE4A-409F-8456-A8A5F1A11CB4}" type="sibTrans" cxnId="{448E8E17-6534-4A51-825F-93A0D0E0935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F9D267F-50A5-4893-B760-0E031E68466C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Observation schedule</a:t>
          </a:r>
          <a:endParaRPr lang="en-US" dirty="0">
            <a:solidFill>
              <a:schemeClr val="tx1"/>
            </a:solidFill>
          </a:endParaRPr>
        </a:p>
      </dgm:t>
    </dgm:pt>
    <dgm:pt modelId="{B7F67C93-4CEF-4AFD-B567-EEE5BA346034}" type="parTrans" cxnId="{9CDB0C62-6FDA-431E-8D36-C5877698F11C}">
      <dgm:prSet/>
      <dgm:spPr/>
      <dgm:t>
        <a:bodyPr/>
        <a:lstStyle/>
        <a:p>
          <a:endParaRPr lang="en-US"/>
        </a:p>
      </dgm:t>
    </dgm:pt>
    <dgm:pt modelId="{D5B82E05-B899-498A-B489-7E22DBBA5851}" type="sibTrans" cxnId="{9CDB0C62-6FDA-431E-8D36-C5877698F11C}">
      <dgm:prSet/>
      <dgm:spPr/>
      <dgm:t>
        <a:bodyPr/>
        <a:lstStyle/>
        <a:p>
          <a:endParaRPr lang="en-US"/>
        </a:p>
      </dgm:t>
    </dgm:pt>
    <dgm:pt modelId="{3C9A0A0D-C344-4749-87E1-44B536B79D5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Instrument spec</a:t>
          </a:r>
          <a:endParaRPr lang="en-US" dirty="0">
            <a:solidFill>
              <a:schemeClr val="tx1"/>
            </a:solidFill>
          </a:endParaRPr>
        </a:p>
      </dgm:t>
    </dgm:pt>
    <dgm:pt modelId="{A5BF4934-D081-40BD-B131-6E7ACFA25AD9}" type="parTrans" cxnId="{57251B8D-CB03-4086-8DDD-9CF46AA05A1E}">
      <dgm:prSet/>
      <dgm:spPr/>
      <dgm:t>
        <a:bodyPr/>
        <a:lstStyle/>
        <a:p>
          <a:endParaRPr lang="en-US"/>
        </a:p>
      </dgm:t>
    </dgm:pt>
    <dgm:pt modelId="{24B6B184-8B04-4B98-9C1B-6A952F18D033}" type="sibTrans" cxnId="{57251B8D-CB03-4086-8DDD-9CF46AA05A1E}">
      <dgm:prSet/>
      <dgm:spPr/>
      <dgm:t>
        <a:bodyPr/>
        <a:lstStyle/>
        <a:p>
          <a:endParaRPr lang="en-US"/>
        </a:p>
      </dgm:t>
    </dgm:pt>
    <dgm:pt modelId="{C7B14ABB-B930-45D8-9029-AED7C5250AD3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tx1"/>
              </a:solidFill>
            </a:rPr>
            <a:t>Observation/ measurement</a:t>
          </a:r>
          <a:endParaRPr lang="en-US" sz="1200" b="1" dirty="0">
            <a:solidFill>
              <a:schemeClr val="tx1"/>
            </a:solidFill>
          </a:endParaRPr>
        </a:p>
      </dgm:t>
    </dgm:pt>
    <dgm:pt modelId="{44E2B605-8094-4A33-A540-989BF71B941E}" type="sibTrans" cxnId="{4A04AA84-E9E4-4357-B458-C9E169971EC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D31285C-06A1-4C96-8B0D-410CEFF9A06C}" type="parTrans" cxnId="{4A04AA84-E9E4-4357-B458-C9E169971EC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A68BAFD-04FB-419C-8F83-42967642CA4D}" type="pres">
      <dgm:prSet presAssocID="{4ECB155F-9D9E-4A0C-A0A2-49688B286DC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D86FB7-6D6F-4CCC-AEA8-6F9CD5A0D7C0}" type="pres">
      <dgm:prSet presAssocID="{4ECB155F-9D9E-4A0C-A0A2-49688B286DC3}" presName="cycle" presStyleCnt="0"/>
      <dgm:spPr/>
    </dgm:pt>
    <dgm:pt modelId="{201AEF6B-C2AD-42D6-A3C1-C9279B1C8DD4}" type="pres">
      <dgm:prSet presAssocID="{4ECB155F-9D9E-4A0C-A0A2-49688B286DC3}" presName="centerShape" presStyleCnt="0"/>
      <dgm:spPr/>
    </dgm:pt>
    <dgm:pt modelId="{BF30C1DC-F57B-4F71-A6CE-908E09292EB1}" type="pres">
      <dgm:prSet presAssocID="{4ECB155F-9D9E-4A0C-A0A2-49688B286DC3}" presName="connSite" presStyleLbl="node1" presStyleIdx="0" presStyleCnt="3"/>
      <dgm:spPr/>
    </dgm:pt>
    <dgm:pt modelId="{DBDD6BA2-748D-4B55-911A-6B0FCACF26EB}" type="pres">
      <dgm:prSet presAssocID="{4ECB155F-9D9E-4A0C-A0A2-49688B286DC3}" presName="visible" presStyleLbl="node1" presStyleIdx="0" presStyleCnt="3" custLinFactNeighborX="-3520" custLinFactNeighborY="3311"/>
      <dgm:spPr/>
    </dgm:pt>
    <dgm:pt modelId="{47F2DA77-6823-4D2A-B5AC-87D934D9C711}" type="pres">
      <dgm:prSet presAssocID="{AA1D8C01-9CB8-456C-81EC-9E2CE0CF6959}" presName="Name25" presStyleLbl="parChTrans1D1" presStyleIdx="0" presStyleCnt="2"/>
      <dgm:spPr/>
      <dgm:t>
        <a:bodyPr/>
        <a:lstStyle/>
        <a:p>
          <a:endParaRPr lang="en-US"/>
        </a:p>
      </dgm:t>
    </dgm:pt>
    <dgm:pt modelId="{0C096E09-40A0-495C-A746-3C3FB3613C36}" type="pres">
      <dgm:prSet presAssocID="{EFA0D3E9-8031-4FE7-B1D2-D271E9268BE6}" presName="node" presStyleCnt="0"/>
      <dgm:spPr/>
    </dgm:pt>
    <dgm:pt modelId="{61162E70-3686-41CB-8757-7EA9AEF474D7}" type="pres">
      <dgm:prSet presAssocID="{EFA0D3E9-8031-4FE7-B1D2-D271E9268BE6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966D8E-DE8E-4B99-A1B3-8CECA95706FE}" type="pres">
      <dgm:prSet presAssocID="{EFA0D3E9-8031-4FE7-B1D2-D271E9268BE6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279004-3FB5-4B46-886F-1552161C7FAF}" type="pres">
      <dgm:prSet presAssocID="{8D31285C-06A1-4C96-8B0D-410CEFF9A06C}" presName="Name25" presStyleLbl="parChTrans1D1" presStyleIdx="1" presStyleCnt="2"/>
      <dgm:spPr/>
      <dgm:t>
        <a:bodyPr/>
        <a:lstStyle/>
        <a:p>
          <a:endParaRPr lang="en-US"/>
        </a:p>
      </dgm:t>
    </dgm:pt>
    <dgm:pt modelId="{FA6B9317-F27C-44B3-BE1D-C850A36238AA}" type="pres">
      <dgm:prSet presAssocID="{C7B14ABB-B930-45D8-9029-AED7C5250AD3}" presName="node" presStyleCnt="0"/>
      <dgm:spPr/>
    </dgm:pt>
    <dgm:pt modelId="{C6180266-631F-46D4-9031-B8DCFD2249FB}" type="pres">
      <dgm:prSet presAssocID="{C7B14ABB-B930-45D8-9029-AED7C5250AD3}" presName="parentNode" presStyleLbl="node1" presStyleIdx="2" presStyleCnt="3" custScaleX="152210" custScaleY="136047" custLinFactNeighborX="-18385" custLinFactNeighborY="355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E5B79-D7DA-4C7F-8D38-9CCB745DE57A}" type="pres">
      <dgm:prSet presAssocID="{C7B14ABB-B930-45D8-9029-AED7C5250AD3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8CE873-845E-4C71-B390-40A86D9D9DD6}" type="presOf" srcId="{3C9A0A0D-C344-4749-87E1-44B536B79D5A}" destId="{381E5B79-D7DA-4C7F-8D38-9CCB745DE57A}" srcOrd="0" destOrd="3" presId="urn:microsoft.com/office/officeart/2005/8/layout/radial2"/>
    <dgm:cxn modelId="{975FF8CA-25F7-4497-B2D2-E472641492D5}" type="presOf" srcId="{C7B14ABB-B930-45D8-9029-AED7C5250AD3}" destId="{C6180266-631F-46D4-9031-B8DCFD2249FB}" srcOrd="0" destOrd="0" presId="urn:microsoft.com/office/officeart/2005/8/layout/radial2"/>
    <dgm:cxn modelId="{448E8E17-6534-4A51-825F-93A0D0E09356}" srcId="{C7B14ABB-B930-45D8-9029-AED7C5250AD3}" destId="{E19D79C3-A87E-44A8-A9DC-FEE728F0AA5F}" srcOrd="1" destOrd="0" parTransId="{9BDC36F5-3B9E-41D3-87DC-7C038DB05205}" sibTransId="{CD9B14BF-BE4A-409F-8456-A8A5F1A11CB4}"/>
    <dgm:cxn modelId="{AB7F6085-6818-4B24-8978-168733B03CE7}" srcId="{C7B14ABB-B930-45D8-9029-AED7C5250AD3}" destId="{0188A7F1-2C17-4276-9FDE-35CB0B760068}" srcOrd="0" destOrd="0" parTransId="{21E90639-F185-4BFA-8651-22C5DE51F8EF}" sibTransId="{DD48B021-4C68-4EF8-966A-A10A4B2D9C04}"/>
    <dgm:cxn modelId="{39A11410-A93B-48A5-867B-BD0755981DBD}" type="presOf" srcId="{EFA0D3E9-8031-4FE7-B1D2-D271E9268BE6}" destId="{61162E70-3686-41CB-8757-7EA9AEF474D7}" srcOrd="0" destOrd="0" presId="urn:microsoft.com/office/officeart/2005/8/layout/radial2"/>
    <dgm:cxn modelId="{57251B8D-CB03-4086-8DDD-9CF46AA05A1E}" srcId="{E19D79C3-A87E-44A8-A9DC-FEE728F0AA5F}" destId="{3C9A0A0D-C344-4749-87E1-44B536B79D5A}" srcOrd="1" destOrd="0" parTransId="{A5BF4934-D081-40BD-B131-6E7ACFA25AD9}" sibTransId="{24B6B184-8B04-4B98-9C1B-6A952F18D033}"/>
    <dgm:cxn modelId="{70F7ECB9-C410-480A-92B4-A301F752E79B}" type="presOf" srcId="{E19D79C3-A87E-44A8-A9DC-FEE728F0AA5F}" destId="{381E5B79-D7DA-4C7F-8D38-9CCB745DE57A}" srcOrd="0" destOrd="1" presId="urn:microsoft.com/office/officeart/2005/8/layout/radial2"/>
    <dgm:cxn modelId="{4A04AA84-E9E4-4357-B458-C9E169971EC3}" srcId="{4ECB155F-9D9E-4A0C-A0A2-49688B286DC3}" destId="{C7B14ABB-B930-45D8-9029-AED7C5250AD3}" srcOrd="1" destOrd="0" parTransId="{8D31285C-06A1-4C96-8B0D-410CEFF9A06C}" sibTransId="{44E2B605-8094-4A33-A540-989BF71B941E}"/>
    <dgm:cxn modelId="{9CDB0C62-6FDA-431E-8D36-C5877698F11C}" srcId="{E19D79C3-A87E-44A8-A9DC-FEE728F0AA5F}" destId="{5F9D267F-50A5-4893-B760-0E031E68466C}" srcOrd="0" destOrd="0" parTransId="{B7F67C93-4CEF-4AFD-B567-EEE5BA346034}" sibTransId="{D5B82E05-B899-498A-B489-7E22DBBA5851}"/>
    <dgm:cxn modelId="{52FE7BC7-3E32-4D06-BBBC-C834B3FFBF06}" srcId="{EFA0D3E9-8031-4FE7-B1D2-D271E9268BE6}" destId="{E79D3735-C216-4FD9-A0B7-68F6F0893D8C}" srcOrd="0" destOrd="0" parTransId="{0211BB54-2905-48E3-9070-AA12A98CD281}" sibTransId="{E0F366CF-A5DC-480E-9079-D76CD221D068}"/>
    <dgm:cxn modelId="{A71BE7FF-B999-44C6-A27D-DB85134A2C19}" srcId="{4ECB155F-9D9E-4A0C-A0A2-49688B286DC3}" destId="{EFA0D3E9-8031-4FE7-B1D2-D271E9268BE6}" srcOrd="0" destOrd="0" parTransId="{AA1D8C01-9CB8-456C-81EC-9E2CE0CF6959}" sibTransId="{56B2C88C-9438-4394-94B8-07BABB306C1C}"/>
    <dgm:cxn modelId="{B9A4575A-2C44-400D-830E-B4ADE5BDEBF7}" type="presOf" srcId="{E79D3735-C216-4FD9-A0B7-68F6F0893D8C}" destId="{F4966D8E-DE8E-4B99-A1B3-8CECA95706FE}" srcOrd="0" destOrd="0" presId="urn:microsoft.com/office/officeart/2005/8/layout/radial2"/>
    <dgm:cxn modelId="{5A34624B-6338-49D5-BE62-85AA0C27197B}" type="presOf" srcId="{4ECB155F-9D9E-4A0C-A0A2-49688B286DC3}" destId="{7A68BAFD-04FB-419C-8F83-42967642CA4D}" srcOrd="0" destOrd="0" presId="urn:microsoft.com/office/officeart/2005/8/layout/radial2"/>
    <dgm:cxn modelId="{027C808B-EE04-4A18-A5BC-E29A1E050F43}" type="presOf" srcId="{8D31285C-06A1-4C96-8B0D-410CEFF9A06C}" destId="{CF279004-3FB5-4B46-886F-1552161C7FAF}" srcOrd="0" destOrd="0" presId="urn:microsoft.com/office/officeart/2005/8/layout/radial2"/>
    <dgm:cxn modelId="{A5DAD1C9-1145-4ED1-A069-249141C6AD3E}" type="presOf" srcId="{0188A7F1-2C17-4276-9FDE-35CB0B760068}" destId="{381E5B79-D7DA-4C7F-8D38-9CCB745DE57A}" srcOrd="0" destOrd="0" presId="urn:microsoft.com/office/officeart/2005/8/layout/radial2"/>
    <dgm:cxn modelId="{F57C4036-8202-4F32-8726-C84F4E35AFC5}" type="presOf" srcId="{AA1D8C01-9CB8-456C-81EC-9E2CE0CF6959}" destId="{47F2DA77-6823-4D2A-B5AC-87D934D9C711}" srcOrd="0" destOrd="0" presId="urn:microsoft.com/office/officeart/2005/8/layout/radial2"/>
    <dgm:cxn modelId="{BAE43442-99F9-43E7-A35D-C24232FD6BE5}" type="presOf" srcId="{5F9D267F-50A5-4893-B760-0E031E68466C}" destId="{381E5B79-D7DA-4C7F-8D38-9CCB745DE57A}" srcOrd="0" destOrd="2" presId="urn:microsoft.com/office/officeart/2005/8/layout/radial2"/>
    <dgm:cxn modelId="{194B49C4-0175-42D3-858E-3FF1B2D282B1}" type="presParOf" srcId="{7A68BAFD-04FB-419C-8F83-42967642CA4D}" destId="{90D86FB7-6D6F-4CCC-AEA8-6F9CD5A0D7C0}" srcOrd="0" destOrd="0" presId="urn:microsoft.com/office/officeart/2005/8/layout/radial2"/>
    <dgm:cxn modelId="{0E1CF2DD-83A5-4DC8-9911-3603F986AF2D}" type="presParOf" srcId="{90D86FB7-6D6F-4CCC-AEA8-6F9CD5A0D7C0}" destId="{201AEF6B-C2AD-42D6-A3C1-C9279B1C8DD4}" srcOrd="0" destOrd="0" presId="urn:microsoft.com/office/officeart/2005/8/layout/radial2"/>
    <dgm:cxn modelId="{1E099182-B6B3-4459-B193-02846F5AE231}" type="presParOf" srcId="{201AEF6B-C2AD-42D6-A3C1-C9279B1C8DD4}" destId="{BF30C1DC-F57B-4F71-A6CE-908E09292EB1}" srcOrd="0" destOrd="0" presId="urn:microsoft.com/office/officeart/2005/8/layout/radial2"/>
    <dgm:cxn modelId="{9FBF9BE1-21D4-4743-84B3-63B123D5CC58}" type="presParOf" srcId="{201AEF6B-C2AD-42D6-A3C1-C9279B1C8DD4}" destId="{DBDD6BA2-748D-4B55-911A-6B0FCACF26EB}" srcOrd="1" destOrd="0" presId="urn:microsoft.com/office/officeart/2005/8/layout/radial2"/>
    <dgm:cxn modelId="{F2B59DC8-B552-4195-9F9E-7473218F1794}" type="presParOf" srcId="{90D86FB7-6D6F-4CCC-AEA8-6F9CD5A0D7C0}" destId="{47F2DA77-6823-4D2A-B5AC-87D934D9C711}" srcOrd="1" destOrd="0" presId="urn:microsoft.com/office/officeart/2005/8/layout/radial2"/>
    <dgm:cxn modelId="{D9F29086-8596-41C5-B192-2D0DC5924A9E}" type="presParOf" srcId="{90D86FB7-6D6F-4CCC-AEA8-6F9CD5A0D7C0}" destId="{0C096E09-40A0-495C-A746-3C3FB3613C36}" srcOrd="2" destOrd="0" presId="urn:microsoft.com/office/officeart/2005/8/layout/radial2"/>
    <dgm:cxn modelId="{E0526F21-3BE3-4836-9BB2-A9CE865EE750}" type="presParOf" srcId="{0C096E09-40A0-495C-A746-3C3FB3613C36}" destId="{61162E70-3686-41CB-8757-7EA9AEF474D7}" srcOrd="0" destOrd="0" presId="urn:microsoft.com/office/officeart/2005/8/layout/radial2"/>
    <dgm:cxn modelId="{01D0F6BB-3707-4D58-8F5B-2B022C4A83F0}" type="presParOf" srcId="{0C096E09-40A0-495C-A746-3C3FB3613C36}" destId="{F4966D8E-DE8E-4B99-A1B3-8CECA95706FE}" srcOrd="1" destOrd="0" presId="urn:microsoft.com/office/officeart/2005/8/layout/radial2"/>
    <dgm:cxn modelId="{3BAE81E2-58DD-4776-8261-FAAFDD88DBE7}" type="presParOf" srcId="{90D86FB7-6D6F-4CCC-AEA8-6F9CD5A0D7C0}" destId="{CF279004-3FB5-4B46-886F-1552161C7FAF}" srcOrd="3" destOrd="0" presId="urn:microsoft.com/office/officeart/2005/8/layout/radial2"/>
    <dgm:cxn modelId="{99224D93-31D1-45D9-A6CC-1F5B41D90593}" type="presParOf" srcId="{90D86FB7-6D6F-4CCC-AEA8-6F9CD5A0D7C0}" destId="{FA6B9317-F27C-44B3-BE1D-C850A36238AA}" srcOrd="4" destOrd="0" presId="urn:microsoft.com/office/officeart/2005/8/layout/radial2"/>
    <dgm:cxn modelId="{3D72DEB3-9E37-4370-B8CF-09F490FCBEF9}" type="presParOf" srcId="{FA6B9317-F27C-44B3-BE1D-C850A36238AA}" destId="{C6180266-631F-46D4-9031-B8DCFD2249FB}" srcOrd="0" destOrd="0" presId="urn:microsoft.com/office/officeart/2005/8/layout/radial2"/>
    <dgm:cxn modelId="{2ACB413D-F13B-4DCB-9B71-F74FDB7202EA}" type="presParOf" srcId="{FA6B9317-F27C-44B3-BE1D-C850A36238AA}" destId="{381E5B79-D7DA-4C7F-8D38-9CCB745DE57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79004-3FB5-4B46-886F-1552161C7FAF}">
      <dsp:nvSpPr>
        <dsp:cNvPr id="0" name=""/>
        <dsp:cNvSpPr/>
      </dsp:nvSpPr>
      <dsp:spPr>
        <a:xfrm rot="2585858">
          <a:off x="1511323" y="3122458"/>
          <a:ext cx="304816" cy="67060"/>
        </a:xfrm>
        <a:custGeom>
          <a:avLst/>
          <a:gdLst/>
          <a:ahLst/>
          <a:cxnLst/>
          <a:rect l="0" t="0" r="0" b="0"/>
          <a:pathLst>
            <a:path>
              <a:moveTo>
                <a:pt x="0" y="33530"/>
              </a:moveTo>
              <a:lnTo>
                <a:pt x="304816" y="335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2DA77-6823-4D2A-B5AC-87D934D9C711}">
      <dsp:nvSpPr>
        <dsp:cNvPr id="0" name=""/>
        <dsp:cNvSpPr/>
      </dsp:nvSpPr>
      <dsp:spPr>
        <a:xfrm rot="19862678">
          <a:off x="1506733" y="1766528"/>
          <a:ext cx="731358" cy="67060"/>
        </a:xfrm>
        <a:custGeom>
          <a:avLst/>
          <a:gdLst/>
          <a:ahLst/>
          <a:cxnLst/>
          <a:rect l="0" t="0" r="0" b="0"/>
          <a:pathLst>
            <a:path>
              <a:moveTo>
                <a:pt x="0" y="33530"/>
              </a:moveTo>
              <a:lnTo>
                <a:pt x="731358" y="335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D6BA2-748D-4B55-911A-6B0FCACF26EB}">
      <dsp:nvSpPr>
        <dsp:cNvPr id="0" name=""/>
        <dsp:cNvSpPr/>
      </dsp:nvSpPr>
      <dsp:spPr>
        <a:xfrm>
          <a:off x="-200505" y="1413596"/>
          <a:ext cx="2062293" cy="20622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62E70-3686-41CB-8757-7EA9AEF474D7}">
      <dsp:nvSpPr>
        <dsp:cNvPr id="0" name=""/>
        <dsp:cNvSpPr/>
      </dsp:nvSpPr>
      <dsp:spPr>
        <a:xfrm>
          <a:off x="2115043" y="704810"/>
          <a:ext cx="1237376" cy="1237376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Station</a:t>
          </a:r>
          <a:r>
            <a:rPr lang="en-US" sz="1100" b="1" kern="1200" baseline="0" dirty="0" smtClean="0">
              <a:solidFill>
                <a:schemeClr val="tx1"/>
              </a:solidFill>
            </a:rPr>
            <a:t> </a:t>
          </a:r>
          <a:r>
            <a:rPr lang="en-US" sz="1100" b="1" kern="1200" dirty="0" smtClean="0">
              <a:solidFill>
                <a:schemeClr val="tx1"/>
              </a:solidFill>
            </a:rPr>
            <a:t>Characteristics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2296253" y="886020"/>
        <a:ext cx="874956" cy="874956"/>
      </dsp:txXfrm>
    </dsp:sp>
    <dsp:sp modelId="{F4966D8E-DE8E-4B99-A1B3-8CECA95706FE}">
      <dsp:nvSpPr>
        <dsp:cNvPr id="0" name=""/>
        <dsp:cNvSpPr/>
      </dsp:nvSpPr>
      <dsp:spPr>
        <a:xfrm>
          <a:off x="3476157" y="704810"/>
          <a:ext cx="1856064" cy="1237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Focus on Mandatory field priority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476157" y="704810"/>
        <a:ext cx="1856064" cy="1237376"/>
      </dsp:txXfrm>
    </dsp:sp>
    <dsp:sp modelId="{C6180266-631F-46D4-9031-B8DCFD2249FB}">
      <dsp:nvSpPr>
        <dsp:cNvPr id="0" name=""/>
        <dsp:cNvSpPr/>
      </dsp:nvSpPr>
      <dsp:spPr>
        <a:xfrm>
          <a:off x="1483780" y="3027060"/>
          <a:ext cx="1883410" cy="1683413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Observation/ measurement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1759599" y="3273590"/>
        <a:ext cx="1331772" cy="1190353"/>
      </dsp:txXfrm>
    </dsp:sp>
    <dsp:sp modelId="{381E5B79-D7DA-4C7F-8D38-9CCB745DE57A}">
      <dsp:nvSpPr>
        <dsp:cNvPr id="0" name=""/>
        <dsp:cNvSpPr/>
      </dsp:nvSpPr>
      <dsp:spPr>
        <a:xfrm>
          <a:off x="2683386" y="3027060"/>
          <a:ext cx="2825115" cy="168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Data series information</a:t>
          </a:r>
          <a:endParaRPr lang="en-US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Data series segment</a:t>
          </a:r>
          <a:endParaRPr lang="en-US" sz="2100" kern="1200" dirty="0">
            <a:solidFill>
              <a:schemeClr val="tx1"/>
            </a:solidFill>
          </a:endParaRP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Observation </a:t>
          </a:r>
          <a:r>
            <a:rPr lang="en-US" sz="2100" kern="1200" dirty="0" smtClean="0">
              <a:solidFill>
                <a:schemeClr val="tx1"/>
              </a:solidFill>
            </a:rPr>
            <a:t>schedule</a:t>
          </a:r>
          <a:endParaRPr lang="en-US" sz="2100" kern="1200" dirty="0">
            <a:solidFill>
              <a:schemeClr val="tx1"/>
            </a:solidFill>
          </a:endParaRP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Instrument spec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2683386" y="3027060"/>
        <a:ext cx="2825115" cy="1683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918" cy="496006"/>
          </a:xfrm>
          <a:prstGeom prst="rect">
            <a:avLst/>
          </a:prstGeom>
        </p:spPr>
        <p:txBody>
          <a:bodyPr vert="horz" lIns="90315" tIns="45158" rIns="90315" bIns="45158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016" y="0"/>
            <a:ext cx="2943918" cy="496006"/>
          </a:xfrm>
          <a:prstGeom prst="rect">
            <a:avLst/>
          </a:prstGeom>
        </p:spPr>
        <p:txBody>
          <a:bodyPr vert="horz" lIns="90315" tIns="45158" rIns="90315" bIns="45158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7DDBC4-89F0-44EF-9350-810F7B5E9307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424"/>
            <a:ext cx="2943918" cy="496006"/>
          </a:xfrm>
          <a:prstGeom prst="rect">
            <a:avLst/>
          </a:prstGeom>
        </p:spPr>
        <p:txBody>
          <a:bodyPr vert="horz" lIns="90315" tIns="45158" rIns="90315" bIns="45158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016" y="9408424"/>
            <a:ext cx="2943918" cy="496006"/>
          </a:xfrm>
          <a:prstGeom prst="rect">
            <a:avLst/>
          </a:prstGeom>
        </p:spPr>
        <p:txBody>
          <a:bodyPr vert="horz" wrap="square" lIns="90315" tIns="45158" rIns="90315" bIns="4515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3D49A5C-1C6E-4C7E-A7A1-C9F8BD3213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4584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918" cy="496006"/>
          </a:xfrm>
          <a:prstGeom prst="rect">
            <a:avLst/>
          </a:prstGeom>
        </p:spPr>
        <p:txBody>
          <a:bodyPr vert="horz" lIns="95418" tIns="47709" rIns="95418" bIns="47709" rtlCol="0"/>
          <a:lstStyle>
            <a:lvl1pPr algn="l"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016" y="0"/>
            <a:ext cx="2943918" cy="496006"/>
          </a:xfrm>
          <a:prstGeom prst="rect">
            <a:avLst/>
          </a:prstGeom>
        </p:spPr>
        <p:txBody>
          <a:bodyPr vert="horz" lIns="95418" tIns="47709" rIns="95418" bIns="47709" rtlCol="0"/>
          <a:lstStyle>
            <a:lvl1pPr algn="r"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F2B1F43-99A7-43FD-B4FB-B2366EFF7946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8" tIns="47709" rIns="95418" bIns="4770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7" y="4705782"/>
            <a:ext cx="5435287" cy="4457778"/>
          </a:xfrm>
          <a:prstGeom prst="rect">
            <a:avLst/>
          </a:prstGeom>
        </p:spPr>
        <p:txBody>
          <a:bodyPr vert="horz" lIns="95418" tIns="47709" rIns="95418" bIns="477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424"/>
            <a:ext cx="2943918" cy="496006"/>
          </a:xfrm>
          <a:prstGeom prst="rect">
            <a:avLst/>
          </a:prstGeom>
        </p:spPr>
        <p:txBody>
          <a:bodyPr vert="horz" lIns="95418" tIns="47709" rIns="95418" bIns="47709" rtlCol="0" anchor="b"/>
          <a:lstStyle>
            <a:lvl1pPr algn="l" eaLnBrk="1" hangingPunct="1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016" y="9408424"/>
            <a:ext cx="2943918" cy="496006"/>
          </a:xfrm>
          <a:prstGeom prst="rect">
            <a:avLst/>
          </a:prstGeom>
        </p:spPr>
        <p:txBody>
          <a:bodyPr vert="horz" wrap="square" lIns="95418" tIns="47709" rIns="95418" bIns="4770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DA64A03-B296-4011-98DC-ED18C8387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61670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477000"/>
            <a:chExt cx="9906000" cy="360000"/>
          </a:xfrm>
        </p:grpSpPr>
        <p:sp>
          <p:nvSpPr>
            <p:cNvPr id="5" name="Rectangle 4"/>
            <p:cNvSpPr/>
            <p:nvPr/>
          </p:nvSpPr>
          <p:spPr>
            <a:xfrm>
              <a:off x="0" y="6477000"/>
              <a:ext cx="2051712" cy="3600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043231" y="6477000"/>
              <a:ext cx="5862769" cy="3600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67190" y="6477000"/>
              <a:ext cx="1950244" cy="36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</p:grpSp>
      <p:sp>
        <p:nvSpPr>
          <p:cNvPr id="8" name="Slide Number Placeholder 5"/>
          <p:cNvSpPr txBox="1">
            <a:spLocks/>
          </p:cNvSpPr>
          <p:nvPr/>
        </p:nvSpPr>
        <p:spPr>
          <a:xfrm>
            <a:off x="6804025" y="6553200"/>
            <a:ext cx="2311400" cy="323850"/>
          </a:xfrm>
          <a:prstGeom prst="rect">
            <a:avLst/>
          </a:prstGeo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 algn="r">
              <a:defRPr/>
            </a:pPr>
            <a:fld id="{AE236308-ECEE-47DC-9F2E-475B86E982CE}" type="slidenum">
              <a:rPr lang="en-US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18"/>
          <p:cNvGrpSpPr>
            <a:grpSpLocks/>
          </p:cNvGrpSpPr>
          <p:nvPr/>
        </p:nvGrpSpPr>
        <p:grpSpPr bwMode="auto">
          <a:xfrm>
            <a:off x="3932238" y="304800"/>
            <a:ext cx="1198562" cy="1235075"/>
            <a:chOff x="8497243" y="134778"/>
            <a:chExt cx="1258887" cy="1296154"/>
          </a:xfrm>
        </p:grpSpPr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8497243" y="981110"/>
              <a:ext cx="1258887" cy="44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prstClr val="black">
                      <a:lumMod val="95000"/>
                      <a:lumOff val="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cs typeface="+mn-cs"/>
                </a:rPr>
                <a:t>BMKG</a:t>
              </a:r>
            </a:p>
          </p:txBody>
        </p:sp>
        <p:pic>
          <p:nvPicPr>
            <p:cNvPr id="11" name="Picture 16" descr="logo_bmg_3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694099" y="134778"/>
              <a:ext cx="896485" cy="87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47425"/>
            <a:ext cx="9115648" cy="1225893"/>
          </a:xfrm>
          <a:solidFill>
            <a:srgbClr val="002060"/>
          </a:solidFill>
        </p:spPr>
        <p:txBody>
          <a:bodyPr/>
          <a:lstStyle>
            <a:lvl1pPr>
              <a:defRPr sz="3200" b="1" cap="all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57301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895F637-75B3-4DDC-B110-D56452470860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60F1070-6C8D-4A75-A5D0-D3BEFCA44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1B36739-8B15-4106-A1ED-EDD591D7C4D8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358FDF0-8895-4063-BF40-77C5A6F52F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76200" y="220663"/>
            <a:ext cx="966788" cy="976312"/>
            <a:chOff x="8497243" y="134778"/>
            <a:chExt cx="1258887" cy="1296154"/>
          </a:xfrm>
        </p:grpSpPr>
        <p:sp>
          <p:nvSpPr>
            <p:cNvPr id="5" name="Text Box 14"/>
            <p:cNvSpPr txBox="1">
              <a:spLocks noChangeArrowheads="1"/>
            </p:cNvSpPr>
            <p:nvPr/>
          </p:nvSpPr>
          <p:spPr bwMode="auto">
            <a:xfrm>
              <a:off x="8497243" y="982021"/>
              <a:ext cx="1258887" cy="448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prstClr val="black">
                      <a:lumMod val="95000"/>
                      <a:lumOff val="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cs typeface="+mn-cs"/>
                </a:rPr>
                <a:t>BMKG</a:t>
              </a:r>
            </a:p>
          </p:txBody>
        </p:sp>
        <p:pic>
          <p:nvPicPr>
            <p:cNvPr id="6" name="Picture 16" descr="logo_bmg_3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694099" y="134778"/>
              <a:ext cx="896485" cy="87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492" y="249377"/>
            <a:ext cx="7665508" cy="778098"/>
          </a:xfrm>
          <a:solidFill>
            <a:srgbClr val="002060"/>
          </a:solidFill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379952"/>
            <a:ext cx="8640960" cy="50013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84E2F77-9D59-4ACB-984E-606D88274331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E5A75BE-6AB5-42AC-BD56-017001BECC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BD69CC2-B535-4EE0-8A9B-1B829BC3ED74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D06F543-35B2-49D5-9C4F-BB586D9E75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740A2F-1577-4E81-BF84-48FBA5D655C7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E666129-984E-4D3E-899C-AD35607D2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04FCF1C-1058-4EDC-A78D-6455A8CED76E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5A2D2E6-7D80-44F0-A82F-BCC130C44D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1AD2EC-401F-4A22-823A-D5F680640D46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CD1D2C-CF8A-450E-89C0-21CD2CCBF4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949B4A9-A8B2-400D-BD10-3749204B4FAD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9878FEC-93FE-4DB3-9DC8-D6FC12080E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F9AD91B-05C7-4F25-A60F-6CF268772B87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3C9A6EF-B199-467E-9013-E158E685AC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6408737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25" y="1600200"/>
            <a:ext cx="86423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 dirty="0"/>
          </a:p>
        </p:txBody>
      </p:sp>
      <p:grpSp>
        <p:nvGrpSpPr>
          <p:cNvPr id="1028" name="Group 10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477000"/>
            <a:chExt cx="9906000" cy="360000"/>
          </a:xfrm>
        </p:grpSpPr>
        <p:sp>
          <p:nvSpPr>
            <p:cNvPr id="12" name="Rectangle 11"/>
            <p:cNvSpPr/>
            <p:nvPr/>
          </p:nvSpPr>
          <p:spPr>
            <a:xfrm>
              <a:off x="0" y="6477000"/>
              <a:ext cx="2051712" cy="3600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043231" y="6477000"/>
              <a:ext cx="5862769" cy="3600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67190" y="6477000"/>
              <a:ext cx="1950244" cy="36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</p:grpSp>
      <p:sp>
        <p:nvSpPr>
          <p:cNvPr id="15" name="Slide Number Placeholder 5"/>
          <p:cNvSpPr txBox="1">
            <a:spLocks/>
          </p:cNvSpPr>
          <p:nvPr/>
        </p:nvSpPr>
        <p:spPr>
          <a:xfrm>
            <a:off x="6804025" y="6553200"/>
            <a:ext cx="2311400" cy="323850"/>
          </a:xfrm>
          <a:prstGeom prst="rect">
            <a:avLst/>
          </a:prstGeo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 algn="r">
              <a:defRPr/>
            </a:pPr>
            <a:fld id="{69B8B96A-20C0-448D-BAC0-46465E5A5F0F}" type="slidenum">
              <a:rPr lang="en-US" sz="1400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 cap="small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492896"/>
            <a:ext cx="9144000" cy="8619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INDONESIA OSCAR PROGRESS</a:t>
            </a:r>
            <a:endParaRPr lang="id-ID" sz="28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386104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HUSIN SANUSI</a:t>
            </a:r>
          </a:p>
        </p:txBody>
      </p:sp>
    </p:spTree>
    <p:extLst>
      <p:ext uri="{BB962C8B-B14F-4D97-AF65-F5344CB8AC3E}">
        <p14:creationId xmlns:p14="http://schemas.microsoft.com/office/powerpoint/2010/main" xmlns="" val="39306709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288286"/>
            <a:ext cx="8229600" cy="5334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effectLst/>
              </a:rPr>
              <a:t>Radar that has been registered in the </a:t>
            </a:r>
            <a:r>
              <a:rPr lang="en-US" sz="1800" dirty="0" smtClean="0">
                <a:effectLst/>
              </a:rPr>
              <a:t>OSCAR </a:t>
            </a:r>
            <a:r>
              <a:rPr lang="en-US" sz="1800" dirty="0">
                <a:effectLst/>
              </a:rPr>
              <a:t>17 Radar from 42 existing Radar</a:t>
            </a:r>
            <a:endParaRPr lang="en-US" sz="1800" dirty="0" smtClean="0">
              <a:effectLst/>
            </a:endParaRPr>
          </a:p>
          <a:p>
            <a:pPr lvl="0"/>
            <a:endParaRPr lang="en-US" sz="1800" dirty="0">
              <a:effectLst/>
            </a:endParaRPr>
          </a:p>
          <a:p>
            <a:pPr lvl="0"/>
            <a:endParaRPr lang="en-US" sz="1800" dirty="0" smtClean="0">
              <a:effectLst/>
            </a:endParaRPr>
          </a:p>
          <a:p>
            <a:pPr lvl="0"/>
            <a:endParaRPr lang="en-US" sz="1800" dirty="0">
              <a:effectLst/>
            </a:endParaRPr>
          </a:p>
          <a:p>
            <a:pPr lvl="0"/>
            <a:endParaRPr lang="en-US" sz="1800" dirty="0" smtClean="0">
              <a:effectLst/>
            </a:endParaRPr>
          </a:p>
          <a:p>
            <a:pPr lvl="0"/>
            <a:endParaRPr lang="en-US" sz="1800" dirty="0">
              <a:effectLst/>
            </a:endParaRPr>
          </a:p>
          <a:p>
            <a:pPr lvl="0"/>
            <a:endParaRPr lang="en-US" sz="1800" dirty="0" smtClean="0">
              <a:effectLst/>
            </a:endParaRPr>
          </a:p>
          <a:p>
            <a:pPr lvl="0"/>
            <a:endParaRPr lang="en-US" sz="1800" dirty="0">
              <a:effectLst/>
            </a:endParaRPr>
          </a:p>
          <a:p>
            <a:pPr lvl="0"/>
            <a:endParaRPr lang="en-US" sz="1800" dirty="0" smtClean="0">
              <a:effectLst/>
            </a:endParaRPr>
          </a:p>
          <a:p>
            <a:pPr lvl="0"/>
            <a:endParaRPr lang="en-US" sz="1800" dirty="0" smtClean="0">
              <a:effectLst/>
            </a:endParaRPr>
          </a:p>
          <a:p>
            <a:pPr marL="0" lvl="0" indent="0">
              <a:buNone/>
            </a:pPr>
            <a:endParaRPr lang="en-US" sz="1800" dirty="0"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6526985" cy="405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17643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84784"/>
            <a:ext cx="8371656" cy="4536504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effectLst/>
              </a:rPr>
              <a:t>There is still a BMKG observation network (Meteorology Station and RADAR) which has not entered the affiliation network Observation namely GOS (RBSN and WRO</a:t>
            </a:r>
            <a:r>
              <a:rPr lang="en-US" sz="2000" dirty="0" smtClean="0">
                <a:effectLst/>
              </a:rPr>
              <a:t>)</a:t>
            </a:r>
          </a:p>
          <a:p>
            <a:pPr lvl="0"/>
            <a:r>
              <a:rPr lang="en-US" sz="2000" dirty="0">
                <a:effectLst/>
              </a:rPr>
              <a:t>There are obstacles to updating OSCAR due to limited </a:t>
            </a:r>
            <a:r>
              <a:rPr lang="en-US" sz="2000" dirty="0" smtClean="0">
                <a:effectLst/>
              </a:rPr>
              <a:t>and </a:t>
            </a:r>
            <a:r>
              <a:rPr lang="en-US" sz="2000" dirty="0">
                <a:effectLst/>
              </a:rPr>
              <a:t>related understanding of the contents.</a:t>
            </a:r>
          </a:p>
        </p:txBody>
      </p:sp>
    </p:spTree>
    <p:extLst>
      <p:ext uri="{BB962C8B-B14F-4D97-AF65-F5344CB8AC3E}">
        <p14:creationId xmlns:p14="http://schemas.microsoft.com/office/powerpoint/2010/main" xmlns="" val="33063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25" y="2286000"/>
            <a:ext cx="9134475" cy="1200329"/>
          </a:xfrm>
          <a:prstGeom prst="rect">
            <a:avLst/>
          </a:prstGeom>
          <a:solidFill>
            <a:srgbClr val="002060"/>
          </a:solidFill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id-ID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677" name="Picture 5" descr="email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71850"/>
            <a:ext cx="28956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BMKG Observation Network</a:t>
            </a:r>
          </a:p>
          <a:p>
            <a:r>
              <a:rPr lang="en-US" dirty="0" smtClean="0"/>
              <a:t>National OSCAR/SURFACE Implementation</a:t>
            </a:r>
          </a:p>
          <a:p>
            <a:r>
              <a:rPr lang="en-US" dirty="0" smtClean="0"/>
              <a:t>Summary and 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67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DEMOGRAPHY</a:t>
            </a:r>
            <a:endParaRPr lang="id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0808"/>
            <a:ext cx="8136904" cy="42099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5776" y="609329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More than 17000 island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42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Observation Network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040" y="1412776"/>
            <a:ext cx="8842448" cy="5001376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FF0000"/>
                </a:solidFill>
              </a:rPr>
              <a:t>183 Station (120 station share to GTS)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FF0000"/>
                </a:solidFill>
              </a:rPr>
              <a:t>More than 42 Radar station</a:t>
            </a:r>
            <a:endParaRPr lang="en-US" sz="3200" dirty="0">
              <a:solidFill>
                <a:srgbClr val="FF0000"/>
              </a:solidFill>
            </a:endParaRP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FF0000"/>
                </a:solidFill>
              </a:rPr>
              <a:t>More than 6000 Rain station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FF0000"/>
                </a:solidFill>
              </a:rPr>
              <a:t>More than 250 Seismic sensor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solidFill>
                  <a:srgbClr val="FF0000"/>
                </a:solidFill>
              </a:rPr>
              <a:t>M</a:t>
            </a:r>
            <a:r>
              <a:rPr lang="en-US" sz="3200" dirty="0" smtClean="0">
                <a:solidFill>
                  <a:srgbClr val="FF0000"/>
                </a:solidFill>
              </a:rPr>
              <a:t>ore than 1000 AWS/ARG station	</a:t>
            </a:r>
            <a:endParaRPr lang="id-ID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03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0825" y="1379538"/>
          <a:ext cx="8642352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392"/>
                <a:gridCol w="1440392"/>
                <a:gridCol w="1440392"/>
                <a:gridCol w="1440392"/>
                <a:gridCol w="1440392"/>
                <a:gridCol w="1440392"/>
              </a:tblGrid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Network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National network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oscar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comment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Synop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178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109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Basic = 11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AWS/ARG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+ 1000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Null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Radar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42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22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Climat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39 (not produce in climatology station)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Staion climatology</a:t>
                      </a:r>
                      <a:r>
                        <a:rPr lang="id-ID" baseline="0" dirty="0" smtClean="0"/>
                        <a:t> = 27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BMKG Observations on </a:t>
            </a:r>
            <a:r>
              <a:rPr lang="en-GB" dirty="0" smtClean="0"/>
              <a:t>OSCAR (Registered)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229" y="1077130"/>
            <a:ext cx="2855612" cy="220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1645" y="1077130"/>
            <a:ext cx="2883465" cy="220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8095" y="1077130"/>
            <a:ext cx="2853145" cy="220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3429000"/>
            <a:ext cx="2684819" cy="2743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11 Station (</a:t>
            </a:r>
            <a:r>
              <a:rPr lang="en-US" sz="2000" dirty="0" err="1" smtClean="0"/>
              <a:t>Metorology</a:t>
            </a:r>
            <a:r>
              <a:rPr lang="en-US" sz="2000" dirty="0" smtClean="0"/>
              <a:t> </a:t>
            </a:r>
            <a:r>
              <a:rPr lang="en-US" sz="2000" dirty="0" err="1" smtClean="0"/>
              <a:t>Maritim</a:t>
            </a:r>
            <a:r>
              <a:rPr lang="en-US" sz="2000" dirty="0" smtClean="0"/>
              <a:t>) not registered OSCAR/Vol A.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3429000"/>
            <a:ext cx="2684819" cy="2743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17 Station has registered waiting for approved</a:t>
            </a:r>
          </a:p>
          <a:p>
            <a:r>
              <a:rPr lang="en-US" dirty="0" smtClean="0"/>
              <a:t>Disable for updating data due to no mandatory index registered.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943600" y="3429000"/>
            <a:ext cx="2684819" cy="2743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 GAW station 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err="1" smtClean="0"/>
              <a:t>Kotatabang</a:t>
            </a:r>
            <a:r>
              <a:rPr lang="en-US" dirty="0" smtClean="0"/>
              <a:t>, </a:t>
            </a:r>
            <a:r>
              <a:rPr lang="en-US" sz="2000" dirty="0" err="1"/>
              <a:t>Ciater</a:t>
            </a:r>
            <a:r>
              <a:rPr lang="en-US" sz="2000" dirty="0"/>
              <a:t>/ Bandung, Jakarta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 smtClean="0"/>
              <a:t>Watukosek</a:t>
            </a:r>
            <a:r>
              <a:rPr lang="en-US" sz="2000" dirty="0" smtClean="0"/>
              <a:t>. Except </a:t>
            </a:r>
            <a:r>
              <a:rPr lang="en-US" sz="2000" dirty="0" err="1" smtClean="0"/>
              <a:t>kototabang</a:t>
            </a:r>
            <a:r>
              <a:rPr lang="en-US" sz="2000" dirty="0" smtClean="0"/>
              <a:t> must be reconfirmed</a:t>
            </a:r>
          </a:p>
          <a:p>
            <a:r>
              <a:rPr lang="en-US" dirty="0" smtClean="0"/>
              <a:t>2 new GAW station unregistered (</a:t>
            </a:r>
            <a:r>
              <a:rPr lang="en-US" dirty="0" err="1" smtClean="0"/>
              <a:t>Sorong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Palu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804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report Updating</a:t>
            </a:r>
            <a:br>
              <a:rPr lang="en-US" dirty="0"/>
            </a:br>
            <a:r>
              <a:rPr lang="en-US" dirty="0" smtClean="0"/>
              <a:t>OSCAR-Surface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196752"/>
            <a:ext cx="8640960" cy="5001376"/>
          </a:xfrm>
        </p:spPr>
        <p:txBody>
          <a:bodyPr/>
          <a:lstStyle/>
          <a:p>
            <a:r>
              <a:rPr lang="en-US" dirty="0"/>
              <a:t>Updating OSCAR-Surface has been done based on </a:t>
            </a:r>
            <a:r>
              <a:rPr lang="en-US" dirty="0" smtClean="0"/>
              <a:t>volume A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34096301"/>
              </p:ext>
            </p:extLst>
          </p:nvPr>
        </p:nvGraphicFramePr>
        <p:xfrm>
          <a:off x="575554" y="2338924"/>
          <a:ext cx="7740861" cy="3445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873"/>
                <a:gridCol w="3424158"/>
                <a:gridCol w="3377830"/>
              </a:tblGrid>
              <a:tr h="4280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7388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 Registered meteorological stations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 detailed entries related to parameters and instruments used have not been updated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7388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Based 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http://wrd.mgm.gov.tr/Default.aspx?l=en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280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GAW (Kota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tabang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Detailed information about parameters and instruments does not yet exist, 2 new GAW has not been added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063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Updating OSCAR-Surface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72072603"/>
              </p:ext>
            </p:extLst>
          </p:nvPr>
        </p:nvGraphicFramePr>
        <p:xfrm>
          <a:off x="614472" y="2376175"/>
          <a:ext cx="2763416" cy="4038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416"/>
              </a:tblGrid>
              <a:tr h="4280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Segmen</a:t>
                      </a:r>
                      <a:r>
                        <a:rPr lang="en-US" dirty="0" smtClean="0"/>
                        <a:t> Oscar</a:t>
                      </a:r>
                      <a:endParaRPr lang="en-US" dirty="0"/>
                    </a:p>
                  </a:txBody>
                  <a:tcPr/>
                </a:tc>
              </a:tr>
              <a:tr h="738811">
                <a:tc>
                  <a:txBody>
                    <a:bodyPr/>
                    <a:lstStyle/>
                    <a:p>
                      <a:r>
                        <a:rPr lang="en-US" dirty="0" smtClean="0"/>
                        <a:t>Station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Characteristics</a:t>
                      </a:r>
                      <a:endParaRPr lang="en-US" dirty="0"/>
                    </a:p>
                  </a:txBody>
                  <a:tcPr/>
                </a:tc>
              </a:tr>
              <a:tr h="738811"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Observation/ measurement</a:t>
                      </a:r>
                      <a:endParaRPr lang="en-US" dirty="0"/>
                    </a:p>
                  </a:txBody>
                  <a:tcPr/>
                </a:tc>
              </a:tr>
              <a:tr h="428041">
                <a:tc>
                  <a:txBody>
                    <a:bodyPr/>
                    <a:lstStyle/>
                    <a:p>
                      <a:r>
                        <a:rPr lang="en-US" dirty="0" smtClean="0"/>
                        <a:t>Station Contact</a:t>
                      </a:r>
                      <a:endParaRPr lang="en-US" dirty="0"/>
                    </a:p>
                  </a:txBody>
                  <a:tcPr/>
                </a:tc>
              </a:tr>
              <a:tr h="1055445">
                <a:tc>
                  <a:txBody>
                    <a:bodyPr/>
                    <a:lstStyle/>
                    <a:p>
                      <a:r>
                        <a:rPr lang="en-US" dirty="0" smtClean="0"/>
                        <a:t>Bibliographic</a:t>
                      </a:r>
                      <a:r>
                        <a:rPr lang="en-US" baseline="0" dirty="0" smtClean="0"/>
                        <a:t> Reference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649450"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415481342"/>
              </p:ext>
            </p:extLst>
          </p:nvPr>
        </p:nvGraphicFramePr>
        <p:xfrm>
          <a:off x="3429000" y="1580976"/>
          <a:ext cx="5535488" cy="4975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58839" y="1383159"/>
            <a:ext cx="2329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Section in OSCAR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71117" y="3684711"/>
            <a:ext cx="1288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Database center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8961" y="105273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502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7504" y="1340768"/>
            <a:ext cx="8655496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1800" b="1" dirty="0"/>
              <a:t>11 stations </a:t>
            </a:r>
            <a:r>
              <a:rPr lang="en-US" sz="1800" b="1" dirty="0" smtClean="0"/>
              <a:t>unregistered based on volume A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1700808"/>
            <a:ext cx="4824536" cy="441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5181046"/>
      </p:ext>
    </p:extLst>
  </p:cSld>
  <p:clrMapOvr>
    <a:masterClrMapping/>
  </p:clrMapOvr>
</p:sld>
</file>

<file path=ppt/theme/theme1.xml><?xml version="1.0" encoding="utf-8"?>
<a:theme xmlns:a="http://schemas.openxmlformats.org/drawingml/2006/main" name="BMK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MKG" id="{05901E65-558D-4DA6-B0C0-7F8BD747D119}" vid="{EDAF7779-D23C-422C-A209-ED3C407B5A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BMKG</Template>
  <TotalTime>7643</TotalTime>
  <Words>324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BMKG</vt:lpstr>
      <vt:lpstr>Slide 1</vt:lpstr>
      <vt:lpstr>Outline</vt:lpstr>
      <vt:lpstr>DEMOGRAPHY</vt:lpstr>
      <vt:lpstr>Observation Network</vt:lpstr>
      <vt:lpstr>Slide 5</vt:lpstr>
      <vt:lpstr>Status of BMKG Observations on OSCAR (Registered)</vt:lpstr>
      <vt:lpstr>Progress report Updating OSCAR-Surface</vt:lpstr>
      <vt:lpstr>Progress Updating OSCAR-Surface</vt:lpstr>
      <vt:lpstr>Issue</vt:lpstr>
      <vt:lpstr>issue</vt:lpstr>
      <vt:lpstr>Summary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 Data for Food Security and Environmental Monitoring</dc:title>
  <dc:creator>Pc Dell</dc:creator>
  <cp:lastModifiedBy>USER</cp:lastModifiedBy>
  <cp:revision>536</cp:revision>
  <cp:lastPrinted>2017-03-02T07:07:20Z</cp:lastPrinted>
  <dcterms:created xsi:type="dcterms:W3CDTF">2015-11-13T02:04:27Z</dcterms:created>
  <dcterms:modified xsi:type="dcterms:W3CDTF">2018-09-19T10:03:47Z</dcterms:modified>
</cp:coreProperties>
</file>