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69" r:id="rId3"/>
    <p:sldId id="270" r:id="rId4"/>
    <p:sldId id="275" r:id="rId5"/>
    <p:sldId id="271" r:id="rId6"/>
    <p:sldId id="272" r:id="rId7"/>
    <p:sldId id="276" r:id="rId8"/>
    <p:sldId id="273" r:id="rId9"/>
    <p:sldId id="277" r:id="rId10"/>
    <p:sldId id="274" r:id="rId11"/>
    <p:sldId id="258" r:id="rId12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3399"/>
    <a:srgbClr val="000099"/>
    <a:srgbClr val="FFCC00"/>
    <a:srgbClr val="FFFF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118" autoAdjust="0"/>
    <p:restoredTop sz="98335" autoAdjust="0"/>
  </p:normalViewPr>
  <p:slideViewPr>
    <p:cSldViewPr snapToGrid="0" snapToObjects="1">
      <p:cViewPr>
        <p:scale>
          <a:sx n="75" d="100"/>
          <a:sy n="75" d="100"/>
        </p:scale>
        <p:origin x="-108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2C619D-49A1-43D3-A02C-742DF4F73657}" type="datetimeFigureOut">
              <a:rPr lang="en-US" smtClean="0"/>
              <a:pPr/>
              <a:t>9/16/2018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5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C6C61D-21BD-45CA-B920-B80C9B6DF6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753106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064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00931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33901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7663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36454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23727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8312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05509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3484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9AF2F-52C6-9B46-B8B2-0579234AE62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53617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Clemencia.sioneholo@mail.gov.nu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wms.toasystems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mo2016_powerpoint_standard_v2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216000" cy="6912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71238" y="5898887"/>
            <a:ext cx="41729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 smtClean="0">
                <a:solidFill>
                  <a:srgbClr val="000090"/>
                </a:solidFill>
              </a:rPr>
              <a:t>OSCAR/Surface </a:t>
            </a:r>
            <a:r>
              <a:rPr lang="de-DE" sz="2000" dirty="0" err="1" smtClean="0">
                <a:solidFill>
                  <a:srgbClr val="000090"/>
                </a:solidFill>
              </a:rPr>
              <a:t>course</a:t>
            </a:r>
            <a:r>
              <a:rPr lang="de-DE" sz="2000" dirty="0" smtClean="0">
                <a:solidFill>
                  <a:srgbClr val="000090"/>
                </a:solidFill>
              </a:rPr>
              <a:t> </a:t>
            </a:r>
            <a:r>
              <a:rPr lang="de-DE" sz="2000" dirty="0" err="1" smtClean="0">
                <a:solidFill>
                  <a:srgbClr val="000090"/>
                </a:solidFill>
              </a:rPr>
              <a:t>for</a:t>
            </a:r>
            <a:r>
              <a:rPr lang="de-DE" sz="2000" dirty="0" smtClean="0">
                <a:solidFill>
                  <a:srgbClr val="000090"/>
                </a:solidFill>
              </a:rPr>
              <a:t> RA-V </a:t>
            </a:r>
          </a:p>
          <a:p>
            <a:pPr algn="ctr"/>
            <a:r>
              <a:rPr lang="de-DE" sz="2000" smtClean="0">
                <a:solidFill>
                  <a:srgbClr val="000090"/>
                </a:solidFill>
              </a:rPr>
              <a:t>Jakarta 18-20 </a:t>
            </a:r>
            <a:r>
              <a:rPr lang="de-DE" sz="2000" dirty="0" smtClean="0">
                <a:solidFill>
                  <a:srgbClr val="000090"/>
                </a:solidFill>
              </a:rPr>
              <a:t>September 2018</a:t>
            </a:r>
          </a:p>
        </p:txBody>
      </p:sp>
      <p:sp>
        <p:nvSpPr>
          <p:cNvPr id="7" name="Shape 231"/>
          <p:cNvSpPr txBox="1">
            <a:spLocks/>
          </p:cNvSpPr>
          <p:nvPr/>
        </p:nvSpPr>
        <p:spPr>
          <a:xfrm>
            <a:off x="120649" y="1002683"/>
            <a:ext cx="8865446" cy="11087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en-US" sz="4000" b="1" dirty="0" smtClean="0">
                <a:solidFill>
                  <a:srgbClr val="000090"/>
                </a:solidFill>
              </a:rPr>
              <a:t>Niue Meteorological Service</a:t>
            </a:r>
            <a:endParaRPr lang="en-US" sz="4000" b="1" dirty="0">
              <a:solidFill>
                <a:srgbClr val="000090"/>
              </a:solidFill>
            </a:endParaRPr>
          </a:p>
          <a:p>
            <a:pPr>
              <a:lnSpc>
                <a:spcPct val="120000"/>
              </a:lnSpc>
            </a:pPr>
            <a:r>
              <a:rPr lang="en-US" sz="4000" b="1" dirty="0" smtClean="0">
                <a:solidFill>
                  <a:srgbClr val="000090"/>
                </a:solidFill>
              </a:rPr>
              <a:t> </a:t>
            </a:r>
            <a:endParaRPr lang="en-US" sz="4000" b="1" dirty="0">
              <a:solidFill>
                <a:srgbClr val="00009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71261" y="2101743"/>
            <a:ext cx="59007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i="1" dirty="0" smtClean="0">
                <a:solidFill>
                  <a:srgbClr val="011993"/>
                </a:solidFill>
                <a:latin typeface="+mj-lt"/>
                <a:ea typeface="Arial"/>
                <a:cs typeface="Arial"/>
                <a:sym typeface="Arial"/>
              </a:rPr>
              <a:t>Submitted by Clemencia Sioneholo</a:t>
            </a:r>
            <a:endParaRPr lang="en-US" sz="3200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8926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rgbClr val="000090"/>
                </a:solidFill>
              </a:rPr>
              <a:t>Other remarks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30300"/>
            <a:ext cx="8229600" cy="4995863"/>
          </a:xfrm>
        </p:spPr>
        <p:txBody>
          <a:bodyPr>
            <a:normAutofit/>
          </a:bodyPr>
          <a:lstStyle/>
          <a:p>
            <a:pPr marL="682625" indent="-682625">
              <a:buFont typeface="+mj-lt"/>
              <a:buAutoNum type="romanUcPeriod"/>
            </a:pPr>
            <a:r>
              <a:rPr lang="en-US" sz="2800" dirty="0" smtClean="0"/>
              <a:t> Climate Data for the environment (</a:t>
            </a:r>
            <a:r>
              <a:rPr lang="en-US" sz="2800" dirty="0" err="1" smtClean="0"/>
              <a:t>CLiDE</a:t>
            </a:r>
            <a:r>
              <a:rPr lang="en-US" sz="2800" dirty="0" smtClean="0"/>
              <a:t>): To store daily observations</a:t>
            </a:r>
          </a:p>
          <a:p>
            <a:pPr marL="682625" indent="-682625">
              <a:buFont typeface="+mj-lt"/>
              <a:buAutoNum type="romanUcPeriod"/>
            </a:pPr>
            <a:r>
              <a:rPr lang="en-US" sz="2800" dirty="0" smtClean="0"/>
              <a:t>Traditional Knowledge: Store local traditional knowledge on weather</a:t>
            </a:r>
          </a:p>
          <a:p>
            <a:pPr marL="682625" indent="-682625">
              <a:buFont typeface="+mj-lt"/>
              <a:buAutoNum type="romanUcPeriod"/>
            </a:pPr>
            <a:r>
              <a:rPr lang="en-US" sz="2800" dirty="0" smtClean="0"/>
              <a:t>New Chatty Beetles</a:t>
            </a:r>
          </a:p>
          <a:p>
            <a:pPr marL="682625" indent="-682625">
              <a:buFont typeface="+mj-lt"/>
              <a:buAutoNum type="romanUcPeriod"/>
            </a:pPr>
            <a:r>
              <a:rPr lang="en-US" sz="2800" dirty="0" smtClean="0"/>
              <a:t>In need of </a:t>
            </a:r>
            <a:r>
              <a:rPr lang="en-US" sz="2800" dirty="0" err="1" smtClean="0"/>
              <a:t>Ceilometer</a:t>
            </a:r>
            <a:r>
              <a:rPr lang="en-US" sz="2800" dirty="0" smtClean="0"/>
              <a:t> and </a:t>
            </a:r>
            <a:r>
              <a:rPr lang="en-US" sz="2800" smtClean="0"/>
              <a:t>visibility sensor as </a:t>
            </a:r>
            <a:r>
              <a:rPr lang="en-US" sz="2800" dirty="0" smtClean="0"/>
              <a:t>Niue Met.Service is non </a:t>
            </a:r>
            <a:r>
              <a:rPr lang="en-US" sz="2800" smtClean="0"/>
              <a:t>24/7 operation</a:t>
            </a:r>
          </a:p>
          <a:p>
            <a:pPr marL="682625" indent="-682625">
              <a:buFont typeface="+mj-lt"/>
              <a:buAutoNum type="romanUcPeriod"/>
            </a:pPr>
            <a:endParaRPr lang="en-US" sz="2800" dirty="0" smtClean="0"/>
          </a:p>
          <a:p>
            <a:pPr marL="682625" indent="-682625">
              <a:buFont typeface="+mj-lt"/>
              <a:buAutoNum type="romanUcPeriod"/>
            </a:pPr>
            <a:endParaRPr lang="en-US" sz="2800" dirty="0" smtClean="0"/>
          </a:p>
          <a:p>
            <a:pPr marL="682625" indent="-682625">
              <a:buFont typeface="+mj-lt"/>
              <a:buAutoNum type="romanUcPeriod"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xmlns="" val="2235173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wmo2016_powerpoint_standard_v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57200" y="1600200"/>
            <a:ext cx="8229600" cy="25007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400" dirty="0" err="1" smtClean="0">
                <a:solidFill>
                  <a:srgbClr val="000090"/>
                </a:solidFill>
              </a:rPr>
              <a:t>Terima</a:t>
            </a:r>
            <a:r>
              <a:rPr lang="en-US" sz="6400" dirty="0" smtClean="0">
                <a:solidFill>
                  <a:srgbClr val="000090"/>
                </a:solidFill>
              </a:rPr>
              <a:t> </a:t>
            </a:r>
            <a:r>
              <a:rPr lang="en-US" sz="6400" dirty="0" err="1" smtClean="0">
                <a:solidFill>
                  <a:srgbClr val="000090"/>
                </a:solidFill>
              </a:rPr>
              <a:t>Kasih</a:t>
            </a:r>
            <a:endParaRPr lang="en-US" sz="6400" dirty="0" smtClean="0">
              <a:solidFill>
                <a:srgbClr val="000090"/>
              </a:solidFill>
            </a:endParaRPr>
          </a:p>
          <a:p>
            <a:r>
              <a:rPr lang="en-US" sz="6400" dirty="0" smtClean="0">
                <a:solidFill>
                  <a:srgbClr val="000090"/>
                </a:solidFill>
              </a:rPr>
              <a:t>Thank </a:t>
            </a:r>
            <a:r>
              <a:rPr lang="en-US" sz="6400" dirty="0" smtClean="0">
                <a:solidFill>
                  <a:srgbClr val="000090"/>
                </a:solidFill>
              </a:rPr>
              <a:t>you</a:t>
            </a:r>
          </a:p>
          <a:p>
            <a:endParaRPr lang="en-US" sz="4800" dirty="0" smtClean="0">
              <a:solidFill>
                <a:srgbClr val="000090"/>
              </a:solidFill>
            </a:endParaRPr>
          </a:p>
          <a:p>
            <a:r>
              <a:rPr lang="en-US" sz="3100" dirty="0" smtClean="0">
                <a:solidFill>
                  <a:srgbClr val="000090"/>
                </a:solidFill>
                <a:hlinkClick r:id="rId3"/>
              </a:rPr>
              <a:t>Clemencia.sioneholo@mail.gov.nu</a:t>
            </a:r>
            <a:r>
              <a:rPr lang="en-US" sz="3100" dirty="0" smtClean="0">
                <a:solidFill>
                  <a:srgbClr val="000090"/>
                </a:solidFill>
              </a:rPr>
              <a:t>  </a:t>
            </a:r>
          </a:p>
          <a:p>
            <a:r>
              <a:rPr lang="en-US" sz="3100" dirty="0" smtClean="0">
                <a:solidFill>
                  <a:srgbClr val="00009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38022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r="3881" b="7120"/>
          <a:stretch>
            <a:fillRect/>
          </a:stretch>
        </p:blipFill>
        <p:spPr bwMode="auto">
          <a:xfrm>
            <a:off x="457200" y="144462"/>
            <a:ext cx="8229600" cy="596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90"/>
                </a:solidFill>
              </a:rPr>
              <a:t>Outline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7000" y="1303338"/>
            <a:ext cx="6654800" cy="3929061"/>
          </a:xfrm>
          <a:solidFill>
            <a:schemeClr val="bg1">
              <a:lumMod val="95000"/>
              <a:alpha val="26000"/>
            </a:schemeClr>
          </a:solidFill>
        </p:spPr>
        <p:txBody>
          <a:bodyPr>
            <a:normAutofit/>
          </a:bodyPr>
          <a:lstStyle/>
          <a:p>
            <a:pPr marL="682625" indent="-682625">
              <a:buFont typeface="+mj-lt"/>
              <a:buAutoNum type="romanUcPeriod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Niue’s Geography &amp; Climate</a:t>
            </a:r>
          </a:p>
          <a:p>
            <a:pPr marL="682625" indent="-682625">
              <a:buFont typeface="+mj-lt"/>
              <a:buAutoNum type="romanUcPeriod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Introduction of Niue Meteorological Service</a:t>
            </a:r>
          </a:p>
          <a:p>
            <a:pPr marL="682625" indent="-682625">
              <a:buFont typeface="+mj-lt"/>
              <a:buAutoNum type="romanUcPeriod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Physical Context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682625" indent="-682625">
              <a:buFont typeface="+mj-lt"/>
              <a:buAutoNum type="romanUcPeriod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National Priority Application Areas</a:t>
            </a:r>
          </a:p>
          <a:p>
            <a:pPr marL="682625" indent="-682625">
              <a:buFont typeface="+mj-lt"/>
              <a:buAutoNum type="romanUcPeriod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Most relevant Observed Variables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682625" indent="-682625">
              <a:buFont typeface="+mj-lt"/>
              <a:buAutoNum type="romanUcPeriod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Niue’s observing capabilities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682625" indent="-682625">
              <a:buFont typeface="+mj-lt"/>
              <a:buAutoNum type="romanUcPeriod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Other remarks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4391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7381" y="901701"/>
            <a:ext cx="8927719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000090"/>
                </a:solidFill>
              </a:rPr>
              <a:t>Niue’s Geography &amp; Climate</a:t>
            </a:r>
            <a:br>
              <a:rPr lang="en-US" sz="3600" b="1" dirty="0" smtClean="0">
                <a:solidFill>
                  <a:srgbClr val="000090"/>
                </a:solidFill>
              </a:rPr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28700"/>
            <a:ext cx="8178800" cy="4927600"/>
          </a:xfrm>
          <a:solidFill>
            <a:schemeClr val="bg1">
              <a:lumMod val="95000"/>
              <a:alpha val="41000"/>
            </a:schemeClr>
          </a:solidFill>
        </p:spPr>
        <p:txBody>
          <a:bodyPr>
            <a:normAutofit fontScale="92500" lnSpcReduction="10000"/>
          </a:bodyPr>
          <a:lstStyle/>
          <a:p>
            <a:pPr marL="1082675" lvl="1" indent="-682625">
              <a:buFont typeface="Arial" panose="020B0604020202020204" pitchFamily="34" charset="0"/>
              <a:buChar char="•"/>
            </a:pPr>
            <a:r>
              <a:rPr lang="fr-CH" sz="2400" dirty="0" smtClean="0">
                <a:latin typeface="Times New Roman" pitchFamily="18" charset="0"/>
                <a:cs typeface="Times New Roman" pitchFamily="18" charset="0"/>
              </a:rPr>
              <a:t>19.0 South 169.0 West</a:t>
            </a:r>
          </a:p>
          <a:p>
            <a:pPr marL="1082675" lvl="1" indent="-682625">
              <a:buFont typeface="Arial" panose="020B0604020202020204" pitchFamily="34" charset="0"/>
              <a:buChar char="•"/>
            </a:pPr>
            <a:r>
              <a:rPr lang="fr-CH" sz="2400" dirty="0" smtClean="0">
                <a:latin typeface="Times New Roman" pitchFamily="18" charset="0"/>
                <a:cs typeface="Times New Roman" pitchFamily="18" charset="0"/>
              </a:rPr>
              <a:t>Largest upraised atoll</a:t>
            </a:r>
          </a:p>
          <a:p>
            <a:pPr marL="1082675" lvl="1" indent="-682625">
              <a:buFont typeface="Arial" panose="020B0604020202020204" pitchFamily="34" charset="0"/>
              <a:buChar char="•"/>
            </a:pPr>
            <a:r>
              <a:rPr lang="fr-CH" sz="2400" dirty="0" smtClean="0">
                <a:latin typeface="Times New Roman" pitchFamily="18" charset="0"/>
                <a:cs typeface="Times New Roman" pitchFamily="18" charset="0"/>
              </a:rPr>
              <a:t>Population of less than 1700 </a:t>
            </a:r>
          </a:p>
          <a:p>
            <a:pPr marL="1082675" lvl="1" indent="-682625">
              <a:buFont typeface="Arial" panose="020B0604020202020204" pitchFamily="34" charset="0"/>
              <a:buChar char="•"/>
            </a:pPr>
            <a:r>
              <a:rPr lang="fr-CH" sz="2400" dirty="0" smtClean="0">
                <a:latin typeface="Times New Roman" pitchFamily="18" charset="0"/>
                <a:cs typeface="Times New Roman" pitchFamily="18" charset="0"/>
              </a:rPr>
              <a:t>Self Independent country but </a:t>
            </a:r>
            <a:r>
              <a:rPr lang="fr-CH" sz="2400" dirty="0" err="1" smtClean="0">
                <a:latin typeface="Times New Roman" pitchFamily="18" charset="0"/>
                <a:cs typeface="Times New Roman" pitchFamily="18" charset="0"/>
              </a:rPr>
              <a:t>still</a:t>
            </a:r>
            <a:r>
              <a:rPr lang="fr-CH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CH" sz="2400" dirty="0" err="1" smtClean="0">
                <a:latin typeface="Times New Roman" pitchFamily="18" charset="0"/>
                <a:cs typeface="Times New Roman" pitchFamily="18" charset="0"/>
              </a:rPr>
              <a:t>under</a:t>
            </a:r>
            <a:r>
              <a:rPr lang="fr-CH" sz="2400" dirty="0" smtClean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fr-CH" sz="2400" dirty="0" err="1" smtClean="0">
                <a:latin typeface="Times New Roman" pitchFamily="18" charset="0"/>
                <a:cs typeface="Times New Roman" pitchFamily="18" charset="0"/>
              </a:rPr>
              <a:t>aid</a:t>
            </a:r>
            <a:r>
              <a:rPr lang="fr-CH" sz="2400" dirty="0" smtClean="0">
                <a:latin typeface="Times New Roman" pitchFamily="18" charset="0"/>
                <a:cs typeface="Times New Roman" pitchFamily="18" charset="0"/>
              </a:rPr>
              <a:t> of New </a:t>
            </a:r>
            <a:r>
              <a:rPr lang="fr-CH" sz="2400" dirty="0" err="1" smtClean="0">
                <a:latin typeface="Times New Roman" pitchFamily="18" charset="0"/>
                <a:cs typeface="Times New Roman" pitchFamily="18" charset="0"/>
              </a:rPr>
              <a:t>Zealand</a:t>
            </a:r>
            <a:endParaRPr lang="fr-CH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1082675" lvl="1" indent="-682625">
              <a:buFont typeface="Arial" panose="020B0604020202020204" pitchFamily="34" charset="0"/>
              <a:buChar char="•"/>
            </a:pPr>
            <a:r>
              <a:rPr lang="fr-CH" sz="2400" dirty="0" err="1" smtClean="0">
                <a:latin typeface="Times New Roman" pitchFamily="18" charset="0"/>
                <a:cs typeface="Times New Roman" pitchFamily="18" charset="0"/>
              </a:rPr>
              <a:t>Wet</a:t>
            </a:r>
            <a:r>
              <a:rPr lang="fr-CH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CH" sz="2400" dirty="0" err="1" smtClean="0">
                <a:latin typeface="Times New Roman" pitchFamily="18" charset="0"/>
                <a:cs typeface="Times New Roman" pitchFamily="18" charset="0"/>
              </a:rPr>
              <a:t>Season</a:t>
            </a:r>
            <a:r>
              <a:rPr lang="fr-CH" sz="2400" dirty="0" smtClean="0">
                <a:latin typeface="Times New Roman" pitchFamily="18" charset="0"/>
                <a:cs typeface="Times New Roman" pitchFamily="18" charset="0"/>
              </a:rPr>
              <a:t> / Tropical Cyclone </a:t>
            </a:r>
            <a:r>
              <a:rPr lang="fr-CH" sz="2400" dirty="0" err="1" smtClean="0">
                <a:latin typeface="Times New Roman" pitchFamily="18" charset="0"/>
                <a:cs typeface="Times New Roman" pitchFamily="18" charset="0"/>
              </a:rPr>
              <a:t>Season</a:t>
            </a:r>
            <a:r>
              <a:rPr lang="fr-CH" sz="2400" dirty="0" smtClean="0">
                <a:latin typeface="Times New Roman" pitchFamily="18" charset="0"/>
                <a:cs typeface="Times New Roman" pitchFamily="18" charset="0"/>
              </a:rPr>
              <a:t>( 01st </a:t>
            </a:r>
            <a:r>
              <a:rPr lang="fr-CH" sz="2400" dirty="0" err="1" smtClean="0">
                <a:latin typeface="Times New Roman" pitchFamily="18" charset="0"/>
                <a:cs typeface="Times New Roman" pitchFamily="18" charset="0"/>
              </a:rPr>
              <a:t>Nov</a:t>
            </a:r>
            <a:r>
              <a:rPr lang="fr-CH" sz="2400" dirty="0" smtClean="0">
                <a:latin typeface="Times New Roman" pitchFamily="18" charset="0"/>
                <a:cs typeface="Times New Roman" pitchFamily="18" charset="0"/>
              </a:rPr>
              <a:t> – 30th April) </a:t>
            </a:r>
          </a:p>
          <a:p>
            <a:pPr marL="1082675" lvl="1" indent="-682625">
              <a:buFont typeface="Arial" panose="020B0604020202020204" pitchFamily="34" charset="0"/>
              <a:buChar char="•"/>
            </a:pPr>
            <a:r>
              <a:rPr lang="fr-CH" sz="2400" dirty="0" smtClean="0">
                <a:latin typeface="Times New Roman" pitchFamily="18" charset="0"/>
                <a:cs typeface="Times New Roman" pitchFamily="18" charset="0"/>
              </a:rPr>
              <a:t>Dry </a:t>
            </a:r>
            <a:r>
              <a:rPr lang="fr-CH" sz="2400" dirty="0" err="1" smtClean="0">
                <a:latin typeface="Times New Roman" pitchFamily="18" charset="0"/>
                <a:cs typeface="Times New Roman" pitchFamily="18" charset="0"/>
              </a:rPr>
              <a:t>Season</a:t>
            </a:r>
            <a:r>
              <a:rPr lang="fr-CH" sz="2400" dirty="0" smtClean="0">
                <a:latin typeface="Times New Roman" pitchFamily="18" charset="0"/>
                <a:cs typeface="Times New Roman" pitchFamily="18" charset="0"/>
              </a:rPr>
              <a:t> (May 01st – </a:t>
            </a:r>
            <a:r>
              <a:rPr lang="fr-CH" sz="2400" dirty="0" err="1" smtClean="0">
                <a:latin typeface="Times New Roman" pitchFamily="18" charset="0"/>
                <a:cs typeface="Times New Roman" pitchFamily="18" charset="0"/>
              </a:rPr>
              <a:t>Oct</a:t>
            </a:r>
            <a:r>
              <a:rPr lang="fr-CH" sz="2400" dirty="0" smtClean="0">
                <a:latin typeface="Times New Roman" pitchFamily="18" charset="0"/>
                <a:cs typeface="Times New Roman" pitchFamily="18" charset="0"/>
              </a:rPr>
              <a:t> 31st )</a:t>
            </a:r>
          </a:p>
          <a:p>
            <a:pPr marL="1082675" lvl="1" indent="-682625">
              <a:buFont typeface="Arial" panose="020B0604020202020204" pitchFamily="34" charset="0"/>
              <a:buChar char="•"/>
            </a:pPr>
            <a:r>
              <a:rPr lang="fr-CH" sz="2400" dirty="0" smtClean="0">
                <a:latin typeface="Times New Roman" pitchFamily="18" charset="0"/>
                <a:cs typeface="Times New Roman" pitchFamily="18" charset="0"/>
              </a:rPr>
              <a:t>ENSO/SPCZ</a:t>
            </a:r>
          </a:p>
          <a:p>
            <a:pPr marL="1082675" lvl="1" indent="-682625">
              <a:buFont typeface="Arial" panose="020B0604020202020204" pitchFamily="34" charset="0"/>
              <a:buChar char="•"/>
            </a:pPr>
            <a:r>
              <a:rPr lang="fr-CH" sz="2400" dirty="0" err="1" smtClean="0">
                <a:latin typeface="Times New Roman" pitchFamily="18" charset="0"/>
                <a:cs typeface="Times New Roman" pitchFamily="18" charset="0"/>
              </a:rPr>
              <a:t>Southeast</a:t>
            </a:r>
            <a:r>
              <a:rPr lang="fr-CH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CH" sz="2400" dirty="0" err="1" smtClean="0">
                <a:latin typeface="Times New Roman" pitchFamily="18" charset="0"/>
                <a:cs typeface="Times New Roman" pitchFamily="18" charset="0"/>
              </a:rPr>
              <a:t>Trades</a:t>
            </a:r>
            <a:r>
              <a:rPr lang="fr-CH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CH" sz="2400" dirty="0" err="1" smtClean="0">
                <a:latin typeface="Times New Roman" pitchFamily="18" charset="0"/>
                <a:cs typeface="Times New Roman" pitchFamily="18" charset="0"/>
              </a:rPr>
              <a:t>winds</a:t>
            </a:r>
            <a:r>
              <a:rPr lang="fr-CH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CH" sz="2400" dirty="0" err="1" smtClean="0">
                <a:latin typeface="Times New Roman" pitchFamily="18" charset="0"/>
                <a:cs typeface="Times New Roman" pitchFamily="18" charset="0"/>
              </a:rPr>
              <a:t>most</a:t>
            </a:r>
            <a:r>
              <a:rPr lang="fr-CH" sz="2400" dirty="0" smtClean="0">
                <a:latin typeface="Times New Roman" pitchFamily="18" charset="0"/>
                <a:cs typeface="Times New Roman" pitchFamily="18" charset="0"/>
              </a:rPr>
              <a:t> dominant </a:t>
            </a:r>
          </a:p>
          <a:p>
            <a:pPr marL="1082675" lvl="1" indent="-682625">
              <a:buFont typeface="Arial" panose="020B0604020202020204" pitchFamily="34" charset="0"/>
              <a:buChar char="•"/>
            </a:pPr>
            <a:r>
              <a:rPr lang="fr-CH" sz="2400" dirty="0" smtClean="0">
                <a:latin typeface="Times New Roman" pitchFamily="18" charset="0"/>
                <a:cs typeface="Times New Roman" pitchFamily="18" charset="0"/>
              </a:rPr>
              <a:t>Northwest faces Cyclone </a:t>
            </a:r>
            <a:r>
              <a:rPr lang="fr-CH" sz="2400" dirty="0" err="1" smtClean="0">
                <a:latin typeface="Times New Roman" pitchFamily="18" charset="0"/>
                <a:cs typeface="Times New Roman" pitchFamily="18" charset="0"/>
              </a:rPr>
              <a:t>path</a:t>
            </a:r>
            <a:endParaRPr lang="fr-CH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1082675" lvl="1" indent="-682625">
              <a:buFont typeface="Arial" panose="020B0604020202020204" pitchFamily="34" charset="0"/>
              <a:buChar char="•"/>
            </a:pPr>
            <a:r>
              <a:rPr lang="fr-CH" sz="2400" dirty="0" err="1" smtClean="0">
                <a:latin typeface="Times New Roman" pitchFamily="18" charset="0"/>
                <a:cs typeface="Times New Roman" pitchFamily="18" charset="0"/>
              </a:rPr>
              <a:t>Lowest</a:t>
            </a:r>
            <a:r>
              <a:rPr lang="fr-CH" sz="2400" dirty="0" smtClean="0">
                <a:latin typeface="Times New Roman" pitchFamily="18" charset="0"/>
                <a:cs typeface="Times New Roman" pitchFamily="18" charset="0"/>
              </a:rPr>
              <a:t> minimum </a:t>
            </a:r>
            <a:r>
              <a:rPr lang="fr-CH" sz="2400" dirty="0" err="1" smtClean="0">
                <a:latin typeface="Times New Roman" pitchFamily="18" charset="0"/>
                <a:cs typeface="Times New Roman" pitchFamily="18" charset="0"/>
              </a:rPr>
              <a:t>recored</a:t>
            </a:r>
            <a:r>
              <a:rPr lang="fr-CH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CH" sz="2400" dirty="0" err="1" smtClean="0">
                <a:latin typeface="Times New Roman" pitchFamily="18" charset="0"/>
                <a:cs typeface="Times New Roman" pitchFamily="18" charset="0"/>
              </a:rPr>
              <a:t>was</a:t>
            </a:r>
            <a:r>
              <a:rPr lang="fr-CH" sz="2400" dirty="0" smtClean="0">
                <a:latin typeface="Times New Roman" pitchFamily="18" charset="0"/>
                <a:cs typeface="Times New Roman" pitchFamily="18" charset="0"/>
              </a:rPr>
              <a:t> 10.8 °C August 2014</a:t>
            </a:r>
          </a:p>
          <a:p>
            <a:pPr marL="1082675" lvl="1" indent="-682625">
              <a:buFont typeface="Arial" panose="020B0604020202020204" pitchFamily="34" charset="0"/>
              <a:buChar char="•"/>
            </a:pPr>
            <a:r>
              <a:rPr lang="fr-CH" sz="2400" dirty="0" err="1" smtClean="0">
                <a:latin typeface="Times New Roman" pitchFamily="18" charset="0"/>
                <a:cs typeface="Times New Roman" pitchFamily="18" charset="0"/>
              </a:rPr>
              <a:t>Highest</a:t>
            </a:r>
            <a:r>
              <a:rPr lang="fr-CH" sz="2400" dirty="0" smtClean="0">
                <a:latin typeface="Times New Roman" pitchFamily="18" charset="0"/>
                <a:cs typeface="Times New Roman" pitchFamily="18" charset="0"/>
              </a:rPr>
              <a:t> Maximum </a:t>
            </a:r>
            <a:r>
              <a:rPr lang="fr-CH" sz="2400" dirty="0" err="1" smtClean="0">
                <a:latin typeface="Times New Roman" pitchFamily="18" charset="0"/>
                <a:cs typeface="Times New Roman" pitchFamily="18" charset="0"/>
              </a:rPr>
              <a:t>recorded</a:t>
            </a:r>
            <a:r>
              <a:rPr lang="fr-CH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CH" sz="2400" dirty="0" err="1" smtClean="0">
                <a:latin typeface="Times New Roman" pitchFamily="18" charset="0"/>
                <a:cs typeface="Times New Roman" pitchFamily="18" charset="0"/>
              </a:rPr>
              <a:t>was</a:t>
            </a:r>
            <a:r>
              <a:rPr lang="fr-CH" sz="2400" dirty="0" smtClean="0">
                <a:latin typeface="Times New Roman" pitchFamily="18" charset="0"/>
                <a:cs typeface="Times New Roman" pitchFamily="18" charset="0"/>
              </a:rPr>
              <a:t> 33.9 °C February 2016</a:t>
            </a:r>
          </a:p>
          <a:p>
            <a:pPr marL="1082675" lvl="1" indent="-682625">
              <a:buFont typeface="Arial" panose="020B0604020202020204" pitchFamily="34" charset="0"/>
              <a:buChar char="•"/>
            </a:pPr>
            <a:endParaRPr lang="fr-CH" sz="2000" dirty="0" smtClean="0"/>
          </a:p>
          <a:p>
            <a:pPr marL="1082675" lvl="1" indent="-682625">
              <a:buFont typeface="Arial" panose="020B0604020202020204" pitchFamily="34" charset="0"/>
              <a:buChar char="•"/>
            </a:pPr>
            <a:endParaRPr lang="fr-CH" sz="2000" dirty="0"/>
          </a:p>
        </p:txBody>
      </p:sp>
    </p:spTree>
    <p:extLst>
      <p:ext uri="{BB962C8B-B14F-4D97-AF65-F5344CB8AC3E}">
        <p14:creationId xmlns:p14="http://schemas.microsoft.com/office/powerpoint/2010/main" xmlns="" val="3086692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b="4521"/>
          <a:stretch>
            <a:fillRect/>
          </a:stretch>
        </p:blipFill>
        <p:spPr bwMode="auto">
          <a:xfrm>
            <a:off x="304800" y="233362"/>
            <a:ext cx="8492949" cy="590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78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/>
              <a:t>Niue Meteorological Service</a:t>
            </a:r>
            <a:r>
              <a:rPr lang="en-US" sz="3600" b="1" dirty="0" smtClean="0">
                <a:solidFill>
                  <a:srgbClr val="000090"/>
                </a:solidFill>
              </a:rPr>
              <a:t/>
            </a:r>
            <a:br>
              <a:rPr lang="en-US" sz="3600" b="1" dirty="0" smtClean="0">
                <a:solidFill>
                  <a:srgbClr val="000090"/>
                </a:solidFill>
              </a:rPr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55701"/>
            <a:ext cx="7962900" cy="3238500"/>
          </a:xfrm>
          <a:solidFill>
            <a:schemeClr val="bg1">
              <a:lumMod val="95000"/>
              <a:alpha val="35000"/>
            </a:schemeClr>
          </a:solidFill>
        </p:spPr>
        <p:txBody>
          <a:bodyPr>
            <a:normAutofit/>
          </a:bodyPr>
          <a:lstStyle/>
          <a:p>
            <a:pPr marL="1082675" lvl="1" indent="-682625">
              <a:buFont typeface="Arial" panose="020B0604020202020204" pitchFamily="34" charset="0"/>
              <a:buChar char="•"/>
            </a:pPr>
            <a:r>
              <a:rPr lang="en-US" sz="2000" dirty="0" smtClean="0"/>
              <a:t>Ministry of Natural Resources</a:t>
            </a:r>
          </a:p>
          <a:p>
            <a:pPr marL="1082675" lvl="1" indent="-682625">
              <a:buFont typeface="Arial" panose="020B0604020202020204" pitchFamily="34" charset="0"/>
              <a:buChar char="•"/>
            </a:pPr>
            <a:r>
              <a:rPr lang="en-US" sz="2000" dirty="0" err="1" smtClean="0"/>
              <a:t>Hanan</a:t>
            </a:r>
            <a:r>
              <a:rPr lang="en-US" sz="2000" dirty="0" smtClean="0"/>
              <a:t> Airport is Niue’s reference meteorological station.</a:t>
            </a:r>
          </a:p>
          <a:p>
            <a:pPr marL="1082675" lvl="1" indent="-682625">
              <a:buFont typeface="Arial" panose="020B0604020202020204" pitchFamily="34" charset="0"/>
              <a:buChar char="•"/>
            </a:pPr>
            <a:r>
              <a:rPr lang="en-US" sz="2000" b="1" u="sng" dirty="0" smtClean="0"/>
              <a:t>Vision:</a:t>
            </a:r>
            <a:r>
              <a:rPr lang="en-US" sz="2000" dirty="0" smtClean="0"/>
              <a:t> </a:t>
            </a:r>
            <a:r>
              <a:rPr lang="en-NZ" sz="2000" i="1" dirty="0" smtClean="0"/>
              <a:t>”A prime driver of weather and climate services.”</a:t>
            </a:r>
          </a:p>
          <a:p>
            <a:pPr marL="1082675" lvl="1" indent="-682625">
              <a:buFont typeface="Arial" panose="020B0604020202020204" pitchFamily="34" charset="0"/>
              <a:buChar char="•"/>
            </a:pPr>
            <a:r>
              <a:rPr lang="en-NZ" sz="2000" b="1" u="sng" dirty="0" smtClean="0"/>
              <a:t>Mission: </a:t>
            </a:r>
            <a:r>
              <a:rPr lang="en-NZ" sz="2000" i="1" dirty="0" smtClean="0"/>
              <a:t>“To provide credible and timely </a:t>
            </a:r>
            <a:r>
              <a:rPr lang="en-NZ" sz="2000" i="1" dirty="0" smtClean="0"/>
              <a:t>weather </a:t>
            </a:r>
            <a:r>
              <a:rPr lang="en-NZ" sz="2000" i="1" dirty="0" smtClean="0"/>
              <a:t>and climate services for all stakeholders.”</a:t>
            </a:r>
            <a:endParaRPr lang="en-US" sz="2000" i="1" dirty="0" smtClean="0"/>
          </a:p>
          <a:p>
            <a:pPr marL="1082675" lvl="1" indent="-682625">
              <a:buFont typeface="Arial" panose="020B0604020202020204" pitchFamily="34" charset="0"/>
              <a:buChar char="•"/>
            </a:pPr>
            <a:r>
              <a:rPr lang="fr-CH" sz="2000" dirty="0" smtClean="0"/>
              <a:t>Non 24/7 </a:t>
            </a:r>
            <a:r>
              <a:rPr lang="fr-CH" sz="2000" dirty="0" err="1" smtClean="0"/>
              <a:t>Operation</a:t>
            </a:r>
            <a:r>
              <a:rPr lang="fr-CH" sz="2000" dirty="0" smtClean="0"/>
              <a:t> ( </a:t>
            </a:r>
            <a:r>
              <a:rPr lang="fr-CH" sz="2000" dirty="0" err="1" smtClean="0"/>
              <a:t>unless</a:t>
            </a:r>
            <a:r>
              <a:rPr lang="fr-CH" sz="2000" dirty="0" smtClean="0"/>
              <a:t> cyclone </a:t>
            </a:r>
            <a:r>
              <a:rPr lang="fr-CH" sz="2000" dirty="0" err="1" smtClean="0"/>
              <a:t>is</a:t>
            </a:r>
            <a:r>
              <a:rPr lang="fr-CH" sz="2000" dirty="0" smtClean="0"/>
              <a:t> </a:t>
            </a:r>
            <a:r>
              <a:rPr lang="fr-CH" sz="2000" dirty="0" err="1" smtClean="0"/>
              <a:t>near</a:t>
            </a:r>
            <a:r>
              <a:rPr lang="fr-CH" sz="2000" dirty="0" smtClean="0"/>
              <a:t>)</a:t>
            </a:r>
            <a:endParaRPr lang="fr-CH" sz="2000" dirty="0"/>
          </a:p>
          <a:p>
            <a:pPr marL="1082675" lvl="1" indent="-682625">
              <a:buFont typeface="Arial" panose="020B0604020202020204" pitchFamily="34" charset="0"/>
              <a:buChar char="•"/>
            </a:pPr>
            <a:r>
              <a:rPr lang="fr-CH" sz="2000" dirty="0" smtClean="0"/>
              <a:t>8 Staff  </a:t>
            </a:r>
            <a:r>
              <a:rPr lang="fr-CH" sz="2000" dirty="0" err="1" smtClean="0"/>
              <a:t>including</a:t>
            </a:r>
            <a:r>
              <a:rPr lang="fr-CH" sz="2000" dirty="0" smtClean="0"/>
              <a:t> </a:t>
            </a:r>
            <a:r>
              <a:rPr lang="fr-CH" sz="2000" dirty="0" err="1" smtClean="0"/>
              <a:t>Director</a:t>
            </a:r>
            <a:r>
              <a:rPr lang="fr-CH" sz="2000" dirty="0" smtClean="0"/>
              <a:t> of Niue Met.Service</a:t>
            </a:r>
          </a:p>
          <a:p>
            <a:pPr marL="1082675" lvl="1" indent="-682625">
              <a:buFont typeface="Arial" panose="020B0604020202020204" pitchFamily="34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3086692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6586" y="749301"/>
            <a:ext cx="3048000" cy="347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30262"/>
          </a:xfrm>
        </p:spPr>
        <p:txBody>
          <a:bodyPr>
            <a:normAutofit fontScale="90000"/>
          </a:bodyPr>
          <a:lstStyle/>
          <a:p>
            <a:r>
              <a:rPr lang="en-US" sz="3600" b="1" dirty="0">
                <a:solidFill>
                  <a:srgbClr val="000090"/>
                </a:solidFill>
              </a:rPr>
              <a:t>Physical </a:t>
            </a:r>
            <a:r>
              <a:rPr lang="en-US" sz="3600" b="1" dirty="0" smtClean="0">
                <a:solidFill>
                  <a:srgbClr val="000090"/>
                </a:solidFill>
              </a:rPr>
              <a:t>context of Niue</a:t>
            </a:r>
            <a:br>
              <a:rPr lang="en-US" sz="3600" b="1" dirty="0" smtClean="0">
                <a:solidFill>
                  <a:srgbClr val="000090"/>
                </a:solidFill>
              </a:rPr>
            </a:br>
            <a:endParaRPr lang="en-US" sz="3100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31838"/>
            <a:ext cx="5098086" cy="3789362"/>
          </a:xfrm>
        </p:spPr>
        <p:txBody>
          <a:bodyPr>
            <a:normAutofit/>
          </a:bodyPr>
          <a:lstStyle/>
          <a:p>
            <a:pPr marL="682625" indent="-682625">
              <a:buFont typeface="+mj-lt"/>
              <a:buAutoNum type="romanUcPeriod"/>
            </a:pPr>
            <a:r>
              <a:rPr lang="en-US" sz="2400" dirty="0" smtClean="0"/>
              <a:t>259 Square kilometers</a:t>
            </a:r>
          </a:p>
          <a:p>
            <a:pPr marL="682625" indent="-682625">
              <a:buFont typeface="+mj-lt"/>
              <a:buAutoNum type="romanUcPeriod"/>
            </a:pPr>
            <a:r>
              <a:rPr lang="en-US" sz="2400" dirty="0" smtClean="0"/>
              <a:t>Up raised Atoll</a:t>
            </a:r>
          </a:p>
          <a:p>
            <a:pPr marL="682625" indent="-682625">
              <a:buFont typeface="+mj-lt"/>
              <a:buAutoNum type="romanUcPeriod"/>
            </a:pPr>
            <a:r>
              <a:rPr lang="en-US" sz="2400" dirty="0" smtClean="0"/>
              <a:t>Surface area: Rocky and very jagged terrain</a:t>
            </a:r>
          </a:p>
          <a:p>
            <a:pPr marL="682625" indent="-682625">
              <a:buFont typeface="+mj-lt"/>
              <a:buAutoNum type="romanUcPeriod"/>
            </a:pPr>
            <a:r>
              <a:rPr lang="en-US" sz="2400" dirty="0" smtClean="0"/>
              <a:t>Steep limestone cliffs</a:t>
            </a:r>
          </a:p>
          <a:p>
            <a:pPr marL="682625" indent="-682625">
              <a:buFont typeface="+mj-lt"/>
              <a:buAutoNum type="romanUcPeriod"/>
            </a:pPr>
            <a:r>
              <a:rPr lang="en-US" sz="2400" dirty="0" smtClean="0"/>
              <a:t>Fresh underground water (Niue’s Main source of fresh water)</a:t>
            </a:r>
          </a:p>
          <a:p>
            <a:pPr marL="682625" indent="-682625">
              <a:buFont typeface="+mj-lt"/>
              <a:buAutoNum type="romanUcPeriod"/>
            </a:pPr>
            <a:r>
              <a:rPr lang="en-US" sz="2400" dirty="0" smtClean="0"/>
              <a:t>Many caves</a:t>
            </a:r>
          </a:p>
        </p:txBody>
      </p:sp>
      <p:pic>
        <p:nvPicPr>
          <p:cNvPr id="7" name="Picture 6" descr="240px-CoralChasminNiu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385" y="4229101"/>
            <a:ext cx="3314617" cy="2008859"/>
          </a:xfrm>
          <a:prstGeom prst="rect">
            <a:avLst/>
          </a:prstGeom>
        </p:spPr>
      </p:pic>
      <p:pic>
        <p:nvPicPr>
          <p:cNvPr id="8" name="Picture 7" descr="240px-Niue_Coas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66086" y="4229101"/>
            <a:ext cx="2655264" cy="1991448"/>
          </a:xfrm>
          <a:prstGeom prst="rect">
            <a:avLst/>
          </a:prstGeom>
        </p:spPr>
      </p:pic>
      <p:pic>
        <p:nvPicPr>
          <p:cNvPr id="9" name="Picture 8" descr="palaha-limestone-cave-niue-south-260nw-575686030.jpg"/>
          <p:cNvPicPr>
            <a:picLocks noChangeAspect="1"/>
          </p:cNvPicPr>
          <p:nvPr/>
        </p:nvPicPr>
        <p:blipFill>
          <a:blip r:embed="rId5"/>
          <a:srcRect b="10982"/>
          <a:stretch>
            <a:fillRect/>
          </a:stretch>
        </p:blipFill>
        <p:spPr>
          <a:xfrm>
            <a:off x="5721350" y="4211690"/>
            <a:ext cx="3143244" cy="2008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39800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:\Users\Pacific Desk\AppData\Local\Microsoft\Windows\Temporary Internet Files\Content.Word\18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78370" y="4371668"/>
            <a:ext cx="3037030" cy="18853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 descr="C:\Users\Pacific Desk\AppData\Local\Microsoft\Windows\Temporary Internet Files\Content.Word\Niue Primary School August 2018 08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11451" y="787400"/>
            <a:ext cx="3291249" cy="171060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48399" y="2561503"/>
            <a:ext cx="2273301" cy="17049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>
                <a:solidFill>
                  <a:srgbClr val="000090"/>
                </a:solidFill>
              </a:rPr>
              <a:t>National </a:t>
            </a:r>
            <a:r>
              <a:rPr lang="en-US" sz="3600" b="1" dirty="0" smtClean="0">
                <a:solidFill>
                  <a:srgbClr val="000090"/>
                </a:solidFill>
              </a:rPr>
              <a:t>Priority Application Areas</a:t>
            </a:r>
            <a:br>
              <a:rPr lang="en-US" sz="3600" b="1" dirty="0" smtClean="0">
                <a:solidFill>
                  <a:srgbClr val="000090"/>
                </a:solidFill>
              </a:rPr>
            </a:br>
            <a:endParaRPr lang="en-US" sz="3600" b="1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01" y="711200"/>
            <a:ext cx="5852970" cy="5753100"/>
          </a:xfrm>
        </p:spPr>
        <p:txBody>
          <a:bodyPr>
            <a:normAutofit/>
          </a:bodyPr>
          <a:lstStyle/>
          <a:p>
            <a:pPr marL="1082675" lvl="1" indent="-682625">
              <a:buNone/>
            </a:pPr>
            <a:r>
              <a:rPr lang="fr-CH" sz="2000" b="1" u="sng" dirty="0" err="1" smtClean="0"/>
              <a:t>Health</a:t>
            </a:r>
            <a:r>
              <a:rPr lang="fr-CH" sz="2000" b="1" u="sng" dirty="0" smtClean="0"/>
              <a:t>: </a:t>
            </a:r>
          </a:p>
          <a:p>
            <a:pPr marL="1082675" lvl="1" indent="-682625">
              <a:buFont typeface="Wingdings" pitchFamily="2" charset="2"/>
              <a:buChar char="§"/>
            </a:pPr>
            <a:r>
              <a:rPr lang="fr-CH" sz="1800" dirty="0" smtClean="0"/>
              <a:t>Monitor air </a:t>
            </a:r>
            <a:r>
              <a:rPr lang="fr-CH" sz="1800" dirty="0" err="1" smtClean="0"/>
              <a:t>sampling</a:t>
            </a:r>
            <a:r>
              <a:rPr lang="fr-CH" sz="1800" dirty="0" smtClean="0"/>
              <a:t>  (80 </a:t>
            </a:r>
            <a:r>
              <a:rPr lang="fr-CH" sz="1800" dirty="0" err="1" smtClean="0"/>
              <a:t>Days</a:t>
            </a:r>
            <a:r>
              <a:rPr lang="fr-CH" sz="2000" dirty="0" smtClean="0"/>
              <a:t>)</a:t>
            </a:r>
          </a:p>
          <a:p>
            <a:pPr marL="1082675" lvl="1" indent="-682625">
              <a:buFont typeface="Wingdings" pitchFamily="2" charset="2"/>
              <a:buChar char="§"/>
            </a:pPr>
            <a:r>
              <a:rPr lang="fr-CH" sz="2000" dirty="0" err="1" smtClean="0"/>
              <a:t>Next</a:t>
            </a:r>
            <a:r>
              <a:rPr lang="fr-CH" sz="2000" dirty="0" smtClean="0"/>
              <a:t> 3 </a:t>
            </a:r>
            <a:r>
              <a:rPr lang="fr-CH" sz="2000" dirty="0" err="1" smtClean="0"/>
              <a:t>month</a:t>
            </a:r>
            <a:r>
              <a:rPr lang="fr-CH" sz="2000" dirty="0" smtClean="0"/>
              <a:t> </a:t>
            </a:r>
            <a:r>
              <a:rPr lang="fr-CH" sz="2000" dirty="0" err="1" smtClean="0"/>
              <a:t>rainfall</a:t>
            </a:r>
            <a:r>
              <a:rPr lang="fr-CH" sz="2000" dirty="0" smtClean="0"/>
              <a:t> </a:t>
            </a:r>
          </a:p>
          <a:p>
            <a:pPr marL="1082675" lvl="1" indent="-682625">
              <a:buNone/>
            </a:pPr>
            <a:r>
              <a:rPr lang="fr-CH" sz="2000" b="1" u="sng" dirty="0" smtClean="0"/>
              <a:t>Aviation</a:t>
            </a:r>
          </a:p>
          <a:p>
            <a:pPr marL="1082675" lvl="1" indent="-682625">
              <a:buFont typeface="Wingdings" pitchFamily="2" charset="2"/>
              <a:buChar char="§"/>
            </a:pPr>
            <a:r>
              <a:rPr lang="fr-CH" sz="1800" dirty="0" err="1" smtClean="0"/>
              <a:t>Hourly</a:t>
            </a:r>
            <a:r>
              <a:rPr lang="fr-CH" sz="1800" dirty="0" smtClean="0"/>
              <a:t> observations</a:t>
            </a:r>
          </a:p>
          <a:p>
            <a:pPr marL="1082675" lvl="1" indent="-682625">
              <a:buNone/>
            </a:pPr>
            <a:r>
              <a:rPr lang="fr-CH" sz="2000" b="1" u="sng" dirty="0" smtClean="0"/>
              <a:t>Education </a:t>
            </a:r>
            <a:r>
              <a:rPr lang="fr-CH" sz="2000" b="1" u="sng" dirty="0" err="1" smtClean="0"/>
              <a:t>Awareness</a:t>
            </a:r>
            <a:r>
              <a:rPr lang="fr-CH" sz="2000" b="1" u="sng" dirty="0" smtClean="0"/>
              <a:t> Programs</a:t>
            </a:r>
          </a:p>
          <a:p>
            <a:pPr marL="1082675" lvl="1" indent="-682625">
              <a:buFont typeface="Wingdings" pitchFamily="2" charset="2"/>
              <a:buChar char="§"/>
            </a:pPr>
            <a:r>
              <a:rPr lang="fr-CH" sz="1800" dirty="0" err="1" smtClean="0"/>
              <a:t>Careers</a:t>
            </a:r>
            <a:r>
              <a:rPr lang="fr-CH" sz="1800" dirty="0" smtClean="0"/>
              <a:t> Program </a:t>
            </a:r>
            <a:r>
              <a:rPr lang="fr-CH" sz="1800" dirty="0" err="1" smtClean="0"/>
              <a:t>with</a:t>
            </a:r>
            <a:r>
              <a:rPr lang="fr-CH" sz="1800" dirty="0" smtClean="0"/>
              <a:t> Niue High </a:t>
            </a:r>
            <a:r>
              <a:rPr lang="fr-CH" sz="1800" dirty="0" err="1" smtClean="0"/>
              <a:t>School</a:t>
            </a:r>
            <a:endParaRPr lang="fr-CH" sz="1800" dirty="0" smtClean="0"/>
          </a:p>
          <a:p>
            <a:pPr marL="1082675" lvl="1" indent="-682625">
              <a:buFont typeface="Wingdings" pitchFamily="2" charset="2"/>
              <a:buChar char="§"/>
            </a:pPr>
            <a:r>
              <a:rPr lang="fr-CH" sz="1800" dirty="0" err="1" smtClean="0"/>
              <a:t>Community</a:t>
            </a:r>
            <a:r>
              <a:rPr lang="fr-CH" sz="1800" dirty="0" smtClean="0"/>
              <a:t> </a:t>
            </a:r>
            <a:r>
              <a:rPr lang="fr-CH" sz="1800" dirty="0" err="1" smtClean="0"/>
              <a:t>Awareness</a:t>
            </a:r>
            <a:r>
              <a:rPr lang="fr-CH" sz="1800" dirty="0" smtClean="0"/>
              <a:t> </a:t>
            </a:r>
            <a:r>
              <a:rPr lang="fr-CH" sz="1800" dirty="0" err="1" smtClean="0"/>
              <a:t>Programms</a:t>
            </a:r>
            <a:endParaRPr lang="fr-CH" sz="1800" dirty="0" smtClean="0"/>
          </a:p>
          <a:p>
            <a:pPr marL="1082675" lvl="1" indent="-682625">
              <a:buNone/>
            </a:pPr>
            <a:r>
              <a:rPr lang="fr-CH" sz="2000" b="1" u="sng" dirty="0" err="1" smtClean="0"/>
              <a:t>Other</a:t>
            </a:r>
            <a:endParaRPr lang="fr-CH" sz="2000" b="1" u="sng" dirty="0" smtClean="0"/>
          </a:p>
          <a:p>
            <a:pPr marL="1082675" lvl="1" indent="-682625">
              <a:buFont typeface="Wingdings" pitchFamily="2" charset="2"/>
              <a:buChar char="§"/>
            </a:pPr>
            <a:r>
              <a:rPr lang="fr-CH" sz="1800" dirty="0" err="1" smtClean="0"/>
              <a:t>Provide</a:t>
            </a:r>
            <a:r>
              <a:rPr lang="fr-CH" sz="1800" dirty="0" smtClean="0"/>
              <a:t> </a:t>
            </a:r>
            <a:r>
              <a:rPr lang="fr-CH" sz="1800" dirty="0" err="1" smtClean="0"/>
              <a:t>climate</a:t>
            </a:r>
            <a:r>
              <a:rPr lang="fr-CH" sz="1800" dirty="0" smtClean="0"/>
              <a:t> </a:t>
            </a:r>
            <a:r>
              <a:rPr lang="fr-CH" sz="1800" dirty="0" err="1" smtClean="0"/>
              <a:t>products</a:t>
            </a:r>
            <a:r>
              <a:rPr lang="fr-CH" sz="1800" dirty="0" smtClean="0"/>
              <a:t> for All relevant </a:t>
            </a:r>
            <a:r>
              <a:rPr lang="fr-CH" sz="1800" dirty="0" err="1" smtClean="0"/>
              <a:t>sectors</a:t>
            </a:r>
            <a:r>
              <a:rPr lang="fr-CH" sz="1800" dirty="0" smtClean="0"/>
              <a:t>      ( </a:t>
            </a:r>
            <a:r>
              <a:rPr lang="fr-CH" sz="1800" dirty="0" err="1" smtClean="0"/>
              <a:t>Health</a:t>
            </a:r>
            <a:r>
              <a:rPr lang="fr-CH" sz="1800" dirty="0" smtClean="0"/>
              <a:t>, </a:t>
            </a:r>
            <a:r>
              <a:rPr lang="fr-CH" sz="1800" dirty="0" err="1" smtClean="0"/>
              <a:t>Tourism</a:t>
            </a:r>
            <a:r>
              <a:rPr lang="fr-CH" sz="1800" dirty="0" smtClean="0"/>
              <a:t>, Agriculture, </a:t>
            </a:r>
            <a:r>
              <a:rPr lang="fr-CH" sz="1800" dirty="0" err="1" smtClean="0"/>
              <a:t>Fisheries</a:t>
            </a:r>
            <a:r>
              <a:rPr lang="fr-CH" sz="1800" dirty="0" smtClean="0"/>
              <a:t>, Water, </a:t>
            </a:r>
            <a:r>
              <a:rPr lang="fr-CH" sz="1800" dirty="0" err="1" smtClean="0"/>
              <a:t>etc</a:t>
            </a:r>
            <a:endParaRPr lang="fr-CH" sz="1800" dirty="0" smtClean="0"/>
          </a:p>
          <a:p>
            <a:pPr marL="1082675" lvl="1" indent="-682625">
              <a:buFont typeface="Wingdings" pitchFamily="2" charset="2"/>
              <a:buChar char="§"/>
            </a:pPr>
            <a:r>
              <a:rPr lang="fr-CH" sz="1800" dirty="0" err="1" smtClean="0"/>
              <a:t>Core</a:t>
            </a:r>
            <a:r>
              <a:rPr lang="fr-CH" sz="1800" dirty="0" smtClean="0"/>
              <a:t> </a:t>
            </a:r>
            <a:r>
              <a:rPr lang="fr-CH" sz="1800" dirty="0" err="1" smtClean="0"/>
              <a:t>function</a:t>
            </a:r>
            <a:r>
              <a:rPr lang="fr-CH" sz="1800" dirty="0" smtClean="0"/>
              <a:t> : to </a:t>
            </a:r>
            <a:r>
              <a:rPr lang="fr-CH" sz="1800" dirty="0" err="1" smtClean="0"/>
              <a:t>provide</a:t>
            </a:r>
            <a:r>
              <a:rPr lang="fr-CH" sz="1800" dirty="0" smtClean="0"/>
              <a:t> </a:t>
            </a:r>
            <a:r>
              <a:rPr lang="fr-CH" sz="1800" dirty="0" err="1" smtClean="0"/>
              <a:t>timely</a:t>
            </a:r>
            <a:r>
              <a:rPr lang="fr-CH" sz="1800" dirty="0" smtClean="0"/>
              <a:t> </a:t>
            </a:r>
            <a:r>
              <a:rPr lang="fr-CH" sz="1800" dirty="0" err="1" smtClean="0"/>
              <a:t>weather</a:t>
            </a:r>
            <a:r>
              <a:rPr lang="fr-CH" sz="1800" dirty="0" smtClean="0"/>
              <a:t> information </a:t>
            </a:r>
          </a:p>
          <a:p>
            <a:pPr marL="1082675" lvl="1" indent="-682625">
              <a:buFont typeface="Wingdings" pitchFamily="2" charset="2"/>
              <a:buChar char="§"/>
            </a:pPr>
            <a:r>
              <a:rPr lang="fr-CH" sz="1800" dirty="0" err="1" smtClean="0"/>
              <a:t>Align</a:t>
            </a:r>
            <a:r>
              <a:rPr lang="fr-CH" sz="1800" dirty="0" smtClean="0"/>
              <a:t> Niue </a:t>
            </a:r>
            <a:r>
              <a:rPr lang="fr-CH" sz="1800" dirty="0" err="1" smtClean="0"/>
              <a:t>Cooperate</a:t>
            </a:r>
            <a:r>
              <a:rPr lang="fr-CH" sz="1800" dirty="0" smtClean="0"/>
              <a:t> Plans </a:t>
            </a:r>
            <a:r>
              <a:rPr lang="fr-CH" sz="1800" dirty="0" err="1" smtClean="0"/>
              <a:t>with</a:t>
            </a:r>
            <a:r>
              <a:rPr lang="fr-CH" sz="1800" dirty="0" smtClean="0"/>
              <a:t>  Global Framework for </a:t>
            </a:r>
            <a:r>
              <a:rPr lang="fr-CH" sz="1800" dirty="0" err="1" smtClean="0"/>
              <a:t>Climate</a:t>
            </a:r>
            <a:r>
              <a:rPr lang="fr-CH" sz="1800" dirty="0" smtClean="0"/>
              <a:t> Change services</a:t>
            </a:r>
          </a:p>
        </p:txBody>
      </p:sp>
    </p:spTree>
    <p:extLst>
      <p:ext uri="{BB962C8B-B14F-4D97-AF65-F5344CB8AC3E}">
        <p14:creationId xmlns:p14="http://schemas.microsoft.com/office/powerpoint/2010/main" xmlns="" val="1796969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2717" r="2771" b="7116"/>
          <a:stretch>
            <a:fillRect/>
          </a:stretch>
        </p:blipFill>
        <p:spPr bwMode="auto">
          <a:xfrm>
            <a:off x="457200" y="144463"/>
            <a:ext cx="8229600" cy="6065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889000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>
                <a:solidFill>
                  <a:srgbClr val="000090"/>
                </a:solidFill>
              </a:rPr>
              <a:t>Most relevant Observed Variables</a:t>
            </a:r>
            <a:br>
              <a:rPr lang="en-US" sz="3200" b="1" dirty="0" smtClean="0">
                <a:solidFill>
                  <a:srgbClr val="000090"/>
                </a:solidFill>
              </a:rPr>
            </a:br>
            <a:endParaRPr lang="en-US" sz="3200" b="1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000" y="2025710"/>
            <a:ext cx="4114800" cy="3752789"/>
          </a:xfrm>
          <a:solidFill>
            <a:schemeClr val="bg1">
              <a:lumMod val="95000"/>
              <a:alpha val="23000"/>
            </a:schemeClr>
          </a:solidFill>
        </p:spPr>
        <p:txBody>
          <a:bodyPr>
            <a:normAutofit/>
          </a:bodyPr>
          <a:lstStyle/>
          <a:p>
            <a:r>
              <a:rPr lang="en-US" sz="2000" dirty="0" smtClean="0"/>
              <a:t>Total cloud cover</a:t>
            </a:r>
          </a:p>
          <a:p>
            <a:r>
              <a:rPr lang="en-US" sz="2000" dirty="0" smtClean="0"/>
              <a:t>Wind direction/speed</a:t>
            </a:r>
          </a:p>
          <a:p>
            <a:r>
              <a:rPr lang="en-US" sz="2000" dirty="0" smtClean="0"/>
              <a:t>Wet &amp; Dry Bulbs, Maximum and Minimum thermometers</a:t>
            </a:r>
          </a:p>
          <a:p>
            <a:r>
              <a:rPr lang="en-US" sz="2000" dirty="0" smtClean="0"/>
              <a:t>Rainfall</a:t>
            </a:r>
          </a:p>
          <a:p>
            <a:r>
              <a:rPr lang="en-US" sz="2000" dirty="0" smtClean="0"/>
              <a:t>Sunshine</a:t>
            </a:r>
          </a:p>
          <a:p>
            <a:r>
              <a:rPr lang="en-US" sz="2000" dirty="0" smtClean="0"/>
              <a:t>Evaporation</a:t>
            </a:r>
          </a:p>
          <a:p>
            <a:r>
              <a:rPr lang="en-US" sz="2000" dirty="0" smtClean="0"/>
              <a:t>Soil temperature at 30cm</a:t>
            </a:r>
          </a:p>
          <a:p>
            <a:r>
              <a:rPr lang="en-US" sz="2000" dirty="0" smtClean="0"/>
              <a:t>MSL Pressure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 marL="682625" indent="-682625">
              <a:buFont typeface="+mj-lt"/>
              <a:buAutoNum type="romanUcPeriod"/>
            </a:pPr>
            <a:endParaRPr lang="fr-CH" sz="20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22300" y="1625600"/>
            <a:ext cx="3657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Daily Climate Observations</a:t>
            </a:r>
            <a:endParaRPr lang="en-US" sz="2000" b="1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724400" y="2025712"/>
            <a:ext cx="3759200" cy="3752787"/>
          </a:xfrm>
          <a:prstGeom prst="rect">
            <a:avLst/>
          </a:prstGeom>
          <a:solidFill>
            <a:schemeClr val="bg1">
              <a:lumMod val="95000"/>
              <a:alpha val="24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UTC time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Total cloud cover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000" dirty="0" smtClean="0"/>
              <a:t>Visibility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Wind direction/speed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000" noProof="0" dirty="0" smtClean="0"/>
              <a:t>Present weather phenomena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Dry Temperature,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Dew points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Maximum and Minimum temperature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Rainfall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000" dirty="0" smtClean="0"/>
              <a:t>QNH Pressure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82625" marR="0" lvl="0" indent="-68262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romanUcPeriod"/>
              <a:tabLst/>
              <a:defRPr/>
            </a:pPr>
            <a:endParaRPr kumimoji="0" lang="fr-CH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26000" y="1587501"/>
            <a:ext cx="3657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Hourly Observations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xmlns="" val="1796969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 animBg="1"/>
      <p:bldP spid="5" grpId="0" build="p" bldLvl="2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6386320" y="4171234"/>
            <a:ext cx="3267933" cy="19172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6100" y="0"/>
            <a:ext cx="4787900" cy="1417638"/>
          </a:xfrm>
        </p:spPr>
        <p:txBody>
          <a:bodyPr>
            <a:normAutofit fontScale="90000"/>
          </a:bodyPr>
          <a:lstStyle/>
          <a:p>
            <a:r>
              <a:rPr lang="en-US" sz="3300" b="1" dirty="0" smtClean="0">
                <a:solidFill>
                  <a:srgbClr val="000090"/>
                </a:solidFill>
              </a:rPr>
              <a:t>Niue’s Observing capabilities</a:t>
            </a:r>
            <a:r>
              <a:rPr lang="en-US" sz="3600" b="1" dirty="0" smtClean="0">
                <a:solidFill>
                  <a:srgbClr val="000090"/>
                </a:solidFill>
              </a:rPr>
              <a:t/>
            </a:r>
            <a:br>
              <a:rPr lang="en-US" sz="3600" b="1" dirty="0" smtClean="0">
                <a:solidFill>
                  <a:srgbClr val="000090"/>
                </a:solidFill>
              </a:rPr>
            </a:br>
            <a:endParaRPr lang="en-US" sz="3100" b="1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19500" y="858839"/>
            <a:ext cx="4614008" cy="3421061"/>
          </a:xfrm>
        </p:spPr>
        <p:txBody>
          <a:bodyPr>
            <a:normAutofit/>
          </a:bodyPr>
          <a:lstStyle/>
          <a:p>
            <a:pPr marL="1482725" lvl="2" indent="-682625">
              <a:buNone/>
            </a:pPr>
            <a:r>
              <a:rPr lang="fr-CH" sz="2000" b="1" dirty="0" err="1" smtClean="0"/>
              <a:t>Hanan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Airport</a:t>
            </a:r>
            <a:endParaRPr lang="fr-CH" sz="2000" b="1" dirty="0" smtClean="0"/>
          </a:p>
          <a:p>
            <a:pPr marL="1482725" lvl="2" indent="-682625">
              <a:buFont typeface="Wingdings" pitchFamily="2" charset="2"/>
              <a:buChar char="§"/>
            </a:pPr>
            <a:r>
              <a:rPr lang="fr-CH" sz="1800" dirty="0" err="1" smtClean="0"/>
              <a:t>Climate</a:t>
            </a:r>
            <a:r>
              <a:rPr lang="fr-CH" sz="1800" dirty="0" smtClean="0"/>
              <a:t> Station (9am)</a:t>
            </a:r>
          </a:p>
          <a:p>
            <a:pPr marL="1482725" lvl="2" indent="-682625">
              <a:buFont typeface="Wingdings" pitchFamily="2" charset="2"/>
              <a:buChar char="§"/>
            </a:pPr>
            <a:r>
              <a:rPr lang="fr-CH" sz="1800" dirty="0" err="1" smtClean="0"/>
              <a:t>Automatic</a:t>
            </a:r>
            <a:r>
              <a:rPr lang="fr-CH" sz="1800" dirty="0" smtClean="0"/>
              <a:t> </a:t>
            </a:r>
            <a:r>
              <a:rPr lang="fr-CH" sz="1800" dirty="0" err="1" smtClean="0"/>
              <a:t>Weather</a:t>
            </a:r>
            <a:r>
              <a:rPr lang="fr-CH" sz="1800" dirty="0" smtClean="0"/>
              <a:t> Station (Installation </a:t>
            </a:r>
            <a:r>
              <a:rPr lang="fr-CH" sz="1800" dirty="0" err="1" smtClean="0"/>
              <a:t>June</a:t>
            </a:r>
            <a:r>
              <a:rPr lang="fr-CH" sz="1800" dirty="0" smtClean="0"/>
              <a:t> 2016)</a:t>
            </a:r>
          </a:p>
          <a:p>
            <a:pPr marL="1482725" lvl="2" indent="-682625">
              <a:buFont typeface="Wingdings" pitchFamily="2" charset="2"/>
              <a:buChar char="§"/>
            </a:pPr>
            <a:r>
              <a:rPr lang="fr-CH" sz="1800" dirty="0" err="1" smtClean="0"/>
              <a:t>Automatic</a:t>
            </a:r>
            <a:r>
              <a:rPr lang="fr-CH" sz="1800" dirty="0" smtClean="0"/>
              <a:t> </a:t>
            </a:r>
            <a:r>
              <a:rPr lang="fr-CH" sz="1800" dirty="0" err="1" smtClean="0"/>
              <a:t>Raingauge</a:t>
            </a:r>
            <a:r>
              <a:rPr lang="fr-CH" sz="1800" dirty="0" smtClean="0"/>
              <a:t> (Installation </a:t>
            </a:r>
            <a:r>
              <a:rPr lang="fr-CH" sz="1800" dirty="0" err="1" smtClean="0"/>
              <a:t>June</a:t>
            </a:r>
            <a:r>
              <a:rPr lang="fr-CH" sz="1800" dirty="0" smtClean="0"/>
              <a:t> 2016)</a:t>
            </a:r>
          </a:p>
          <a:p>
            <a:pPr marL="1482725" lvl="2" indent="-682625">
              <a:buNone/>
            </a:pPr>
            <a:endParaRPr lang="fr-CH" sz="1800" dirty="0" smtClean="0"/>
          </a:p>
          <a:p>
            <a:pPr marL="1482725" lvl="2" indent="-682625">
              <a:buNone/>
            </a:pPr>
            <a:r>
              <a:rPr lang="fr-CH" sz="2000" b="1" dirty="0" err="1" smtClean="0"/>
              <a:t>Liku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Rainfall</a:t>
            </a:r>
            <a:r>
              <a:rPr lang="fr-CH" sz="2000" b="1" dirty="0" smtClean="0"/>
              <a:t> Station</a:t>
            </a:r>
          </a:p>
          <a:p>
            <a:pPr marL="1482725" lvl="2" indent="-682625">
              <a:buFont typeface="Wingdings" pitchFamily="2" charset="2"/>
              <a:buChar char="§"/>
            </a:pPr>
            <a:r>
              <a:rPr lang="fr-CH" sz="2000" dirty="0" err="1" smtClean="0"/>
              <a:t>Sparce</a:t>
            </a:r>
            <a:r>
              <a:rPr lang="fr-CH" sz="2000" dirty="0" smtClean="0"/>
              <a:t> (Daily 7am)</a:t>
            </a:r>
          </a:p>
          <a:p>
            <a:pPr marL="1482725" lvl="2" indent="-682625">
              <a:buNone/>
            </a:pPr>
            <a:r>
              <a:rPr lang="fr-CH" sz="2000" dirty="0" smtClean="0"/>
              <a:t> </a:t>
            </a:r>
          </a:p>
          <a:p>
            <a:pPr marL="1482725" lvl="2" indent="-682625">
              <a:buFont typeface="Wingdings" pitchFamily="2" charset="2"/>
              <a:buChar char="§"/>
            </a:pPr>
            <a:endParaRPr lang="fr-CH" sz="1800" dirty="0" smtClean="0"/>
          </a:p>
        </p:txBody>
      </p:sp>
      <p:grpSp>
        <p:nvGrpSpPr>
          <p:cNvPr id="9" name="Group 8"/>
          <p:cNvGrpSpPr/>
          <p:nvPr/>
        </p:nvGrpSpPr>
        <p:grpSpPr>
          <a:xfrm>
            <a:off x="228600" y="519592"/>
            <a:ext cx="3937000" cy="5129792"/>
            <a:chOff x="4982706" y="1115961"/>
            <a:chExt cx="3809602" cy="4816102"/>
          </a:xfrm>
        </p:grpSpPr>
        <p:grpSp>
          <p:nvGrpSpPr>
            <p:cNvPr id="4" name="Group 3"/>
            <p:cNvGrpSpPr/>
            <p:nvPr/>
          </p:nvGrpSpPr>
          <p:grpSpPr>
            <a:xfrm>
              <a:off x="4982706" y="1115961"/>
              <a:ext cx="3809602" cy="4816102"/>
              <a:chOff x="5721244" y="2967621"/>
              <a:chExt cx="3372906" cy="4235125"/>
            </a:xfrm>
          </p:grpSpPr>
          <p:pic>
            <p:nvPicPr>
              <p:cNvPr id="5" name="Picture 3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t="5611" r="14759"/>
              <a:stretch>
                <a:fillRect/>
              </a:stretch>
            </p:blipFill>
            <p:spPr bwMode="auto">
              <a:xfrm>
                <a:off x="5721244" y="2967621"/>
                <a:ext cx="3372906" cy="4235125"/>
              </a:xfrm>
              <a:prstGeom prst="rect">
                <a:avLst/>
              </a:prstGeom>
              <a:ln w="38100" cap="sq">
                <a:solidFill>
                  <a:srgbClr val="000000"/>
                </a:solidFill>
                <a:prstDash val="solid"/>
                <a:miter lim="800000"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6" name="Oval 5"/>
              <p:cNvSpPr/>
              <p:nvPr/>
            </p:nvSpPr>
            <p:spPr>
              <a:xfrm>
                <a:off x="6255445" y="5392887"/>
                <a:ext cx="80958" cy="80409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" name="Oval 6"/>
            <p:cNvSpPr/>
            <p:nvPr/>
          </p:nvSpPr>
          <p:spPr>
            <a:xfrm>
              <a:off x="8392771" y="3505626"/>
              <a:ext cx="91440" cy="91440"/>
            </a:xfrm>
            <a:prstGeom prst="ellipse">
              <a:avLst/>
            </a:prstGeom>
            <a:solidFill>
              <a:srgbClr val="00B0F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Oval 12"/>
          <p:cNvSpPr/>
          <p:nvPr/>
        </p:nvSpPr>
        <p:spPr>
          <a:xfrm>
            <a:off x="1004542" y="3025394"/>
            <a:ext cx="94498" cy="97395"/>
          </a:xfrm>
          <a:prstGeom prst="ellipse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279900" y="1193800"/>
            <a:ext cx="190500" cy="160338"/>
          </a:xfrm>
          <a:prstGeom prst="ellipse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283450" y="3162300"/>
            <a:ext cx="182880" cy="182880"/>
          </a:xfrm>
          <a:prstGeom prst="ellipse">
            <a:avLst/>
          </a:prstGeom>
          <a:solidFill>
            <a:srgbClr val="00B0F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/>
          <a:srcRect l="23835" t="7155" b="9959"/>
          <a:stretch>
            <a:fillRect/>
          </a:stretch>
        </p:blipFill>
        <p:spPr bwMode="auto">
          <a:xfrm rot="5400000">
            <a:off x="4476863" y="4196989"/>
            <a:ext cx="2846422" cy="2323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0800000">
            <a:off x="2889277" y="5330905"/>
            <a:ext cx="2171645" cy="143290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994888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485" y="274638"/>
            <a:ext cx="8431823" cy="1143000"/>
          </a:xfrm>
        </p:spPr>
        <p:txBody>
          <a:bodyPr>
            <a:normAutofit/>
          </a:bodyPr>
          <a:lstStyle/>
          <a:p>
            <a:r>
              <a:rPr lang="en-US" sz="3300" b="1" dirty="0" smtClean="0">
                <a:solidFill>
                  <a:srgbClr val="000090"/>
                </a:solidFill>
              </a:rPr>
              <a:t>Continue</a:t>
            </a:r>
            <a:r>
              <a:rPr lang="en-US" sz="3600" b="1" dirty="0" smtClean="0">
                <a:solidFill>
                  <a:srgbClr val="000090"/>
                </a:solidFill>
              </a:rPr>
              <a:t/>
            </a:r>
            <a:br>
              <a:rPr lang="en-US" sz="3600" b="1" dirty="0" smtClean="0">
                <a:solidFill>
                  <a:srgbClr val="000090"/>
                </a:solidFill>
              </a:rPr>
            </a:br>
            <a:endParaRPr lang="en-US" sz="3100" b="1" dirty="0">
              <a:solidFill>
                <a:srgbClr val="000090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08085" y="736600"/>
            <a:ext cx="4173415" cy="5613400"/>
          </a:xfrm>
        </p:spPr>
        <p:txBody>
          <a:bodyPr>
            <a:noAutofit/>
          </a:bodyPr>
          <a:lstStyle/>
          <a:p>
            <a:pPr marL="1482725" lvl="2" indent="-682625">
              <a:buNone/>
            </a:pPr>
            <a:r>
              <a:rPr lang="fr-CH" sz="2000" b="1" dirty="0" err="1" smtClean="0"/>
              <a:t>Lightning</a:t>
            </a:r>
            <a:r>
              <a:rPr lang="fr-CH" sz="2000" b="1" dirty="0" smtClean="0"/>
              <a:t> detection networks (Install 2016)</a:t>
            </a:r>
          </a:p>
          <a:p>
            <a:pPr marL="1482725" lvl="2" indent="-682625">
              <a:buFont typeface="Wingdings" pitchFamily="2" charset="2"/>
              <a:buChar char="§"/>
            </a:pPr>
            <a:r>
              <a:rPr lang="fr-CH" sz="2000" dirty="0" smtClean="0"/>
              <a:t>TOA Pacific </a:t>
            </a:r>
            <a:r>
              <a:rPr lang="fr-CH" sz="2000" dirty="0" err="1" smtClean="0"/>
              <a:t>Lighting</a:t>
            </a:r>
            <a:r>
              <a:rPr lang="fr-CH" sz="2000" dirty="0" smtClean="0"/>
              <a:t> Network</a:t>
            </a:r>
          </a:p>
          <a:p>
            <a:pPr marL="1482725" lvl="2" indent="-682625">
              <a:buFont typeface="Wingdings" pitchFamily="2" charset="2"/>
              <a:buChar char="§"/>
            </a:pPr>
            <a:r>
              <a:rPr lang="fr-CH" sz="2000" dirty="0" err="1" smtClean="0"/>
              <a:t>Antenna</a:t>
            </a:r>
            <a:endParaRPr lang="fr-CH" sz="2000" dirty="0" smtClean="0"/>
          </a:p>
          <a:p>
            <a:pPr marL="1482725" lvl="2" indent="-682625">
              <a:buFont typeface="Wingdings" pitchFamily="2" charset="2"/>
              <a:buChar char="§"/>
            </a:pPr>
            <a:r>
              <a:rPr lang="fr-CH" sz="2000" dirty="0" err="1" smtClean="0"/>
              <a:t>Website</a:t>
            </a:r>
            <a:r>
              <a:rPr lang="fr-CH" sz="2000" dirty="0" smtClean="0"/>
              <a:t> ( </a:t>
            </a:r>
            <a:r>
              <a:rPr lang="fr-CH" sz="2000" dirty="0" smtClean="0">
                <a:hlinkClick r:id="rId2"/>
              </a:rPr>
              <a:t>http://wms.toasystems.com</a:t>
            </a:r>
            <a:r>
              <a:rPr lang="fr-CH" sz="2000" dirty="0" smtClean="0"/>
              <a:t>) </a:t>
            </a:r>
          </a:p>
          <a:p>
            <a:pPr marL="1482725" lvl="2" indent="-682625">
              <a:buNone/>
            </a:pPr>
            <a:endParaRPr lang="fr-CH" sz="2000" b="1" dirty="0" smtClean="0"/>
          </a:p>
          <a:p>
            <a:pPr marL="1482725" lvl="2" indent="-682625">
              <a:buNone/>
            </a:pPr>
            <a:r>
              <a:rPr lang="fr-CH" sz="2000" b="1" dirty="0" smtClean="0"/>
              <a:t>Tide gauge (Install 2015)</a:t>
            </a:r>
          </a:p>
          <a:p>
            <a:pPr marL="1482725" lvl="2" indent="-682625">
              <a:buFont typeface="Wingdings" pitchFamily="2" charset="2"/>
              <a:buChar char="§"/>
            </a:pPr>
            <a:r>
              <a:rPr lang="fr-CH" sz="2000" dirty="0" smtClean="0"/>
              <a:t>Wind </a:t>
            </a:r>
            <a:r>
              <a:rPr lang="fr-CH" sz="2000" dirty="0" err="1" smtClean="0"/>
              <a:t>vane</a:t>
            </a:r>
            <a:endParaRPr lang="fr-CH" sz="2000" dirty="0" smtClean="0"/>
          </a:p>
          <a:p>
            <a:pPr marL="1482725" lvl="2" indent="-682625">
              <a:buFont typeface="Wingdings" pitchFamily="2" charset="2"/>
              <a:buChar char="§"/>
            </a:pPr>
            <a:r>
              <a:rPr lang="fr-CH" sz="2000" dirty="0" err="1" smtClean="0"/>
              <a:t>Anemometer</a:t>
            </a:r>
            <a:endParaRPr lang="fr-CH" sz="2000" dirty="0" smtClean="0"/>
          </a:p>
          <a:p>
            <a:pPr marL="1482725" lvl="2" indent="-682625">
              <a:buFont typeface="Wingdings" pitchFamily="2" charset="2"/>
              <a:buChar char="§"/>
            </a:pPr>
            <a:r>
              <a:rPr lang="fr-CH" sz="2000" dirty="0" err="1" smtClean="0"/>
              <a:t>Barometer</a:t>
            </a:r>
            <a:endParaRPr lang="fr-CH" sz="2000" dirty="0" smtClean="0"/>
          </a:p>
          <a:p>
            <a:pPr marL="1482725" lvl="2" indent="-682625">
              <a:buFont typeface="Wingdings" pitchFamily="2" charset="2"/>
              <a:buChar char="§"/>
            </a:pPr>
            <a:r>
              <a:rPr lang="fr-CH" sz="2000" dirty="0" err="1" smtClean="0"/>
              <a:t>Thermometer</a:t>
            </a:r>
            <a:r>
              <a:rPr lang="fr-CH" sz="2000" dirty="0" smtClean="0"/>
              <a:t> </a:t>
            </a:r>
            <a:r>
              <a:rPr lang="fr-CH" sz="2000" dirty="0" err="1" smtClean="0"/>
              <a:t>sensors</a:t>
            </a:r>
            <a:endParaRPr lang="fr-CH" sz="2000" dirty="0" smtClean="0"/>
          </a:p>
          <a:p>
            <a:pPr marL="1482725" lvl="2" indent="-682625">
              <a:buNone/>
            </a:pPr>
            <a:r>
              <a:rPr lang="fr-CH" sz="2000" dirty="0" smtClean="0"/>
              <a:t>             (Air &amp; Water)</a:t>
            </a:r>
          </a:p>
          <a:p>
            <a:pPr marL="1482725" lvl="2" indent="-682625">
              <a:buFont typeface="Wingdings" pitchFamily="2" charset="2"/>
              <a:buChar char="§"/>
            </a:pPr>
            <a:r>
              <a:rPr lang="fr-CH" sz="2000" dirty="0" smtClean="0"/>
              <a:t>Tide </a:t>
            </a:r>
            <a:r>
              <a:rPr lang="fr-CH" sz="2000" dirty="0" err="1" smtClean="0"/>
              <a:t>heights</a:t>
            </a:r>
            <a:endParaRPr lang="fr-CH" sz="2000" dirty="0" smtClean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 l="16490" t="15438"/>
          <a:stretch>
            <a:fillRect/>
          </a:stretch>
        </p:blipFill>
        <p:spPr bwMode="auto">
          <a:xfrm rot="5400000">
            <a:off x="4945221" y="1345189"/>
            <a:ext cx="2660650" cy="202767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88607" y="3924300"/>
            <a:ext cx="3528486" cy="26463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Oval 5"/>
          <p:cNvSpPr/>
          <p:nvPr/>
        </p:nvSpPr>
        <p:spPr>
          <a:xfrm>
            <a:off x="805124" y="3924300"/>
            <a:ext cx="182880" cy="182880"/>
          </a:xfrm>
          <a:prstGeom prst="ellipse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94888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</p:bldLst>
  </p:timing>
</p:sld>
</file>

<file path=ppt/theme/theme1.xml><?xml version="1.0" encoding="utf-8"?>
<a:theme xmlns:a="http://schemas.openxmlformats.org/drawingml/2006/main" name="WMO_WHITE_Powerpoint_en_f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WMO_WHITE_Powerpoint_en_fr</Template>
  <TotalTime>13426</TotalTime>
  <Words>457</Words>
  <Application>Microsoft Office PowerPoint</Application>
  <PresentationFormat>On-screen Show (4:3)</PresentationFormat>
  <Paragraphs>106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WMO_WHITE_Powerpoint_en_fr</vt:lpstr>
      <vt:lpstr>Slide 1</vt:lpstr>
      <vt:lpstr>Outline</vt:lpstr>
      <vt:lpstr>Niue’s Geography &amp; Climate </vt:lpstr>
      <vt:lpstr>Niue Meteorological Service </vt:lpstr>
      <vt:lpstr>Physical context of Niue </vt:lpstr>
      <vt:lpstr>National Priority Application Areas </vt:lpstr>
      <vt:lpstr>Most relevant Observed Variables </vt:lpstr>
      <vt:lpstr>Niue’s Observing capabilities </vt:lpstr>
      <vt:lpstr>Continue </vt:lpstr>
      <vt:lpstr>Other remarks</vt:lpstr>
      <vt:lpstr>Slide 11</vt:lpstr>
    </vt:vector>
  </TitlesOfParts>
  <Company>World Meteorological Organization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LFNunes</dc:creator>
  <cp:lastModifiedBy>Pacific Desk</cp:lastModifiedBy>
  <cp:revision>661</cp:revision>
  <cp:lastPrinted>2017-09-29T07:54:09Z</cp:lastPrinted>
  <dcterms:created xsi:type="dcterms:W3CDTF">2016-05-27T11:05:50Z</dcterms:created>
  <dcterms:modified xsi:type="dcterms:W3CDTF">2018-09-16T07:36:51Z</dcterms:modified>
</cp:coreProperties>
</file>