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12" r:id="rId3"/>
    <p:sldId id="331" r:id="rId4"/>
    <p:sldId id="320" r:id="rId5"/>
    <p:sldId id="328" r:id="rId6"/>
    <p:sldId id="324" r:id="rId7"/>
    <p:sldId id="325" r:id="rId8"/>
    <p:sldId id="335" r:id="rId9"/>
    <p:sldId id="319" r:id="rId10"/>
    <p:sldId id="326" r:id="rId11"/>
    <p:sldId id="322" r:id="rId12"/>
    <p:sldId id="336" r:id="rId13"/>
    <p:sldId id="323" r:id="rId14"/>
    <p:sldId id="329" r:id="rId15"/>
    <p:sldId id="337" r:id="rId16"/>
    <p:sldId id="33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RK" initials="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64D7F"/>
    <a:srgbClr val="48D5FB"/>
    <a:srgbClr val="14BDD6"/>
    <a:srgbClr val="FED600"/>
    <a:srgbClr val="1E5A89"/>
    <a:srgbClr val="D0D8E8"/>
    <a:srgbClr val="4F81BD"/>
    <a:srgbClr val="BFBFB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1" autoAdjust="0"/>
    <p:restoredTop sz="95260" autoAdjust="0"/>
  </p:normalViewPr>
  <p:slideViewPr>
    <p:cSldViewPr snapToGrid="0" snapToObjects="1">
      <p:cViewPr varScale="1">
        <p:scale>
          <a:sx n="70" d="100"/>
          <a:sy n="70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85B23-C67F-7945-B24B-7AB4CFAD8BAE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97FB-1414-5B45-AC9B-3200E2B22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66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14305-15D3-584B-9070-B4743BE57EBD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B22C3-EA28-554D-8844-FEBC80401E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4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77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15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22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22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45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59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44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8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40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5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4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47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62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88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B22C3-EA28-554D-8844-FEBC80401E4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1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2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3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3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8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3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52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0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270B4-998C-F34C-9CA6-805DB8537042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025E6-51AC-B54C-80E7-23045703F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tiff"/><Relationship Id="rId10" Type="http://schemas.openxmlformats.org/officeDocument/2006/relationships/image" Target="../media/image14.tiff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E5A8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372" y="188888"/>
            <a:ext cx="11550869" cy="1753718"/>
          </a:xfrm>
        </p:spPr>
        <p:txBody>
          <a:bodyPr>
            <a:noAutofit/>
          </a:bodyPr>
          <a:lstStyle/>
          <a:p>
            <a:pPr algn="l"/>
            <a:r>
              <a:rPr lang="en-GB" sz="5400" b="1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Brunei Darussalam</a:t>
            </a:r>
            <a:br>
              <a:rPr lang="en-GB" sz="5400" b="1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</a:br>
            <a:r>
              <a:rPr lang="en-GB" sz="5400" b="1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OSCAR Surface Training</a:t>
            </a:r>
            <a:endParaRPr lang="en-US" sz="5400" b="1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372" y="2233935"/>
            <a:ext cx="9758686" cy="2593704"/>
          </a:xfrm>
        </p:spPr>
        <p:txBody>
          <a:bodyPr>
            <a:noAutofit/>
          </a:bodyPr>
          <a:lstStyle/>
          <a:p>
            <a:pPr algn="l"/>
            <a:r>
              <a:rPr lang="en-US" sz="2800" dirty="0" err="1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Shahalmie</a:t>
            </a:r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 </a:t>
            </a:r>
            <a:r>
              <a:rPr lang="en-US" sz="2800" dirty="0" err="1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Emran</a:t>
            </a:r>
            <a:endParaRPr lang="en-US" sz="2800" dirty="0" smtClean="0">
              <a:solidFill>
                <a:srgbClr val="48D5FB"/>
              </a:solidFill>
              <a:latin typeface="Source Sans Pro" panose="020B0503030403020204" pitchFamily="34" charset="0"/>
              <a:cs typeface="Telugu Sangam MN"/>
            </a:endParaRPr>
          </a:p>
          <a:p>
            <a:pPr algn="l"/>
            <a:r>
              <a:rPr lang="en-US" sz="2800" dirty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Meteorological Coordinator and Technical Officer</a:t>
            </a:r>
            <a:endParaRPr lang="en-US" sz="2800" dirty="0" smtClean="0">
              <a:solidFill>
                <a:srgbClr val="48D5FB"/>
              </a:solidFill>
              <a:latin typeface="Source Sans Pro" panose="020B0503030403020204" pitchFamily="34" charset="0"/>
              <a:cs typeface="Telugu Sangam MN"/>
            </a:endParaRPr>
          </a:p>
          <a:p>
            <a:pPr algn="l"/>
            <a:r>
              <a:rPr lang="en-US" sz="2800" dirty="0" err="1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Arifin</a:t>
            </a:r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 </a:t>
            </a:r>
            <a:r>
              <a:rPr lang="en-US" sz="2800" dirty="0" err="1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Yussof</a:t>
            </a:r>
            <a:endParaRPr lang="en-US" sz="2800" dirty="0">
              <a:solidFill>
                <a:srgbClr val="48D5FB"/>
              </a:solidFill>
              <a:latin typeface="Source Sans Pro" panose="020B0503030403020204" pitchFamily="34" charset="0"/>
              <a:cs typeface="Telugu Sangam MN"/>
            </a:endParaRPr>
          </a:p>
          <a:p>
            <a:pPr algn="l"/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Meteorological Officer</a:t>
            </a:r>
          </a:p>
          <a:p>
            <a:pPr algn="l"/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19</a:t>
            </a:r>
            <a:r>
              <a:rPr lang="en-US" sz="2800" baseline="300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th</a:t>
            </a:r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 September 2018</a:t>
            </a:r>
            <a:r>
              <a:rPr lang="en-US" sz="2800" dirty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, </a:t>
            </a:r>
            <a:r>
              <a:rPr lang="en-US" sz="2800" dirty="0" smtClean="0">
                <a:solidFill>
                  <a:srgbClr val="48D5FB"/>
                </a:solidFill>
                <a:latin typeface="Source Sans Pro" panose="020B0503030403020204" pitchFamily="34" charset="0"/>
                <a:cs typeface="Telugu Sangam MN"/>
              </a:rPr>
              <a:t>OSCAR Surface Training, BMKG</a:t>
            </a:r>
            <a:endParaRPr lang="en-US" sz="2800" dirty="0">
              <a:solidFill>
                <a:srgbClr val="48D5FB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255" y="4753495"/>
            <a:ext cx="3383281" cy="1964728"/>
          </a:xfrm>
          <a:prstGeom prst="rect">
            <a:avLst/>
          </a:prstGeom>
        </p:spPr>
      </p:pic>
      <p:pic>
        <p:nvPicPr>
          <p:cNvPr id="9" name="white.png"/>
          <p:cNvPicPr/>
          <p:nvPr/>
        </p:nvPicPr>
        <p:blipFill rotWithShape="1">
          <a:blip r:embed="rId4" cstate="email">
            <a:alphaModFix amt="79769"/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6420069" y="2233935"/>
            <a:ext cx="7433977" cy="673912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978896" y="1953415"/>
            <a:ext cx="7533407" cy="796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b="1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</p:spTree>
    <p:extLst>
      <p:ext uri="{BB962C8B-B14F-4D97-AF65-F5344CB8AC3E}">
        <p14:creationId xmlns:p14="http://schemas.microsoft.com/office/powerpoint/2010/main" val="427866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BDMD Organizational Structure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108" name="Rectangle 1"/>
          <p:cNvSpPr>
            <a:spLocks noChangeArrowheads="1"/>
          </p:cNvSpPr>
          <p:nvPr/>
        </p:nvSpPr>
        <p:spPr bwMode="auto">
          <a:xfrm>
            <a:off x="4790790" y="1121205"/>
            <a:ext cx="1841208" cy="479425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OF</a:t>
            </a:r>
            <a:endParaRPr lang="en-US" altLang="en-US" sz="1600" dirty="0">
              <a:latin typeface="Source Sans Pro" panose="020B0503030403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METEOROLOGY</a:t>
            </a:r>
            <a:endParaRPr lang="en-US" altLang="en-US" sz="1600" dirty="0">
              <a:latin typeface="Source Sans Pro" panose="020B0503030403020204" pitchFamily="34" charset="0"/>
            </a:endParaRPr>
          </a:p>
        </p:txBody>
      </p:sp>
      <p:sp>
        <p:nvSpPr>
          <p:cNvPr id="109" name="Rectangle 3"/>
          <p:cNvSpPr>
            <a:spLocks noChangeArrowheads="1"/>
          </p:cNvSpPr>
          <p:nvPr/>
        </p:nvSpPr>
        <p:spPr bwMode="auto">
          <a:xfrm>
            <a:off x="4472396" y="1976806"/>
            <a:ext cx="1700749" cy="4464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DEPUTY DIRECTOR OF METEOROLOGY</a:t>
            </a:r>
            <a:endParaRPr lang="en-US" altLang="en-US" sz="1400" dirty="0">
              <a:latin typeface="Source Sans Pro" panose="020B0503030403020204" pitchFamily="34" charset="0"/>
            </a:endParaRP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auto">
          <a:xfrm>
            <a:off x="4156050" y="2664083"/>
            <a:ext cx="1741921" cy="4794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ADMINSTRATION &amp; MANAGEMENT</a:t>
            </a:r>
            <a:endParaRPr lang="en-US" altLang="en-US" sz="1400" dirty="0">
              <a:latin typeface="Source Sans Pro" panose="020B0503030403020204" pitchFamily="34" charset="0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auto">
          <a:xfrm>
            <a:off x="576572" y="2490408"/>
            <a:ext cx="2090423" cy="6187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WEATHER SERVICES AND OPERATION</a:t>
            </a:r>
            <a:endParaRPr lang="en-US" altLang="en-US" sz="1400" dirty="0">
              <a:latin typeface="Source Sans Pro" panose="020B0503030403020204" pitchFamily="34" charset="0"/>
            </a:endParaRPr>
          </a:p>
        </p:txBody>
      </p:sp>
      <p:sp>
        <p:nvSpPr>
          <p:cNvPr id="112" name="Rectangle 6"/>
          <p:cNvSpPr>
            <a:spLocks noChangeArrowheads="1"/>
          </p:cNvSpPr>
          <p:nvPr/>
        </p:nvSpPr>
        <p:spPr bwMode="auto">
          <a:xfrm>
            <a:off x="6847553" y="2665660"/>
            <a:ext cx="1752859" cy="4794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&amp; DEVELOPMENT</a:t>
            </a:r>
            <a:endParaRPr lang="en-US" altLang="en-US" sz="1400" dirty="0">
              <a:latin typeface="Source Sans Pro" panose="020B0503030403020204" pitchFamily="34" charset="0"/>
            </a:endParaRPr>
          </a:p>
        </p:txBody>
      </p:sp>
      <p:sp>
        <p:nvSpPr>
          <p:cNvPr id="113" name="Rectangle 8"/>
          <p:cNvSpPr>
            <a:spLocks noChangeArrowheads="1"/>
          </p:cNvSpPr>
          <p:nvPr/>
        </p:nvSpPr>
        <p:spPr bwMode="auto">
          <a:xfrm>
            <a:off x="9277751" y="3487252"/>
            <a:ext cx="1672769" cy="776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AND TECHNICAL AFFAIRS &amp; DEVELOPMENT OF HUMAN RESOURCES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14" name="Rectangle 9"/>
          <p:cNvSpPr>
            <a:spLocks noChangeArrowheads="1"/>
          </p:cNvSpPr>
          <p:nvPr/>
        </p:nvSpPr>
        <p:spPr bwMode="auto">
          <a:xfrm>
            <a:off x="9873673" y="2255705"/>
            <a:ext cx="1996868" cy="4737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Source Sans Pro" panose="020B0503030403020204" pitchFamily="34" charset="0"/>
              </a:rPr>
              <a:t>DIRECTOR’S OFFICE</a:t>
            </a:r>
          </a:p>
        </p:txBody>
      </p:sp>
      <p:sp>
        <p:nvSpPr>
          <p:cNvPr id="115" name="Rectangle 10"/>
          <p:cNvSpPr>
            <a:spLocks noChangeArrowheads="1"/>
          </p:cNvSpPr>
          <p:nvPr/>
        </p:nvSpPr>
        <p:spPr bwMode="auto">
          <a:xfrm>
            <a:off x="56987" y="3488868"/>
            <a:ext cx="1130657" cy="5731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MAINTENANCE OF WEATHER SYSTEM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16" name="Rectangle 11"/>
          <p:cNvSpPr>
            <a:spLocks noChangeArrowheads="1"/>
          </p:cNvSpPr>
          <p:nvPr/>
        </p:nvSpPr>
        <p:spPr bwMode="auto">
          <a:xfrm>
            <a:off x="1226499" y="3488869"/>
            <a:ext cx="1552862" cy="5731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WEATHER SERVICES AND OBSERVATIONS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17" name="Rectangle 12"/>
          <p:cNvSpPr>
            <a:spLocks noChangeArrowheads="1"/>
          </p:cNvSpPr>
          <p:nvPr/>
        </p:nvSpPr>
        <p:spPr bwMode="auto">
          <a:xfrm>
            <a:off x="2895385" y="3508882"/>
            <a:ext cx="831022" cy="55315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CLIMATE SERVICES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18" name="Rectangle 13"/>
          <p:cNvSpPr>
            <a:spLocks noChangeArrowheads="1"/>
          </p:cNvSpPr>
          <p:nvPr/>
        </p:nvSpPr>
        <p:spPr bwMode="auto">
          <a:xfrm>
            <a:off x="4042777" y="3474040"/>
            <a:ext cx="1116300" cy="524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ADMINISTRATION &amp; FINANCE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256507" y="3471950"/>
            <a:ext cx="858520" cy="6527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>
                <a:latin typeface="Source Sans Pro" panose="020B0503030403020204" pitchFamily="34" charset="0"/>
              </a:rPr>
              <a:t>STORE &amp; ASSETS</a:t>
            </a:r>
          </a:p>
        </p:txBody>
      </p:sp>
      <p:sp>
        <p:nvSpPr>
          <p:cNvPr id="120" name="Rectangle 15"/>
          <p:cNvSpPr>
            <a:spLocks noChangeArrowheads="1"/>
          </p:cNvSpPr>
          <p:nvPr/>
        </p:nvSpPr>
        <p:spPr bwMode="auto">
          <a:xfrm>
            <a:off x="6187099" y="3483405"/>
            <a:ext cx="1018687" cy="6477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&amp; DEVELOPMENT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8275709" y="3487354"/>
            <a:ext cx="921444" cy="6455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NWP &amp; DIGITAL PRODUCTS</a:t>
            </a:r>
          </a:p>
        </p:txBody>
      </p:sp>
      <p:sp>
        <p:nvSpPr>
          <p:cNvPr id="122" name="Rectangle 17"/>
          <p:cNvSpPr>
            <a:spLocks noChangeArrowheads="1"/>
          </p:cNvSpPr>
          <p:nvPr/>
        </p:nvSpPr>
        <p:spPr bwMode="auto">
          <a:xfrm>
            <a:off x="7279152" y="3483405"/>
            <a:ext cx="928676" cy="6477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 RELATIONS &amp; </a:t>
            </a:r>
            <a:r>
              <a:rPr lang="en-US" altLang="en-US" sz="1000" dirty="0" smtClean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OUTREACH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3" name="Rectangle 18"/>
          <p:cNvSpPr>
            <a:spLocks noChangeArrowheads="1"/>
          </p:cNvSpPr>
          <p:nvPr/>
        </p:nvSpPr>
        <p:spPr bwMode="auto">
          <a:xfrm>
            <a:off x="880380" y="4670605"/>
            <a:ext cx="766711" cy="405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 SYSTEMS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4" name="Rectangle 19"/>
          <p:cNvSpPr>
            <a:spLocks noChangeArrowheads="1"/>
          </p:cNvSpPr>
          <p:nvPr/>
        </p:nvSpPr>
        <p:spPr bwMode="auto">
          <a:xfrm>
            <a:off x="52010" y="4671875"/>
            <a:ext cx="782726" cy="40468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AVIATION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cs typeface="Times New Roman" panose="02020603050405020304" pitchFamily="18" charset="0"/>
              </a:rPr>
              <a:t>SYSTEMS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5" name="Rectangle 20"/>
          <p:cNvSpPr>
            <a:spLocks noChangeArrowheads="1"/>
          </p:cNvSpPr>
          <p:nvPr/>
        </p:nvSpPr>
        <p:spPr bwMode="auto">
          <a:xfrm>
            <a:off x="1715614" y="4666254"/>
            <a:ext cx="952121" cy="1898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OBSERVATION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2729059" y="4671875"/>
            <a:ext cx="977481" cy="931571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>
                <a:latin typeface="Source Sans Pro" panose="020B0503030403020204" pitchFamily="34" charset="0"/>
              </a:rPr>
              <a:t>WEATHER FORECAST &amp; WARNINGS &amp; OTHER INFORMATION ON DISASTER</a:t>
            </a:r>
          </a:p>
        </p:txBody>
      </p:sp>
      <p:sp>
        <p:nvSpPr>
          <p:cNvPr id="127" name="Rectangle 22"/>
          <p:cNvSpPr>
            <a:spLocks noChangeArrowheads="1"/>
          </p:cNvSpPr>
          <p:nvPr/>
        </p:nvSpPr>
        <p:spPr bwMode="auto">
          <a:xfrm>
            <a:off x="3782439" y="4695644"/>
            <a:ext cx="1140698" cy="377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ADMINISTRATION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8" name="Rectangle 23"/>
          <p:cNvSpPr>
            <a:spLocks noChangeArrowheads="1"/>
          </p:cNvSpPr>
          <p:nvPr/>
        </p:nvSpPr>
        <p:spPr bwMode="auto">
          <a:xfrm>
            <a:off x="4974593" y="4695644"/>
            <a:ext cx="709481" cy="377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8469443" y="4781993"/>
            <a:ext cx="1411809" cy="543924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>
                <a:latin typeface="Source Sans Pro" panose="020B0503030403020204" pitchFamily="34" charset="0"/>
              </a:rPr>
              <a:t>INTERNATIONAL AFFAIRS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9949775" y="4780952"/>
            <a:ext cx="397997" cy="544966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>
                <a:latin typeface="Source Sans Pro" panose="020B0503030403020204" pitchFamily="34" charset="0"/>
              </a:rPr>
              <a:t>HR</a:t>
            </a:r>
          </a:p>
        </p:txBody>
      </p:sp>
      <p:sp>
        <p:nvSpPr>
          <p:cNvPr id="131" name="Rectangle 26"/>
          <p:cNvSpPr>
            <a:spLocks noChangeArrowheads="1"/>
          </p:cNvSpPr>
          <p:nvPr/>
        </p:nvSpPr>
        <p:spPr bwMode="auto">
          <a:xfrm>
            <a:off x="10423075" y="4781993"/>
            <a:ext cx="1111514" cy="5439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COMPLIANCE &amp; STANDARD</a:t>
            </a:r>
            <a:endParaRPr lang="en-US" altLang="en-US" sz="1000" dirty="0">
              <a:latin typeface="Source Sans Pro" panose="020B0503030403020204" pitchFamily="34" charset="0"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5654409" y="1602382"/>
            <a:ext cx="0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5210682" y="2423227"/>
            <a:ext cx="0" cy="2408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631998" y="1413039"/>
            <a:ext cx="42141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>
            <a:off x="7708628" y="1404744"/>
            <a:ext cx="1" cy="1256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0846172" y="1429673"/>
            <a:ext cx="0" cy="826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1634278" y="2172522"/>
            <a:ext cx="28381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636058" y="3345697"/>
            <a:ext cx="26898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4679740" y="3319832"/>
            <a:ext cx="10822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4670898" y="4320340"/>
            <a:ext cx="511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9665593" y="4516500"/>
            <a:ext cx="10101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1647091" y="3103053"/>
            <a:ext cx="0" cy="2426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32371" y="3341741"/>
            <a:ext cx="0" cy="14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3325918" y="3342959"/>
            <a:ext cx="0" cy="16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H="1">
            <a:off x="5221896" y="3145085"/>
            <a:ext cx="0" cy="1622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679740" y="3318790"/>
            <a:ext cx="0" cy="145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5762011" y="3324684"/>
            <a:ext cx="0" cy="142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2589274" y="4062035"/>
            <a:ext cx="0" cy="3853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4681058" y="4322602"/>
            <a:ext cx="0" cy="3754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10136922" y="4266319"/>
            <a:ext cx="0" cy="514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665593" y="4511040"/>
            <a:ext cx="0" cy="2699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4923682" y="4002735"/>
            <a:ext cx="0" cy="3176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187142" y="4319733"/>
            <a:ext cx="0" cy="3754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>
            <a:off x="2090971" y="4440176"/>
            <a:ext cx="11117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090971" y="4440176"/>
            <a:ext cx="0" cy="227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3202703" y="4434716"/>
            <a:ext cx="0" cy="2328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698294" y="4077008"/>
            <a:ext cx="0" cy="220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H="1">
            <a:off x="342826" y="4292053"/>
            <a:ext cx="754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97191" y="4292053"/>
            <a:ext cx="0" cy="3754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342737" y="4292053"/>
            <a:ext cx="0" cy="3754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H="1">
            <a:off x="6795168" y="3324684"/>
            <a:ext cx="15950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6795167" y="3328926"/>
            <a:ext cx="0" cy="142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7706722" y="3311261"/>
            <a:ext cx="0" cy="175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8390262" y="3327287"/>
            <a:ext cx="1" cy="156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H="1">
            <a:off x="10064720" y="3252398"/>
            <a:ext cx="13978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10851021" y="2728596"/>
            <a:ext cx="0" cy="5207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10064719" y="3246849"/>
            <a:ext cx="0" cy="245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ctangle 9"/>
          <p:cNvSpPr>
            <a:spLocks noChangeArrowheads="1"/>
          </p:cNvSpPr>
          <p:nvPr/>
        </p:nvSpPr>
        <p:spPr bwMode="auto">
          <a:xfrm>
            <a:off x="11053656" y="3489028"/>
            <a:ext cx="1102760" cy="3508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Source Sans Pro" panose="020B0503030403020204" pitchFamily="34" charset="0"/>
              </a:rPr>
              <a:t>DIRECTOR’S OFFICE</a:t>
            </a:r>
          </a:p>
        </p:txBody>
      </p:sp>
      <p:cxnSp>
        <p:nvCxnSpPr>
          <p:cNvPr id="172" name="Straight Connector 171"/>
          <p:cNvCxnSpPr/>
          <p:nvPr/>
        </p:nvCxnSpPr>
        <p:spPr>
          <a:xfrm>
            <a:off x="10675711" y="4516500"/>
            <a:ext cx="0" cy="2699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V="1">
            <a:off x="1634278" y="2169173"/>
            <a:ext cx="1" cy="311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7707699" y="3145085"/>
            <a:ext cx="0" cy="183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 Placeholder 2"/>
          <p:cNvSpPr txBox="1">
            <a:spLocks/>
          </p:cNvSpPr>
          <p:nvPr/>
        </p:nvSpPr>
        <p:spPr>
          <a:xfrm>
            <a:off x="8420204" y="5628491"/>
            <a:ext cx="3365376" cy="1179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 algn="l"/>
            <a:r>
              <a:rPr lang="en-GB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Total number of staff:70+</a:t>
            </a:r>
          </a:p>
          <a:p>
            <a:pPr marL="312520" algn="l"/>
            <a:r>
              <a:rPr lang="en-GB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Operational Forecasters: 4</a:t>
            </a:r>
          </a:p>
          <a:p>
            <a:pPr marL="312520" algn="l"/>
            <a:r>
              <a:rPr lang="en-GB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Operational Observers: 19</a:t>
            </a:r>
            <a:endParaRPr lang="en-GB" sz="20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11457878" y="3246849"/>
            <a:ext cx="0" cy="245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73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BDMD Corporate Structure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427058"/>
            <a:ext cx="12192000" cy="5430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9720" indent="-457200" algn="l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Vision: </a:t>
            </a:r>
            <a:r>
              <a:rPr lang="en-US" sz="28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Towards a weather smart society</a:t>
            </a:r>
          </a:p>
          <a:p>
            <a:pPr marL="769720" indent="-457200" algn="l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Mission</a:t>
            </a:r>
            <a:r>
              <a:rPr lang="en-US" sz="28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: We aim to provide accurate meteorological and climatological information for the safety of our people and the development of our nation</a:t>
            </a:r>
          </a:p>
          <a:p>
            <a:pPr marL="769720" indent="-457200" algn="l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rgbClr val="1E5A89"/>
              </a:solidFill>
              <a:latin typeface="Source Sans Pro" panose="020B0503030403020204" pitchFamily="34" charset="0"/>
            </a:endParaRPr>
          </a:p>
          <a:p>
            <a:pPr marL="76972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We are the “National Meteorological Authority” in Brunei Darussalam</a:t>
            </a:r>
          </a:p>
          <a:p>
            <a:pPr marL="76972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We are responsible for providing meteorological information for the Department of Civil Aviation as this is a requirement under the ICAO Convention</a:t>
            </a:r>
            <a:endParaRPr lang="en-GB" sz="28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77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032476"/>
            <a:ext cx="12192000" cy="58255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/>
            <a:r>
              <a:rPr lang="en-GB" sz="80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BDMD </a:t>
            </a:r>
          </a:p>
          <a:p>
            <a:pPr marL="312520"/>
            <a:r>
              <a:rPr lang="en-GB" sz="80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OBSERVATIONAL SYSTEMS</a:t>
            </a:r>
            <a:endParaRPr lang="en-GB" sz="8000" b="1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09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BDMD Observational Systems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568331"/>
              </p:ext>
            </p:extLst>
          </p:nvPr>
        </p:nvGraphicFramePr>
        <p:xfrm>
          <a:off x="0" y="1032474"/>
          <a:ext cx="12192000" cy="5825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3626016504"/>
                    </a:ext>
                  </a:extLst>
                </a:gridCol>
                <a:gridCol w="2438400">
                  <a:extLst>
                    <a:ext uri="{9D8B030D-6E8A-4147-A177-3AD203B41FA5}">
                      <a16:colId xmlns="" xmlns:a16="http://schemas.microsoft.com/office/drawing/2014/main" val="1249937915"/>
                    </a:ext>
                  </a:extLst>
                </a:gridCol>
                <a:gridCol w="2438400">
                  <a:extLst>
                    <a:ext uri="{9D8B030D-6E8A-4147-A177-3AD203B41FA5}">
                      <a16:colId xmlns="" xmlns:a16="http://schemas.microsoft.com/office/drawing/2014/main" val="3855562021"/>
                    </a:ext>
                  </a:extLst>
                </a:gridCol>
                <a:gridCol w="2438400">
                  <a:extLst>
                    <a:ext uri="{9D8B030D-6E8A-4147-A177-3AD203B41FA5}">
                      <a16:colId xmlns="" xmlns:a16="http://schemas.microsoft.com/office/drawing/2014/main" val="2090766024"/>
                    </a:ext>
                  </a:extLst>
                </a:gridCol>
                <a:gridCol w="2438400">
                  <a:extLst>
                    <a:ext uri="{9D8B030D-6E8A-4147-A177-3AD203B41FA5}">
                      <a16:colId xmlns="" xmlns:a16="http://schemas.microsoft.com/office/drawing/2014/main" val="758325883"/>
                    </a:ext>
                  </a:extLst>
                </a:gridCol>
              </a:tblGrid>
              <a:tr h="670263">
                <a:tc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ource Sans Pro" panose="020B0503030403020204" pitchFamily="34" charset="0"/>
                        </a:rPr>
                        <a:t>Surface Observation</a:t>
                      </a:r>
                      <a:r>
                        <a:rPr lang="en-US" baseline="0" dirty="0" smtClean="0">
                          <a:latin typeface="Source Sans Pro" panose="020B0503030403020204" pitchFamily="34" charset="0"/>
                        </a:rPr>
                        <a:t> Station</a:t>
                      </a:r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ource Sans Pro" panose="020B0503030403020204" pitchFamily="34" charset="0"/>
                        </a:rPr>
                        <a:t>Precipitation</a:t>
                      </a:r>
                      <a:r>
                        <a:rPr lang="en-US" baseline="0" dirty="0" smtClean="0">
                          <a:latin typeface="Source Sans Pro" panose="020B0503030403020204" pitchFamily="34" charset="0"/>
                        </a:rPr>
                        <a:t> Station</a:t>
                      </a:r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ource Sans Pro" panose="020B0503030403020204" pitchFamily="34" charset="0"/>
                        </a:rPr>
                        <a:t>Upper-Air / Radiosonde Station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ource Sans Pro" panose="020B0503030403020204" pitchFamily="34" charset="0"/>
                        </a:rPr>
                        <a:t>Weather Radar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519791100"/>
                  </a:ext>
                </a:extLst>
              </a:tr>
              <a:tr h="72462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Location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Meteorological Station based at Brunei International Airport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All over the country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Meteorological Station based at Brunei International Airport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Based at Brunei International Airport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8149241"/>
                  </a:ext>
                </a:extLst>
              </a:tr>
              <a:tr h="98943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Technology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Automatic Weather Observation System (AWOS)</a:t>
                      </a:r>
                      <a:endParaRPr lang="en-US" sz="1400" baseline="0" dirty="0" smtClean="0">
                        <a:latin typeface="Source Sans Pro" panose="020B0503030403020204" pitchFamily="34" charset="0"/>
                      </a:endParaRPr>
                    </a:p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Manual Observation (manned observations)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Automatic Meteorological Data Acquisition System (AMEDAS)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ource Sans Pro" panose="020B0503030403020204" pitchFamily="34" charset="0"/>
                        </a:rPr>
                        <a:t>Vaisala</a:t>
                      </a:r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 Radiosonde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Baron Doppler Weather Surveillance Radar (DWSR)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556905244"/>
                  </a:ext>
                </a:extLst>
              </a:tr>
              <a:tr h="14362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Metadata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Ultrasonic wind sensor, temperature, humidity, rainfall,  sunshine recorder, pressure and solar radiation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Rainfall, temperature, humidity, pressure, wind speed, wind direction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Wind speed, wind direction, temperature, humidity</a:t>
                      </a:r>
                      <a:r>
                        <a:rPr lang="en-US" sz="1400" baseline="0" dirty="0" smtClean="0">
                          <a:latin typeface="Source Sans Pro" panose="020B0503030403020204" pitchFamily="34" charset="0"/>
                        </a:rPr>
                        <a:t> (at each elevation)</a:t>
                      </a:r>
                      <a:endParaRPr lang="en-US" sz="1400" dirty="0" smtClean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Rainfall/Storm Detection, Crucial now-casting tool,</a:t>
                      </a:r>
                      <a:r>
                        <a:rPr lang="en-US" sz="1400" baseline="0" dirty="0" smtClean="0">
                          <a:latin typeface="Source Sans Pro" panose="020B0503030403020204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Source Sans Pro" panose="020B0503030403020204" pitchFamily="34" charset="0"/>
                        </a:rPr>
                        <a:t>Asessing</a:t>
                      </a:r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 types of precipitation, </a:t>
                      </a:r>
                      <a:r>
                        <a:rPr lang="en-US" sz="1400" dirty="0" err="1" smtClean="0">
                          <a:latin typeface="Source Sans Pro" panose="020B0503030403020204" pitchFamily="34" charset="0"/>
                        </a:rPr>
                        <a:t>eg</a:t>
                      </a:r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. Squall, TSRA, Intensity if rainfall</a:t>
                      </a:r>
                      <a:r>
                        <a:rPr lang="en-US" sz="1400" baseline="0" dirty="0" smtClean="0">
                          <a:latin typeface="Source Sans Pro" panose="020B0503030403020204" pitchFamily="34" charset="0"/>
                        </a:rPr>
                        <a:t> and </a:t>
                      </a:r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Movement of rainfall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517304269"/>
                  </a:ext>
                </a:extLst>
              </a:tr>
              <a:tr h="61945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Network Structure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Data Transmitted via MMS-GTS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Internal link only, data not transmitted via GTS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Data transmitted via GTS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Internal link only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103931961"/>
                  </a:ext>
                </a:extLst>
              </a:tr>
              <a:tr h="61945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Status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Operational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Operational without communication link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Operational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Operational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98417380"/>
                  </a:ext>
                </a:extLst>
              </a:tr>
              <a:tr h="766014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Source Sans Pro" panose="020B0503030403020204" pitchFamily="34" charset="0"/>
                        </a:rPr>
                        <a:t>Comments</a:t>
                      </a:r>
                      <a:endParaRPr lang="en-US" b="1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Observations made are requirements under ICAO Convention 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-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-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Source Sans Pro" panose="020B0503030403020204" pitchFamily="34" charset="0"/>
                        </a:rPr>
                        <a:t>-</a:t>
                      </a:r>
                      <a:endParaRPr lang="en-US" sz="1400" dirty="0">
                        <a:latin typeface="Source Sans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78839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40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BDMD Observational </a:t>
            </a:r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Systems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Map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8109526" y="1104324"/>
            <a:ext cx="4082473" cy="3114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 algn="l"/>
            <a:r>
              <a:rPr lang="en-US" sz="22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Summary:</a:t>
            </a:r>
          </a:p>
          <a:p>
            <a:pPr marL="312520" algn="l"/>
            <a:r>
              <a:rPr lang="en-US" sz="22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1 Surface Observation Station</a:t>
            </a:r>
          </a:p>
          <a:p>
            <a:pPr marL="312520" algn="l"/>
            <a:r>
              <a:rPr lang="en-US" sz="22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1 Radiosonde Station</a:t>
            </a:r>
          </a:p>
          <a:p>
            <a:pPr marL="312520" algn="l"/>
            <a:r>
              <a:rPr lang="en-US" sz="22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1 Weather Radar</a:t>
            </a:r>
          </a:p>
          <a:p>
            <a:pPr marL="312520" algn="l"/>
            <a:r>
              <a:rPr lang="en-US" sz="22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13 Precipitation Stations</a:t>
            </a:r>
          </a:p>
          <a:p>
            <a:pPr marL="312520" algn="l"/>
            <a:endParaRPr lang="en-GB" sz="22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7" y="1104324"/>
            <a:ext cx="8012605" cy="5666171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783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032476"/>
            <a:ext cx="12192000" cy="58255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/>
            <a:r>
              <a:rPr lang="en-GB" sz="80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THANK YOU</a:t>
            </a:r>
            <a:endParaRPr lang="en-GB" sz="8000" b="1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2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Insert Title Here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427059"/>
            <a:ext cx="9039829" cy="7258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972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Insert Text Here</a:t>
            </a:r>
            <a:endParaRPr lang="en-GB" sz="28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3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Table of Contents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423686"/>
            <a:ext cx="11250592" cy="54343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6870" indent="-514350" algn="l">
              <a:buFont typeface="+mj-lt"/>
              <a:buAutoNum type="arabicPeriod"/>
            </a:pPr>
            <a:r>
              <a:rPr lang="en-US" dirty="0">
                <a:solidFill>
                  <a:srgbClr val="1E5A89"/>
                </a:solidFill>
                <a:latin typeface="Source Sans Pro" panose="020B0503030403020204" pitchFamily="34" charset="0"/>
              </a:rPr>
              <a:t>Introduction to </a:t>
            </a:r>
            <a:r>
              <a:rPr lang="en-US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Brunei Darussalam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Facts and Figures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Physical Features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Weather and Climate</a:t>
            </a:r>
            <a:endParaRPr lang="en-US" sz="2000" dirty="0">
              <a:solidFill>
                <a:srgbClr val="1E5A89"/>
              </a:solidFill>
              <a:latin typeface="Source Sans Pro" panose="020B0503030403020204" pitchFamily="34" charset="0"/>
            </a:endParaRPr>
          </a:p>
          <a:p>
            <a:pPr marL="82687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Introduction to BDMD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History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Organizational Structure</a:t>
            </a:r>
          </a:p>
          <a:p>
            <a:pPr marL="1341220" lvl="1" indent="-57150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Corporate Structure</a:t>
            </a:r>
            <a:endParaRPr lang="en-US" dirty="0">
              <a:solidFill>
                <a:srgbClr val="1E5A89"/>
              </a:solidFill>
              <a:latin typeface="Source Sans Pro" panose="020B0503030403020204" pitchFamily="34" charset="0"/>
            </a:endParaRPr>
          </a:p>
          <a:p>
            <a:pPr marL="82687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BDMD Observational Systems</a:t>
            </a:r>
          </a:p>
          <a:p>
            <a:pPr marL="1284070" lvl="1" indent="-51435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Inventory of available systems</a:t>
            </a:r>
          </a:p>
          <a:p>
            <a:pPr marL="1284070" lvl="1" indent="-514350" algn="l">
              <a:buFont typeface="+mj-lt"/>
              <a:buAutoNum type="romanLcPeriod"/>
            </a:pPr>
            <a:r>
              <a:rPr lang="en-US" sz="20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Map of Observational Systems</a:t>
            </a:r>
            <a:endParaRPr lang="en-US" sz="20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53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032476"/>
            <a:ext cx="12192000" cy="58255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/>
            <a:r>
              <a:rPr lang="en-GB" sz="80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INTRODUCTION TO BRUNEI DARUSSALAM</a:t>
            </a:r>
            <a:endParaRPr lang="en-GB" sz="8000" b="1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49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Introduction to Brunei Darussalam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238023" y="1161110"/>
            <a:ext cx="9715954" cy="5564077"/>
            <a:chOff x="196252" y="1199576"/>
            <a:chExt cx="8946789" cy="51235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6252" y="1199576"/>
              <a:ext cx="8946789" cy="5123596"/>
            </a:xfrm>
            <a:prstGeom prst="rect">
              <a:avLst/>
            </a:prstGeom>
            <a:ln w="1905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Oval 6"/>
            <p:cNvSpPr/>
            <p:nvPr/>
          </p:nvSpPr>
          <p:spPr>
            <a:xfrm>
              <a:off x="2865516" y="3631469"/>
              <a:ext cx="381731" cy="3817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308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Introduction to Brunei Darussalam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8109526" y="1178765"/>
            <a:ext cx="4082473" cy="3114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542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Population: 430,000+</a:t>
            </a:r>
          </a:p>
          <a:p>
            <a:pPr marL="65542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Area: 5,700kmsq</a:t>
            </a:r>
          </a:p>
          <a:p>
            <a:pPr marL="65542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Four districts</a:t>
            </a:r>
          </a:p>
          <a:p>
            <a:pPr marL="65542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Capital: Bandar Seri Begawan</a:t>
            </a:r>
          </a:p>
          <a:p>
            <a:pPr marL="65542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Main Industry: Oil &amp; Gas</a:t>
            </a:r>
          </a:p>
          <a:p>
            <a:pPr marL="312520" algn="l"/>
            <a:endParaRPr lang="en-US" sz="2400" dirty="0" smtClean="0">
              <a:solidFill>
                <a:srgbClr val="1E5A89"/>
              </a:solidFill>
              <a:latin typeface="Source Sans Pro" panose="020B0503030403020204" pitchFamily="34" charset="0"/>
            </a:endParaRPr>
          </a:p>
          <a:p>
            <a:pPr marL="312520" algn="l"/>
            <a:endParaRPr lang="en-US" sz="2400" dirty="0" smtClean="0">
              <a:solidFill>
                <a:srgbClr val="1E5A89"/>
              </a:solidFill>
              <a:latin typeface="Source Sans Pro" panose="020B0503030403020204" pitchFamily="34" charset="0"/>
            </a:endParaRPr>
          </a:p>
          <a:p>
            <a:pPr marL="312520" algn="l"/>
            <a:endParaRPr lang="en-GB" sz="24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30794"/>
            <a:ext cx="8109527" cy="58272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5103" y="1705464"/>
            <a:ext cx="1275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  <a:latin typeface="Source Sans Pro" panose="020B0503030403020204" pitchFamily="34" charset="0"/>
              </a:rPr>
              <a:t>Brunei River</a:t>
            </a:r>
            <a:endParaRPr lang="en-US" sz="1400" b="1" dirty="0">
              <a:solidFill>
                <a:srgbClr val="002060"/>
              </a:solidFill>
              <a:latin typeface="Source Sans Pro" panose="020B05030304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27099" y="2362056"/>
            <a:ext cx="1576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002060"/>
                </a:solidFill>
                <a:latin typeface="Source Sans Pro" panose="020B0503030403020204" pitchFamily="34" charset="0"/>
              </a:rPr>
              <a:t>Tutong</a:t>
            </a:r>
            <a:r>
              <a:rPr lang="en-US" sz="1400" b="1" dirty="0" smtClean="0">
                <a:solidFill>
                  <a:srgbClr val="002060"/>
                </a:solidFill>
                <a:latin typeface="Source Sans Pro" panose="020B0503030403020204" pitchFamily="34" charset="0"/>
              </a:rPr>
              <a:t> River</a:t>
            </a:r>
            <a:endParaRPr lang="en-US" sz="1400" b="1" dirty="0">
              <a:solidFill>
                <a:srgbClr val="002060"/>
              </a:solidFill>
              <a:latin typeface="Source Sans Pro" panose="020B05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4088" y="2938188"/>
            <a:ext cx="1493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002060"/>
                </a:solidFill>
                <a:latin typeface="Source Sans Pro" panose="020B0503030403020204" pitchFamily="34" charset="0"/>
              </a:rPr>
              <a:t>Belait</a:t>
            </a:r>
            <a:r>
              <a:rPr lang="en-US" sz="1400" b="1" dirty="0" smtClean="0">
                <a:solidFill>
                  <a:srgbClr val="002060"/>
                </a:solidFill>
                <a:latin typeface="Source Sans Pro" panose="020B0503030403020204" pitchFamily="34" charset="0"/>
              </a:rPr>
              <a:t> River</a:t>
            </a:r>
            <a:endParaRPr lang="en-US" sz="1400" b="1" dirty="0">
              <a:solidFill>
                <a:srgbClr val="002060"/>
              </a:solidFill>
              <a:latin typeface="Source Sans Pro" panose="020B05030304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6578" y="1953015"/>
            <a:ext cx="1708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002060"/>
                </a:solidFill>
                <a:latin typeface="Source Sans Pro" panose="020B0503030403020204" pitchFamily="34" charset="0"/>
              </a:rPr>
              <a:t>Temburong</a:t>
            </a:r>
            <a:r>
              <a:rPr lang="en-US" sz="1400" b="1" dirty="0" smtClean="0">
                <a:solidFill>
                  <a:srgbClr val="002060"/>
                </a:solidFill>
                <a:latin typeface="Source Sans Pro" panose="020B0503030403020204" pitchFamily="34" charset="0"/>
              </a:rPr>
              <a:t> River</a:t>
            </a:r>
            <a:endParaRPr lang="en-US" sz="1400" b="1" dirty="0">
              <a:solidFill>
                <a:srgbClr val="002060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>
            <a:off x="1840704" y="3245965"/>
            <a:ext cx="496096" cy="104726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>
            <a:off x="2815103" y="2669833"/>
            <a:ext cx="1211950" cy="127338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090252" y="1859353"/>
            <a:ext cx="1209666" cy="34121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2"/>
          </p:cNvCxnSpPr>
          <p:nvPr/>
        </p:nvCxnSpPr>
        <p:spPr>
          <a:xfrm flipH="1">
            <a:off x="6096000" y="2260792"/>
            <a:ext cx="1295002" cy="1310021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7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Brunei Darussalam Topography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427059"/>
            <a:ext cx="9039829" cy="7258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972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4213" y="1118996"/>
            <a:ext cx="8763574" cy="5631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54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Brunei Darussalam Weather  &amp; Climate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475" y="1032476"/>
            <a:ext cx="8747049" cy="58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45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0" y="1032476"/>
            <a:ext cx="12192000" cy="58255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520"/>
            <a:r>
              <a:rPr lang="en-GB" sz="8000" b="1" dirty="0" smtClean="0">
                <a:solidFill>
                  <a:srgbClr val="1E5A89"/>
                </a:solidFill>
                <a:latin typeface="Source Sans Pro" panose="020B0503030403020204" pitchFamily="34" charset="0"/>
              </a:rPr>
              <a:t>INTRODUCTION TO BDMD</a:t>
            </a:r>
            <a:endParaRPr lang="en-GB" sz="8000" b="1" dirty="0">
              <a:solidFill>
                <a:srgbClr val="1E5A89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1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1.tif"/>
          <p:cNvPicPr>
            <a:picLocks noChangeAspect="1"/>
          </p:cNvPicPr>
          <p:nvPr/>
        </p:nvPicPr>
        <p:blipFill>
          <a:blip r:embed="rId3">
            <a:alphaModFix amt="17810"/>
            <a:extLst/>
          </a:blip>
          <a:stretch>
            <a:fillRect/>
          </a:stretch>
        </p:blipFill>
        <p:spPr>
          <a:xfrm>
            <a:off x="-914400" y="-410229"/>
            <a:ext cx="8563689" cy="726823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6474"/>
            <a:ext cx="12192000" cy="1048950"/>
          </a:xfrm>
          <a:gradFill flip="none" rotWithShape="1">
            <a:gsLst>
              <a:gs pos="100000">
                <a:schemeClr val="tx2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en-US" sz="4600" dirty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   Introduction to </a:t>
            </a:r>
            <a:r>
              <a:rPr lang="en-US" sz="4600" dirty="0" smtClean="0">
                <a:solidFill>
                  <a:schemeClr val="bg1"/>
                </a:solidFill>
                <a:latin typeface="Source Sans Pro" panose="020B0503030403020204" pitchFamily="34" charset="0"/>
                <a:cs typeface="Telugu Sangam MN"/>
              </a:rPr>
              <a:t>BDMD</a:t>
            </a:r>
            <a:endParaRPr lang="en-US" sz="4600" dirty="0">
              <a:solidFill>
                <a:schemeClr val="bg1"/>
              </a:solidFill>
              <a:latin typeface="Source Sans Pro" panose="020B0503030403020204" pitchFamily="34" charset="0"/>
              <a:cs typeface="Telugu Sangam MN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7753" y="-16474"/>
            <a:ext cx="1664247" cy="932873"/>
          </a:xfrm>
          <a:prstGeom prst="rect">
            <a:avLst/>
          </a:prstGeom>
        </p:spPr>
      </p:pic>
      <p:grpSp>
        <p:nvGrpSpPr>
          <p:cNvPr id="48" name="Group 203"/>
          <p:cNvGrpSpPr/>
          <p:nvPr/>
        </p:nvGrpSpPr>
        <p:grpSpPr>
          <a:xfrm>
            <a:off x="8734807" y="1098317"/>
            <a:ext cx="3341033" cy="1945799"/>
            <a:chOff x="-1" y="0"/>
            <a:chExt cx="2499149" cy="1455490"/>
          </a:xfrm>
        </p:grpSpPr>
        <p:pic>
          <p:nvPicPr>
            <p:cNvPr id="87" name="pasted-image.tiff"/>
            <p:cNvPicPr>
              <a:picLocks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1" y="0"/>
              <a:ext cx="2499149" cy="14554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" name="BDMD Bulding Sinage.png"/>
            <p:cNvPicPr>
              <a:picLocks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9705" y="101179"/>
              <a:ext cx="1053716" cy="13509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9" name="Shape 204"/>
          <p:cNvSpPr/>
          <p:nvPr/>
        </p:nvSpPr>
        <p:spPr>
          <a:xfrm>
            <a:off x="5275558" y="6037646"/>
            <a:ext cx="4755512" cy="675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Weather Observation first started at Old Brunei Airport – was done by Air Traffic Control Officers under The Department of Civil Aviation</a:t>
            </a:r>
            <a:endParaRPr sz="1400" dirty="0"/>
          </a:p>
        </p:txBody>
      </p:sp>
      <p:grpSp>
        <p:nvGrpSpPr>
          <p:cNvPr id="50" name="Group 207"/>
          <p:cNvGrpSpPr/>
          <p:nvPr/>
        </p:nvGrpSpPr>
        <p:grpSpPr>
          <a:xfrm>
            <a:off x="3455493" y="6027554"/>
            <a:ext cx="1768554" cy="254799"/>
            <a:chOff x="0" y="0"/>
            <a:chExt cx="2827212" cy="407320"/>
          </a:xfrm>
        </p:grpSpPr>
        <p:sp>
          <p:nvSpPr>
            <p:cNvPr id="85" name="Shape 205"/>
            <p:cNvSpPr/>
            <p:nvPr/>
          </p:nvSpPr>
          <p:spPr>
            <a:xfrm>
              <a:off x="1676398" y="202182"/>
              <a:ext cx="1150815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  <p:sp>
          <p:nvSpPr>
            <p:cNvPr id="86" name="Shape 206"/>
            <p:cNvSpPr/>
            <p:nvPr/>
          </p:nvSpPr>
          <p:spPr>
            <a:xfrm>
              <a:off x="0" y="0"/>
              <a:ext cx="1423720" cy="407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 dirty="0"/>
                <a:t>1953</a:t>
              </a:r>
            </a:p>
          </p:txBody>
        </p:sp>
      </p:grpSp>
      <p:sp>
        <p:nvSpPr>
          <p:cNvPr id="51" name="Shape 208"/>
          <p:cNvSpPr/>
          <p:nvPr/>
        </p:nvSpPr>
        <p:spPr>
          <a:xfrm>
            <a:off x="5277986" y="5436620"/>
            <a:ext cx="3083099" cy="45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Brunei Meteorological Service was founded</a:t>
            </a:r>
            <a:r>
              <a:rPr sz="1400" dirty="0"/>
              <a:t> </a:t>
            </a:r>
          </a:p>
        </p:txBody>
      </p:sp>
      <p:sp>
        <p:nvSpPr>
          <p:cNvPr id="52" name="Shape 209"/>
          <p:cNvSpPr/>
          <p:nvPr/>
        </p:nvSpPr>
        <p:spPr>
          <a:xfrm>
            <a:off x="5298719" y="4787028"/>
            <a:ext cx="4894762" cy="360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Built our first Met Station and became fully operational for Old Brunei Airport </a:t>
            </a:r>
            <a:endParaRPr sz="1400" dirty="0"/>
          </a:p>
        </p:txBody>
      </p:sp>
      <p:sp>
        <p:nvSpPr>
          <p:cNvPr id="53" name="Shape 210"/>
          <p:cNvSpPr/>
          <p:nvPr/>
        </p:nvSpPr>
        <p:spPr>
          <a:xfrm>
            <a:off x="5267052" y="3947281"/>
            <a:ext cx="5074220" cy="45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New Brunei Darussalam Airport was built and Met Station was relocated with it</a:t>
            </a:r>
            <a:endParaRPr sz="1400" dirty="0"/>
          </a:p>
        </p:txBody>
      </p:sp>
      <p:sp>
        <p:nvSpPr>
          <p:cNvPr id="54" name="Shape 211"/>
          <p:cNvSpPr/>
          <p:nvPr/>
        </p:nvSpPr>
        <p:spPr>
          <a:xfrm>
            <a:off x="150458" y="961725"/>
            <a:ext cx="2217816" cy="1070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50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3600" b="1" dirty="0" smtClean="0"/>
              <a:t>Brief History</a:t>
            </a:r>
            <a:endParaRPr sz="3600" b="1" dirty="0"/>
          </a:p>
        </p:txBody>
      </p:sp>
      <p:grpSp>
        <p:nvGrpSpPr>
          <p:cNvPr id="56" name="Group 217"/>
          <p:cNvGrpSpPr/>
          <p:nvPr/>
        </p:nvGrpSpPr>
        <p:grpSpPr>
          <a:xfrm>
            <a:off x="3520309" y="2581231"/>
            <a:ext cx="1751378" cy="238088"/>
            <a:chOff x="-102424" y="-9000"/>
            <a:chExt cx="2799754" cy="380606"/>
          </a:xfrm>
        </p:grpSpPr>
        <p:sp>
          <p:nvSpPr>
            <p:cNvPr id="81" name="Shape 215"/>
            <p:cNvSpPr/>
            <p:nvPr/>
          </p:nvSpPr>
          <p:spPr>
            <a:xfrm>
              <a:off x="-102424" y="-9000"/>
              <a:ext cx="1330341" cy="380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 dirty="0"/>
                <a:t>1984</a:t>
              </a:r>
            </a:p>
          </p:txBody>
        </p:sp>
        <p:sp>
          <p:nvSpPr>
            <p:cNvPr id="82" name="Shape 216"/>
            <p:cNvSpPr/>
            <p:nvPr/>
          </p:nvSpPr>
          <p:spPr>
            <a:xfrm>
              <a:off x="1566308" y="190302"/>
              <a:ext cx="113102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</p:grpSp>
      <p:sp>
        <p:nvSpPr>
          <p:cNvPr id="57" name="Shape 218"/>
          <p:cNvSpPr/>
          <p:nvPr/>
        </p:nvSpPr>
        <p:spPr>
          <a:xfrm>
            <a:off x="5332939" y="2587135"/>
            <a:ext cx="2971737" cy="699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Brunei </a:t>
            </a:r>
            <a:r>
              <a:rPr lang="en-US" sz="1400" dirty="0"/>
              <a:t>Darussalam became Member of the World Meteorological Organization on 26 November </a:t>
            </a:r>
            <a:r>
              <a:rPr lang="en-US" sz="1400" dirty="0" smtClean="0"/>
              <a:t>1984</a:t>
            </a:r>
            <a:endParaRPr sz="1400" dirty="0"/>
          </a:p>
        </p:txBody>
      </p:sp>
      <p:sp>
        <p:nvSpPr>
          <p:cNvPr id="58" name="Shape 219"/>
          <p:cNvSpPr/>
          <p:nvPr/>
        </p:nvSpPr>
        <p:spPr>
          <a:xfrm>
            <a:off x="5316467" y="1259019"/>
            <a:ext cx="3473785" cy="1185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9" tIns="50799" rIns="50799" bIns="50799"/>
          <a:lstStyle>
            <a:lvl1pPr algn="l" defTabSz="650240">
              <a:defRPr sz="1200"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</a:lstStyle>
          <a:p>
            <a:r>
              <a:rPr lang="en-US" sz="1400" dirty="0" smtClean="0"/>
              <a:t>Met Service officially became a fully separate department under the Ministry of Communications and is known by “ Brunei Darussalam Meteorological Department (BDMD)” on  16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January 2013 </a:t>
            </a:r>
            <a:endParaRPr sz="1400" dirty="0"/>
          </a:p>
        </p:txBody>
      </p:sp>
      <p:grpSp>
        <p:nvGrpSpPr>
          <p:cNvPr id="59" name="Group 222"/>
          <p:cNvGrpSpPr/>
          <p:nvPr/>
        </p:nvGrpSpPr>
        <p:grpSpPr>
          <a:xfrm>
            <a:off x="3415200" y="5448620"/>
            <a:ext cx="1804257" cy="266501"/>
            <a:chOff x="0" y="0"/>
            <a:chExt cx="2884287" cy="426027"/>
          </a:xfrm>
        </p:grpSpPr>
        <p:sp>
          <p:nvSpPr>
            <p:cNvPr id="79" name="Shape 220"/>
            <p:cNvSpPr/>
            <p:nvPr/>
          </p:nvSpPr>
          <p:spPr>
            <a:xfrm>
              <a:off x="1708265" y="213013"/>
              <a:ext cx="117602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  <p:sp>
          <p:nvSpPr>
            <p:cNvPr id="80" name="Shape 221"/>
            <p:cNvSpPr/>
            <p:nvPr/>
          </p:nvSpPr>
          <p:spPr>
            <a:xfrm>
              <a:off x="0" y="0"/>
              <a:ext cx="1489100" cy="4260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 dirty="0"/>
                <a:t>1966</a:t>
              </a:r>
            </a:p>
          </p:txBody>
        </p:sp>
      </p:grpSp>
      <p:grpSp>
        <p:nvGrpSpPr>
          <p:cNvPr id="60" name="Group 225"/>
          <p:cNvGrpSpPr/>
          <p:nvPr/>
        </p:nvGrpSpPr>
        <p:grpSpPr>
          <a:xfrm>
            <a:off x="3525191" y="4823177"/>
            <a:ext cx="1706930" cy="238087"/>
            <a:chOff x="0" y="0"/>
            <a:chExt cx="2728699" cy="380604"/>
          </a:xfrm>
        </p:grpSpPr>
        <p:sp>
          <p:nvSpPr>
            <p:cNvPr id="77" name="Shape 223"/>
            <p:cNvSpPr/>
            <p:nvPr/>
          </p:nvSpPr>
          <p:spPr>
            <a:xfrm>
              <a:off x="1589291" y="190302"/>
              <a:ext cx="1139409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  <p:sp>
          <p:nvSpPr>
            <p:cNvPr id="78" name="Shape 224"/>
            <p:cNvSpPr/>
            <p:nvPr/>
          </p:nvSpPr>
          <p:spPr>
            <a:xfrm>
              <a:off x="0" y="0"/>
              <a:ext cx="1330340" cy="3806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 dirty="0"/>
                <a:t>1969</a:t>
              </a:r>
            </a:p>
          </p:txBody>
        </p:sp>
      </p:grpSp>
      <p:grpSp>
        <p:nvGrpSpPr>
          <p:cNvPr id="61" name="Group 228"/>
          <p:cNvGrpSpPr/>
          <p:nvPr/>
        </p:nvGrpSpPr>
        <p:grpSpPr>
          <a:xfrm>
            <a:off x="3524895" y="3947725"/>
            <a:ext cx="1694562" cy="238087"/>
            <a:chOff x="0" y="0"/>
            <a:chExt cx="2708927" cy="380604"/>
          </a:xfrm>
        </p:grpSpPr>
        <p:sp>
          <p:nvSpPr>
            <p:cNvPr id="75" name="Shape 226"/>
            <p:cNvSpPr/>
            <p:nvPr/>
          </p:nvSpPr>
          <p:spPr>
            <a:xfrm>
              <a:off x="1578896" y="190302"/>
              <a:ext cx="113003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  <p:sp>
          <p:nvSpPr>
            <p:cNvPr id="76" name="Shape 227"/>
            <p:cNvSpPr/>
            <p:nvPr/>
          </p:nvSpPr>
          <p:spPr>
            <a:xfrm>
              <a:off x="0" y="0"/>
              <a:ext cx="1330340" cy="3806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/>
                <a:t>1975</a:t>
              </a:r>
            </a:p>
          </p:txBody>
        </p:sp>
      </p:grpSp>
      <p:grpSp>
        <p:nvGrpSpPr>
          <p:cNvPr id="62" name="Group 231"/>
          <p:cNvGrpSpPr/>
          <p:nvPr/>
        </p:nvGrpSpPr>
        <p:grpSpPr>
          <a:xfrm>
            <a:off x="3524706" y="1259020"/>
            <a:ext cx="1710983" cy="238087"/>
            <a:chOff x="0" y="0"/>
            <a:chExt cx="2735178" cy="380604"/>
          </a:xfrm>
        </p:grpSpPr>
        <p:sp>
          <p:nvSpPr>
            <p:cNvPr id="73" name="Shape 229"/>
            <p:cNvSpPr/>
            <p:nvPr/>
          </p:nvSpPr>
          <p:spPr>
            <a:xfrm>
              <a:off x="0" y="0"/>
              <a:ext cx="1330340" cy="3806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799" tIns="50799" rIns="50799" bIns="50799" numCol="1" anchor="t">
              <a:noAutofit/>
            </a:bodyPr>
            <a:lstStyle>
              <a:lvl1pPr algn="r" defTabSz="650240">
                <a:defRPr sz="1400"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lvl1pPr>
            </a:lstStyle>
            <a:p>
              <a:r>
                <a:rPr sz="984" dirty="0"/>
                <a:t>2013</a:t>
              </a:r>
            </a:p>
          </p:txBody>
        </p:sp>
        <p:sp>
          <p:nvSpPr>
            <p:cNvPr id="74" name="Shape 230"/>
            <p:cNvSpPr/>
            <p:nvPr/>
          </p:nvSpPr>
          <p:spPr>
            <a:xfrm>
              <a:off x="1584364" y="190302"/>
              <a:ext cx="1150815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defTabSz="457184">
                <a:defRPr sz="1600"/>
              </a:pPr>
              <a:endParaRPr sz="1125"/>
            </a:p>
          </p:txBody>
        </p:sp>
      </p:grpSp>
      <p:sp>
        <p:nvSpPr>
          <p:cNvPr id="63" name="Shape 232"/>
          <p:cNvSpPr/>
          <p:nvPr/>
        </p:nvSpPr>
        <p:spPr>
          <a:xfrm flipV="1">
            <a:off x="5223764" y="1141073"/>
            <a:ext cx="0" cy="5634991"/>
          </a:xfrm>
          <a:prstGeom prst="line">
            <a:avLst/>
          </a:prstGeom>
          <a:ln w="25400">
            <a:solidFill>
              <a:srgbClr val="F2C154"/>
            </a:solidFill>
            <a:custDash>
              <a:ds d="200000" sp="200000"/>
            </a:custDash>
            <a:miter lim="400000"/>
            <a:tailEnd type="triangle"/>
          </a:ln>
          <a:effectLst>
            <a:outerShdw blurRad="203200" dir="5400000" rotWithShape="0">
              <a:srgbClr val="000000"/>
            </a:outerShdw>
          </a:effectLst>
        </p:spPr>
        <p:txBody>
          <a:bodyPr lIns="50799" tIns="50799" rIns="50799" bIns="50799" anchor="ctr"/>
          <a:lstStyle/>
          <a:p>
            <a:pPr defTabSz="457184">
              <a:defRPr sz="1600"/>
            </a:pPr>
            <a:endParaRPr sz="1125"/>
          </a:p>
        </p:txBody>
      </p:sp>
      <p:pic>
        <p:nvPicPr>
          <p:cNvPr id="65" name="Screen Shot 2015-11-07 at 7.53.58 PM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2493" y="1141073"/>
            <a:ext cx="1564215" cy="9144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6" name="Group 237"/>
          <p:cNvGrpSpPr/>
          <p:nvPr/>
        </p:nvGrpSpPr>
        <p:grpSpPr>
          <a:xfrm>
            <a:off x="2293554" y="2136990"/>
            <a:ext cx="925291" cy="914400"/>
            <a:chOff x="0" y="0"/>
            <a:chExt cx="1479171" cy="870373"/>
          </a:xfrm>
        </p:grpSpPr>
        <p:pic>
          <p:nvPicPr>
            <p:cNvPr id="71" name="pasted-image.tiff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129" y="0"/>
              <a:ext cx="1477043" cy="8634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" name="wmo logo_transparent.pn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26121"/>
              <a:ext cx="481065" cy="544253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139700" dist="25400" dir="5400000" rotWithShape="0">
                <a:srgbClr val="000000">
                  <a:alpha val="75000"/>
                </a:srgbClr>
              </a:outerShdw>
            </a:effectLst>
          </p:spPr>
        </p:pic>
      </p:grpSp>
      <p:pic>
        <p:nvPicPr>
          <p:cNvPr id="67" name="pasted-image.tif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2669" y="4401887"/>
            <a:ext cx="1564039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early_brunei_airport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32760" y="3302923"/>
            <a:ext cx="1564152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brunei_airport_lama_colour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842" y="5716727"/>
            <a:ext cx="1564053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pasted-image.png"/>
          <p:cNvPicPr>
            <a:picLocks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16200000">
            <a:off x="1594239" y="3791167"/>
            <a:ext cx="5825525" cy="30814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0194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43080</TotalTime>
  <Words>613</Words>
  <Application>Microsoft Office PowerPoint</Application>
  <PresentationFormat>Custom</PresentationFormat>
  <Paragraphs>152</Paragraphs>
  <Slides>16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Brunei Darussalam OSCAR Surface Training</vt:lpstr>
      <vt:lpstr>   Table of Contents</vt:lpstr>
      <vt:lpstr>   </vt:lpstr>
      <vt:lpstr>   Introduction to Brunei Darussalam</vt:lpstr>
      <vt:lpstr>   Introduction to Brunei Darussalam</vt:lpstr>
      <vt:lpstr>   Brunei Darussalam Topography</vt:lpstr>
      <vt:lpstr>   Brunei Darussalam Weather  &amp; Climate</vt:lpstr>
      <vt:lpstr>   </vt:lpstr>
      <vt:lpstr>   Introduction to BDMD</vt:lpstr>
      <vt:lpstr>   BDMD Organizational Structure</vt:lpstr>
      <vt:lpstr>   BDMD Corporate Structure</vt:lpstr>
      <vt:lpstr>   </vt:lpstr>
      <vt:lpstr>   BDMD Observational Systems</vt:lpstr>
      <vt:lpstr>   BDMD Observational Systems Map</vt:lpstr>
      <vt:lpstr>   </vt:lpstr>
      <vt:lpstr>   Insert Title Here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Goes Here</dc:title>
  <dc:creator>AY</dc:creator>
  <cp:lastModifiedBy>Timo Proescholdt</cp:lastModifiedBy>
  <cp:revision>573</cp:revision>
  <cp:lastPrinted>2018-09-16T15:15:59Z</cp:lastPrinted>
  <dcterms:created xsi:type="dcterms:W3CDTF">2015-07-07T01:33:32Z</dcterms:created>
  <dcterms:modified xsi:type="dcterms:W3CDTF">2018-09-25T07:13:58Z</dcterms:modified>
</cp:coreProperties>
</file>