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9" r:id="rId3"/>
    <p:sldId id="270" r:id="rId4"/>
    <p:sldId id="279" r:id="rId5"/>
    <p:sldId id="275" r:id="rId6"/>
    <p:sldId id="271" r:id="rId7"/>
    <p:sldId id="276" r:id="rId8"/>
    <p:sldId id="272" r:id="rId9"/>
    <p:sldId id="273" r:id="rId10"/>
    <p:sldId id="277" r:id="rId11"/>
    <p:sldId id="278" r:id="rId12"/>
    <p:sldId id="274" r:id="rId13"/>
    <p:sldId id="258" r:id="rId14"/>
  </p:sldIdLst>
  <p:sldSz cx="9144000" cy="6858000" type="screen4x3"/>
  <p:notesSz cx="6791325"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50" autoAdjust="0"/>
    <p:restoredTop sz="98335" autoAdjust="0"/>
  </p:normalViewPr>
  <p:slideViewPr>
    <p:cSldViewPr snapToGrid="0" snapToObjects="1">
      <p:cViewPr>
        <p:scale>
          <a:sx n="90" d="100"/>
          <a:sy n="90" d="100"/>
        </p:scale>
        <p:origin x="-660" y="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2907" cy="493633"/>
          </a:xfrm>
          <a:prstGeom prst="rect">
            <a:avLst/>
          </a:prstGeom>
        </p:spPr>
        <p:txBody>
          <a:bodyPr vert="horz" lIns="90690" tIns="45345" rIns="90690" bIns="45345" rtlCol="0"/>
          <a:lstStyle>
            <a:lvl1pPr algn="l">
              <a:defRPr sz="1200"/>
            </a:lvl1pPr>
          </a:lstStyle>
          <a:p>
            <a:endParaRPr lang="en-US"/>
          </a:p>
        </p:txBody>
      </p:sp>
      <p:sp>
        <p:nvSpPr>
          <p:cNvPr id="3" name="Date Placeholder 2"/>
          <p:cNvSpPr>
            <a:spLocks noGrp="1"/>
          </p:cNvSpPr>
          <p:nvPr>
            <p:ph type="dt" idx="1"/>
          </p:nvPr>
        </p:nvSpPr>
        <p:spPr>
          <a:xfrm>
            <a:off x="3846849" y="1"/>
            <a:ext cx="2942907" cy="493633"/>
          </a:xfrm>
          <a:prstGeom prst="rect">
            <a:avLst/>
          </a:prstGeom>
        </p:spPr>
        <p:txBody>
          <a:bodyPr vert="horz" lIns="90690" tIns="45345" rIns="90690" bIns="45345" rtlCol="0"/>
          <a:lstStyle>
            <a:lvl1pPr algn="r">
              <a:defRPr sz="1200"/>
            </a:lvl1pPr>
          </a:lstStyle>
          <a:p>
            <a:fld id="{B52C619D-49A1-43D3-A02C-742DF4F73657}" type="datetimeFigureOut">
              <a:rPr lang="en-US" smtClean="0"/>
              <a:t>9/25/2018</a:t>
            </a:fld>
            <a:endParaRPr lang="en-US"/>
          </a:p>
        </p:txBody>
      </p:sp>
      <p:sp>
        <p:nvSpPr>
          <p:cNvPr id="4" name="Slide Image Placeholder 3"/>
          <p:cNvSpPr>
            <a:spLocks noGrp="1" noRot="1" noChangeAspect="1"/>
          </p:cNvSpPr>
          <p:nvPr>
            <p:ph type="sldImg" idx="2"/>
          </p:nvPr>
        </p:nvSpPr>
        <p:spPr>
          <a:xfrm>
            <a:off x="927100" y="741363"/>
            <a:ext cx="4937125" cy="3702050"/>
          </a:xfrm>
          <a:prstGeom prst="rect">
            <a:avLst/>
          </a:prstGeom>
          <a:noFill/>
          <a:ln w="12700">
            <a:solidFill>
              <a:prstClr val="black"/>
            </a:solidFill>
          </a:ln>
        </p:spPr>
        <p:txBody>
          <a:bodyPr vert="horz" lIns="90690" tIns="45345" rIns="90690" bIns="45345" rtlCol="0" anchor="ctr"/>
          <a:lstStyle/>
          <a:p>
            <a:endParaRPr lang="en-US"/>
          </a:p>
        </p:txBody>
      </p:sp>
      <p:sp>
        <p:nvSpPr>
          <p:cNvPr id="5" name="Notes Placeholder 4"/>
          <p:cNvSpPr>
            <a:spLocks noGrp="1"/>
          </p:cNvSpPr>
          <p:nvPr>
            <p:ph type="body" sz="quarter" idx="3"/>
          </p:nvPr>
        </p:nvSpPr>
        <p:spPr>
          <a:xfrm>
            <a:off x="679133" y="4689516"/>
            <a:ext cx="5433060" cy="4442698"/>
          </a:xfrm>
          <a:prstGeom prst="rect">
            <a:avLst/>
          </a:prstGeom>
        </p:spPr>
        <p:txBody>
          <a:bodyPr vert="horz" lIns="90690" tIns="45345" rIns="90690" bIns="4534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6"/>
            <a:ext cx="2942907" cy="493633"/>
          </a:xfrm>
          <a:prstGeom prst="rect">
            <a:avLst/>
          </a:prstGeom>
        </p:spPr>
        <p:txBody>
          <a:bodyPr vert="horz" lIns="90690" tIns="45345" rIns="90690" bIns="45345" rtlCol="0" anchor="b"/>
          <a:lstStyle>
            <a:lvl1pPr algn="l">
              <a:defRPr sz="1200"/>
            </a:lvl1pPr>
          </a:lstStyle>
          <a:p>
            <a:endParaRPr lang="en-US"/>
          </a:p>
        </p:txBody>
      </p:sp>
      <p:sp>
        <p:nvSpPr>
          <p:cNvPr id="7" name="Slide Number Placeholder 6"/>
          <p:cNvSpPr>
            <a:spLocks noGrp="1"/>
          </p:cNvSpPr>
          <p:nvPr>
            <p:ph type="sldNum" sz="quarter" idx="5"/>
          </p:nvPr>
        </p:nvSpPr>
        <p:spPr>
          <a:xfrm>
            <a:off x="3846849" y="9377316"/>
            <a:ext cx="2942907" cy="493633"/>
          </a:xfrm>
          <a:prstGeom prst="rect">
            <a:avLst/>
          </a:prstGeom>
        </p:spPr>
        <p:txBody>
          <a:bodyPr vert="horz" lIns="90690" tIns="45345" rIns="90690" bIns="45345"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1875310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6000" cy="6912000"/>
          </a:xfrm>
          <a:prstGeom prst="rect">
            <a:avLst/>
          </a:prstGeom>
        </p:spPr>
      </p:pic>
      <p:sp>
        <p:nvSpPr>
          <p:cNvPr id="6" name="TextBox 5"/>
          <p:cNvSpPr txBox="1"/>
          <p:nvPr/>
        </p:nvSpPr>
        <p:spPr>
          <a:xfrm>
            <a:off x="4971238" y="5898887"/>
            <a:ext cx="4172989" cy="707886"/>
          </a:xfrm>
          <a:prstGeom prst="rect">
            <a:avLst/>
          </a:prstGeom>
          <a:noFill/>
        </p:spPr>
        <p:txBody>
          <a:bodyPr wrap="square" rtlCol="0">
            <a:spAutoFit/>
          </a:bodyPr>
          <a:lstStyle/>
          <a:p>
            <a:pPr algn="ctr"/>
            <a:r>
              <a:rPr lang="de-DE" sz="2000" dirty="0" smtClean="0">
                <a:solidFill>
                  <a:srgbClr val="000090"/>
                </a:solidFill>
              </a:rPr>
              <a:t>OSCAR/Surface </a:t>
            </a:r>
            <a:r>
              <a:rPr lang="de-DE" sz="2000" dirty="0" err="1" smtClean="0">
                <a:solidFill>
                  <a:srgbClr val="000090"/>
                </a:solidFill>
              </a:rPr>
              <a:t>course</a:t>
            </a:r>
            <a:r>
              <a:rPr lang="de-DE" sz="2000" dirty="0" smtClean="0">
                <a:solidFill>
                  <a:srgbClr val="000090"/>
                </a:solidFill>
              </a:rPr>
              <a:t> </a:t>
            </a:r>
            <a:r>
              <a:rPr lang="de-DE" sz="2000" dirty="0" err="1" smtClean="0">
                <a:solidFill>
                  <a:srgbClr val="000090"/>
                </a:solidFill>
              </a:rPr>
              <a:t>for</a:t>
            </a:r>
            <a:r>
              <a:rPr lang="de-DE" sz="2000" dirty="0" smtClean="0">
                <a:solidFill>
                  <a:srgbClr val="000090"/>
                </a:solidFill>
              </a:rPr>
              <a:t> RA-V </a:t>
            </a:r>
          </a:p>
          <a:p>
            <a:pPr algn="ctr"/>
            <a:r>
              <a:rPr lang="de-DE" sz="2000" dirty="0" smtClean="0">
                <a:solidFill>
                  <a:srgbClr val="000090"/>
                </a:solidFill>
              </a:rPr>
              <a:t>Jakarta 18-20 September 2018</a:t>
            </a:r>
          </a:p>
        </p:txBody>
      </p:sp>
      <p:sp>
        <p:nvSpPr>
          <p:cNvPr id="7" name="Shape 231"/>
          <p:cNvSpPr txBox="1">
            <a:spLocks/>
          </p:cNvSpPr>
          <p:nvPr/>
        </p:nvSpPr>
        <p:spPr>
          <a:xfrm>
            <a:off x="120649" y="1002683"/>
            <a:ext cx="8865446" cy="1108743"/>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endParaRPr lang="en-US" sz="4000" b="1" dirty="0">
              <a:solidFill>
                <a:srgbClr val="000090"/>
              </a:solidFill>
            </a:endParaRPr>
          </a:p>
          <a:p>
            <a:pPr>
              <a:lnSpc>
                <a:spcPct val="120000"/>
              </a:lnSpc>
            </a:pPr>
            <a:r>
              <a:rPr lang="en-US" sz="4000" b="1" dirty="0" smtClean="0">
                <a:solidFill>
                  <a:srgbClr val="000090"/>
                </a:solidFill>
              </a:rPr>
              <a:t> </a:t>
            </a:r>
            <a:endParaRPr lang="en-US" sz="4000" b="1" dirty="0">
              <a:solidFill>
                <a:srgbClr val="000090"/>
              </a:solidFill>
            </a:endParaRPr>
          </a:p>
        </p:txBody>
      </p:sp>
      <p:sp>
        <p:nvSpPr>
          <p:cNvPr id="3" name="TextBox 2"/>
          <p:cNvSpPr txBox="1"/>
          <p:nvPr/>
        </p:nvSpPr>
        <p:spPr>
          <a:xfrm rot="10800000" flipV="1">
            <a:off x="2941503" y="1799972"/>
            <a:ext cx="2802473" cy="3539430"/>
          </a:xfrm>
          <a:prstGeom prst="rect">
            <a:avLst/>
          </a:prstGeom>
          <a:noFill/>
        </p:spPr>
        <p:txBody>
          <a:bodyPr wrap="square" rtlCol="0">
            <a:spAutoFit/>
          </a:bodyPr>
          <a:lstStyle/>
          <a:p>
            <a:pPr algn="ctr"/>
            <a:r>
              <a:rPr lang="en-US" sz="3200" i="1" dirty="0" smtClean="0">
                <a:solidFill>
                  <a:srgbClr val="011993"/>
                </a:solidFill>
                <a:latin typeface="+mj-lt"/>
                <a:ea typeface="Arial"/>
                <a:cs typeface="Arial"/>
                <a:sym typeface="Arial"/>
              </a:rPr>
              <a:t>Submitted by Grace JOHNOLSON</a:t>
            </a:r>
          </a:p>
          <a:p>
            <a:pPr algn="ctr"/>
            <a:endParaRPr lang="en-US" sz="3200" i="1" dirty="0">
              <a:solidFill>
                <a:srgbClr val="011993"/>
              </a:solidFill>
              <a:latin typeface="+mj-lt"/>
              <a:ea typeface="Arial"/>
              <a:cs typeface="Arial"/>
              <a:sym typeface="Arial"/>
            </a:endParaRPr>
          </a:p>
          <a:p>
            <a:pPr algn="ctr"/>
            <a:r>
              <a:rPr lang="en-US" sz="3200" i="1" dirty="0" smtClean="0">
                <a:solidFill>
                  <a:srgbClr val="011993"/>
                </a:solidFill>
                <a:latin typeface="+mj-lt"/>
                <a:ea typeface="Arial"/>
                <a:cs typeface="Arial"/>
                <a:sym typeface="Arial"/>
              </a:rPr>
              <a:t>PSO, Observations</a:t>
            </a:r>
          </a:p>
          <a:p>
            <a:pPr algn="ctr"/>
            <a:r>
              <a:rPr lang="en-US" sz="3200" i="1" dirty="0" smtClean="0">
                <a:solidFill>
                  <a:srgbClr val="011993"/>
                </a:solidFill>
                <a:latin typeface="+mj-lt"/>
                <a:ea typeface="Arial"/>
                <a:cs typeface="Arial"/>
                <a:sym typeface="Arial"/>
              </a:rPr>
              <a:t> </a:t>
            </a:r>
            <a:endParaRPr lang="en-US" sz="3200" i="1" dirty="0">
              <a:latin typeface="+mj-lt"/>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13228" y="127591"/>
            <a:ext cx="1472867" cy="459123"/>
          </a:xfrm>
          <a:prstGeom prst="rect">
            <a:avLst/>
          </a:prstGeom>
        </p:spPr>
      </p:pic>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55865" cy="6858000"/>
          </a:xfrm>
        </p:spPr>
        <p:txBody>
          <a:bodyPr>
            <a:normAutofit fontScale="90000"/>
          </a:bodyPr>
          <a:lstStyle/>
          <a:p>
            <a:pPr marL="1482725" lvl="2" indent="-682625" algn="l"/>
            <a:r>
              <a:rPr lang="fr-CH" sz="1800" b="1" dirty="0" smtClean="0"/>
              <a:t/>
            </a:r>
            <a:br>
              <a:rPr lang="fr-CH" sz="1800" b="1" dirty="0" smtClean="0"/>
            </a:br>
            <a:r>
              <a:rPr lang="fr-CH" b="1" dirty="0"/>
              <a:t/>
            </a:r>
            <a:br>
              <a:rPr lang="fr-CH" b="1" dirty="0"/>
            </a:br>
            <a:r>
              <a:rPr lang="fr-CH" b="1" dirty="0" smtClean="0"/>
              <a:t/>
            </a:r>
            <a:br>
              <a:rPr lang="fr-CH" b="1" dirty="0" smtClean="0"/>
            </a:br>
            <a:r>
              <a:rPr lang="fr-CH" b="1" dirty="0"/>
              <a:t/>
            </a:r>
            <a:br>
              <a:rPr lang="fr-CH" b="1" dirty="0"/>
            </a:br>
            <a:r>
              <a:rPr lang="fr-CH" sz="1800" b="1" dirty="0" err="1" smtClean="0"/>
              <a:t>Upper</a:t>
            </a:r>
            <a:r>
              <a:rPr lang="fr-CH" sz="1800" b="1" dirty="0" smtClean="0"/>
              <a:t> – air /radiosonde stations </a:t>
            </a:r>
            <a:br>
              <a:rPr lang="fr-CH" sz="1800" b="1" dirty="0" smtClean="0"/>
            </a:br>
            <a:r>
              <a:rPr lang="fr-CH" dirty="0" smtClean="0"/>
              <a:t>. </a:t>
            </a:r>
            <a:r>
              <a:rPr lang="fr-CH" sz="1400" dirty="0" smtClean="0"/>
              <a:t>VAISALA </a:t>
            </a:r>
            <a:r>
              <a:rPr lang="fr-CH" sz="1400" dirty="0" err="1" smtClean="0"/>
              <a:t>DigiCORA</a:t>
            </a:r>
            <a:r>
              <a:rPr lang="fr-CH" sz="1400" dirty="0" smtClean="0"/>
              <a:t> 11 MW15                           </a:t>
            </a:r>
            <a:br>
              <a:rPr lang="fr-CH" sz="1400" dirty="0" smtClean="0"/>
            </a:br>
            <a:r>
              <a:rPr lang="fr-CH" sz="1400" dirty="0" smtClean="0"/>
              <a:t>.VAISALA radiosonde  RS 92</a:t>
            </a:r>
            <a:br>
              <a:rPr lang="fr-CH" sz="1400" dirty="0" smtClean="0"/>
            </a:br>
            <a:r>
              <a:rPr lang="fr-CH" sz="1400" dirty="0" smtClean="0"/>
              <a:t>.</a:t>
            </a:r>
            <a:r>
              <a:rPr lang="fr-CH" sz="1400" dirty="0" err="1" smtClean="0"/>
              <a:t>Balloon</a:t>
            </a:r>
            <a:r>
              <a:rPr lang="fr-CH" sz="1400" dirty="0" smtClean="0"/>
              <a:t> – TA 700 </a:t>
            </a:r>
            <a:br>
              <a:rPr lang="fr-CH" sz="1400" dirty="0" smtClean="0"/>
            </a:br>
            <a:r>
              <a:rPr lang="fr-CH" sz="1400" dirty="0" smtClean="0"/>
              <a:t>. Electrolyser </a:t>
            </a:r>
            <a:r>
              <a:rPr lang="fr-CH" sz="1800" dirty="0" smtClean="0"/>
              <a:t/>
            </a:r>
            <a:br>
              <a:rPr lang="fr-CH" sz="1800" dirty="0" smtClean="0"/>
            </a:br>
            <a:r>
              <a:rPr lang="fr-CH" sz="1800" dirty="0" smtClean="0"/>
              <a:t/>
            </a:r>
            <a:br>
              <a:rPr lang="fr-CH" sz="1800" dirty="0" smtClean="0"/>
            </a:br>
            <a:r>
              <a:rPr lang="fr-CH" dirty="0" smtClean="0"/>
              <a:t/>
            </a:r>
            <a:br>
              <a:rPr lang="fr-CH" dirty="0" smtClean="0"/>
            </a:br>
            <a:r>
              <a:rPr lang="fr-CH" dirty="0" smtClean="0"/>
              <a:t/>
            </a:r>
            <a:br>
              <a:rPr lang="fr-CH" dirty="0" smtClean="0"/>
            </a:br>
            <a:r>
              <a:rPr lang="fr-CH" dirty="0"/>
              <a:t/>
            </a:r>
            <a:br>
              <a:rPr lang="fr-CH" dirty="0"/>
            </a:br>
            <a:r>
              <a:rPr lang="fr-CH" dirty="0" smtClean="0"/>
              <a:t/>
            </a:r>
            <a:br>
              <a:rPr lang="fr-CH" dirty="0" smtClean="0"/>
            </a:br>
            <a:r>
              <a:rPr lang="fr-CH" dirty="0"/>
              <a:t/>
            </a:r>
            <a:br>
              <a:rPr lang="fr-CH" dirty="0"/>
            </a:br>
            <a:r>
              <a:rPr lang="fr-CH" dirty="0" smtClean="0"/>
              <a:t/>
            </a:r>
            <a:br>
              <a:rPr lang="fr-CH" dirty="0" smtClean="0"/>
            </a:br>
            <a:r>
              <a:rPr lang="fr-CH" dirty="0" smtClean="0"/>
              <a:t/>
            </a:r>
            <a:br>
              <a:rPr lang="fr-CH" dirty="0" smtClean="0"/>
            </a:br>
            <a:r>
              <a:rPr lang="fr-CH" dirty="0" smtClean="0"/>
              <a:t/>
            </a:r>
            <a:br>
              <a:rPr lang="fr-CH" dirty="0" smtClean="0"/>
            </a:br>
            <a:r>
              <a:rPr lang="fr-CH" dirty="0" smtClean="0"/>
              <a:t/>
            </a:r>
            <a:br>
              <a:rPr lang="fr-CH" dirty="0" smtClean="0"/>
            </a:br>
            <a:r>
              <a:rPr lang="fr-CH" dirty="0"/>
              <a:t/>
            </a:r>
            <a:br>
              <a:rPr lang="fr-CH" dirty="0"/>
            </a:br>
            <a:r>
              <a:rPr lang="fr-CH" dirty="0" smtClean="0"/>
              <a:t/>
            </a:r>
            <a:br>
              <a:rPr lang="fr-CH" dirty="0" smtClean="0"/>
            </a:br>
            <a:r>
              <a:rPr lang="fr-CH" dirty="0"/>
              <a:t/>
            </a:r>
            <a:br>
              <a:rPr lang="fr-CH" dirty="0"/>
            </a:br>
            <a:r>
              <a:rPr lang="fr-CH" sz="1800" b="1" dirty="0" smtClean="0"/>
              <a:t>Weather Radars</a:t>
            </a:r>
            <a:r>
              <a:rPr lang="fr-CH" sz="1800" dirty="0" smtClean="0"/>
              <a:t/>
            </a:r>
            <a:br>
              <a:rPr lang="fr-CH" sz="1800" dirty="0" smtClean="0"/>
            </a:br>
            <a:r>
              <a:rPr lang="fr-CH" sz="1400" dirty="0" smtClean="0"/>
              <a:t>. On </a:t>
            </a:r>
            <a:r>
              <a:rPr lang="fr-CH" sz="1400" dirty="0" err="1" smtClean="0"/>
              <a:t>process</a:t>
            </a:r>
            <a:r>
              <a:rPr lang="fr-CH" sz="1400" dirty="0" smtClean="0"/>
              <a:t> of </a:t>
            </a:r>
            <a:r>
              <a:rPr lang="fr-CH" sz="1400" dirty="0" err="1" smtClean="0"/>
              <a:t>getting</a:t>
            </a:r>
            <a:r>
              <a:rPr lang="fr-CH" sz="1400" dirty="0" smtClean="0"/>
              <a:t> </a:t>
            </a:r>
            <a:r>
              <a:rPr lang="fr-CH" sz="1400" dirty="0" err="1" smtClean="0"/>
              <a:t>two</a:t>
            </a:r>
            <a:r>
              <a:rPr lang="fr-CH" sz="1400" dirty="0" smtClean="0"/>
              <a:t> </a:t>
            </a:r>
            <a:r>
              <a:rPr lang="fr-CH" sz="1400" dirty="0" err="1" smtClean="0"/>
              <a:t>through</a:t>
            </a:r>
            <a:r>
              <a:rPr lang="fr-CH" sz="1400" dirty="0" smtClean="0"/>
              <a:t> GCF </a:t>
            </a:r>
            <a:r>
              <a:rPr lang="fr-CH" sz="1400" dirty="0" err="1" smtClean="0"/>
              <a:t>project</a:t>
            </a:r>
            <a:r>
              <a:rPr lang="fr-CH" sz="1400" dirty="0" smtClean="0"/>
              <a:t> </a:t>
            </a:r>
            <a:br>
              <a:rPr lang="fr-CH" sz="1400" dirty="0" smtClean="0"/>
            </a:br>
            <a:r>
              <a:rPr lang="fr-CH" sz="1400" dirty="0" smtClean="0"/>
              <a:t/>
            </a:r>
            <a:br>
              <a:rPr lang="fr-CH" sz="1400" dirty="0" smtClean="0"/>
            </a:br>
            <a:r>
              <a:rPr lang="fr-CH" sz="1400" dirty="0" smtClean="0"/>
              <a:t/>
            </a:r>
            <a:br>
              <a:rPr lang="fr-CH" sz="1400" dirty="0" smtClean="0"/>
            </a:br>
            <a:r>
              <a:rPr lang="fr-CH" sz="1800" b="1" dirty="0" err="1" smtClean="0"/>
              <a:t>Lightning</a:t>
            </a:r>
            <a:r>
              <a:rPr lang="fr-CH" sz="1800" b="1" dirty="0" smtClean="0"/>
              <a:t> </a:t>
            </a:r>
            <a:r>
              <a:rPr lang="fr-CH" sz="1800" b="1" dirty="0" err="1" smtClean="0"/>
              <a:t>detection</a:t>
            </a:r>
            <a:r>
              <a:rPr lang="fr-CH" sz="1800" b="1" dirty="0" smtClean="0"/>
              <a:t> networks</a:t>
            </a:r>
            <a:br>
              <a:rPr lang="fr-CH" sz="1800" b="1" dirty="0" smtClean="0"/>
            </a:br>
            <a:r>
              <a:rPr lang="fr-CH" sz="1800" b="1" dirty="0" smtClean="0"/>
              <a:t>.</a:t>
            </a:r>
            <a:r>
              <a:rPr lang="fr-CH" sz="1400" dirty="0" smtClean="0"/>
              <a:t>one </a:t>
            </a:r>
            <a:r>
              <a:rPr lang="fr-CH" sz="1400" dirty="0" err="1" smtClean="0"/>
              <a:t>lightning</a:t>
            </a:r>
            <a:r>
              <a:rPr lang="fr-CH" sz="1400" dirty="0" smtClean="0"/>
              <a:t> </a:t>
            </a:r>
            <a:r>
              <a:rPr lang="fr-CH" sz="1400" dirty="0" err="1" smtClean="0"/>
              <a:t>sensor</a:t>
            </a:r>
            <a:r>
              <a:rPr lang="fr-CH" sz="1400" dirty="0" smtClean="0"/>
              <a:t> has been </a:t>
            </a:r>
            <a:r>
              <a:rPr lang="fr-CH" sz="1400" dirty="0" err="1" smtClean="0"/>
              <a:t>install</a:t>
            </a:r>
            <a:r>
              <a:rPr lang="fr-CH" sz="1400" dirty="0" smtClean="0"/>
              <a:t> </a:t>
            </a:r>
            <a:r>
              <a:rPr lang="fr-CH" sz="1400" dirty="0" err="1" smtClean="0"/>
              <a:t>at</a:t>
            </a:r>
            <a:r>
              <a:rPr lang="fr-CH" sz="1400" dirty="0" smtClean="0"/>
              <a:t> </a:t>
            </a:r>
            <a:r>
              <a:rPr lang="fr-CH" sz="1400" dirty="0" err="1" smtClean="0"/>
              <a:t>Bauerfield</a:t>
            </a:r>
            <a:r>
              <a:rPr lang="fr-CH" sz="1400" dirty="0" smtClean="0"/>
              <a:t> </a:t>
            </a:r>
            <a:br>
              <a:rPr lang="fr-CH" sz="1400" dirty="0" smtClean="0"/>
            </a:br>
            <a:r>
              <a:rPr lang="fr-CH" sz="1400" dirty="0" smtClean="0"/>
              <a:t>. Second phase of </a:t>
            </a:r>
            <a:r>
              <a:rPr lang="fr-CH" sz="1400" dirty="0" err="1" smtClean="0"/>
              <a:t>installing</a:t>
            </a:r>
            <a:r>
              <a:rPr lang="fr-CH" sz="1400" dirty="0" smtClean="0"/>
              <a:t> </a:t>
            </a:r>
            <a:r>
              <a:rPr lang="fr-CH" sz="1400" dirty="0" err="1" smtClean="0"/>
              <a:t>another</a:t>
            </a:r>
            <a:r>
              <a:rPr lang="fr-CH" sz="1400" dirty="0" smtClean="0"/>
              <a:t> </a:t>
            </a:r>
            <a:r>
              <a:rPr lang="fr-CH" sz="1400" dirty="0" err="1" smtClean="0"/>
              <a:t>sensor</a:t>
            </a:r>
            <a:r>
              <a:rPr lang="fr-CH" sz="1400" dirty="0" smtClean="0"/>
              <a:t> </a:t>
            </a:r>
            <a:r>
              <a:rPr lang="fr-CH" sz="1400" dirty="0" err="1" smtClean="0"/>
              <a:t>will</a:t>
            </a:r>
            <a:r>
              <a:rPr lang="fr-CH" sz="1400" dirty="0" smtClean="0"/>
              <a:t> </a:t>
            </a:r>
            <a:r>
              <a:rPr lang="fr-CH" sz="1400" dirty="0" err="1" smtClean="0"/>
              <a:t>be</a:t>
            </a:r>
            <a:r>
              <a:rPr lang="fr-CH" sz="1400" dirty="0" smtClean="0"/>
              <a:t> </a:t>
            </a:r>
            <a:r>
              <a:rPr lang="fr-CH" sz="1400" dirty="0" err="1" smtClean="0"/>
              <a:t>at</a:t>
            </a:r>
            <a:r>
              <a:rPr lang="fr-CH" sz="1400" dirty="0" smtClean="0"/>
              <a:t> Pekoa.</a:t>
            </a:r>
            <a:r>
              <a:rPr lang="fr-CH" sz="1400" dirty="0"/>
              <a:t/>
            </a:r>
            <a:br>
              <a:rPr lang="fr-CH" sz="1400" dirty="0"/>
            </a:br>
            <a:r>
              <a:rPr lang="fr-CH" sz="1400" dirty="0" smtClean="0"/>
              <a:t/>
            </a:r>
            <a:br>
              <a:rPr lang="fr-CH" sz="1400" dirty="0" smtClean="0"/>
            </a:br>
            <a:r>
              <a:rPr lang="fr-CH" sz="1400" dirty="0"/>
              <a:t/>
            </a:r>
            <a:br>
              <a:rPr lang="fr-CH" sz="1400" dirty="0"/>
            </a:br>
            <a:r>
              <a:rPr lang="fr-CH" dirty="0" smtClean="0"/>
              <a:t/>
            </a:r>
            <a:br>
              <a:rPr lang="fr-CH" dirty="0" smtClean="0"/>
            </a:br>
            <a:r>
              <a:rPr lang="fr-CH" dirty="0"/>
              <a:t/>
            </a:r>
            <a:br>
              <a:rPr lang="fr-CH" dirty="0"/>
            </a:br>
            <a:r>
              <a:rPr lang="fr-CH" dirty="0" smtClean="0"/>
              <a:t/>
            </a:r>
            <a:br>
              <a:rPr lang="fr-CH" dirty="0" smtClean="0"/>
            </a:br>
            <a:r>
              <a:rPr lang="fr-CH" dirty="0"/>
              <a:t/>
            </a:r>
            <a:br>
              <a:rPr lang="fr-CH" dirty="0"/>
            </a:br>
            <a:r>
              <a:rPr lang="fr-CH" dirty="0" smtClean="0"/>
              <a:t/>
            </a:r>
            <a:br>
              <a:rPr lang="fr-CH" dirty="0" smtClean="0"/>
            </a:br>
            <a:r>
              <a:rPr lang="fr-CH" dirty="0"/>
              <a:t/>
            </a:r>
            <a:br>
              <a:rPr lang="fr-CH" dirty="0"/>
            </a:br>
            <a:endParaRPr lang="en-GB" sz="1400" dirty="0"/>
          </a:p>
        </p:txBody>
      </p:sp>
      <p:sp>
        <p:nvSpPr>
          <p:cNvPr id="6" name="TextBox 5"/>
          <p:cNvSpPr txBox="1"/>
          <p:nvPr/>
        </p:nvSpPr>
        <p:spPr>
          <a:xfrm>
            <a:off x="2610998" y="184666"/>
            <a:ext cx="1696597" cy="369332"/>
          </a:xfrm>
          <a:prstGeom prst="rect">
            <a:avLst/>
          </a:prstGeom>
          <a:noFill/>
        </p:spPr>
        <p:txBody>
          <a:bodyPr wrap="square" rtlCol="0">
            <a:spAutoFit/>
          </a:bodyPr>
          <a:lstStyle/>
          <a:p>
            <a:endParaRPr lang="en-GB"/>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5709" y="1187161"/>
            <a:ext cx="1796625" cy="1347470"/>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5709" y="2534631"/>
            <a:ext cx="2036008" cy="1527006"/>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58610" y="2649046"/>
            <a:ext cx="1883454" cy="1412591"/>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79892" y="1060738"/>
            <a:ext cx="1856138" cy="1392104"/>
          </a:xfrm>
          <a:prstGeom prst="rect">
            <a:avLst/>
          </a:prstGeom>
        </p:spPr>
      </p:pic>
    </p:spTree>
    <p:extLst>
      <p:ext uri="{BB962C8B-B14F-4D97-AF65-F5344CB8AC3E}">
        <p14:creationId xmlns:p14="http://schemas.microsoft.com/office/powerpoint/2010/main" val="10174513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71" y="274637"/>
            <a:ext cx="8444429" cy="6456669"/>
          </a:xfrm>
        </p:spPr>
        <p:txBody>
          <a:bodyPr>
            <a:normAutofit/>
          </a:bodyPr>
          <a:lstStyle/>
          <a:p>
            <a:endParaRPr lang="en-GB" sz="1400" dirty="0"/>
          </a:p>
        </p:txBody>
      </p:sp>
      <p:graphicFrame>
        <p:nvGraphicFramePr>
          <p:cNvPr id="3" name="Table 2"/>
          <p:cNvGraphicFramePr>
            <a:graphicFrameLocks noGrp="1"/>
          </p:cNvGraphicFramePr>
          <p:nvPr>
            <p:extLst>
              <p:ext uri="{D42A27DB-BD31-4B8C-83A1-F6EECF244321}">
                <p14:modId xmlns:p14="http://schemas.microsoft.com/office/powerpoint/2010/main" val="2312150067"/>
              </p:ext>
            </p:extLst>
          </p:nvPr>
        </p:nvGraphicFramePr>
        <p:xfrm>
          <a:off x="418641" y="550845"/>
          <a:ext cx="8174515" cy="5530465"/>
        </p:xfrm>
        <a:graphic>
          <a:graphicData uri="http://schemas.openxmlformats.org/drawingml/2006/table">
            <a:tbl>
              <a:tblPr firstRow="1" bandRow="1">
                <a:tableStyleId>{5C22544A-7EE6-4342-B048-85BDC9FD1C3A}</a:tableStyleId>
              </a:tblPr>
              <a:tblGrid>
                <a:gridCol w="1634903"/>
                <a:gridCol w="1634903"/>
                <a:gridCol w="1634903"/>
                <a:gridCol w="1634903"/>
                <a:gridCol w="1634903"/>
              </a:tblGrid>
              <a:tr h="782414">
                <a:tc>
                  <a:txBody>
                    <a:bodyPr/>
                    <a:lstStyle/>
                    <a:p>
                      <a:r>
                        <a:rPr lang="en-GB" dirty="0" smtClean="0"/>
                        <a:t>Observation types </a:t>
                      </a:r>
                      <a:endParaRPr lang="en-GB" dirty="0"/>
                    </a:p>
                  </a:txBody>
                  <a:tcPr/>
                </a:tc>
                <a:tc>
                  <a:txBody>
                    <a:bodyPr/>
                    <a:lstStyle/>
                    <a:p>
                      <a:r>
                        <a:rPr lang="en-GB" dirty="0" smtClean="0"/>
                        <a:t>Operational </a:t>
                      </a:r>
                      <a:endParaRPr lang="en-GB" dirty="0"/>
                    </a:p>
                  </a:txBody>
                  <a:tcPr/>
                </a:tc>
                <a:tc>
                  <a:txBody>
                    <a:bodyPr/>
                    <a:lstStyle/>
                    <a:p>
                      <a:r>
                        <a:rPr lang="en-GB" smtClean="0"/>
                        <a:t>Non-operational</a:t>
                      </a:r>
                      <a:endParaRPr lang="en-GB" dirty="0"/>
                    </a:p>
                  </a:txBody>
                  <a:tcPr/>
                </a:tc>
                <a:tc>
                  <a:txBody>
                    <a:bodyPr/>
                    <a:lstStyle/>
                    <a:p>
                      <a:r>
                        <a:rPr lang="en-GB" dirty="0" smtClean="0"/>
                        <a:t>Technology</a:t>
                      </a:r>
                      <a:r>
                        <a:rPr lang="en-GB" baseline="0" dirty="0" smtClean="0"/>
                        <a:t> used </a:t>
                      </a:r>
                      <a:endParaRPr lang="en-GB" dirty="0"/>
                    </a:p>
                  </a:txBody>
                  <a:tcPr/>
                </a:tc>
                <a:tc>
                  <a:txBody>
                    <a:bodyPr/>
                    <a:lstStyle/>
                    <a:p>
                      <a:r>
                        <a:rPr lang="en-GB" dirty="0" smtClean="0"/>
                        <a:t>Total</a:t>
                      </a:r>
                      <a:endParaRPr lang="en-GB" dirty="0"/>
                    </a:p>
                  </a:txBody>
                  <a:tcPr/>
                </a:tc>
              </a:tr>
              <a:tr h="1751117">
                <a:tc>
                  <a:txBody>
                    <a:bodyPr/>
                    <a:lstStyle/>
                    <a:p>
                      <a:r>
                        <a:rPr lang="en-GB" dirty="0" smtClean="0"/>
                        <a:t>Synoptic </a:t>
                      </a:r>
                      <a:endParaRPr lang="en-GB" dirty="0"/>
                    </a:p>
                  </a:txBody>
                  <a:tcPr/>
                </a:tc>
                <a:tc>
                  <a:txBody>
                    <a:bodyPr/>
                    <a:lstStyle/>
                    <a:p>
                      <a:r>
                        <a:rPr lang="en-GB" dirty="0" smtClean="0"/>
                        <a:t>6</a:t>
                      </a:r>
                      <a:endParaRPr lang="en-GB" dirty="0"/>
                    </a:p>
                  </a:txBody>
                  <a:tcPr/>
                </a:tc>
                <a:tc>
                  <a:txBody>
                    <a:bodyPr/>
                    <a:lstStyle/>
                    <a:p>
                      <a:r>
                        <a:rPr lang="en-GB" dirty="0" smtClean="0"/>
                        <a:t>1</a:t>
                      </a:r>
                      <a:endParaRPr lang="en-GB" dirty="0"/>
                    </a:p>
                  </a:txBody>
                  <a:tcPr/>
                </a:tc>
                <a:tc>
                  <a:txBody>
                    <a:bodyPr/>
                    <a:lstStyle/>
                    <a:p>
                      <a:r>
                        <a:rPr lang="en-GB" dirty="0" smtClean="0"/>
                        <a:t>-</a:t>
                      </a:r>
                      <a:r>
                        <a:rPr lang="en-GB" sz="1400" dirty="0" smtClean="0"/>
                        <a:t>Barometer</a:t>
                      </a:r>
                      <a:r>
                        <a:rPr lang="en-GB" sz="1400" baseline="0" dirty="0" smtClean="0"/>
                        <a:t> –PTB220</a:t>
                      </a:r>
                    </a:p>
                    <a:p>
                      <a:pPr marL="285750" indent="-285750">
                        <a:buFontTx/>
                        <a:buChar char="-"/>
                      </a:pPr>
                      <a:r>
                        <a:rPr lang="en-GB" sz="1400" baseline="0" dirty="0" smtClean="0"/>
                        <a:t>Thermometers French model</a:t>
                      </a:r>
                    </a:p>
                    <a:p>
                      <a:pPr marL="285750" indent="-285750">
                        <a:buFontTx/>
                        <a:buChar char="-"/>
                      </a:pPr>
                      <a:endParaRPr lang="en-GB" sz="1400" baseline="0" dirty="0" smtClean="0"/>
                    </a:p>
                    <a:p>
                      <a:pPr marL="285750" indent="-285750">
                        <a:buFontTx/>
                        <a:buChar char="-"/>
                      </a:pPr>
                      <a:endParaRPr lang="en-GB" sz="1400" dirty="0"/>
                    </a:p>
                  </a:txBody>
                  <a:tcPr/>
                </a:tc>
                <a:tc>
                  <a:txBody>
                    <a:bodyPr/>
                    <a:lstStyle/>
                    <a:p>
                      <a:r>
                        <a:rPr lang="en-GB" dirty="0" smtClean="0"/>
                        <a:t>7</a:t>
                      </a:r>
                      <a:endParaRPr lang="en-GB" dirty="0"/>
                    </a:p>
                  </a:txBody>
                  <a:tcPr/>
                </a:tc>
              </a:tr>
              <a:tr h="660166">
                <a:tc>
                  <a:txBody>
                    <a:bodyPr/>
                    <a:lstStyle/>
                    <a:p>
                      <a:r>
                        <a:rPr lang="en-GB" dirty="0" smtClean="0"/>
                        <a:t>AWS</a:t>
                      </a:r>
                      <a:endParaRPr lang="en-GB" dirty="0"/>
                    </a:p>
                  </a:txBody>
                  <a:tcPr/>
                </a:tc>
                <a:tc>
                  <a:txBody>
                    <a:bodyPr/>
                    <a:lstStyle/>
                    <a:p>
                      <a:r>
                        <a:rPr lang="en-GB" dirty="0" smtClean="0"/>
                        <a:t>6</a:t>
                      </a:r>
                      <a:endParaRPr lang="en-GB" dirty="0"/>
                    </a:p>
                  </a:txBody>
                  <a:tcPr/>
                </a:tc>
                <a:tc>
                  <a:txBody>
                    <a:bodyPr/>
                    <a:lstStyle/>
                    <a:p>
                      <a:r>
                        <a:rPr lang="en-GB" dirty="0" smtClean="0"/>
                        <a:t>-</a:t>
                      </a:r>
                      <a:endParaRPr lang="en-GB" dirty="0"/>
                    </a:p>
                  </a:txBody>
                  <a:tcPr/>
                </a:tc>
                <a:tc>
                  <a:txBody>
                    <a:bodyPr/>
                    <a:lstStyle/>
                    <a:p>
                      <a:r>
                        <a:rPr lang="en-GB" dirty="0" smtClean="0"/>
                        <a:t>-</a:t>
                      </a:r>
                      <a:r>
                        <a:rPr lang="en-GB" sz="1400" dirty="0" smtClean="0"/>
                        <a:t>It varies </a:t>
                      </a:r>
                      <a:endParaRPr lang="en-GB" sz="1400" dirty="0"/>
                    </a:p>
                  </a:txBody>
                  <a:tcPr/>
                </a:tc>
                <a:tc>
                  <a:txBody>
                    <a:bodyPr/>
                    <a:lstStyle/>
                    <a:p>
                      <a:r>
                        <a:rPr lang="en-GB" dirty="0" smtClean="0"/>
                        <a:t>9</a:t>
                      </a:r>
                      <a:endParaRPr lang="en-GB" dirty="0"/>
                    </a:p>
                  </a:txBody>
                  <a:tcPr/>
                </a:tc>
              </a:tr>
              <a:tr h="1676602">
                <a:tc>
                  <a:txBody>
                    <a:bodyPr/>
                    <a:lstStyle/>
                    <a:p>
                      <a:r>
                        <a:rPr lang="en-GB" dirty="0" smtClean="0"/>
                        <a:t>Upper – air </a:t>
                      </a:r>
                      <a:endParaRPr lang="en-GB" dirty="0"/>
                    </a:p>
                  </a:txBody>
                  <a:tcPr/>
                </a:tc>
                <a:tc>
                  <a:txBody>
                    <a:bodyPr/>
                    <a:lstStyle/>
                    <a:p>
                      <a:endParaRPr lang="en-GB"/>
                    </a:p>
                  </a:txBody>
                  <a:tcPr/>
                </a:tc>
                <a:tc>
                  <a:txBody>
                    <a:bodyPr/>
                    <a:lstStyle/>
                    <a:p>
                      <a:pPr marL="285750" indent="-285750">
                        <a:buFont typeface="Wingdings" panose="05000000000000000000" pitchFamily="2" charset="2"/>
                        <a:buChar char="ü"/>
                      </a:pPr>
                      <a:endParaRPr lang="en-GB" dirty="0"/>
                    </a:p>
                  </a:txBody>
                  <a:tcPr/>
                </a:tc>
                <a:tc>
                  <a:txBody>
                    <a:bodyPr/>
                    <a:lstStyle/>
                    <a:p>
                      <a:r>
                        <a:rPr lang="fr-CH" sz="1400" dirty="0" smtClean="0"/>
                        <a:t>VAISALA </a:t>
                      </a:r>
                      <a:r>
                        <a:rPr lang="fr-CH" sz="1400" dirty="0" err="1" smtClean="0"/>
                        <a:t>DigiCORA</a:t>
                      </a:r>
                      <a:r>
                        <a:rPr lang="fr-CH" sz="1400" dirty="0" smtClean="0"/>
                        <a:t> 11 MW15</a:t>
                      </a:r>
                      <a:br>
                        <a:rPr lang="fr-CH" sz="1400" dirty="0" smtClean="0"/>
                      </a:br>
                      <a:r>
                        <a:rPr lang="fr-CH" sz="1400" dirty="0" smtClean="0"/>
                        <a:t>.VAISALA radiosonde  RS 92</a:t>
                      </a:r>
                      <a:br>
                        <a:rPr lang="fr-CH" sz="1400" dirty="0" smtClean="0"/>
                      </a:br>
                      <a:r>
                        <a:rPr lang="fr-CH" sz="1400" dirty="0" smtClean="0"/>
                        <a:t>.</a:t>
                      </a:r>
                      <a:r>
                        <a:rPr lang="fr-CH" sz="1400" dirty="0" err="1" smtClean="0"/>
                        <a:t>Balloon</a:t>
                      </a:r>
                      <a:r>
                        <a:rPr lang="fr-CH" sz="1400" dirty="0" smtClean="0"/>
                        <a:t> – TA 700</a:t>
                      </a:r>
                      <a:br>
                        <a:rPr lang="fr-CH" sz="1400" dirty="0" smtClean="0"/>
                      </a:br>
                      <a:r>
                        <a:rPr lang="fr-CH" sz="1400" dirty="0" smtClean="0"/>
                        <a:t>. Electrolyser </a:t>
                      </a:r>
                      <a:endParaRPr lang="en-GB" sz="1400" dirty="0"/>
                    </a:p>
                  </a:txBody>
                  <a:tcPr/>
                </a:tc>
                <a:tc>
                  <a:txBody>
                    <a:bodyPr/>
                    <a:lstStyle/>
                    <a:p>
                      <a:r>
                        <a:rPr lang="en-GB" dirty="0" smtClean="0"/>
                        <a:t>1</a:t>
                      </a:r>
                      <a:endParaRPr lang="en-GB" dirty="0"/>
                    </a:p>
                  </a:txBody>
                  <a:tcPr/>
                </a:tc>
              </a:tr>
              <a:tr h="660166">
                <a:tc>
                  <a:txBody>
                    <a:bodyPr/>
                    <a:lstStyle/>
                    <a:p>
                      <a:r>
                        <a:rPr lang="en-GB" dirty="0" smtClean="0"/>
                        <a:t>Precipitation </a:t>
                      </a:r>
                      <a:endParaRPr lang="en-GB" dirty="0"/>
                    </a:p>
                  </a:txBody>
                  <a:tcPr/>
                </a:tc>
                <a:tc>
                  <a:txBody>
                    <a:bodyPr/>
                    <a:lstStyle/>
                    <a:p>
                      <a:r>
                        <a:rPr lang="en-GB" dirty="0" smtClean="0"/>
                        <a:t>50</a:t>
                      </a:r>
                      <a:endParaRPr lang="en-GB" dirty="0"/>
                    </a:p>
                  </a:txBody>
                  <a:tcPr/>
                </a:tc>
                <a:tc>
                  <a:txBody>
                    <a:bodyPr/>
                    <a:lstStyle/>
                    <a:p>
                      <a:r>
                        <a:rPr lang="en-GB" dirty="0" smtClean="0"/>
                        <a:t>-</a:t>
                      </a:r>
                      <a:endParaRPr lang="en-GB" dirty="0"/>
                    </a:p>
                  </a:txBody>
                  <a:tcPr/>
                </a:tc>
                <a:tc>
                  <a:txBody>
                    <a:bodyPr/>
                    <a:lstStyle/>
                    <a:p>
                      <a:r>
                        <a:rPr lang="en-GB" dirty="0" smtClean="0"/>
                        <a:t>-</a:t>
                      </a:r>
                      <a:r>
                        <a:rPr lang="en-GB" sz="1400" dirty="0" smtClean="0"/>
                        <a:t>Plastic rain gauge 25.4ml</a:t>
                      </a:r>
                      <a:endParaRPr lang="en-GB" sz="1400" dirty="0"/>
                    </a:p>
                  </a:txBody>
                  <a:tcPr/>
                </a:tc>
                <a:tc>
                  <a:txBody>
                    <a:bodyPr/>
                    <a:lstStyle/>
                    <a:p>
                      <a:r>
                        <a:rPr lang="en-GB" dirty="0" smtClean="0"/>
                        <a:t>50</a:t>
                      </a:r>
                      <a:endParaRPr lang="en-GB" dirty="0"/>
                    </a:p>
                  </a:txBody>
                  <a:tcPr/>
                </a:tc>
              </a:tr>
            </a:tbl>
          </a:graphicData>
        </a:graphic>
      </p:graphicFrame>
    </p:spTree>
    <p:extLst>
      <p:ext uri="{BB962C8B-B14F-4D97-AF65-F5344CB8AC3E}">
        <p14:creationId xmlns:p14="http://schemas.microsoft.com/office/powerpoint/2010/main" val="28269383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Other remarks</a:t>
            </a:r>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000" dirty="0" smtClean="0"/>
              <a:t> Capacity building  in relations to merging technologies</a:t>
            </a:r>
          </a:p>
          <a:p>
            <a:pPr marL="682625" indent="-682625">
              <a:buFont typeface="+mj-lt"/>
              <a:buAutoNum type="romanUcPeriod"/>
            </a:pPr>
            <a:r>
              <a:rPr lang="en-US" sz="2000" dirty="0" smtClean="0"/>
              <a:t>WMO &amp; Training providers to support in-country training.</a:t>
            </a:r>
          </a:p>
          <a:p>
            <a:pPr marL="682625" indent="-682625">
              <a:buFont typeface="+mj-lt"/>
              <a:buAutoNum type="romanUcPeriod"/>
            </a:pPr>
            <a:r>
              <a:rPr lang="en-US" sz="2000" dirty="0" smtClean="0"/>
              <a:t>Support and revive Upper-air Operations.</a:t>
            </a:r>
          </a:p>
          <a:p>
            <a:pPr marL="682625" indent="-682625">
              <a:buFont typeface="+mj-lt"/>
              <a:buAutoNum type="romanUcPeriod"/>
            </a:pPr>
            <a:r>
              <a:rPr lang="en-US" sz="2000" dirty="0" smtClean="0"/>
              <a:t>External support for Manual instruments.</a:t>
            </a:r>
          </a:p>
          <a:p>
            <a:pPr marL="682625" indent="-682625">
              <a:buFont typeface="+mj-lt"/>
              <a:buAutoNum type="romanUcPeriod"/>
            </a:pPr>
            <a:r>
              <a:rPr lang="en-US" sz="2000" dirty="0" smtClean="0"/>
              <a:t>Continuous Guidance in OSCAR through trainings</a:t>
            </a:r>
          </a:p>
        </p:txBody>
      </p:sp>
    </p:spTree>
    <p:extLst>
      <p:ext uri="{BB962C8B-B14F-4D97-AF65-F5344CB8AC3E}">
        <p14:creationId xmlns:p14="http://schemas.microsoft.com/office/powerpoint/2010/main" val="223517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Title 1"/>
          <p:cNvSpPr txBox="1">
            <a:spLocks/>
          </p:cNvSpPr>
          <p:nvPr/>
        </p:nvSpPr>
        <p:spPr>
          <a:xfrm>
            <a:off x="457200" y="2002370"/>
            <a:ext cx="8229600" cy="2098575"/>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smtClean="0">
                <a:solidFill>
                  <a:srgbClr val="000090"/>
                </a:solidFill>
              </a:rPr>
              <a:t>Thank you</a:t>
            </a:r>
          </a:p>
          <a:p>
            <a:endParaRPr lang="en-US" sz="4800" dirty="0" smtClean="0">
              <a:solidFill>
                <a:srgbClr val="000090"/>
              </a:solidFill>
            </a:endParaRPr>
          </a:p>
          <a:p>
            <a:r>
              <a:rPr lang="en-US" sz="3100" dirty="0" smtClean="0">
                <a:solidFill>
                  <a:srgbClr val="000090"/>
                </a:solidFill>
              </a:rPr>
              <a:t>sjohnolson@meteo.gov.vu </a:t>
            </a:r>
          </a:p>
          <a:p>
            <a:r>
              <a:rPr lang="en-US" sz="3100" dirty="0" smtClean="0">
                <a:solidFill>
                  <a:srgbClr val="000090"/>
                </a:solidFill>
              </a:rPr>
              <a:t> </a:t>
            </a: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400" dirty="0" smtClean="0"/>
              <a:t>Introduction to the country and the NMHS</a:t>
            </a:r>
            <a:endParaRPr lang="en-US" sz="2400" dirty="0"/>
          </a:p>
          <a:p>
            <a:pPr marL="682625" indent="-682625">
              <a:buFont typeface="+mj-lt"/>
              <a:buAutoNum type="romanUcPeriod"/>
            </a:pPr>
            <a:r>
              <a:rPr lang="en-US" sz="2400" dirty="0" smtClean="0"/>
              <a:t>Physical context of Vanuatu</a:t>
            </a:r>
            <a:endParaRPr lang="en-US" sz="2400" dirty="0"/>
          </a:p>
          <a:p>
            <a:pPr marL="682625" indent="-682625">
              <a:buFont typeface="+mj-lt"/>
              <a:buAutoNum type="romanUcPeriod"/>
            </a:pPr>
            <a:r>
              <a:rPr lang="en-US" sz="2400" dirty="0" smtClean="0"/>
              <a:t>National requirements for observations</a:t>
            </a:r>
            <a:endParaRPr lang="en-US" sz="2400" dirty="0"/>
          </a:p>
          <a:p>
            <a:pPr marL="682625" indent="-682625">
              <a:buFont typeface="+mj-lt"/>
              <a:buAutoNum type="romanUcPeriod"/>
            </a:pPr>
            <a:r>
              <a:rPr lang="en-US" sz="2400" dirty="0" smtClean="0"/>
              <a:t>Inventory of current national observing capabilities</a:t>
            </a:r>
            <a:endParaRPr lang="en-US" sz="2400" dirty="0"/>
          </a:p>
          <a:p>
            <a:pPr marL="682625" indent="-682625">
              <a:buFont typeface="+mj-lt"/>
              <a:buAutoNum type="romanUcPeriod"/>
            </a:pPr>
            <a:r>
              <a:rPr lang="en-US" sz="2400" dirty="0" smtClean="0"/>
              <a:t>Other remarks</a:t>
            </a:r>
            <a:endParaRPr lang="en-US" sz="2400" dirty="0"/>
          </a:p>
        </p:txBody>
      </p:sp>
    </p:spTree>
    <p:extLst>
      <p:ext uri="{BB962C8B-B14F-4D97-AF65-F5344CB8AC3E}">
        <p14:creationId xmlns:p14="http://schemas.microsoft.com/office/powerpoint/2010/main" val="162439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25788" cy="617728"/>
          </a:xfrm>
        </p:spPr>
        <p:txBody>
          <a:bodyPr>
            <a:normAutofit fontScale="90000"/>
          </a:bodyPr>
          <a:lstStyle/>
          <a:p>
            <a:r>
              <a:rPr lang="en-US" sz="3600" b="1" dirty="0" smtClean="0">
                <a:solidFill>
                  <a:srgbClr val="000090"/>
                </a:solidFill>
              </a:rPr>
              <a:t>Introduction to </a:t>
            </a:r>
            <a:r>
              <a:rPr lang="en-US" sz="3600" b="1" dirty="0">
                <a:solidFill>
                  <a:srgbClr val="000090"/>
                </a:solidFill>
              </a:rPr>
              <a:t>the country and the </a:t>
            </a:r>
            <a:r>
              <a:rPr lang="en-US" sz="3600" b="1" dirty="0" smtClean="0">
                <a:solidFill>
                  <a:srgbClr val="000090"/>
                </a:solidFill>
              </a:rPr>
              <a:t>NMHS</a:t>
            </a:r>
            <a:br>
              <a:rPr lang="en-US" sz="3600" b="1" dirty="0" smtClean="0">
                <a:solidFill>
                  <a:srgbClr val="000090"/>
                </a:solidFill>
              </a:rPr>
            </a:br>
            <a:endParaRPr lang="en-US" sz="3600" dirty="0"/>
          </a:p>
        </p:txBody>
      </p:sp>
      <p:sp>
        <p:nvSpPr>
          <p:cNvPr id="3" name="Content Placeholder 2"/>
          <p:cNvSpPr>
            <a:spLocks noGrp="1"/>
          </p:cNvSpPr>
          <p:nvPr>
            <p:ph idx="1"/>
          </p:nvPr>
        </p:nvSpPr>
        <p:spPr>
          <a:xfrm>
            <a:off x="338667" y="638978"/>
            <a:ext cx="8348134" cy="6907576"/>
          </a:xfrm>
        </p:spPr>
        <p:txBody>
          <a:bodyPr>
            <a:normAutofit/>
          </a:bodyPr>
          <a:lstStyle/>
          <a:p>
            <a:pPr marL="682625" indent="-682625">
              <a:buFont typeface="+mj-lt"/>
              <a:buAutoNum type="romanUcPeriod"/>
            </a:pPr>
            <a:r>
              <a:rPr lang="en-US" sz="1500" b="1" dirty="0" smtClean="0"/>
              <a:t>                                                                                               General    .Vanuatu is an archipelagic of 83                                                                                                                  83 islands .</a:t>
            </a:r>
          </a:p>
          <a:p>
            <a:pPr marL="682625" indent="-682625">
              <a:buFont typeface="+mj-lt"/>
              <a:buAutoNum type="romanUcPeriod"/>
            </a:pPr>
            <a:r>
              <a:rPr lang="en-US" sz="1500" b="1" dirty="0"/>
              <a:t> </a:t>
            </a:r>
            <a:r>
              <a:rPr lang="en-US" sz="1500" b="1" dirty="0" smtClean="0"/>
              <a:t>                                                                                                                 .Population of Vanuatu is </a:t>
            </a:r>
            <a:r>
              <a:rPr lang="en-US" sz="1500" b="1" dirty="0" err="1" smtClean="0"/>
              <a:t>approximatel</a:t>
            </a:r>
            <a:r>
              <a:rPr lang="en-US" sz="1500" b="1" dirty="0" smtClean="0"/>
              <a:t>                                                                                              approximately 272,000 </a:t>
            </a:r>
          </a:p>
          <a:p>
            <a:pPr marL="682625" indent="-682625">
              <a:buFont typeface="+mj-lt"/>
              <a:buAutoNum type="romanUcPeriod"/>
            </a:pPr>
            <a:r>
              <a:rPr lang="en-US" sz="1500" b="1" dirty="0"/>
              <a:t> </a:t>
            </a:r>
            <a:r>
              <a:rPr lang="en-US" sz="1500" b="1" dirty="0" smtClean="0"/>
              <a:t>                                                                                                                   .Port Vila is the capital city</a:t>
            </a:r>
          </a:p>
          <a:p>
            <a:pPr marL="682625" indent="-682625">
              <a:buFont typeface="+mj-lt"/>
              <a:buAutoNum type="romanUcPeriod"/>
            </a:pPr>
            <a:r>
              <a:rPr lang="en-US" sz="1500" b="1" dirty="0"/>
              <a:t> </a:t>
            </a:r>
            <a:r>
              <a:rPr lang="en-US" sz="1500" b="1" dirty="0" smtClean="0"/>
              <a:t>                                                                                                                    .Government system is democratic                                                                                                  </a:t>
            </a:r>
            <a:r>
              <a:rPr lang="en-US" sz="1500" b="1" dirty="0" err="1" smtClean="0"/>
              <a:t>democratic</a:t>
            </a:r>
            <a:endParaRPr lang="en-US" sz="1500" b="1" dirty="0" smtClean="0"/>
          </a:p>
          <a:p>
            <a:pPr marL="682625" indent="-682625">
              <a:buFont typeface="+mj-lt"/>
              <a:buAutoNum type="romanUcPeriod"/>
            </a:pPr>
            <a:r>
              <a:rPr lang="en-US" sz="1500" b="1" dirty="0"/>
              <a:t> </a:t>
            </a:r>
            <a:r>
              <a:rPr lang="en-US" sz="1500" b="1" dirty="0" smtClean="0"/>
              <a:t>                                                                                                                   .Currency is Vatu</a:t>
            </a:r>
          </a:p>
          <a:p>
            <a:pPr marL="682625" indent="-682625">
              <a:buFont typeface="+mj-lt"/>
              <a:buAutoNum type="romanUcPeriod"/>
            </a:pPr>
            <a:r>
              <a:rPr lang="en-US" sz="1500" b="1" dirty="0"/>
              <a:t> </a:t>
            </a:r>
            <a:r>
              <a:rPr lang="en-US" sz="1500" b="1" dirty="0" smtClean="0"/>
              <a:t>                                                                                                                    </a:t>
            </a:r>
          </a:p>
          <a:p>
            <a:pPr marL="682625" indent="-682625">
              <a:buFont typeface="+mj-lt"/>
              <a:buAutoNum type="romanUcPeriod"/>
            </a:pPr>
            <a:r>
              <a:rPr lang="en-US" sz="1500" b="1" dirty="0"/>
              <a:t> </a:t>
            </a:r>
            <a:r>
              <a:rPr lang="en-US" sz="1500" b="1" dirty="0" smtClean="0"/>
              <a:t>                                                     </a:t>
            </a:r>
          </a:p>
          <a:p>
            <a:pPr marL="0" indent="0">
              <a:buNone/>
            </a:pPr>
            <a:endParaRPr lang="en-US" sz="1400" dirty="0" smtClean="0"/>
          </a:p>
          <a:p>
            <a:pPr marL="400050" lvl="1" indent="0">
              <a:buNone/>
            </a:pPr>
            <a:endParaRPr lang="en-US" sz="1400" b="1" dirty="0" smtClean="0"/>
          </a:p>
          <a:p>
            <a:pPr marL="400050" lvl="1" indent="0">
              <a:buNone/>
            </a:pPr>
            <a:endParaRPr lang="en-US" sz="1800" b="1" dirty="0" smtClean="0"/>
          </a:p>
          <a:p>
            <a:pPr marL="400050" lvl="1" indent="0">
              <a:buNone/>
            </a:pPr>
            <a:r>
              <a:rPr lang="en-US" sz="1800" b="1" dirty="0" smtClean="0"/>
              <a:t>Climate</a:t>
            </a:r>
            <a:r>
              <a:rPr lang="fr-CH" sz="1800" b="1" dirty="0"/>
              <a:t>, </a:t>
            </a:r>
            <a:r>
              <a:rPr lang="en-US" sz="1800" b="1" dirty="0"/>
              <a:t>including</a:t>
            </a:r>
            <a:r>
              <a:rPr lang="fr-CH" sz="1800" b="1" dirty="0"/>
              <a:t> </a:t>
            </a:r>
            <a:r>
              <a:rPr lang="en-US" sz="1800" b="1" dirty="0"/>
              <a:t>extreme </a:t>
            </a:r>
            <a:r>
              <a:rPr lang="en-US" sz="1800" b="1" dirty="0" smtClean="0"/>
              <a:t>events</a:t>
            </a:r>
            <a:endParaRPr lang="en-GB" sz="1400" dirty="0">
              <a:latin typeface="Calibri" panose="020F0502020204030204" pitchFamily="34" charset="0"/>
            </a:endParaRPr>
          </a:p>
          <a:p>
            <a:r>
              <a:rPr lang="en-GB" sz="1400" dirty="0" smtClean="0">
                <a:latin typeface="Calibri" panose="020F0502020204030204" pitchFamily="34" charset="0"/>
              </a:rPr>
              <a:t>Across </a:t>
            </a:r>
            <a:r>
              <a:rPr lang="en-GB" sz="1400" dirty="0">
                <a:latin typeface="Calibri" panose="020F0502020204030204" pitchFamily="34" charset="0"/>
              </a:rPr>
              <a:t>Vanuatu the annual average temperatures are between </a:t>
            </a:r>
            <a:r>
              <a:rPr lang="en-GB" sz="1400" dirty="0" smtClean="0">
                <a:latin typeface="Calibri" panose="020F0502020204030204" pitchFamily="34" charset="0"/>
              </a:rPr>
              <a:t>23.5–27.5°C</a:t>
            </a:r>
            <a:r>
              <a:rPr lang="en-GB" sz="1400" dirty="0">
                <a:latin typeface="Calibri" panose="020F0502020204030204" pitchFamily="34" charset="0"/>
              </a:rPr>
              <a:t>. </a:t>
            </a:r>
            <a:endParaRPr lang="en-GB" sz="1400" dirty="0" smtClean="0">
              <a:latin typeface="Calibri" panose="020F0502020204030204" pitchFamily="34" charset="0"/>
            </a:endParaRPr>
          </a:p>
          <a:p>
            <a:pPr marL="0" indent="0">
              <a:buNone/>
            </a:pPr>
            <a:r>
              <a:rPr lang="en-GB" sz="1400" dirty="0" smtClean="0">
                <a:latin typeface="Calibri" panose="020F0502020204030204" pitchFamily="34" charset="0"/>
              </a:rPr>
              <a:t>. Changes </a:t>
            </a:r>
            <a:r>
              <a:rPr lang="en-GB" sz="1400" dirty="0">
                <a:latin typeface="Calibri" panose="020F0502020204030204" pitchFamily="34" charset="0"/>
              </a:rPr>
              <a:t>in the temperature from season to season are </a:t>
            </a:r>
            <a:r>
              <a:rPr lang="en-GB" sz="1400" dirty="0" smtClean="0">
                <a:latin typeface="Calibri" panose="020F0502020204030204" pitchFamily="34" charset="0"/>
              </a:rPr>
              <a:t>strongly </a:t>
            </a:r>
            <a:r>
              <a:rPr lang="en-GB" sz="1400" dirty="0">
                <a:latin typeface="Calibri" panose="020F0502020204030204" pitchFamily="34" charset="0"/>
              </a:rPr>
              <a:t>tied to changes in </a:t>
            </a:r>
            <a:r>
              <a:rPr lang="en-GB" sz="1400" dirty="0" smtClean="0">
                <a:latin typeface="Calibri" panose="020F0502020204030204" pitchFamily="34" charset="0"/>
              </a:rPr>
              <a:t>the surrounding </a:t>
            </a:r>
            <a:r>
              <a:rPr lang="en-GB" sz="1400" dirty="0">
                <a:latin typeface="Calibri" panose="020F0502020204030204" pitchFamily="34" charset="0"/>
              </a:rPr>
              <a:t>ocean temperature. </a:t>
            </a:r>
            <a:endParaRPr lang="en-GB" sz="1400" dirty="0" smtClean="0">
              <a:latin typeface="Calibri" panose="020F0502020204030204" pitchFamily="34" charset="0"/>
            </a:endParaRPr>
          </a:p>
          <a:p>
            <a:pPr marL="0" indent="0">
              <a:buNone/>
            </a:pPr>
            <a:r>
              <a:rPr lang="en-GB" sz="1400" dirty="0">
                <a:latin typeface="Calibri" panose="020F0502020204030204" pitchFamily="34" charset="0"/>
              </a:rPr>
              <a:t>.</a:t>
            </a:r>
            <a:r>
              <a:rPr lang="en-GB" sz="1400" dirty="0" smtClean="0">
                <a:latin typeface="Calibri" panose="020F0502020204030204" pitchFamily="34" charset="0"/>
              </a:rPr>
              <a:t>The country has two distinct seasons – a warm wet season from November to </a:t>
            </a:r>
            <a:r>
              <a:rPr lang="en-GB" sz="1400" dirty="0">
                <a:latin typeface="Calibri" panose="020F0502020204030204" pitchFamily="34" charset="0"/>
              </a:rPr>
              <a:t>April and a cooler dry season from May to </a:t>
            </a:r>
            <a:r>
              <a:rPr lang="en-GB" sz="1400" dirty="0" smtClean="0">
                <a:latin typeface="Calibri" panose="020F0502020204030204" pitchFamily="34" charset="0"/>
              </a:rPr>
              <a:t>October.Raifall in Vanuatu is affected  by SPCZ.</a:t>
            </a:r>
          </a:p>
          <a:p>
            <a:pPr marL="0" indent="0">
              <a:buNone/>
            </a:pPr>
            <a:r>
              <a:rPr lang="en-GB" sz="1400" dirty="0" smtClean="0">
                <a:latin typeface="Calibri" panose="020F0502020204030204" pitchFamily="34" charset="0"/>
              </a:rPr>
              <a:t>. Extreme events TC Pam in 2015 plus El- Nino .Winston ,</a:t>
            </a:r>
            <a:r>
              <a:rPr lang="en-GB" sz="1400" dirty="0" err="1" smtClean="0">
                <a:latin typeface="Calibri" panose="020F0502020204030204" pitchFamily="34" charset="0"/>
              </a:rPr>
              <a:t>Ula</a:t>
            </a:r>
            <a:r>
              <a:rPr lang="en-GB" sz="1400" dirty="0" smtClean="0">
                <a:latin typeface="Calibri" panose="020F0502020204030204" pitchFamily="34" charset="0"/>
              </a:rPr>
              <a:t> &amp; </a:t>
            </a:r>
            <a:r>
              <a:rPr lang="en-GB" sz="1400" dirty="0" err="1" smtClean="0">
                <a:latin typeface="Calibri" panose="020F0502020204030204" pitchFamily="34" charset="0"/>
              </a:rPr>
              <a:t>Zena</a:t>
            </a:r>
            <a:r>
              <a:rPr lang="en-GB" sz="1400" dirty="0" smtClean="0">
                <a:latin typeface="Calibri" panose="020F0502020204030204" pitchFamily="34" charset="0"/>
              </a:rPr>
              <a:t> in 2016 .Cook &amp; Donna in 2017.Donna is an off season cyclone .</a:t>
            </a:r>
            <a:endParaRPr lang="en-GB" sz="1400" dirty="0">
              <a:latin typeface="Calibri" panose="020F0502020204030204" pitchFamily="34" charset="0"/>
            </a:endParaRPr>
          </a:p>
          <a:p>
            <a:pPr marL="1082675" lvl="1" indent="-682625">
              <a:buFont typeface="Arial" panose="020B0604020202020204" pitchFamily="34" charset="0"/>
              <a:buChar char="•"/>
            </a:pPr>
            <a:endParaRPr lang="en-US" sz="2000" dirty="0" smtClean="0"/>
          </a:p>
          <a:p>
            <a:pPr marL="400050" lvl="1" indent="0">
              <a:buNone/>
            </a:pPr>
            <a:endParaRPr lang="fr-CH" sz="2000" dirty="0" smtClean="0"/>
          </a:p>
          <a:p>
            <a:pPr marL="1082675" lvl="1" indent="-682625">
              <a:buFont typeface="Arial" panose="020B0604020202020204" pitchFamily="34" charset="0"/>
              <a:buChar char="•"/>
            </a:pPr>
            <a:endParaRPr lang="fr-CH" sz="2000" b="1" dirty="0"/>
          </a:p>
          <a:p>
            <a:pPr marL="1082675" lvl="1" indent="-682625">
              <a:buFont typeface="Arial" panose="020B0604020202020204" pitchFamily="34" charset="0"/>
              <a:buChar char="•"/>
            </a:pPr>
            <a:endParaRPr lang="fr-CH" sz="5600" b="1" dirty="0" smtClean="0"/>
          </a:p>
          <a:p>
            <a:pPr marL="1082675" lvl="1" indent="-682625">
              <a:buFont typeface="Arial" panose="020B0604020202020204" pitchFamily="34" charset="0"/>
              <a:buChar char="•"/>
            </a:pPr>
            <a:endParaRPr lang="fr-CH" sz="5600" b="1" dirty="0"/>
          </a:p>
          <a:p>
            <a:pPr marL="1082675" lvl="1" indent="-682625">
              <a:buFont typeface="Arial" panose="020B0604020202020204" pitchFamily="34" charset="0"/>
              <a:buChar char="•"/>
            </a:pPr>
            <a:endParaRPr lang="fr-CH" sz="5600" b="1" dirty="0" smtClean="0"/>
          </a:p>
          <a:p>
            <a:pPr marL="1082675" lvl="1" indent="-682625">
              <a:buFont typeface="Arial" panose="020B0604020202020204" pitchFamily="34" charset="0"/>
              <a:buChar char="•"/>
            </a:pPr>
            <a:endParaRPr lang="fr-CH" sz="5600" b="1"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61713" y="553688"/>
            <a:ext cx="5757433" cy="3539078"/>
          </a:xfrm>
          <a:prstGeom prst="rect">
            <a:avLst/>
          </a:prstGeom>
          <a:solidFill>
            <a:srgbClr val="FF00FF"/>
          </a:solidFill>
        </p:spPr>
      </p:pic>
      <p:cxnSp>
        <p:nvCxnSpPr>
          <p:cNvPr id="10" name="Straight Connector 9"/>
          <p:cNvCxnSpPr/>
          <p:nvPr/>
        </p:nvCxnSpPr>
        <p:spPr>
          <a:xfrm flipV="1">
            <a:off x="2812376" y="1545114"/>
            <a:ext cx="2610998" cy="94745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669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080" y="274638"/>
            <a:ext cx="8119431" cy="5674470"/>
          </a:xfrm>
        </p:spPr>
        <p:txBody>
          <a:bodyPr>
            <a:normAutofit fontScale="90000"/>
          </a:bodyPr>
          <a:lstStyle/>
          <a:p>
            <a:pPr marL="682625" indent="-682625">
              <a:buFont typeface="+mj-lt"/>
              <a:buAutoNum type="romanUcPeriod"/>
            </a:pPr>
            <a:r>
              <a:rPr lang="en-GB" sz="2000" dirty="0" smtClean="0">
                <a:solidFill>
                  <a:srgbClr val="000099"/>
                </a:solidFill>
              </a:rPr>
              <a:t>Introduction to the country and the NMHS </a:t>
            </a:r>
            <a:r>
              <a:rPr lang="en-GB" sz="2000" dirty="0" err="1" smtClean="0">
                <a:solidFill>
                  <a:srgbClr val="000099"/>
                </a:solidFill>
              </a:rPr>
              <a:t>cont</a:t>
            </a:r>
            <a:r>
              <a:rPr lang="en-GB" sz="2000" dirty="0" smtClean="0">
                <a:solidFill>
                  <a:srgbClr val="000099"/>
                </a:solidFill>
              </a:rPr>
              <a:t> ….</a:t>
            </a:r>
            <a:br>
              <a:rPr lang="en-GB" sz="2000" dirty="0" smtClean="0">
                <a:solidFill>
                  <a:srgbClr val="000099"/>
                </a:solidFill>
              </a:rPr>
            </a:br>
            <a:r>
              <a:rPr lang="en-GB" sz="2000" dirty="0">
                <a:solidFill>
                  <a:srgbClr val="000099"/>
                </a:solidFill>
              </a:rPr>
              <a:t/>
            </a:r>
            <a:br>
              <a:rPr lang="en-GB" sz="2000" dirty="0">
                <a:solidFill>
                  <a:srgbClr val="000099"/>
                </a:solidFill>
              </a:rPr>
            </a:br>
            <a:r>
              <a:rPr lang="en-GB" sz="1400" dirty="0" smtClean="0">
                <a:solidFill>
                  <a:srgbClr val="000099"/>
                </a:solidFill>
              </a:rPr>
              <a:t/>
            </a:r>
            <a:br>
              <a:rPr lang="en-GB" sz="1400" dirty="0" smtClean="0">
                <a:solidFill>
                  <a:srgbClr val="000099"/>
                </a:solidFill>
              </a:rPr>
            </a:br>
            <a:r>
              <a:rPr lang="en-GB" sz="1400" dirty="0">
                <a:solidFill>
                  <a:srgbClr val="000099"/>
                </a:solidFill>
              </a:rPr>
              <a:t/>
            </a:r>
            <a:br>
              <a:rPr lang="en-GB" sz="1400" dirty="0">
                <a:solidFill>
                  <a:srgbClr val="000099"/>
                </a:solidFill>
              </a:rPr>
            </a:br>
            <a:r>
              <a:rPr lang="en-US" sz="1400" b="1" dirty="0"/>
              <a:t>Brief introduction to the NMHS</a:t>
            </a:r>
            <a:br>
              <a:rPr lang="en-US" sz="1400" b="1" dirty="0"/>
            </a:br>
            <a:r>
              <a:rPr lang="en-US" sz="1400" b="1" dirty="0"/>
              <a:t>Mandate</a:t>
            </a:r>
            <a:br>
              <a:rPr lang="en-US" sz="1400" b="1" dirty="0"/>
            </a:br>
            <a:r>
              <a:rPr lang="fr-CH" sz="1400" dirty="0"/>
              <a:t>The vision of Vanuatu </a:t>
            </a:r>
            <a:r>
              <a:rPr lang="fr-CH" sz="1400" dirty="0" err="1"/>
              <a:t>Meteorological</a:t>
            </a:r>
            <a:r>
              <a:rPr lang="fr-CH" sz="1400" dirty="0"/>
              <a:t>  and </a:t>
            </a:r>
            <a:r>
              <a:rPr lang="fr-CH" sz="1400" dirty="0" err="1"/>
              <a:t>Geo</a:t>
            </a:r>
            <a:r>
              <a:rPr lang="fr-CH" sz="1400" dirty="0"/>
              <a:t> hazards department </a:t>
            </a:r>
            <a:r>
              <a:rPr lang="fr-CH" sz="1400" dirty="0" err="1"/>
              <a:t>is</a:t>
            </a:r>
            <a:r>
              <a:rPr lang="fr-CH" sz="1400" dirty="0"/>
              <a:t> to </a:t>
            </a:r>
            <a:r>
              <a:rPr lang="fr-CH" sz="1400" dirty="0" err="1"/>
              <a:t>be</a:t>
            </a:r>
            <a:r>
              <a:rPr lang="fr-CH" sz="1400" dirty="0"/>
              <a:t> world class </a:t>
            </a:r>
            <a:r>
              <a:rPr lang="fr-CH" sz="1400" dirty="0" err="1"/>
              <a:t>meteorological</a:t>
            </a:r>
            <a:r>
              <a:rPr lang="fr-CH" sz="1400" dirty="0"/>
              <a:t> and </a:t>
            </a:r>
            <a:r>
              <a:rPr lang="fr-CH" sz="1400" dirty="0" err="1"/>
              <a:t>Geohazards</a:t>
            </a:r>
            <a:r>
              <a:rPr lang="fr-CH" sz="1400" dirty="0"/>
              <a:t> institution </a:t>
            </a:r>
            <a:r>
              <a:rPr lang="fr-CH" sz="1400" dirty="0" err="1"/>
              <a:t>that</a:t>
            </a:r>
            <a:r>
              <a:rPr lang="fr-CH" sz="1400" dirty="0"/>
              <a:t> </a:t>
            </a:r>
            <a:r>
              <a:rPr lang="fr-CH" sz="1400" dirty="0" err="1"/>
              <a:t>contributes</a:t>
            </a:r>
            <a:r>
              <a:rPr lang="fr-CH" sz="1400" dirty="0"/>
              <a:t> to </a:t>
            </a:r>
            <a:r>
              <a:rPr lang="fr-CH" sz="1400" dirty="0" err="1"/>
              <a:t>sustainable</a:t>
            </a:r>
            <a:r>
              <a:rPr lang="fr-CH" sz="1400" dirty="0"/>
              <a:t> </a:t>
            </a:r>
            <a:r>
              <a:rPr lang="fr-CH" sz="1400" dirty="0" err="1"/>
              <a:t>development</a:t>
            </a:r>
            <a:r>
              <a:rPr lang="fr-CH" sz="1400" dirty="0"/>
              <a:t> of Vanuatu ,and the </a:t>
            </a:r>
            <a:r>
              <a:rPr lang="fr-CH" sz="1400" dirty="0" err="1"/>
              <a:t>pacific</a:t>
            </a:r>
            <a:r>
              <a:rPr lang="fr-CH" sz="1400" dirty="0"/>
              <a:t> </a:t>
            </a:r>
            <a:r>
              <a:rPr lang="fr-CH" sz="1400" dirty="0" err="1"/>
              <a:t>region</a:t>
            </a:r>
            <a:r>
              <a:rPr lang="fr-CH" sz="1400" dirty="0"/>
              <a:t>.</a:t>
            </a:r>
            <a:br>
              <a:rPr lang="fr-CH" sz="1400" dirty="0"/>
            </a:br>
            <a:r>
              <a:rPr lang="en-GB" sz="1400" dirty="0" smtClean="0">
                <a:solidFill>
                  <a:srgbClr val="000099"/>
                </a:solidFill>
              </a:rPr>
              <a:t/>
            </a:r>
            <a:br>
              <a:rPr lang="en-GB" sz="1400" dirty="0" smtClean="0">
                <a:solidFill>
                  <a:srgbClr val="000099"/>
                </a:solidFill>
              </a:rPr>
            </a:br>
            <a:r>
              <a:rPr lang="en-GB" sz="1400" dirty="0" smtClean="0"/>
              <a:t>The </a:t>
            </a:r>
            <a:r>
              <a:rPr lang="en-GB" sz="1400" dirty="0"/>
              <a:t>VMGD works to achieve its Vision by being:</a:t>
            </a:r>
            <a:br>
              <a:rPr lang="en-GB" sz="1400" dirty="0"/>
            </a:br>
            <a:r>
              <a:rPr lang="en-GB" sz="1400" i="1" dirty="0"/>
              <a:t>A fully professional institution comprising skilled and motivated staff using updated and state of the art science and technology within an efficient and effective organisation, providing high quality meteorological and </a:t>
            </a:r>
            <a:r>
              <a:rPr lang="en-GB" sz="1400" i="1" dirty="0" err="1"/>
              <a:t>geohazards</a:t>
            </a:r>
            <a:r>
              <a:rPr lang="en-GB" sz="1400" i="1" dirty="0"/>
              <a:t> services that are widely available and accessible, effectively applied, beneficial and highly valued by all sections of the community in Vanuatu.</a:t>
            </a: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smtClean="0"/>
              <a:t>The </a:t>
            </a:r>
            <a:r>
              <a:rPr lang="en-GB" sz="1400" b="1" dirty="0"/>
              <a:t>Observations Division </a:t>
            </a:r>
            <a:r>
              <a:rPr lang="en-GB" sz="1400" dirty="0"/>
              <a:t>maintains adequate observational network to provide the required data and information needed within VMGD and for other national, regional and international users and further networks. The Division installs, maintains and updates all observational networks that provide adequate coverage, real-time, accurate and high quality observation data for weather, climate and water. The Division also works closely with regional and international technical partners to meet the VMGD’s network data and information reporting obligations.</a:t>
            </a:r>
            <a:br>
              <a:rPr lang="en-GB" sz="1400" dirty="0"/>
            </a:br>
            <a:r>
              <a:rPr lang="fr-CH" sz="1400" dirty="0"/>
              <a:t/>
            </a:r>
            <a:br>
              <a:rPr lang="fr-CH" sz="1400" dirty="0"/>
            </a:br>
            <a:endParaRPr lang="en-GB" sz="1400" dirty="0">
              <a:solidFill>
                <a:srgbClr val="000099"/>
              </a:solidFill>
            </a:endParaRPr>
          </a:p>
        </p:txBody>
      </p:sp>
    </p:spTree>
    <p:extLst>
      <p:ext uri="{BB962C8B-B14F-4D97-AF65-F5344CB8AC3E}">
        <p14:creationId xmlns:p14="http://schemas.microsoft.com/office/powerpoint/2010/main" val="343586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60" y="133960"/>
            <a:ext cx="9270460" cy="6226647"/>
          </a:xfrm>
        </p:spPr>
        <p:txBody>
          <a:bodyPr>
            <a:normAutofit/>
          </a:bodyPr>
          <a:lstStyle/>
          <a:p>
            <a:pPr algn="l"/>
            <a:r>
              <a:rPr lang="en-GB" sz="1400" dirty="0" smtClean="0"/>
              <a:t/>
            </a:r>
            <a:br>
              <a:rPr lang="en-GB" sz="1400" dirty="0" smtClean="0"/>
            </a:br>
            <a:r>
              <a:rPr lang="en-GB" sz="1400" dirty="0"/>
              <a:t/>
            </a:r>
            <a:br>
              <a:rPr lang="en-GB" sz="1400" dirty="0"/>
            </a:br>
            <a:r>
              <a:rPr lang="en-GB" sz="1400" dirty="0"/>
              <a:t/>
            </a:r>
            <a:br>
              <a:rPr lang="en-GB" sz="1400" dirty="0"/>
            </a:br>
            <a:endParaRPr lang="en-GB" sz="1400" b="1" dirty="0"/>
          </a:p>
        </p:txBody>
      </p:sp>
      <p:sp>
        <p:nvSpPr>
          <p:cNvPr id="11" name="TextBox 10"/>
          <p:cNvSpPr txBox="1"/>
          <p:nvPr/>
        </p:nvSpPr>
        <p:spPr>
          <a:xfrm>
            <a:off x="1464187" y="5172006"/>
            <a:ext cx="6822831" cy="1200329"/>
          </a:xfrm>
          <a:prstGeom prst="rect">
            <a:avLst/>
          </a:prstGeom>
          <a:noFill/>
        </p:spPr>
        <p:txBody>
          <a:bodyPr wrap="square" rtlCol="0">
            <a:spAutoFit/>
          </a:bodyPr>
          <a:lstStyle/>
          <a:p>
            <a:r>
              <a:rPr lang="en-GB" dirty="0" smtClean="0"/>
              <a:t>.Staff</a:t>
            </a:r>
          </a:p>
          <a:p>
            <a:pPr marL="285750" indent="-285750">
              <a:buFontTx/>
              <a:buChar char="-"/>
            </a:pPr>
            <a:r>
              <a:rPr lang="en-GB" dirty="0" smtClean="0"/>
              <a:t>VMGD had seven divisions </a:t>
            </a:r>
          </a:p>
          <a:p>
            <a:pPr marL="285750" indent="-285750">
              <a:buFontTx/>
              <a:buChar char="-"/>
            </a:pPr>
            <a:r>
              <a:rPr lang="en-GB" dirty="0" smtClean="0"/>
              <a:t>Observation alone had 13 staffs</a:t>
            </a:r>
          </a:p>
          <a:p>
            <a:pPr marL="285750" indent="-285750">
              <a:buFontTx/>
              <a:buChar char="-"/>
            </a:pPr>
            <a:r>
              <a:rPr lang="en-GB" dirty="0" smtClean="0"/>
              <a:t>Total staffs at VMGD  48</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16220" y="178429"/>
            <a:ext cx="3120956" cy="2054434"/>
          </a:xfrm>
          <a:prstGeom prst="rect">
            <a:avLst/>
          </a:prstGeom>
        </p:spPr>
      </p:pic>
      <p:sp>
        <p:nvSpPr>
          <p:cNvPr id="4" name="TextBox 3"/>
          <p:cNvSpPr txBox="1"/>
          <p:nvPr/>
        </p:nvSpPr>
        <p:spPr>
          <a:xfrm>
            <a:off x="4562272" y="2217818"/>
            <a:ext cx="1849545" cy="369332"/>
          </a:xfrm>
          <a:prstGeom prst="rect">
            <a:avLst/>
          </a:prstGeom>
          <a:noFill/>
        </p:spPr>
        <p:txBody>
          <a:bodyPr wrap="square" rtlCol="0">
            <a:spAutoFit/>
          </a:bodyPr>
          <a:lstStyle/>
          <a:p>
            <a:r>
              <a:rPr lang="en-GB" dirty="0" smtClean="0"/>
              <a:t>Observation</a:t>
            </a:r>
            <a:endParaRPr lang="en-GB"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77211" y="2837608"/>
            <a:ext cx="3256302" cy="1831670"/>
          </a:xfrm>
          <a:prstGeom prst="rect">
            <a:avLst/>
          </a:prstGeom>
        </p:spPr>
      </p:pic>
      <p:sp>
        <p:nvSpPr>
          <p:cNvPr id="7" name="TextBox 6"/>
          <p:cNvSpPr txBox="1"/>
          <p:nvPr/>
        </p:nvSpPr>
        <p:spPr>
          <a:xfrm>
            <a:off x="5374531" y="4580084"/>
            <a:ext cx="1177047" cy="369332"/>
          </a:xfrm>
          <a:prstGeom prst="rect">
            <a:avLst/>
          </a:prstGeom>
          <a:noFill/>
        </p:spPr>
        <p:txBody>
          <a:bodyPr wrap="square" rtlCol="0">
            <a:spAutoFit/>
          </a:bodyPr>
          <a:lstStyle/>
          <a:p>
            <a:r>
              <a:rPr lang="en-GB" dirty="0" smtClean="0"/>
              <a:t>Forecast</a:t>
            </a:r>
            <a:endParaRPr lang="en-GB" dirty="0"/>
          </a:p>
        </p:txBody>
      </p:sp>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1286" y="2658843"/>
            <a:ext cx="3090006" cy="1738129"/>
          </a:xfrm>
          <a:prstGeom prst="rect">
            <a:avLst/>
          </a:prstGeom>
        </p:spPr>
      </p:pic>
      <p:sp>
        <p:nvSpPr>
          <p:cNvPr id="9" name="TextBox 8"/>
          <p:cNvSpPr txBox="1"/>
          <p:nvPr/>
        </p:nvSpPr>
        <p:spPr>
          <a:xfrm>
            <a:off x="874476" y="4299946"/>
            <a:ext cx="1420238" cy="369332"/>
          </a:xfrm>
          <a:prstGeom prst="rect">
            <a:avLst/>
          </a:prstGeom>
          <a:noFill/>
        </p:spPr>
        <p:txBody>
          <a:bodyPr wrap="square" rtlCol="0">
            <a:spAutoFit/>
          </a:bodyPr>
          <a:lstStyle/>
          <a:p>
            <a:r>
              <a:rPr lang="en-GB" dirty="0" smtClean="0"/>
              <a:t>Climate</a:t>
            </a:r>
            <a:endParaRPr lang="en-GB" dirty="0"/>
          </a:p>
        </p:txBody>
      </p:sp>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6587" y="39701"/>
            <a:ext cx="3336587" cy="1987134"/>
          </a:xfrm>
          <a:prstGeom prst="rect">
            <a:avLst/>
          </a:prstGeom>
        </p:spPr>
      </p:pic>
      <p:cxnSp>
        <p:nvCxnSpPr>
          <p:cNvPr id="18" name="Straight Arrow Connector 17"/>
          <p:cNvCxnSpPr/>
          <p:nvPr/>
        </p:nvCxnSpPr>
        <p:spPr>
          <a:xfrm>
            <a:off x="6848272" y="2477035"/>
            <a:ext cx="9728" cy="3210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3552414" y="2557470"/>
            <a:ext cx="830857" cy="5123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816045" y="1938874"/>
            <a:ext cx="2431914" cy="369332"/>
          </a:xfrm>
          <a:prstGeom prst="rect">
            <a:avLst/>
          </a:prstGeom>
          <a:noFill/>
        </p:spPr>
        <p:txBody>
          <a:bodyPr wrap="square" rtlCol="0">
            <a:spAutoFit/>
          </a:bodyPr>
          <a:lstStyle/>
          <a:p>
            <a:r>
              <a:rPr lang="en-GB" dirty="0" smtClean="0"/>
              <a:t>Government tower</a:t>
            </a:r>
            <a:endParaRPr lang="en-GB" dirty="0"/>
          </a:p>
        </p:txBody>
      </p:sp>
      <p:pic>
        <p:nvPicPr>
          <p:cNvPr id="5" name="Picture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64904" y="235686"/>
            <a:ext cx="2197866" cy="1987133"/>
          </a:xfrm>
          <a:prstGeom prst="rect">
            <a:avLst/>
          </a:prstGeom>
        </p:spPr>
      </p:pic>
      <p:sp>
        <p:nvSpPr>
          <p:cNvPr id="10" name="TextBox 9"/>
          <p:cNvSpPr txBox="1"/>
          <p:nvPr/>
        </p:nvSpPr>
        <p:spPr>
          <a:xfrm>
            <a:off x="7094296" y="2324545"/>
            <a:ext cx="2022113" cy="369332"/>
          </a:xfrm>
          <a:prstGeom prst="rect">
            <a:avLst/>
          </a:prstGeom>
          <a:noFill/>
        </p:spPr>
        <p:txBody>
          <a:bodyPr wrap="square" rtlCol="0">
            <a:spAutoFit/>
          </a:bodyPr>
          <a:lstStyle/>
          <a:p>
            <a:r>
              <a:rPr lang="en-GB" dirty="0" smtClean="0"/>
              <a:t>Outstations-met off</a:t>
            </a:r>
            <a:endParaRPr lang="en-GB" dirty="0"/>
          </a:p>
        </p:txBody>
      </p:sp>
      <p:cxnSp>
        <p:nvCxnSpPr>
          <p:cNvPr id="13" name="Straight Arrow Connector 12"/>
          <p:cNvCxnSpPr/>
          <p:nvPr/>
        </p:nvCxnSpPr>
        <p:spPr>
          <a:xfrm flipH="1" flipV="1">
            <a:off x="6897203" y="2284284"/>
            <a:ext cx="371995" cy="402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481292" y="1608463"/>
            <a:ext cx="234928" cy="110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7025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36805" cy="595695"/>
          </a:xfrm>
        </p:spPr>
        <p:txBody>
          <a:bodyPr>
            <a:normAutofit fontScale="90000"/>
          </a:bodyPr>
          <a:lstStyle/>
          <a:p>
            <a:r>
              <a:rPr lang="en-US" sz="3600" b="1" dirty="0">
                <a:solidFill>
                  <a:srgbClr val="000090"/>
                </a:solidFill>
              </a:rPr>
              <a:t>Physical </a:t>
            </a:r>
            <a:r>
              <a:rPr lang="en-US" sz="3600" b="1" dirty="0" smtClean="0">
                <a:solidFill>
                  <a:srgbClr val="000090"/>
                </a:solidFill>
              </a:rPr>
              <a:t>context of the country</a:t>
            </a:r>
            <a:endParaRPr lang="en-US" sz="3100" dirty="0">
              <a:solidFill>
                <a:srgbClr val="000090"/>
              </a:solidFill>
            </a:endParaRPr>
          </a:p>
        </p:txBody>
      </p:sp>
      <p:sp>
        <p:nvSpPr>
          <p:cNvPr id="3" name="Content Placeholder 2"/>
          <p:cNvSpPr>
            <a:spLocks noGrp="1"/>
          </p:cNvSpPr>
          <p:nvPr>
            <p:ph idx="1"/>
          </p:nvPr>
        </p:nvSpPr>
        <p:spPr>
          <a:xfrm>
            <a:off x="176445" y="771181"/>
            <a:ext cx="8967555" cy="6086819"/>
          </a:xfrm>
        </p:spPr>
        <p:txBody>
          <a:bodyPr>
            <a:normAutofit/>
          </a:bodyPr>
          <a:lstStyle/>
          <a:p>
            <a:pPr marL="0" indent="0">
              <a:buNone/>
            </a:pPr>
            <a:r>
              <a:rPr lang="en-US" sz="2800" dirty="0" smtClean="0"/>
              <a:t>Surface area,</a:t>
            </a:r>
          </a:p>
          <a:p>
            <a:pPr marL="0" indent="0">
              <a:buNone/>
            </a:pPr>
            <a:r>
              <a:rPr lang="en-GB" sz="1600" dirty="0"/>
              <a:t>A</a:t>
            </a:r>
            <a:r>
              <a:rPr lang="en-GB" sz="1600" dirty="0" smtClean="0"/>
              <a:t> </a:t>
            </a:r>
            <a:r>
              <a:rPr lang="en-GB" sz="1600" dirty="0"/>
              <a:t>total surface area of 12,200 KM². Topography varies from low coastal plains to rough, mountainous and heavily forested interiors, with the highest peak rising to over </a:t>
            </a:r>
            <a:r>
              <a:rPr lang="en-GB" sz="1600" dirty="0" smtClean="0"/>
              <a:t>1,879 </a:t>
            </a:r>
            <a:r>
              <a:rPr lang="en-GB" sz="1600" dirty="0"/>
              <a:t>meters on Espiritu Santo. </a:t>
            </a:r>
            <a:r>
              <a:rPr lang="en-GB" sz="1500" dirty="0"/>
              <a:t>A </a:t>
            </a:r>
            <a:r>
              <a:rPr lang="en-GB" sz="1500" dirty="0" smtClean="0"/>
              <a:t>diverse</a:t>
            </a:r>
            <a:r>
              <a:rPr lang="en-GB" sz="1500" dirty="0"/>
              <a:t> </a:t>
            </a:r>
            <a:r>
              <a:rPr lang="en-GB" sz="1500" dirty="0" smtClean="0"/>
              <a:t>relief—ranging </a:t>
            </a:r>
            <a:r>
              <a:rPr lang="en-GB" sz="1500" dirty="0"/>
              <a:t>from rugged mountains and high plateaus to rolling hills and low plateaus, with coastal terraces and offshore coral reefs—characterizes the islands. Sedimentary and coral </a:t>
            </a:r>
            <a:r>
              <a:rPr lang="en-GB" sz="1500" dirty="0" err="1"/>
              <a:t>limestones</a:t>
            </a:r>
            <a:r>
              <a:rPr lang="en-GB" sz="1500" dirty="0"/>
              <a:t> and volcanic </a:t>
            </a:r>
            <a:r>
              <a:rPr lang="en-GB" sz="1500" dirty="0" smtClean="0"/>
              <a:t>rock predominate</a:t>
            </a:r>
            <a:r>
              <a:rPr lang="en-GB" sz="1500" dirty="0"/>
              <a:t>; </a:t>
            </a:r>
            <a:r>
              <a:rPr lang="en-GB" sz="1500"/>
              <a:t>frequent </a:t>
            </a:r>
            <a:r>
              <a:rPr lang="en-GB" sz="1500" smtClean="0"/>
              <a:t>earthquakes. </a:t>
            </a:r>
            <a:r>
              <a:rPr lang="en-GB" sz="1500" dirty="0"/>
              <a:t>Active volcanoes are found on several islands, including </a:t>
            </a:r>
            <a:r>
              <a:rPr lang="en-GB" sz="1500" dirty="0" err="1"/>
              <a:t>Séré’ama</a:t>
            </a:r>
            <a:r>
              <a:rPr lang="en-GB" sz="1500" dirty="0"/>
              <a:t> on Vanua Lava, </a:t>
            </a:r>
            <a:r>
              <a:rPr lang="en-GB" sz="1500" dirty="0" err="1"/>
              <a:t>Manaro</a:t>
            </a:r>
            <a:r>
              <a:rPr lang="en-GB" sz="1500" dirty="0"/>
              <a:t> on Aoba, </a:t>
            </a:r>
            <a:r>
              <a:rPr lang="en-GB" sz="1500" dirty="0" err="1"/>
              <a:t>Garet</a:t>
            </a:r>
            <a:r>
              <a:rPr lang="en-GB" sz="1500" dirty="0"/>
              <a:t> on Santa Maria, the twin volcanic vents of </a:t>
            </a:r>
            <a:r>
              <a:rPr lang="en-GB" sz="1500" dirty="0" err="1"/>
              <a:t>Benbow</a:t>
            </a:r>
            <a:r>
              <a:rPr lang="en-GB" sz="1500" dirty="0"/>
              <a:t> and </a:t>
            </a:r>
            <a:r>
              <a:rPr lang="en-GB" sz="1500" dirty="0" err="1"/>
              <a:t>Marum</a:t>
            </a:r>
            <a:r>
              <a:rPr lang="en-GB" sz="1500" dirty="0"/>
              <a:t> on </a:t>
            </a:r>
            <a:r>
              <a:rPr lang="en-GB" sz="1500" dirty="0" err="1"/>
              <a:t>Ambrym</a:t>
            </a:r>
            <a:r>
              <a:rPr lang="en-GB" sz="1500" dirty="0"/>
              <a:t>, and </a:t>
            </a:r>
            <a:r>
              <a:rPr lang="en-GB" sz="1500" dirty="0" err="1"/>
              <a:t>Yasur</a:t>
            </a:r>
            <a:r>
              <a:rPr lang="en-GB" sz="1500" dirty="0"/>
              <a:t> on </a:t>
            </a:r>
            <a:r>
              <a:rPr lang="en-GB" sz="1500" dirty="0" err="1"/>
              <a:t>Tanna</a:t>
            </a:r>
            <a:r>
              <a:rPr lang="en-GB" sz="1500" dirty="0"/>
              <a:t>. </a:t>
            </a:r>
            <a:endParaRPr lang="en-US" sz="1500" dirty="0" smtClean="0"/>
          </a:p>
          <a:p>
            <a:pPr marL="682625" indent="-682625">
              <a:buFont typeface="+mj-lt"/>
              <a:buAutoNum type="romanUcPeriod"/>
            </a:pPr>
            <a:endParaRPr lang="en-US" sz="2800" dirty="0" smtClean="0"/>
          </a:p>
          <a:p>
            <a:pPr marL="682625" indent="-682625">
              <a:buFont typeface="+mj-lt"/>
              <a:buAutoNum type="romanUcPeriod"/>
            </a:pPr>
            <a:endParaRPr lang="en-US" sz="2800" dirty="0" smtClean="0"/>
          </a:p>
          <a:p>
            <a:pPr marL="682625" indent="-682625">
              <a:buFont typeface="+mj-lt"/>
              <a:buAutoNum type="romanUcPeriod"/>
            </a:pPr>
            <a:endParaRPr lang="en-US" sz="2800" dirty="0"/>
          </a:p>
          <a:p>
            <a:pPr marL="682625" indent="-682625">
              <a:buFont typeface="+mj-lt"/>
              <a:buAutoNum type="romanUcPeriod"/>
            </a:pPr>
            <a:endParaRPr lang="en-US" sz="2800" dirty="0" smtClean="0"/>
          </a:p>
          <a:p>
            <a:pPr marL="682625" indent="-682625">
              <a:buFont typeface="+mj-lt"/>
              <a:buAutoNum type="romanUcPeriod"/>
            </a:pPr>
            <a:endParaRPr lang="en-US" sz="1400" dirty="0" smtClean="0"/>
          </a:p>
          <a:p>
            <a:pPr marL="682625" indent="-682625">
              <a:buFont typeface="+mj-lt"/>
              <a:buAutoNum type="romanUcPeriod"/>
            </a:pPr>
            <a:endParaRPr lang="en-US" sz="1400" dirty="0" smtClean="0"/>
          </a:p>
          <a:p>
            <a:pPr marL="0" indent="0">
              <a:buNone/>
            </a:pPr>
            <a:endParaRPr lang="en-US" sz="1400" dirty="0" smtClean="0"/>
          </a:p>
          <a:p>
            <a:pPr marL="0" indent="0">
              <a:buNone/>
            </a:pPr>
            <a:r>
              <a:rPr lang="en-US" sz="1400" dirty="0" smtClean="0"/>
              <a:t>Mount Tabwemasana,1879m</a:t>
            </a:r>
          </a:p>
          <a:p>
            <a:pPr marL="682625" indent="-682625">
              <a:buFont typeface="+mj-lt"/>
              <a:buAutoNum type="romanUcPeriod"/>
            </a:pPr>
            <a:endParaRPr lang="en-US" sz="1400" dirty="0"/>
          </a:p>
          <a:p>
            <a:pPr marL="682625" indent="-682625">
              <a:buFont typeface="+mj-lt"/>
              <a:buAutoNum type="romanUcPeriod"/>
            </a:pPr>
            <a:endParaRPr lang="en-US" sz="1400" dirty="0"/>
          </a:p>
          <a:p>
            <a:pPr marL="682625" indent="-682625">
              <a:buFont typeface="+mj-lt"/>
              <a:buAutoNum type="romanUcPeriod"/>
            </a:pPr>
            <a:endParaRPr lang="en-US" sz="2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9815" y="2936062"/>
            <a:ext cx="4520407" cy="2759593"/>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68385" y="3155127"/>
            <a:ext cx="3774140" cy="2837983"/>
          </a:xfrm>
          <a:prstGeom prst="rect">
            <a:avLst/>
          </a:prstGeom>
        </p:spPr>
      </p:pic>
      <p:sp>
        <p:nvSpPr>
          <p:cNvPr id="6" name="TextBox 5"/>
          <p:cNvSpPr txBox="1"/>
          <p:nvPr/>
        </p:nvSpPr>
        <p:spPr>
          <a:xfrm rot="10800000" flipV="1">
            <a:off x="6786388" y="5778826"/>
            <a:ext cx="1388127" cy="646331"/>
          </a:xfrm>
          <a:prstGeom prst="rect">
            <a:avLst/>
          </a:prstGeom>
          <a:noFill/>
        </p:spPr>
        <p:txBody>
          <a:bodyPr wrap="square" rtlCol="0">
            <a:spAutoFit/>
          </a:bodyPr>
          <a:lstStyle/>
          <a:p>
            <a:endParaRPr lang="en-GB" dirty="0" smtClean="0"/>
          </a:p>
          <a:p>
            <a:r>
              <a:rPr lang="en-GB" dirty="0" err="1" smtClean="0"/>
              <a:t>Ureparapara</a:t>
            </a:r>
            <a:endParaRPr lang="en-GB" dirty="0"/>
          </a:p>
        </p:txBody>
      </p:sp>
    </p:spTree>
    <p:extLst>
      <p:ext uri="{BB962C8B-B14F-4D97-AF65-F5344CB8AC3E}">
        <p14:creationId xmlns:p14="http://schemas.microsoft.com/office/powerpoint/2010/main" val="403980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2609" y="446373"/>
            <a:ext cx="2958675" cy="2219006"/>
          </a:xfrm>
          <a:prstGeom prst="rect">
            <a:avLst/>
          </a:prstGeom>
        </p:spPr>
      </p:pic>
      <p:sp>
        <p:nvSpPr>
          <p:cNvPr id="4" name="TextBox 3"/>
          <p:cNvSpPr txBox="1"/>
          <p:nvPr/>
        </p:nvSpPr>
        <p:spPr>
          <a:xfrm>
            <a:off x="943583" y="1235413"/>
            <a:ext cx="1332689" cy="389106"/>
          </a:xfrm>
          <a:prstGeom prst="rect">
            <a:avLst/>
          </a:prstGeom>
          <a:noFill/>
        </p:spPr>
        <p:txBody>
          <a:bodyPr wrap="square" rtlCol="0">
            <a:spAutoFit/>
          </a:bodyPr>
          <a:lstStyle/>
          <a:p>
            <a:endParaRPr lang="en-GB"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67328" y="446373"/>
            <a:ext cx="3910143" cy="2219006"/>
          </a:xfrm>
          <a:prstGeom prst="rect">
            <a:avLst/>
          </a:prstGeom>
        </p:spPr>
      </p:pic>
      <p:sp>
        <p:nvSpPr>
          <p:cNvPr id="7" name="Title 6"/>
          <p:cNvSpPr>
            <a:spLocks noGrp="1"/>
          </p:cNvSpPr>
          <p:nvPr>
            <p:ph type="title"/>
          </p:nvPr>
        </p:nvSpPr>
        <p:spPr>
          <a:xfrm>
            <a:off x="272374" y="274637"/>
            <a:ext cx="7470843" cy="6427720"/>
          </a:xfrm>
        </p:spPr>
        <p:txBody>
          <a:bodyPr>
            <a:normAutofit fontScale="90000"/>
          </a:bodyPr>
          <a:lstStyle/>
          <a:p>
            <a:pPr algn="l"/>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smtClean="0"/>
              <a:t>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t>
            </a:r>
            <a:r>
              <a:rPr lang="en-GB" sz="1400" dirty="0" err="1" smtClean="0"/>
              <a:t>Maewo</a:t>
            </a:r>
            <a:r>
              <a:rPr lang="en-GB" sz="1400" dirty="0" smtClean="0"/>
              <a:t>                                                                             Aneityum – Mystery island</a:t>
            </a: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a:t/>
            </a:r>
            <a:br>
              <a:rPr lang="en-GB" sz="1400" dirty="0"/>
            </a:br>
            <a:r>
              <a:rPr lang="en-GB" sz="1400" dirty="0" smtClean="0"/>
              <a:t/>
            </a:r>
            <a:br>
              <a:rPr lang="en-GB" sz="1400" dirty="0" smtClean="0"/>
            </a:br>
            <a:r>
              <a:rPr lang="en-GB" sz="1400" dirty="0" smtClean="0"/>
              <a:t>                                                                 </a:t>
            </a:r>
            <a:r>
              <a:rPr lang="en-GB" sz="1400" dirty="0" err="1" smtClean="0"/>
              <a:t>Benbow</a:t>
            </a:r>
            <a:r>
              <a:rPr lang="en-GB" sz="1400" dirty="0" smtClean="0"/>
              <a:t> - </a:t>
            </a:r>
            <a:r>
              <a:rPr lang="en-GB" sz="1400" dirty="0" err="1" smtClean="0"/>
              <a:t>Ambrym</a:t>
            </a:r>
            <a:endParaRPr lang="en-GB" sz="1400" dirty="0"/>
          </a:p>
        </p:txBody>
      </p:sp>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47045" y="3012212"/>
            <a:ext cx="4240566" cy="2834111"/>
          </a:xfrm>
          <a:prstGeom prst="rect">
            <a:avLst/>
          </a:prstGeom>
        </p:spPr>
      </p:pic>
    </p:spTree>
    <p:extLst>
      <p:ext uri="{BB962C8B-B14F-4D97-AF65-F5344CB8AC3E}">
        <p14:creationId xmlns:p14="http://schemas.microsoft.com/office/powerpoint/2010/main" val="1067650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36805" cy="760948"/>
          </a:xfrm>
        </p:spPr>
        <p:txBody>
          <a:bodyPr>
            <a:normAutofit fontScale="90000"/>
          </a:bodyPr>
          <a:lstStyle/>
          <a:p>
            <a:r>
              <a:rPr lang="en-US" sz="3600" b="1" dirty="0">
                <a:solidFill>
                  <a:srgbClr val="000090"/>
                </a:solidFill>
              </a:rPr>
              <a:t>National requirements for </a:t>
            </a:r>
            <a:r>
              <a:rPr lang="en-US" sz="3600" b="1" dirty="0" smtClean="0">
                <a:solidFill>
                  <a:srgbClr val="000090"/>
                </a:solidFill>
              </a:rPr>
              <a:t>observations</a:t>
            </a:r>
            <a:br>
              <a:rPr lang="en-US" sz="3600" b="1" dirty="0" smtClean="0">
                <a:solidFill>
                  <a:srgbClr val="000090"/>
                </a:solidFill>
              </a:rPr>
            </a:br>
            <a:endParaRPr lang="en-US" sz="3600" b="1" dirty="0">
              <a:solidFill>
                <a:srgbClr val="000090"/>
              </a:solidFill>
            </a:endParaRPr>
          </a:p>
        </p:txBody>
      </p:sp>
      <p:sp>
        <p:nvSpPr>
          <p:cNvPr id="3" name="Content Placeholder 2"/>
          <p:cNvSpPr>
            <a:spLocks noGrp="1"/>
          </p:cNvSpPr>
          <p:nvPr>
            <p:ph idx="1"/>
          </p:nvPr>
        </p:nvSpPr>
        <p:spPr>
          <a:xfrm>
            <a:off x="457200" y="760164"/>
            <a:ext cx="8229600" cy="5960125"/>
          </a:xfrm>
        </p:spPr>
        <p:txBody>
          <a:bodyPr>
            <a:normAutofit/>
          </a:bodyPr>
          <a:lstStyle/>
          <a:p>
            <a:pPr marL="682625" indent="-682625">
              <a:buFont typeface="+mj-lt"/>
              <a:buAutoNum type="romanUcPeriod"/>
            </a:pPr>
            <a:r>
              <a:rPr lang="en-US" sz="2400" dirty="0" smtClean="0"/>
              <a:t>National priority application areas:</a:t>
            </a:r>
          </a:p>
          <a:p>
            <a:r>
              <a:rPr lang="en-US" sz="2400" dirty="0"/>
              <a:t> </a:t>
            </a:r>
            <a:r>
              <a:rPr lang="en-US" sz="2400" dirty="0" smtClean="0"/>
              <a:t>     Weather &amp; Climate forecast, products and Services</a:t>
            </a:r>
          </a:p>
          <a:p>
            <a:r>
              <a:rPr lang="en-US" sz="2400" dirty="0" smtClean="0"/>
              <a:t>Support WMO global observational Networks and researches </a:t>
            </a:r>
          </a:p>
          <a:p>
            <a:pPr marL="1082675" lvl="1" indent="-682625">
              <a:buFont typeface="Arial" panose="020B0604020202020204" pitchFamily="34" charset="0"/>
              <a:buChar char="•"/>
            </a:pPr>
            <a:r>
              <a:rPr lang="fr-CH" dirty="0" smtClean="0"/>
              <a:t>Agriculture , Heath, </a:t>
            </a:r>
            <a:endParaRPr lang="fr-CH" dirty="0"/>
          </a:p>
          <a:p>
            <a:pPr marL="1082675" lvl="1" indent="-682625">
              <a:buFont typeface="Arial" panose="020B0604020202020204" pitchFamily="34" charset="0"/>
              <a:buChar char="•"/>
            </a:pPr>
            <a:r>
              <a:rPr lang="fr-CH" dirty="0" smtClean="0"/>
              <a:t>Aviation industries ,PWD/</a:t>
            </a:r>
            <a:r>
              <a:rPr lang="fr-CH" dirty="0" err="1" smtClean="0"/>
              <a:t>tourism</a:t>
            </a:r>
            <a:endParaRPr lang="fr-CH" dirty="0"/>
          </a:p>
          <a:p>
            <a:pPr marL="682625" indent="-682625">
              <a:buFont typeface="+mj-lt"/>
              <a:buAutoNum type="romanUcPeriod"/>
            </a:pPr>
            <a:r>
              <a:rPr lang="fr-CH" sz="2400" dirty="0" smtClean="0"/>
              <a:t>Most relevant observed variables:</a:t>
            </a:r>
          </a:p>
          <a:p>
            <a:pPr marL="1082675" lvl="1" indent="-682625">
              <a:buFont typeface="Arial" panose="020B0604020202020204" pitchFamily="34" charset="0"/>
              <a:buChar char="•"/>
            </a:pPr>
            <a:r>
              <a:rPr lang="fr-CH" dirty="0" smtClean="0"/>
              <a:t>Air </a:t>
            </a:r>
            <a:r>
              <a:rPr lang="fr-CH" dirty="0" err="1" smtClean="0"/>
              <a:t>temperature</a:t>
            </a:r>
            <a:r>
              <a:rPr lang="fr-CH" dirty="0"/>
              <a:t>, humidity, precipitation, </a:t>
            </a:r>
            <a:r>
              <a:rPr lang="fr-CH" dirty="0" smtClean="0"/>
              <a:t>Wind (speed /direction)</a:t>
            </a:r>
            <a:endParaRPr lang="fr-CH" dirty="0"/>
          </a:p>
          <a:p>
            <a:pPr marL="1082675" lvl="1" indent="-682625">
              <a:buFont typeface="Arial" panose="020B0604020202020204" pitchFamily="34" charset="0"/>
              <a:buChar char="•"/>
            </a:pPr>
            <a:r>
              <a:rPr lang="fr-CH" dirty="0" smtClean="0"/>
              <a:t>ATM Pressure , type of </a:t>
            </a:r>
            <a:r>
              <a:rPr lang="fr-CH" dirty="0" err="1" smtClean="0"/>
              <a:t>cloud</a:t>
            </a:r>
            <a:r>
              <a:rPr lang="fr-CH" dirty="0" smtClean="0"/>
              <a:t>  ,Cloud </a:t>
            </a:r>
            <a:r>
              <a:rPr lang="fr-CH" dirty="0" err="1" smtClean="0"/>
              <a:t>amount</a:t>
            </a:r>
            <a:r>
              <a:rPr lang="fr-CH" dirty="0" smtClean="0"/>
              <a:t> ,</a:t>
            </a:r>
            <a:r>
              <a:rPr lang="fr-CH" dirty="0" err="1" smtClean="0"/>
              <a:t>hight</a:t>
            </a:r>
            <a:r>
              <a:rPr lang="fr-CH" dirty="0" smtClean="0"/>
              <a:t> of </a:t>
            </a:r>
            <a:r>
              <a:rPr lang="fr-CH" dirty="0" err="1" smtClean="0"/>
              <a:t>cloud</a:t>
            </a:r>
            <a:r>
              <a:rPr lang="fr-CH" dirty="0" smtClean="0"/>
              <a:t> base ,</a:t>
            </a:r>
            <a:r>
              <a:rPr lang="fr-CH" dirty="0" err="1" smtClean="0"/>
              <a:t>visibility</a:t>
            </a:r>
            <a:r>
              <a:rPr lang="fr-CH" dirty="0" smtClean="0"/>
              <a:t> ,</a:t>
            </a:r>
            <a:r>
              <a:rPr lang="fr-CH" dirty="0" err="1" smtClean="0"/>
              <a:t>Present</a:t>
            </a:r>
            <a:r>
              <a:rPr lang="fr-CH" dirty="0" smtClean="0"/>
              <a:t> </a:t>
            </a:r>
            <a:r>
              <a:rPr lang="fr-CH" dirty="0" err="1" smtClean="0"/>
              <a:t>weather</a:t>
            </a:r>
            <a:endParaRPr lang="fr-CH" dirty="0" smtClean="0"/>
          </a:p>
          <a:p>
            <a:pPr marL="1082675" lvl="1" indent="-682625">
              <a:buFont typeface="Arial" panose="020B0604020202020204" pitchFamily="34" charset="0"/>
              <a:buChar char="•"/>
            </a:pPr>
            <a:r>
              <a:rPr lang="fr-CH" dirty="0" err="1" smtClean="0"/>
              <a:t>Past</a:t>
            </a:r>
            <a:r>
              <a:rPr lang="fr-CH" dirty="0" smtClean="0"/>
              <a:t> </a:t>
            </a:r>
            <a:r>
              <a:rPr lang="fr-CH" dirty="0" err="1" smtClean="0"/>
              <a:t>weather</a:t>
            </a:r>
            <a:r>
              <a:rPr lang="fr-CH" dirty="0" smtClean="0"/>
              <a:t> </a:t>
            </a:r>
            <a:endParaRPr lang="fr-CH" dirty="0"/>
          </a:p>
        </p:txBody>
      </p:sp>
    </p:spTree>
    <p:extLst>
      <p:ext uri="{BB962C8B-B14F-4D97-AF65-F5344CB8AC3E}">
        <p14:creationId xmlns:p14="http://schemas.microsoft.com/office/powerpoint/2010/main" val="179696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485" y="274638"/>
            <a:ext cx="8431823" cy="786755"/>
          </a:xfrm>
        </p:spPr>
        <p:txBody>
          <a:bodyPr>
            <a:normAutofit fontScale="90000"/>
          </a:bodyPr>
          <a:lstStyle/>
          <a:p>
            <a:r>
              <a:rPr lang="en-US" sz="3300" b="1" dirty="0">
                <a:solidFill>
                  <a:srgbClr val="000090"/>
                </a:solidFill>
              </a:rPr>
              <a:t>Inventory of current national observing </a:t>
            </a:r>
            <a:r>
              <a:rPr lang="en-US" sz="3300" b="1" dirty="0" smtClean="0">
                <a:solidFill>
                  <a:srgbClr val="000090"/>
                </a:solidFill>
              </a:rPr>
              <a:t>capabilities</a:t>
            </a:r>
            <a:r>
              <a:rPr lang="en-US" sz="3600" b="1" dirty="0" smtClean="0">
                <a:solidFill>
                  <a:srgbClr val="000090"/>
                </a:solidFill>
              </a:rPr>
              <a:t/>
            </a:r>
            <a:br>
              <a:rPr lang="en-US" sz="3600" b="1" dirty="0" smtClean="0">
                <a:solidFill>
                  <a:srgbClr val="000090"/>
                </a:solidFill>
              </a:rPr>
            </a:br>
            <a:endParaRPr lang="en-US" sz="3100" b="1" dirty="0">
              <a:solidFill>
                <a:srgbClr val="000090"/>
              </a:solidFill>
            </a:endParaRPr>
          </a:p>
        </p:txBody>
      </p:sp>
      <p:sp>
        <p:nvSpPr>
          <p:cNvPr id="3" name="Content Placeholder 2"/>
          <p:cNvSpPr>
            <a:spLocks noGrp="1"/>
          </p:cNvSpPr>
          <p:nvPr>
            <p:ph idx="1"/>
          </p:nvPr>
        </p:nvSpPr>
        <p:spPr>
          <a:xfrm>
            <a:off x="86264" y="661012"/>
            <a:ext cx="9057736" cy="6119167"/>
          </a:xfrm>
        </p:spPr>
        <p:txBody>
          <a:bodyPr>
            <a:normAutofit/>
          </a:bodyPr>
          <a:lstStyle/>
          <a:p>
            <a:pPr marL="682625" indent="-682625">
              <a:buFont typeface="+mj-lt"/>
              <a:buAutoNum type="romanUcPeriod"/>
            </a:pPr>
            <a:r>
              <a:rPr lang="en-US" sz="2400" dirty="0" smtClean="0"/>
              <a:t>Networks description with metadata</a:t>
            </a:r>
          </a:p>
          <a:p>
            <a:pPr marL="1482725" lvl="2" indent="-682625">
              <a:buFont typeface="Courier New" panose="02070309020205020404" pitchFamily="49" charset="0"/>
              <a:buChar char="o"/>
            </a:pPr>
            <a:endParaRPr lang="fr-CH" sz="1800" b="1" u="sng" dirty="0" smtClean="0"/>
          </a:p>
          <a:p>
            <a:pPr marL="800100" lvl="2" indent="0">
              <a:buNone/>
            </a:pPr>
            <a:r>
              <a:rPr lang="fr-CH" sz="1800" dirty="0" smtClean="0"/>
              <a:t>                                           </a:t>
            </a:r>
          </a:p>
          <a:p>
            <a:pPr marL="800100" lvl="2" indent="0">
              <a:buNone/>
            </a:pPr>
            <a:endParaRPr lang="en-GB" sz="1400" b="1" dirty="0"/>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r>
              <a:rPr lang="fr-CH" sz="1800" dirty="0" smtClean="0"/>
              <a:t>                                                 </a:t>
            </a:r>
          </a:p>
          <a:p>
            <a:pPr marL="1482725" lvl="2" indent="-682625">
              <a:buFont typeface="Courier New" panose="02070309020205020404" pitchFamily="49" charset="0"/>
              <a:buChar char="o"/>
            </a:pPr>
            <a:endParaRPr lang="fr-CH" sz="1800" dirty="0" smtClean="0"/>
          </a:p>
          <a:p>
            <a:pPr marL="1482725" lvl="2" indent="-682625">
              <a:buFont typeface="Courier New" panose="02070309020205020404" pitchFamily="49" charset="0"/>
              <a:buChar char="o"/>
            </a:pPr>
            <a:r>
              <a:rPr lang="fr-CH" sz="1800" dirty="0" smtClean="0"/>
              <a:t>M                                                       Station types on </a:t>
            </a:r>
            <a:r>
              <a:rPr lang="fr-CH" sz="1800" dirty="0" err="1" smtClean="0"/>
              <a:t>CliDEsc</a:t>
            </a:r>
            <a:endParaRPr lang="fr-CH" sz="1800" dirty="0" smtClean="0"/>
          </a:p>
          <a:p>
            <a:pPr marL="800100" lvl="2" indent="0">
              <a:buNone/>
            </a:pPr>
            <a:endParaRPr lang="fr-CH" sz="1800" dirty="0"/>
          </a:p>
          <a:p>
            <a:pPr marL="800100" lvl="2" indent="0">
              <a:buNone/>
            </a:pPr>
            <a:r>
              <a:rPr lang="fr-CH" sz="1800" dirty="0" smtClean="0"/>
              <a:t>                                                </a:t>
            </a:r>
          </a:p>
          <a:p>
            <a:pPr marL="1482725" lvl="2" indent="-682625">
              <a:buFont typeface="Courier New" panose="02070309020205020404" pitchFamily="49" charset="0"/>
              <a:buChar char="o"/>
            </a:pPr>
            <a:r>
              <a:rPr lang="fr-CH" sz="1800" dirty="0" smtClean="0"/>
              <a:t>   </a:t>
            </a:r>
            <a:endParaRPr lang="fr-CH" sz="1800" dirty="0"/>
          </a:p>
          <a:p>
            <a:pPr marL="1482725" lvl="2" indent="-682625">
              <a:buFont typeface="Courier New" panose="02070309020205020404" pitchFamily="49" charset="0"/>
              <a:buChar char="o"/>
            </a:pPr>
            <a:endParaRPr lang="fr-CH" sz="1800" dirty="0" smtClean="0"/>
          </a:p>
          <a:p>
            <a:pPr marL="800100" lvl="2" indent="0">
              <a:buNone/>
            </a:pPr>
            <a:r>
              <a:rPr lang="fr-CH" sz="1800" dirty="0" smtClean="0"/>
              <a:t>                                                                           </a:t>
            </a:r>
            <a:endParaRPr lang="fr-CH" sz="1800" dirty="0"/>
          </a:p>
          <a:p>
            <a:pPr marL="800100" lvl="2" indent="0">
              <a:buNone/>
            </a:pPr>
            <a:endParaRPr lang="fr-CH" sz="1400" dirty="0" smtClean="0"/>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r>
              <a:rPr lang="fr-CH" sz="1800" dirty="0" smtClean="0"/>
              <a:t>                                                                                                     </a:t>
            </a:r>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endParaRPr lang="fr-CH" sz="1800" dirty="0" smtClean="0"/>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endParaRPr lang="fr-CH" sz="1800" dirty="0" smtClean="0"/>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endParaRPr lang="fr-CH" sz="1800" dirty="0" smtClean="0"/>
          </a:p>
          <a:p>
            <a:pPr marL="1482725" lvl="2" indent="-682625">
              <a:buFont typeface="Courier New" panose="02070309020205020404" pitchFamily="49" charset="0"/>
              <a:buChar char="o"/>
            </a:pPr>
            <a:endParaRPr lang="fr-CH" sz="1800" dirty="0"/>
          </a:p>
          <a:p>
            <a:pPr marL="1482725" lvl="2" indent="-682625">
              <a:buFont typeface="Courier New" panose="02070309020205020404" pitchFamily="49" charset="0"/>
              <a:buChar char="o"/>
            </a:pPr>
            <a:endParaRPr lang="fr-CH" sz="1800" dirty="0" smtClean="0"/>
          </a:p>
          <a:p>
            <a:pPr marL="1482725" lvl="2" indent="-682625">
              <a:buFont typeface="Courier New" panose="02070309020205020404" pitchFamily="49" charset="0"/>
              <a:buChar char="o"/>
            </a:pPr>
            <a:endParaRPr lang="fr-CH" sz="18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61240" y="3707536"/>
            <a:ext cx="4316031" cy="2806792"/>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9464" y="1061394"/>
            <a:ext cx="3209719" cy="2543742"/>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69552" y="1164565"/>
            <a:ext cx="3820466" cy="1774299"/>
          </a:xfrm>
          <a:prstGeom prst="rect">
            <a:avLst/>
          </a:prstGeom>
        </p:spPr>
      </p:pic>
      <p:cxnSp>
        <p:nvCxnSpPr>
          <p:cNvPr id="9" name="Straight Connector 8"/>
          <p:cNvCxnSpPr/>
          <p:nvPr/>
        </p:nvCxnSpPr>
        <p:spPr>
          <a:xfrm flipH="1">
            <a:off x="874643" y="3021496"/>
            <a:ext cx="576470" cy="1202634"/>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5657" y="4149443"/>
            <a:ext cx="1788423" cy="646331"/>
          </a:xfrm>
          <a:prstGeom prst="rect">
            <a:avLst/>
          </a:prstGeom>
          <a:noFill/>
        </p:spPr>
        <p:txBody>
          <a:bodyPr wrap="square" rtlCol="0">
            <a:spAutoFit/>
          </a:bodyPr>
          <a:lstStyle/>
          <a:p>
            <a:r>
              <a:rPr lang="en-GB" dirty="0" smtClean="0"/>
              <a:t>Metadata on </a:t>
            </a:r>
            <a:r>
              <a:rPr lang="en-GB" dirty="0" err="1" smtClean="0"/>
              <a:t>clide</a:t>
            </a:r>
            <a:endParaRPr lang="en-GB" dirty="0"/>
          </a:p>
        </p:txBody>
      </p:sp>
      <p:cxnSp>
        <p:nvCxnSpPr>
          <p:cNvPr id="12" name="Straight Connector 11"/>
          <p:cNvCxnSpPr/>
          <p:nvPr/>
        </p:nvCxnSpPr>
        <p:spPr>
          <a:xfrm>
            <a:off x="6977271" y="4795774"/>
            <a:ext cx="556590" cy="315158"/>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7663070" y="5110932"/>
            <a:ext cx="1292087" cy="646331"/>
          </a:xfrm>
          <a:prstGeom prst="rect">
            <a:avLst/>
          </a:prstGeom>
          <a:noFill/>
        </p:spPr>
        <p:txBody>
          <a:bodyPr wrap="square" rtlCol="0">
            <a:spAutoFit/>
          </a:bodyPr>
          <a:lstStyle/>
          <a:p>
            <a:r>
              <a:rPr lang="en-GB" dirty="0" smtClean="0"/>
              <a:t>Synoptic stations</a:t>
            </a:r>
            <a:endParaRPr lang="en-GB" dirty="0"/>
          </a:p>
        </p:txBody>
      </p:sp>
    </p:spTree>
    <p:extLst>
      <p:ext uri="{BB962C8B-B14F-4D97-AF65-F5344CB8AC3E}">
        <p14:creationId xmlns:p14="http://schemas.microsoft.com/office/powerpoint/2010/main" val="99488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WMO_WHITE_Powerpoint_en_fr</Template>
  <TotalTime>6854</TotalTime>
  <Words>525</Words>
  <Application>Microsoft Office PowerPoint</Application>
  <PresentationFormat>On-screen Show (4:3)</PresentationFormat>
  <Paragraphs>132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WMO_WHITE_Powerpoint_en_fr</vt:lpstr>
      <vt:lpstr>PowerPoint Presentation</vt:lpstr>
      <vt:lpstr>Outline</vt:lpstr>
      <vt:lpstr>Introduction to the country and the NMHS </vt:lpstr>
      <vt:lpstr>Introduction to the country and the NMHS cont ….    Brief introduction to the NMHS Mandate The vision of Vanuatu Meteorological  and Geo hazards department is to be world class meteorological and Geohazards institution that contributes to sustainable development of Vanuatu ,and the pacific region.  The VMGD works to achieve its Vision by being: A fully professional institution comprising skilled and motivated staff using updated and state of the art science and technology within an efficient and effective organisation, providing high quality meteorological and geohazards services that are widely available and accessible, effectively applied, beneficial and highly valued by all sections of the community in Vanuatu.      The Observations Division maintains adequate observational network to provide the required data and information needed within VMGD and for other national, regional and international users and further networks. The Division installs, maintains and updates all observational networks that provide adequate coverage, real-time, accurate and high quality observation data for weather, climate and water. The Division also works closely with regional and international technical partners to meet the VMGD’s network data and information reporting obligations.  </vt:lpstr>
      <vt:lpstr>   </vt:lpstr>
      <vt:lpstr>Physical context of the country</vt:lpstr>
      <vt:lpstr>                                Maewo                                                                             Aneityum – Mystery island                                                                                   Benbow - Ambrym</vt:lpstr>
      <vt:lpstr>National requirements for observations </vt:lpstr>
      <vt:lpstr>Inventory of current national observing capabilities </vt:lpstr>
      <vt:lpstr>    Upper – air /radiosonde stations  . VAISALA DigiCORA 11 MW15                            .VAISALA radiosonde  RS 92 .Balloon – TA 700  . Electrolyser               Weather Radars . On process of getting two through GCF project    Lightning detection networks .one lightning sensor has been install at Bauerfield  . Second phase of installing another sensor will be at Pekoa.         </vt:lpstr>
      <vt:lpstr>PowerPoint Presentation</vt:lpstr>
      <vt:lpstr>Other remarks</vt:lpstr>
      <vt:lpstr>PowerPoint Presentation</vt:lpstr>
    </vt:vector>
  </TitlesOfParts>
  <Company>World Meteorological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LFNunes</dc:creator>
  <cp:lastModifiedBy>Timo Proescholdt</cp:lastModifiedBy>
  <cp:revision>648</cp:revision>
  <cp:lastPrinted>2018-09-14T03:18:23Z</cp:lastPrinted>
  <dcterms:created xsi:type="dcterms:W3CDTF">2016-05-27T11:05:50Z</dcterms:created>
  <dcterms:modified xsi:type="dcterms:W3CDTF">2018-09-25T07:10:18Z</dcterms:modified>
</cp:coreProperties>
</file>