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69" r:id="rId3"/>
    <p:sldId id="270" r:id="rId4"/>
    <p:sldId id="275" r:id="rId5"/>
    <p:sldId id="271" r:id="rId6"/>
    <p:sldId id="280" r:id="rId7"/>
    <p:sldId id="272" r:id="rId8"/>
    <p:sldId id="278" r:id="rId9"/>
    <p:sldId id="273" r:id="rId10"/>
    <p:sldId id="281" r:id="rId11"/>
    <p:sldId id="274" r:id="rId12"/>
    <p:sldId id="258" r:id="rId13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CC00"/>
    <a:srgbClr val="0033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2" autoAdjust="0"/>
    <p:restoredTop sz="98335" autoAdjust="0"/>
  </p:normalViewPr>
  <p:slideViewPr>
    <p:cSldViewPr snapToGrid="0" snapToObjects="1">
      <p:cViewPr varScale="1">
        <p:scale>
          <a:sx n="80" d="100"/>
          <a:sy n="80" d="100"/>
        </p:scale>
        <p:origin x="101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2C619D-49A1-43D3-A02C-742DF4F7365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6C61D-21BD-45CA-B920-B80C9B6DF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310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16000" cy="691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71238" y="5898887"/>
            <a:ext cx="4172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smtClean="0">
                <a:solidFill>
                  <a:srgbClr val="000090"/>
                </a:solidFill>
              </a:rPr>
              <a:t>OSCAR/Surface </a:t>
            </a:r>
            <a:r>
              <a:rPr lang="de-DE" sz="2000" dirty="0" err="1" smtClean="0">
                <a:solidFill>
                  <a:srgbClr val="000090"/>
                </a:solidFill>
              </a:rPr>
              <a:t>course</a:t>
            </a:r>
            <a:r>
              <a:rPr lang="de-DE" sz="2000" dirty="0" smtClean="0">
                <a:solidFill>
                  <a:srgbClr val="000090"/>
                </a:solidFill>
              </a:rPr>
              <a:t> </a:t>
            </a:r>
            <a:r>
              <a:rPr lang="de-DE" sz="2000" dirty="0" err="1" smtClean="0">
                <a:solidFill>
                  <a:srgbClr val="000090"/>
                </a:solidFill>
              </a:rPr>
              <a:t>for</a:t>
            </a:r>
            <a:r>
              <a:rPr lang="de-DE" sz="2000" dirty="0" smtClean="0">
                <a:solidFill>
                  <a:srgbClr val="000090"/>
                </a:solidFill>
              </a:rPr>
              <a:t> RA-V </a:t>
            </a:r>
          </a:p>
          <a:p>
            <a:pPr algn="ctr"/>
            <a:r>
              <a:rPr lang="de-DE" sz="2000" smtClean="0">
                <a:solidFill>
                  <a:srgbClr val="000090"/>
                </a:solidFill>
              </a:rPr>
              <a:t>Jakarta 18-20 </a:t>
            </a:r>
            <a:r>
              <a:rPr lang="de-DE" sz="2000" dirty="0" smtClean="0">
                <a:solidFill>
                  <a:srgbClr val="000090"/>
                </a:solidFill>
              </a:rPr>
              <a:t>September 2018</a:t>
            </a:r>
          </a:p>
        </p:txBody>
      </p:sp>
      <p:sp>
        <p:nvSpPr>
          <p:cNvPr id="7" name="Shape 231"/>
          <p:cNvSpPr txBox="1">
            <a:spLocks/>
          </p:cNvSpPr>
          <p:nvPr/>
        </p:nvSpPr>
        <p:spPr>
          <a:xfrm>
            <a:off x="120649" y="1002683"/>
            <a:ext cx="8865446" cy="11087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15000" b="1" dirty="0" smtClean="0">
                <a:solidFill>
                  <a:srgbClr val="000090"/>
                </a:solidFill>
              </a:rPr>
              <a:t>Cook Islands</a:t>
            </a:r>
            <a:endParaRPr lang="en-US" sz="15000" b="1" dirty="0">
              <a:solidFill>
                <a:srgbClr val="00009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4000" b="1" dirty="0" smtClean="0">
                <a:solidFill>
                  <a:srgbClr val="000090"/>
                </a:solidFill>
              </a:rPr>
              <a:t> </a:t>
            </a:r>
            <a:endParaRPr lang="en-US" sz="4000" b="1" dirty="0">
              <a:solidFill>
                <a:srgbClr val="00009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10712" y="2101743"/>
            <a:ext cx="3821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i="1" dirty="0" smtClean="0">
                <a:solidFill>
                  <a:srgbClr val="011993"/>
                </a:solidFill>
                <a:latin typeface="+mj-lt"/>
                <a:ea typeface="Arial"/>
                <a:cs typeface="Arial"/>
                <a:sym typeface="Arial"/>
              </a:rPr>
              <a:t>Bouchard T Solomona</a:t>
            </a:r>
            <a:endParaRPr lang="en-US" sz="32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485" y="274638"/>
            <a:ext cx="8431823" cy="1143000"/>
          </a:xfrm>
        </p:spPr>
        <p:txBody>
          <a:bodyPr>
            <a:normAutofit fontScale="90000"/>
          </a:bodyPr>
          <a:lstStyle/>
          <a:p>
            <a:r>
              <a:rPr lang="en-US" sz="3300" b="1" dirty="0">
                <a:solidFill>
                  <a:srgbClr val="000090"/>
                </a:solidFill>
              </a:rPr>
              <a:t>Inventory of current national observing </a:t>
            </a:r>
            <a:r>
              <a:rPr lang="en-US" sz="3300" b="1" dirty="0" smtClean="0">
                <a:solidFill>
                  <a:srgbClr val="000090"/>
                </a:solidFill>
              </a:rPr>
              <a:t>capabilities</a:t>
            </a:r>
            <a:r>
              <a:rPr lang="en-US" sz="3600" b="1" dirty="0" smtClean="0">
                <a:solidFill>
                  <a:srgbClr val="000090"/>
                </a:solidFill>
              </a:rPr>
              <a:t/>
            </a:r>
            <a:br>
              <a:rPr lang="en-US" sz="3600" b="1" dirty="0" smtClean="0">
                <a:solidFill>
                  <a:srgbClr val="000090"/>
                </a:solidFill>
              </a:rPr>
            </a:br>
            <a:endParaRPr lang="en-US" sz="31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17638"/>
            <a:ext cx="3763109" cy="470852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All stations measure and record:</a:t>
            </a:r>
          </a:p>
          <a:p>
            <a:r>
              <a:rPr lang="en-US" sz="2400" dirty="0" smtClean="0"/>
              <a:t>Rainfall</a:t>
            </a:r>
          </a:p>
          <a:p>
            <a:r>
              <a:rPr lang="en-US" sz="2400" dirty="0" smtClean="0"/>
              <a:t>Surface Observations</a:t>
            </a:r>
          </a:p>
          <a:p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Rarotonga is the only island with a Radiosonde station, weather radar, lightning detector and tide gauge.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536031" y="1570038"/>
            <a:ext cx="5498432" cy="4708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sz="2400" dirty="0" smtClean="0"/>
          </a:p>
          <a:p>
            <a:pPr marL="0" indent="0">
              <a:buFont typeface="Arial"/>
              <a:buNone/>
            </a:pP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716" y="1051443"/>
            <a:ext cx="4571999" cy="5722336"/>
          </a:xfrm>
          <a:prstGeom prst="rect">
            <a:avLst/>
          </a:prstGeom>
        </p:spPr>
      </p:pic>
      <p:sp>
        <p:nvSpPr>
          <p:cNvPr id="6" name="4-Point Star 5"/>
          <p:cNvSpPr/>
          <p:nvPr/>
        </p:nvSpPr>
        <p:spPr>
          <a:xfrm>
            <a:off x="6898410" y="5755105"/>
            <a:ext cx="192506" cy="180474"/>
          </a:xfrm>
          <a:prstGeom prst="star4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4-Point Star 9"/>
          <p:cNvSpPr/>
          <p:nvPr/>
        </p:nvSpPr>
        <p:spPr>
          <a:xfrm>
            <a:off x="7778571" y="5935579"/>
            <a:ext cx="192506" cy="180474"/>
          </a:xfrm>
          <a:prstGeom prst="star4">
            <a:avLst/>
          </a:prstGeom>
          <a:solidFill>
            <a:srgbClr val="003399"/>
          </a:solidFill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3" name="4-Point Star 12"/>
          <p:cNvSpPr/>
          <p:nvPr/>
        </p:nvSpPr>
        <p:spPr>
          <a:xfrm>
            <a:off x="7714789" y="5097379"/>
            <a:ext cx="192506" cy="180474"/>
          </a:xfrm>
          <a:prstGeom prst="star4">
            <a:avLst/>
          </a:prstGeom>
          <a:solidFill>
            <a:srgbClr val="003399"/>
          </a:solidFill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4" name="4-Point Star 13"/>
          <p:cNvSpPr/>
          <p:nvPr/>
        </p:nvSpPr>
        <p:spPr>
          <a:xfrm>
            <a:off x="8399894" y="5277853"/>
            <a:ext cx="192506" cy="180474"/>
          </a:xfrm>
          <a:prstGeom prst="star4">
            <a:avLst/>
          </a:prstGeom>
          <a:solidFill>
            <a:srgbClr val="003399"/>
          </a:solidFill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5" name="4-Point Star 14"/>
          <p:cNvSpPr/>
          <p:nvPr/>
        </p:nvSpPr>
        <p:spPr>
          <a:xfrm>
            <a:off x="7430809" y="5368090"/>
            <a:ext cx="192506" cy="180474"/>
          </a:xfrm>
          <a:prstGeom prst="star4">
            <a:avLst/>
          </a:prstGeom>
          <a:solidFill>
            <a:srgbClr val="003399"/>
          </a:solidFill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6" name="4-Point Star 15"/>
          <p:cNvSpPr/>
          <p:nvPr/>
        </p:nvSpPr>
        <p:spPr>
          <a:xfrm>
            <a:off x="7099863" y="4710366"/>
            <a:ext cx="192506" cy="180474"/>
          </a:xfrm>
          <a:prstGeom prst="star4">
            <a:avLst/>
          </a:prstGeom>
          <a:solidFill>
            <a:srgbClr val="003399"/>
          </a:solidFill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7" name="4-Point Star 16"/>
          <p:cNvSpPr/>
          <p:nvPr/>
        </p:nvSpPr>
        <p:spPr>
          <a:xfrm>
            <a:off x="7938836" y="1541796"/>
            <a:ext cx="192506" cy="180474"/>
          </a:xfrm>
          <a:prstGeom prst="star4">
            <a:avLst/>
          </a:prstGeom>
          <a:solidFill>
            <a:srgbClr val="003399"/>
          </a:solidFill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8" name="4-Point Star 17"/>
          <p:cNvSpPr/>
          <p:nvPr/>
        </p:nvSpPr>
        <p:spPr>
          <a:xfrm>
            <a:off x="6830388" y="5750092"/>
            <a:ext cx="192506" cy="180474"/>
          </a:xfrm>
          <a:prstGeom prst="star4">
            <a:avLst/>
          </a:prstGeom>
          <a:solidFill>
            <a:srgbClr val="003399"/>
          </a:solidFill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54098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Other remarks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682625" indent="-682625">
              <a:buFont typeface="+mj-lt"/>
              <a:buAutoNum type="romanUcPeriod"/>
            </a:pPr>
            <a:r>
              <a:rPr lang="en-US" sz="2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3517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o2016_powerpoint_standard_v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2002370"/>
            <a:ext cx="8229600" cy="2098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400" dirty="0" smtClean="0">
                <a:solidFill>
                  <a:srgbClr val="000090"/>
                </a:solidFill>
              </a:rPr>
              <a:t>Thank you</a:t>
            </a:r>
          </a:p>
          <a:p>
            <a:endParaRPr lang="en-US" sz="4800" dirty="0" smtClean="0">
              <a:solidFill>
                <a:srgbClr val="000090"/>
              </a:solidFill>
            </a:endParaRPr>
          </a:p>
          <a:p>
            <a:r>
              <a:rPr lang="en-US" sz="3100" dirty="0" smtClean="0">
                <a:solidFill>
                  <a:srgbClr val="000090"/>
                </a:solidFill>
              </a:rPr>
              <a:t>bouchard.solomona@cookislands.gov.ck</a:t>
            </a:r>
          </a:p>
          <a:p>
            <a:r>
              <a:rPr lang="en-US" sz="3100" dirty="0" smtClean="0">
                <a:solidFill>
                  <a:srgbClr val="00009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Outline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682625" indent="-682625">
              <a:buFont typeface="+mj-lt"/>
              <a:buAutoNum type="romanUcPeriod"/>
            </a:pPr>
            <a:r>
              <a:rPr lang="en-US" sz="2400" dirty="0" smtClean="0"/>
              <a:t>Introduction to the country and the NMHS</a:t>
            </a:r>
            <a:endParaRPr lang="en-US" sz="2400" dirty="0"/>
          </a:p>
          <a:p>
            <a:pPr marL="682625" indent="-682625">
              <a:buFont typeface="+mj-lt"/>
              <a:buAutoNum type="romanUcPeriod"/>
            </a:pPr>
            <a:r>
              <a:rPr lang="en-US" sz="2400" dirty="0" smtClean="0"/>
              <a:t>Physical context of the country</a:t>
            </a:r>
            <a:endParaRPr lang="en-US" sz="2400" dirty="0"/>
          </a:p>
          <a:p>
            <a:pPr marL="682625" indent="-682625">
              <a:buFont typeface="+mj-lt"/>
              <a:buAutoNum type="romanUcPeriod"/>
            </a:pPr>
            <a:r>
              <a:rPr lang="en-US" sz="2400" dirty="0" smtClean="0"/>
              <a:t>National requirements for observations</a:t>
            </a:r>
            <a:endParaRPr lang="en-US" sz="2400" dirty="0"/>
          </a:p>
          <a:p>
            <a:pPr marL="682625" indent="-682625">
              <a:buFont typeface="+mj-lt"/>
              <a:buAutoNum type="romanUcPeriod"/>
            </a:pPr>
            <a:r>
              <a:rPr lang="en-US" sz="2400" dirty="0" smtClean="0"/>
              <a:t>Inventory of current national </a:t>
            </a:r>
            <a:r>
              <a:rPr lang="en-US" sz="2400" smtClean="0"/>
              <a:t>observing capabilities</a:t>
            </a:r>
          </a:p>
          <a:p>
            <a:pPr marL="682625" indent="-682625">
              <a:buFont typeface="+mj-lt"/>
              <a:buAutoNum type="romanUcPeriod"/>
            </a:pPr>
            <a:r>
              <a:rPr lang="en-US" sz="2400" smtClean="0"/>
              <a:t>Other remarks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62439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758" y="91281"/>
            <a:ext cx="8229600" cy="779964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Brief Description of the Cook Islands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920916" y="846138"/>
            <a:ext cx="4018547" cy="669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700" dirty="0" smtClean="0"/>
              <a:t>The Cook islands consists of 15 volcanic and atoll-like islands scattered in an ocean covering almost 2M squared kilometres. </a:t>
            </a:r>
          </a:p>
          <a:p>
            <a:r>
              <a:rPr lang="en-NZ" sz="1700" dirty="0" smtClean="0"/>
              <a:t>The cluster of islands further North are referred to as the Northern Cooks whilst the rest are referred to as the Southern Cooks. Total population recorded in the last census [2016] is approx.. 17,000.</a:t>
            </a:r>
          </a:p>
          <a:p>
            <a:endParaRPr lang="en-NZ" sz="1700" dirty="0" smtClean="0"/>
          </a:p>
          <a:p>
            <a:r>
              <a:rPr lang="en-NZ" sz="1700" dirty="0" smtClean="0"/>
              <a:t>The climate in the Cook Islands is very similar if not, the same as most other south pacific islands countries. We only have two dominant seasons – winter [May – </a:t>
            </a:r>
            <a:r>
              <a:rPr lang="en-NZ" sz="1700" dirty="0"/>
              <a:t>O</a:t>
            </a:r>
            <a:r>
              <a:rPr lang="en-NZ" sz="1700" dirty="0" smtClean="0"/>
              <a:t>ct], summer [</a:t>
            </a:r>
            <a:r>
              <a:rPr lang="en-NZ" sz="1700" dirty="0"/>
              <a:t>N</a:t>
            </a:r>
            <a:r>
              <a:rPr lang="en-NZ" sz="1700" dirty="0" smtClean="0"/>
              <a:t>ov – </a:t>
            </a:r>
            <a:r>
              <a:rPr lang="en-NZ" sz="1700" dirty="0"/>
              <a:t>A</a:t>
            </a:r>
            <a:r>
              <a:rPr lang="en-NZ" sz="1700" dirty="0" smtClean="0"/>
              <a:t>pr]. Temperatures in the Southern Cooks are moderate. On extreme occasions, it’ll rise to </a:t>
            </a:r>
            <a:r>
              <a:rPr lang="en-NZ" sz="1700" smtClean="0"/>
              <a:t>at </a:t>
            </a:r>
            <a:r>
              <a:rPr lang="en-NZ" sz="1700" smtClean="0"/>
              <a:t>least </a:t>
            </a:r>
            <a:r>
              <a:rPr lang="en-NZ" sz="1700" dirty="0" smtClean="0"/>
              <a:t>30 degrees and drop to at least 14 degrees. Northern Cooks, being closer to the equator experiences hotter days and nights with average temperatures ranging between 28 and 33 degrees.</a:t>
            </a:r>
            <a:endParaRPr lang="en-NZ" sz="1700" dirty="0"/>
          </a:p>
          <a:p>
            <a:endParaRPr lang="en-NZ" dirty="0" smtClean="0"/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57" y="871245"/>
            <a:ext cx="4632159" cy="4879850"/>
          </a:xfrm>
        </p:spPr>
      </p:pic>
    </p:spTree>
    <p:extLst>
      <p:ext uri="{BB962C8B-B14F-4D97-AF65-F5344CB8AC3E}">
        <p14:creationId xmlns:p14="http://schemas.microsoft.com/office/powerpoint/2010/main" val="308669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305" y="3789947"/>
            <a:ext cx="6973803" cy="28765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Cook Islands Meteorological Services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2430379" cy="4708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sz="1200" dirty="0" smtClean="0"/>
              <a:t>Located NW on the island [Rarotonga] – opposite the runway.</a:t>
            </a:r>
          </a:p>
          <a:p>
            <a:pPr marL="0" indent="0">
              <a:buNone/>
            </a:pPr>
            <a:r>
              <a:rPr lang="en-NZ" sz="1200" dirty="0" smtClean="0"/>
              <a:t>The </a:t>
            </a:r>
            <a:r>
              <a:rPr lang="en-NZ" sz="1200" dirty="0"/>
              <a:t>Cook Islands Meteorological Service is a division of the Ministry of Transport. </a:t>
            </a:r>
            <a:r>
              <a:rPr lang="en-NZ" sz="1200" dirty="0" smtClean="0"/>
              <a:t>We operate 24/7 and provide basic aviation services, latest weather and climate updates, forecasts and also serve as the warning centre for tsunamis and tropical cyclones.</a:t>
            </a:r>
          </a:p>
          <a:p>
            <a:pPr marL="0" indent="0">
              <a:buNone/>
            </a:pPr>
            <a:endParaRPr lang="en-NZ" sz="1200" dirty="0"/>
          </a:p>
          <a:p>
            <a:pPr marL="0" indent="0">
              <a:buNone/>
            </a:pPr>
            <a:endParaRPr lang="en-NZ" sz="12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219073" y="1417638"/>
            <a:ext cx="2430379" cy="4708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800" dirty="0"/>
          </a:p>
        </p:txBody>
      </p:sp>
      <p:sp>
        <p:nvSpPr>
          <p:cNvPr id="7" name="TextBox 6"/>
          <p:cNvSpPr txBox="1"/>
          <p:nvPr/>
        </p:nvSpPr>
        <p:spPr>
          <a:xfrm>
            <a:off x="4944979" y="1417638"/>
            <a:ext cx="39343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NZ" dirty="0" smtClean="0"/>
              <a:t>11 Staff in total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Director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Operations Manager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Quality Assurance Officer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Observers [7]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Technical Officer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39841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  <p:bldP spid="5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789" y="132347"/>
            <a:ext cx="8229600" cy="92434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Physical </a:t>
            </a:r>
            <a:r>
              <a:rPr lang="en-US" sz="3600" b="1" dirty="0" smtClean="0">
                <a:solidFill>
                  <a:srgbClr val="000090"/>
                </a:solidFill>
              </a:rPr>
              <a:t>context of the country</a:t>
            </a:r>
            <a:endParaRPr lang="en-US" sz="3100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1867" y="1378033"/>
            <a:ext cx="4263691" cy="209909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15 islands in total divided into North and South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Total </a:t>
            </a:r>
            <a:r>
              <a:rPr lang="en-US" sz="1800" dirty="0"/>
              <a:t>land mass: ~240 square </a:t>
            </a:r>
            <a:r>
              <a:rPr lang="en-US" sz="1800" dirty="0" smtClean="0"/>
              <a:t>kilometers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Southern islands are </a:t>
            </a:r>
            <a:r>
              <a:rPr lang="en-US" sz="1800" dirty="0" smtClean="0"/>
              <a:t>volcanic-like </a:t>
            </a:r>
            <a:r>
              <a:rPr lang="en-US" sz="1800" dirty="0"/>
              <a:t>with the exception of Takutea, Manuae and </a:t>
            </a:r>
            <a:r>
              <a:rPr lang="en-US" sz="1800" dirty="0" smtClean="0"/>
              <a:t>Palmerston</a:t>
            </a:r>
            <a:endParaRPr lang="en-US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05" y="912372"/>
            <a:ext cx="4268203" cy="269944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51898" y="3750760"/>
            <a:ext cx="4263691" cy="3050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Mountains, lakes, swamps and fresh water streams/caves can be found on Rarotonga, Aitutaki, </a:t>
            </a:r>
            <a:r>
              <a:rPr lang="en-US" sz="1800" dirty="0" err="1" smtClean="0"/>
              <a:t>Mauke</a:t>
            </a:r>
            <a:r>
              <a:rPr lang="en-US" sz="1800" dirty="0" smtClean="0"/>
              <a:t>, </a:t>
            </a:r>
            <a:r>
              <a:rPr lang="en-US" sz="1800" dirty="0" err="1" smtClean="0"/>
              <a:t>Mitiaro</a:t>
            </a:r>
            <a:r>
              <a:rPr lang="en-US" sz="1800" dirty="0" smtClean="0"/>
              <a:t> and </a:t>
            </a:r>
            <a:r>
              <a:rPr lang="en-US" sz="1800" dirty="0" err="1" smtClean="0"/>
              <a:t>Mangaia</a:t>
            </a:r>
            <a:r>
              <a:rPr lang="en-US" sz="1800" dirty="0" smtClean="0"/>
              <a:t>. Waterfalls can only be found in Rarotonga.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8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745" y="3611812"/>
            <a:ext cx="4501814" cy="31401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5101389"/>
            <a:ext cx="2239057" cy="165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800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  <p:bldP spid="8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788"/>
            <a:ext cx="8229600" cy="888249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Physical </a:t>
            </a:r>
            <a:r>
              <a:rPr lang="en-US" sz="3600" b="1" dirty="0" smtClean="0">
                <a:solidFill>
                  <a:srgbClr val="000090"/>
                </a:solidFill>
              </a:rPr>
              <a:t>context of the country con.</a:t>
            </a:r>
            <a:endParaRPr lang="en-US" sz="3100" dirty="0">
              <a:solidFill>
                <a:srgbClr val="00009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159" y="4066675"/>
            <a:ext cx="4379493" cy="26998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159" y="1032626"/>
            <a:ext cx="4379494" cy="2632996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13347" y="1329405"/>
            <a:ext cx="3633537" cy="46984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Northern islands are basically low lying atolls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Unique geographical features.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No mountains, lakes, streams.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Rely solely on rainfall for water, which isn’t as abundant as the Southern Is during LaNina years.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Soil isn’t as fertile as the Southern Is, therefore only certain food crops are grown here.</a:t>
            </a:r>
          </a:p>
        </p:txBody>
      </p:sp>
    </p:spTree>
    <p:extLst>
      <p:ext uri="{BB962C8B-B14F-4D97-AF65-F5344CB8AC3E}">
        <p14:creationId xmlns:p14="http://schemas.microsoft.com/office/powerpoint/2010/main" val="1275425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National requirements for </a:t>
            </a:r>
            <a:r>
              <a:rPr lang="en-US" sz="3600" b="1" dirty="0" smtClean="0">
                <a:solidFill>
                  <a:srgbClr val="000090"/>
                </a:solidFill>
              </a:rPr>
              <a:t>observations</a:t>
            </a:r>
            <a:br>
              <a:rPr lang="en-US" sz="3600" b="1" dirty="0" smtClean="0">
                <a:solidFill>
                  <a:srgbClr val="000090"/>
                </a:solidFill>
              </a:rPr>
            </a:br>
            <a:endParaRPr lang="en-US" sz="36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u="sng" dirty="0" smtClean="0"/>
              <a:t>National priority application areas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Aviation [Int. and Dom.]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Ports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Tourism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Agriculture and Environment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Marine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Education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Climate Change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Water and Sanitation</a:t>
            </a:r>
          </a:p>
        </p:txBody>
      </p:sp>
    </p:spTree>
    <p:extLst>
      <p:ext uri="{BB962C8B-B14F-4D97-AF65-F5344CB8AC3E}">
        <p14:creationId xmlns:p14="http://schemas.microsoft.com/office/powerpoint/2010/main" val="179696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National requirements for </a:t>
            </a:r>
            <a:r>
              <a:rPr lang="en-US" sz="3600" b="1" dirty="0" smtClean="0">
                <a:solidFill>
                  <a:srgbClr val="000090"/>
                </a:solidFill>
              </a:rPr>
              <a:t>observations cont.</a:t>
            </a:r>
            <a:br>
              <a:rPr lang="en-US" sz="3600" b="1" dirty="0" smtClean="0">
                <a:solidFill>
                  <a:srgbClr val="000090"/>
                </a:solidFill>
              </a:rPr>
            </a:br>
            <a:endParaRPr lang="en-US" sz="36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2400" u="sng" dirty="0" smtClean="0"/>
              <a:t>Most relevant variables observed and </a:t>
            </a:r>
            <a:r>
              <a:rPr lang="fr-CH" sz="2400" u="sng" dirty="0" err="1" smtClean="0"/>
              <a:t>archived</a:t>
            </a:r>
            <a:r>
              <a:rPr lang="fr-CH" sz="2400" u="sng" dirty="0" smtClean="0"/>
              <a:t>:</a:t>
            </a:r>
            <a:endParaRPr lang="fr-CH" sz="2400" u="sng" dirty="0"/>
          </a:p>
          <a:p>
            <a:pPr marL="0" indent="0">
              <a:buNone/>
            </a:pPr>
            <a:endParaRPr lang="fr-CH" sz="2400" dirty="0" smtClean="0"/>
          </a:p>
          <a:p>
            <a:pPr>
              <a:buFontTx/>
              <a:buChar char="-"/>
            </a:pPr>
            <a:r>
              <a:rPr lang="fr-CH" sz="2400" dirty="0" smtClean="0"/>
              <a:t>Wind speed and direction</a:t>
            </a:r>
          </a:p>
          <a:p>
            <a:pPr>
              <a:buFontTx/>
              <a:buChar char="-"/>
            </a:pPr>
            <a:r>
              <a:rPr lang="fr-CH" sz="2400" dirty="0" err="1" smtClean="0"/>
              <a:t>Temperatures</a:t>
            </a:r>
            <a:endParaRPr lang="fr-CH" sz="2400" dirty="0" smtClean="0"/>
          </a:p>
          <a:p>
            <a:pPr>
              <a:buFontTx/>
              <a:buChar char="-"/>
            </a:pPr>
            <a:r>
              <a:rPr lang="fr-CH" sz="2400" dirty="0" err="1" smtClean="0"/>
              <a:t>Rainfall</a:t>
            </a:r>
            <a:endParaRPr lang="fr-CH" sz="2400" dirty="0" smtClean="0"/>
          </a:p>
          <a:p>
            <a:pPr>
              <a:buFontTx/>
              <a:buChar char="-"/>
            </a:pPr>
            <a:r>
              <a:rPr lang="fr-CH" sz="2400" dirty="0" smtClean="0"/>
              <a:t>Relative Humidity</a:t>
            </a:r>
          </a:p>
          <a:p>
            <a:pPr>
              <a:buFontTx/>
              <a:buChar char="-"/>
            </a:pPr>
            <a:r>
              <a:rPr lang="fr-CH" sz="2400" dirty="0" smtClean="0"/>
              <a:t>MSL Pressure</a:t>
            </a:r>
          </a:p>
          <a:p>
            <a:pPr>
              <a:buFontTx/>
              <a:buChar char="-"/>
            </a:pPr>
            <a:endParaRPr lang="fr-CH" sz="2400" dirty="0" smtClean="0"/>
          </a:p>
          <a:p>
            <a:pPr>
              <a:buFontTx/>
              <a:buChar char="-"/>
            </a:pPr>
            <a:endParaRPr lang="fr-CH" sz="2400" dirty="0" smtClean="0"/>
          </a:p>
        </p:txBody>
      </p:sp>
    </p:spTree>
    <p:extLst>
      <p:ext uri="{BB962C8B-B14F-4D97-AF65-F5344CB8AC3E}">
        <p14:creationId xmlns:p14="http://schemas.microsoft.com/office/powerpoint/2010/main" val="1167956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485" y="274638"/>
            <a:ext cx="8431823" cy="1143000"/>
          </a:xfrm>
        </p:spPr>
        <p:txBody>
          <a:bodyPr>
            <a:normAutofit fontScale="90000"/>
          </a:bodyPr>
          <a:lstStyle/>
          <a:p>
            <a:r>
              <a:rPr lang="en-US" sz="3300" b="1" dirty="0">
                <a:solidFill>
                  <a:srgbClr val="000090"/>
                </a:solidFill>
              </a:rPr>
              <a:t>Inventory of current national observing </a:t>
            </a:r>
            <a:r>
              <a:rPr lang="en-US" sz="3300" b="1" dirty="0" smtClean="0">
                <a:solidFill>
                  <a:srgbClr val="000090"/>
                </a:solidFill>
              </a:rPr>
              <a:t>capabilities</a:t>
            </a:r>
            <a:r>
              <a:rPr lang="en-US" sz="3600" b="1" dirty="0" smtClean="0">
                <a:solidFill>
                  <a:srgbClr val="000090"/>
                </a:solidFill>
              </a:rPr>
              <a:t/>
            </a:r>
            <a:br>
              <a:rPr lang="en-US" sz="3600" b="1" dirty="0" smtClean="0">
                <a:solidFill>
                  <a:srgbClr val="000090"/>
                </a:solidFill>
              </a:rPr>
            </a:br>
            <a:endParaRPr lang="en-US" sz="31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3140242" cy="470852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1 Manned Station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8</a:t>
            </a:r>
            <a:r>
              <a:rPr lang="en-US" sz="2400" dirty="0" smtClean="0"/>
              <a:t> Automatic Weather Stations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4 AWS currently being installed in the Northern Cooks.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536031" y="1570038"/>
            <a:ext cx="5498432" cy="4708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sz="2400" dirty="0" smtClean="0"/>
          </a:p>
          <a:p>
            <a:pPr marL="0" indent="0">
              <a:buFont typeface="Arial"/>
              <a:buNone/>
            </a:pP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726" y="1051443"/>
            <a:ext cx="5329989" cy="5722336"/>
          </a:xfrm>
          <a:prstGeom prst="rect">
            <a:avLst/>
          </a:prstGeom>
        </p:spPr>
      </p:pic>
      <p:sp>
        <p:nvSpPr>
          <p:cNvPr id="6" name="4-Point Star 5"/>
          <p:cNvSpPr/>
          <p:nvPr/>
        </p:nvSpPr>
        <p:spPr>
          <a:xfrm>
            <a:off x="6898410" y="5755105"/>
            <a:ext cx="192506" cy="180474"/>
          </a:xfrm>
          <a:prstGeom prst="star4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4-Point Star 9"/>
          <p:cNvSpPr/>
          <p:nvPr/>
        </p:nvSpPr>
        <p:spPr>
          <a:xfrm>
            <a:off x="7778571" y="5935579"/>
            <a:ext cx="192506" cy="180474"/>
          </a:xfrm>
          <a:prstGeom prst="star4">
            <a:avLst/>
          </a:prstGeom>
          <a:solidFill>
            <a:srgbClr val="003399"/>
          </a:solidFill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3" name="4-Point Star 12"/>
          <p:cNvSpPr/>
          <p:nvPr/>
        </p:nvSpPr>
        <p:spPr>
          <a:xfrm>
            <a:off x="7714789" y="5097379"/>
            <a:ext cx="192506" cy="180474"/>
          </a:xfrm>
          <a:prstGeom prst="star4">
            <a:avLst/>
          </a:prstGeom>
          <a:solidFill>
            <a:srgbClr val="003399"/>
          </a:solidFill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4" name="4-Point Star 13"/>
          <p:cNvSpPr/>
          <p:nvPr/>
        </p:nvSpPr>
        <p:spPr>
          <a:xfrm>
            <a:off x="8399894" y="5277853"/>
            <a:ext cx="192506" cy="180474"/>
          </a:xfrm>
          <a:prstGeom prst="star4">
            <a:avLst/>
          </a:prstGeom>
          <a:solidFill>
            <a:srgbClr val="003399"/>
          </a:solidFill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5" name="4-Point Star 14"/>
          <p:cNvSpPr/>
          <p:nvPr/>
        </p:nvSpPr>
        <p:spPr>
          <a:xfrm>
            <a:off x="7430809" y="5368090"/>
            <a:ext cx="192506" cy="180474"/>
          </a:xfrm>
          <a:prstGeom prst="star4">
            <a:avLst/>
          </a:prstGeom>
          <a:solidFill>
            <a:srgbClr val="003399"/>
          </a:solidFill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6" name="4-Point Star 15"/>
          <p:cNvSpPr/>
          <p:nvPr/>
        </p:nvSpPr>
        <p:spPr>
          <a:xfrm>
            <a:off x="7099863" y="4710366"/>
            <a:ext cx="192506" cy="180474"/>
          </a:xfrm>
          <a:prstGeom prst="star4">
            <a:avLst/>
          </a:prstGeom>
          <a:solidFill>
            <a:srgbClr val="003399"/>
          </a:solidFill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7" name="4-Point Star 16"/>
          <p:cNvSpPr/>
          <p:nvPr/>
        </p:nvSpPr>
        <p:spPr>
          <a:xfrm>
            <a:off x="7938836" y="1541796"/>
            <a:ext cx="192506" cy="180474"/>
          </a:xfrm>
          <a:prstGeom prst="star4">
            <a:avLst/>
          </a:prstGeom>
          <a:solidFill>
            <a:srgbClr val="003399"/>
          </a:solidFill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8" name="4-Point Star 17"/>
          <p:cNvSpPr/>
          <p:nvPr/>
        </p:nvSpPr>
        <p:spPr>
          <a:xfrm>
            <a:off x="6830388" y="5750092"/>
            <a:ext cx="192506" cy="180474"/>
          </a:xfrm>
          <a:prstGeom prst="star4">
            <a:avLst/>
          </a:prstGeom>
          <a:solidFill>
            <a:srgbClr val="003399"/>
          </a:solidFill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4888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theme/theme1.xml><?xml version="1.0" encoding="utf-8"?>
<a:theme xmlns:a="http://schemas.openxmlformats.org/drawingml/2006/main" name="WMO_WHIT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WMO_WHITE_Powerpoint_en_fr</Template>
  <TotalTime>10561</TotalTime>
  <Words>514</Words>
  <Application>Microsoft Office PowerPoint</Application>
  <PresentationFormat>On-screen Show (4:3)</PresentationFormat>
  <Paragraphs>75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WMO_WHITE_Powerpoint_en_fr</vt:lpstr>
      <vt:lpstr>PowerPoint Presentation</vt:lpstr>
      <vt:lpstr>Outline</vt:lpstr>
      <vt:lpstr>Brief Description of the Cook Islands</vt:lpstr>
      <vt:lpstr>Cook Islands Meteorological Services</vt:lpstr>
      <vt:lpstr>Physical context of the country</vt:lpstr>
      <vt:lpstr>Physical context of the country con.</vt:lpstr>
      <vt:lpstr>National requirements for observations </vt:lpstr>
      <vt:lpstr>National requirements for observations cont. </vt:lpstr>
      <vt:lpstr>Inventory of current national observing capabilities </vt:lpstr>
      <vt:lpstr>Inventory of current national observing capabilities </vt:lpstr>
      <vt:lpstr>Other remarks</vt:lpstr>
      <vt:lpstr>PowerPoint Presentation</vt:lpstr>
    </vt:vector>
  </TitlesOfParts>
  <Company>World Meteorological Organization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LFNunes</dc:creator>
  <cp:lastModifiedBy>Bouchard Tuakeu Solomona</cp:lastModifiedBy>
  <cp:revision>590</cp:revision>
  <cp:lastPrinted>2017-09-29T07:54:09Z</cp:lastPrinted>
  <dcterms:created xsi:type="dcterms:W3CDTF">2016-05-27T11:05:50Z</dcterms:created>
  <dcterms:modified xsi:type="dcterms:W3CDTF">2018-09-18T03:28:49Z</dcterms:modified>
</cp:coreProperties>
</file>