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9"/>
  </p:notesMasterIdLst>
  <p:sldIdLst>
    <p:sldId id="256" r:id="rId2"/>
    <p:sldId id="269" r:id="rId3"/>
    <p:sldId id="270" r:id="rId4"/>
    <p:sldId id="275" r:id="rId5"/>
    <p:sldId id="277" r:id="rId6"/>
    <p:sldId id="276" r:id="rId7"/>
    <p:sldId id="258" r:id="rId8"/>
  </p:sldIdLst>
  <p:sldSz cx="9144000" cy="6858000" type="screen4x3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99"/>
    <a:srgbClr val="000099"/>
    <a:srgbClr val="FFCC00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150" autoAdjust="0"/>
    <p:restoredTop sz="98335" autoAdjust="0"/>
  </p:normalViewPr>
  <p:slideViewPr>
    <p:cSldViewPr snapToGrid="0" snapToObjects="1">
      <p:cViewPr varScale="1">
        <p:scale>
          <a:sx n="72" d="100"/>
          <a:sy n="72" d="100"/>
        </p:scale>
        <p:origin x="522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5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52C619D-49A1-43D3-A02C-742DF4F73657}" type="datetimeFigureOut">
              <a:rPr lang="en-US" smtClean="0"/>
              <a:t>9/18/2018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5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C6C61D-21BD-45CA-B920-B80C9B6DF6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53106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9AF2F-52C6-9B46-B8B2-0579234AE6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646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9AF2F-52C6-9B46-B8B2-0579234AE62E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 descr="wmo2016_powerpoint_standard_v2-2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151694"/>
            <a:ext cx="1988820" cy="171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09313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9AF2F-52C6-9B46-B8B2-0579234AE6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39018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9AF2F-52C6-9B46-B8B2-0579234AE6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6633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9AF2F-52C6-9B46-B8B2-0579234AE6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64548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9AF2F-52C6-9B46-B8B2-0579234AE6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37271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9AF2F-52C6-9B46-B8B2-0579234AE6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3129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9AF2F-52C6-9B46-B8B2-0579234AE6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55096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9AF2F-52C6-9B46-B8B2-0579234AE62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4843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jp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0000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59AF2F-52C6-9B46-B8B2-0579234AE62E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 descr="wmo2016_powerpoint_standard_v2-2.jpg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151694"/>
            <a:ext cx="1988820" cy="171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36171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wmo2016_powerpoint_standard_v2-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6000" y="-69949"/>
            <a:ext cx="9216000" cy="6912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971238" y="5898887"/>
            <a:ext cx="417298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000" dirty="0">
                <a:solidFill>
                  <a:srgbClr val="000090"/>
                </a:solidFill>
              </a:rPr>
              <a:t>OSCAR/Surface </a:t>
            </a:r>
            <a:r>
              <a:rPr lang="de-DE" sz="2000" dirty="0" err="1">
                <a:solidFill>
                  <a:srgbClr val="000090"/>
                </a:solidFill>
              </a:rPr>
              <a:t>course</a:t>
            </a:r>
            <a:r>
              <a:rPr lang="de-DE" sz="2000" dirty="0">
                <a:solidFill>
                  <a:srgbClr val="000090"/>
                </a:solidFill>
              </a:rPr>
              <a:t> </a:t>
            </a:r>
            <a:r>
              <a:rPr lang="de-DE" sz="2000" dirty="0" err="1">
                <a:solidFill>
                  <a:srgbClr val="000090"/>
                </a:solidFill>
              </a:rPr>
              <a:t>for</a:t>
            </a:r>
            <a:r>
              <a:rPr lang="de-DE" sz="2000" dirty="0">
                <a:solidFill>
                  <a:srgbClr val="000090"/>
                </a:solidFill>
              </a:rPr>
              <a:t> RA-V </a:t>
            </a:r>
          </a:p>
          <a:p>
            <a:pPr algn="ctr"/>
            <a:r>
              <a:rPr lang="de-DE" sz="2000" dirty="0">
                <a:solidFill>
                  <a:srgbClr val="000090"/>
                </a:solidFill>
              </a:rPr>
              <a:t>Jakarta 18-20 September 2018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961322" y="2120422"/>
            <a:ext cx="522135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i="1" dirty="0" err="1">
                <a:solidFill>
                  <a:srgbClr val="011993"/>
                </a:solidFill>
                <a:latin typeface="+mj-lt"/>
                <a:ea typeface="Arial"/>
                <a:cs typeface="Arial"/>
                <a:sym typeface="Arial"/>
              </a:rPr>
              <a:t>Teera</a:t>
            </a:r>
            <a:r>
              <a:rPr lang="en-US" sz="3200" i="1" dirty="0">
                <a:solidFill>
                  <a:srgbClr val="011993"/>
                </a:solidFill>
                <a:latin typeface="+mj-lt"/>
                <a:ea typeface="Arial"/>
                <a:cs typeface="Arial"/>
                <a:sym typeface="Arial"/>
              </a:rPr>
              <a:t>. </a:t>
            </a:r>
            <a:r>
              <a:rPr lang="en-US" sz="3200" i="1" dirty="0" err="1">
                <a:solidFill>
                  <a:srgbClr val="011993"/>
                </a:solidFill>
                <a:latin typeface="+mj-lt"/>
                <a:ea typeface="Arial"/>
                <a:cs typeface="Arial"/>
                <a:sym typeface="Arial"/>
              </a:rPr>
              <a:t>Tetam</a:t>
            </a:r>
            <a:endParaRPr lang="en-US" sz="3200" i="1" dirty="0">
              <a:solidFill>
                <a:srgbClr val="011993"/>
              </a:solidFill>
              <a:latin typeface="+mj-lt"/>
              <a:ea typeface="Arial"/>
              <a:cs typeface="Arial"/>
              <a:sym typeface="Arial"/>
            </a:endParaRPr>
          </a:p>
          <a:p>
            <a:pPr algn="ctr"/>
            <a:r>
              <a:rPr lang="en-US" sz="3200" i="1" dirty="0">
                <a:solidFill>
                  <a:srgbClr val="011993"/>
                </a:solidFill>
                <a:latin typeface="+mj-lt"/>
                <a:cs typeface="Arial"/>
                <a:sym typeface="Arial"/>
              </a:rPr>
              <a:t>Kiribati Met Service</a:t>
            </a:r>
          </a:p>
          <a:p>
            <a:pPr algn="ctr"/>
            <a:endParaRPr lang="en-US" sz="3200" i="1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3892606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>
                <a:solidFill>
                  <a:srgbClr val="000090"/>
                </a:solidFill>
              </a:rPr>
              <a:t>Outline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4708525"/>
          </a:xfrm>
        </p:spPr>
        <p:txBody>
          <a:bodyPr>
            <a:normAutofit/>
          </a:bodyPr>
          <a:lstStyle/>
          <a:p>
            <a:pPr marL="682625" indent="-682625">
              <a:buFont typeface="+mj-lt"/>
              <a:buAutoNum type="romanUcPeriod"/>
            </a:pPr>
            <a:r>
              <a:rPr lang="en-US" sz="2400" dirty="0"/>
              <a:t>General overview of Kiribati.</a:t>
            </a:r>
          </a:p>
          <a:p>
            <a:pPr marL="682625" indent="-682625">
              <a:buFont typeface="+mj-lt"/>
              <a:buAutoNum type="romanUcPeriod"/>
            </a:pPr>
            <a:r>
              <a:rPr lang="en-US" sz="2400" dirty="0"/>
              <a:t>Introduction of Kiribati Meteorological Service (NHMS).</a:t>
            </a:r>
          </a:p>
          <a:p>
            <a:pPr marL="682625" indent="-682625">
              <a:buFont typeface="+mj-lt"/>
              <a:buAutoNum type="romanUcPeriod"/>
            </a:pPr>
            <a:r>
              <a:rPr lang="en-US" sz="2400" dirty="0"/>
              <a:t>Ways of Communications.</a:t>
            </a:r>
          </a:p>
          <a:p>
            <a:pPr marL="682625" indent="-682625">
              <a:buFont typeface="+mj-lt"/>
              <a:buAutoNum type="romanUcPeriod"/>
            </a:pPr>
            <a:r>
              <a:rPr lang="en-US" sz="2400" dirty="0"/>
              <a:t>Challenges.</a:t>
            </a:r>
          </a:p>
        </p:txBody>
      </p:sp>
    </p:spTree>
    <p:extLst>
      <p:ext uri="{BB962C8B-B14F-4D97-AF65-F5344CB8AC3E}">
        <p14:creationId xmlns:p14="http://schemas.microsoft.com/office/powerpoint/2010/main" val="1624391623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 bldLvl="2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600" b="1" dirty="0">
                <a:solidFill>
                  <a:srgbClr val="000090"/>
                </a:solidFill>
              </a:rPr>
              <a:t>General Overview of Kiribati</a:t>
            </a:r>
            <a:br>
              <a:rPr lang="en-US" sz="3600" b="1" dirty="0">
                <a:solidFill>
                  <a:srgbClr val="000090"/>
                </a:solidFill>
              </a:rPr>
            </a:br>
            <a:endParaRPr lang="en-US" sz="3600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A380130-D607-4874-ABCB-B83653BF1595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</p:txBody>
      </p:sp>
      <p:pic>
        <p:nvPicPr>
          <p:cNvPr id="5" name="Picture 2" descr="Image result for kiribati">
            <a:extLst>
              <a:ext uri="{FF2B5EF4-FFF2-40B4-BE49-F238E27FC236}">
                <a16:creationId xmlns:a16="http://schemas.microsoft.com/office/drawing/2014/main" id="{2A4EB58F-16B8-4E13-A8BC-160F79F5235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5042" y="1600200"/>
            <a:ext cx="4230757" cy="452596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D7A39CA5-69DD-45A8-9CB5-5BE004BB2E48}"/>
              </a:ext>
            </a:extLst>
          </p:cNvPr>
          <p:cNvSpPr txBox="1">
            <a:spLocks noGrp="1"/>
          </p:cNvSpPr>
          <p:nvPr>
            <p:ph sz="half" idx="2"/>
          </p:nvPr>
        </p:nvSpPr>
        <p:spPr>
          <a:xfrm>
            <a:off x="4648200" y="1600200"/>
            <a:ext cx="4038600" cy="57061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Tiny ocean locked islands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Pop +100,000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Widely separated in disproportionately expansive ocean area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33 low lying atolls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Lies in 3 main groups</a:t>
            </a:r>
          </a:p>
          <a:p>
            <a:r>
              <a:rPr lang="en-US" sz="1600" dirty="0"/>
              <a:t>    - Gilbert islands</a:t>
            </a:r>
          </a:p>
          <a:p>
            <a:r>
              <a:rPr lang="en-US" sz="1600" dirty="0"/>
              <a:t>    - Phoenix islands</a:t>
            </a:r>
          </a:p>
          <a:p>
            <a:r>
              <a:rPr lang="en-US" sz="1600" dirty="0"/>
              <a:t>    - Line islands.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Located </a:t>
            </a:r>
            <a:r>
              <a:rPr lang="en-US" sz="1600" dirty="0" err="1"/>
              <a:t>btwn</a:t>
            </a:r>
            <a:r>
              <a:rPr lang="en-US" sz="1600" dirty="0"/>
              <a:t> approx. 5ᵒN-12ᵒS,</a:t>
            </a:r>
          </a:p>
          <a:p>
            <a:r>
              <a:rPr lang="en-US" sz="1600" dirty="0"/>
              <a:t>168ᵒE- 152ᵒW.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3-4m abv MSL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2 seasons</a:t>
            </a:r>
          </a:p>
          <a:p>
            <a:r>
              <a:rPr lang="en-US" sz="1600" dirty="0"/>
              <a:t>Most affected by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Swell, Spring tide, Strong wind and drought.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66924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500"/>
                            </p:stCondLst>
                            <p:childTnLst>
                              <p:par>
                                <p:cTn id="3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500"/>
                            </p:stCondLst>
                            <p:childTnLst>
                              <p:par>
                                <p:cTn id="4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500"/>
                            </p:stCondLst>
                            <p:childTnLst>
                              <p:par>
                                <p:cTn id="4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6500"/>
                            </p:stCondLst>
                            <p:childTnLst>
                              <p:par>
                                <p:cTn id="5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7500"/>
                            </p:stCondLst>
                            <p:childTnLst>
                              <p:par>
                                <p:cTn id="5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8500"/>
                            </p:stCondLst>
                            <p:childTnLst>
                              <p:par>
                                <p:cTn id="6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9500"/>
                            </p:stCondLst>
                            <p:childTnLst>
                              <p:par>
                                <p:cTn id="7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10500"/>
                            </p:stCondLst>
                            <p:childTnLst>
                              <p:par>
                                <p:cTn id="7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11500"/>
                            </p:stCondLst>
                            <p:childTnLst>
                              <p:par>
                                <p:cTn id="8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12500"/>
                            </p:stCondLst>
                            <p:childTnLst>
                              <p:par>
                                <p:cTn id="8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1000"/>
                                        <p:tgtEl>
                                          <p:spTgt spid="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13500"/>
                            </p:stCondLst>
                            <p:childTnLst>
                              <p:par>
                                <p:cTn id="9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1000"/>
                                        <p:tgtEl>
                                          <p:spTgt spid="8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8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8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8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32A082-6BC7-4D09-84F4-4CCD389C95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5525" y="205794"/>
            <a:ext cx="8229600" cy="1143000"/>
          </a:xfrm>
        </p:spPr>
        <p:txBody>
          <a:bodyPr>
            <a:normAutofit/>
          </a:bodyPr>
          <a:lstStyle/>
          <a:p>
            <a:r>
              <a:rPr lang="en-US" b="1" dirty="0">
                <a:solidFill>
                  <a:srgbClr val="000090"/>
                </a:solidFill>
              </a:rPr>
              <a:t>Kiribati Meteorological Service</a:t>
            </a:r>
            <a:endParaRPr lang="en-US" dirty="0"/>
          </a:p>
        </p:txBody>
      </p:sp>
      <p:pic>
        <p:nvPicPr>
          <p:cNvPr id="4" name="Picture 2" descr="Image result for kiribati">
            <a:extLst>
              <a:ext uri="{FF2B5EF4-FFF2-40B4-BE49-F238E27FC236}">
                <a16:creationId xmlns:a16="http://schemas.microsoft.com/office/drawing/2014/main" id="{50B86CF6-1A67-4539-AE7C-DA12E7018323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22596" y="3609456"/>
            <a:ext cx="5206823" cy="297390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Oval 6">
            <a:extLst>
              <a:ext uri="{FF2B5EF4-FFF2-40B4-BE49-F238E27FC236}">
                <a16:creationId xmlns:a16="http://schemas.microsoft.com/office/drawing/2014/main" id="{3F1D4CCD-2116-4801-A3B3-E9E76910F481}"/>
              </a:ext>
            </a:extLst>
          </p:cNvPr>
          <p:cNvSpPr/>
          <p:nvPr/>
        </p:nvSpPr>
        <p:spPr>
          <a:xfrm>
            <a:off x="5992340" y="4824343"/>
            <a:ext cx="212035" cy="198782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EAE30F63-7884-419F-83F1-D1CBBB4CCDD0}"/>
              </a:ext>
            </a:extLst>
          </p:cNvPr>
          <p:cNvSpPr/>
          <p:nvPr/>
        </p:nvSpPr>
        <p:spPr>
          <a:xfrm>
            <a:off x="4790045" y="4625560"/>
            <a:ext cx="212036" cy="198783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CE146A6-EFBD-4433-9E6F-D6636A09B98D}"/>
              </a:ext>
            </a:extLst>
          </p:cNvPr>
          <p:cNvSpPr txBox="1"/>
          <p:nvPr/>
        </p:nvSpPr>
        <p:spPr>
          <a:xfrm>
            <a:off x="4870325" y="1585411"/>
            <a:ext cx="4388189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KMS is one of the small National Met</a:t>
            </a:r>
          </a:p>
          <a:p>
            <a:r>
              <a:rPr lang="en-US" sz="2000" dirty="0"/>
              <a:t> Service under the office of the </a:t>
            </a:r>
            <a:r>
              <a:rPr lang="en-US" sz="2000" dirty="0" err="1"/>
              <a:t>Beretitenti</a:t>
            </a:r>
            <a:r>
              <a:rPr lang="en-US" sz="2000" dirty="0"/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5 weather stations- </a:t>
            </a:r>
            <a:r>
              <a:rPr lang="en-US" sz="2000" dirty="0" err="1"/>
              <a:t>Butaritari</a:t>
            </a:r>
            <a:r>
              <a:rPr lang="en-US" sz="2000" dirty="0"/>
              <a:t>, Tarawa</a:t>
            </a:r>
          </a:p>
          <a:p>
            <a:r>
              <a:rPr lang="en-US" sz="2000" dirty="0" err="1"/>
              <a:t>Beru</a:t>
            </a:r>
            <a:r>
              <a:rPr lang="en-US" sz="2000" dirty="0"/>
              <a:t>, Kanton, Christmas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2- 24hr Stations- Tarawa, Christmas</a:t>
            </a:r>
          </a:p>
          <a:p>
            <a:endParaRPr lang="en-US" dirty="0"/>
          </a:p>
        </p:txBody>
      </p:sp>
      <p:pic>
        <p:nvPicPr>
          <p:cNvPr id="10" name="Picture 3" descr="Tarawa_met P.Fisher.jpg">
            <a:extLst>
              <a:ext uri="{FF2B5EF4-FFF2-40B4-BE49-F238E27FC236}">
                <a16:creationId xmlns:a16="http://schemas.microsoft.com/office/drawing/2014/main" id="{A7799113-2891-4BEF-94E9-D8A1CD802E5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548" y="1136023"/>
            <a:ext cx="4725777" cy="24155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Oval 10">
            <a:extLst>
              <a:ext uri="{FF2B5EF4-FFF2-40B4-BE49-F238E27FC236}">
                <a16:creationId xmlns:a16="http://schemas.microsoft.com/office/drawing/2014/main" id="{C471D465-4FDA-4F8C-95D6-70DD77F95460}"/>
              </a:ext>
            </a:extLst>
          </p:cNvPr>
          <p:cNvSpPr/>
          <p:nvPr/>
        </p:nvSpPr>
        <p:spPr>
          <a:xfrm flipH="1">
            <a:off x="8297093" y="4191808"/>
            <a:ext cx="253952" cy="198782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E0B97F66-2ACB-4732-9FB5-BF1084618D2C}"/>
              </a:ext>
            </a:extLst>
          </p:cNvPr>
          <p:cNvSpPr/>
          <p:nvPr/>
        </p:nvSpPr>
        <p:spPr>
          <a:xfrm>
            <a:off x="4034632" y="4149517"/>
            <a:ext cx="212036" cy="198783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EDDA2E5D-4603-4787-827D-A735CA0085E2}"/>
              </a:ext>
            </a:extLst>
          </p:cNvPr>
          <p:cNvSpPr/>
          <p:nvPr/>
        </p:nvSpPr>
        <p:spPr>
          <a:xfrm>
            <a:off x="4140650" y="4382378"/>
            <a:ext cx="212036" cy="198783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4C599597-4029-4D5A-A0CA-1E8E553DB4D8}"/>
              </a:ext>
            </a:extLst>
          </p:cNvPr>
          <p:cNvSpPr txBox="1"/>
          <p:nvPr/>
        </p:nvSpPr>
        <p:spPr>
          <a:xfrm>
            <a:off x="218552" y="3612734"/>
            <a:ext cx="3439048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Mandate, infrastructure still not endorsed.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KMS advised support the office of the </a:t>
            </a:r>
            <a:r>
              <a:rPr lang="en-US" sz="1600" dirty="0" err="1"/>
              <a:t>Beretitenti</a:t>
            </a:r>
            <a:r>
              <a:rPr lang="en-US" sz="1600" dirty="0"/>
              <a:t>, cabinet together with all lines of Ministries.</a:t>
            </a:r>
          </a:p>
          <a:p>
            <a:endParaRPr 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042702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81AD9B-516B-4F1C-A9A3-7C350CAC5B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000090"/>
                </a:solidFill>
              </a:rPr>
              <a:t>Communication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8844204-89F1-4C6F-B1E7-FFDB23DC708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HF Radio </a:t>
            </a:r>
          </a:p>
          <a:p>
            <a:r>
              <a:rPr lang="en-US" dirty="0"/>
              <a:t>Chatty Beetle by UH</a:t>
            </a:r>
          </a:p>
          <a:p>
            <a:r>
              <a:rPr lang="en-US" dirty="0"/>
              <a:t>Internet Network</a:t>
            </a:r>
          </a:p>
          <a:p>
            <a:r>
              <a:rPr lang="en-US" dirty="0"/>
              <a:t>Phone (Land-Line)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02334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099EA4-3FF6-4600-9505-8620401FFE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000090"/>
                </a:solidFill>
              </a:rPr>
              <a:t>Challenges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49217C9-7610-4A46-9E16-B75071E91FD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Lack of equipment and tools</a:t>
            </a:r>
          </a:p>
          <a:p>
            <a:r>
              <a:rPr lang="en-US" dirty="0"/>
              <a:t>Limited of Network</a:t>
            </a:r>
          </a:p>
          <a:p>
            <a:r>
              <a:rPr lang="en-US" dirty="0"/>
              <a:t>Shortage of staff</a:t>
            </a:r>
          </a:p>
          <a:p>
            <a:r>
              <a:rPr lang="en-US" dirty="0"/>
              <a:t>Mandate and Infrastructure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92802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crush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7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7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7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7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9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">
                                          <p:val>
                                            <p:strVal val="ppt_x+-0.0500*(ppt_x*0.9511+(1-ppt_y)*0.3090)"/>
                                          </p:val>
                                        </p:tav>
                                        <p:tav tm="10000">
                                          <p:val>
                                            <p:strVal val="ppt_x+-0.1000*(ppt_x*0.8090+(1-ppt_y)*0.5878)"/>
                                          </p:val>
                                        </p:tav>
                                        <p:tav tm="15000">
                                          <p:val>
                                            <p:strVal val="ppt_x+-0.1500*(ppt_x*0.5878+(1-ppt_y)*0.8090)"/>
                                          </p:val>
                                        </p:tav>
                                        <p:tav tm="20000">
                                          <p:val>
                                            <p:strVal val="ppt_x+-0.2000*(ppt_x*0.3090+(1-ppt_y)*0.9511)"/>
                                          </p:val>
                                        </p:tav>
                                        <p:tav tm="25000">
                                          <p:val>
                                            <p:strVal val="ppt_x+-0.2500*(ppt_x*-0.0000+(1-ppt_y)*1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x+-0.3000*(ppt_x*-0.3090+(1-ppt_y)*0.9511)"/>
                                          </p:val>
                                        </p:tav>
                                        <p:tav tm="35000">
                                          <p:val>
                                            <p:strVal val="ppt_x+-0.3500*(ppt_x*-0.5878+(1-ppt_y)*0.8090)"/>
                                          </p:val>
                                        </p:tav>
                                        <p:tav tm="40000">
                                          <p:val>
                                            <p:strVal val="ppt_x+-0.4000*(ppt_x*-0.8090+(1-ppt_y)*0.5878)"/>
                                          </p:val>
                                        </p:tav>
                                        <p:tav tm="45000">
                                          <p:val>
                                            <p:strVal val="ppt_x+-0.4500*(ppt_x*-0.9511+(1-ppt_y)*0.3090)"/>
                                          </p:val>
                                        </p:tav>
                                        <p:tav tm="50000">
                                          <p:val>
                                            <p:strVal val="ppt_x+-0.5000*(ppt_x*-1.0000+(1-ppt_y)*-0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x+-0.5500*(ppt_x*-0.9511+(1-ppt_y)*-0.3090)"/>
                                          </p:val>
                                        </p:tav>
                                        <p:tav tm="60000">
                                          <p:val>
                                            <p:strVal val="ppt_x+-0.6000*(ppt_x*-0.8090+(1-ppt_y)*-0.5878)"/>
                                          </p:val>
                                        </p:tav>
                                        <p:tav tm="65000">
                                          <p:val>
                                            <p:strVal val="ppt_x+-0.6500*(ppt_x*-0.5878+(1-ppt_y)*-0.8090)"/>
                                          </p:val>
                                        </p:tav>
                                        <p:tav tm="70000">
                                          <p:val>
                                            <p:strVal val="ppt_x+-0.7000*(ppt_x*-0.3090+(1-ppt_y)*-0.9511)"/>
                                          </p:val>
                                        </p:tav>
                                        <p:tav tm="75000">
                                          <p:val>
                                            <p:strVal val="ppt_x+-0.7500*(ppt_x*0.0000+(1-ppt_y)*-1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x+-0.8000*(ppt_x*0.3090+(1-ppt_y)*-0.9511)"/>
                                          </p:val>
                                        </p:tav>
                                        <p:tav tm="85000">
                                          <p:val>
                                            <p:strVal val="ppt_x+-0.8500*(ppt_x*0.5878+(1-ppt_y)*-0.8090)"/>
                                          </p:val>
                                        </p:tav>
                                        <p:tav tm="90000">
                                          <p:val>
                                            <p:strVal val="ppt_x+-0.9000*(ppt_x*0.8090+(1-ppt_y)*-0.5878)"/>
                                          </p:val>
                                        </p:tav>
                                        <p:tav tm="95000">
                                          <p:val>
                                            <p:strVal val="ppt_x+-0.9500*(ppt_x*0.9511+(1-ppt_y)*-0.3090)"/>
                                          </p:val>
                                        </p:tav>
                                        <p:tav tm="100000">
                                          <p:val>
                                            <p:strVal val="ppt_x+-1.0000*(ppt_x*1.0000+(1-ppt_y)*0.0000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-0.0500*(ppt_x*0.3090-(1-ppt_y)*0.9511)"/>
                                          </p:val>
                                        </p:tav>
                                        <p:tav tm="10000">
                                          <p:val>
                                            <p:strVal val="ppt_y+-0.1000*(ppt_x*0.5878-(1-ppt_y)*0.8090)"/>
                                          </p:val>
                                        </p:tav>
                                        <p:tav tm="15000">
                                          <p:val>
                                            <p:strVal val="ppt_y+-0.1500*(ppt_x*0.8090-(1-ppt_y)*0.5878)"/>
                                          </p:val>
                                        </p:tav>
                                        <p:tav tm="20000">
                                          <p:val>
                                            <p:strVal val="ppt_y+-0.2000*(ppt_x*0.9511-(1-ppt_y)*0.3090)"/>
                                          </p:val>
                                        </p:tav>
                                        <p:tav tm="25000">
                                          <p:val>
                                            <p:strVal val="ppt_y+-0.2500*(ppt_x*1.0000-(1-ppt_y)*-0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y+-0.3000*(ppt_x*0.9511-(1-ppt_y)*-0.3090)"/>
                                          </p:val>
                                        </p:tav>
                                        <p:tav tm="35000">
                                          <p:val>
                                            <p:strVal val="ppt_y+-0.3500*(ppt_x*0.8090-(1-ppt_y)*-0.5878)"/>
                                          </p:val>
                                        </p:tav>
                                        <p:tav tm="40000">
                                          <p:val>
                                            <p:strVal val="ppt_y+-0.4000*(ppt_x*0.5878-(1-ppt_y)*-0.8090)"/>
                                          </p:val>
                                        </p:tav>
                                        <p:tav tm="45000">
                                          <p:val>
                                            <p:strVal val="ppt_y+-0.4500*(ppt_x*0.3090-(1-ppt_y)*-0.9511)"/>
                                          </p:val>
                                        </p:tav>
                                        <p:tav tm="50000">
                                          <p:val>
                                            <p:strVal val="ppt_y+-0.5000*(ppt_x*-0.0000-(1-ppt_y)*-1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y+-0.5500*(ppt_x*-0.3090-(1-ppt_y)*-0.9511)"/>
                                          </p:val>
                                        </p:tav>
                                        <p:tav tm="60000">
                                          <p:val>
                                            <p:strVal val="ppt_y+-0.6000*(ppt_x*-0.5878-(1-ppt_y)*-0.8090)"/>
                                          </p:val>
                                        </p:tav>
                                        <p:tav tm="65000">
                                          <p:val>
                                            <p:strVal val="ppt_y+-0.6500*(ppt_x*-0.8090-(1-ppt_y)*-0.5878)"/>
                                          </p:val>
                                        </p:tav>
                                        <p:tav tm="70000">
                                          <p:val>
                                            <p:strVal val="ppt_y+-0.7000*(ppt_x*-0.9511-(1-ppt_y)*-0.3090)"/>
                                          </p:val>
                                        </p:tav>
                                        <p:tav tm="75000">
                                          <p:val>
                                            <p:strVal val="ppt_y+-0.7500*(ppt_x*-1.0000-(1-ppt_y)*0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y+-0.8000*(ppt_x*-0.9511-(1-ppt_y)*0.3090)"/>
                                          </p:val>
                                        </p:tav>
                                        <p:tav tm="85000">
                                          <p:val>
                                            <p:strVal val="ppt_y+-0.8500*(ppt_x*-0.8090-(1-ppt_y)*0.5878)"/>
                                          </p:val>
                                        </p:tav>
                                        <p:tav tm="90000">
                                          <p:val>
                                            <p:strVal val="ppt_y+-0.9000*(ppt_x*-0.5878-(1-ppt_y)*0.8090)"/>
                                          </p:val>
                                        </p:tav>
                                        <p:tav tm="95000">
                                          <p:val>
                                            <p:strVal val="ppt_y+-0.9500*(ppt_x*-0.3090-(1-ppt_y)*0.9511)"/>
                                          </p:val>
                                        </p:tav>
                                        <p:tav tm="100000">
                                          <p:val>
                                            <p:strVal val="ppt_y+-1.0000*(ppt_x*0.0000-(1-ppt_y)*1.0000)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5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5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">
                                          <p:val>
                                            <p:strVal val="ppt_x+-0.0500*(ppt_x*0.9511+(1-ppt_y)*0.3090)"/>
                                          </p:val>
                                        </p:tav>
                                        <p:tav tm="10000">
                                          <p:val>
                                            <p:strVal val="ppt_x+-0.1000*(ppt_x*0.8090+(1-ppt_y)*0.5878)"/>
                                          </p:val>
                                        </p:tav>
                                        <p:tav tm="15000">
                                          <p:val>
                                            <p:strVal val="ppt_x+-0.1500*(ppt_x*0.5878+(1-ppt_y)*0.8090)"/>
                                          </p:val>
                                        </p:tav>
                                        <p:tav tm="20000">
                                          <p:val>
                                            <p:strVal val="ppt_x+-0.2000*(ppt_x*0.3090+(1-ppt_y)*0.9511)"/>
                                          </p:val>
                                        </p:tav>
                                        <p:tav tm="25000">
                                          <p:val>
                                            <p:strVal val="ppt_x+-0.2500*(ppt_x*-0.0000+(1-ppt_y)*1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x+-0.3000*(ppt_x*-0.3090+(1-ppt_y)*0.9511)"/>
                                          </p:val>
                                        </p:tav>
                                        <p:tav tm="35000">
                                          <p:val>
                                            <p:strVal val="ppt_x+-0.3500*(ppt_x*-0.5878+(1-ppt_y)*0.8090)"/>
                                          </p:val>
                                        </p:tav>
                                        <p:tav tm="40000">
                                          <p:val>
                                            <p:strVal val="ppt_x+-0.4000*(ppt_x*-0.8090+(1-ppt_y)*0.5878)"/>
                                          </p:val>
                                        </p:tav>
                                        <p:tav tm="45000">
                                          <p:val>
                                            <p:strVal val="ppt_x+-0.4500*(ppt_x*-0.9511+(1-ppt_y)*0.3090)"/>
                                          </p:val>
                                        </p:tav>
                                        <p:tav tm="50000">
                                          <p:val>
                                            <p:strVal val="ppt_x+-0.5000*(ppt_x*-1.0000+(1-ppt_y)*-0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x+-0.5500*(ppt_x*-0.9511+(1-ppt_y)*-0.3090)"/>
                                          </p:val>
                                        </p:tav>
                                        <p:tav tm="60000">
                                          <p:val>
                                            <p:strVal val="ppt_x+-0.6000*(ppt_x*-0.8090+(1-ppt_y)*-0.5878)"/>
                                          </p:val>
                                        </p:tav>
                                        <p:tav tm="65000">
                                          <p:val>
                                            <p:strVal val="ppt_x+-0.6500*(ppt_x*-0.5878+(1-ppt_y)*-0.8090)"/>
                                          </p:val>
                                        </p:tav>
                                        <p:tav tm="70000">
                                          <p:val>
                                            <p:strVal val="ppt_x+-0.7000*(ppt_x*-0.3090+(1-ppt_y)*-0.9511)"/>
                                          </p:val>
                                        </p:tav>
                                        <p:tav tm="75000">
                                          <p:val>
                                            <p:strVal val="ppt_x+-0.7500*(ppt_x*0.0000+(1-ppt_y)*-1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x+-0.8000*(ppt_x*0.3090+(1-ppt_y)*-0.9511)"/>
                                          </p:val>
                                        </p:tav>
                                        <p:tav tm="85000">
                                          <p:val>
                                            <p:strVal val="ppt_x+-0.8500*(ppt_x*0.5878+(1-ppt_y)*-0.8090)"/>
                                          </p:val>
                                        </p:tav>
                                        <p:tav tm="90000">
                                          <p:val>
                                            <p:strVal val="ppt_x+-0.9000*(ppt_x*0.8090+(1-ppt_y)*-0.5878)"/>
                                          </p:val>
                                        </p:tav>
                                        <p:tav tm="95000">
                                          <p:val>
                                            <p:strVal val="ppt_x+-0.9500*(ppt_x*0.9511+(1-ppt_y)*-0.3090)"/>
                                          </p:val>
                                        </p:tav>
                                        <p:tav tm="100000">
                                          <p:val>
                                            <p:strVal val="ppt_x+-1.0000*(ppt_x*1.0000+(1-ppt_y)*0.0000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-0.0500*(ppt_x*0.3090-(1-ppt_y)*0.9511)"/>
                                          </p:val>
                                        </p:tav>
                                        <p:tav tm="10000">
                                          <p:val>
                                            <p:strVal val="ppt_y+-0.1000*(ppt_x*0.5878-(1-ppt_y)*0.8090)"/>
                                          </p:val>
                                        </p:tav>
                                        <p:tav tm="15000">
                                          <p:val>
                                            <p:strVal val="ppt_y+-0.1500*(ppt_x*0.8090-(1-ppt_y)*0.5878)"/>
                                          </p:val>
                                        </p:tav>
                                        <p:tav tm="20000">
                                          <p:val>
                                            <p:strVal val="ppt_y+-0.2000*(ppt_x*0.9511-(1-ppt_y)*0.3090)"/>
                                          </p:val>
                                        </p:tav>
                                        <p:tav tm="25000">
                                          <p:val>
                                            <p:strVal val="ppt_y+-0.2500*(ppt_x*1.0000-(1-ppt_y)*-0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y+-0.3000*(ppt_x*0.9511-(1-ppt_y)*-0.3090)"/>
                                          </p:val>
                                        </p:tav>
                                        <p:tav tm="35000">
                                          <p:val>
                                            <p:strVal val="ppt_y+-0.3500*(ppt_x*0.8090-(1-ppt_y)*-0.5878)"/>
                                          </p:val>
                                        </p:tav>
                                        <p:tav tm="40000">
                                          <p:val>
                                            <p:strVal val="ppt_y+-0.4000*(ppt_x*0.5878-(1-ppt_y)*-0.8090)"/>
                                          </p:val>
                                        </p:tav>
                                        <p:tav tm="45000">
                                          <p:val>
                                            <p:strVal val="ppt_y+-0.4500*(ppt_x*0.3090-(1-ppt_y)*-0.9511)"/>
                                          </p:val>
                                        </p:tav>
                                        <p:tav tm="50000">
                                          <p:val>
                                            <p:strVal val="ppt_y+-0.5000*(ppt_x*-0.0000-(1-ppt_y)*-1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y+-0.5500*(ppt_x*-0.3090-(1-ppt_y)*-0.9511)"/>
                                          </p:val>
                                        </p:tav>
                                        <p:tav tm="60000">
                                          <p:val>
                                            <p:strVal val="ppt_y+-0.6000*(ppt_x*-0.5878-(1-ppt_y)*-0.8090)"/>
                                          </p:val>
                                        </p:tav>
                                        <p:tav tm="65000">
                                          <p:val>
                                            <p:strVal val="ppt_y+-0.6500*(ppt_x*-0.8090-(1-ppt_y)*-0.5878)"/>
                                          </p:val>
                                        </p:tav>
                                        <p:tav tm="70000">
                                          <p:val>
                                            <p:strVal val="ppt_y+-0.7000*(ppt_x*-0.9511-(1-ppt_y)*-0.3090)"/>
                                          </p:val>
                                        </p:tav>
                                        <p:tav tm="75000">
                                          <p:val>
                                            <p:strVal val="ppt_y+-0.7500*(ppt_x*-1.0000-(1-ppt_y)*0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y+-0.8000*(ppt_x*-0.9511-(1-ppt_y)*0.3090)"/>
                                          </p:val>
                                        </p:tav>
                                        <p:tav tm="85000">
                                          <p:val>
                                            <p:strVal val="ppt_y+-0.8500*(ppt_x*-0.8090-(1-ppt_y)*0.5878)"/>
                                          </p:val>
                                        </p:tav>
                                        <p:tav tm="90000">
                                          <p:val>
                                            <p:strVal val="ppt_y+-0.9000*(ppt_x*-0.5878-(1-ppt_y)*0.8090)"/>
                                          </p:val>
                                        </p:tav>
                                        <p:tav tm="95000">
                                          <p:val>
                                            <p:strVal val="ppt_y+-0.9500*(ppt_x*-0.3090-(1-ppt_y)*0.9511)"/>
                                          </p:val>
                                        </p:tav>
                                        <p:tav tm="100000">
                                          <p:val>
                                            <p:strVal val="ppt_y+-1.0000*(ppt_x*0.0000-(1-ppt_y)*1.0000)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5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">
                                          <p:val>
                                            <p:strVal val="ppt_x+-0.0500*(ppt_x*0.9511+(1-ppt_y)*0.3090)"/>
                                          </p:val>
                                        </p:tav>
                                        <p:tav tm="10000">
                                          <p:val>
                                            <p:strVal val="ppt_x+-0.1000*(ppt_x*0.8090+(1-ppt_y)*0.5878)"/>
                                          </p:val>
                                        </p:tav>
                                        <p:tav tm="15000">
                                          <p:val>
                                            <p:strVal val="ppt_x+-0.1500*(ppt_x*0.5878+(1-ppt_y)*0.8090)"/>
                                          </p:val>
                                        </p:tav>
                                        <p:tav tm="20000">
                                          <p:val>
                                            <p:strVal val="ppt_x+-0.2000*(ppt_x*0.3090+(1-ppt_y)*0.9511)"/>
                                          </p:val>
                                        </p:tav>
                                        <p:tav tm="25000">
                                          <p:val>
                                            <p:strVal val="ppt_x+-0.2500*(ppt_x*-0.0000+(1-ppt_y)*1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x+-0.3000*(ppt_x*-0.3090+(1-ppt_y)*0.9511)"/>
                                          </p:val>
                                        </p:tav>
                                        <p:tav tm="35000">
                                          <p:val>
                                            <p:strVal val="ppt_x+-0.3500*(ppt_x*-0.5878+(1-ppt_y)*0.8090)"/>
                                          </p:val>
                                        </p:tav>
                                        <p:tav tm="40000">
                                          <p:val>
                                            <p:strVal val="ppt_x+-0.4000*(ppt_x*-0.8090+(1-ppt_y)*0.5878)"/>
                                          </p:val>
                                        </p:tav>
                                        <p:tav tm="45000">
                                          <p:val>
                                            <p:strVal val="ppt_x+-0.4500*(ppt_x*-0.9511+(1-ppt_y)*0.3090)"/>
                                          </p:val>
                                        </p:tav>
                                        <p:tav tm="50000">
                                          <p:val>
                                            <p:strVal val="ppt_x+-0.5000*(ppt_x*-1.0000+(1-ppt_y)*-0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x+-0.5500*(ppt_x*-0.9511+(1-ppt_y)*-0.3090)"/>
                                          </p:val>
                                        </p:tav>
                                        <p:tav tm="60000">
                                          <p:val>
                                            <p:strVal val="ppt_x+-0.6000*(ppt_x*-0.8090+(1-ppt_y)*-0.5878)"/>
                                          </p:val>
                                        </p:tav>
                                        <p:tav tm="65000">
                                          <p:val>
                                            <p:strVal val="ppt_x+-0.6500*(ppt_x*-0.5878+(1-ppt_y)*-0.8090)"/>
                                          </p:val>
                                        </p:tav>
                                        <p:tav tm="70000">
                                          <p:val>
                                            <p:strVal val="ppt_x+-0.7000*(ppt_x*-0.3090+(1-ppt_y)*-0.9511)"/>
                                          </p:val>
                                        </p:tav>
                                        <p:tav tm="75000">
                                          <p:val>
                                            <p:strVal val="ppt_x+-0.7500*(ppt_x*0.0000+(1-ppt_y)*-1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x+-0.8000*(ppt_x*0.3090+(1-ppt_y)*-0.9511)"/>
                                          </p:val>
                                        </p:tav>
                                        <p:tav tm="85000">
                                          <p:val>
                                            <p:strVal val="ppt_x+-0.8500*(ppt_x*0.5878+(1-ppt_y)*-0.8090)"/>
                                          </p:val>
                                        </p:tav>
                                        <p:tav tm="90000">
                                          <p:val>
                                            <p:strVal val="ppt_x+-0.9000*(ppt_x*0.8090+(1-ppt_y)*-0.5878)"/>
                                          </p:val>
                                        </p:tav>
                                        <p:tav tm="95000">
                                          <p:val>
                                            <p:strVal val="ppt_x+-0.9500*(ppt_x*0.9511+(1-ppt_y)*-0.3090)"/>
                                          </p:val>
                                        </p:tav>
                                        <p:tav tm="100000">
                                          <p:val>
                                            <p:strVal val="ppt_x+-1.0000*(ppt_x*1.0000+(1-ppt_y)*0.0000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-0.0500*(ppt_x*0.3090-(1-ppt_y)*0.9511)"/>
                                          </p:val>
                                        </p:tav>
                                        <p:tav tm="10000">
                                          <p:val>
                                            <p:strVal val="ppt_y+-0.1000*(ppt_x*0.5878-(1-ppt_y)*0.8090)"/>
                                          </p:val>
                                        </p:tav>
                                        <p:tav tm="15000">
                                          <p:val>
                                            <p:strVal val="ppt_y+-0.1500*(ppt_x*0.8090-(1-ppt_y)*0.5878)"/>
                                          </p:val>
                                        </p:tav>
                                        <p:tav tm="20000">
                                          <p:val>
                                            <p:strVal val="ppt_y+-0.2000*(ppt_x*0.9511-(1-ppt_y)*0.3090)"/>
                                          </p:val>
                                        </p:tav>
                                        <p:tav tm="25000">
                                          <p:val>
                                            <p:strVal val="ppt_y+-0.2500*(ppt_x*1.0000-(1-ppt_y)*-0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y+-0.3000*(ppt_x*0.9511-(1-ppt_y)*-0.3090)"/>
                                          </p:val>
                                        </p:tav>
                                        <p:tav tm="35000">
                                          <p:val>
                                            <p:strVal val="ppt_y+-0.3500*(ppt_x*0.8090-(1-ppt_y)*-0.5878)"/>
                                          </p:val>
                                        </p:tav>
                                        <p:tav tm="40000">
                                          <p:val>
                                            <p:strVal val="ppt_y+-0.4000*(ppt_x*0.5878-(1-ppt_y)*-0.8090)"/>
                                          </p:val>
                                        </p:tav>
                                        <p:tav tm="45000">
                                          <p:val>
                                            <p:strVal val="ppt_y+-0.4500*(ppt_x*0.3090-(1-ppt_y)*-0.9511)"/>
                                          </p:val>
                                        </p:tav>
                                        <p:tav tm="50000">
                                          <p:val>
                                            <p:strVal val="ppt_y+-0.5000*(ppt_x*-0.0000-(1-ppt_y)*-1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y+-0.5500*(ppt_x*-0.3090-(1-ppt_y)*-0.9511)"/>
                                          </p:val>
                                        </p:tav>
                                        <p:tav tm="60000">
                                          <p:val>
                                            <p:strVal val="ppt_y+-0.6000*(ppt_x*-0.5878-(1-ppt_y)*-0.8090)"/>
                                          </p:val>
                                        </p:tav>
                                        <p:tav tm="65000">
                                          <p:val>
                                            <p:strVal val="ppt_y+-0.6500*(ppt_x*-0.8090-(1-ppt_y)*-0.5878)"/>
                                          </p:val>
                                        </p:tav>
                                        <p:tav tm="70000">
                                          <p:val>
                                            <p:strVal val="ppt_y+-0.7000*(ppt_x*-0.9511-(1-ppt_y)*-0.3090)"/>
                                          </p:val>
                                        </p:tav>
                                        <p:tav tm="75000">
                                          <p:val>
                                            <p:strVal val="ppt_y+-0.7500*(ppt_x*-1.0000-(1-ppt_y)*0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y+-0.8000*(ppt_x*-0.9511-(1-ppt_y)*0.3090)"/>
                                          </p:val>
                                        </p:tav>
                                        <p:tav tm="85000">
                                          <p:val>
                                            <p:strVal val="ppt_y+-0.8500*(ppt_x*-0.8090-(1-ppt_y)*0.5878)"/>
                                          </p:val>
                                        </p:tav>
                                        <p:tav tm="90000">
                                          <p:val>
                                            <p:strVal val="ppt_y+-0.9000*(ppt_x*-0.5878-(1-ppt_y)*0.8090)"/>
                                          </p:val>
                                        </p:tav>
                                        <p:tav tm="95000">
                                          <p:val>
                                            <p:strVal val="ppt_y+-0.9500*(ppt_x*-0.3090-(1-ppt_y)*0.9511)"/>
                                          </p:val>
                                        </p:tav>
                                        <p:tav tm="100000">
                                          <p:val>
                                            <p:strVal val="ppt_y+-1.0000*(ppt_x*0.0000-(1-ppt_y)*1.0000)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15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">
                                          <p:val>
                                            <p:strVal val="ppt_x+-0.0500*(ppt_x*0.9511+(1-ppt_y)*0.3090)"/>
                                          </p:val>
                                        </p:tav>
                                        <p:tav tm="10000">
                                          <p:val>
                                            <p:strVal val="ppt_x+-0.1000*(ppt_x*0.8090+(1-ppt_y)*0.5878)"/>
                                          </p:val>
                                        </p:tav>
                                        <p:tav tm="15000">
                                          <p:val>
                                            <p:strVal val="ppt_x+-0.1500*(ppt_x*0.5878+(1-ppt_y)*0.8090)"/>
                                          </p:val>
                                        </p:tav>
                                        <p:tav tm="20000">
                                          <p:val>
                                            <p:strVal val="ppt_x+-0.2000*(ppt_x*0.3090+(1-ppt_y)*0.9511)"/>
                                          </p:val>
                                        </p:tav>
                                        <p:tav tm="25000">
                                          <p:val>
                                            <p:strVal val="ppt_x+-0.2500*(ppt_x*-0.0000+(1-ppt_y)*1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x+-0.3000*(ppt_x*-0.3090+(1-ppt_y)*0.9511)"/>
                                          </p:val>
                                        </p:tav>
                                        <p:tav tm="35000">
                                          <p:val>
                                            <p:strVal val="ppt_x+-0.3500*(ppt_x*-0.5878+(1-ppt_y)*0.8090)"/>
                                          </p:val>
                                        </p:tav>
                                        <p:tav tm="40000">
                                          <p:val>
                                            <p:strVal val="ppt_x+-0.4000*(ppt_x*-0.8090+(1-ppt_y)*0.5878)"/>
                                          </p:val>
                                        </p:tav>
                                        <p:tav tm="45000">
                                          <p:val>
                                            <p:strVal val="ppt_x+-0.4500*(ppt_x*-0.9511+(1-ppt_y)*0.3090)"/>
                                          </p:val>
                                        </p:tav>
                                        <p:tav tm="50000">
                                          <p:val>
                                            <p:strVal val="ppt_x+-0.5000*(ppt_x*-1.0000+(1-ppt_y)*-0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x+-0.5500*(ppt_x*-0.9511+(1-ppt_y)*-0.3090)"/>
                                          </p:val>
                                        </p:tav>
                                        <p:tav tm="60000">
                                          <p:val>
                                            <p:strVal val="ppt_x+-0.6000*(ppt_x*-0.8090+(1-ppt_y)*-0.5878)"/>
                                          </p:val>
                                        </p:tav>
                                        <p:tav tm="65000">
                                          <p:val>
                                            <p:strVal val="ppt_x+-0.6500*(ppt_x*-0.5878+(1-ppt_y)*-0.8090)"/>
                                          </p:val>
                                        </p:tav>
                                        <p:tav tm="70000">
                                          <p:val>
                                            <p:strVal val="ppt_x+-0.7000*(ppt_x*-0.3090+(1-ppt_y)*-0.9511)"/>
                                          </p:val>
                                        </p:tav>
                                        <p:tav tm="75000">
                                          <p:val>
                                            <p:strVal val="ppt_x+-0.7500*(ppt_x*0.0000+(1-ppt_y)*-1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x+-0.8000*(ppt_x*0.3090+(1-ppt_y)*-0.9511)"/>
                                          </p:val>
                                        </p:tav>
                                        <p:tav tm="85000">
                                          <p:val>
                                            <p:strVal val="ppt_x+-0.8500*(ppt_x*0.5878+(1-ppt_y)*-0.8090)"/>
                                          </p:val>
                                        </p:tav>
                                        <p:tav tm="90000">
                                          <p:val>
                                            <p:strVal val="ppt_x+-0.9000*(ppt_x*0.8090+(1-ppt_y)*-0.5878)"/>
                                          </p:val>
                                        </p:tav>
                                        <p:tav tm="95000">
                                          <p:val>
                                            <p:strVal val="ppt_x+-0.9500*(ppt_x*0.9511+(1-ppt_y)*-0.3090)"/>
                                          </p:val>
                                        </p:tav>
                                        <p:tav tm="100000">
                                          <p:val>
                                            <p:strVal val="ppt_x+-1.0000*(ppt_x*1.0000+(1-ppt_y)*0.0000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-0.0500*(ppt_x*0.3090-(1-ppt_y)*0.9511)"/>
                                          </p:val>
                                        </p:tav>
                                        <p:tav tm="10000">
                                          <p:val>
                                            <p:strVal val="ppt_y+-0.1000*(ppt_x*0.5878-(1-ppt_y)*0.8090)"/>
                                          </p:val>
                                        </p:tav>
                                        <p:tav tm="15000">
                                          <p:val>
                                            <p:strVal val="ppt_y+-0.1500*(ppt_x*0.8090-(1-ppt_y)*0.5878)"/>
                                          </p:val>
                                        </p:tav>
                                        <p:tav tm="20000">
                                          <p:val>
                                            <p:strVal val="ppt_y+-0.2000*(ppt_x*0.9511-(1-ppt_y)*0.3090)"/>
                                          </p:val>
                                        </p:tav>
                                        <p:tav tm="25000">
                                          <p:val>
                                            <p:strVal val="ppt_y+-0.2500*(ppt_x*1.0000-(1-ppt_y)*-0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y+-0.3000*(ppt_x*0.9511-(1-ppt_y)*-0.3090)"/>
                                          </p:val>
                                        </p:tav>
                                        <p:tav tm="35000">
                                          <p:val>
                                            <p:strVal val="ppt_y+-0.3500*(ppt_x*0.8090-(1-ppt_y)*-0.5878)"/>
                                          </p:val>
                                        </p:tav>
                                        <p:tav tm="40000">
                                          <p:val>
                                            <p:strVal val="ppt_y+-0.4000*(ppt_x*0.5878-(1-ppt_y)*-0.8090)"/>
                                          </p:val>
                                        </p:tav>
                                        <p:tav tm="45000">
                                          <p:val>
                                            <p:strVal val="ppt_y+-0.4500*(ppt_x*0.3090-(1-ppt_y)*-0.9511)"/>
                                          </p:val>
                                        </p:tav>
                                        <p:tav tm="50000">
                                          <p:val>
                                            <p:strVal val="ppt_y+-0.5000*(ppt_x*-0.0000-(1-ppt_y)*-1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y+-0.5500*(ppt_x*-0.3090-(1-ppt_y)*-0.9511)"/>
                                          </p:val>
                                        </p:tav>
                                        <p:tav tm="60000">
                                          <p:val>
                                            <p:strVal val="ppt_y+-0.6000*(ppt_x*-0.5878-(1-ppt_y)*-0.8090)"/>
                                          </p:val>
                                        </p:tav>
                                        <p:tav tm="65000">
                                          <p:val>
                                            <p:strVal val="ppt_y+-0.6500*(ppt_x*-0.8090-(1-ppt_y)*-0.5878)"/>
                                          </p:val>
                                        </p:tav>
                                        <p:tav tm="70000">
                                          <p:val>
                                            <p:strVal val="ppt_y+-0.7000*(ppt_x*-0.9511-(1-ppt_y)*-0.3090)"/>
                                          </p:val>
                                        </p:tav>
                                        <p:tav tm="75000">
                                          <p:val>
                                            <p:strVal val="ppt_y+-0.7500*(ppt_x*-1.0000-(1-ppt_y)*0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y+-0.8000*(ppt_x*-0.9511-(1-ppt_y)*0.3090)"/>
                                          </p:val>
                                        </p:tav>
                                        <p:tav tm="85000">
                                          <p:val>
                                            <p:strVal val="ppt_y+-0.8500*(ppt_x*-0.8090-(1-ppt_y)*0.5878)"/>
                                          </p:val>
                                        </p:tav>
                                        <p:tav tm="90000">
                                          <p:val>
                                            <p:strVal val="ppt_y+-0.9000*(ppt_x*-0.5878-(1-ppt_y)*0.8090)"/>
                                          </p:val>
                                        </p:tav>
                                        <p:tav tm="95000">
                                          <p:val>
                                            <p:strVal val="ppt_y+-0.9500*(ppt_x*-0.3090-(1-ppt_y)*0.9511)"/>
                                          </p:val>
                                        </p:tav>
                                        <p:tav tm="100000">
                                          <p:val>
                                            <p:strVal val="ppt_y+-1.0000*(ppt_x*0.0000-(1-ppt_y)*1.0000)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5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3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">
                                          <p:val>
                                            <p:strVal val="ppt_x+-0.0500*(ppt_x*0.9511+(1-ppt_y)*0.3090)"/>
                                          </p:val>
                                        </p:tav>
                                        <p:tav tm="10000">
                                          <p:val>
                                            <p:strVal val="ppt_x+-0.1000*(ppt_x*0.8090+(1-ppt_y)*0.5878)"/>
                                          </p:val>
                                        </p:tav>
                                        <p:tav tm="15000">
                                          <p:val>
                                            <p:strVal val="ppt_x+-0.1500*(ppt_x*0.5878+(1-ppt_y)*0.8090)"/>
                                          </p:val>
                                        </p:tav>
                                        <p:tav tm="20000">
                                          <p:val>
                                            <p:strVal val="ppt_x+-0.2000*(ppt_x*0.3090+(1-ppt_y)*0.9511)"/>
                                          </p:val>
                                        </p:tav>
                                        <p:tav tm="25000">
                                          <p:val>
                                            <p:strVal val="ppt_x+-0.2500*(ppt_x*-0.0000+(1-ppt_y)*1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x+-0.3000*(ppt_x*-0.3090+(1-ppt_y)*0.9511)"/>
                                          </p:val>
                                        </p:tav>
                                        <p:tav tm="35000">
                                          <p:val>
                                            <p:strVal val="ppt_x+-0.3500*(ppt_x*-0.5878+(1-ppt_y)*0.8090)"/>
                                          </p:val>
                                        </p:tav>
                                        <p:tav tm="40000">
                                          <p:val>
                                            <p:strVal val="ppt_x+-0.4000*(ppt_x*-0.8090+(1-ppt_y)*0.5878)"/>
                                          </p:val>
                                        </p:tav>
                                        <p:tav tm="45000">
                                          <p:val>
                                            <p:strVal val="ppt_x+-0.4500*(ppt_x*-0.9511+(1-ppt_y)*0.3090)"/>
                                          </p:val>
                                        </p:tav>
                                        <p:tav tm="50000">
                                          <p:val>
                                            <p:strVal val="ppt_x+-0.5000*(ppt_x*-1.0000+(1-ppt_y)*-0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x+-0.5500*(ppt_x*-0.9511+(1-ppt_y)*-0.3090)"/>
                                          </p:val>
                                        </p:tav>
                                        <p:tav tm="60000">
                                          <p:val>
                                            <p:strVal val="ppt_x+-0.6000*(ppt_x*-0.8090+(1-ppt_y)*-0.5878)"/>
                                          </p:val>
                                        </p:tav>
                                        <p:tav tm="65000">
                                          <p:val>
                                            <p:strVal val="ppt_x+-0.6500*(ppt_x*-0.5878+(1-ppt_y)*-0.8090)"/>
                                          </p:val>
                                        </p:tav>
                                        <p:tav tm="70000">
                                          <p:val>
                                            <p:strVal val="ppt_x+-0.7000*(ppt_x*-0.3090+(1-ppt_y)*-0.9511)"/>
                                          </p:val>
                                        </p:tav>
                                        <p:tav tm="75000">
                                          <p:val>
                                            <p:strVal val="ppt_x+-0.7500*(ppt_x*0.0000+(1-ppt_y)*-1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x+-0.8000*(ppt_x*0.3090+(1-ppt_y)*-0.9511)"/>
                                          </p:val>
                                        </p:tav>
                                        <p:tav tm="85000">
                                          <p:val>
                                            <p:strVal val="ppt_x+-0.8500*(ppt_x*0.5878+(1-ppt_y)*-0.8090)"/>
                                          </p:val>
                                        </p:tav>
                                        <p:tav tm="90000">
                                          <p:val>
                                            <p:strVal val="ppt_x+-0.9000*(ppt_x*0.8090+(1-ppt_y)*-0.5878)"/>
                                          </p:val>
                                        </p:tav>
                                        <p:tav tm="95000">
                                          <p:val>
                                            <p:strVal val="ppt_x+-0.9500*(ppt_x*0.9511+(1-ppt_y)*-0.3090)"/>
                                          </p:val>
                                        </p:tav>
                                        <p:tav tm="100000">
                                          <p:val>
                                            <p:strVal val="ppt_x+-1.0000*(ppt_x*1.0000+(1-ppt_y)*0.0000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-0.0500*(ppt_x*0.3090-(1-ppt_y)*0.9511)"/>
                                          </p:val>
                                        </p:tav>
                                        <p:tav tm="10000">
                                          <p:val>
                                            <p:strVal val="ppt_y+-0.1000*(ppt_x*0.5878-(1-ppt_y)*0.8090)"/>
                                          </p:val>
                                        </p:tav>
                                        <p:tav tm="15000">
                                          <p:val>
                                            <p:strVal val="ppt_y+-0.1500*(ppt_x*0.8090-(1-ppt_y)*0.5878)"/>
                                          </p:val>
                                        </p:tav>
                                        <p:tav tm="20000">
                                          <p:val>
                                            <p:strVal val="ppt_y+-0.2000*(ppt_x*0.9511-(1-ppt_y)*0.3090)"/>
                                          </p:val>
                                        </p:tav>
                                        <p:tav tm="25000">
                                          <p:val>
                                            <p:strVal val="ppt_y+-0.2500*(ppt_x*1.0000-(1-ppt_y)*-0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y+-0.3000*(ppt_x*0.9511-(1-ppt_y)*-0.3090)"/>
                                          </p:val>
                                        </p:tav>
                                        <p:tav tm="35000">
                                          <p:val>
                                            <p:strVal val="ppt_y+-0.3500*(ppt_x*0.8090-(1-ppt_y)*-0.5878)"/>
                                          </p:val>
                                        </p:tav>
                                        <p:tav tm="40000">
                                          <p:val>
                                            <p:strVal val="ppt_y+-0.4000*(ppt_x*0.5878-(1-ppt_y)*-0.8090)"/>
                                          </p:val>
                                        </p:tav>
                                        <p:tav tm="45000">
                                          <p:val>
                                            <p:strVal val="ppt_y+-0.4500*(ppt_x*0.3090-(1-ppt_y)*-0.9511)"/>
                                          </p:val>
                                        </p:tav>
                                        <p:tav tm="50000">
                                          <p:val>
                                            <p:strVal val="ppt_y+-0.5000*(ppt_x*-0.0000-(1-ppt_y)*-1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y+-0.5500*(ppt_x*-0.3090-(1-ppt_y)*-0.9511)"/>
                                          </p:val>
                                        </p:tav>
                                        <p:tav tm="60000">
                                          <p:val>
                                            <p:strVal val="ppt_y+-0.6000*(ppt_x*-0.5878-(1-ppt_y)*-0.8090)"/>
                                          </p:val>
                                        </p:tav>
                                        <p:tav tm="65000">
                                          <p:val>
                                            <p:strVal val="ppt_y+-0.6500*(ppt_x*-0.8090-(1-ppt_y)*-0.5878)"/>
                                          </p:val>
                                        </p:tav>
                                        <p:tav tm="70000">
                                          <p:val>
                                            <p:strVal val="ppt_y+-0.7000*(ppt_x*-0.9511-(1-ppt_y)*-0.3090)"/>
                                          </p:val>
                                        </p:tav>
                                        <p:tav tm="75000">
                                          <p:val>
                                            <p:strVal val="ppt_y+-0.7500*(ppt_x*-1.0000-(1-ppt_y)*0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y+-0.8000*(ppt_x*-0.9511-(1-ppt_y)*0.3090)"/>
                                          </p:val>
                                        </p:tav>
                                        <p:tav tm="85000">
                                          <p:val>
                                            <p:strVal val="ppt_y+-0.8500*(ppt_x*-0.8090-(1-ppt_y)*0.5878)"/>
                                          </p:val>
                                        </p:tav>
                                        <p:tav tm="90000">
                                          <p:val>
                                            <p:strVal val="ppt_y+-0.9000*(ppt_x*-0.5878-(1-ppt_y)*0.8090)"/>
                                          </p:val>
                                        </p:tav>
                                        <p:tav tm="95000">
                                          <p:val>
                                            <p:strVal val="ppt_y+-0.9500*(ppt_x*-0.3090-(1-ppt_y)*0.9511)"/>
                                          </p:val>
                                        </p:tav>
                                        <p:tav tm="100000">
                                          <p:val>
                                            <p:strVal val="ppt_y+-1.0000*(ppt_x*0.0000-(1-ppt_y)*1.0000)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3" grpId="0" uiExpand="1" build="p"/>
      <p:bldP spid="3" grpId="1" uiExpan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wmo2016_powerpoint_standard_v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Title 1"/>
          <p:cNvSpPr txBox="1">
            <a:spLocks/>
          </p:cNvSpPr>
          <p:nvPr/>
        </p:nvSpPr>
        <p:spPr>
          <a:xfrm>
            <a:off x="457200" y="2002370"/>
            <a:ext cx="8229600" cy="20985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6400" dirty="0">
                <a:solidFill>
                  <a:srgbClr val="000090"/>
                </a:solidFill>
              </a:rPr>
              <a:t>Thank you</a:t>
            </a:r>
          </a:p>
          <a:p>
            <a:endParaRPr lang="en-US" sz="4800" dirty="0">
              <a:solidFill>
                <a:srgbClr val="000090"/>
              </a:solidFill>
            </a:endParaRPr>
          </a:p>
          <a:p>
            <a:r>
              <a:rPr lang="en-US" sz="3100" dirty="0">
                <a:solidFill>
                  <a:srgbClr val="000090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802284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WMO_WHITE_Powerpoint_en_f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WMO_WHITE_Powerpoint_en_fr</Template>
  <TotalTime>5896</TotalTime>
  <Words>195</Words>
  <Application>Microsoft Office PowerPoint</Application>
  <PresentationFormat>On-screen Show (4:3)</PresentationFormat>
  <Paragraphs>46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0" baseType="lpstr">
      <vt:lpstr>Arial</vt:lpstr>
      <vt:lpstr>Calibri</vt:lpstr>
      <vt:lpstr>WMO_WHITE_Powerpoint_en_fr</vt:lpstr>
      <vt:lpstr>PowerPoint Presentation</vt:lpstr>
      <vt:lpstr>Outline</vt:lpstr>
      <vt:lpstr>General Overview of Kiribati </vt:lpstr>
      <vt:lpstr>Kiribati Meteorological Service</vt:lpstr>
      <vt:lpstr>Communication</vt:lpstr>
      <vt:lpstr>Challenges</vt:lpstr>
      <vt:lpstr>PowerPoint Presentation</vt:lpstr>
    </vt:vector>
  </TitlesOfParts>
  <Company>World Meteorological Organization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LFNunes</dc:creator>
  <cp:lastModifiedBy>Pacific Desk</cp:lastModifiedBy>
  <cp:revision>582</cp:revision>
  <cp:lastPrinted>2017-09-29T07:54:09Z</cp:lastPrinted>
  <dcterms:created xsi:type="dcterms:W3CDTF">2016-05-27T11:05:50Z</dcterms:created>
  <dcterms:modified xsi:type="dcterms:W3CDTF">2018-09-18T08:37:31Z</dcterms:modified>
</cp:coreProperties>
</file>