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0" r:id="rId2"/>
    <p:sldId id="305" r:id="rId3"/>
    <p:sldId id="341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07" r:id="rId13"/>
    <p:sldId id="309" r:id="rId14"/>
    <p:sldId id="311" r:id="rId15"/>
    <p:sldId id="312" r:id="rId16"/>
    <p:sldId id="313" r:id="rId17"/>
    <p:sldId id="314" r:id="rId18"/>
    <p:sldId id="316" r:id="rId19"/>
    <p:sldId id="317" r:id="rId20"/>
    <p:sldId id="318" r:id="rId21"/>
    <p:sldId id="319" r:id="rId22"/>
    <p:sldId id="320" r:id="rId23"/>
    <p:sldId id="321" r:id="rId24"/>
    <p:sldId id="344" r:id="rId25"/>
    <p:sldId id="343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E5CF-6814-4909-B708-F343D93A706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743E5-4380-40C3-9838-204ECE7E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+mn-lt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853" y="8684827"/>
            <a:ext cx="2972547" cy="457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5BBBD69F-8C3C-4DDC-A74D-2954B93DB6C4}" type="slidenum">
              <a:rPr lang="en-US" altLang="en-US" sz="1200" b="0">
                <a:solidFill>
                  <a:schemeClr val="tx1"/>
                </a:solidFill>
                <a:latin typeface="Times" pitchFamily="18" charset="0"/>
              </a:rPr>
              <a:pPr/>
              <a:t>9</a:t>
            </a:fld>
            <a:endParaRPr lang="en-US" alt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0843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3066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trp.wmo.int/course/view.php?id=177" TargetMode="External"/><Relationship Id="rId2" Type="http://schemas.openxmlformats.org/officeDocument/2006/relationships/hyperlink" Target="https://etrp.wmo.int/course/view.php?id=14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oscar.wmo.int/surface/index.html#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mo.int/oscar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mtClean="0"/>
              <a:t>OSCAR/Surface </a:t>
            </a:r>
            <a:r>
              <a:rPr lang="fr-CH" dirty="0" smtClean="0"/>
              <a:t>training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Tokyo/</a:t>
            </a:r>
            <a:r>
              <a:rPr lang="fr-CH" dirty="0" err="1" smtClean="0"/>
              <a:t>Japan</a:t>
            </a:r>
            <a:endParaRPr lang="fr-CH" dirty="0" smtClean="0"/>
          </a:p>
          <a:p>
            <a:r>
              <a:rPr lang="fr-CH" dirty="0" smtClean="0"/>
              <a:t>13-15 </a:t>
            </a:r>
            <a:r>
              <a:rPr lang="fr-CH" dirty="0" err="1" smtClean="0"/>
              <a:t>November</a:t>
            </a:r>
            <a:r>
              <a:rPr lang="fr-CH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733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379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defTabSz="685800"/>
            <a:r>
              <a:rPr lang="en-US" sz="2400" b="1" u="sng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Res. 6.1(1)/4:  </a:t>
            </a:r>
            <a:r>
              <a:rPr lang="en-US" sz="24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WIGOS is now mature enough to transition from project to operational status, as basic WMO infrastructure, with the following six priority areas:</a:t>
            </a:r>
            <a:endParaRPr sz="24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94146" y="1628800"/>
            <a:ext cx="8570342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National </a:t>
            </a:r>
            <a:r>
              <a:rPr lang="en-GB" sz="2000" dirty="0">
                <a:latin typeface="Arial"/>
                <a:ea typeface="Arial"/>
                <a:cs typeface="Arial"/>
              </a:rPr>
              <a:t>WIGOS implementation;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Implementation </a:t>
            </a:r>
            <a:r>
              <a:rPr lang="en-GB" sz="2000" dirty="0">
                <a:latin typeface="Arial"/>
                <a:ea typeface="Arial"/>
                <a:cs typeface="Arial"/>
              </a:rPr>
              <a:t>of the Global Basic Observing Network and the Regional Basic Observing Networks;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Operational </a:t>
            </a:r>
            <a:r>
              <a:rPr lang="en-GB" sz="2000" dirty="0">
                <a:latin typeface="Arial"/>
                <a:ea typeface="Arial"/>
                <a:cs typeface="Arial"/>
              </a:rPr>
              <a:t>deployment of the WIGOS Data Quality Monitoring System;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Operational </a:t>
            </a:r>
            <a:r>
              <a:rPr lang="en-GB" sz="2000" dirty="0">
                <a:latin typeface="Arial"/>
                <a:ea typeface="Arial"/>
                <a:cs typeface="Arial"/>
              </a:rPr>
              <a:t>deployment of Regional WIGOS Centres;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Further </a:t>
            </a:r>
            <a:r>
              <a:rPr lang="en-GB" sz="2000" dirty="0">
                <a:latin typeface="Arial"/>
                <a:ea typeface="Arial"/>
                <a:cs typeface="Arial"/>
              </a:rPr>
              <a:t>development of the Observing Systems Capability Analysis and Review (OSCAR) databases and integration with other system elements;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b="1" dirty="0" smtClean="0">
                <a:latin typeface="Arial"/>
                <a:ea typeface="Arial"/>
                <a:cs typeface="Arial"/>
              </a:rPr>
              <a:t>Fostering </a:t>
            </a:r>
            <a:r>
              <a:rPr lang="en-GB" sz="2000" b="1" dirty="0">
                <a:latin typeface="Arial"/>
                <a:ea typeface="Arial"/>
                <a:cs typeface="Arial"/>
              </a:rPr>
              <a:t>a culture of compliance</a:t>
            </a:r>
            <a:r>
              <a:rPr lang="en-GB" sz="2000" dirty="0">
                <a:latin typeface="Arial"/>
                <a:ea typeface="Arial"/>
                <a:cs typeface="Arial"/>
              </a:rPr>
              <a:t> with the WIGOS technical regulations</a:t>
            </a:r>
            <a:r>
              <a:rPr lang="en-GB" sz="2000" dirty="0" smtClean="0">
                <a:latin typeface="Arial"/>
                <a:ea typeface="Arial"/>
                <a:cs typeface="Arial"/>
              </a:rPr>
              <a:t>.</a:t>
            </a:r>
            <a:endParaRPr lang="en-GB" sz="2000" dirty="0"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r>
              <a:rPr lang="en-GB" sz="2000" b="1" i="1" u="sng" dirty="0" smtClean="0">
                <a:latin typeface="Arial"/>
                <a:ea typeface="Arial"/>
                <a:cs typeface="Arial"/>
              </a:rPr>
              <a:t>Request Infrastructure Commission to develop a plan for these activities for the 2020-2023 period and submit to EC-72 for approval </a:t>
            </a:r>
            <a:endParaRPr lang="en-GB" sz="2000" b="1" i="1" u="sng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248126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Fostering a culture of compliance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/>
              <a:t>M</a:t>
            </a:r>
            <a:r>
              <a:rPr lang="en-US" sz="2700" i="1" dirty="0" smtClean="0"/>
              <a:t>onitoring of WIGOS Implementation by country; 1</a:t>
            </a:r>
            <a:r>
              <a:rPr lang="en-US" sz="2700" i="1" baseline="30000" dirty="0" smtClean="0"/>
              <a:t>st</a:t>
            </a:r>
            <a:r>
              <a:rPr lang="en-US" sz="2700" i="1" dirty="0" smtClean="0"/>
              <a:t> step</a:t>
            </a:r>
            <a:endParaRPr lang="en-US" sz="2700" i="1" dirty="0"/>
          </a:p>
        </p:txBody>
      </p:sp>
      <p:pic>
        <p:nvPicPr>
          <p:cNvPr id="4" name="Picture 3" descr="Screen Shot 2019-07-01 at 12.4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5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986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1238" y="5898887"/>
            <a:ext cx="417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smtClean="0">
                <a:solidFill>
                  <a:srgbClr val="000090"/>
                </a:solidFill>
              </a:rPr>
              <a:t>OSCR/Surface Training for RA II</a:t>
            </a:r>
            <a:endParaRPr lang="de-DE" sz="2000" dirty="0" smtClean="0">
              <a:solidFill>
                <a:srgbClr val="000090"/>
              </a:solidFill>
            </a:endParaRPr>
          </a:p>
          <a:p>
            <a:pPr algn="ctr"/>
            <a:r>
              <a:rPr lang="de-DE" sz="2000" smtClean="0">
                <a:solidFill>
                  <a:srgbClr val="000090"/>
                </a:solidFill>
              </a:rPr>
              <a:t>13-15 November 2019, Tokyo, Japan</a:t>
            </a:r>
            <a:endParaRPr lang="de-DE" sz="2000" dirty="0">
              <a:solidFill>
                <a:srgbClr val="000090"/>
              </a:solidFill>
            </a:endParaRPr>
          </a:p>
        </p:txBody>
      </p:sp>
      <p:sp>
        <p:nvSpPr>
          <p:cNvPr id="7" name="Shape 231"/>
          <p:cNvSpPr txBox="1">
            <a:spLocks/>
          </p:cNvSpPr>
          <p:nvPr/>
        </p:nvSpPr>
        <p:spPr>
          <a:xfrm>
            <a:off x="120649" y="1002683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90"/>
                </a:solidFill>
              </a:rPr>
              <a:t>Member Country Name</a:t>
            </a:r>
            <a:endParaRPr lang="en-US" sz="4000" b="1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0090"/>
                </a:solidFill>
              </a:rPr>
              <a:t> 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344" y="2101743"/>
            <a:ext cx="24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Submitted by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6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Introduction </a:t>
            </a:r>
            <a:r>
              <a:rPr lang="en-US" sz="3600" b="1" dirty="0" smtClean="0">
                <a:solidFill>
                  <a:srgbClr val="000090"/>
                </a:solidFill>
              </a:rPr>
              <a:t>to </a:t>
            </a:r>
            <a:r>
              <a:rPr lang="en-US" sz="3600" b="1" dirty="0">
                <a:solidFill>
                  <a:srgbClr val="000090"/>
                </a:solidFill>
              </a:rPr>
              <a:t>the country and the </a:t>
            </a:r>
            <a:r>
              <a:rPr lang="en-US" sz="3600" b="1" dirty="0" smtClean="0">
                <a:solidFill>
                  <a:srgbClr val="000090"/>
                </a:solidFill>
              </a:rPr>
              <a:t>NMHS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100" dirty="0" smtClean="0">
                <a:solidFill>
                  <a:srgbClr val="000090"/>
                </a:solidFill>
              </a:rPr>
              <a:t>(</a:t>
            </a:r>
            <a:r>
              <a:rPr lang="en-US" sz="3100" smtClean="0">
                <a:solidFill>
                  <a:srgbClr val="000090"/>
                </a:solidFill>
              </a:rPr>
              <a:t>1 slide </a:t>
            </a:r>
            <a:r>
              <a:rPr lang="en-US" sz="3100" dirty="0" smtClean="0">
                <a:solidFill>
                  <a:srgbClr val="000090"/>
                </a:solidFill>
              </a:rPr>
              <a:t>maximum)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400" smtClean="0"/>
              <a:t>General </a:t>
            </a:r>
            <a:r>
              <a:rPr lang="en-US" sz="2400" dirty="0" smtClean="0"/>
              <a:t>overview of the country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smtClean="0"/>
              <a:t>Physical context 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en-US" sz="2000" smtClean="0"/>
              <a:t>Climate</a:t>
            </a:r>
            <a:r>
              <a:rPr lang="fr-CH" sz="2000" dirty="0"/>
              <a:t>, </a:t>
            </a:r>
            <a:r>
              <a:rPr lang="en-US" sz="2000" dirty="0"/>
              <a:t>including</a:t>
            </a:r>
            <a:r>
              <a:rPr lang="fr-CH" sz="2000" dirty="0"/>
              <a:t> </a:t>
            </a:r>
            <a:r>
              <a:rPr lang="en-US" sz="2000" dirty="0"/>
              <a:t>extreme events</a:t>
            </a:r>
          </a:p>
          <a:p>
            <a:pPr marL="682625" indent="-682625">
              <a:buFont typeface="+mj-lt"/>
              <a:buAutoNum type="romanUcPeriod"/>
            </a:pPr>
            <a:r>
              <a:rPr lang="en-US" sz="2400" dirty="0" smtClean="0"/>
              <a:t>Brief introduction to the NMHS</a:t>
            </a:r>
            <a:endParaRPr lang="en-US" sz="2400" dirty="0"/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en-US" sz="2000" dirty="0"/>
              <a:t>Mandate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smtClean="0"/>
              <a:t>Infrastructure</a:t>
            </a:r>
            <a:endParaRPr lang="fr-CH" sz="2000" dirty="0"/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/>
              <a:t>Staff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1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National requirements for </a:t>
            </a:r>
            <a:r>
              <a:rPr lang="en-US" sz="3600" b="1" dirty="0" smtClean="0">
                <a:solidFill>
                  <a:srgbClr val="000090"/>
                </a:solidFill>
              </a:rPr>
              <a:t>observations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(</a:t>
            </a:r>
            <a:r>
              <a:rPr lang="en-US" sz="3600" smtClean="0">
                <a:solidFill>
                  <a:srgbClr val="000090"/>
                </a:solidFill>
              </a:rPr>
              <a:t>1 slide </a:t>
            </a:r>
            <a:r>
              <a:rPr lang="en-US" sz="3600" dirty="0" smtClean="0">
                <a:solidFill>
                  <a:srgbClr val="000090"/>
                </a:solidFill>
              </a:rPr>
              <a:t>maximum)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400" dirty="0" smtClean="0"/>
              <a:t>National priority application areas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 err="1"/>
              <a:t>Health</a:t>
            </a:r>
            <a:r>
              <a:rPr lang="fr-CH" sz="2000" dirty="0"/>
              <a:t>? Agriculture? </a:t>
            </a:r>
            <a:r>
              <a:rPr lang="fr-CH" sz="2000" dirty="0" err="1"/>
              <a:t>Hydrology</a:t>
            </a:r>
            <a:r>
              <a:rPr lang="fr-CH" sz="2000" dirty="0"/>
              <a:t>? Transports?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/>
              <a:t>…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400" dirty="0" smtClean="0"/>
              <a:t>Most relevant </a:t>
            </a:r>
            <a:r>
              <a:rPr lang="fr-CH" sz="2400" dirty="0" err="1" smtClean="0"/>
              <a:t>observed</a:t>
            </a:r>
            <a:r>
              <a:rPr lang="fr-CH" sz="2400" dirty="0" smtClean="0"/>
              <a:t> variables: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 err="1"/>
              <a:t>Temperature</a:t>
            </a:r>
            <a:r>
              <a:rPr lang="fr-CH" sz="2000" dirty="0"/>
              <a:t>, </a:t>
            </a:r>
            <a:r>
              <a:rPr lang="fr-CH" sz="2000" dirty="0" err="1"/>
              <a:t>humidity</a:t>
            </a:r>
            <a:r>
              <a:rPr lang="fr-CH" sz="2000" dirty="0"/>
              <a:t>, </a:t>
            </a:r>
            <a:r>
              <a:rPr lang="fr-CH" sz="2000" dirty="0" err="1"/>
              <a:t>precipitation</a:t>
            </a:r>
            <a:r>
              <a:rPr lang="fr-CH" sz="2000" dirty="0"/>
              <a:t>, </a:t>
            </a:r>
            <a:r>
              <a:rPr lang="fr-CH" sz="2000" dirty="0" err="1"/>
              <a:t>wind</a:t>
            </a:r>
            <a:endParaRPr lang="fr-CH" sz="2000" dirty="0"/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/>
              <a:t>Pressure, radiation, …</a:t>
            </a:r>
          </a:p>
        </p:txBody>
      </p:sp>
    </p:spTree>
    <p:extLst>
      <p:ext uri="{BB962C8B-B14F-4D97-AF65-F5344CB8AC3E}">
        <p14:creationId xmlns:p14="http://schemas.microsoft.com/office/powerpoint/2010/main" val="13838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74638"/>
            <a:ext cx="8431823" cy="1143000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000090"/>
                </a:solidFill>
              </a:rPr>
              <a:t>Inventory of current national observing </a:t>
            </a:r>
            <a:r>
              <a:rPr lang="en-US" sz="3300" b="1" dirty="0" smtClean="0">
                <a:solidFill>
                  <a:srgbClr val="000090"/>
                </a:solidFill>
              </a:rPr>
              <a:t>capabilities</a:t>
            </a:r>
            <a:r>
              <a:rPr lang="en-US" sz="3600" b="1" dirty="0" smtClean="0">
                <a:solidFill>
                  <a:srgbClr val="000090"/>
                </a:solidFill>
              </a:rPr>
              <a:t/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100" dirty="0" smtClean="0">
                <a:solidFill>
                  <a:srgbClr val="000090"/>
                </a:solidFill>
              </a:rPr>
              <a:t>(maps and lists </a:t>
            </a:r>
            <a:r>
              <a:rPr lang="en-US" sz="3100" dirty="0">
                <a:solidFill>
                  <a:srgbClr val="000090"/>
                </a:solidFill>
              </a:rPr>
              <a:t>– 2 or 3 slides in total)</a:t>
            </a:r>
            <a:endParaRPr lang="en-US" sz="31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400" dirty="0" smtClean="0"/>
              <a:t>Networks description with metadata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 err="1" smtClean="0"/>
              <a:t>Map</a:t>
            </a:r>
            <a:r>
              <a:rPr lang="fr-CH" sz="2000" dirty="0" smtClean="0"/>
              <a:t> and </a:t>
            </a:r>
            <a:r>
              <a:rPr lang="fr-CH" sz="2000" dirty="0" err="1" smtClean="0"/>
              <a:t>list</a:t>
            </a:r>
            <a:r>
              <a:rPr lang="fr-CH" sz="2000" dirty="0" smtClean="0"/>
              <a:t> of </a:t>
            </a:r>
            <a:r>
              <a:rPr lang="fr-CH" sz="2000" dirty="0" err="1" smtClean="0"/>
              <a:t>meteorological</a:t>
            </a:r>
            <a:r>
              <a:rPr lang="fr-CH" sz="2000" dirty="0" smtClean="0"/>
              <a:t>/</a:t>
            </a:r>
            <a:r>
              <a:rPr lang="fr-CH" sz="2000" dirty="0" err="1" smtClean="0"/>
              <a:t>climatological</a:t>
            </a:r>
            <a:r>
              <a:rPr lang="fr-CH" sz="2000" dirty="0" smtClean="0"/>
              <a:t> </a:t>
            </a:r>
            <a:r>
              <a:rPr lang="fr-CH" sz="2000" dirty="0" err="1" smtClean="0"/>
              <a:t>operational</a:t>
            </a:r>
            <a:r>
              <a:rPr lang="fr-CH" sz="2000" dirty="0" smtClean="0"/>
              <a:t> stations (</a:t>
            </a:r>
            <a:r>
              <a:rPr lang="fr-CH" sz="2000" dirty="0" err="1" smtClean="0"/>
              <a:t>identifying</a:t>
            </a:r>
            <a:r>
              <a:rPr lang="fr-CH" sz="2000" dirty="0" smtClean="0"/>
              <a:t> </a:t>
            </a:r>
            <a:r>
              <a:rPr lang="fr-CH" sz="2000" dirty="0"/>
              <a:t>the </a:t>
            </a:r>
            <a:r>
              <a:rPr lang="fr-CH" sz="2000" dirty="0" err="1"/>
              <a:t>technology</a:t>
            </a:r>
            <a:r>
              <a:rPr lang="fr-CH" sz="2000" dirty="0"/>
              <a:t> </a:t>
            </a:r>
            <a:r>
              <a:rPr lang="fr-CH" sz="2000" dirty="0" err="1"/>
              <a:t>used</a:t>
            </a:r>
            <a:r>
              <a:rPr lang="fr-CH" sz="2000" dirty="0" smtClean="0"/>
              <a:t>):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smtClean="0"/>
              <a:t>Surface </a:t>
            </a:r>
            <a:r>
              <a:rPr lang="fr-CH" sz="1800" dirty="0" err="1" smtClean="0"/>
              <a:t>observing</a:t>
            </a:r>
            <a:r>
              <a:rPr lang="fr-CH" sz="1800" dirty="0" smtClean="0"/>
              <a:t> stations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err="1" smtClean="0"/>
              <a:t>Precipitation</a:t>
            </a:r>
            <a:r>
              <a:rPr lang="fr-CH" sz="1800" dirty="0" smtClean="0"/>
              <a:t> stations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err="1" smtClean="0"/>
              <a:t>Upper</a:t>
            </a:r>
            <a:r>
              <a:rPr lang="fr-CH" sz="1800" dirty="0" smtClean="0"/>
              <a:t>-air/radiosonde stations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err="1" smtClean="0"/>
              <a:t>Weather</a:t>
            </a:r>
            <a:r>
              <a:rPr lang="fr-CH" sz="1800" dirty="0" smtClean="0"/>
              <a:t> Radars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1800" dirty="0" smtClean="0"/>
              <a:t>Lightning </a:t>
            </a:r>
            <a:r>
              <a:rPr lang="fr-CH" sz="1800" dirty="0" err="1" smtClean="0"/>
              <a:t>detection</a:t>
            </a:r>
            <a:r>
              <a:rPr lang="fr-CH" sz="1800" dirty="0" smtClean="0"/>
              <a:t> networks</a:t>
            </a:r>
          </a:p>
          <a:p>
            <a:pPr marL="1082675" lvl="1" indent="-682625">
              <a:buFont typeface="Arial" panose="020B0604020202020204" pitchFamily="34" charset="0"/>
              <a:buChar char="•"/>
            </a:pPr>
            <a:r>
              <a:rPr lang="fr-CH" sz="2000" dirty="0" err="1"/>
              <a:t>Map</a:t>
            </a:r>
            <a:r>
              <a:rPr lang="fr-CH" sz="2000" dirty="0"/>
              <a:t> and </a:t>
            </a:r>
            <a:r>
              <a:rPr lang="fr-CH" sz="2000" dirty="0" err="1"/>
              <a:t>list</a:t>
            </a:r>
            <a:r>
              <a:rPr lang="fr-CH" sz="2000" dirty="0"/>
              <a:t> of </a:t>
            </a:r>
            <a:r>
              <a:rPr lang="fr-CH" sz="2000" dirty="0" err="1"/>
              <a:t>other</a:t>
            </a:r>
            <a:r>
              <a:rPr lang="fr-CH" sz="2000" dirty="0"/>
              <a:t> surface </a:t>
            </a:r>
            <a:r>
              <a:rPr lang="fr-CH" sz="2000" dirty="0" err="1"/>
              <a:t>operational</a:t>
            </a:r>
            <a:r>
              <a:rPr lang="fr-CH" sz="2000" dirty="0"/>
              <a:t> stations: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2000" dirty="0" err="1"/>
              <a:t>Hydrological</a:t>
            </a:r>
            <a:r>
              <a:rPr lang="fr-CH" sz="2000" dirty="0"/>
              <a:t> stations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2000" dirty="0" err="1"/>
              <a:t>Sea</a:t>
            </a:r>
            <a:r>
              <a:rPr lang="fr-CH" sz="2000" dirty="0"/>
              <a:t> stations</a:t>
            </a:r>
          </a:p>
          <a:p>
            <a:pPr marL="1482725" lvl="2" indent="-682625">
              <a:buFont typeface="Courier New" panose="02070309020205020404" pitchFamily="49" charset="0"/>
              <a:buChar char="o"/>
            </a:pPr>
            <a:r>
              <a:rPr lang="fr-CH" sz="2000" dirty="0" err="1"/>
              <a:t>Atmospheric</a:t>
            </a:r>
            <a:r>
              <a:rPr lang="fr-CH" sz="2000" dirty="0"/>
              <a:t> composition and </a:t>
            </a:r>
            <a:r>
              <a:rPr lang="fr-CH" sz="2000" dirty="0" err="1"/>
              <a:t>other</a:t>
            </a:r>
            <a:r>
              <a:rPr lang="fr-CH" sz="2000" dirty="0"/>
              <a:t> stations</a:t>
            </a:r>
          </a:p>
        </p:txBody>
      </p:sp>
    </p:spTree>
    <p:extLst>
      <p:ext uri="{BB962C8B-B14F-4D97-AF65-F5344CB8AC3E}">
        <p14:creationId xmlns:p14="http://schemas.microsoft.com/office/powerpoint/2010/main" val="12655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Station list example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11690"/>
              </p:ext>
            </p:extLst>
          </p:nvPr>
        </p:nvGraphicFramePr>
        <p:xfrm>
          <a:off x="614148" y="1397000"/>
          <a:ext cx="7861112" cy="516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16"/>
                <a:gridCol w="1123016"/>
                <a:gridCol w="1123016"/>
                <a:gridCol w="1123016"/>
                <a:gridCol w="1123016"/>
                <a:gridCol w="1123016"/>
                <a:gridCol w="1123016"/>
              </a:tblGrid>
              <a:tr h="924333">
                <a:tc>
                  <a:txBody>
                    <a:bodyPr/>
                    <a:lstStyle/>
                    <a:p>
                      <a:r>
                        <a:rPr lang="fr-CH" smtClean="0"/>
                        <a:t>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Latitude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Longitude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Elevation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Station type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Variables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Schedule</a:t>
                      </a:r>
                      <a:endParaRPr lang="en-US"/>
                    </a:p>
                  </a:txBody>
                  <a:tcPr/>
                </a:tc>
              </a:tr>
              <a:tr h="924333">
                <a:tc>
                  <a:txBody>
                    <a:bodyPr/>
                    <a:lstStyle/>
                    <a:p>
                      <a:r>
                        <a:rPr lang="fr-CH" smtClean="0"/>
                        <a:t>MyStation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66.123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56.78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1234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SYNOP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Pressure, temperature, humidity, 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mtClean="0"/>
                        <a:t>Hourly</a:t>
                      </a:r>
                      <a:r>
                        <a:rPr lang="fr-CH" baseline="0" smtClean="0"/>
                        <a:t> </a:t>
                      </a:r>
                      <a:endParaRPr lang="en-US"/>
                    </a:p>
                  </a:txBody>
                  <a:tcPr/>
                </a:tc>
              </a:tr>
              <a:tr h="924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4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4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200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Your preparations before the coursE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Register in Moodle and OSCAR/Surface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Moodle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Find </a:t>
            </a:r>
            <a:r>
              <a:rPr lang="de-CH" dirty="0" err="1" smtClean="0"/>
              <a:t>our</a:t>
            </a:r>
            <a:r>
              <a:rPr lang="de-CH" dirty="0" smtClean="0"/>
              <a:t> OSCAR/Surface </a:t>
            </a:r>
            <a:r>
              <a:rPr lang="de-CH" dirty="0" err="1" smtClean="0"/>
              <a:t>learning</a:t>
            </a:r>
            <a:r>
              <a:rPr lang="de-CH" dirty="0" smtClean="0"/>
              <a:t> </a:t>
            </a:r>
            <a:r>
              <a:rPr lang="de-CH" dirty="0" err="1" smtClean="0"/>
              <a:t>plattform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etrp.wmo.int/course/view.php?id=146</a:t>
            </a:r>
            <a:endParaRPr lang="en-US" dirty="0" smtClean="0"/>
          </a:p>
          <a:p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Moodle</a:t>
            </a:r>
            <a:r>
              <a:rPr lang="de-CH" dirty="0" smtClean="0"/>
              <a:t> </a:t>
            </a:r>
            <a:r>
              <a:rPr lang="de-CH" dirty="0" err="1" smtClean="0"/>
              <a:t>course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training</a:t>
            </a:r>
            <a:r>
              <a:rPr lang="de-CH" dirty="0" smtClean="0"/>
              <a:t> </a:t>
            </a:r>
            <a:r>
              <a:rPr lang="de-CH" dirty="0" err="1" smtClean="0"/>
              <a:t>event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etrp.wmo.int/course/view.php?id=177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848335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register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a </a:t>
            </a:r>
            <a:r>
              <a:rPr lang="de-CH" dirty="0" err="1" smtClean="0"/>
              <a:t>course</a:t>
            </a:r>
            <a:r>
              <a:rPr lang="de-CH" dirty="0" smtClean="0"/>
              <a:t> in </a:t>
            </a:r>
            <a:r>
              <a:rPr lang="de-CH" dirty="0" err="1" smtClean="0"/>
              <a:t>Moodle</a:t>
            </a:r>
            <a:endParaRPr lang="en-US" dirty="0"/>
          </a:p>
        </p:txBody>
      </p:sp>
      <p:pic>
        <p:nvPicPr>
          <p:cNvPr id="1026" name="Picture 2" descr="\\INTERNAL.WMO.INT\UserData\Redirected\lickes\Desktop\oscar-start-page-mood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996420"/>
            <a:ext cx="8782502" cy="34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382000" y="1698171"/>
            <a:ext cx="762000" cy="968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/>
              <a:t>Event logistics</a:t>
            </a:r>
          </a:p>
          <a:p>
            <a:pPr>
              <a:buClr>
                <a:srgbClr val="FFC000"/>
              </a:buClr>
            </a:pPr>
            <a:r>
              <a:rPr lang="en-US" smtClean="0"/>
              <a:t>Overview </a:t>
            </a:r>
            <a:r>
              <a:rPr lang="en-US" dirty="0"/>
              <a:t>WIGOS, RRR and </a:t>
            </a:r>
            <a:r>
              <a:rPr lang="en-US" dirty="0" smtClean="0"/>
              <a:t>OSCAR</a:t>
            </a:r>
          </a:p>
          <a:p>
            <a:pPr>
              <a:buClr>
                <a:srgbClr val="FFC000"/>
              </a:buClr>
            </a:pPr>
            <a:r>
              <a:rPr lang="en-US" smtClean="0"/>
              <a:t>Country presentation template</a:t>
            </a:r>
          </a:p>
          <a:p>
            <a:pPr>
              <a:buClr>
                <a:srgbClr val="FFC000"/>
              </a:buClr>
            </a:pPr>
            <a:r>
              <a:rPr lang="fr-CH" smtClean="0"/>
              <a:t>Preparations (moodle, OSCAR/Surface)</a:t>
            </a:r>
            <a:endParaRPr lang="en-US" dirty="0" smtClean="0"/>
          </a:p>
          <a:p>
            <a:pPr>
              <a:buClr>
                <a:srgbClr val="FFC000"/>
              </a:buClr>
            </a:pPr>
            <a:r>
              <a:rPr lang="en-US" smtClean="0"/>
              <a:t>Your </a:t>
            </a:r>
            <a:r>
              <a:rPr lang="en-US" dirty="0" smtClean="0"/>
              <a:t>expectations and Q&amp;A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51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Create an </a:t>
            </a:r>
            <a:r>
              <a:rPr lang="de-CH" dirty="0" err="1" smtClean="0"/>
              <a:t>account</a:t>
            </a:r>
            <a:r>
              <a:rPr lang="de-CH" dirty="0" smtClean="0"/>
              <a:t> on </a:t>
            </a:r>
            <a:r>
              <a:rPr lang="de-CH" dirty="0" err="1" smtClean="0"/>
              <a:t>Moodle</a:t>
            </a:r>
            <a:endParaRPr lang="en-US" dirty="0"/>
          </a:p>
        </p:txBody>
      </p:sp>
      <p:pic>
        <p:nvPicPr>
          <p:cNvPr id="2050" name="Picture 2" descr="\\INTERNAL.WMO.INT\UserData\Redirected\lickes\Desktop\moodle-lo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79" y="1417638"/>
            <a:ext cx="7483475" cy="53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360712" y="5627914"/>
            <a:ext cx="1883229" cy="968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NTERNAL.WMO.INT\UserData\Redirected\lickes\Desktop\moodle-registration-ste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2302"/>
            <a:ext cx="719455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9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Confirm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account</a:t>
            </a:r>
            <a:r>
              <a:rPr lang="de-CH" dirty="0" smtClean="0"/>
              <a:t> (</a:t>
            </a:r>
            <a:r>
              <a:rPr lang="de-CH" dirty="0" err="1" smtClean="0"/>
              <a:t>e-mail</a:t>
            </a:r>
            <a:r>
              <a:rPr lang="de-CH" dirty="0" smtClean="0"/>
              <a:t>)</a:t>
            </a:r>
            <a:endParaRPr lang="en-US" dirty="0"/>
          </a:p>
        </p:txBody>
      </p:sp>
      <p:pic>
        <p:nvPicPr>
          <p:cNvPr id="4098" name="Picture 2" descr="\\INTERNAL.WMO.INT\UserData\Redirected\lickes\Desktop\moodle-registration-ste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93" y="1849210"/>
            <a:ext cx="6873875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063339" y="4463143"/>
            <a:ext cx="1883229" cy="968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6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790"/>
            <a:ext cx="8229600" cy="1143000"/>
          </a:xfrm>
        </p:spPr>
        <p:txBody>
          <a:bodyPr/>
          <a:lstStyle/>
          <a:p>
            <a:r>
              <a:rPr lang="de-CH" dirty="0" err="1" smtClean="0"/>
              <a:t>Self-enroll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courses</a:t>
            </a:r>
            <a:endParaRPr lang="en-US" dirty="0"/>
          </a:p>
        </p:txBody>
      </p:sp>
      <p:pic>
        <p:nvPicPr>
          <p:cNvPr id="1026" name="Picture 2" descr="M:\OSCAR\Teaching\Workshop-Japan\Prep-webinar\self-enrollmen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6" y="982210"/>
            <a:ext cx="8971184" cy="47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426025" y="5018315"/>
            <a:ext cx="723898" cy="4844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6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790"/>
            <a:ext cx="8229600" cy="1143000"/>
          </a:xfrm>
        </p:spPr>
        <p:txBody>
          <a:bodyPr/>
          <a:lstStyle/>
          <a:p>
            <a:r>
              <a:rPr lang="de-CH" dirty="0" err="1" smtClean="0"/>
              <a:t>Self-enroll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courses</a:t>
            </a:r>
            <a:endParaRPr lang="en-US" dirty="0"/>
          </a:p>
        </p:txBody>
      </p:sp>
      <p:pic>
        <p:nvPicPr>
          <p:cNvPr id="2050" name="Picture 2" descr="M:\OSCAR\Teaching\Workshop-Japan\Prep-webinar\self-enrollmen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5014" cy="19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00952" y="1741714"/>
            <a:ext cx="1543047" cy="6204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6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790"/>
            <a:ext cx="8229600" cy="1143000"/>
          </a:xfrm>
        </p:spPr>
        <p:txBody>
          <a:bodyPr/>
          <a:lstStyle/>
          <a:p>
            <a:r>
              <a:rPr lang="de-CH" dirty="0" err="1" smtClean="0"/>
              <a:t>Self-enroll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courses</a:t>
            </a:r>
            <a:endParaRPr lang="en-US" dirty="0"/>
          </a:p>
        </p:txBody>
      </p:sp>
      <p:pic>
        <p:nvPicPr>
          <p:cNvPr id="3074" name="Picture 2" descr="M:\OSCAR\Teaching\Workshop-Japan\Prep-webinar\self-enrollmen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52" y="982210"/>
            <a:ext cx="5608637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148942" y="4876799"/>
            <a:ext cx="914400" cy="560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61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find </a:t>
            </a:r>
            <a:r>
              <a:rPr lang="de-CH" dirty="0" err="1" smtClean="0"/>
              <a:t>the</a:t>
            </a:r>
            <a:r>
              <a:rPr lang="de-CH" dirty="0" smtClean="0"/>
              <a:t> different </a:t>
            </a:r>
            <a:r>
              <a:rPr lang="de-CH" dirty="0" err="1" smtClean="0"/>
              <a:t>courses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enrolled</a:t>
            </a:r>
            <a:r>
              <a:rPr lang="de-CH" dirty="0" smtClean="0"/>
              <a:t> in?</a:t>
            </a:r>
            <a:endParaRPr lang="en-US" dirty="0"/>
          </a:p>
        </p:txBody>
      </p:sp>
      <p:pic>
        <p:nvPicPr>
          <p:cNvPr id="6146" name="Picture 2" descr="\\INTERNAL.WMO.INT\UserData\Redirected\lickes\Desktop\dashboar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23" y="1991291"/>
            <a:ext cx="6950075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273629" y="2471058"/>
            <a:ext cx="723898" cy="4844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9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find </a:t>
            </a:r>
            <a:r>
              <a:rPr lang="de-CH" dirty="0" err="1"/>
              <a:t>the</a:t>
            </a:r>
            <a:r>
              <a:rPr lang="de-CH" dirty="0"/>
              <a:t> different </a:t>
            </a:r>
            <a:r>
              <a:rPr lang="de-CH" dirty="0" err="1"/>
              <a:t>courses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enrolled</a:t>
            </a:r>
            <a:r>
              <a:rPr lang="de-CH" dirty="0"/>
              <a:t> in?</a:t>
            </a:r>
            <a:endParaRPr lang="en-US" dirty="0"/>
          </a:p>
        </p:txBody>
      </p:sp>
      <p:pic>
        <p:nvPicPr>
          <p:cNvPr id="4" name="Picture 3" descr="\\INTERNAL.WMO.INT\UserData\Redirected\lickes\Desktop\dashboar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0" y="1856241"/>
            <a:ext cx="8237538" cy="40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0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OSCAR/Surface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https://oscar.wmo.int/surface//index.html</a:t>
            </a:r>
            <a:r>
              <a:rPr lang="en-US" dirty="0" smtClean="0">
                <a:hlinkClick r:id="rId2"/>
              </a:rPr>
              <a:t>#/</a:t>
            </a:r>
            <a:endParaRPr lang="en-US" dirty="0" smtClean="0"/>
          </a:p>
          <a:p>
            <a:r>
              <a:rPr lang="de-CH" dirty="0" err="1" smtClean="0"/>
              <a:t>Two</a:t>
            </a:r>
            <a:r>
              <a:rPr lang="de-CH" dirty="0" smtClean="0"/>
              <a:t> </a:t>
            </a:r>
            <a:r>
              <a:rPr lang="de-CH" dirty="0" err="1" smtClean="0"/>
              <a:t>step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: 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 err="1" smtClean="0"/>
              <a:t>Get</a:t>
            </a:r>
            <a:r>
              <a:rPr lang="de-CH" dirty="0" smtClean="0"/>
              <a:t> an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designation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National </a:t>
            </a:r>
            <a:r>
              <a:rPr lang="de-CH" dirty="0" err="1" smtClean="0"/>
              <a:t>Focal</a:t>
            </a:r>
            <a:r>
              <a:rPr lang="de-CH" dirty="0" smtClean="0"/>
              <a:t> Point (NFP) </a:t>
            </a:r>
            <a:r>
              <a:rPr lang="de-CH" dirty="0" err="1" smtClean="0"/>
              <a:t>by</a:t>
            </a:r>
            <a:r>
              <a:rPr lang="de-CH" dirty="0" smtClean="0"/>
              <a:t> PR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created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NFP etc.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Register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OSCAR/Surface Electronic Identity </a:t>
            </a:r>
            <a:r>
              <a:rPr lang="de-CH" dirty="0" err="1"/>
              <a:t>and</a:t>
            </a:r>
            <a:r>
              <a:rPr lang="de-CH" dirty="0"/>
              <a:t> Access Management System (EIAM</a:t>
            </a:r>
            <a:r>
              <a:rPr lang="de-CH" dirty="0" smtClean="0"/>
              <a:t>) – </a:t>
            </a:r>
            <a:r>
              <a:rPr lang="de-CH" dirty="0" err="1" smtClean="0"/>
              <a:t>once</a:t>
            </a:r>
            <a:r>
              <a:rPr lang="de-CH" dirty="0" smtClean="0"/>
              <a:t>, </a:t>
            </a:r>
            <a:r>
              <a:rPr lang="de-CH" dirty="0" err="1" smtClean="0"/>
              <a:t>afterwards</a:t>
            </a:r>
            <a:r>
              <a:rPr lang="de-CH" dirty="0" smtClean="0"/>
              <a:t> </a:t>
            </a:r>
            <a:r>
              <a:rPr lang="de-CH" dirty="0" err="1" smtClean="0"/>
              <a:t>linked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OSCAR/Surface </a:t>
            </a:r>
            <a:r>
              <a:rPr lang="de-CH" dirty="0" err="1" smtClean="0"/>
              <a:t>account</a:t>
            </a:r>
            <a:r>
              <a:rPr lang="de-CH" dirty="0" smtClean="0"/>
              <a:t> (</a:t>
            </a:r>
            <a:r>
              <a:rPr lang="de-CH" dirty="0" err="1" smtClean="0"/>
              <a:t>login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e-mail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PW)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2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3" y="1417638"/>
            <a:ext cx="7064290" cy="54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271144" y="2133601"/>
            <a:ext cx="815397" cy="4107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Check </a:t>
            </a:r>
            <a:r>
              <a:rPr lang="de-CH" dirty="0" err="1" smtClean="0"/>
              <a:t>if</a:t>
            </a:r>
            <a:r>
              <a:rPr lang="de-CH" dirty="0" smtClean="0"/>
              <a:t> an OSCAR/Surface </a:t>
            </a:r>
            <a:r>
              <a:rPr lang="de-CH" dirty="0" err="1" smtClean="0"/>
              <a:t>account</a:t>
            </a:r>
            <a:r>
              <a:rPr lang="de-CH" dirty="0" smtClean="0"/>
              <a:t> </a:t>
            </a:r>
            <a:r>
              <a:rPr lang="de-CH" dirty="0" err="1" smtClean="0"/>
              <a:t>exists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Event logistics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mtClean="0"/>
              <a:t>Travel arrangements / </a:t>
            </a:r>
            <a:r>
              <a:rPr lang="fr-CH"/>
              <a:t>DSA</a:t>
            </a:r>
            <a:endParaRPr lang="en-US"/>
          </a:p>
          <a:p>
            <a:r>
              <a:rPr lang="fr-CH" smtClean="0"/>
              <a:t>Hotel reservations</a:t>
            </a:r>
          </a:p>
          <a:p>
            <a:r>
              <a:rPr lang="fr-CH" smtClean="0"/>
              <a:t>Local transport </a:t>
            </a:r>
          </a:p>
          <a:p>
            <a:r>
              <a:rPr lang="fr-CH" smtClean="0"/>
              <a:t>Visa</a:t>
            </a:r>
          </a:p>
          <a:p>
            <a:r>
              <a:rPr lang="fr-CH" smtClean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8561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20359" r="60523" b="45470"/>
          <a:stretch/>
        </p:blipFill>
        <p:spPr bwMode="auto">
          <a:xfrm>
            <a:off x="1665101" y="313509"/>
            <a:ext cx="30420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1"/>
          <a:stretch/>
        </p:blipFill>
        <p:spPr bwMode="auto">
          <a:xfrm>
            <a:off x="1665101" y="2761781"/>
            <a:ext cx="2725255" cy="17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906377" y="529534"/>
            <a:ext cx="1190215" cy="432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/>
          <p:cNvSpPr/>
          <p:nvPr/>
        </p:nvSpPr>
        <p:spPr>
          <a:xfrm>
            <a:off x="1868562" y="1825678"/>
            <a:ext cx="1190215" cy="432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/>
          <p:cNvSpPr/>
          <p:nvPr/>
        </p:nvSpPr>
        <p:spPr>
          <a:xfrm>
            <a:off x="3472580" y="3583044"/>
            <a:ext cx="819706" cy="357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Straight Arrow Connector 12"/>
          <p:cNvCxnSpPr>
            <a:endCxn id="10" idx="6"/>
          </p:cNvCxnSpPr>
          <p:nvPr/>
        </p:nvCxnSpPr>
        <p:spPr>
          <a:xfrm flipH="1">
            <a:off x="4096592" y="745065"/>
            <a:ext cx="1186049" cy="4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6"/>
          </p:cNvCxnSpPr>
          <p:nvPr/>
        </p:nvCxnSpPr>
        <p:spPr>
          <a:xfrm flipH="1" flipV="1">
            <a:off x="3058777" y="2041702"/>
            <a:ext cx="2223864" cy="4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6"/>
          </p:cNvCxnSpPr>
          <p:nvPr/>
        </p:nvCxnSpPr>
        <p:spPr>
          <a:xfrm flipH="1">
            <a:off x="4292286" y="3758467"/>
            <a:ext cx="1062363" cy="33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9380" y="5059393"/>
            <a:ext cx="8820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CH" sz="1400" dirty="0" err="1"/>
              <a:t>If</a:t>
            </a:r>
            <a:r>
              <a:rPr lang="de-CH" sz="1400" dirty="0"/>
              <a:t> </a:t>
            </a:r>
            <a:r>
              <a:rPr lang="de-CH" sz="1400" dirty="0" err="1"/>
              <a:t>your</a:t>
            </a:r>
            <a:r>
              <a:rPr lang="de-CH" sz="1400" dirty="0"/>
              <a:t> </a:t>
            </a:r>
            <a:r>
              <a:rPr lang="de-CH" sz="1400" dirty="0" err="1"/>
              <a:t>name</a:t>
            </a:r>
            <a:r>
              <a:rPr lang="de-CH" sz="1400" dirty="0"/>
              <a:t> </a:t>
            </a:r>
            <a:r>
              <a:rPr lang="de-CH" sz="1400" b="1" dirty="0" err="1" smtClean="0"/>
              <a:t>does</a:t>
            </a:r>
            <a:r>
              <a:rPr lang="de-CH" sz="1400" b="1" dirty="0" smtClean="0"/>
              <a:t> NOT </a:t>
            </a:r>
            <a:r>
              <a:rPr lang="de-CH" sz="1400" b="1" dirty="0" err="1" smtClean="0"/>
              <a:t>appear</a:t>
            </a:r>
            <a:r>
              <a:rPr lang="de-CH" sz="1400" dirty="0" smtClean="0"/>
              <a:t> in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search</a:t>
            </a:r>
            <a:r>
              <a:rPr lang="de-CH" sz="1400" dirty="0" smtClean="0"/>
              <a:t> </a:t>
            </a:r>
            <a:r>
              <a:rPr lang="de-CH" sz="1400" dirty="0" err="1" smtClean="0"/>
              <a:t>results</a:t>
            </a:r>
            <a:r>
              <a:rPr lang="de-CH" sz="1400" dirty="0" smtClean="0"/>
              <a:t> </a:t>
            </a:r>
            <a:r>
              <a:rPr lang="de-CH" sz="1400" dirty="0" err="1" smtClean="0"/>
              <a:t>ask</a:t>
            </a:r>
            <a:r>
              <a:rPr lang="de-CH" sz="1400" dirty="0" smtClean="0"/>
              <a:t> </a:t>
            </a:r>
            <a:r>
              <a:rPr lang="de-CH" sz="1400" dirty="0" err="1"/>
              <a:t>your</a:t>
            </a:r>
            <a:r>
              <a:rPr lang="de-CH" sz="1400" dirty="0"/>
              <a:t> national </a:t>
            </a:r>
            <a:r>
              <a:rPr lang="de-CH" sz="1400" dirty="0" err="1"/>
              <a:t>focal</a:t>
            </a:r>
            <a:r>
              <a:rPr lang="de-CH" sz="1400" dirty="0"/>
              <a:t> </a:t>
            </a:r>
            <a:r>
              <a:rPr lang="de-CH" sz="1400" dirty="0" err="1"/>
              <a:t>point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add</a:t>
            </a:r>
            <a:r>
              <a:rPr lang="de-CH" sz="1400" dirty="0"/>
              <a:t> </a:t>
            </a:r>
            <a:r>
              <a:rPr lang="de-CH" sz="1400" dirty="0" err="1"/>
              <a:t>you</a:t>
            </a:r>
            <a:r>
              <a:rPr lang="de-CH" sz="1400" dirty="0"/>
              <a:t> in the </a:t>
            </a:r>
            <a:r>
              <a:rPr lang="de-CH" sz="1400" dirty="0" err="1"/>
              <a:t>list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 smtClean="0"/>
              <a:t>contacts</a:t>
            </a:r>
            <a:r>
              <a:rPr lang="de-CH" sz="1400" dirty="0"/>
              <a:t> </a:t>
            </a:r>
            <a:r>
              <a:rPr lang="en-US" sz="1400" dirty="0" smtClean="0"/>
              <a:t>(personal </a:t>
            </a:r>
            <a:r>
              <a:rPr lang="en-US" sz="1400" dirty="0"/>
              <a:t>info needed: first name, last name, email, organization, city, country). </a:t>
            </a:r>
            <a:r>
              <a:rPr lang="en-US" sz="1400" dirty="0" smtClean="0"/>
              <a:t>A </a:t>
            </a:r>
            <a:r>
              <a:rPr lang="en-US" sz="1400" dirty="0"/>
              <a:t>compatriot colleague already registered in the application can also add you as contact. As soon as you are included in the contacts list you will receive a confirmation email with a link to the application URL. </a:t>
            </a:r>
          </a:p>
          <a:p>
            <a:r>
              <a:rPr lang="de-CH" sz="1400" dirty="0" smtClean="0"/>
              <a:t> </a:t>
            </a:r>
            <a:r>
              <a:rPr lang="de-CH" sz="1400" dirty="0" err="1" smtClean="0"/>
              <a:t>If</a:t>
            </a:r>
            <a:r>
              <a:rPr lang="de-CH" sz="1400" dirty="0" smtClean="0"/>
              <a:t> </a:t>
            </a:r>
            <a:r>
              <a:rPr lang="de-CH" sz="1400" dirty="0" err="1" smtClean="0"/>
              <a:t>your</a:t>
            </a:r>
            <a:r>
              <a:rPr lang="de-CH" sz="1400" dirty="0" smtClean="0"/>
              <a:t> </a:t>
            </a:r>
            <a:r>
              <a:rPr lang="de-CH" sz="1400" dirty="0" err="1" smtClean="0"/>
              <a:t>name</a:t>
            </a:r>
            <a:r>
              <a:rPr lang="de-CH" sz="1400" dirty="0" smtClean="0"/>
              <a:t> </a:t>
            </a:r>
            <a:r>
              <a:rPr lang="de-CH" sz="1400" dirty="0" err="1" smtClean="0"/>
              <a:t>is</a:t>
            </a:r>
            <a:r>
              <a:rPr lang="de-CH" sz="1400" dirty="0" smtClean="0"/>
              <a:t> </a:t>
            </a:r>
            <a:r>
              <a:rPr lang="de-CH" sz="1400" dirty="0" err="1" smtClean="0"/>
              <a:t>included</a:t>
            </a:r>
            <a:r>
              <a:rPr lang="de-CH" sz="1400" dirty="0" smtClean="0"/>
              <a:t> </a:t>
            </a:r>
            <a:r>
              <a:rPr lang="de-CH" sz="1400" dirty="0" err="1" smtClean="0"/>
              <a:t>you</a:t>
            </a:r>
            <a:r>
              <a:rPr lang="de-CH" sz="1400" dirty="0" smtClean="0"/>
              <a:t> </a:t>
            </a:r>
            <a:r>
              <a:rPr lang="de-CH" sz="1400" dirty="0" err="1" smtClean="0"/>
              <a:t>can</a:t>
            </a:r>
            <a:r>
              <a:rPr lang="de-CH" sz="1400" dirty="0" smtClean="0"/>
              <a:t> </a:t>
            </a:r>
            <a:r>
              <a:rPr lang="de-CH" sz="1400" dirty="0" err="1" smtClean="0"/>
              <a:t>continue</a:t>
            </a:r>
            <a:r>
              <a:rPr lang="de-CH" sz="1400" dirty="0" smtClean="0"/>
              <a:t> </a:t>
            </a:r>
            <a:r>
              <a:rPr lang="de-CH" sz="1400" dirty="0" err="1" smtClean="0"/>
              <a:t>with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following</a:t>
            </a:r>
            <a:r>
              <a:rPr lang="de-CH" sz="1400" dirty="0" smtClean="0"/>
              <a:t> </a:t>
            </a:r>
            <a:r>
              <a:rPr lang="de-CH" sz="1400" dirty="0" err="1" smtClean="0"/>
              <a:t>registration</a:t>
            </a:r>
            <a:r>
              <a:rPr lang="de-CH" sz="1400" dirty="0" smtClean="0"/>
              <a:t> </a:t>
            </a:r>
            <a:r>
              <a:rPr lang="de-CH" sz="1400" dirty="0" err="1" smtClean="0"/>
              <a:t>procedure</a:t>
            </a:r>
            <a:r>
              <a:rPr lang="de-CH" sz="1400" dirty="0" smtClean="0"/>
              <a:t>.</a:t>
            </a:r>
            <a:endParaRPr lang="de-CH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5354649" y="3377461"/>
            <a:ext cx="1800200" cy="777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Check </a:t>
            </a:r>
            <a:r>
              <a:rPr lang="de-CH" sz="1400" b="1" dirty="0" err="1">
                <a:solidFill>
                  <a:schemeClr val="tx1"/>
                </a:solidFill>
              </a:rPr>
              <a:t>if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email </a:t>
            </a:r>
            <a:r>
              <a:rPr lang="de-CH" sz="1400" b="1" dirty="0" err="1">
                <a:solidFill>
                  <a:schemeClr val="tx1"/>
                </a:solidFill>
              </a:rPr>
              <a:t>is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correct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82641" y="1591665"/>
            <a:ext cx="2232248" cy="954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As </a:t>
            </a:r>
            <a:r>
              <a:rPr lang="de-CH" sz="1400" b="1" dirty="0" err="1">
                <a:solidFill>
                  <a:schemeClr val="tx1"/>
                </a:solidFill>
              </a:rPr>
              <a:t>soon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as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name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appears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select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it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to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view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contact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details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82641" y="395865"/>
            <a:ext cx="2232248" cy="777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On </a:t>
            </a:r>
            <a:r>
              <a:rPr lang="de-CH" sz="1400" b="1" dirty="0" err="1">
                <a:solidFill>
                  <a:schemeClr val="tx1"/>
                </a:solidFill>
              </a:rPr>
              <a:t>the</a:t>
            </a:r>
            <a:r>
              <a:rPr lang="de-CH" sz="1400" b="1" dirty="0">
                <a:solidFill>
                  <a:schemeClr val="tx1"/>
                </a:solidFill>
              </a:rPr>
              <a:t> «</a:t>
            </a:r>
            <a:r>
              <a:rPr lang="de-CH" sz="1400" b="1" dirty="0" err="1">
                <a:solidFill>
                  <a:schemeClr val="tx1"/>
                </a:solidFill>
              </a:rPr>
              <a:t>free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text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search</a:t>
            </a:r>
            <a:r>
              <a:rPr lang="de-CH" sz="1400" b="1" dirty="0">
                <a:solidFill>
                  <a:schemeClr val="tx1"/>
                </a:solidFill>
              </a:rPr>
              <a:t>» </a:t>
            </a:r>
            <a:r>
              <a:rPr lang="de-CH" sz="1400" b="1" dirty="0" err="1">
                <a:solidFill>
                  <a:schemeClr val="tx1"/>
                </a:solidFill>
              </a:rPr>
              <a:t>field</a:t>
            </a:r>
            <a:r>
              <a:rPr lang="de-CH" sz="1400" b="1" dirty="0">
                <a:solidFill>
                  <a:schemeClr val="tx1"/>
                </a:solidFill>
              </a:rPr>
              <a:t> type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name</a:t>
            </a:r>
            <a:endParaRPr lang="de-CH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8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7" y="1417638"/>
            <a:ext cx="7513149" cy="57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726060" y="1398362"/>
            <a:ext cx="960740" cy="283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Register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OSCAR/Surface </a:t>
            </a:r>
            <a:r>
              <a:rPr lang="de-CH" dirty="0" smtClean="0"/>
              <a:t>EIAM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34334" y="1889750"/>
            <a:ext cx="7643736" cy="31234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15706" y="1918308"/>
            <a:ext cx="1184686" cy="3158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" name="Straight Arrow Connector 7"/>
          <p:cNvCxnSpPr>
            <a:stCxn id="15" idx="2"/>
            <a:endCxn id="5" idx="6"/>
          </p:cNvCxnSpPr>
          <p:nvPr/>
        </p:nvCxnSpPr>
        <p:spPr>
          <a:xfrm flipH="1">
            <a:off x="8100392" y="1764270"/>
            <a:ext cx="205177" cy="3119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52754" y="3399722"/>
            <a:ext cx="922883" cy="339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Straight Arrow Connector 12"/>
          <p:cNvCxnSpPr>
            <a:stCxn id="14" idx="1"/>
            <a:endCxn id="12" idx="6"/>
          </p:cNvCxnSpPr>
          <p:nvPr/>
        </p:nvCxnSpPr>
        <p:spPr>
          <a:xfrm flipH="1">
            <a:off x="7375637" y="3562650"/>
            <a:ext cx="242393" cy="6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618030" y="3238614"/>
            <a:ext cx="141846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…</a:t>
            </a:r>
            <a:r>
              <a:rPr lang="de-CH" sz="1400" b="1" dirty="0" err="1">
                <a:solidFill>
                  <a:schemeClr val="tx1"/>
                </a:solidFill>
              </a:rPr>
              <a:t>and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click</a:t>
            </a:r>
            <a:r>
              <a:rPr lang="de-CH" sz="1400" b="1" dirty="0">
                <a:solidFill>
                  <a:schemeClr val="tx1"/>
                </a:solidFill>
              </a:rPr>
              <a:t> on </a:t>
            </a:r>
            <a:r>
              <a:rPr lang="de-CH" sz="1400" b="1" dirty="0" smtClean="0">
                <a:solidFill>
                  <a:schemeClr val="tx1"/>
                </a:solidFill>
              </a:rPr>
              <a:t>«</a:t>
            </a:r>
            <a:r>
              <a:rPr lang="de-CH" sz="1400" b="1" dirty="0" err="1" smtClean="0">
                <a:solidFill>
                  <a:schemeClr val="tx1"/>
                </a:solidFill>
              </a:rPr>
              <a:t>new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registration</a:t>
            </a:r>
            <a:r>
              <a:rPr lang="de-CH" sz="1400" b="1" dirty="0" smtClean="0">
                <a:solidFill>
                  <a:schemeClr val="tx1"/>
                </a:solidFill>
              </a:rPr>
              <a:t>»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96336" y="1116198"/>
            <a:ext cx="141846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>
                <a:solidFill>
                  <a:schemeClr val="tx1"/>
                </a:solidFill>
              </a:rPr>
              <a:t>Choose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the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language</a:t>
            </a:r>
            <a:r>
              <a:rPr lang="de-CH" sz="1400" b="1" dirty="0" smtClean="0">
                <a:solidFill>
                  <a:schemeClr val="tx1"/>
                </a:solidFill>
              </a:rPr>
              <a:t>...</a:t>
            </a:r>
            <a:endParaRPr lang="de-CH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56852"/>
            <a:ext cx="7128832" cy="371363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84168" y="4797152"/>
            <a:ext cx="2448272" cy="396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….</a:t>
            </a:r>
            <a:r>
              <a:rPr lang="de-CH" sz="1400" b="1" dirty="0" err="1" smtClean="0">
                <a:solidFill>
                  <a:schemeClr val="tx1"/>
                </a:solidFill>
              </a:rPr>
              <a:t>then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93415" y="2276872"/>
            <a:ext cx="2539025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Fill</a:t>
            </a:r>
            <a:r>
              <a:rPr lang="de-CH" sz="1400" b="1" dirty="0" smtClean="0">
                <a:solidFill>
                  <a:schemeClr val="tx1"/>
                </a:solidFill>
              </a:rPr>
              <a:t> out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form,</a:t>
            </a:r>
          </a:p>
          <a:p>
            <a:r>
              <a:rPr lang="de-CH" sz="1400" b="1" dirty="0">
                <a:solidFill>
                  <a:schemeClr val="tx1"/>
                </a:solidFill>
              </a:rPr>
              <a:t>d</a:t>
            </a:r>
            <a:r>
              <a:rPr lang="de-CH" sz="1400" b="1" dirty="0" smtClean="0">
                <a:solidFill>
                  <a:schemeClr val="tx1"/>
                </a:solidFill>
              </a:rPr>
              <a:t>o not </a:t>
            </a:r>
            <a:r>
              <a:rPr lang="de-CH" sz="1400" b="1" dirty="0" err="1" smtClean="0">
                <a:solidFill>
                  <a:schemeClr val="tx1"/>
                </a:solidFill>
              </a:rPr>
              <a:t>forget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use</a:t>
            </a:r>
            <a:r>
              <a:rPr lang="de-CH" sz="1400" b="1" dirty="0" smtClean="0">
                <a:solidFill>
                  <a:schemeClr val="tx1"/>
                </a:solidFill>
              </a:rPr>
              <a:t> the same email </a:t>
            </a:r>
            <a:r>
              <a:rPr lang="de-CH" sz="1400" b="1" dirty="0" err="1" smtClean="0">
                <a:solidFill>
                  <a:schemeClr val="tx1"/>
                </a:solidFill>
              </a:rPr>
              <a:t>as</a:t>
            </a:r>
            <a:r>
              <a:rPr lang="de-CH" sz="1400" b="1" dirty="0" smtClean="0">
                <a:solidFill>
                  <a:schemeClr val="tx1"/>
                </a:solidFill>
              </a:rPr>
              <a:t> in </a:t>
            </a:r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contact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details</a:t>
            </a:r>
            <a:r>
              <a:rPr lang="de-CH" sz="1400" b="1" dirty="0" smtClean="0">
                <a:solidFill>
                  <a:schemeClr val="tx1"/>
                </a:solidFill>
              </a:rPr>
              <a:t>…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20072" y="4875913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5" name="Straight Arrow Connector 14"/>
          <p:cNvCxnSpPr>
            <a:stCxn id="11" idx="1"/>
            <a:endCxn id="14" idx="6"/>
          </p:cNvCxnSpPr>
          <p:nvPr/>
        </p:nvCxnSpPr>
        <p:spPr>
          <a:xfrm flipH="1">
            <a:off x="5795995" y="4995174"/>
            <a:ext cx="288173" cy="280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7188"/>
            <a:ext cx="8576009" cy="28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48264" y="2363511"/>
            <a:ext cx="1890952" cy="633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Check </a:t>
            </a:r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email </a:t>
            </a:r>
            <a:r>
              <a:rPr lang="de-CH" sz="1400" b="1" dirty="0" err="1" smtClean="0">
                <a:solidFill>
                  <a:schemeClr val="tx1"/>
                </a:solidFill>
              </a:rPr>
              <a:t>for</a:t>
            </a:r>
            <a:r>
              <a:rPr lang="de-CH" sz="1400" b="1" dirty="0" smtClean="0">
                <a:solidFill>
                  <a:schemeClr val="tx1"/>
                </a:solidFill>
              </a:rPr>
              <a:t> the </a:t>
            </a:r>
            <a:r>
              <a:rPr lang="de-CH" sz="1400" b="1" dirty="0" err="1" smtClean="0">
                <a:solidFill>
                  <a:schemeClr val="tx1"/>
                </a:solidFill>
              </a:rPr>
              <a:t>validation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code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insert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it</a:t>
            </a:r>
            <a:r>
              <a:rPr lang="de-CH" sz="1400" b="1" dirty="0" smtClean="0">
                <a:solidFill>
                  <a:schemeClr val="tx1"/>
                </a:solidFill>
              </a:rPr>
              <a:t>…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73026" y="3022590"/>
            <a:ext cx="1866190" cy="3508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..</a:t>
            </a:r>
            <a:r>
              <a:rPr lang="de-CH" sz="1400" b="1" dirty="0" err="1" smtClean="0">
                <a:solidFill>
                  <a:schemeClr val="tx1"/>
                </a:solidFill>
              </a:rPr>
              <a:t>then</a:t>
            </a:r>
            <a:r>
              <a:rPr lang="de-CH" sz="1400" b="1" dirty="0" smtClean="0">
                <a:solidFill>
                  <a:schemeClr val="tx1"/>
                </a:solidFill>
              </a:rPr>
              <a:t> click «next»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10195" y="3055070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5" name="Straight Arrow Connector 24"/>
          <p:cNvCxnSpPr>
            <a:stCxn id="16" idx="1"/>
            <a:endCxn id="18" idx="6"/>
          </p:cNvCxnSpPr>
          <p:nvPr/>
        </p:nvCxnSpPr>
        <p:spPr>
          <a:xfrm flipH="1">
            <a:off x="6586118" y="3198028"/>
            <a:ext cx="386908" cy="43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293096"/>
            <a:ext cx="8280920" cy="139881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948264" y="4869160"/>
            <a:ext cx="189095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Now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that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you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have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created</a:t>
            </a:r>
            <a:r>
              <a:rPr lang="de-CH" sz="1400" b="1" dirty="0" smtClean="0">
                <a:solidFill>
                  <a:schemeClr val="tx1"/>
                </a:solidFill>
              </a:rPr>
              <a:t> an </a:t>
            </a:r>
            <a:r>
              <a:rPr lang="de-CH" sz="1400" b="1" dirty="0" err="1" smtClean="0">
                <a:solidFill>
                  <a:schemeClr val="tx1"/>
                </a:solidFill>
              </a:rPr>
              <a:t>account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request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access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endParaRPr lang="de-CH" sz="14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55108" y="5524370"/>
            <a:ext cx="593156" cy="49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79185" y="5382038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5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352928" cy="208823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973026" y="2967674"/>
            <a:ext cx="1866190" cy="478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request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access</a:t>
            </a:r>
            <a:r>
              <a:rPr lang="de-CH" sz="1400" b="1" dirty="0" smtClean="0">
                <a:solidFill>
                  <a:schemeClr val="tx1"/>
                </a:solidFill>
              </a:rPr>
              <a:t>»….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33864" y="3031136"/>
            <a:ext cx="1098376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7" name="Straight Arrow Connector 26"/>
          <p:cNvCxnSpPr>
            <a:stCxn id="25" idx="1"/>
            <a:endCxn id="26" idx="6"/>
          </p:cNvCxnSpPr>
          <p:nvPr/>
        </p:nvCxnSpPr>
        <p:spPr>
          <a:xfrm flipH="1">
            <a:off x="6732240" y="3206883"/>
            <a:ext cx="240786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1091912" y="3621813"/>
            <a:ext cx="6720447" cy="270755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020272" y="5641200"/>
            <a:ext cx="1866190" cy="884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…. </a:t>
            </a:r>
            <a:r>
              <a:rPr lang="de-CH" sz="1400" b="1" dirty="0" err="1" smtClean="0">
                <a:solidFill>
                  <a:schemeClr val="tx1"/>
                </a:solidFill>
              </a:rPr>
              <a:t>Accept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terms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of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use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39752" y="5736998"/>
            <a:ext cx="1162992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Oval 30"/>
          <p:cNvSpPr/>
          <p:nvPr/>
        </p:nvSpPr>
        <p:spPr>
          <a:xfrm>
            <a:off x="5580112" y="5979210"/>
            <a:ext cx="720080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2" name="Straight Arrow Connector 31"/>
          <p:cNvCxnSpPr>
            <a:endCxn id="31" idx="6"/>
          </p:cNvCxnSpPr>
          <p:nvPr/>
        </p:nvCxnSpPr>
        <p:spPr>
          <a:xfrm flipH="1" flipV="1">
            <a:off x="6300192" y="6157430"/>
            <a:ext cx="720080" cy="40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572231"/>
            <a:ext cx="7272808" cy="2233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219998"/>
            <a:ext cx="4066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19998"/>
            <a:ext cx="40663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4. </a:t>
            </a:r>
            <a:r>
              <a:rPr lang="de-CH" sz="1600" dirty="0"/>
              <a:t>Request </a:t>
            </a:r>
            <a:r>
              <a:rPr lang="de-CH" sz="1600" dirty="0" err="1"/>
              <a:t>access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application</a:t>
            </a:r>
            <a:endParaRPr lang="de-CH" sz="1600" dirty="0"/>
          </a:p>
          <a:p>
            <a:endParaRPr lang="de-CH" sz="1600" dirty="0"/>
          </a:p>
          <a:p>
            <a:endParaRPr lang="de-CH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6732240" y="4725144"/>
            <a:ext cx="2336318" cy="848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registration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complete</a:t>
            </a:r>
            <a:r>
              <a:rPr lang="de-CH" sz="1400" b="1" dirty="0" smtClean="0">
                <a:solidFill>
                  <a:schemeClr val="tx1"/>
                </a:solidFill>
              </a:rPr>
              <a:t>, </a:t>
            </a:r>
            <a:r>
              <a:rPr lang="de-CH" sz="1400" b="1" dirty="0" err="1" smtClean="0">
                <a:solidFill>
                  <a:schemeClr val="tx1"/>
                </a:solidFill>
              </a:rPr>
              <a:t>go</a:t>
            </a:r>
            <a:r>
              <a:rPr lang="de-CH" sz="1400" b="1" dirty="0" smtClean="0">
                <a:solidFill>
                  <a:schemeClr val="tx1"/>
                </a:solidFill>
              </a:rPr>
              <a:t> back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login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add</a:t>
            </a:r>
            <a:r>
              <a:rPr lang="de-CH" sz="1400" b="1" dirty="0" smtClean="0">
                <a:solidFill>
                  <a:schemeClr val="tx1"/>
                </a:solidFill>
              </a:rPr>
              <a:t>/</a:t>
            </a:r>
            <a:r>
              <a:rPr lang="de-CH" sz="1400" b="1" dirty="0" err="1" smtClean="0">
                <a:solidFill>
                  <a:schemeClr val="tx1"/>
                </a:solidFill>
              </a:rPr>
              <a:t>edit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information</a:t>
            </a:r>
            <a:endParaRPr lang="de-CH" sz="14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7416824" cy="21602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732240" y="2977239"/>
            <a:ext cx="2336318" cy="848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Click on «back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»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49132" y="3060214"/>
            <a:ext cx="1098376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8" name="Straight Arrow Connector 17"/>
          <p:cNvCxnSpPr>
            <a:endCxn id="17" idx="6"/>
          </p:cNvCxnSpPr>
          <p:nvPr/>
        </p:nvCxnSpPr>
        <p:spPr>
          <a:xfrm flipH="1">
            <a:off x="6047508" y="3235961"/>
            <a:ext cx="701824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96136" y="4793181"/>
            <a:ext cx="677860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Straight Arrow Connector 21"/>
          <p:cNvCxnSpPr>
            <a:endCxn id="20" idx="6"/>
          </p:cNvCxnSpPr>
          <p:nvPr/>
        </p:nvCxnSpPr>
        <p:spPr>
          <a:xfrm flipH="1">
            <a:off x="6473996" y="4968928"/>
            <a:ext cx="240786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92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5576" y="1498314"/>
            <a:ext cx="8208912" cy="409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0"/>
                </a:solidFill>
              </a:rPr>
              <a:t>T</a:t>
            </a:r>
            <a:r>
              <a:rPr lang="en-US" sz="3200" b="1" dirty="0" smtClean="0">
                <a:solidFill>
                  <a:srgbClr val="000090"/>
                </a:solidFill>
              </a:rPr>
              <a:t>he WMO Integrated Global Observing System; </a:t>
            </a:r>
          </a:p>
          <a:p>
            <a:r>
              <a:rPr lang="en-US" sz="3200" b="1" dirty="0" smtClean="0">
                <a:solidFill>
                  <a:srgbClr val="000090"/>
                </a:solidFill>
              </a:rPr>
              <a:t>Status of pre-operational phase, plans for transition to operational phase;</a:t>
            </a:r>
          </a:p>
          <a:p>
            <a:pPr>
              <a:lnSpc>
                <a:spcPct val="120000"/>
              </a:lnSpc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i="1" u="sng" dirty="0" smtClean="0">
                <a:solidFill>
                  <a:srgbClr val="000090"/>
                </a:solidFill>
              </a:rPr>
              <a:t>OSCAR/Surface training course for R A II – Tokyo/Japan</a:t>
            </a:r>
          </a:p>
          <a:p>
            <a:pPr>
              <a:lnSpc>
                <a:spcPct val="120000"/>
              </a:lnSpc>
            </a:pPr>
            <a:endParaRPr lang="en-US" sz="2000" i="1" u="sng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WMO Secretariat</a:t>
            </a:r>
          </a:p>
        </p:txBody>
      </p:sp>
    </p:spTree>
    <p:extLst>
      <p:ext uri="{BB962C8B-B14F-4D97-AF65-F5344CB8AC3E}">
        <p14:creationId xmlns:p14="http://schemas.microsoft.com/office/powerpoint/2010/main" val="40927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9512" y="188898"/>
            <a:ext cx="8713790" cy="1223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85800"/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The WIGOS Pre-Operational Phase (2016-2019)</a:t>
            </a: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/>
            </a:r>
            <a:b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</a:b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decided by Cg-17 in 2015</a:t>
            </a:r>
            <a:endParaRPr sz="31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682178" y="1589823"/>
            <a:ext cx="7706246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Increased </a:t>
            </a:r>
            <a:r>
              <a:rPr sz="2000" dirty="0"/>
              <a:t>emphasis on regional and national activities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/>
              <a:t>Five main priority areas: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WIGOS Regulatory Material, supplemented with necessary guidance </a:t>
            </a:r>
            <a:r>
              <a:rPr sz="2000" dirty="0" smtClean="0"/>
              <a:t>material</a:t>
            </a:r>
            <a:r>
              <a:rPr lang="fr-CH" sz="2000" dirty="0"/>
              <a:t>;</a:t>
            </a:r>
            <a:r>
              <a:rPr lang="fr-CH" sz="2000" i="1" dirty="0" smtClean="0"/>
              <a:t>(already covered under draft resolution Cg-18 6.1(1)/3);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WIGOS Information Resource, including the Observing Systems Capabilities analysis and Review tool (OSCAR), especially OSCAR/</a:t>
            </a:r>
            <a:r>
              <a:rPr lang="fr-CH" sz="2000" dirty="0" smtClean="0"/>
              <a:t>Surface;</a:t>
            </a:r>
            <a:endParaRPr sz="20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WIGOS </a:t>
            </a:r>
            <a:r>
              <a:rPr lang="fr-CH" sz="2000" dirty="0"/>
              <a:t>Data Quality Monitoring System (WDQMS</a:t>
            </a:r>
            <a:r>
              <a:rPr lang="fr-CH" sz="2000" dirty="0" smtClean="0"/>
              <a:t>);</a:t>
            </a:r>
            <a:endParaRPr lang="fr-CH" sz="20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Regional Structure; </a:t>
            </a:r>
            <a:r>
              <a:rPr lang="fr-CH" sz="2000" i="1" u="sng" dirty="0"/>
              <a:t>Regional WIGOS </a:t>
            </a:r>
            <a:r>
              <a:rPr lang="fr-CH" sz="2000" i="1" u="sng" dirty="0" smtClean="0"/>
              <a:t>Centers;</a:t>
            </a:r>
            <a:endParaRPr sz="2000" i="1" u="sng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National WIGOS Implementation, coordination and governance </a:t>
            </a:r>
            <a:r>
              <a:rPr sz="2000" dirty="0" smtClean="0"/>
              <a:t>mechanisms</a:t>
            </a:r>
            <a:r>
              <a:rPr lang="fr-CH" sz="2000" dirty="0" smtClean="0"/>
              <a:t>; </a:t>
            </a:r>
            <a:r>
              <a:rPr lang="fr-CH" sz="2000" i="1" dirty="0" smtClean="0"/>
              <a:t>undertaken by Members, supported by items I-IV</a:t>
            </a:r>
            <a:r>
              <a:rPr sz="2000" i="1" dirty="0" smtClean="0"/>
              <a:t> </a:t>
            </a:r>
            <a:endParaRPr lang="fr-CH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882024977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ctrTitle" idx="4294967295"/>
          </p:nvPr>
        </p:nvSpPr>
        <p:spPr>
          <a:xfrm>
            <a:off x="251520" y="260648"/>
            <a:ext cx="8713787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85800"/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Helvetica"/>
              </a:rPr>
              <a:t>II. WIGOS Information Resource (Observing Systems Capabilities and Review, OSCAR)</a:t>
            </a:r>
            <a:endParaRPr sz="3100" b="1" dirty="0">
              <a:solidFill>
                <a:srgbClr val="00009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261" name="Shape 261"/>
          <p:cNvSpPr>
            <a:spLocks noGrp="1"/>
          </p:cNvSpPr>
          <p:nvPr>
            <p:ph type="subTitle" idx="4294967295"/>
          </p:nvPr>
        </p:nvSpPr>
        <p:spPr>
          <a:xfrm>
            <a:off x="178693" y="1268760"/>
            <a:ext cx="3601219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2870" indent="-352870" defTabSz="850391">
              <a:spcBef>
                <a:spcPts val="11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Three </a:t>
            </a:r>
            <a:r>
              <a:rPr lang="fr-CH" sz="1800" dirty="0" smtClean="0"/>
              <a:t>operational</a:t>
            </a:r>
            <a:r>
              <a:rPr sz="1800" dirty="0" smtClean="0"/>
              <a:t> </a:t>
            </a:r>
            <a:r>
              <a:rPr sz="1800" dirty="0"/>
              <a:t>databases </a:t>
            </a:r>
            <a:r>
              <a:rPr lang="fr-CH" sz="1800" dirty="0" smtClean="0"/>
              <a:t>supporting WIGOS:</a:t>
            </a:r>
            <a:endParaRPr sz="1800" dirty="0"/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OSCAR/</a:t>
            </a:r>
            <a:r>
              <a:rPr sz="1800" dirty="0" smtClean="0"/>
              <a:t>Requirements</a:t>
            </a:r>
            <a:r>
              <a:rPr sz="1800" b="0" dirty="0"/>
              <a:t>, in which “technology free” requirements are </a:t>
            </a:r>
            <a:r>
              <a:rPr sz="1800" b="0" dirty="0" smtClean="0"/>
              <a:t>provide</a:t>
            </a:r>
            <a:r>
              <a:rPr lang="fr-CH" sz="1800" b="0" dirty="0" smtClean="0"/>
              <a:t>d for all WMO application areas;</a:t>
            </a:r>
            <a:endParaRPr lang="fr-CH" sz="1800" b="1" dirty="0"/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OSCAR</a:t>
            </a:r>
            <a:r>
              <a:rPr sz="1800" dirty="0"/>
              <a:t>/Space, </a:t>
            </a:r>
            <a:r>
              <a:rPr sz="1800" b="0" dirty="0"/>
              <a:t>listing the capabilities of all satellite </a:t>
            </a:r>
            <a:r>
              <a:rPr sz="1800" b="0" dirty="0" smtClean="0"/>
              <a:t>sensors</a:t>
            </a:r>
            <a:r>
              <a:rPr lang="fr-CH" sz="1800" b="0" dirty="0" smtClean="0"/>
              <a:t>;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OSCAR</a:t>
            </a:r>
            <a:r>
              <a:rPr sz="1800" dirty="0"/>
              <a:t>/Surface, </a:t>
            </a:r>
            <a:r>
              <a:rPr sz="1800" b="0" dirty="0"/>
              <a:t>list surface-based capabilities; developed by MeteoSwiss for </a:t>
            </a:r>
            <a:r>
              <a:rPr sz="1800" b="0" dirty="0" smtClean="0"/>
              <a:t>WMO</a:t>
            </a:r>
            <a:r>
              <a:rPr lang="fr-CH" sz="1800" b="0" dirty="0" smtClean="0"/>
              <a:t>, operational since May 2016;</a:t>
            </a:r>
            <a:endParaRPr lang="fr-CH" sz="1800" i="1" dirty="0" smtClean="0">
              <a:hlinkClick r:id="rId2"/>
            </a:endParaRPr>
          </a:p>
          <a:p>
            <a:pPr marL="68580" lvl="1" indent="0" algn="ctr" defTabSz="850391">
              <a:spcBef>
                <a:spcPts val="1100"/>
              </a:spcBef>
              <a:buSzPct val="1000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i="1" dirty="0" smtClean="0">
                <a:hlinkClick r:id="rId2"/>
              </a:rPr>
              <a:t>OSCAR homepage</a:t>
            </a:r>
            <a:endParaRPr sz="1800" i="1" dirty="0">
              <a:hlinkClick r:id="rId2"/>
            </a:endParaRPr>
          </a:p>
        </p:txBody>
      </p:sp>
      <p:pic>
        <p:nvPicPr>
          <p:cNvPr id="2" name="Picture 1" descr="Screen Shot 2019-06-06 at 16.0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48" y="1316712"/>
            <a:ext cx="4434840" cy="3840480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39952" y="1424970"/>
            <a:ext cx="374441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WIGOS self portrait (OSCAR); stations operating on June 6 2019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80" y="2492896"/>
            <a:ext cx="4567844" cy="3229495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6016" y="2564904"/>
            <a:ext cx="403244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OSCAR training delivered worldwide</a:t>
            </a:r>
            <a:endParaRPr lang="en-US" dirty="0"/>
          </a:p>
        </p:txBody>
      </p:sp>
      <p:pic>
        <p:nvPicPr>
          <p:cNvPr id="6" name="Picture 5" descr="completeness cropp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96" y="3850848"/>
            <a:ext cx="5334000" cy="2890520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635896" y="6023029"/>
            <a:ext cx="31683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OSCAR metadata completeness (lighter colors is better)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327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850106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defTabSz="6858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b="1" dirty="0" smtClean="0">
                <a:solidFill>
                  <a:srgbClr val="000090"/>
                </a:solidFill>
              </a:rPr>
              <a:t>III. WIGOS Data Quality Monitoring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800200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sz="1600" b="1" dirty="0" smtClean="0">
                <a:latin typeface="Arial"/>
                <a:cs typeface="Arial"/>
              </a:rPr>
              <a:t>Tool to measure how well </a:t>
            </a:r>
            <a:r>
              <a:rPr lang="en-US" sz="1600" b="1" dirty="0">
                <a:latin typeface="Arial"/>
                <a:cs typeface="Arial"/>
              </a:rPr>
              <a:t>WIGOS is functioning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Real-time </a:t>
            </a:r>
            <a:r>
              <a:rPr lang="en-US" sz="1600" dirty="0">
                <a:latin typeface="Arial"/>
                <a:cs typeface="Arial"/>
              </a:rPr>
              <a:t>monitoring of </a:t>
            </a:r>
            <a:r>
              <a:rPr lang="en-US" sz="1600" dirty="0" smtClean="0">
                <a:latin typeface="Arial"/>
                <a:cs typeface="Arial"/>
              </a:rPr>
              <a:t>performance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data availability (implemented) </a:t>
            </a:r>
            <a:r>
              <a:rPr lang="en-US" sz="1600" dirty="0">
                <a:latin typeface="Arial"/>
                <a:cs typeface="Arial"/>
              </a:rPr>
              <a:t>and </a:t>
            </a:r>
            <a:r>
              <a:rPr lang="en-US" sz="1600" dirty="0" smtClean="0">
                <a:latin typeface="Arial"/>
                <a:cs typeface="Arial"/>
              </a:rPr>
              <a:t>quality (in development),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searchable </a:t>
            </a:r>
            <a:r>
              <a:rPr lang="en-US" sz="1600" dirty="0">
                <a:latin typeface="Arial"/>
                <a:cs typeface="Arial"/>
              </a:rPr>
              <a:t>by region, country, station type, period, etc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for all </a:t>
            </a:r>
            <a:r>
              <a:rPr lang="en-US" sz="1600" dirty="0">
                <a:latin typeface="Arial"/>
                <a:cs typeface="Arial"/>
              </a:rPr>
              <a:t>WIGOS components (GOS, GAW, WHOS, GCW, GCOS),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Incident </a:t>
            </a:r>
            <a:r>
              <a:rPr lang="en-US" sz="1600" dirty="0">
                <a:latin typeface="Arial"/>
                <a:cs typeface="Arial"/>
              </a:rPr>
              <a:t>management component for mitigation of </a:t>
            </a:r>
            <a:r>
              <a:rPr lang="en-US" sz="1600" dirty="0" smtClean="0">
                <a:latin typeface="Arial"/>
                <a:cs typeface="Arial"/>
              </a:rPr>
              <a:t>issues</a:t>
            </a:r>
          </a:p>
        </p:txBody>
      </p:sp>
      <p:pic>
        <p:nvPicPr>
          <p:cNvPr id="4" name="Picture 3" descr="Screen Shot 2019-06-06 at 16.5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69" y="3009983"/>
            <a:ext cx="5676519" cy="3587369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47864" y="3068960"/>
            <a:ext cx="381642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WDQMS data delivery; surface pressure observations exchanged internationally, June 5 2019, 18Z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212976"/>
            <a:ext cx="288032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2" indent="0">
              <a:spcBef>
                <a:spcPts val="600"/>
              </a:spcBef>
              <a:buNone/>
            </a:pPr>
            <a:r>
              <a:rPr lang="en-US" sz="1600" b="1" u="sng" dirty="0" smtClean="0">
                <a:latin typeface="Arial"/>
                <a:cs typeface="Arial"/>
              </a:rPr>
              <a:t>Current status</a:t>
            </a:r>
            <a:r>
              <a:rPr lang="en-US" sz="1600" dirty="0" smtClean="0">
                <a:latin typeface="Arial"/>
                <a:cs typeface="Arial"/>
              </a:rPr>
              <a:t>:</a:t>
            </a:r>
          </a:p>
          <a:p>
            <a:pPr marL="347663" lvl="2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Pilot project on NWP-based monitoring: data from ECMWF, NCEP, DWD, JMA;</a:t>
            </a:r>
          </a:p>
          <a:p>
            <a:pPr marL="347663" lvl="2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Data analysis and web display tool now being developed in pre-operational mode by ECMWF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260542"/>
            <a:ext cx="8713790" cy="792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 </a:t>
            </a: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IV. </a:t>
            </a:r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Regional WIGOS Centers (RWC)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251521" y="1124744"/>
            <a:ext cx="3744416" cy="55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05444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 smtClean="0"/>
              <a:t>What</a:t>
            </a:r>
            <a:r>
              <a:rPr b="1" dirty="0"/>
              <a:t>?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Critical </a:t>
            </a:r>
            <a:r>
              <a:rPr dirty="0" smtClean="0"/>
              <a:t>support</a:t>
            </a:r>
            <a:r>
              <a:rPr lang="fr-CH" dirty="0" smtClean="0"/>
              <a:t> of </a:t>
            </a:r>
            <a:r>
              <a:rPr dirty="0" smtClean="0"/>
              <a:t>national </a:t>
            </a:r>
            <a:r>
              <a:rPr dirty="0"/>
              <a:t>WIGOS </a:t>
            </a:r>
            <a:r>
              <a:rPr dirty="0" smtClean="0"/>
              <a:t>Implementation</a:t>
            </a:r>
            <a:r>
              <a:rPr lang="fr-CH" dirty="0" smtClean="0"/>
              <a:t> especially for</a:t>
            </a:r>
            <a:r>
              <a:rPr dirty="0" smtClean="0"/>
              <a:t> </a:t>
            </a:r>
            <a:endParaRPr dirty="0"/>
          </a:p>
          <a:p>
            <a:pPr marL="707267" lvl="2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OSCAR/Surface; </a:t>
            </a:r>
            <a:r>
              <a:rPr lang="fr-CH" b="1" dirty="0" smtClean="0"/>
              <a:t>input and updating of </a:t>
            </a:r>
            <a:r>
              <a:rPr b="1" dirty="0" smtClean="0"/>
              <a:t>metadata</a:t>
            </a:r>
            <a:r>
              <a:rPr lang="fr-CH" b="1" dirty="0" smtClean="0"/>
              <a:t>, </a:t>
            </a:r>
            <a:r>
              <a:rPr b="1" dirty="0" smtClean="0"/>
              <a:t>QC</a:t>
            </a:r>
            <a:endParaRPr b="1" dirty="0"/>
          </a:p>
          <a:p>
            <a:pPr marL="707267" lvl="2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WDQMS; </a:t>
            </a:r>
            <a:r>
              <a:rPr lang="fr-CH" b="1" dirty="0" smtClean="0"/>
              <a:t>monitoring and coordination of mitigation efforts</a:t>
            </a:r>
            <a:endParaRPr b="1" dirty="0"/>
          </a:p>
          <a:p>
            <a:pPr marL="205444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How?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u="sng" dirty="0" smtClean="0"/>
              <a:t>To</a:t>
            </a:r>
            <a:r>
              <a:rPr u="sng" dirty="0" smtClean="0"/>
              <a:t> </a:t>
            </a:r>
            <a:r>
              <a:rPr u="sng" dirty="0"/>
              <a:t>be decided by </a:t>
            </a:r>
            <a:r>
              <a:rPr lang="fr-CH" u="sng" dirty="0" smtClean="0"/>
              <a:t>the</a:t>
            </a:r>
            <a:r>
              <a:rPr u="sng" dirty="0" smtClean="0"/>
              <a:t> </a:t>
            </a:r>
            <a:r>
              <a:rPr u="sng" dirty="0"/>
              <a:t>WMO Regions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lang="fr-CH" dirty="0" smtClean="0"/>
              <a:t>in alignment with existing cultural, linguistic and/or political groupings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b="1" dirty="0" smtClean="0"/>
              <a:t>The relatively slow pace of engagement of NMHSs in RWC development has been a risk factor for WIGOS!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Recent signs of progress have been encouraging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124744"/>
            <a:ext cx="4824536" cy="5724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 cap="flat">
            <a:solidFill>
              <a:schemeClr val="accent6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:  RWC pilot planned in East Africa (Kenya and Tanzania); South Africa has submitted proposal; interest from Morocco;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II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China and Japan have RA-II approved RWC pilots; national commitment from Saudi Arabia; interest from India and Russia;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Region III</a:t>
            </a:r>
            <a:r>
              <a:rPr lang="en-US" sz="1600" dirty="0" smtClean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cs typeface="Arial"/>
              </a:rPr>
              <a:t>P</a:t>
            </a:r>
            <a:r>
              <a:rPr lang="en-US" sz="1600" dirty="0" smtClean="0">
                <a:latin typeface="Arial"/>
                <a:cs typeface="Arial"/>
              </a:rPr>
              <a:t>lans </a:t>
            </a:r>
            <a:r>
              <a:rPr lang="en-US" sz="1600" dirty="0">
                <a:latin typeface="Arial"/>
                <a:cs typeface="Arial"/>
              </a:rPr>
              <a:t>for Virtual RWC </a:t>
            </a:r>
            <a:r>
              <a:rPr lang="en-US" sz="1600" dirty="0" smtClean="0">
                <a:latin typeface="Arial"/>
                <a:cs typeface="Arial"/>
              </a:rPr>
              <a:t>approved by RA-III-17 in November 2018;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Region IV</a:t>
            </a:r>
            <a:r>
              <a:rPr lang="en-US" sz="1600" dirty="0" smtClean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cs typeface="Arial"/>
              </a:rPr>
              <a:t>CMO has </a:t>
            </a:r>
            <a:r>
              <a:rPr lang="en-US" sz="1600" dirty="0" smtClean="0">
                <a:latin typeface="Arial"/>
                <a:cs typeface="Arial"/>
              </a:rPr>
              <a:t>expressed interest; </a:t>
            </a:r>
            <a:r>
              <a:rPr lang="en-US" sz="1600" dirty="0">
                <a:latin typeface="Arial"/>
                <a:cs typeface="Arial"/>
              </a:rPr>
              <a:t>Canada, USA </a:t>
            </a:r>
            <a:r>
              <a:rPr lang="en-US" sz="1600" dirty="0" smtClean="0">
                <a:latin typeface="Arial"/>
                <a:cs typeface="Arial"/>
              </a:rPr>
              <a:t>may </a:t>
            </a:r>
            <a:r>
              <a:rPr lang="en-US" sz="1600" dirty="0">
                <a:latin typeface="Arial"/>
                <a:cs typeface="Arial"/>
              </a:rPr>
              <a:t>help; to </a:t>
            </a:r>
            <a:r>
              <a:rPr lang="en-US" sz="1600" dirty="0" smtClean="0">
                <a:latin typeface="Arial"/>
                <a:cs typeface="Arial"/>
              </a:rPr>
              <a:t>be </a:t>
            </a:r>
            <a:r>
              <a:rPr lang="en-US" sz="1600" dirty="0">
                <a:latin typeface="Arial"/>
                <a:cs typeface="Arial"/>
              </a:rPr>
              <a:t>discussed during Cg-18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V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; Formal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decision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by RA-V-17 in October 2018 to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request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Australia and Singapore to submit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RWC proposal;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encouraging Fiji, Indonesia to join;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Region VI</a:t>
            </a:r>
            <a:r>
              <a:rPr lang="en-US" sz="1600" dirty="0">
                <a:latin typeface="Arial"/>
                <a:cs typeface="Arial"/>
              </a:rPr>
              <a:t>: successful RWC operating in pilot mode </a:t>
            </a:r>
            <a:r>
              <a:rPr lang="en-US" sz="1600" dirty="0" smtClean="0">
                <a:latin typeface="Arial"/>
                <a:cs typeface="Arial"/>
              </a:rPr>
              <a:t>thanks to EUMETNET</a:t>
            </a:r>
            <a:r>
              <a:rPr lang="en-US" sz="1600" i="1" dirty="0" smtClean="0">
                <a:latin typeface="Arial"/>
                <a:cs typeface="Arial"/>
              </a:rPr>
              <a:t>; </a:t>
            </a:r>
            <a:r>
              <a:rPr lang="en-US" sz="1600" dirty="0">
                <a:latin typeface="Arial"/>
                <a:cs typeface="Arial"/>
              </a:rPr>
              <a:t>tentative </a:t>
            </a:r>
            <a:r>
              <a:rPr lang="en-US" sz="1600" dirty="0" smtClean="0">
                <a:latin typeface="Arial"/>
                <a:cs typeface="Arial"/>
              </a:rPr>
              <a:t>plan </a:t>
            </a:r>
            <a:r>
              <a:rPr lang="en-US" sz="1600" dirty="0">
                <a:latin typeface="Arial"/>
                <a:cs typeface="Arial"/>
              </a:rPr>
              <a:t>for RWCs also in </a:t>
            </a:r>
            <a:r>
              <a:rPr lang="en-US" sz="1600" dirty="0" smtClean="0">
                <a:latin typeface="Arial"/>
                <a:cs typeface="Arial"/>
              </a:rPr>
              <a:t>Russia/Belarus  and </a:t>
            </a:r>
            <a:r>
              <a:rPr lang="en-US" sz="1600" dirty="0">
                <a:latin typeface="Arial"/>
                <a:cs typeface="Arial"/>
              </a:rPr>
              <a:t>Croatia (specifically for marine observing systems). I</a:t>
            </a:r>
            <a:r>
              <a:rPr lang="en-US" sz="1600" dirty="0" smtClean="0">
                <a:latin typeface="Arial"/>
                <a:cs typeface="Arial"/>
              </a:rPr>
              <a:t>nterest also from </a:t>
            </a:r>
            <a:r>
              <a:rPr lang="en-US" sz="1600" dirty="0">
                <a:latin typeface="Arial"/>
                <a:cs typeface="Arial"/>
              </a:rPr>
              <a:t>Greece, Italy, Turkey.</a:t>
            </a:r>
            <a:endParaRPr lang="en-US" sz="1600" i="1" u="sng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30837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8640"/>
            <a:ext cx="8713788" cy="792162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altLang="en-US" sz="28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V. National WIGOS Implementation</a:t>
            </a:r>
            <a:endParaRPr lang="en-AU" altLang="en-US" sz="28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79512" y="1412776"/>
            <a:ext cx="8713093" cy="4968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33400" indent="-5334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1pPr>
            <a:lvl2pPr marL="990600" indent="-5334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Almost all Members have had exposure to both the WIGOS concept and to the specifics of the WIGOS Technical Systems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via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dedicated WIGOS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Workshops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arranged by the WMO Secretariat in all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Regions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;</a:t>
            </a:r>
            <a:endParaRPr lang="en-US" altLang="en-US" sz="2000" b="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majority of Members have had at least some level of activity in using the OSCAR/Surface database to manage their surface-based observing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systems;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Assessment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of national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observing capabilities made for several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Members;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small number of countries have developed and approved their National WIGOS Implementation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Plans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;</a:t>
            </a:r>
            <a:endParaRPr lang="en-US" altLang="en-US" sz="2000" b="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bulk of the national WIGOS implementation work is expected to take place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once the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Regional WIGOS </a:t>
            </a:r>
            <a:r>
              <a:rPr lang="en-US" altLang="en-US" sz="2000" b="0" dirty="0" err="1">
                <a:solidFill>
                  <a:schemeClr val="tx1"/>
                </a:solidFill>
                <a:latin typeface="Arial" charset="0"/>
              </a:rPr>
              <a:t>Centres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are fully functional and once National WIGOS Implementation Plans have been developed and approved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81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44370</TotalTime>
  <Words>1419</Words>
  <Application>Microsoft Office PowerPoint</Application>
  <PresentationFormat>On-screen Show (4:3)</PresentationFormat>
  <Paragraphs>171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WMO_BLUE_Powerpoint_en_fr</vt:lpstr>
      <vt:lpstr>OSCAR/Surface training course</vt:lpstr>
      <vt:lpstr>Agenda</vt:lpstr>
      <vt:lpstr>Event logistics</vt:lpstr>
      <vt:lpstr>PowerPoint Presentation</vt:lpstr>
      <vt:lpstr>The WIGOS Pre-Operational Phase (2016-2019) decided by Cg-17 in 2015</vt:lpstr>
      <vt:lpstr>II. WIGOS Information Resource (Observing Systems Capabilities and Review, OSCAR)</vt:lpstr>
      <vt:lpstr>III. WIGOS Data Quality Monitoring System</vt:lpstr>
      <vt:lpstr> IV. Regional WIGOS Centers (RWC)</vt:lpstr>
      <vt:lpstr>V. National WIGOS Implementation</vt:lpstr>
      <vt:lpstr>Res. 6.1(1)/4:  WIGOS is now mature enough to transition from project to operational status, as basic WMO infrastructure, with the following six priority areas:</vt:lpstr>
      <vt:lpstr>Fostering a culture of compliance Monitoring of WIGOS Implementation by country; 1st step</vt:lpstr>
      <vt:lpstr>PowerPoint Presentation</vt:lpstr>
      <vt:lpstr>Introduction to the country and the NMHS (1 slide maximum)</vt:lpstr>
      <vt:lpstr>National requirements for observations (1 slide maximum)</vt:lpstr>
      <vt:lpstr>Inventory of current national observing capabilities (maps and lists – 2 or 3 slides in total)</vt:lpstr>
      <vt:lpstr>Station list example</vt:lpstr>
      <vt:lpstr>Your preparations before the coursE</vt:lpstr>
      <vt:lpstr>Moodle</vt:lpstr>
      <vt:lpstr>How to register for a course in Moodle</vt:lpstr>
      <vt:lpstr>Create an account on Moodle</vt:lpstr>
      <vt:lpstr>PowerPoint Presentation</vt:lpstr>
      <vt:lpstr>Confirm your account (e-mail)</vt:lpstr>
      <vt:lpstr>Self-enroll to the courses</vt:lpstr>
      <vt:lpstr>Self-enroll to the courses</vt:lpstr>
      <vt:lpstr>Self-enroll to the courses</vt:lpstr>
      <vt:lpstr>How to find the different courses you are enrolled in?</vt:lpstr>
      <vt:lpstr>How to find the different courses you are enrolled in?</vt:lpstr>
      <vt:lpstr>OSCAR/Surface</vt:lpstr>
      <vt:lpstr>Check if an OSCAR/Surface account exists for you</vt:lpstr>
      <vt:lpstr>PowerPoint Presentation</vt:lpstr>
      <vt:lpstr>Register with the OSCAR/Surface EIAM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Timo Proescholdt</cp:lastModifiedBy>
  <cp:revision>83</cp:revision>
  <dcterms:created xsi:type="dcterms:W3CDTF">2016-05-31T14:56:00Z</dcterms:created>
  <dcterms:modified xsi:type="dcterms:W3CDTF">2019-11-06T11:08:56Z</dcterms:modified>
</cp:coreProperties>
</file>