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356" r:id="rId3"/>
    <p:sldId id="317" r:id="rId4"/>
    <p:sldId id="366" r:id="rId5"/>
    <p:sldId id="321" r:id="rId6"/>
    <p:sldId id="348" r:id="rId7"/>
    <p:sldId id="325" r:id="rId8"/>
    <p:sldId id="367" r:id="rId9"/>
    <p:sldId id="357" r:id="rId10"/>
    <p:sldId id="349" r:id="rId11"/>
    <p:sldId id="368" r:id="rId12"/>
    <p:sldId id="350" r:id="rId13"/>
    <p:sldId id="359" r:id="rId14"/>
    <p:sldId id="360" r:id="rId15"/>
    <p:sldId id="361" r:id="rId16"/>
    <p:sldId id="362" r:id="rId17"/>
    <p:sldId id="363" r:id="rId18"/>
    <p:sldId id="351" r:id="rId19"/>
    <p:sldId id="352" r:id="rId20"/>
    <p:sldId id="353" r:id="rId21"/>
    <p:sldId id="354" r:id="rId22"/>
    <p:sldId id="369" r:id="rId23"/>
    <p:sldId id="371" r:id="rId24"/>
    <p:sldId id="372" r:id="rId25"/>
    <p:sldId id="370" r:id="rId26"/>
    <p:sldId id="365" r:id="rId27"/>
    <p:sldId id="373" r:id="rId28"/>
    <p:sldId id="258" r:id="rId29"/>
  </p:sldIdLst>
  <p:sldSz cx="9144000" cy="6858000" type="screen4x3"/>
  <p:notesSz cx="67945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20" autoAdjust="0"/>
  </p:normalViewPr>
  <p:slideViewPr>
    <p:cSldViewPr snapToGrid="0" snapToObjects="1">
      <p:cViewPr>
        <p:scale>
          <a:sx n="50" d="100"/>
          <a:sy n="50" d="100"/>
        </p:scale>
        <p:origin x="-1860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1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B4487-FB8C-446F-B6A9-75C95DC08C75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BCBC2-0B95-41B3-AAA1-330651BD2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976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DE5CF-6814-4909-B708-F343D93A7061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743E5-4380-40C3-9838-204ECE7E0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643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raktanden Varian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026"/>
          <p:cNvSpPr>
            <a:spLocks noGrp="1" noChangeArrowheads="1"/>
          </p:cNvSpPr>
          <p:nvPr>
            <p:ph type="title" hasCustomPrompt="1"/>
          </p:nvPr>
        </p:nvSpPr>
        <p:spPr>
          <a:xfrm>
            <a:off x="1287214" y="260648"/>
            <a:ext cx="7461250" cy="576064"/>
          </a:xfrm>
          <a:prstGeom prst="rect">
            <a:avLst/>
          </a:prstGeom>
          <a:noFill/>
        </p:spPr>
        <p:txBody>
          <a:bodyPr/>
          <a:lstStyle>
            <a:lvl1pPr>
              <a:defRPr sz="3200"/>
            </a:lvl1pPr>
          </a:lstStyle>
          <a:p>
            <a:r>
              <a:rPr lang="de-CH" dirty="0" smtClean="0"/>
              <a:t>Traktanden</a:t>
            </a:r>
            <a:endParaRPr lang="de-CH" dirty="0"/>
          </a:p>
        </p:txBody>
      </p:sp>
      <p:sp>
        <p:nvSpPr>
          <p:cNvPr id="13" name="Rectangle 1029"/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1285876" y="1412777"/>
            <a:ext cx="7472363" cy="4608512"/>
          </a:xfrm>
          <a:prstGeom prst="rect">
            <a:avLst/>
          </a:prstGeom>
          <a:noFill/>
          <a:ln/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 i="1"/>
            </a:lvl3pPr>
          </a:lstStyle>
          <a:p>
            <a:r>
              <a:rPr lang="de-CH" dirty="0"/>
              <a:t>Beispieltraktandum</a:t>
            </a:r>
          </a:p>
          <a:p>
            <a:r>
              <a:rPr lang="de-CH" dirty="0"/>
              <a:t>Ein weiteres Thema</a:t>
            </a:r>
          </a:p>
          <a:p>
            <a:r>
              <a:rPr lang="de-CH" dirty="0"/>
              <a:t>Zu behandelnde Anträge</a:t>
            </a:r>
          </a:p>
          <a:p>
            <a:pPr lvl="1"/>
            <a:r>
              <a:rPr lang="de-CH" dirty="0"/>
              <a:t>Eingabe 1</a:t>
            </a:r>
          </a:p>
          <a:p>
            <a:pPr lvl="1"/>
            <a:r>
              <a:rPr lang="de-CH" dirty="0"/>
              <a:t>Eingabe </a:t>
            </a:r>
            <a:r>
              <a:rPr lang="de-CH" dirty="0" smtClean="0"/>
              <a:t>2</a:t>
            </a:r>
          </a:p>
          <a:p>
            <a:pPr lvl="2"/>
            <a:r>
              <a:rPr lang="de-CH" dirty="0" smtClean="0"/>
              <a:t>Lore </a:t>
            </a:r>
            <a:r>
              <a:rPr lang="de-CH" dirty="0" err="1" smtClean="0"/>
              <a:t>ipsum</a:t>
            </a:r>
            <a:endParaRPr lang="de-CH" dirty="0"/>
          </a:p>
          <a:p>
            <a:r>
              <a:rPr lang="de-CH" dirty="0"/>
              <a:t>Zu verabschiedende Anträge</a:t>
            </a:r>
          </a:p>
          <a:p>
            <a:r>
              <a:rPr lang="de-CH" dirty="0"/>
              <a:t>Pause</a:t>
            </a:r>
          </a:p>
          <a:p>
            <a:r>
              <a:rPr lang="de-CH" dirty="0"/>
              <a:t>Varia (nur wenn noch genügend Zeit)</a:t>
            </a:r>
          </a:p>
        </p:txBody>
      </p:sp>
    </p:spTree>
    <p:extLst>
      <p:ext uri="{BB962C8B-B14F-4D97-AF65-F5344CB8AC3E}">
        <p14:creationId xmlns:p14="http://schemas.microsoft.com/office/powerpoint/2010/main" val="3729183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0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3" r:id="rId10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mo.int/pages/prog/www/wigos/WGM.html" TargetMode="External"/><Relationship Id="rId2" Type="http://schemas.openxmlformats.org/officeDocument/2006/relationships/hyperlink" Target="https://wmo.projecthut.com/svn/wmd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oscar.wmo.int/surface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xmlvalidation.com/" TargetMode="External"/><Relationship Id="rId2" Type="http://schemas.openxmlformats.org/officeDocument/2006/relationships/hyperlink" Target="https://www.freeformatter.com/xml-validator-xsd.ht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mo.projecthut.com/svn/wmdr/branches/development/xsd/schematron/" TargetMode="External"/><Relationship Id="rId2" Type="http://schemas.openxmlformats.org/officeDocument/2006/relationships/hyperlink" Target="https://wmo.projecthut.com/svn/wmdr/branches/development/xsd/wmdr.xsd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h/url?sa=i&amp;rct=j&amp;q=&amp;esrc=s&amp;source=images&amp;cd=&amp;cad=rja&amp;uact=8&amp;ved=0ahUKEwizlOD0rvzTAhXNZVAKHeGoAUAQjRwIBw&amp;url=http://www.wauchopeshowsociety.com.au/page-under-construction.html&amp;psig=AFQjCNF-3vB_CdBr1-CG6BiQ4Y0M5lrffA&amp;ust=1495297357353902" TargetMode="External"/><Relationship Id="rId2" Type="http://schemas.openxmlformats.org/officeDocument/2006/relationships/hyperlink" Target="https://wmo.projecthut.com/svn/wmdr/branches/development/examples/WIGOSMetadataRecordExample.x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h/url?sa=i&amp;rct=j&amp;q=&amp;esrc=s&amp;source=images&amp;cd=&amp;cad=rja&amp;uact=8&amp;ved=0ahUKEwi8vKLdnc3NAhVBXRoKHZ5qDEEQjRwIBw&amp;url=http://www.teamworkandleadership.com/category/teamwork-stories&amp;bvm=bv.125801520,d.d24&amp;psig=AFQjCNFPVcEw_DQoWvKsNUTxfPRUK0ZvmA&amp;ust=1467289549380710" TargetMode="Externa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mo2016_powerpoint_standard_v2_dark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0000" cy="6887123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664524" y="1674559"/>
            <a:ext cx="8212776" cy="248650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 sz="1800" b="0"/>
            </a:pPr>
            <a:r>
              <a:rPr lang="en-US" sz="4000" dirty="0" smtClean="0">
                <a:solidFill>
                  <a:schemeClr val="bg1"/>
                </a:solidFill>
              </a:rPr>
              <a:t>WIGOS Metadata Representation</a:t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>&amp; </a:t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>XML Schema</a:t>
            </a:r>
            <a:r>
              <a:rPr lang="en-US" sz="1400" dirty="0">
                <a:solidFill>
                  <a:schemeClr val="bg1"/>
                </a:solidFill>
              </a:rPr>
              <a:t> 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br>
              <a:rPr lang="en-US" sz="1600" dirty="0">
                <a:solidFill>
                  <a:schemeClr val="bg1"/>
                </a:solidFill>
              </a:rPr>
            </a:br>
            <a:endParaRPr lang="en-US" sz="1600" i="1" dirty="0">
              <a:solidFill>
                <a:schemeClr val="bg1"/>
              </a:solidFill>
            </a:endParaRPr>
          </a:p>
          <a:p>
            <a:pPr lvl="0">
              <a:defRPr sz="1800" b="0"/>
            </a:pPr>
            <a:r>
              <a:rPr lang="de-CH" sz="2400" dirty="0" smtClean="0">
                <a:solidFill>
                  <a:schemeClr val="bg1"/>
                </a:solidFill>
              </a:rPr>
              <a:t>Jörg Klausen, </a:t>
            </a:r>
            <a:r>
              <a:rPr lang="de-CH" sz="2400" dirty="0" err="1" smtClean="0">
                <a:solidFill>
                  <a:schemeClr val="bg1"/>
                </a:solidFill>
              </a:rPr>
              <a:t>MeteoSwiss</a:t>
            </a:r>
            <a:endParaRPr lang="de-CH" sz="2400" dirty="0" smtClean="0">
              <a:solidFill>
                <a:schemeClr val="bg1"/>
              </a:solidFill>
            </a:endParaRPr>
          </a:p>
          <a:p>
            <a:pPr lvl="0">
              <a:defRPr sz="1800" b="0"/>
            </a:pPr>
            <a:r>
              <a:rPr lang="de-CH" sz="2400" dirty="0" smtClean="0">
                <a:solidFill>
                  <a:schemeClr val="bg1"/>
                </a:solidFill>
              </a:rPr>
              <a:t>Dominic Lowe</a:t>
            </a:r>
          </a:p>
          <a:p>
            <a:pPr lvl="0">
              <a:defRPr sz="1800" b="0"/>
            </a:pPr>
            <a:r>
              <a:rPr lang="de-CH" sz="2400" dirty="0" smtClean="0">
                <a:solidFill>
                  <a:schemeClr val="bg1"/>
                </a:solidFill>
              </a:rPr>
              <a:t>Tom </a:t>
            </a:r>
            <a:r>
              <a:rPr lang="de-CH" sz="2400" dirty="0" err="1" smtClean="0">
                <a:solidFill>
                  <a:schemeClr val="bg1"/>
                </a:solidFill>
              </a:rPr>
              <a:t>Kralidis</a:t>
            </a:r>
            <a:r>
              <a:rPr lang="de-CH" sz="2400" dirty="0" smtClean="0">
                <a:solidFill>
                  <a:schemeClr val="bg1"/>
                </a:solidFill>
              </a:rPr>
              <a:t>, Environment Canada</a:t>
            </a:r>
          </a:p>
        </p:txBody>
      </p:sp>
    </p:spTree>
    <p:extLst>
      <p:ext uri="{BB962C8B-B14F-4D97-AF65-F5344CB8AC3E}">
        <p14:creationId xmlns:p14="http://schemas.microsoft.com/office/powerpoint/2010/main" val="238926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What</a:t>
            </a:r>
            <a:r>
              <a:rPr lang="de-CH" dirty="0" smtClean="0"/>
              <a:t> </a:t>
            </a:r>
            <a:r>
              <a:rPr lang="de-CH" dirty="0" err="1" smtClean="0"/>
              <a:t>is</a:t>
            </a:r>
            <a:r>
              <a:rPr lang="de-CH" dirty="0" smtClean="0"/>
              <a:t> a formal </a:t>
            </a:r>
            <a:r>
              <a:rPr lang="de-CH" dirty="0" err="1" smtClean="0"/>
              <a:t>specification</a:t>
            </a:r>
            <a:r>
              <a:rPr lang="de-CH" dirty="0" smtClean="0"/>
              <a:t>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 smtClean="0"/>
              <a:t>List </a:t>
            </a:r>
            <a:r>
              <a:rPr lang="de-CH" dirty="0" err="1" smtClean="0"/>
              <a:t>allowed</a:t>
            </a:r>
            <a:r>
              <a:rPr lang="de-CH" dirty="0" smtClean="0"/>
              <a:t> </a:t>
            </a:r>
            <a:r>
              <a:rPr lang="de-CH" dirty="0" err="1" smtClean="0"/>
              <a:t>elements</a:t>
            </a:r>
            <a:endParaRPr lang="de-CH" dirty="0" smtClean="0"/>
          </a:p>
          <a:p>
            <a:r>
              <a:rPr lang="de-CH" dirty="0" err="1" smtClean="0"/>
              <a:t>Specify</a:t>
            </a:r>
            <a:r>
              <a:rPr lang="de-CH" dirty="0" smtClean="0"/>
              <a:t> </a:t>
            </a:r>
            <a:r>
              <a:rPr lang="de-CH" dirty="0" err="1" smtClean="0"/>
              <a:t>cardinalities</a:t>
            </a:r>
            <a:endParaRPr lang="de-CH" dirty="0" smtClean="0"/>
          </a:p>
          <a:p>
            <a:pPr lvl="1"/>
            <a:r>
              <a:rPr lang="de-CH" dirty="0" smtClean="0"/>
              <a:t>0..1 (optional, at </a:t>
            </a:r>
            <a:r>
              <a:rPr lang="de-CH" dirty="0" err="1" smtClean="0"/>
              <a:t>most</a:t>
            </a:r>
            <a:r>
              <a:rPr lang="de-CH" dirty="0" smtClean="0"/>
              <a:t> </a:t>
            </a:r>
            <a:r>
              <a:rPr lang="de-CH" dirty="0" err="1" smtClean="0"/>
              <a:t>one</a:t>
            </a:r>
            <a:r>
              <a:rPr lang="de-CH" dirty="0" smtClean="0"/>
              <a:t>)</a:t>
            </a:r>
          </a:p>
          <a:p>
            <a:pPr lvl="1"/>
            <a:r>
              <a:rPr lang="de-CH" dirty="0" smtClean="0"/>
              <a:t>0..* (optional, </a:t>
            </a:r>
            <a:r>
              <a:rPr lang="de-CH" dirty="0" err="1" smtClean="0"/>
              <a:t>many</a:t>
            </a:r>
            <a:r>
              <a:rPr lang="de-CH" dirty="0" smtClean="0"/>
              <a:t> </a:t>
            </a:r>
            <a:r>
              <a:rPr lang="de-CH" dirty="0" err="1" smtClean="0"/>
              <a:t>allowed</a:t>
            </a:r>
            <a:r>
              <a:rPr lang="de-CH" dirty="0" smtClean="0"/>
              <a:t>)</a:t>
            </a:r>
          </a:p>
          <a:p>
            <a:pPr lvl="1"/>
            <a:r>
              <a:rPr lang="de-CH" dirty="0" smtClean="0"/>
              <a:t>1 (</a:t>
            </a:r>
            <a:r>
              <a:rPr lang="de-CH" dirty="0" err="1" smtClean="0"/>
              <a:t>mandatory</a:t>
            </a:r>
            <a:r>
              <a:rPr lang="de-CH" dirty="0" smtClean="0"/>
              <a:t>, </a:t>
            </a:r>
            <a:r>
              <a:rPr lang="de-CH" dirty="0" err="1" smtClean="0"/>
              <a:t>exactly</a:t>
            </a:r>
            <a:r>
              <a:rPr lang="de-CH" dirty="0" smtClean="0"/>
              <a:t> </a:t>
            </a:r>
            <a:r>
              <a:rPr lang="de-CH" dirty="0" err="1" smtClean="0"/>
              <a:t>one</a:t>
            </a:r>
            <a:r>
              <a:rPr lang="de-CH" dirty="0" smtClean="0"/>
              <a:t>)</a:t>
            </a:r>
          </a:p>
          <a:p>
            <a:pPr lvl="1"/>
            <a:r>
              <a:rPr lang="de-CH" dirty="0" smtClean="0"/>
              <a:t>1..* (</a:t>
            </a:r>
            <a:r>
              <a:rPr lang="de-CH" dirty="0" err="1" smtClean="0"/>
              <a:t>mandatory</a:t>
            </a:r>
            <a:r>
              <a:rPr lang="de-CH" dirty="0" smtClean="0"/>
              <a:t>, at least </a:t>
            </a:r>
            <a:r>
              <a:rPr lang="de-CH" dirty="0" err="1" smtClean="0"/>
              <a:t>one</a:t>
            </a:r>
            <a:r>
              <a:rPr lang="de-CH" dirty="0" smtClean="0"/>
              <a:t>)</a:t>
            </a:r>
          </a:p>
          <a:p>
            <a:r>
              <a:rPr lang="de-CH" dirty="0" err="1" smtClean="0"/>
              <a:t>Specify</a:t>
            </a:r>
            <a:r>
              <a:rPr lang="de-CH" dirty="0" smtClean="0"/>
              <a:t> </a:t>
            </a:r>
            <a:r>
              <a:rPr lang="de-CH" dirty="0" err="1" smtClean="0"/>
              <a:t>hierarchy</a:t>
            </a:r>
            <a:r>
              <a:rPr lang="de-CH" dirty="0" smtClean="0"/>
              <a:t> </a:t>
            </a:r>
            <a:r>
              <a:rPr lang="de-CH" dirty="0" err="1" smtClean="0"/>
              <a:t>between</a:t>
            </a:r>
            <a:r>
              <a:rPr lang="de-CH" dirty="0" smtClean="0"/>
              <a:t> </a:t>
            </a:r>
            <a:r>
              <a:rPr lang="de-CH" dirty="0" err="1" smtClean="0"/>
              <a:t>elements</a:t>
            </a:r>
            <a:endParaRPr lang="de-CH" dirty="0" smtClean="0"/>
          </a:p>
          <a:p>
            <a:pPr lvl="1"/>
            <a:r>
              <a:rPr lang="de-CH" dirty="0" smtClean="0"/>
              <a:t>«A» </a:t>
            </a:r>
            <a:r>
              <a:rPr lang="de-CH" dirty="0" err="1" smtClean="0"/>
              <a:t>depends</a:t>
            </a:r>
            <a:r>
              <a:rPr lang="de-CH" dirty="0" smtClean="0"/>
              <a:t> on «B»</a:t>
            </a:r>
          </a:p>
          <a:p>
            <a:r>
              <a:rPr lang="de-CH" dirty="0" smtClean="0"/>
              <a:t>More </a:t>
            </a:r>
            <a:r>
              <a:rPr lang="de-CH" dirty="0" err="1" smtClean="0"/>
              <a:t>documentation</a:t>
            </a:r>
            <a:endParaRPr lang="de-CH" dirty="0" smtClean="0"/>
          </a:p>
        </p:txBody>
      </p:sp>
    </p:spTree>
    <p:extLst>
      <p:ext uri="{BB962C8B-B14F-4D97-AF65-F5344CB8AC3E}">
        <p14:creationId xmlns:p14="http://schemas.microsoft.com/office/powerpoint/2010/main" val="421886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Understanding </a:t>
            </a:r>
            <a:r>
              <a:rPr lang="de-CH" dirty="0" err="1"/>
              <a:t>the</a:t>
            </a:r>
            <a:r>
              <a:rPr lang="de-CH" dirty="0"/>
              <a:t> WIGOS </a:t>
            </a:r>
            <a:r>
              <a:rPr lang="de-CH" dirty="0" err="1"/>
              <a:t>metadata</a:t>
            </a:r>
            <a:r>
              <a:rPr lang="de-CH" dirty="0"/>
              <a:t> </a:t>
            </a:r>
            <a:r>
              <a:rPr lang="de-CH" dirty="0" err="1" smtClean="0"/>
              <a:t>model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3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Formal WIGOS </a:t>
            </a:r>
            <a:r>
              <a:rPr lang="de-CH" dirty="0" err="1" smtClean="0"/>
              <a:t>Metadata</a:t>
            </a:r>
            <a:r>
              <a:rPr lang="de-CH" dirty="0" smtClean="0"/>
              <a:t> Model</a:t>
            </a:r>
            <a:endParaRPr lang="en-US" dirty="0"/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 bwMode="auto">
          <a:xfrm>
            <a:off x="2117725" y="1206500"/>
            <a:ext cx="5148263" cy="5537200"/>
            <a:chOff x="1334" y="760"/>
            <a:chExt cx="3243" cy="3488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34" y="760"/>
              <a:ext cx="3243" cy="3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205"/>
            <p:cNvGrpSpPr>
              <a:grpSpLocks/>
            </p:cNvGrpSpPr>
            <p:nvPr/>
          </p:nvGrpSpPr>
          <p:grpSpPr bwMode="auto">
            <a:xfrm>
              <a:off x="1341" y="767"/>
              <a:ext cx="3229" cy="3474"/>
              <a:chOff x="1341" y="767"/>
              <a:chExt cx="3229" cy="3474"/>
            </a:xfrm>
          </p:grpSpPr>
          <p:sp>
            <p:nvSpPr>
              <p:cNvPr id="3489" name="Rectangle 5"/>
              <p:cNvSpPr>
                <a:spLocks noChangeArrowheads="1"/>
              </p:cNvSpPr>
              <p:nvPr/>
            </p:nvSpPr>
            <p:spPr bwMode="auto">
              <a:xfrm>
                <a:off x="1341" y="767"/>
                <a:ext cx="3229" cy="3474"/>
              </a:xfrm>
              <a:prstGeom prst="rect">
                <a:avLst/>
              </a:prstGeom>
              <a:noFill/>
              <a:ln w="0" cap="sq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90" name="Freeform 6"/>
              <p:cNvSpPr>
                <a:spLocks/>
              </p:cNvSpPr>
              <p:nvPr/>
            </p:nvSpPr>
            <p:spPr bwMode="auto">
              <a:xfrm>
                <a:off x="1341" y="767"/>
                <a:ext cx="332" cy="42"/>
              </a:xfrm>
              <a:custGeom>
                <a:avLst/>
                <a:gdLst>
                  <a:gd name="T0" fmla="*/ 0 w 332"/>
                  <a:gd name="T1" fmla="*/ 42 h 42"/>
                  <a:gd name="T2" fmla="*/ 304 w 332"/>
                  <a:gd name="T3" fmla="*/ 42 h 42"/>
                  <a:gd name="T4" fmla="*/ 332 w 332"/>
                  <a:gd name="T5" fmla="*/ 11 h 42"/>
                  <a:gd name="T6" fmla="*/ 332 w 332"/>
                  <a:gd name="T7" fmla="*/ 0 h 42"/>
                  <a:gd name="T8" fmla="*/ 0 w 332"/>
                  <a:gd name="T9" fmla="*/ 0 h 42"/>
                  <a:gd name="T10" fmla="*/ 0 w 332"/>
                  <a:gd name="T11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2" h="42">
                    <a:moveTo>
                      <a:pt x="0" y="42"/>
                    </a:moveTo>
                    <a:lnTo>
                      <a:pt x="304" y="42"/>
                    </a:lnTo>
                    <a:lnTo>
                      <a:pt x="332" y="11"/>
                    </a:lnTo>
                    <a:lnTo>
                      <a:pt x="332" y="0"/>
                    </a:lnTo>
                    <a:lnTo>
                      <a:pt x="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91" name="Freeform 7"/>
              <p:cNvSpPr>
                <a:spLocks/>
              </p:cNvSpPr>
              <p:nvPr/>
            </p:nvSpPr>
            <p:spPr bwMode="auto">
              <a:xfrm>
                <a:off x="1341" y="767"/>
                <a:ext cx="332" cy="42"/>
              </a:xfrm>
              <a:custGeom>
                <a:avLst/>
                <a:gdLst>
                  <a:gd name="T0" fmla="*/ 0 w 332"/>
                  <a:gd name="T1" fmla="*/ 42 h 42"/>
                  <a:gd name="T2" fmla="*/ 304 w 332"/>
                  <a:gd name="T3" fmla="*/ 42 h 42"/>
                  <a:gd name="T4" fmla="*/ 332 w 332"/>
                  <a:gd name="T5" fmla="*/ 11 h 42"/>
                  <a:gd name="T6" fmla="*/ 332 w 332"/>
                  <a:gd name="T7" fmla="*/ 0 h 42"/>
                  <a:gd name="T8" fmla="*/ 0 w 332"/>
                  <a:gd name="T9" fmla="*/ 0 h 42"/>
                  <a:gd name="T10" fmla="*/ 0 w 332"/>
                  <a:gd name="T11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2" h="42">
                    <a:moveTo>
                      <a:pt x="0" y="42"/>
                    </a:moveTo>
                    <a:lnTo>
                      <a:pt x="304" y="42"/>
                    </a:lnTo>
                    <a:lnTo>
                      <a:pt x="332" y="11"/>
                    </a:lnTo>
                    <a:lnTo>
                      <a:pt x="332" y="0"/>
                    </a:lnTo>
                    <a:lnTo>
                      <a:pt x="0" y="0"/>
                    </a:lnTo>
                    <a:lnTo>
                      <a:pt x="0" y="42"/>
                    </a:lnTo>
                    <a:close/>
                  </a:path>
                </a:pathLst>
              </a:custGeom>
              <a:noFill/>
              <a:ln w="0" cap="sq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92" name="Rectangle 8"/>
              <p:cNvSpPr>
                <a:spLocks noChangeArrowheads="1"/>
              </p:cNvSpPr>
              <p:nvPr/>
            </p:nvSpPr>
            <p:spPr bwMode="auto">
              <a:xfrm>
                <a:off x="1352" y="773"/>
                <a:ext cx="270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class HighLevelOverview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93" name="Line 9"/>
              <p:cNvSpPr>
                <a:spLocks noChangeShapeType="1"/>
              </p:cNvSpPr>
              <p:nvPr/>
            </p:nvSpPr>
            <p:spPr bwMode="auto">
              <a:xfrm>
                <a:off x="2445" y="838"/>
                <a:ext cx="0" cy="1508"/>
              </a:xfrm>
              <a:prstGeom prst="line">
                <a:avLst/>
              </a:prstGeom>
              <a:noFill/>
              <a:ln w="3175" cap="flat">
                <a:solidFill>
                  <a:srgbClr val="6666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94" name="Line 10"/>
              <p:cNvSpPr>
                <a:spLocks noChangeShapeType="1"/>
              </p:cNvSpPr>
              <p:nvPr/>
            </p:nvSpPr>
            <p:spPr bwMode="auto">
              <a:xfrm>
                <a:off x="2445" y="2346"/>
                <a:ext cx="2074" cy="0"/>
              </a:xfrm>
              <a:prstGeom prst="line">
                <a:avLst/>
              </a:prstGeom>
              <a:noFill/>
              <a:ln w="3175" cap="flat">
                <a:solidFill>
                  <a:srgbClr val="6666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95" name="Line 11"/>
              <p:cNvSpPr>
                <a:spLocks noChangeShapeType="1"/>
              </p:cNvSpPr>
              <p:nvPr/>
            </p:nvSpPr>
            <p:spPr bwMode="auto">
              <a:xfrm flipV="1">
                <a:off x="4519" y="838"/>
                <a:ext cx="0" cy="1508"/>
              </a:xfrm>
              <a:prstGeom prst="line">
                <a:avLst/>
              </a:prstGeom>
              <a:noFill/>
              <a:ln w="3175" cap="flat">
                <a:solidFill>
                  <a:srgbClr val="6666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96" name="Line 12"/>
              <p:cNvSpPr>
                <a:spLocks noChangeShapeType="1"/>
              </p:cNvSpPr>
              <p:nvPr/>
            </p:nvSpPr>
            <p:spPr bwMode="auto">
              <a:xfrm flipH="1">
                <a:off x="2445" y="838"/>
                <a:ext cx="2074" cy="0"/>
              </a:xfrm>
              <a:prstGeom prst="line">
                <a:avLst/>
              </a:prstGeom>
              <a:noFill/>
              <a:ln w="3175" cap="flat">
                <a:solidFill>
                  <a:srgbClr val="6666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97" name="Rectangle 13"/>
              <p:cNvSpPr>
                <a:spLocks noChangeArrowheads="1"/>
              </p:cNvSpPr>
              <p:nvPr/>
            </p:nvSpPr>
            <p:spPr bwMode="auto">
              <a:xfrm>
                <a:off x="3255" y="846"/>
                <a:ext cx="419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666666"/>
                    </a:solidFill>
                    <a:effectLst/>
                    <a:latin typeface="Arial" pitchFamily="34" charset="0"/>
                    <a:cs typeface="Arial" pitchFamily="34" charset="0"/>
                  </a:rPr>
                  <a:t>Information about Facilities and Equipment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98" name="Line 14"/>
              <p:cNvSpPr>
                <a:spLocks noChangeShapeType="1"/>
              </p:cNvSpPr>
              <p:nvPr/>
            </p:nvSpPr>
            <p:spPr bwMode="auto">
              <a:xfrm>
                <a:off x="1389" y="2392"/>
                <a:ext cx="0" cy="1801"/>
              </a:xfrm>
              <a:prstGeom prst="line">
                <a:avLst/>
              </a:prstGeom>
              <a:noFill/>
              <a:ln w="3175" cap="flat">
                <a:solidFill>
                  <a:srgbClr val="6666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99" name="Line 15"/>
              <p:cNvSpPr>
                <a:spLocks noChangeShapeType="1"/>
              </p:cNvSpPr>
              <p:nvPr/>
            </p:nvSpPr>
            <p:spPr bwMode="auto">
              <a:xfrm>
                <a:off x="1389" y="4193"/>
                <a:ext cx="3133" cy="0"/>
              </a:xfrm>
              <a:prstGeom prst="line">
                <a:avLst/>
              </a:prstGeom>
              <a:noFill/>
              <a:ln w="3175" cap="flat">
                <a:solidFill>
                  <a:srgbClr val="6666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00" name="Line 16"/>
              <p:cNvSpPr>
                <a:spLocks noChangeShapeType="1"/>
              </p:cNvSpPr>
              <p:nvPr/>
            </p:nvSpPr>
            <p:spPr bwMode="auto">
              <a:xfrm flipV="1">
                <a:off x="4522" y="2392"/>
                <a:ext cx="0" cy="1801"/>
              </a:xfrm>
              <a:prstGeom prst="line">
                <a:avLst/>
              </a:prstGeom>
              <a:noFill/>
              <a:ln w="3175" cap="flat">
                <a:solidFill>
                  <a:srgbClr val="6666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01" name="Line 17"/>
              <p:cNvSpPr>
                <a:spLocks noChangeShapeType="1"/>
              </p:cNvSpPr>
              <p:nvPr/>
            </p:nvSpPr>
            <p:spPr bwMode="auto">
              <a:xfrm flipH="1">
                <a:off x="1389" y="2392"/>
                <a:ext cx="3133" cy="0"/>
              </a:xfrm>
              <a:prstGeom prst="line">
                <a:avLst/>
              </a:prstGeom>
              <a:noFill/>
              <a:ln w="3175" cap="flat">
                <a:solidFill>
                  <a:srgbClr val="6666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02" name="Rectangle 18"/>
              <p:cNvSpPr>
                <a:spLocks noChangeArrowheads="1"/>
              </p:cNvSpPr>
              <p:nvPr/>
            </p:nvSpPr>
            <p:spPr bwMode="auto">
              <a:xfrm>
                <a:off x="2581" y="2401"/>
                <a:ext cx="712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666666"/>
                    </a:solidFill>
                    <a:effectLst/>
                    <a:latin typeface="Arial" pitchFamily="34" charset="0"/>
                    <a:cs typeface="Arial" pitchFamily="34" charset="0"/>
                  </a:rPr>
                  <a:t>Details of the Observations, the Deployments and the Observing Process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03" name="Rectangle 19"/>
              <p:cNvSpPr>
                <a:spLocks noChangeArrowheads="1"/>
              </p:cNvSpPr>
              <p:nvPr/>
            </p:nvSpPr>
            <p:spPr bwMode="auto">
              <a:xfrm>
                <a:off x="3619" y="1497"/>
                <a:ext cx="601" cy="454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04" name="Rectangle 20"/>
              <p:cNvSpPr>
                <a:spLocks noChangeArrowheads="1"/>
              </p:cNvSpPr>
              <p:nvPr/>
            </p:nvSpPr>
            <p:spPr bwMode="auto">
              <a:xfrm>
                <a:off x="3619" y="1497"/>
                <a:ext cx="601" cy="454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05" name="Rectangle 21"/>
              <p:cNvSpPr>
                <a:spLocks noChangeArrowheads="1"/>
              </p:cNvSpPr>
              <p:nvPr/>
            </p:nvSpPr>
            <p:spPr bwMode="auto">
              <a:xfrm>
                <a:off x="3612" y="1491"/>
                <a:ext cx="313" cy="454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06" name="Rectangle 22"/>
              <p:cNvSpPr>
                <a:spLocks noChangeArrowheads="1"/>
              </p:cNvSpPr>
              <p:nvPr/>
            </p:nvSpPr>
            <p:spPr bwMode="auto">
              <a:xfrm>
                <a:off x="3925" y="1491"/>
                <a:ext cx="15" cy="454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07" name="Rectangle 23"/>
              <p:cNvSpPr>
                <a:spLocks noChangeArrowheads="1"/>
              </p:cNvSpPr>
              <p:nvPr/>
            </p:nvSpPr>
            <p:spPr bwMode="auto">
              <a:xfrm>
                <a:off x="3940" y="1491"/>
                <a:ext cx="16" cy="454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08" name="Rectangle 24"/>
              <p:cNvSpPr>
                <a:spLocks noChangeArrowheads="1"/>
              </p:cNvSpPr>
              <p:nvPr/>
            </p:nvSpPr>
            <p:spPr bwMode="auto">
              <a:xfrm>
                <a:off x="3956" y="1491"/>
                <a:ext cx="13" cy="454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09" name="Rectangle 25"/>
              <p:cNvSpPr>
                <a:spLocks noChangeArrowheads="1"/>
              </p:cNvSpPr>
              <p:nvPr/>
            </p:nvSpPr>
            <p:spPr bwMode="auto">
              <a:xfrm>
                <a:off x="3969" y="1491"/>
                <a:ext cx="16" cy="454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10" name="Rectangle 26"/>
              <p:cNvSpPr>
                <a:spLocks noChangeArrowheads="1"/>
              </p:cNvSpPr>
              <p:nvPr/>
            </p:nvSpPr>
            <p:spPr bwMode="auto">
              <a:xfrm>
                <a:off x="3985" y="1491"/>
                <a:ext cx="13" cy="454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11" name="Rectangle 27"/>
              <p:cNvSpPr>
                <a:spLocks noChangeArrowheads="1"/>
              </p:cNvSpPr>
              <p:nvPr/>
            </p:nvSpPr>
            <p:spPr bwMode="auto">
              <a:xfrm>
                <a:off x="3998" y="1491"/>
                <a:ext cx="13" cy="454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12" name="Rectangle 28"/>
              <p:cNvSpPr>
                <a:spLocks noChangeArrowheads="1"/>
              </p:cNvSpPr>
              <p:nvPr/>
            </p:nvSpPr>
            <p:spPr bwMode="auto">
              <a:xfrm>
                <a:off x="4011" y="1491"/>
                <a:ext cx="11" cy="454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13" name="Rectangle 29"/>
              <p:cNvSpPr>
                <a:spLocks noChangeArrowheads="1"/>
              </p:cNvSpPr>
              <p:nvPr/>
            </p:nvSpPr>
            <p:spPr bwMode="auto">
              <a:xfrm>
                <a:off x="4022" y="1491"/>
                <a:ext cx="16" cy="454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14" name="Rectangle 30"/>
              <p:cNvSpPr>
                <a:spLocks noChangeArrowheads="1"/>
              </p:cNvSpPr>
              <p:nvPr/>
            </p:nvSpPr>
            <p:spPr bwMode="auto">
              <a:xfrm>
                <a:off x="4038" y="1491"/>
                <a:ext cx="16" cy="454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15" name="Rectangle 31"/>
              <p:cNvSpPr>
                <a:spLocks noChangeArrowheads="1"/>
              </p:cNvSpPr>
              <p:nvPr/>
            </p:nvSpPr>
            <p:spPr bwMode="auto">
              <a:xfrm>
                <a:off x="4054" y="1491"/>
                <a:ext cx="13" cy="454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16" name="Rectangle 32"/>
              <p:cNvSpPr>
                <a:spLocks noChangeArrowheads="1"/>
              </p:cNvSpPr>
              <p:nvPr/>
            </p:nvSpPr>
            <p:spPr bwMode="auto">
              <a:xfrm>
                <a:off x="4067" y="1491"/>
                <a:ext cx="15" cy="454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17" name="Rectangle 33"/>
              <p:cNvSpPr>
                <a:spLocks noChangeArrowheads="1"/>
              </p:cNvSpPr>
              <p:nvPr/>
            </p:nvSpPr>
            <p:spPr bwMode="auto">
              <a:xfrm>
                <a:off x="4082" y="1491"/>
                <a:ext cx="16" cy="454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18" name="Rectangle 34"/>
              <p:cNvSpPr>
                <a:spLocks noChangeArrowheads="1"/>
              </p:cNvSpPr>
              <p:nvPr/>
            </p:nvSpPr>
            <p:spPr bwMode="auto">
              <a:xfrm>
                <a:off x="4098" y="1491"/>
                <a:ext cx="15" cy="454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19" name="Rectangle 35"/>
              <p:cNvSpPr>
                <a:spLocks noChangeArrowheads="1"/>
              </p:cNvSpPr>
              <p:nvPr/>
            </p:nvSpPr>
            <p:spPr bwMode="auto">
              <a:xfrm>
                <a:off x="4113" y="1491"/>
                <a:ext cx="16" cy="454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0" name="Rectangle 36"/>
              <p:cNvSpPr>
                <a:spLocks noChangeArrowheads="1"/>
              </p:cNvSpPr>
              <p:nvPr/>
            </p:nvSpPr>
            <p:spPr bwMode="auto">
              <a:xfrm>
                <a:off x="4129" y="1491"/>
                <a:ext cx="13" cy="454"/>
              </a:xfrm>
              <a:prstGeom prst="rect">
                <a:avLst/>
              </a:prstGeom>
              <a:solidFill>
                <a:srgbClr val="F4F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1" name="Rectangle 37"/>
              <p:cNvSpPr>
                <a:spLocks noChangeArrowheads="1"/>
              </p:cNvSpPr>
              <p:nvPr/>
            </p:nvSpPr>
            <p:spPr bwMode="auto">
              <a:xfrm>
                <a:off x="4142" y="1491"/>
                <a:ext cx="14" cy="454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2" name="Rectangle 38"/>
              <p:cNvSpPr>
                <a:spLocks noChangeArrowheads="1"/>
              </p:cNvSpPr>
              <p:nvPr/>
            </p:nvSpPr>
            <p:spPr bwMode="auto">
              <a:xfrm>
                <a:off x="4156" y="1491"/>
                <a:ext cx="11" cy="454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3" name="Rectangle 39"/>
              <p:cNvSpPr>
                <a:spLocks noChangeArrowheads="1"/>
              </p:cNvSpPr>
              <p:nvPr/>
            </p:nvSpPr>
            <p:spPr bwMode="auto">
              <a:xfrm>
                <a:off x="4167" y="1491"/>
                <a:ext cx="13" cy="454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4" name="Rectangle 40"/>
              <p:cNvSpPr>
                <a:spLocks noChangeArrowheads="1"/>
              </p:cNvSpPr>
              <p:nvPr/>
            </p:nvSpPr>
            <p:spPr bwMode="auto">
              <a:xfrm>
                <a:off x="4180" y="1491"/>
                <a:ext cx="15" cy="454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5" name="Rectangle 41"/>
              <p:cNvSpPr>
                <a:spLocks noChangeArrowheads="1"/>
              </p:cNvSpPr>
              <p:nvPr/>
            </p:nvSpPr>
            <p:spPr bwMode="auto">
              <a:xfrm>
                <a:off x="4195" y="1491"/>
                <a:ext cx="16" cy="454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6" name="Rectangle 42"/>
              <p:cNvSpPr>
                <a:spLocks noChangeArrowheads="1"/>
              </p:cNvSpPr>
              <p:nvPr/>
            </p:nvSpPr>
            <p:spPr bwMode="auto">
              <a:xfrm>
                <a:off x="4211" y="1491"/>
                <a:ext cx="2" cy="454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7" name="Rectangle 43"/>
              <p:cNvSpPr>
                <a:spLocks noChangeArrowheads="1"/>
              </p:cNvSpPr>
              <p:nvPr/>
            </p:nvSpPr>
            <p:spPr bwMode="auto">
              <a:xfrm>
                <a:off x="3612" y="1491"/>
                <a:ext cx="601" cy="454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8" name="Rectangle 44"/>
              <p:cNvSpPr>
                <a:spLocks noChangeArrowheads="1"/>
              </p:cNvSpPr>
              <p:nvPr/>
            </p:nvSpPr>
            <p:spPr bwMode="auto">
              <a:xfrm>
                <a:off x="3834" y="1504"/>
                <a:ext cx="15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29" name="Rectangle 45"/>
              <p:cNvSpPr>
                <a:spLocks noChangeArrowheads="1"/>
              </p:cNvSpPr>
              <p:nvPr/>
            </p:nvSpPr>
            <p:spPr bwMode="auto">
              <a:xfrm>
                <a:off x="3856" y="1533"/>
                <a:ext cx="122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Equipment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0" name="Line 46"/>
              <p:cNvSpPr>
                <a:spLocks noChangeShapeType="1"/>
              </p:cNvSpPr>
              <p:nvPr/>
            </p:nvSpPr>
            <p:spPr bwMode="auto">
              <a:xfrm>
                <a:off x="3612" y="1573"/>
                <a:ext cx="601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31" name="Rectangle 47"/>
              <p:cNvSpPr>
                <a:spLocks noChangeArrowheads="1"/>
              </p:cNvSpPr>
              <p:nvPr/>
            </p:nvSpPr>
            <p:spPr bwMode="auto">
              <a:xfrm>
                <a:off x="3623" y="1582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2" name="Rectangle 48"/>
              <p:cNvSpPr>
                <a:spLocks noChangeArrowheads="1"/>
              </p:cNvSpPr>
              <p:nvPr/>
            </p:nvSpPr>
            <p:spPr bwMode="auto">
              <a:xfrm>
                <a:off x="3661" y="1582"/>
                <a:ext cx="390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driftPerUnitTime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3" name="Rectangle 49"/>
              <p:cNvSpPr>
                <a:spLocks noChangeArrowheads="1"/>
              </p:cNvSpPr>
              <p:nvPr/>
            </p:nvSpPr>
            <p:spPr bwMode="auto">
              <a:xfrm>
                <a:off x="3623" y="1610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4" name="Rectangle 50"/>
              <p:cNvSpPr>
                <a:spLocks noChangeArrowheads="1"/>
              </p:cNvSpPr>
              <p:nvPr/>
            </p:nvSpPr>
            <p:spPr bwMode="auto">
              <a:xfrm>
                <a:off x="3661" y="1610"/>
                <a:ext cx="40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observableRange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5" name="Rectangle 51"/>
              <p:cNvSpPr>
                <a:spLocks noChangeArrowheads="1"/>
              </p:cNvSpPr>
              <p:nvPr/>
            </p:nvSpPr>
            <p:spPr bwMode="auto">
              <a:xfrm>
                <a:off x="3623" y="1639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6" name="Rectangle 52"/>
              <p:cNvSpPr>
                <a:spLocks noChangeArrowheads="1"/>
              </p:cNvSpPr>
              <p:nvPr/>
            </p:nvSpPr>
            <p:spPr bwMode="auto">
              <a:xfrm>
                <a:off x="3661" y="1639"/>
                <a:ext cx="412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observingMethod  :ObservingMethodType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7" name="Rectangle 53"/>
              <p:cNvSpPr>
                <a:spLocks noChangeArrowheads="1"/>
              </p:cNvSpPr>
              <p:nvPr/>
            </p:nvSpPr>
            <p:spPr bwMode="auto">
              <a:xfrm>
                <a:off x="3623" y="1668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8" name="Rectangle 54"/>
              <p:cNvSpPr>
                <a:spLocks noChangeArrowheads="1"/>
              </p:cNvSpPr>
              <p:nvPr/>
            </p:nvSpPr>
            <p:spPr bwMode="auto">
              <a:xfrm>
                <a:off x="3661" y="1668"/>
                <a:ext cx="46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observingMethodDetails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9" name="Rectangle 55"/>
              <p:cNvSpPr>
                <a:spLocks noChangeArrowheads="1"/>
              </p:cNvSpPr>
              <p:nvPr/>
            </p:nvSpPr>
            <p:spPr bwMode="auto">
              <a:xfrm>
                <a:off x="3623" y="1697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0" name="Rectangle 56"/>
              <p:cNvSpPr>
                <a:spLocks noChangeArrowheads="1"/>
              </p:cNvSpPr>
              <p:nvPr/>
            </p:nvSpPr>
            <p:spPr bwMode="auto">
              <a:xfrm>
                <a:off x="3661" y="1697"/>
                <a:ext cx="279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specificationLink  :URI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1" name="Rectangle 57"/>
              <p:cNvSpPr>
                <a:spLocks noChangeArrowheads="1"/>
              </p:cNvSpPr>
              <p:nvPr/>
            </p:nvSpPr>
            <p:spPr bwMode="auto">
              <a:xfrm>
                <a:off x="3623" y="1726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2" name="Rectangle 58"/>
              <p:cNvSpPr>
                <a:spLocks noChangeArrowheads="1"/>
              </p:cNvSpPr>
              <p:nvPr/>
            </p:nvSpPr>
            <p:spPr bwMode="auto">
              <a:xfrm>
                <a:off x="3661" y="1726"/>
                <a:ext cx="51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specifiedAbsoluteUncertainty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3" name="Rectangle 59"/>
              <p:cNvSpPr>
                <a:spLocks noChangeArrowheads="1"/>
              </p:cNvSpPr>
              <p:nvPr/>
            </p:nvSpPr>
            <p:spPr bwMode="auto">
              <a:xfrm>
                <a:off x="3623" y="1754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4" name="Rectangle 60"/>
              <p:cNvSpPr>
                <a:spLocks noChangeArrowheads="1"/>
              </p:cNvSpPr>
              <p:nvPr/>
            </p:nvSpPr>
            <p:spPr bwMode="auto">
              <a:xfrm>
                <a:off x="3661" y="1754"/>
                <a:ext cx="50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specifiedRelativeUncertainty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5" name="Rectangle 61"/>
              <p:cNvSpPr>
                <a:spLocks noChangeArrowheads="1"/>
              </p:cNvSpPr>
              <p:nvPr/>
            </p:nvSpPr>
            <p:spPr bwMode="auto">
              <a:xfrm>
                <a:off x="3619" y="1790"/>
                <a:ext cx="588" cy="29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46" name="Rectangle 62"/>
              <p:cNvSpPr>
                <a:spLocks noChangeArrowheads="1"/>
              </p:cNvSpPr>
              <p:nvPr/>
            </p:nvSpPr>
            <p:spPr bwMode="auto">
              <a:xfrm>
                <a:off x="3621" y="1792"/>
                <a:ext cx="583" cy="24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47" name="Rectangle 63"/>
              <p:cNvSpPr>
                <a:spLocks noChangeArrowheads="1"/>
              </p:cNvSpPr>
              <p:nvPr/>
            </p:nvSpPr>
            <p:spPr bwMode="auto">
              <a:xfrm>
                <a:off x="3625" y="1792"/>
                <a:ext cx="11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3»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8" name="Rectangle 64"/>
              <p:cNvSpPr>
                <a:spLocks noChangeArrowheads="1"/>
              </p:cNvSpPr>
              <p:nvPr/>
            </p:nvSpPr>
            <p:spPr bwMode="auto">
              <a:xfrm>
                <a:off x="3623" y="1821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9" name="Rectangle 65"/>
              <p:cNvSpPr>
                <a:spLocks noChangeArrowheads="1"/>
              </p:cNvSpPr>
              <p:nvPr/>
            </p:nvSpPr>
            <p:spPr bwMode="auto">
              <a:xfrm>
                <a:off x="3661" y="1821"/>
                <a:ext cx="390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firmwareVersion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0" name="Rectangle 66"/>
              <p:cNvSpPr>
                <a:spLocks noChangeArrowheads="1"/>
              </p:cNvSpPr>
              <p:nvPr/>
            </p:nvSpPr>
            <p:spPr bwMode="auto">
              <a:xfrm>
                <a:off x="3623" y="1850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1" name="Rectangle 67"/>
              <p:cNvSpPr>
                <a:spLocks noChangeArrowheads="1"/>
              </p:cNvSpPr>
              <p:nvPr/>
            </p:nvSpPr>
            <p:spPr bwMode="auto">
              <a:xfrm>
                <a:off x="3661" y="1850"/>
                <a:ext cx="359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manufacturer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2" name="Rectangle 68"/>
              <p:cNvSpPr>
                <a:spLocks noChangeArrowheads="1"/>
              </p:cNvSpPr>
              <p:nvPr/>
            </p:nvSpPr>
            <p:spPr bwMode="auto">
              <a:xfrm>
                <a:off x="3623" y="1878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3" name="Rectangle 69"/>
              <p:cNvSpPr>
                <a:spLocks noChangeArrowheads="1"/>
              </p:cNvSpPr>
              <p:nvPr/>
            </p:nvSpPr>
            <p:spPr bwMode="auto">
              <a:xfrm>
                <a:off x="3661" y="1878"/>
                <a:ext cx="36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modelNumber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4" name="Rectangle 70"/>
              <p:cNvSpPr>
                <a:spLocks noChangeArrowheads="1"/>
              </p:cNvSpPr>
              <p:nvPr/>
            </p:nvSpPr>
            <p:spPr bwMode="auto">
              <a:xfrm>
                <a:off x="3623" y="1907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5" name="Rectangle 71"/>
              <p:cNvSpPr>
                <a:spLocks noChangeArrowheads="1"/>
              </p:cNvSpPr>
              <p:nvPr/>
            </p:nvSpPr>
            <p:spPr bwMode="auto">
              <a:xfrm>
                <a:off x="3661" y="1907"/>
                <a:ext cx="361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serialNumber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6" name="Rectangle 72"/>
              <p:cNvSpPr>
                <a:spLocks noChangeArrowheads="1"/>
              </p:cNvSpPr>
              <p:nvPr/>
            </p:nvSpPr>
            <p:spPr bwMode="auto">
              <a:xfrm>
                <a:off x="3958" y="2166"/>
                <a:ext cx="462" cy="15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7" name="Rectangle 73"/>
              <p:cNvSpPr>
                <a:spLocks noChangeArrowheads="1"/>
              </p:cNvSpPr>
              <p:nvPr/>
            </p:nvSpPr>
            <p:spPr bwMode="auto">
              <a:xfrm>
                <a:off x="3958" y="2166"/>
                <a:ext cx="462" cy="15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8" name="Rectangle 74"/>
              <p:cNvSpPr>
                <a:spLocks noChangeArrowheads="1"/>
              </p:cNvSpPr>
              <p:nvPr/>
            </p:nvSpPr>
            <p:spPr bwMode="auto">
              <a:xfrm>
                <a:off x="3951" y="2160"/>
                <a:ext cx="240" cy="152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9" name="Rectangle 75"/>
              <p:cNvSpPr>
                <a:spLocks noChangeArrowheads="1"/>
              </p:cNvSpPr>
              <p:nvPr/>
            </p:nvSpPr>
            <p:spPr bwMode="auto">
              <a:xfrm>
                <a:off x="4191" y="2160"/>
                <a:ext cx="13" cy="152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0" name="Rectangle 76"/>
              <p:cNvSpPr>
                <a:spLocks noChangeArrowheads="1"/>
              </p:cNvSpPr>
              <p:nvPr/>
            </p:nvSpPr>
            <p:spPr bwMode="auto">
              <a:xfrm>
                <a:off x="4204" y="2160"/>
                <a:ext cx="11" cy="152"/>
              </a:xfrm>
              <a:prstGeom prst="rect">
                <a:avLst/>
              </a:prstGeom>
              <a:solidFill>
                <a:srgbClr val="FDF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1" name="Rectangle 77"/>
              <p:cNvSpPr>
                <a:spLocks noChangeArrowheads="1"/>
              </p:cNvSpPr>
              <p:nvPr/>
            </p:nvSpPr>
            <p:spPr bwMode="auto">
              <a:xfrm>
                <a:off x="4215" y="2160"/>
                <a:ext cx="12" cy="152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2" name="Rectangle 78"/>
              <p:cNvSpPr>
                <a:spLocks noChangeArrowheads="1"/>
              </p:cNvSpPr>
              <p:nvPr/>
            </p:nvSpPr>
            <p:spPr bwMode="auto">
              <a:xfrm>
                <a:off x="4227" y="2160"/>
                <a:ext cx="11" cy="152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3" name="Rectangle 79"/>
              <p:cNvSpPr>
                <a:spLocks noChangeArrowheads="1"/>
              </p:cNvSpPr>
              <p:nvPr/>
            </p:nvSpPr>
            <p:spPr bwMode="auto">
              <a:xfrm>
                <a:off x="4238" y="2160"/>
                <a:ext cx="11" cy="152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4" name="Rectangle 80"/>
              <p:cNvSpPr>
                <a:spLocks noChangeArrowheads="1"/>
              </p:cNvSpPr>
              <p:nvPr/>
            </p:nvSpPr>
            <p:spPr bwMode="auto">
              <a:xfrm>
                <a:off x="4249" y="2160"/>
                <a:ext cx="9" cy="152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5" name="Rectangle 81"/>
              <p:cNvSpPr>
                <a:spLocks noChangeArrowheads="1"/>
              </p:cNvSpPr>
              <p:nvPr/>
            </p:nvSpPr>
            <p:spPr bwMode="auto">
              <a:xfrm>
                <a:off x="4258" y="2160"/>
                <a:ext cx="8" cy="152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6" name="Rectangle 82"/>
              <p:cNvSpPr>
                <a:spLocks noChangeArrowheads="1"/>
              </p:cNvSpPr>
              <p:nvPr/>
            </p:nvSpPr>
            <p:spPr bwMode="auto">
              <a:xfrm>
                <a:off x="4266" y="2160"/>
                <a:ext cx="12" cy="152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7" name="Rectangle 83"/>
              <p:cNvSpPr>
                <a:spLocks noChangeArrowheads="1"/>
              </p:cNvSpPr>
              <p:nvPr/>
            </p:nvSpPr>
            <p:spPr bwMode="auto">
              <a:xfrm>
                <a:off x="4278" y="2160"/>
                <a:ext cx="13" cy="152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8" name="Rectangle 84"/>
              <p:cNvSpPr>
                <a:spLocks noChangeArrowheads="1"/>
              </p:cNvSpPr>
              <p:nvPr/>
            </p:nvSpPr>
            <p:spPr bwMode="auto">
              <a:xfrm>
                <a:off x="4291" y="2160"/>
                <a:ext cx="11" cy="152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9" name="Rectangle 85"/>
              <p:cNvSpPr>
                <a:spLocks noChangeArrowheads="1"/>
              </p:cNvSpPr>
              <p:nvPr/>
            </p:nvSpPr>
            <p:spPr bwMode="auto">
              <a:xfrm>
                <a:off x="4302" y="2160"/>
                <a:ext cx="11" cy="152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0" name="Rectangle 86"/>
              <p:cNvSpPr>
                <a:spLocks noChangeArrowheads="1"/>
              </p:cNvSpPr>
              <p:nvPr/>
            </p:nvSpPr>
            <p:spPr bwMode="auto">
              <a:xfrm>
                <a:off x="4313" y="2160"/>
                <a:ext cx="11" cy="152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1" name="Rectangle 87"/>
              <p:cNvSpPr>
                <a:spLocks noChangeArrowheads="1"/>
              </p:cNvSpPr>
              <p:nvPr/>
            </p:nvSpPr>
            <p:spPr bwMode="auto">
              <a:xfrm>
                <a:off x="4324" y="2160"/>
                <a:ext cx="11" cy="152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2" name="Rectangle 88"/>
              <p:cNvSpPr>
                <a:spLocks noChangeArrowheads="1"/>
              </p:cNvSpPr>
              <p:nvPr/>
            </p:nvSpPr>
            <p:spPr bwMode="auto">
              <a:xfrm>
                <a:off x="4335" y="2160"/>
                <a:ext cx="14" cy="152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3" name="Rectangle 89"/>
              <p:cNvSpPr>
                <a:spLocks noChangeArrowheads="1"/>
              </p:cNvSpPr>
              <p:nvPr/>
            </p:nvSpPr>
            <p:spPr bwMode="auto">
              <a:xfrm>
                <a:off x="4349" y="2160"/>
                <a:ext cx="11" cy="152"/>
              </a:xfrm>
              <a:prstGeom prst="rect">
                <a:avLst/>
              </a:prstGeom>
              <a:solidFill>
                <a:srgbClr val="F4F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4" name="Rectangle 90"/>
              <p:cNvSpPr>
                <a:spLocks noChangeArrowheads="1"/>
              </p:cNvSpPr>
              <p:nvPr/>
            </p:nvSpPr>
            <p:spPr bwMode="auto">
              <a:xfrm>
                <a:off x="4360" y="2160"/>
                <a:ext cx="8" cy="152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5" name="Rectangle 91"/>
              <p:cNvSpPr>
                <a:spLocks noChangeArrowheads="1"/>
              </p:cNvSpPr>
              <p:nvPr/>
            </p:nvSpPr>
            <p:spPr bwMode="auto">
              <a:xfrm>
                <a:off x="4368" y="2160"/>
                <a:ext cx="9" cy="152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6" name="Rectangle 92"/>
              <p:cNvSpPr>
                <a:spLocks noChangeArrowheads="1"/>
              </p:cNvSpPr>
              <p:nvPr/>
            </p:nvSpPr>
            <p:spPr bwMode="auto">
              <a:xfrm>
                <a:off x="4377" y="2160"/>
                <a:ext cx="11" cy="152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7" name="Rectangle 93"/>
              <p:cNvSpPr>
                <a:spLocks noChangeArrowheads="1"/>
              </p:cNvSpPr>
              <p:nvPr/>
            </p:nvSpPr>
            <p:spPr bwMode="auto">
              <a:xfrm>
                <a:off x="4388" y="2160"/>
                <a:ext cx="12" cy="152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8" name="Rectangle 94"/>
              <p:cNvSpPr>
                <a:spLocks noChangeArrowheads="1"/>
              </p:cNvSpPr>
              <p:nvPr/>
            </p:nvSpPr>
            <p:spPr bwMode="auto">
              <a:xfrm>
                <a:off x="4400" y="2160"/>
                <a:ext cx="11" cy="152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9" name="Rectangle 95"/>
              <p:cNvSpPr>
                <a:spLocks noChangeArrowheads="1"/>
              </p:cNvSpPr>
              <p:nvPr/>
            </p:nvSpPr>
            <p:spPr bwMode="auto">
              <a:xfrm>
                <a:off x="4411" y="2160"/>
                <a:ext cx="2" cy="152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0" name="Rectangle 96"/>
              <p:cNvSpPr>
                <a:spLocks noChangeArrowheads="1"/>
              </p:cNvSpPr>
              <p:nvPr/>
            </p:nvSpPr>
            <p:spPr bwMode="auto">
              <a:xfrm>
                <a:off x="3951" y="2160"/>
                <a:ext cx="462" cy="152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1" name="Rectangle 97"/>
              <p:cNvSpPr>
                <a:spLocks noChangeArrowheads="1"/>
              </p:cNvSpPr>
              <p:nvPr/>
            </p:nvSpPr>
            <p:spPr bwMode="auto">
              <a:xfrm>
                <a:off x="4366" y="2166"/>
                <a:ext cx="4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Log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82" name="Rectangle 98"/>
              <p:cNvSpPr>
                <a:spLocks noChangeArrowheads="1"/>
              </p:cNvSpPr>
              <p:nvPr/>
            </p:nvSpPr>
            <p:spPr bwMode="auto">
              <a:xfrm>
                <a:off x="4102" y="2208"/>
                <a:ext cx="15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83" name="Rectangle 99"/>
              <p:cNvSpPr>
                <a:spLocks noChangeArrowheads="1"/>
              </p:cNvSpPr>
              <p:nvPr/>
            </p:nvSpPr>
            <p:spPr bwMode="auto">
              <a:xfrm>
                <a:off x="4105" y="2237"/>
                <a:ext cx="161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EquipmentLog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84" name="Rectangle 100"/>
              <p:cNvSpPr>
                <a:spLocks noChangeArrowheads="1"/>
              </p:cNvSpPr>
              <p:nvPr/>
            </p:nvSpPr>
            <p:spPr bwMode="auto">
              <a:xfrm>
                <a:off x="2592" y="3692"/>
                <a:ext cx="652" cy="478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5" name="Rectangle 101"/>
              <p:cNvSpPr>
                <a:spLocks noChangeArrowheads="1"/>
              </p:cNvSpPr>
              <p:nvPr/>
            </p:nvSpPr>
            <p:spPr bwMode="auto">
              <a:xfrm>
                <a:off x="2592" y="3692"/>
                <a:ext cx="652" cy="478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6" name="Rectangle 102"/>
              <p:cNvSpPr>
                <a:spLocks noChangeArrowheads="1"/>
              </p:cNvSpPr>
              <p:nvPr/>
            </p:nvSpPr>
            <p:spPr bwMode="auto">
              <a:xfrm>
                <a:off x="2585" y="3685"/>
                <a:ext cx="339" cy="479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7" name="Rectangle 103"/>
              <p:cNvSpPr>
                <a:spLocks noChangeArrowheads="1"/>
              </p:cNvSpPr>
              <p:nvPr/>
            </p:nvSpPr>
            <p:spPr bwMode="auto">
              <a:xfrm>
                <a:off x="2924" y="3685"/>
                <a:ext cx="16" cy="479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8" name="Rectangle 104"/>
              <p:cNvSpPr>
                <a:spLocks noChangeArrowheads="1"/>
              </p:cNvSpPr>
              <p:nvPr/>
            </p:nvSpPr>
            <p:spPr bwMode="auto">
              <a:xfrm>
                <a:off x="2940" y="3685"/>
                <a:ext cx="18" cy="479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9" name="Rectangle 105"/>
              <p:cNvSpPr>
                <a:spLocks noChangeArrowheads="1"/>
              </p:cNvSpPr>
              <p:nvPr/>
            </p:nvSpPr>
            <p:spPr bwMode="auto">
              <a:xfrm>
                <a:off x="2958" y="3685"/>
                <a:ext cx="15" cy="479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0" name="Rectangle 106"/>
              <p:cNvSpPr>
                <a:spLocks noChangeArrowheads="1"/>
              </p:cNvSpPr>
              <p:nvPr/>
            </p:nvSpPr>
            <p:spPr bwMode="auto">
              <a:xfrm>
                <a:off x="2973" y="3685"/>
                <a:ext cx="16" cy="479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1" name="Rectangle 107"/>
              <p:cNvSpPr>
                <a:spLocks noChangeArrowheads="1"/>
              </p:cNvSpPr>
              <p:nvPr/>
            </p:nvSpPr>
            <p:spPr bwMode="auto">
              <a:xfrm>
                <a:off x="2989" y="3685"/>
                <a:ext cx="15" cy="479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2" name="Rectangle 108"/>
              <p:cNvSpPr>
                <a:spLocks noChangeArrowheads="1"/>
              </p:cNvSpPr>
              <p:nvPr/>
            </p:nvSpPr>
            <p:spPr bwMode="auto">
              <a:xfrm>
                <a:off x="3004" y="3685"/>
                <a:ext cx="14" cy="479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3" name="Rectangle 109"/>
              <p:cNvSpPr>
                <a:spLocks noChangeArrowheads="1"/>
              </p:cNvSpPr>
              <p:nvPr/>
            </p:nvSpPr>
            <p:spPr bwMode="auto">
              <a:xfrm>
                <a:off x="3018" y="3685"/>
                <a:ext cx="13" cy="479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4" name="Rectangle 110"/>
              <p:cNvSpPr>
                <a:spLocks noChangeArrowheads="1"/>
              </p:cNvSpPr>
              <p:nvPr/>
            </p:nvSpPr>
            <p:spPr bwMode="auto">
              <a:xfrm>
                <a:off x="3031" y="3685"/>
                <a:ext cx="15" cy="479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5" name="Rectangle 111"/>
              <p:cNvSpPr>
                <a:spLocks noChangeArrowheads="1"/>
              </p:cNvSpPr>
              <p:nvPr/>
            </p:nvSpPr>
            <p:spPr bwMode="auto">
              <a:xfrm>
                <a:off x="3046" y="3685"/>
                <a:ext cx="18" cy="479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6" name="Rectangle 112"/>
              <p:cNvSpPr>
                <a:spLocks noChangeArrowheads="1"/>
              </p:cNvSpPr>
              <p:nvPr/>
            </p:nvSpPr>
            <p:spPr bwMode="auto">
              <a:xfrm>
                <a:off x="3064" y="3685"/>
                <a:ext cx="16" cy="479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7" name="Rectangle 113"/>
              <p:cNvSpPr>
                <a:spLocks noChangeArrowheads="1"/>
              </p:cNvSpPr>
              <p:nvPr/>
            </p:nvSpPr>
            <p:spPr bwMode="auto">
              <a:xfrm>
                <a:off x="3080" y="3685"/>
                <a:ext cx="15" cy="479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8" name="Rectangle 114"/>
              <p:cNvSpPr>
                <a:spLocks noChangeArrowheads="1"/>
              </p:cNvSpPr>
              <p:nvPr/>
            </p:nvSpPr>
            <p:spPr bwMode="auto">
              <a:xfrm>
                <a:off x="3095" y="3685"/>
                <a:ext cx="18" cy="479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9" name="Rectangle 115"/>
              <p:cNvSpPr>
                <a:spLocks noChangeArrowheads="1"/>
              </p:cNvSpPr>
              <p:nvPr/>
            </p:nvSpPr>
            <p:spPr bwMode="auto">
              <a:xfrm>
                <a:off x="3113" y="3685"/>
                <a:ext cx="16" cy="479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0" name="Rectangle 116"/>
              <p:cNvSpPr>
                <a:spLocks noChangeArrowheads="1"/>
              </p:cNvSpPr>
              <p:nvPr/>
            </p:nvSpPr>
            <p:spPr bwMode="auto">
              <a:xfrm>
                <a:off x="3129" y="3685"/>
                <a:ext cx="15" cy="479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1" name="Rectangle 117"/>
              <p:cNvSpPr>
                <a:spLocks noChangeArrowheads="1"/>
              </p:cNvSpPr>
              <p:nvPr/>
            </p:nvSpPr>
            <p:spPr bwMode="auto">
              <a:xfrm>
                <a:off x="3144" y="3685"/>
                <a:ext cx="16" cy="479"/>
              </a:xfrm>
              <a:prstGeom prst="rect">
                <a:avLst/>
              </a:prstGeom>
              <a:solidFill>
                <a:srgbClr val="F5F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2" name="Rectangle 118"/>
              <p:cNvSpPr>
                <a:spLocks noChangeArrowheads="1"/>
              </p:cNvSpPr>
              <p:nvPr/>
            </p:nvSpPr>
            <p:spPr bwMode="auto">
              <a:xfrm>
                <a:off x="3160" y="3685"/>
                <a:ext cx="13" cy="479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3" name="Rectangle 119"/>
              <p:cNvSpPr>
                <a:spLocks noChangeArrowheads="1"/>
              </p:cNvSpPr>
              <p:nvPr/>
            </p:nvSpPr>
            <p:spPr bwMode="auto">
              <a:xfrm>
                <a:off x="3173" y="3685"/>
                <a:ext cx="15" cy="479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4" name="Rectangle 120"/>
              <p:cNvSpPr>
                <a:spLocks noChangeArrowheads="1"/>
              </p:cNvSpPr>
              <p:nvPr/>
            </p:nvSpPr>
            <p:spPr bwMode="auto">
              <a:xfrm>
                <a:off x="3188" y="3685"/>
                <a:ext cx="14" cy="479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5" name="Rectangle 121"/>
              <p:cNvSpPr>
                <a:spLocks noChangeArrowheads="1"/>
              </p:cNvSpPr>
              <p:nvPr/>
            </p:nvSpPr>
            <p:spPr bwMode="auto">
              <a:xfrm>
                <a:off x="3202" y="3685"/>
                <a:ext cx="15" cy="479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6" name="Rectangle 122"/>
              <p:cNvSpPr>
                <a:spLocks noChangeArrowheads="1"/>
              </p:cNvSpPr>
              <p:nvPr/>
            </p:nvSpPr>
            <p:spPr bwMode="auto">
              <a:xfrm>
                <a:off x="3217" y="3685"/>
                <a:ext cx="18" cy="479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7" name="Rectangle 123"/>
              <p:cNvSpPr>
                <a:spLocks noChangeArrowheads="1"/>
              </p:cNvSpPr>
              <p:nvPr/>
            </p:nvSpPr>
            <p:spPr bwMode="auto">
              <a:xfrm>
                <a:off x="3235" y="3685"/>
                <a:ext cx="2" cy="479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8" name="Rectangle 124"/>
              <p:cNvSpPr>
                <a:spLocks noChangeArrowheads="1"/>
              </p:cNvSpPr>
              <p:nvPr/>
            </p:nvSpPr>
            <p:spPr bwMode="auto">
              <a:xfrm>
                <a:off x="2585" y="3685"/>
                <a:ext cx="652" cy="479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9" name="Rectangle 125"/>
              <p:cNvSpPr>
                <a:spLocks noChangeArrowheads="1"/>
              </p:cNvSpPr>
              <p:nvPr/>
            </p:nvSpPr>
            <p:spPr bwMode="auto">
              <a:xfrm>
                <a:off x="2847" y="3699"/>
                <a:ext cx="12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«DataType»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0" name="Rectangle 126"/>
              <p:cNvSpPr>
                <a:spLocks noChangeArrowheads="1"/>
              </p:cNvSpPr>
              <p:nvPr/>
            </p:nvSpPr>
            <p:spPr bwMode="auto">
              <a:xfrm>
                <a:off x="2860" y="3728"/>
                <a:ext cx="10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Sampling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1" name="Line 127"/>
              <p:cNvSpPr>
                <a:spLocks noChangeShapeType="1"/>
              </p:cNvSpPr>
              <p:nvPr/>
            </p:nvSpPr>
            <p:spPr bwMode="auto">
              <a:xfrm>
                <a:off x="2585" y="3767"/>
                <a:ext cx="652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2" name="Rectangle 128"/>
              <p:cNvSpPr>
                <a:spLocks noChangeArrowheads="1"/>
              </p:cNvSpPr>
              <p:nvPr/>
            </p:nvSpPr>
            <p:spPr bwMode="auto">
              <a:xfrm>
                <a:off x="2596" y="3776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3" name="Rectangle 129"/>
              <p:cNvSpPr>
                <a:spLocks noChangeArrowheads="1"/>
              </p:cNvSpPr>
              <p:nvPr/>
            </p:nvSpPr>
            <p:spPr bwMode="auto">
              <a:xfrm>
                <a:off x="2634" y="3776"/>
                <a:ext cx="33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diurnalBaseTime  :TM_ClockTime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4" name="Rectangle 130"/>
              <p:cNvSpPr>
                <a:spLocks noChangeArrowheads="1"/>
              </p:cNvSpPr>
              <p:nvPr/>
            </p:nvSpPr>
            <p:spPr bwMode="auto">
              <a:xfrm>
                <a:off x="2596" y="3805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5" name="Rectangle 131"/>
              <p:cNvSpPr>
                <a:spLocks noChangeArrowheads="1"/>
              </p:cNvSpPr>
              <p:nvPr/>
            </p:nvSpPr>
            <p:spPr bwMode="auto">
              <a:xfrm>
                <a:off x="2634" y="3805"/>
                <a:ext cx="46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samplingStrategy  :SamplingStrategyType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6" name="Rectangle 132"/>
              <p:cNvSpPr>
                <a:spLocks noChangeArrowheads="1"/>
              </p:cNvSpPr>
              <p:nvPr/>
            </p:nvSpPr>
            <p:spPr bwMode="auto">
              <a:xfrm>
                <a:off x="2592" y="3841"/>
                <a:ext cx="639" cy="28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7" name="Rectangle 133"/>
              <p:cNvSpPr>
                <a:spLocks noChangeArrowheads="1"/>
              </p:cNvSpPr>
              <p:nvPr/>
            </p:nvSpPr>
            <p:spPr bwMode="auto">
              <a:xfrm>
                <a:off x="2594" y="3843"/>
                <a:ext cx="634" cy="24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8" name="Rectangle 134"/>
              <p:cNvSpPr>
                <a:spLocks noChangeArrowheads="1"/>
              </p:cNvSpPr>
              <p:nvPr/>
            </p:nvSpPr>
            <p:spPr bwMode="auto">
              <a:xfrm>
                <a:off x="2598" y="3843"/>
                <a:ext cx="11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3»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9" name="Rectangle 135"/>
              <p:cNvSpPr>
                <a:spLocks noChangeArrowheads="1"/>
              </p:cNvSpPr>
              <p:nvPr/>
            </p:nvSpPr>
            <p:spPr bwMode="auto">
              <a:xfrm>
                <a:off x="2596" y="3872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0" name="Rectangle 136"/>
              <p:cNvSpPr>
                <a:spLocks noChangeArrowheads="1"/>
              </p:cNvSpPr>
              <p:nvPr/>
            </p:nvSpPr>
            <p:spPr bwMode="auto">
              <a:xfrm>
                <a:off x="2634" y="3872"/>
                <a:ext cx="46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sampleTreatment  :SampleTreatmentType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1" name="Rectangle 137"/>
              <p:cNvSpPr>
                <a:spLocks noChangeArrowheads="1"/>
              </p:cNvSpPr>
              <p:nvPr/>
            </p:nvSpPr>
            <p:spPr bwMode="auto">
              <a:xfrm>
                <a:off x="2596" y="3900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2" name="Rectangle 138"/>
              <p:cNvSpPr>
                <a:spLocks noChangeArrowheads="1"/>
              </p:cNvSpPr>
              <p:nvPr/>
            </p:nvSpPr>
            <p:spPr bwMode="auto">
              <a:xfrm>
                <a:off x="2634" y="3900"/>
                <a:ext cx="50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samplingProcedure  :SamplingProcedureType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3" name="Rectangle 139"/>
              <p:cNvSpPr>
                <a:spLocks noChangeArrowheads="1"/>
              </p:cNvSpPr>
              <p:nvPr/>
            </p:nvSpPr>
            <p:spPr bwMode="auto">
              <a:xfrm>
                <a:off x="2596" y="3929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4" name="Rectangle 140"/>
              <p:cNvSpPr>
                <a:spLocks noChangeArrowheads="1"/>
              </p:cNvSpPr>
              <p:nvPr/>
            </p:nvSpPr>
            <p:spPr bwMode="auto">
              <a:xfrm>
                <a:off x="2634" y="3929"/>
                <a:ext cx="52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samplingProcedureDescription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5" name="Rectangle 141"/>
              <p:cNvSpPr>
                <a:spLocks noChangeArrowheads="1"/>
              </p:cNvSpPr>
              <p:nvPr/>
            </p:nvSpPr>
            <p:spPr bwMode="auto">
              <a:xfrm>
                <a:off x="2596" y="3958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6" name="Rectangle 142"/>
              <p:cNvSpPr>
                <a:spLocks noChangeArrowheads="1"/>
              </p:cNvSpPr>
              <p:nvPr/>
            </p:nvSpPr>
            <p:spPr bwMode="auto">
              <a:xfrm>
                <a:off x="2634" y="3958"/>
                <a:ext cx="51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temporalSamplingInterval  :TM_PeriodDuration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7" name="Rectangle 143"/>
              <p:cNvSpPr>
                <a:spLocks noChangeArrowheads="1"/>
              </p:cNvSpPr>
              <p:nvPr/>
            </p:nvSpPr>
            <p:spPr bwMode="auto">
              <a:xfrm>
                <a:off x="2592" y="3993"/>
                <a:ext cx="639" cy="29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28" name="Rectangle 144"/>
              <p:cNvSpPr>
                <a:spLocks noChangeArrowheads="1"/>
              </p:cNvSpPr>
              <p:nvPr/>
            </p:nvSpPr>
            <p:spPr bwMode="auto">
              <a:xfrm>
                <a:off x="2594" y="3996"/>
                <a:ext cx="634" cy="24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29" name="Rectangle 145"/>
              <p:cNvSpPr>
                <a:spLocks noChangeArrowheads="1"/>
              </p:cNvSpPr>
              <p:nvPr/>
            </p:nvSpPr>
            <p:spPr bwMode="auto">
              <a:xfrm>
                <a:off x="2598" y="3996"/>
                <a:ext cx="20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3, voidable»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30" name="Rectangle 146"/>
              <p:cNvSpPr>
                <a:spLocks noChangeArrowheads="1"/>
              </p:cNvSpPr>
              <p:nvPr/>
            </p:nvSpPr>
            <p:spPr bwMode="auto">
              <a:xfrm>
                <a:off x="2596" y="4024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31" name="Rectangle 147"/>
              <p:cNvSpPr>
                <a:spLocks noChangeArrowheads="1"/>
              </p:cNvSpPr>
              <p:nvPr/>
            </p:nvSpPr>
            <p:spPr bwMode="auto">
              <a:xfrm>
                <a:off x="2634" y="4024"/>
                <a:ext cx="40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samplingTimePeriod  :TM_Duration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32" name="Rectangle 148"/>
              <p:cNvSpPr>
                <a:spLocks noChangeArrowheads="1"/>
              </p:cNvSpPr>
              <p:nvPr/>
            </p:nvSpPr>
            <p:spPr bwMode="auto">
              <a:xfrm>
                <a:off x="2592" y="4060"/>
                <a:ext cx="639" cy="29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3" name="Rectangle 149"/>
              <p:cNvSpPr>
                <a:spLocks noChangeArrowheads="1"/>
              </p:cNvSpPr>
              <p:nvPr/>
            </p:nvSpPr>
            <p:spPr bwMode="auto">
              <a:xfrm>
                <a:off x="2594" y="4062"/>
                <a:ext cx="634" cy="24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4" name="Rectangle 150"/>
              <p:cNvSpPr>
                <a:spLocks noChangeArrowheads="1"/>
              </p:cNvSpPr>
              <p:nvPr/>
            </p:nvSpPr>
            <p:spPr bwMode="auto">
              <a:xfrm>
                <a:off x="2598" y="4062"/>
                <a:ext cx="11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2»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35" name="Rectangle 151"/>
              <p:cNvSpPr>
                <a:spLocks noChangeArrowheads="1"/>
              </p:cNvSpPr>
              <p:nvPr/>
            </p:nvSpPr>
            <p:spPr bwMode="auto">
              <a:xfrm>
                <a:off x="2596" y="4091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36" name="Rectangle 152"/>
              <p:cNvSpPr>
                <a:spLocks noChangeArrowheads="1"/>
              </p:cNvSpPr>
              <p:nvPr/>
            </p:nvSpPr>
            <p:spPr bwMode="auto">
              <a:xfrm>
                <a:off x="2634" y="4091"/>
                <a:ext cx="421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spatialSamplingResolution  :Measure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37" name="Rectangle 153"/>
              <p:cNvSpPr>
                <a:spLocks noChangeArrowheads="1"/>
              </p:cNvSpPr>
              <p:nvPr/>
            </p:nvSpPr>
            <p:spPr bwMode="auto">
              <a:xfrm>
                <a:off x="2596" y="4120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38" name="Rectangle 154"/>
              <p:cNvSpPr>
                <a:spLocks noChangeArrowheads="1"/>
              </p:cNvSpPr>
              <p:nvPr/>
            </p:nvSpPr>
            <p:spPr bwMode="auto">
              <a:xfrm>
                <a:off x="2634" y="4120"/>
                <a:ext cx="55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spatialSamplingResolutionDetails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39" name="Rectangle 155"/>
              <p:cNvSpPr>
                <a:spLocks noChangeArrowheads="1"/>
              </p:cNvSpPr>
              <p:nvPr/>
            </p:nvSpPr>
            <p:spPr bwMode="auto">
              <a:xfrm>
                <a:off x="3295" y="3849"/>
                <a:ext cx="534" cy="321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0" name="Rectangle 156"/>
              <p:cNvSpPr>
                <a:spLocks noChangeArrowheads="1"/>
              </p:cNvSpPr>
              <p:nvPr/>
            </p:nvSpPr>
            <p:spPr bwMode="auto">
              <a:xfrm>
                <a:off x="3295" y="3849"/>
                <a:ext cx="534" cy="321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1" name="Rectangle 157"/>
              <p:cNvSpPr>
                <a:spLocks noChangeArrowheads="1"/>
              </p:cNvSpPr>
              <p:nvPr/>
            </p:nvSpPr>
            <p:spPr bwMode="auto">
              <a:xfrm>
                <a:off x="3288" y="3843"/>
                <a:ext cx="280" cy="321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2" name="Rectangle 158"/>
              <p:cNvSpPr>
                <a:spLocks noChangeArrowheads="1"/>
              </p:cNvSpPr>
              <p:nvPr/>
            </p:nvSpPr>
            <p:spPr bwMode="auto">
              <a:xfrm>
                <a:off x="3568" y="3843"/>
                <a:ext cx="13" cy="321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3" name="Rectangle 159"/>
              <p:cNvSpPr>
                <a:spLocks noChangeArrowheads="1"/>
              </p:cNvSpPr>
              <p:nvPr/>
            </p:nvSpPr>
            <p:spPr bwMode="auto">
              <a:xfrm>
                <a:off x="3581" y="3843"/>
                <a:ext cx="13" cy="321"/>
              </a:xfrm>
              <a:prstGeom prst="rect">
                <a:avLst/>
              </a:prstGeom>
              <a:solidFill>
                <a:srgbClr val="FDF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4" name="Rectangle 160"/>
              <p:cNvSpPr>
                <a:spLocks noChangeArrowheads="1"/>
              </p:cNvSpPr>
              <p:nvPr/>
            </p:nvSpPr>
            <p:spPr bwMode="auto">
              <a:xfrm>
                <a:off x="3594" y="3843"/>
                <a:ext cx="14" cy="321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5" name="Rectangle 161"/>
              <p:cNvSpPr>
                <a:spLocks noChangeArrowheads="1"/>
              </p:cNvSpPr>
              <p:nvPr/>
            </p:nvSpPr>
            <p:spPr bwMode="auto">
              <a:xfrm>
                <a:off x="3608" y="3843"/>
                <a:ext cx="13" cy="321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6" name="Rectangle 162"/>
              <p:cNvSpPr>
                <a:spLocks noChangeArrowheads="1"/>
              </p:cNvSpPr>
              <p:nvPr/>
            </p:nvSpPr>
            <p:spPr bwMode="auto">
              <a:xfrm>
                <a:off x="3621" y="3843"/>
                <a:ext cx="11" cy="321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7" name="Rectangle 163"/>
              <p:cNvSpPr>
                <a:spLocks noChangeArrowheads="1"/>
              </p:cNvSpPr>
              <p:nvPr/>
            </p:nvSpPr>
            <p:spPr bwMode="auto">
              <a:xfrm>
                <a:off x="3632" y="3843"/>
                <a:ext cx="11" cy="321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8" name="Rectangle 164"/>
              <p:cNvSpPr>
                <a:spLocks noChangeArrowheads="1"/>
              </p:cNvSpPr>
              <p:nvPr/>
            </p:nvSpPr>
            <p:spPr bwMode="auto">
              <a:xfrm>
                <a:off x="3643" y="3843"/>
                <a:ext cx="11" cy="321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9" name="Rectangle 165"/>
              <p:cNvSpPr>
                <a:spLocks noChangeArrowheads="1"/>
              </p:cNvSpPr>
              <p:nvPr/>
            </p:nvSpPr>
            <p:spPr bwMode="auto">
              <a:xfrm>
                <a:off x="3654" y="3843"/>
                <a:ext cx="14" cy="321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0" name="Rectangle 166"/>
              <p:cNvSpPr>
                <a:spLocks noChangeArrowheads="1"/>
              </p:cNvSpPr>
              <p:nvPr/>
            </p:nvSpPr>
            <p:spPr bwMode="auto">
              <a:xfrm>
                <a:off x="3668" y="3843"/>
                <a:ext cx="13" cy="321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1" name="Rectangle 167"/>
              <p:cNvSpPr>
                <a:spLocks noChangeArrowheads="1"/>
              </p:cNvSpPr>
              <p:nvPr/>
            </p:nvSpPr>
            <p:spPr bwMode="auto">
              <a:xfrm>
                <a:off x="3681" y="3843"/>
                <a:ext cx="13" cy="321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2" name="Rectangle 168"/>
              <p:cNvSpPr>
                <a:spLocks noChangeArrowheads="1"/>
              </p:cNvSpPr>
              <p:nvPr/>
            </p:nvSpPr>
            <p:spPr bwMode="auto">
              <a:xfrm>
                <a:off x="3694" y="3843"/>
                <a:ext cx="13" cy="321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3" name="Rectangle 169"/>
              <p:cNvSpPr>
                <a:spLocks noChangeArrowheads="1"/>
              </p:cNvSpPr>
              <p:nvPr/>
            </p:nvSpPr>
            <p:spPr bwMode="auto">
              <a:xfrm>
                <a:off x="3707" y="3843"/>
                <a:ext cx="14" cy="321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4" name="Rectangle 170"/>
              <p:cNvSpPr>
                <a:spLocks noChangeArrowheads="1"/>
              </p:cNvSpPr>
              <p:nvPr/>
            </p:nvSpPr>
            <p:spPr bwMode="auto">
              <a:xfrm>
                <a:off x="3721" y="3843"/>
                <a:ext cx="13" cy="321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5" name="Rectangle 171"/>
              <p:cNvSpPr>
                <a:spLocks noChangeArrowheads="1"/>
              </p:cNvSpPr>
              <p:nvPr/>
            </p:nvSpPr>
            <p:spPr bwMode="auto">
              <a:xfrm>
                <a:off x="3734" y="3843"/>
                <a:ext cx="13" cy="321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6" name="Rectangle 172"/>
              <p:cNvSpPr>
                <a:spLocks noChangeArrowheads="1"/>
              </p:cNvSpPr>
              <p:nvPr/>
            </p:nvSpPr>
            <p:spPr bwMode="auto">
              <a:xfrm>
                <a:off x="3747" y="3843"/>
                <a:ext cx="14" cy="321"/>
              </a:xfrm>
              <a:prstGeom prst="rect">
                <a:avLst/>
              </a:prstGeom>
              <a:solidFill>
                <a:srgbClr val="F5F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7" name="Rectangle 173"/>
              <p:cNvSpPr>
                <a:spLocks noChangeArrowheads="1"/>
              </p:cNvSpPr>
              <p:nvPr/>
            </p:nvSpPr>
            <p:spPr bwMode="auto">
              <a:xfrm>
                <a:off x="3761" y="3843"/>
                <a:ext cx="11" cy="321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8" name="Rectangle 174"/>
              <p:cNvSpPr>
                <a:spLocks noChangeArrowheads="1"/>
              </p:cNvSpPr>
              <p:nvPr/>
            </p:nvSpPr>
            <p:spPr bwMode="auto">
              <a:xfrm>
                <a:off x="3772" y="3843"/>
                <a:ext cx="11" cy="321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9" name="Rectangle 175"/>
              <p:cNvSpPr>
                <a:spLocks noChangeArrowheads="1"/>
              </p:cNvSpPr>
              <p:nvPr/>
            </p:nvSpPr>
            <p:spPr bwMode="auto">
              <a:xfrm>
                <a:off x="3783" y="3843"/>
                <a:ext cx="11" cy="321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0" name="Rectangle 176"/>
              <p:cNvSpPr>
                <a:spLocks noChangeArrowheads="1"/>
              </p:cNvSpPr>
              <p:nvPr/>
            </p:nvSpPr>
            <p:spPr bwMode="auto">
              <a:xfrm>
                <a:off x="3794" y="3843"/>
                <a:ext cx="13" cy="321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1" name="Rectangle 177"/>
              <p:cNvSpPr>
                <a:spLocks noChangeArrowheads="1"/>
              </p:cNvSpPr>
              <p:nvPr/>
            </p:nvSpPr>
            <p:spPr bwMode="auto">
              <a:xfrm>
                <a:off x="3807" y="3843"/>
                <a:ext cx="14" cy="321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2" name="Rectangle 178"/>
              <p:cNvSpPr>
                <a:spLocks noChangeArrowheads="1"/>
              </p:cNvSpPr>
              <p:nvPr/>
            </p:nvSpPr>
            <p:spPr bwMode="auto">
              <a:xfrm>
                <a:off x="3821" y="3843"/>
                <a:ext cx="2" cy="321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3" name="Rectangle 179"/>
              <p:cNvSpPr>
                <a:spLocks noChangeArrowheads="1"/>
              </p:cNvSpPr>
              <p:nvPr/>
            </p:nvSpPr>
            <p:spPr bwMode="auto">
              <a:xfrm>
                <a:off x="3288" y="3843"/>
                <a:ext cx="535" cy="321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4" name="Rectangle 180"/>
              <p:cNvSpPr>
                <a:spLocks noChangeArrowheads="1"/>
              </p:cNvSpPr>
              <p:nvPr/>
            </p:nvSpPr>
            <p:spPr bwMode="auto">
              <a:xfrm>
                <a:off x="3492" y="3856"/>
                <a:ext cx="12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«DataType»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65" name="Rectangle 181"/>
              <p:cNvSpPr>
                <a:spLocks noChangeArrowheads="1"/>
              </p:cNvSpPr>
              <p:nvPr/>
            </p:nvSpPr>
            <p:spPr bwMode="auto">
              <a:xfrm>
                <a:off x="3495" y="3885"/>
                <a:ext cx="1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Processing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66" name="Line 182"/>
              <p:cNvSpPr>
                <a:spLocks noChangeShapeType="1"/>
              </p:cNvSpPr>
              <p:nvPr/>
            </p:nvSpPr>
            <p:spPr bwMode="auto">
              <a:xfrm>
                <a:off x="3288" y="3925"/>
                <a:ext cx="535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7" name="Rectangle 183"/>
              <p:cNvSpPr>
                <a:spLocks noChangeArrowheads="1"/>
              </p:cNvSpPr>
              <p:nvPr/>
            </p:nvSpPr>
            <p:spPr bwMode="auto">
              <a:xfrm>
                <a:off x="3295" y="3940"/>
                <a:ext cx="521" cy="29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8" name="Rectangle 184"/>
              <p:cNvSpPr>
                <a:spLocks noChangeArrowheads="1"/>
              </p:cNvSpPr>
              <p:nvPr/>
            </p:nvSpPr>
            <p:spPr bwMode="auto">
              <a:xfrm>
                <a:off x="3297" y="3942"/>
                <a:ext cx="517" cy="25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9" name="Rectangle 185"/>
              <p:cNvSpPr>
                <a:spLocks noChangeArrowheads="1"/>
              </p:cNvSpPr>
              <p:nvPr/>
            </p:nvSpPr>
            <p:spPr bwMode="auto">
              <a:xfrm>
                <a:off x="3302" y="3942"/>
                <a:ext cx="11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2»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0" name="Rectangle 186"/>
              <p:cNvSpPr>
                <a:spLocks noChangeArrowheads="1"/>
              </p:cNvSpPr>
              <p:nvPr/>
            </p:nvSpPr>
            <p:spPr bwMode="auto">
              <a:xfrm>
                <a:off x="3299" y="3971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1" name="Rectangle 187"/>
              <p:cNvSpPr>
                <a:spLocks noChangeArrowheads="1"/>
              </p:cNvSpPr>
              <p:nvPr/>
            </p:nvSpPr>
            <p:spPr bwMode="auto">
              <a:xfrm>
                <a:off x="3337" y="3971"/>
                <a:ext cx="44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aggregationPeriod  :TM_PeriodDuration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2" name="Rectangle 188"/>
              <p:cNvSpPr>
                <a:spLocks noChangeArrowheads="1"/>
              </p:cNvSpPr>
              <p:nvPr/>
            </p:nvSpPr>
            <p:spPr bwMode="auto">
              <a:xfrm>
                <a:off x="3299" y="4000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3" name="Rectangle 189"/>
              <p:cNvSpPr>
                <a:spLocks noChangeArrowheads="1"/>
              </p:cNvSpPr>
              <p:nvPr/>
            </p:nvSpPr>
            <p:spPr bwMode="auto">
              <a:xfrm>
                <a:off x="3337" y="4000"/>
                <a:ext cx="40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processingCentre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4" name="Rectangle 190"/>
              <p:cNvSpPr>
                <a:spLocks noChangeArrowheads="1"/>
              </p:cNvSpPr>
              <p:nvPr/>
            </p:nvSpPr>
            <p:spPr bwMode="auto">
              <a:xfrm>
                <a:off x="3295" y="4035"/>
                <a:ext cx="521" cy="29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75" name="Rectangle 191"/>
              <p:cNvSpPr>
                <a:spLocks noChangeArrowheads="1"/>
              </p:cNvSpPr>
              <p:nvPr/>
            </p:nvSpPr>
            <p:spPr bwMode="auto">
              <a:xfrm>
                <a:off x="3297" y="4038"/>
                <a:ext cx="517" cy="24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76" name="Rectangle 192"/>
              <p:cNvSpPr>
                <a:spLocks noChangeArrowheads="1"/>
              </p:cNvSpPr>
              <p:nvPr/>
            </p:nvSpPr>
            <p:spPr bwMode="auto">
              <a:xfrm>
                <a:off x="3302" y="4038"/>
                <a:ext cx="11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3»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7" name="Rectangle 193"/>
              <p:cNvSpPr>
                <a:spLocks noChangeArrowheads="1"/>
              </p:cNvSpPr>
              <p:nvPr/>
            </p:nvSpPr>
            <p:spPr bwMode="auto">
              <a:xfrm>
                <a:off x="3299" y="4066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8" name="Rectangle 194"/>
              <p:cNvSpPr>
                <a:spLocks noChangeArrowheads="1"/>
              </p:cNvSpPr>
              <p:nvPr/>
            </p:nvSpPr>
            <p:spPr bwMode="auto">
              <a:xfrm>
                <a:off x="3337" y="4066"/>
                <a:ext cx="38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dataProcessing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9" name="Rectangle 195"/>
              <p:cNvSpPr>
                <a:spLocks noChangeArrowheads="1"/>
              </p:cNvSpPr>
              <p:nvPr/>
            </p:nvSpPr>
            <p:spPr bwMode="auto">
              <a:xfrm>
                <a:off x="3299" y="4095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80" name="Rectangle 196"/>
              <p:cNvSpPr>
                <a:spLocks noChangeArrowheads="1"/>
              </p:cNvSpPr>
              <p:nvPr/>
            </p:nvSpPr>
            <p:spPr bwMode="auto">
              <a:xfrm>
                <a:off x="3337" y="4095"/>
                <a:ext cx="381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softwareDetails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81" name="Rectangle 197"/>
              <p:cNvSpPr>
                <a:spLocks noChangeArrowheads="1"/>
              </p:cNvSpPr>
              <p:nvPr/>
            </p:nvSpPr>
            <p:spPr bwMode="auto">
              <a:xfrm>
                <a:off x="3299" y="4124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82" name="Rectangle 198"/>
              <p:cNvSpPr>
                <a:spLocks noChangeArrowheads="1"/>
              </p:cNvSpPr>
              <p:nvPr/>
            </p:nvSpPr>
            <p:spPr bwMode="auto">
              <a:xfrm>
                <a:off x="3337" y="4124"/>
                <a:ext cx="24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softwareURL  :URI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83" name="Rectangle 199"/>
              <p:cNvSpPr>
                <a:spLocks noChangeArrowheads="1"/>
              </p:cNvSpPr>
              <p:nvPr/>
            </p:nvSpPr>
            <p:spPr bwMode="auto">
              <a:xfrm>
                <a:off x="2709" y="2166"/>
                <a:ext cx="422" cy="15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84" name="Rectangle 200"/>
              <p:cNvSpPr>
                <a:spLocks noChangeArrowheads="1"/>
              </p:cNvSpPr>
              <p:nvPr/>
            </p:nvSpPr>
            <p:spPr bwMode="auto">
              <a:xfrm>
                <a:off x="2709" y="2166"/>
                <a:ext cx="422" cy="15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85" name="Rectangle 201"/>
              <p:cNvSpPr>
                <a:spLocks noChangeArrowheads="1"/>
              </p:cNvSpPr>
              <p:nvPr/>
            </p:nvSpPr>
            <p:spPr bwMode="auto">
              <a:xfrm>
                <a:off x="2703" y="2160"/>
                <a:ext cx="219" cy="152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86" name="Rectangle 202"/>
              <p:cNvSpPr>
                <a:spLocks noChangeArrowheads="1"/>
              </p:cNvSpPr>
              <p:nvPr/>
            </p:nvSpPr>
            <p:spPr bwMode="auto">
              <a:xfrm>
                <a:off x="2922" y="2160"/>
                <a:ext cx="11" cy="152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87" name="Rectangle 203"/>
              <p:cNvSpPr>
                <a:spLocks noChangeArrowheads="1"/>
              </p:cNvSpPr>
              <p:nvPr/>
            </p:nvSpPr>
            <p:spPr bwMode="auto">
              <a:xfrm>
                <a:off x="2933" y="2160"/>
                <a:ext cx="11" cy="152"/>
              </a:xfrm>
              <a:prstGeom prst="rect">
                <a:avLst/>
              </a:prstGeom>
              <a:solidFill>
                <a:srgbClr val="FDF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88" name="Rectangle 204"/>
              <p:cNvSpPr>
                <a:spLocks noChangeArrowheads="1"/>
              </p:cNvSpPr>
              <p:nvPr/>
            </p:nvSpPr>
            <p:spPr bwMode="auto">
              <a:xfrm>
                <a:off x="2944" y="2160"/>
                <a:ext cx="9" cy="152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" name="Group 406"/>
            <p:cNvGrpSpPr>
              <a:grpSpLocks/>
            </p:cNvGrpSpPr>
            <p:nvPr/>
          </p:nvGrpSpPr>
          <p:grpSpPr bwMode="auto">
            <a:xfrm>
              <a:off x="2485" y="1367"/>
              <a:ext cx="2010" cy="2803"/>
              <a:chOff x="2485" y="1367"/>
              <a:chExt cx="2010" cy="2803"/>
            </a:xfrm>
          </p:grpSpPr>
          <p:sp>
            <p:nvSpPr>
              <p:cNvPr id="3289" name="Rectangle 206"/>
              <p:cNvSpPr>
                <a:spLocks noChangeArrowheads="1"/>
              </p:cNvSpPr>
              <p:nvPr/>
            </p:nvSpPr>
            <p:spPr bwMode="auto">
              <a:xfrm>
                <a:off x="2953" y="2160"/>
                <a:ext cx="11" cy="152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90" name="Rectangle 207"/>
              <p:cNvSpPr>
                <a:spLocks noChangeArrowheads="1"/>
              </p:cNvSpPr>
              <p:nvPr/>
            </p:nvSpPr>
            <p:spPr bwMode="auto">
              <a:xfrm>
                <a:off x="2964" y="2160"/>
                <a:ext cx="9" cy="152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91" name="Rectangle 208"/>
              <p:cNvSpPr>
                <a:spLocks noChangeArrowheads="1"/>
              </p:cNvSpPr>
              <p:nvPr/>
            </p:nvSpPr>
            <p:spPr bwMode="auto">
              <a:xfrm>
                <a:off x="2973" y="2160"/>
                <a:ext cx="9" cy="152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92" name="Rectangle 209"/>
              <p:cNvSpPr>
                <a:spLocks noChangeArrowheads="1"/>
              </p:cNvSpPr>
              <p:nvPr/>
            </p:nvSpPr>
            <p:spPr bwMode="auto">
              <a:xfrm>
                <a:off x="2982" y="2160"/>
                <a:ext cx="9" cy="152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93" name="Rectangle 210"/>
              <p:cNvSpPr>
                <a:spLocks noChangeArrowheads="1"/>
              </p:cNvSpPr>
              <p:nvPr/>
            </p:nvSpPr>
            <p:spPr bwMode="auto">
              <a:xfrm>
                <a:off x="2991" y="2160"/>
                <a:ext cx="11" cy="152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94" name="Rectangle 211"/>
              <p:cNvSpPr>
                <a:spLocks noChangeArrowheads="1"/>
              </p:cNvSpPr>
              <p:nvPr/>
            </p:nvSpPr>
            <p:spPr bwMode="auto">
              <a:xfrm>
                <a:off x="3002" y="2160"/>
                <a:ext cx="9" cy="152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95" name="Rectangle 212"/>
              <p:cNvSpPr>
                <a:spLocks noChangeArrowheads="1"/>
              </p:cNvSpPr>
              <p:nvPr/>
            </p:nvSpPr>
            <p:spPr bwMode="auto">
              <a:xfrm>
                <a:off x="3011" y="2160"/>
                <a:ext cx="11" cy="152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96" name="Rectangle 213"/>
              <p:cNvSpPr>
                <a:spLocks noChangeArrowheads="1"/>
              </p:cNvSpPr>
              <p:nvPr/>
            </p:nvSpPr>
            <p:spPr bwMode="auto">
              <a:xfrm>
                <a:off x="3022" y="2160"/>
                <a:ext cx="11" cy="152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97" name="Rectangle 214"/>
              <p:cNvSpPr>
                <a:spLocks noChangeArrowheads="1"/>
              </p:cNvSpPr>
              <p:nvPr/>
            </p:nvSpPr>
            <p:spPr bwMode="auto">
              <a:xfrm>
                <a:off x="3033" y="2160"/>
                <a:ext cx="11" cy="152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98" name="Rectangle 215"/>
              <p:cNvSpPr>
                <a:spLocks noChangeArrowheads="1"/>
              </p:cNvSpPr>
              <p:nvPr/>
            </p:nvSpPr>
            <p:spPr bwMode="auto">
              <a:xfrm>
                <a:off x="3044" y="2160"/>
                <a:ext cx="9" cy="152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99" name="Rectangle 216"/>
              <p:cNvSpPr>
                <a:spLocks noChangeArrowheads="1"/>
              </p:cNvSpPr>
              <p:nvPr/>
            </p:nvSpPr>
            <p:spPr bwMode="auto">
              <a:xfrm>
                <a:off x="3053" y="2160"/>
                <a:ext cx="11" cy="152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00" name="Rectangle 217"/>
              <p:cNvSpPr>
                <a:spLocks noChangeArrowheads="1"/>
              </p:cNvSpPr>
              <p:nvPr/>
            </p:nvSpPr>
            <p:spPr bwMode="auto">
              <a:xfrm>
                <a:off x="3064" y="2160"/>
                <a:ext cx="11" cy="152"/>
              </a:xfrm>
              <a:prstGeom prst="rect">
                <a:avLst/>
              </a:prstGeom>
              <a:solidFill>
                <a:srgbClr val="F5F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01" name="Rectangle 218"/>
              <p:cNvSpPr>
                <a:spLocks noChangeArrowheads="1"/>
              </p:cNvSpPr>
              <p:nvPr/>
            </p:nvSpPr>
            <p:spPr bwMode="auto">
              <a:xfrm>
                <a:off x="3075" y="2160"/>
                <a:ext cx="9" cy="152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02" name="Rectangle 219"/>
              <p:cNvSpPr>
                <a:spLocks noChangeArrowheads="1"/>
              </p:cNvSpPr>
              <p:nvPr/>
            </p:nvSpPr>
            <p:spPr bwMode="auto">
              <a:xfrm>
                <a:off x="3084" y="2160"/>
                <a:ext cx="9" cy="152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03" name="Rectangle 220"/>
              <p:cNvSpPr>
                <a:spLocks noChangeArrowheads="1"/>
              </p:cNvSpPr>
              <p:nvPr/>
            </p:nvSpPr>
            <p:spPr bwMode="auto">
              <a:xfrm>
                <a:off x="3093" y="2160"/>
                <a:ext cx="9" cy="152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04" name="Rectangle 221"/>
              <p:cNvSpPr>
                <a:spLocks noChangeArrowheads="1"/>
              </p:cNvSpPr>
              <p:nvPr/>
            </p:nvSpPr>
            <p:spPr bwMode="auto">
              <a:xfrm>
                <a:off x="3102" y="2160"/>
                <a:ext cx="11" cy="152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05" name="Rectangle 222"/>
              <p:cNvSpPr>
                <a:spLocks noChangeArrowheads="1"/>
              </p:cNvSpPr>
              <p:nvPr/>
            </p:nvSpPr>
            <p:spPr bwMode="auto">
              <a:xfrm>
                <a:off x="3113" y="2160"/>
                <a:ext cx="9" cy="152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06" name="Rectangle 223"/>
              <p:cNvSpPr>
                <a:spLocks noChangeArrowheads="1"/>
              </p:cNvSpPr>
              <p:nvPr/>
            </p:nvSpPr>
            <p:spPr bwMode="auto">
              <a:xfrm>
                <a:off x="3122" y="2160"/>
                <a:ext cx="2" cy="152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07" name="Rectangle 224"/>
              <p:cNvSpPr>
                <a:spLocks noChangeArrowheads="1"/>
              </p:cNvSpPr>
              <p:nvPr/>
            </p:nvSpPr>
            <p:spPr bwMode="auto">
              <a:xfrm>
                <a:off x="2703" y="2160"/>
                <a:ext cx="421" cy="152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08" name="Rectangle 225"/>
              <p:cNvSpPr>
                <a:spLocks noChangeArrowheads="1"/>
              </p:cNvSpPr>
              <p:nvPr/>
            </p:nvSpPr>
            <p:spPr bwMode="auto">
              <a:xfrm>
                <a:off x="3077" y="2166"/>
                <a:ext cx="4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Log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09" name="Rectangle 226"/>
              <p:cNvSpPr>
                <a:spLocks noChangeArrowheads="1"/>
              </p:cNvSpPr>
              <p:nvPr/>
            </p:nvSpPr>
            <p:spPr bwMode="auto">
              <a:xfrm>
                <a:off x="2833" y="2208"/>
                <a:ext cx="15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10" name="Rectangle 227"/>
              <p:cNvSpPr>
                <a:spLocks noChangeArrowheads="1"/>
              </p:cNvSpPr>
              <p:nvPr/>
            </p:nvSpPr>
            <p:spPr bwMode="auto">
              <a:xfrm>
                <a:off x="2856" y="2237"/>
                <a:ext cx="12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FacilityLog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11" name="Rectangle 228"/>
              <p:cNvSpPr>
                <a:spLocks noChangeArrowheads="1"/>
              </p:cNvSpPr>
              <p:nvPr/>
            </p:nvSpPr>
            <p:spPr bwMode="auto">
              <a:xfrm>
                <a:off x="3878" y="3595"/>
                <a:ext cx="617" cy="575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12" name="Rectangle 229"/>
              <p:cNvSpPr>
                <a:spLocks noChangeArrowheads="1"/>
              </p:cNvSpPr>
              <p:nvPr/>
            </p:nvSpPr>
            <p:spPr bwMode="auto">
              <a:xfrm>
                <a:off x="3878" y="3595"/>
                <a:ext cx="617" cy="575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13" name="Rectangle 230"/>
              <p:cNvSpPr>
                <a:spLocks noChangeArrowheads="1"/>
              </p:cNvSpPr>
              <p:nvPr/>
            </p:nvSpPr>
            <p:spPr bwMode="auto">
              <a:xfrm>
                <a:off x="3872" y="3588"/>
                <a:ext cx="321" cy="576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14" name="Rectangle 231"/>
              <p:cNvSpPr>
                <a:spLocks noChangeArrowheads="1"/>
              </p:cNvSpPr>
              <p:nvPr/>
            </p:nvSpPr>
            <p:spPr bwMode="auto">
              <a:xfrm>
                <a:off x="4193" y="3588"/>
                <a:ext cx="16" cy="576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15" name="Rectangle 232"/>
              <p:cNvSpPr>
                <a:spLocks noChangeArrowheads="1"/>
              </p:cNvSpPr>
              <p:nvPr/>
            </p:nvSpPr>
            <p:spPr bwMode="auto">
              <a:xfrm>
                <a:off x="4209" y="3588"/>
                <a:ext cx="15" cy="576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16" name="Rectangle 233"/>
              <p:cNvSpPr>
                <a:spLocks noChangeArrowheads="1"/>
              </p:cNvSpPr>
              <p:nvPr/>
            </p:nvSpPr>
            <p:spPr bwMode="auto">
              <a:xfrm>
                <a:off x="4224" y="3588"/>
                <a:ext cx="16" cy="576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17" name="Rectangle 234"/>
              <p:cNvSpPr>
                <a:spLocks noChangeArrowheads="1"/>
              </p:cNvSpPr>
              <p:nvPr/>
            </p:nvSpPr>
            <p:spPr bwMode="auto">
              <a:xfrm>
                <a:off x="4240" y="3588"/>
                <a:ext cx="15" cy="576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18" name="Rectangle 235"/>
              <p:cNvSpPr>
                <a:spLocks noChangeArrowheads="1"/>
              </p:cNvSpPr>
              <p:nvPr/>
            </p:nvSpPr>
            <p:spPr bwMode="auto">
              <a:xfrm>
                <a:off x="4255" y="3588"/>
                <a:ext cx="14" cy="576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19" name="Rectangle 236"/>
              <p:cNvSpPr>
                <a:spLocks noChangeArrowheads="1"/>
              </p:cNvSpPr>
              <p:nvPr/>
            </p:nvSpPr>
            <p:spPr bwMode="auto">
              <a:xfrm>
                <a:off x="4269" y="3588"/>
                <a:ext cx="11" cy="576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20" name="Rectangle 237"/>
              <p:cNvSpPr>
                <a:spLocks noChangeArrowheads="1"/>
              </p:cNvSpPr>
              <p:nvPr/>
            </p:nvSpPr>
            <p:spPr bwMode="auto">
              <a:xfrm>
                <a:off x="4280" y="3588"/>
                <a:ext cx="13" cy="576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21" name="Rectangle 238"/>
              <p:cNvSpPr>
                <a:spLocks noChangeArrowheads="1"/>
              </p:cNvSpPr>
              <p:nvPr/>
            </p:nvSpPr>
            <p:spPr bwMode="auto">
              <a:xfrm>
                <a:off x="4293" y="3588"/>
                <a:ext cx="16" cy="576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22" name="Rectangle 239"/>
              <p:cNvSpPr>
                <a:spLocks noChangeArrowheads="1"/>
              </p:cNvSpPr>
              <p:nvPr/>
            </p:nvSpPr>
            <p:spPr bwMode="auto">
              <a:xfrm>
                <a:off x="4309" y="3588"/>
                <a:ext cx="15" cy="576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23" name="Rectangle 240"/>
              <p:cNvSpPr>
                <a:spLocks noChangeArrowheads="1"/>
              </p:cNvSpPr>
              <p:nvPr/>
            </p:nvSpPr>
            <p:spPr bwMode="auto">
              <a:xfrm>
                <a:off x="4324" y="3588"/>
                <a:ext cx="16" cy="576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24" name="Rectangle 241"/>
              <p:cNvSpPr>
                <a:spLocks noChangeArrowheads="1"/>
              </p:cNvSpPr>
              <p:nvPr/>
            </p:nvSpPr>
            <p:spPr bwMode="auto">
              <a:xfrm>
                <a:off x="4340" y="3588"/>
                <a:ext cx="15" cy="576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25" name="Rectangle 242"/>
              <p:cNvSpPr>
                <a:spLocks noChangeArrowheads="1"/>
              </p:cNvSpPr>
              <p:nvPr/>
            </p:nvSpPr>
            <p:spPr bwMode="auto">
              <a:xfrm>
                <a:off x="4355" y="3588"/>
                <a:ext cx="16" cy="576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26" name="Rectangle 243"/>
              <p:cNvSpPr>
                <a:spLocks noChangeArrowheads="1"/>
              </p:cNvSpPr>
              <p:nvPr/>
            </p:nvSpPr>
            <p:spPr bwMode="auto">
              <a:xfrm>
                <a:off x="4371" y="3588"/>
                <a:ext cx="15" cy="576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27" name="Rectangle 244"/>
              <p:cNvSpPr>
                <a:spLocks noChangeArrowheads="1"/>
              </p:cNvSpPr>
              <p:nvPr/>
            </p:nvSpPr>
            <p:spPr bwMode="auto">
              <a:xfrm>
                <a:off x="4386" y="3588"/>
                <a:ext cx="16" cy="576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28" name="Rectangle 245"/>
              <p:cNvSpPr>
                <a:spLocks noChangeArrowheads="1"/>
              </p:cNvSpPr>
              <p:nvPr/>
            </p:nvSpPr>
            <p:spPr bwMode="auto">
              <a:xfrm>
                <a:off x="4402" y="3588"/>
                <a:ext cx="13" cy="576"/>
              </a:xfrm>
              <a:prstGeom prst="rect">
                <a:avLst/>
              </a:prstGeom>
              <a:solidFill>
                <a:srgbClr val="F4F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29" name="Rectangle 246"/>
              <p:cNvSpPr>
                <a:spLocks noChangeArrowheads="1"/>
              </p:cNvSpPr>
              <p:nvPr/>
            </p:nvSpPr>
            <p:spPr bwMode="auto">
              <a:xfrm>
                <a:off x="4415" y="3588"/>
                <a:ext cx="13" cy="576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30" name="Rectangle 247"/>
              <p:cNvSpPr>
                <a:spLocks noChangeArrowheads="1"/>
              </p:cNvSpPr>
              <p:nvPr/>
            </p:nvSpPr>
            <p:spPr bwMode="auto">
              <a:xfrm>
                <a:off x="4428" y="3588"/>
                <a:ext cx="14" cy="576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31" name="Rectangle 248"/>
              <p:cNvSpPr>
                <a:spLocks noChangeArrowheads="1"/>
              </p:cNvSpPr>
              <p:nvPr/>
            </p:nvSpPr>
            <p:spPr bwMode="auto">
              <a:xfrm>
                <a:off x="4442" y="3588"/>
                <a:ext cx="13" cy="576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32" name="Rectangle 249"/>
              <p:cNvSpPr>
                <a:spLocks noChangeArrowheads="1"/>
              </p:cNvSpPr>
              <p:nvPr/>
            </p:nvSpPr>
            <p:spPr bwMode="auto">
              <a:xfrm>
                <a:off x="4455" y="3588"/>
                <a:ext cx="16" cy="576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33" name="Rectangle 250"/>
              <p:cNvSpPr>
                <a:spLocks noChangeArrowheads="1"/>
              </p:cNvSpPr>
              <p:nvPr/>
            </p:nvSpPr>
            <p:spPr bwMode="auto">
              <a:xfrm>
                <a:off x="4471" y="3588"/>
                <a:ext cx="15" cy="576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34" name="Rectangle 251"/>
              <p:cNvSpPr>
                <a:spLocks noChangeArrowheads="1"/>
              </p:cNvSpPr>
              <p:nvPr/>
            </p:nvSpPr>
            <p:spPr bwMode="auto">
              <a:xfrm>
                <a:off x="4486" y="3588"/>
                <a:ext cx="2" cy="576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35" name="Rectangle 252"/>
              <p:cNvSpPr>
                <a:spLocks noChangeArrowheads="1"/>
              </p:cNvSpPr>
              <p:nvPr/>
            </p:nvSpPr>
            <p:spPr bwMode="auto">
              <a:xfrm>
                <a:off x="3872" y="3588"/>
                <a:ext cx="616" cy="576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36" name="Rectangle 253"/>
              <p:cNvSpPr>
                <a:spLocks noChangeArrowheads="1"/>
              </p:cNvSpPr>
              <p:nvPr/>
            </p:nvSpPr>
            <p:spPr bwMode="auto">
              <a:xfrm>
                <a:off x="4116" y="3601"/>
                <a:ext cx="12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«DataType»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37" name="Rectangle 254"/>
              <p:cNvSpPr>
                <a:spLocks noChangeArrowheads="1"/>
              </p:cNvSpPr>
              <p:nvPr/>
            </p:nvSpPr>
            <p:spPr bwMode="auto">
              <a:xfrm>
                <a:off x="4129" y="3630"/>
                <a:ext cx="11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Reporting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38" name="Line 255"/>
              <p:cNvSpPr>
                <a:spLocks noChangeShapeType="1"/>
              </p:cNvSpPr>
              <p:nvPr/>
            </p:nvSpPr>
            <p:spPr bwMode="auto">
              <a:xfrm>
                <a:off x="3872" y="3670"/>
                <a:ext cx="616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39" name="Rectangle 256"/>
              <p:cNvSpPr>
                <a:spLocks noChangeArrowheads="1"/>
              </p:cNvSpPr>
              <p:nvPr/>
            </p:nvSpPr>
            <p:spPr bwMode="auto">
              <a:xfrm>
                <a:off x="3883" y="3679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0" name="Rectangle 257"/>
              <p:cNvSpPr>
                <a:spLocks noChangeArrowheads="1"/>
              </p:cNvSpPr>
              <p:nvPr/>
            </p:nvSpPr>
            <p:spPr bwMode="auto">
              <a:xfrm>
                <a:off x="3920" y="3679"/>
                <a:ext cx="42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dataUseConstraints  :DataPolicyType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1" name="Rectangle 258"/>
              <p:cNvSpPr>
                <a:spLocks noChangeArrowheads="1"/>
              </p:cNvSpPr>
              <p:nvPr/>
            </p:nvSpPr>
            <p:spPr bwMode="auto">
              <a:xfrm>
                <a:off x="3883" y="3708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2" name="Rectangle 259"/>
              <p:cNvSpPr>
                <a:spLocks noChangeArrowheads="1"/>
              </p:cNvSpPr>
              <p:nvPr/>
            </p:nvSpPr>
            <p:spPr bwMode="auto">
              <a:xfrm>
                <a:off x="3920" y="3708"/>
                <a:ext cx="41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referenceDatum  :CD_VerticalDatum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3" name="Rectangle 260"/>
              <p:cNvSpPr>
                <a:spLocks noChangeArrowheads="1"/>
              </p:cNvSpPr>
              <p:nvPr/>
            </p:nvSpPr>
            <p:spPr bwMode="auto">
              <a:xfrm>
                <a:off x="3883" y="3736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4" name="Rectangle 261"/>
              <p:cNvSpPr>
                <a:spLocks noChangeArrowheads="1"/>
              </p:cNvSpPr>
              <p:nvPr/>
            </p:nvSpPr>
            <p:spPr bwMode="auto">
              <a:xfrm>
                <a:off x="3920" y="3736"/>
                <a:ext cx="392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spatialReportingInterval  :Measure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5" name="Rectangle 262"/>
              <p:cNvSpPr>
                <a:spLocks noChangeArrowheads="1"/>
              </p:cNvSpPr>
              <p:nvPr/>
            </p:nvSpPr>
            <p:spPr bwMode="auto">
              <a:xfrm>
                <a:off x="3883" y="3765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6" name="Rectangle 263"/>
              <p:cNvSpPr>
                <a:spLocks noChangeArrowheads="1"/>
              </p:cNvSpPr>
              <p:nvPr/>
            </p:nvSpPr>
            <p:spPr bwMode="auto">
              <a:xfrm>
                <a:off x="3920" y="3765"/>
                <a:ext cx="46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temporalReportingInterval  :TM_PeriodDuration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7" name="Rectangle 264"/>
              <p:cNvSpPr>
                <a:spLocks noChangeArrowheads="1"/>
              </p:cNvSpPr>
              <p:nvPr/>
            </p:nvSpPr>
            <p:spPr bwMode="auto">
              <a:xfrm>
                <a:off x="3883" y="3794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8" name="Rectangle 265"/>
              <p:cNvSpPr>
                <a:spLocks noChangeArrowheads="1"/>
              </p:cNvSpPr>
              <p:nvPr/>
            </p:nvSpPr>
            <p:spPr bwMode="auto">
              <a:xfrm>
                <a:off x="3920" y="3794"/>
                <a:ext cx="510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timeStampMeaning  :TimeStampMeaningType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9" name="Rectangle 266"/>
              <p:cNvSpPr>
                <a:spLocks noChangeArrowheads="1"/>
              </p:cNvSpPr>
              <p:nvPr/>
            </p:nvSpPr>
            <p:spPr bwMode="auto">
              <a:xfrm>
                <a:off x="3883" y="3823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0" name="Rectangle 267"/>
              <p:cNvSpPr>
                <a:spLocks noChangeArrowheads="1"/>
              </p:cNvSpPr>
              <p:nvPr/>
            </p:nvSpPr>
            <p:spPr bwMode="auto">
              <a:xfrm>
                <a:off x="3920" y="3823"/>
                <a:ext cx="28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uom  :MeasurementUnitType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1" name="Rectangle 268"/>
              <p:cNvSpPr>
                <a:spLocks noChangeArrowheads="1"/>
              </p:cNvSpPr>
              <p:nvPr/>
            </p:nvSpPr>
            <p:spPr bwMode="auto">
              <a:xfrm>
                <a:off x="3878" y="3858"/>
                <a:ext cx="604" cy="29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52" name="Rectangle 269"/>
              <p:cNvSpPr>
                <a:spLocks noChangeArrowheads="1"/>
              </p:cNvSpPr>
              <p:nvPr/>
            </p:nvSpPr>
            <p:spPr bwMode="auto">
              <a:xfrm>
                <a:off x="3880" y="3860"/>
                <a:ext cx="599" cy="25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53" name="Rectangle 270"/>
              <p:cNvSpPr>
                <a:spLocks noChangeArrowheads="1"/>
              </p:cNvSpPr>
              <p:nvPr/>
            </p:nvSpPr>
            <p:spPr bwMode="auto">
              <a:xfrm>
                <a:off x="3885" y="3860"/>
                <a:ext cx="11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3»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4" name="Rectangle 271"/>
              <p:cNvSpPr>
                <a:spLocks noChangeArrowheads="1"/>
              </p:cNvSpPr>
              <p:nvPr/>
            </p:nvSpPr>
            <p:spPr bwMode="auto">
              <a:xfrm>
                <a:off x="3883" y="3889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5" name="Rectangle 272"/>
              <p:cNvSpPr>
                <a:spLocks noChangeArrowheads="1"/>
              </p:cNvSpPr>
              <p:nvPr/>
            </p:nvSpPr>
            <p:spPr bwMode="auto">
              <a:xfrm>
                <a:off x="3920" y="3889"/>
                <a:ext cx="352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dataFormat  :DataFormatType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6" name="Rectangle 273"/>
              <p:cNvSpPr>
                <a:spLocks noChangeArrowheads="1"/>
              </p:cNvSpPr>
              <p:nvPr/>
            </p:nvSpPr>
            <p:spPr bwMode="auto">
              <a:xfrm>
                <a:off x="3883" y="3918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7" name="Rectangle 274"/>
              <p:cNvSpPr>
                <a:spLocks noChangeArrowheads="1"/>
              </p:cNvSpPr>
              <p:nvPr/>
            </p:nvSpPr>
            <p:spPr bwMode="auto">
              <a:xfrm>
                <a:off x="3920" y="3918"/>
                <a:ext cx="41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dataFormatVersion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8" name="Rectangle 275"/>
              <p:cNvSpPr>
                <a:spLocks noChangeArrowheads="1"/>
              </p:cNvSpPr>
              <p:nvPr/>
            </p:nvSpPr>
            <p:spPr bwMode="auto">
              <a:xfrm>
                <a:off x="3883" y="3947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9" name="Rectangle 276"/>
              <p:cNvSpPr>
                <a:spLocks noChangeArrowheads="1"/>
              </p:cNvSpPr>
              <p:nvPr/>
            </p:nvSpPr>
            <p:spPr bwMode="auto">
              <a:xfrm>
                <a:off x="3920" y="3947"/>
                <a:ext cx="33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latency  :TM_PeriodDuration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0" name="Rectangle 277"/>
              <p:cNvSpPr>
                <a:spLocks noChangeArrowheads="1"/>
              </p:cNvSpPr>
              <p:nvPr/>
            </p:nvSpPr>
            <p:spPr bwMode="auto">
              <a:xfrm>
                <a:off x="3883" y="3976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1" name="Rectangle 278"/>
              <p:cNvSpPr>
                <a:spLocks noChangeArrowheads="1"/>
              </p:cNvSpPr>
              <p:nvPr/>
            </p:nvSpPr>
            <p:spPr bwMode="auto">
              <a:xfrm>
                <a:off x="3920" y="3976"/>
                <a:ext cx="361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numericalResolution  :Measure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2" name="Rectangle 279"/>
              <p:cNvSpPr>
                <a:spLocks noChangeArrowheads="1"/>
              </p:cNvSpPr>
              <p:nvPr/>
            </p:nvSpPr>
            <p:spPr bwMode="auto">
              <a:xfrm>
                <a:off x="3883" y="4004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3" name="Rectangle 280"/>
              <p:cNvSpPr>
                <a:spLocks noChangeArrowheads="1"/>
              </p:cNvSpPr>
              <p:nvPr/>
            </p:nvSpPr>
            <p:spPr bwMode="auto">
              <a:xfrm>
                <a:off x="3920" y="4004"/>
                <a:ext cx="28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officialStatus  :Boolean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4" name="Rectangle 281"/>
              <p:cNvSpPr>
                <a:spLocks noChangeArrowheads="1"/>
              </p:cNvSpPr>
              <p:nvPr/>
            </p:nvSpPr>
            <p:spPr bwMode="auto">
              <a:xfrm>
                <a:off x="3878" y="4040"/>
                <a:ext cx="604" cy="29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65" name="Rectangle 282"/>
              <p:cNvSpPr>
                <a:spLocks noChangeArrowheads="1"/>
              </p:cNvSpPr>
              <p:nvPr/>
            </p:nvSpPr>
            <p:spPr bwMode="auto">
              <a:xfrm>
                <a:off x="3880" y="4042"/>
                <a:ext cx="599" cy="24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66" name="Rectangle 283"/>
              <p:cNvSpPr>
                <a:spLocks noChangeArrowheads="1"/>
              </p:cNvSpPr>
              <p:nvPr/>
            </p:nvSpPr>
            <p:spPr bwMode="auto">
              <a:xfrm>
                <a:off x="3885" y="4042"/>
                <a:ext cx="11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2»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7" name="Rectangle 284"/>
              <p:cNvSpPr>
                <a:spLocks noChangeArrowheads="1"/>
              </p:cNvSpPr>
              <p:nvPr/>
            </p:nvSpPr>
            <p:spPr bwMode="auto">
              <a:xfrm>
                <a:off x="3883" y="4071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8" name="Rectangle 285"/>
              <p:cNvSpPr>
                <a:spLocks noChangeArrowheads="1"/>
              </p:cNvSpPr>
              <p:nvPr/>
            </p:nvSpPr>
            <p:spPr bwMode="auto">
              <a:xfrm>
                <a:off x="3920" y="4071"/>
                <a:ext cx="36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levelOfData  :LevelOfDataType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9" name="Rectangle 286"/>
              <p:cNvSpPr>
                <a:spLocks noChangeArrowheads="1"/>
              </p:cNvSpPr>
              <p:nvPr/>
            </p:nvSpPr>
            <p:spPr bwMode="auto">
              <a:xfrm>
                <a:off x="3883" y="4100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70" name="Rectangle 287"/>
              <p:cNvSpPr>
                <a:spLocks noChangeArrowheads="1"/>
              </p:cNvSpPr>
              <p:nvPr/>
            </p:nvSpPr>
            <p:spPr bwMode="auto">
              <a:xfrm>
                <a:off x="3920" y="4100"/>
                <a:ext cx="48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referenceTimeSource  :ReferenceTimeType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71" name="Rectangle 288"/>
              <p:cNvSpPr>
                <a:spLocks noChangeArrowheads="1"/>
              </p:cNvSpPr>
              <p:nvPr/>
            </p:nvSpPr>
            <p:spPr bwMode="auto">
              <a:xfrm>
                <a:off x="2924" y="2680"/>
                <a:ext cx="349" cy="155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72" name="Rectangle 289"/>
              <p:cNvSpPr>
                <a:spLocks noChangeArrowheads="1"/>
              </p:cNvSpPr>
              <p:nvPr/>
            </p:nvSpPr>
            <p:spPr bwMode="auto">
              <a:xfrm>
                <a:off x="2924" y="2680"/>
                <a:ext cx="349" cy="155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73" name="Rectangle 290"/>
              <p:cNvSpPr>
                <a:spLocks noChangeArrowheads="1"/>
              </p:cNvSpPr>
              <p:nvPr/>
            </p:nvSpPr>
            <p:spPr bwMode="auto">
              <a:xfrm>
                <a:off x="2918" y="2673"/>
                <a:ext cx="182" cy="155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74" name="Rectangle 291"/>
              <p:cNvSpPr>
                <a:spLocks noChangeArrowheads="1"/>
              </p:cNvSpPr>
              <p:nvPr/>
            </p:nvSpPr>
            <p:spPr bwMode="auto">
              <a:xfrm>
                <a:off x="3100" y="2673"/>
                <a:ext cx="9" cy="155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75" name="Rectangle 292"/>
              <p:cNvSpPr>
                <a:spLocks noChangeArrowheads="1"/>
              </p:cNvSpPr>
              <p:nvPr/>
            </p:nvSpPr>
            <p:spPr bwMode="auto">
              <a:xfrm>
                <a:off x="3109" y="2673"/>
                <a:ext cx="8" cy="155"/>
              </a:xfrm>
              <a:prstGeom prst="rect">
                <a:avLst/>
              </a:prstGeom>
              <a:solidFill>
                <a:srgbClr val="FDF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76" name="Rectangle 293"/>
              <p:cNvSpPr>
                <a:spLocks noChangeArrowheads="1"/>
              </p:cNvSpPr>
              <p:nvPr/>
            </p:nvSpPr>
            <p:spPr bwMode="auto">
              <a:xfrm>
                <a:off x="3117" y="2673"/>
                <a:ext cx="9" cy="155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77" name="Rectangle 294"/>
              <p:cNvSpPr>
                <a:spLocks noChangeArrowheads="1"/>
              </p:cNvSpPr>
              <p:nvPr/>
            </p:nvSpPr>
            <p:spPr bwMode="auto">
              <a:xfrm>
                <a:off x="3126" y="2673"/>
                <a:ext cx="9" cy="155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78" name="Rectangle 295"/>
              <p:cNvSpPr>
                <a:spLocks noChangeArrowheads="1"/>
              </p:cNvSpPr>
              <p:nvPr/>
            </p:nvSpPr>
            <p:spPr bwMode="auto">
              <a:xfrm>
                <a:off x="3135" y="2673"/>
                <a:ext cx="7" cy="155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79" name="Rectangle 296"/>
              <p:cNvSpPr>
                <a:spLocks noChangeArrowheads="1"/>
              </p:cNvSpPr>
              <p:nvPr/>
            </p:nvSpPr>
            <p:spPr bwMode="auto">
              <a:xfrm>
                <a:off x="3142" y="2673"/>
                <a:ext cx="6" cy="155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80" name="Rectangle 297"/>
              <p:cNvSpPr>
                <a:spLocks noChangeArrowheads="1"/>
              </p:cNvSpPr>
              <p:nvPr/>
            </p:nvSpPr>
            <p:spPr bwMode="auto">
              <a:xfrm>
                <a:off x="3148" y="2673"/>
                <a:ext cx="9" cy="155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81" name="Rectangle 298"/>
              <p:cNvSpPr>
                <a:spLocks noChangeArrowheads="1"/>
              </p:cNvSpPr>
              <p:nvPr/>
            </p:nvSpPr>
            <p:spPr bwMode="auto">
              <a:xfrm>
                <a:off x="3157" y="2673"/>
                <a:ext cx="7" cy="155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82" name="Rectangle 299"/>
              <p:cNvSpPr>
                <a:spLocks noChangeArrowheads="1"/>
              </p:cNvSpPr>
              <p:nvPr/>
            </p:nvSpPr>
            <p:spPr bwMode="auto">
              <a:xfrm>
                <a:off x="3164" y="2673"/>
                <a:ext cx="9" cy="155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83" name="Rectangle 300"/>
              <p:cNvSpPr>
                <a:spLocks noChangeArrowheads="1"/>
              </p:cNvSpPr>
              <p:nvPr/>
            </p:nvSpPr>
            <p:spPr bwMode="auto">
              <a:xfrm>
                <a:off x="3173" y="2673"/>
                <a:ext cx="9" cy="155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84" name="Rectangle 301"/>
              <p:cNvSpPr>
                <a:spLocks noChangeArrowheads="1"/>
              </p:cNvSpPr>
              <p:nvPr/>
            </p:nvSpPr>
            <p:spPr bwMode="auto">
              <a:xfrm>
                <a:off x="3182" y="2673"/>
                <a:ext cx="9" cy="155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85" name="Rectangle 302"/>
              <p:cNvSpPr>
                <a:spLocks noChangeArrowheads="1"/>
              </p:cNvSpPr>
              <p:nvPr/>
            </p:nvSpPr>
            <p:spPr bwMode="auto">
              <a:xfrm>
                <a:off x="3191" y="2673"/>
                <a:ext cx="9" cy="155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86" name="Rectangle 303"/>
              <p:cNvSpPr>
                <a:spLocks noChangeArrowheads="1"/>
              </p:cNvSpPr>
              <p:nvPr/>
            </p:nvSpPr>
            <p:spPr bwMode="auto">
              <a:xfrm>
                <a:off x="3200" y="2673"/>
                <a:ext cx="8" cy="155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87" name="Rectangle 304"/>
              <p:cNvSpPr>
                <a:spLocks noChangeArrowheads="1"/>
              </p:cNvSpPr>
              <p:nvPr/>
            </p:nvSpPr>
            <p:spPr bwMode="auto">
              <a:xfrm>
                <a:off x="3208" y="2673"/>
                <a:ext cx="9" cy="155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88" name="Rectangle 305"/>
              <p:cNvSpPr>
                <a:spLocks noChangeArrowheads="1"/>
              </p:cNvSpPr>
              <p:nvPr/>
            </p:nvSpPr>
            <p:spPr bwMode="auto">
              <a:xfrm>
                <a:off x="3217" y="2673"/>
                <a:ext cx="9" cy="155"/>
              </a:xfrm>
              <a:prstGeom prst="rect">
                <a:avLst/>
              </a:prstGeom>
              <a:solidFill>
                <a:srgbClr val="F4F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89" name="Rectangle 306"/>
              <p:cNvSpPr>
                <a:spLocks noChangeArrowheads="1"/>
              </p:cNvSpPr>
              <p:nvPr/>
            </p:nvSpPr>
            <p:spPr bwMode="auto">
              <a:xfrm>
                <a:off x="3226" y="2673"/>
                <a:ext cx="7" cy="155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90" name="Rectangle 307"/>
              <p:cNvSpPr>
                <a:spLocks noChangeArrowheads="1"/>
              </p:cNvSpPr>
              <p:nvPr/>
            </p:nvSpPr>
            <p:spPr bwMode="auto">
              <a:xfrm>
                <a:off x="3233" y="2673"/>
                <a:ext cx="6" cy="155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91" name="Rectangle 308"/>
              <p:cNvSpPr>
                <a:spLocks noChangeArrowheads="1"/>
              </p:cNvSpPr>
              <p:nvPr/>
            </p:nvSpPr>
            <p:spPr bwMode="auto">
              <a:xfrm>
                <a:off x="3239" y="2673"/>
                <a:ext cx="9" cy="155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92" name="Rectangle 309"/>
              <p:cNvSpPr>
                <a:spLocks noChangeArrowheads="1"/>
              </p:cNvSpPr>
              <p:nvPr/>
            </p:nvSpPr>
            <p:spPr bwMode="auto">
              <a:xfrm>
                <a:off x="3248" y="2673"/>
                <a:ext cx="9" cy="155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93" name="Rectangle 310"/>
              <p:cNvSpPr>
                <a:spLocks noChangeArrowheads="1"/>
              </p:cNvSpPr>
              <p:nvPr/>
            </p:nvSpPr>
            <p:spPr bwMode="auto">
              <a:xfrm>
                <a:off x="3257" y="2673"/>
                <a:ext cx="9" cy="155"/>
              </a:xfrm>
              <a:prstGeom prst="rect">
                <a:avLst/>
              </a:prstGeom>
              <a:solidFill>
                <a:srgbClr val="F0F0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94" name="Rectangle 311"/>
              <p:cNvSpPr>
                <a:spLocks noChangeArrowheads="1"/>
              </p:cNvSpPr>
              <p:nvPr/>
            </p:nvSpPr>
            <p:spPr bwMode="auto">
              <a:xfrm>
                <a:off x="2918" y="2673"/>
                <a:ext cx="348" cy="155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95" name="Rectangle 312"/>
              <p:cNvSpPr>
                <a:spLocks noChangeArrowheads="1"/>
              </p:cNvSpPr>
              <p:nvPr/>
            </p:nvSpPr>
            <p:spPr bwMode="auto">
              <a:xfrm>
                <a:off x="3013" y="2687"/>
                <a:ext cx="15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96" name="Rectangle 313"/>
              <p:cNvSpPr>
                <a:spLocks noChangeArrowheads="1"/>
              </p:cNvSpPr>
              <p:nvPr/>
            </p:nvSpPr>
            <p:spPr bwMode="auto">
              <a:xfrm>
                <a:off x="3046" y="2715"/>
                <a:ext cx="9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Process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97" name="Line 314"/>
              <p:cNvSpPr>
                <a:spLocks noChangeShapeType="1"/>
              </p:cNvSpPr>
              <p:nvPr/>
            </p:nvSpPr>
            <p:spPr bwMode="auto">
              <a:xfrm>
                <a:off x="2918" y="2755"/>
                <a:ext cx="348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98" name="Rectangle 315"/>
              <p:cNvSpPr>
                <a:spLocks noChangeArrowheads="1"/>
              </p:cNvSpPr>
              <p:nvPr/>
            </p:nvSpPr>
            <p:spPr bwMode="auto">
              <a:xfrm>
                <a:off x="2929" y="2764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99" name="Rectangle 316"/>
              <p:cNvSpPr>
                <a:spLocks noChangeArrowheads="1"/>
              </p:cNvSpPr>
              <p:nvPr/>
            </p:nvSpPr>
            <p:spPr bwMode="auto">
              <a:xfrm>
                <a:off x="2967" y="2764"/>
                <a:ext cx="20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extension  :Any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00" name="Rectangle 317"/>
              <p:cNvSpPr>
                <a:spLocks noChangeArrowheads="1"/>
              </p:cNvSpPr>
              <p:nvPr/>
            </p:nvSpPr>
            <p:spPr bwMode="auto">
              <a:xfrm>
                <a:off x="3550" y="2494"/>
                <a:ext cx="854" cy="578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01" name="Rectangle 318"/>
              <p:cNvSpPr>
                <a:spLocks noChangeArrowheads="1"/>
              </p:cNvSpPr>
              <p:nvPr/>
            </p:nvSpPr>
            <p:spPr bwMode="auto">
              <a:xfrm>
                <a:off x="3550" y="2494"/>
                <a:ext cx="854" cy="578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02" name="Rectangle 319"/>
              <p:cNvSpPr>
                <a:spLocks noChangeArrowheads="1"/>
              </p:cNvSpPr>
              <p:nvPr/>
            </p:nvSpPr>
            <p:spPr bwMode="auto">
              <a:xfrm>
                <a:off x="3543" y="2487"/>
                <a:ext cx="444" cy="578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03" name="Rectangle 320"/>
              <p:cNvSpPr>
                <a:spLocks noChangeArrowheads="1"/>
              </p:cNvSpPr>
              <p:nvPr/>
            </p:nvSpPr>
            <p:spPr bwMode="auto">
              <a:xfrm>
                <a:off x="3987" y="2487"/>
                <a:ext cx="22" cy="578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04" name="Rectangle 321"/>
              <p:cNvSpPr>
                <a:spLocks noChangeArrowheads="1"/>
              </p:cNvSpPr>
              <p:nvPr/>
            </p:nvSpPr>
            <p:spPr bwMode="auto">
              <a:xfrm>
                <a:off x="4009" y="2487"/>
                <a:ext cx="20" cy="578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05" name="Rectangle 322"/>
              <p:cNvSpPr>
                <a:spLocks noChangeArrowheads="1"/>
              </p:cNvSpPr>
              <p:nvPr/>
            </p:nvSpPr>
            <p:spPr bwMode="auto">
              <a:xfrm>
                <a:off x="4029" y="2487"/>
                <a:ext cx="22" cy="578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06" name="Rectangle 323"/>
              <p:cNvSpPr>
                <a:spLocks noChangeArrowheads="1"/>
              </p:cNvSpPr>
              <p:nvPr/>
            </p:nvSpPr>
            <p:spPr bwMode="auto">
              <a:xfrm>
                <a:off x="4051" y="2487"/>
                <a:ext cx="22" cy="578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07" name="Rectangle 324"/>
              <p:cNvSpPr>
                <a:spLocks noChangeArrowheads="1"/>
              </p:cNvSpPr>
              <p:nvPr/>
            </p:nvSpPr>
            <p:spPr bwMode="auto">
              <a:xfrm>
                <a:off x="4073" y="2487"/>
                <a:ext cx="18" cy="578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08" name="Rectangle 325"/>
              <p:cNvSpPr>
                <a:spLocks noChangeArrowheads="1"/>
              </p:cNvSpPr>
              <p:nvPr/>
            </p:nvSpPr>
            <p:spPr bwMode="auto">
              <a:xfrm>
                <a:off x="4091" y="2487"/>
                <a:ext cx="18" cy="578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09" name="Rectangle 326"/>
              <p:cNvSpPr>
                <a:spLocks noChangeArrowheads="1"/>
              </p:cNvSpPr>
              <p:nvPr/>
            </p:nvSpPr>
            <p:spPr bwMode="auto">
              <a:xfrm>
                <a:off x="4109" y="2487"/>
                <a:ext cx="18" cy="578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10" name="Rectangle 327"/>
              <p:cNvSpPr>
                <a:spLocks noChangeArrowheads="1"/>
              </p:cNvSpPr>
              <p:nvPr/>
            </p:nvSpPr>
            <p:spPr bwMode="auto">
              <a:xfrm>
                <a:off x="4127" y="2487"/>
                <a:ext cx="20" cy="578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11" name="Rectangle 328"/>
              <p:cNvSpPr>
                <a:spLocks noChangeArrowheads="1"/>
              </p:cNvSpPr>
              <p:nvPr/>
            </p:nvSpPr>
            <p:spPr bwMode="auto">
              <a:xfrm>
                <a:off x="4147" y="2487"/>
                <a:ext cx="22" cy="578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12" name="Rectangle 329"/>
              <p:cNvSpPr>
                <a:spLocks noChangeArrowheads="1"/>
              </p:cNvSpPr>
              <p:nvPr/>
            </p:nvSpPr>
            <p:spPr bwMode="auto">
              <a:xfrm>
                <a:off x="4169" y="2487"/>
                <a:ext cx="22" cy="578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13" name="Rectangle 330"/>
              <p:cNvSpPr>
                <a:spLocks noChangeArrowheads="1"/>
              </p:cNvSpPr>
              <p:nvPr/>
            </p:nvSpPr>
            <p:spPr bwMode="auto">
              <a:xfrm>
                <a:off x="4191" y="2487"/>
                <a:ext cx="20" cy="578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14" name="Rectangle 331"/>
              <p:cNvSpPr>
                <a:spLocks noChangeArrowheads="1"/>
              </p:cNvSpPr>
              <p:nvPr/>
            </p:nvSpPr>
            <p:spPr bwMode="auto">
              <a:xfrm>
                <a:off x="4211" y="2487"/>
                <a:ext cx="22" cy="578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15" name="Rectangle 332"/>
              <p:cNvSpPr>
                <a:spLocks noChangeArrowheads="1"/>
              </p:cNvSpPr>
              <p:nvPr/>
            </p:nvSpPr>
            <p:spPr bwMode="auto">
              <a:xfrm>
                <a:off x="4233" y="2487"/>
                <a:ext cx="20" cy="578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16" name="Rectangle 333"/>
              <p:cNvSpPr>
                <a:spLocks noChangeArrowheads="1"/>
              </p:cNvSpPr>
              <p:nvPr/>
            </p:nvSpPr>
            <p:spPr bwMode="auto">
              <a:xfrm>
                <a:off x="4253" y="2487"/>
                <a:ext cx="22" cy="578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17" name="Rectangle 334"/>
              <p:cNvSpPr>
                <a:spLocks noChangeArrowheads="1"/>
              </p:cNvSpPr>
              <p:nvPr/>
            </p:nvSpPr>
            <p:spPr bwMode="auto">
              <a:xfrm>
                <a:off x="4275" y="2487"/>
                <a:ext cx="20" cy="578"/>
              </a:xfrm>
              <a:prstGeom prst="rect">
                <a:avLst/>
              </a:prstGeom>
              <a:solidFill>
                <a:srgbClr val="F5F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18" name="Rectangle 335"/>
              <p:cNvSpPr>
                <a:spLocks noChangeArrowheads="1"/>
              </p:cNvSpPr>
              <p:nvPr/>
            </p:nvSpPr>
            <p:spPr bwMode="auto">
              <a:xfrm>
                <a:off x="4295" y="2487"/>
                <a:ext cx="18" cy="578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19" name="Rectangle 336"/>
              <p:cNvSpPr>
                <a:spLocks noChangeArrowheads="1"/>
              </p:cNvSpPr>
              <p:nvPr/>
            </p:nvSpPr>
            <p:spPr bwMode="auto">
              <a:xfrm>
                <a:off x="4313" y="2487"/>
                <a:ext cx="18" cy="578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20" name="Rectangle 337"/>
              <p:cNvSpPr>
                <a:spLocks noChangeArrowheads="1"/>
              </p:cNvSpPr>
              <p:nvPr/>
            </p:nvSpPr>
            <p:spPr bwMode="auto">
              <a:xfrm>
                <a:off x="4331" y="2487"/>
                <a:ext cx="20" cy="578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21" name="Rectangle 338"/>
              <p:cNvSpPr>
                <a:spLocks noChangeArrowheads="1"/>
              </p:cNvSpPr>
              <p:nvPr/>
            </p:nvSpPr>
            <p:spPr bwMode="auto">
              <a:xfrm>
                <a:off x="4351" y="2487"/>
                <a:ext cx="22" cy="578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22" name="Rectangle 339"/>
              <p:cNvSpPr>
                <a:spLocks noChangeArrowheads="1"/>
              </p:cNvSpPr>
              <p:nvPr/>
            </p:nvSpPr>
            <p:spPr bwMode="auto">
              <a:xfrm>
                <a:off x="4373" y="2487"/>
                <a:ext cx="20" cy="578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23" name="Rectangle 340"/>
              <p:cNvSpPr>
                <a:spLocks noChangeArrowheads="1"/>
              </p:cNvSpPr>
              <p:nvPr/>
            </p:nvSpPr>
            <p:spPr bwMode="auto">
              <a:xfrm>
                <a:off x="4393" y="2487"/>
                <a:ext cx="4" cy="578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24" name="Rectangle 341"/>
              <p:cNvSpPr>
                <a:spLocks noChangeArrowheads="1"/>
              </p:cNvSpPr>
              <p:nvPr/>
            </p:nvSpPr>
            <p:spPr bwMode="auto">
              <a:xfrm>
                <a:off x="3543" y="2487"/>
                <a:ext cx="854" cy="578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25" name="Rectangle 342"/>
              <p:cNvSpPr>
                <a:spLocks noChangeArrowheads="1"/>
              </p:cNvSpPr>
              <p:nvPr/>
            </p:nvSpPr>
            <p:spPr bwMode="auto">
              <a:xfrm>
                <a:off x="3892" y="2501"/>
                <a:ext cx="15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26" name="Rectangle 343"/>
              <p:cNvSpPr>
                <a:spLocks noChangeArrowheads="1"/>
              </p:cNvSpPr>
              <p:nvPr/>
            </p:nvSpPr>
            <p:spPr bwMode="auto">
              <a:xfrm>
                <a:off x="3907" y="2529"/>
                <a:ext cx="13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Deployment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27" name="Line 344"/>
              <p:cNvSpPr>
                <a:spLocks noChangeShapeType="1"/>
              </p:cNvSpPr>
              <p:nvPr/>
            </p:nvSpPr>
            <p:spPr bwMode="auto">
              <a:xfrm>
                <a:off x="3543" y="2569"/>
                <a:ext cx="854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28" name="Rectangle 345"/>
              <p:cNvSpPr>
                <a:spLocks noChangeArrowheads="1"/>
              </p:cNvSpPr>
              <p:nvPr/>
            </p:nvSpPr>
            <p:spPr bwMode="auto">
              <a:xfrm>
                <a:off x="3554" y="2578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29" name="Rectangle 346"/>
              <p:cNvSpPr>
                <a:spLocks noChangeArrowheads="1"/>
              </p:cNvSpPr>
              <p:nvPr/>
            </p:nvSpPr>
            <p:spPr bwMode="auto">
              <a:xfrm>
                <a:off x="3592" y="2578"/>
                <a:ext cx="4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applicationArea  :ApplicationAreaType [1..*]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0" name="Rectangle 347"/>
              <p:cNvSpPr>
                <a:spLocks noChangeArrowheads="1"/>
              </p:cNvSpPr>
              <p:nvPr/>
            </p:nvSpPr>
            <p:spPr bwMode="auto">
              <a:xfrm>
                <a:off x="3554" y="2607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1" name="Rectangle 348"/>
              <p:cNvSpPr>
                <a:spLocks noChangeArrowheads="1"/>
              </p:cNvSpPr>
              <p:nvPr/>
            </p:nvSpPr>
            <p:spPr bwMode="auto">
              <a:xfrm>
                <a:off x="3592" y="2607"/>
                <a:ext cx="512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heightAboveLocalReferenceSurface  :Measure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2" name="Rectangle 349"/>
              <p:cNvSpPr>
                <a:spLocks noChangeArrowheads="1"/>
              </p:cNvSpPr>
              <p:nvPr/>
            </p:nvSpPr>
            <p:spPr bwMode="auto">
              <a:xfrm>
                <a:off x="3554" y="2636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3" name="Rectangle 350"/>
              <p:cNvSpPr>
                <a:spLocks noChangeArrowheads="1"/>
              </p:cNvSpPr>
              <p:nvPr/>
            </p:nvSpPr>
            <p:spPr bwMode="auto">
              <a:xfrm>
                <a:off x="3592" y="2636"/>
                <a:ext cx="57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localReferenceSurface  :LocalReferenceSurfaceType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4" name="Rectangle 351"/>
              <p:cNvSpPr>
                <a:spLocks noChangeArrowheads="1"/>
              </p:cNvSpPr>
              <p:nvPr/>
            </p:nvSpPr>
            <p:spPr bwMode="auto">
              <a:xfrm>
                <a:off x="3554" y="2665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5" name="Rectangle 352"/>
              <p:cNvSpPr>
                <a:spLocks noChangeArrowheads="1"/>
              </p:cNvSpPr>
              <p:nvPr/>
            </p:nvSpPr>
            <p:spPr bwMode="auto">
              <a:xfrm>
                <a:off x="3592" y="2665"/>
                <a:ext cx="48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sourceOfObservation  :SourceOfObservationType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6" name="Rectangle 353"/>
              <p:cNvSpPr>
                <a:spLocks noChangeArrowheads="1"/>
              </p:cNvSpPr>
              <p:nvPr/>
            </p:nvSpPr>
            <p:spPr bwMode="auto">
              <a:xfrm>
                <a:off x="3554" y="2693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7" name="Rectangle 354"/>
              <p:cNvSpPr>
                <a:spLocks noChangeArrowheads="1"/>
              </p:cNvSpPr>
              <p:nvPr/>
            </p:nvSpPr>
            <p:spPr bwMode="auto">
              <a:xfrm>
                <a:off x="3592" y="2693"/>
                <a:ext cx="241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validPeriod  :TM_Period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8" name="Rectangle 355"/>
              <p:cNvSpPr>
                <a:spLocks noChangeArrowheads="1"/>
              </p:cNvSpPr>
              <p:nvPr/>
            </p:nvSpPr>
            <p:spPr bwMode="auto">
              <a:xfrm>
                <a:off x="3550" y="2729"/>
                <a:ext cx="841" cy="29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39" name="Rectangle 356"/>
              <p:cNvSpPr>
                <a:spLocks noChangeArrowheads="1"/>
              </p:cNvSpPr>
              <p:nvPr/>
            </p:nvSpPr>
            <p:spPr bwMode="auto">
              <a:xfrm>
                <a:off x="3552" y="2731"/>
                <a:ext cx="836" cy="24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40" name="Rectangle 357"/>
              <p:cNvSpPr>
                <a:spLocks noChangeArrowheads="1"/>
              </p:cNvSpPr>
              <p:nvPr/>
            </p:nvSpPr>
            <p:spPr bwMode="auto">
              <a:xfrm>
                <a:off x="3557" y="2731"/>
                <a:ext cx="11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2»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1" name="Rectangle 358"/>
              <p:cNvSpPr>
                <a:spLocks noChangeArrowheads="1"/>
              </p:cNvSpPr>
              <p:nvPr/>
            </p:nvSpPr>
            <p:spPr bwMode="auto">
              <a:xfrm>
                <a:off x="3554" y="2760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2" name="Rectangle 359"/>
              <p:cNvSpPr>
                <a:spLocks noChangeArrowheads="1"/>
              </p:cNvSpPr>
              <p:nvPr/>
            </p:nvSpPr>
            <p:spPr bwMode="auto">
              <a:xfrm>
                <a:off x="3592" y="2760"/>
                <a:ext cx="61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communicationMethod  :DataCommunicationMethodType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3" name="Rectangle 360"/>
              <p:cNvSpPr>
                <a:spLocks noChangeArrowheads="1"/>
              </p:cNvSpPr>
              <p:nvPr/>
            </p:nvSpPr>
            <p:spPr bwMode="auto">
              <a:xfrm>
                <a:off x="3554" y="2789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4" name="Rectangle 361"/>
              <p:cNvSpPr>
                <a:spLocks noChangeArrowheads="1"/>
              </p:cNvSpPr>
              <p:nvPr/>
            </p:nvSpPr>
            <p:spPr bwMode="auto">
              <a:xfrm>
                <a:off x="3592" y="2789"/>
                <a:ext cx="310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exposure  :ExposureType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5" name="Rectangle 362"/>
              <p:cNvSpPr>
                <a:spLocks noChangeArrowheads="1"/>
              </p:cNvSpPr>
              <p:nvPr/>
            </p:nvSpPr>
            <p:spPr bwMode="auto">
              <a:xfrm>
                <a:off x="3554" y="2817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6" name="Rectangle 363"/>
              <p:cNvSpPr>
                <a:spLocks noChangeArrowheads="1"/>
              </p:cNvSpPr>
              <p:nvPr/>
            </p:nvSpPr>
            <p:spPr bwMode="auto">
              <a:xfrm>
                <a:off x="3592" y="2817"/>
                <a:ext cx="50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representativeness  :RepresentativenessType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7" name="Rectangle 364"/>
              <p:cNvSpPr>
                <a:spLocks noChangeArrowheads="1"/>
              </p:cNvSpPr>
              <p:nvPr/>
            </p:nvSpPr>
            <p:spPr bwMode="auto">
              <a:xfrm>
                <a:off x="3550" y="2853"/>
                <a:ext cx="841" cy="29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48" name="Rectangle 365"/>
              <p:cNvSpPr>
                <a:spLocks noChangeArrowheads="1"/>
              </p:cNvSpPr>
              <p:nvPr/>
            </p:nvSpPr>
            <p:spPr bwMode="auto">
              <a:xfrm>
                <a:off x="3552" y="2855"/>
                <a:ext cx="836" cy="24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49" name="Rectangle 366"/>
              <p:cNvSpPr>
                <a:spLocks noChangeArrowheads="1"/>
              </p:cNvSpPr>
              <p:nvPr/>
            </p:nvSpPr>
            <p:spPr bwMode="auto">
              <a:xfrm>
                <a:off x="3557" y="2855"/>
                <a:ext cx="11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3»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0" name="Rectangle 367"/>
              <p:cNvSpPr>
                <a:spLocks noChangeArrowheads="1"/>
              </p:cNvSpPr>
              <p:nvPr/>
            </p:nvSpPr>
            <p:spPr bwMode="auto">
              <a:xfrm>
                <a:off x="3554" y="2884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1" name="Rectangle 368"/>
              <p:cNvSpPr>
                <a:spLocks noChangeArrowheads="1"/>
              </p:cNvSpPr>
              <p:nvPr/>
            </p:nvSpPr>
            <p:spPr bwMode="auto">
              <a:xfrm>
                <a:off x="3592" y="2884"/>
                <a:ext cx="35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configuration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2" name="Rectangle 369"/>
              <p:cNvSpPr>
                <a:spLocks noChangeArrowheads="1"/>
              </p:cNvSpPr>
              <p:nvPr/>
            </p:nvSpPr>
            <p:spPr bwMode="auto">
              <a:xfrm>
                <a:off x="3554" y="2913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3" name="Rectangle 370"/>
              <p:cNvSpPr>
                <a:spLocks noChangeArrowheads="1"/>
              </p:cNvSpPr>
              <p:nvPr/>
            </p:nvSpPr>
            <p:spPr bwMode="auto">
              <a:xfrm>
                <a:off x="3592" y="2913"/>
                <a:ext cx="38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controlSchedule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4" name="Rectangle 371"/>
              <p:cNvSpPr>
                <a:spLocks noChangeArrowheads="1"/>
              </p:cNvSpPr>
              <p:nvPr/>
            </p:nvSpPr>
            <p:spPr bwMode="auto">
              <a:xfrm>
                <a:off x="3554" y="2941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5" name="Rectangle 372"/>
              <p:cNvSpPr>
                <a:spLocks noChangeArrowheads="1"/>
              </p:cNvSpPr>
              <p:nvPr/>
            </p:nvSpPr>
            <p:spPr bwMode="auto">
              <a:xfrm>
                <a:off x="3592" y="2941"/>
                <a:ext cx="59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instrumentOperatingStatus  :InstrumentOperatingStatus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6" name="Rectangle 373"/>
              <p:cNvSpPr>
                <a:spLocks noChangeArrowheads="1"/>
              </p:cNvSpPr>
              <p:nvPr/>
            </p:nvSpPr>
            <p:spPr bwMode="auto">
              <a:xfrm>
                <a:off x="3554" y="2970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7" name="Rectangle 374"/>
              <p:cNvSpPr>
                <a:spLocks noChangeArrowheads="1"/>
              </p:cNvSpPr>
              <p:nvPr/>
            </p:nvSpPr>
            <p:spPr bwMode="auto">
              <a:xfrm>
                <a:off x="3592" y="2970"/>
                <a:ext cx="44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maintenanceSchedule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8" name="Rectangle 375"/>
              <p:cNvSpPr>
                <a:spLocks noChangeArrowheads="1"/>
              </p:cNvSpPr>
              <p:nvPr/>
            </p:nvSpPr>
            <p:spPr bwMode="auto">
              <a:xfrm>
                <a:off x="2492" y="1373"/>
                <a:ext cx="861" cy="62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59" name="Rectangle 376"/>
              <p:cNvSpPr>
                <a:spLocks noChangeArrowheads="1"/>
              </p:cNvSpPr>
              <p:nvPr/>
            </p:nvSpPr>
            <p:spPr bwMode="auto">
              <a:xfrm>
                <a:off x="2492" y="1373"/>
                <a:ext cx="861" cy="62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60" name="Rectangle 377"/>
              <p:cNvSpPr>
                <a:spLocks noChangeArrowheads="1"/>
              </p:cNvSpPr>
              <p:nvPr/>
            </p:nvSpPr>
            <p:spPr bwMode="auto">
              <a:xfrm>
                <a:off x="2485" y="1367"/>
                <a:ext cx="448" cy="622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61" name="Rectangle 378"/>
              <p:cNvSpPr>
                <a:spLocks noChangeArrowheads="1"/>
              </p:cNvSpPr>
              <p:nvPr/>
            </p:nvSpPr>
            <p:spPr bwMode="auto">
              <a:xfrm>
                <a:off x="2933" y="1367"/>
                <a:ext cx="23" cy="622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62" name="Rectangle 379"/>
              <p:cNvSpPr>
                <a:spLocks noChangeArrowheads="1"/>
              </p:cNvSpPr>
              <p:nvPr/>
            </p:nvSpPr>
            <p:spPr bwMode="auto">
              <a:xfrm>
                <a:off x="2956" y="1367"/>
                <a:ext cx="19" cy="622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63" name="Rectangle 380"/>
              <p:cNvSpPr>
                <a:spLocks noChangeArrowheads="1"/>
              </p:cNvSpPr>
              <p:nvPr/>
            </p:nvSpPr>
            <p:spPr bwMode="auto">
              <a:xfrm>
                <a:off x="2975" y="1367"/>
                <a:ext cx="23" cy="622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64" name="Rectangle 381"/>
              <p:cNvSpPr>
                <a:spLocks noChangeArrowheads="1"/>
              </p:cNvSpPr>
              <p:nvPr/>
            </p:nvSpPr>
            <p:spPr bwMode="auto">
              <a:xfrm>
                <a:off x="2998" y="1367"/>
                <a:ext cx="22" cy="622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65" name="Rectangle 382"/>
              <p:cNvSpPr>
                <a:spLocks noChangeArrowheads="1"/>
              </p:cNvSpPr>
              <p:nvPr/>
            </p:nvSpPr>
            <p:spPr bwMode="auto">
              <a:xfrm>
                <a:off x="3020" y="1367"/>
                <a:ext cx="18" cy="622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66" name="Rectangle 383"/>
              <p:cNvSpPr>
                <a:spLocks noChangeArrowheads="1"/>
              </p:cNvSpPr>
              <p:nvPr/>
            </p:nvSpPr>
            <p:spPr bwMode="auto">
              <a:xfrm>
                <a:off x="3038" y="1367"/>
                <a:ext cx="17" cy="622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67" name="Rectangle 384"/>
              <p:cNvSpPr>
                <a:spLocks noChangeArrowheads="1"/>
              </p:cNvSpPr>
              <p:nvPr/>
            </p:nvSpPr>
            <p:spPr bwMode="auto">
              <a:xfrm>
                <a:off x="3055" y="1367"/>
                <a:ext cx="18" cy="622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68" name="Rectangle 385"/>
              <p:cNvSpPr>
                <a:spLocks noChangeArrowheads="1"/>
              </p:cNvSpPr>
              <p:nvPr/>
            </p:nvSpPr>
            <p:spPr bwMode="auto">
              <a:xfrm>
                <a:off x="3073" y="1367"/>
                <a:ext cx="20" cy="622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69" name="Rectangle 386"/>
              <p:cNvSpPr>
                <a:spLocks noChangeArrowheads="1"/>
              </p:cNvSpPr>
              <p:nvPr/>
            </p:nvSpPr>
            <p:spPr bwMode="auto">
              <a:xfrm>
                <a:off x="3093" y="1367"/>
                <a:ext cx="22" cy="622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70" name="Rectangle 387"/>
              <p:cNvSpPr>
                <a:spLocks noChangeArrowheads="1"/>
              </p:cNvSpPr>
              <p:nvPr/>
            </p:nvSpPr>
            <p:spPr bwMode="auto">
              <a:xfrm>
                <a:off x="3115" y="1367"/>
                <a:ext cx="22" cy="622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71" name="Rectangle 388"/>
              <p:cNvSpPr>
                <a:spLocks noChangeArrowheads="1"/>
              </p:cNvSpPr>
              <p:nvPr/>
            </p:nvSpPr>
            <p:spPr bwMode="auto">
              <a:xfrm>
                <a:off x="3137" y="1367"/>
                <a:ext cx="23" cy="622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72" name="Rectangle 389"/>
              <p:cNvSpPr>
                <a:spLocks noChangeArrowheads="1"/>
              </p:cNvSpPr>
              <p:nvPr/>
            </p:nvSpPr>
            <p:spPr bwMode="auto">
              <a:xfrm>
                <a:off x="3160" y="1367"/>
                <a:ext cx="20" cy="622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73" name="Rectangle 390"/>
              <p:cNvSpPr>
                <a:spLocks noChangeArrowheads="1"/>
              </p:cNvSpPr>
              <p:nvPr/>
            </p:nvSpPr>
            <p:spPr bwMode="auto">
              <a:xfrm>
                <a:off x="3180" y="1367"/>
                <a:ext cx="22" cy="622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74" name="Rectangle 391"/>
              <p:cNvSpPr>
                <a:spLocks noChangeArrowheads="1"/>
              </p:cNvSpPr>
              <p:nvPr/>
            </p:nvSpPr>
            <p:spPr bwMode="auto">
              <a:xfrm>
                <a:off x="3202" y="1367"/>
                <a:ext cx="22" cy="622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75" name="Rectangle 392"/>
              <p:cNvSpPr>
                <a:spLocks noChangeArrowheads="1"/>
              </p:cNvSpPr>
              <p:nvPr/>
            </p:nvSpPr>
            <p:spPr bwMode="auto">
              <a:xfrm>
                <a:off x="3224" y="1367"/>
                <a:ext cx="20" cy="622"/>
              </a:xfrm>
              <a:prstGeom prst="rect">
                <a:avLst/>
              </a:prstGeom>
              <a:solidFill>
                <a:srgbClr val="F5F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76" name="Rectangle 393"/>
              <p:cNvSpPr>
                <a:spLocks noChangeArrowheads="1"/>
              </p:cNvSpPr>
              <p:nvPr/>
            </p:nvSpPr>
            <p:spPr bwMode="auto">
              <a:xfrm>
                <a:off x="3244" y="1367"/>
                <a:ext cx="18" cy="622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77" name="Rectangle 394"/>
              <p:cNvSpPr>
                <a:spLocks noChangeArrowheads="1"/>
              </p:cNvSpPr>
              <p:nvPr/>
            </p:nvSpPr>
            <p:spPr bwMode="auto">
              <a:xfrm>
                <a:off x="3262" y="1367"/>
                <a:ext cx="17" cy="622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78" name="Rectangle 395"/>
              <p:cNvSpPr>
                <a:spLocks noChangeArrowheads="1"/>
              </p:cNvSpPr>
              <p:nvPr/>
            </p:nvSpPr>
            <p:spPr bwMode="auto">
              <a:xfrm>
                <a:off x="3279" y="1367"/>
                <a:ext cx="20" cy="622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79" name="Rectangle 396"/>
              <p:cNvSpPr>
                <a:spLocks noChangeArrowheads="1"/>
              </p:cNvSpPr>
              <p:nvPr/>
            </p:nvSpPr>
            <p:spPr bwMode="auto">
              <a:xfrm>
                <a:off x="3299" y="1367"/>
                <a:ext cx="20" cy="622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80" name="Rectangle 397"/>
              <p:cNvSpPr>
                <a:spLocks noChangeArrowheads="1"/>
              </p:cNvSpPr>
              <p:nvPr/>
            </p:nvSpPr>
            <p:spPr bwMode="auto">
              <a:xfrm>
                <a:off x="3319" y="1367"/>
                <a:ext cx="22" cy="622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81" name="Rectangle 398"/>
              <p:cNvSpPr>
                <a:spLocks noChangeArrowheads="1"/>
              </p:cNvSpPr>
              <p:nvPr/>
            </p:nvSpPr>
            <p:spPr bwMode="auto">
              <a:xfrm>
                <a:off x="3341" y="1367"/>
                <a:ext cx="5" cy="622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82" name="Rectangle 399"/>
              <p:cNvSpPr>
                <a:spLocks noChangeArrowheads="1"/>
              </p:cNvSpPr>
              <p:nvPr/>
            </p:nvSpPr>
            <p:spPr bwMode="auto">
              <a:xfrm>
                <a:off x="2485" y="1367"/>
                <a:ext cx="861" cy="622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83" name="Rectangle 400"/>
              <p:cNvSpPr>
                <a:spLocks noChangeArrowheads="1"/>
              </p:cNvSpPr>
              <p:nvPr/>
            </p:nvSpPr>
            <p:spPr bwMode="auto">
              <a:xfrm>
                <a:off x="2836" y="1380"/>
                <a:ext cx="15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84" name="Rectangle 401"/>
              <p:cNvSpPr>
                <a:spLocks noChangeArrowheads="1"/>
              </p:cNvSpPr>
              <p:nvPr/>
            </p:nvSpPr>
            <p:spPr bwMode="auto">
              <a:xfrm>
                <a:off x="2820" y="1409"/>
                <a:ext cx="19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ObservingFacility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85" name="Line 402"/>
              <p:cNvSpPr>
                <a:spLocks noChangeShapeType="1"/>
              </p:cNvSpPr>
              <p:nvPr/>
            </p:nvSpPr>
            <p:spPr bwMode="auto">
              <a:xfrm>
                <a:off x="2485" y="1449"/>
                <a:ext cx="861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86" name="Rectangle 403"/>
              <p:cNvSpPr>
                <a:spLocks noChangeArrowheads="1"/>
              </p:cNvSpPr>
              <p:nvPr/>
            </p:nvSpPr>
            <p:spPr bwMode="auto">
              <a:xfrm>
                <a:off x="2496" y="1458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87" name="Rectangle 404"/>
              <p:cNvSpPr>
                <a:spLocks noChangeArrowheads="1"/>
              </p:cNvSpPr>
              <p:nvPr/>
            </p:nvSpPr>
            <p:spPr bwMode="auto">
              <a:xfrm>
                <a:off x="2534" y="1458"/>
                <a:ext cx="312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belongsToSet  :CharacterString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88" name="Rectangle 405"/>
              <p:cNvSpPr>
                <a:spLocks noChangeArrowheads="1"/>
              </p:cNvSpPr>
              <p:nvPr/>
            </p:nvSpPr>
            <p:spPr bwMode="auto">
              <a:xfrm>
                <a:off x="2496" y="1486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5" name="Group 607"/>
            <p:cNvGrpSpPr>
              <a:grpSpLocks/>
            </p:cNvGrpSpPr>
            <p:nvPr/>
          </p:nvGrpSpPr>
          <p:grpSpPr bwMode="auto">
            <a:xfrm>
              <a:off x="1494" y="908"/>
              <a:ext cx="2902" cy="1726"/>
              <a:chOff x="1494" y="908"/>
              <a:chExt cx="2902" cy="1726"/>
            </a:xfrm>
          </p:grpSpPr>
          <p:sp>
            <p:nvSpPr>
              <p:cNvPr id="3089" name="Rectangle 407"/>
              <p:cNvSpPr>
                <a:spLocks noChangeArrowheads="1"/>
              </p:cNvSpPr>
              <p:nvPr/>
            </p:nvSpPr>
            <p:spPr bwMode="auto">
              <a:xfrm>
                <a:off x="2534" y="1486"/>
                <a:ext cx="27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dateEstablished  :DateTime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0" name="Rectangle 408"/>
              <p:cNvSpPr>
                <a:spLocks noChangeArrowheads="1"/>
              </p:cNvSpPr>
              <p:nvPr/>
            </p:nvSpPr>
            <p:spPr bwMode="auto">
              <a:xfrm>
                <a:off x="2496" y="1515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1" name="Rectangle 409"/>
              <p:cNvSpPr>
                <a:spLocks noChangeArrowheads="1"/>
              </p:cNvSpPr>
              <p:nvPr/>
            </p:nvSpPr>
            <p:spPr bwMode="auto">
              <a:xfrm>
                <a:off x="2534" y="1515"/>
                <a:ext cx="31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observations  :Observation [1..*]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2" name="Rectangle 410"/>
              <p:cNvSpPr>
                <a:spLocks noChangeArrowheads="1"/>
              </p:cNvSpPr>
              <p:nvPr/>
            </p:nvSpPr>
            <p:spPr bwMode="auto">
              <a:xfrm>
                <a:off x="2492" y="1551"/>
                <a:ext cx="847" cy="28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3" name="Rectangle 411"/>
              <p:cNvSpPr>
                <a:spLocks noChangeArrowheads="1"/>
              </p:cNvSpPr>
              <p:nvPr/>
            </p:nvSpPr>
            <p:spPr bwMode="auto">
              <a:xfrm>
                <a:off x="2494" y="1553"/>
                <a:ext cx="843" cy="24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4" name="Rectangle 412"/>
              <p:cNvSpPr>
                <a:spLocks noChangeArrowheads="1"/>
              </p:cNvSpPr>
              <p:nvPr/>
            </p:nvSpPr>
            <p:spPr bwMode="auto">
              <a:xfrm>
                <a:off x="2499" y="1553"/>
                <a:ext cx="11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3»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5" name="Rectangle 413"/>
              <p:cNvSpPr>
                <a:spLocks noChangeArrowheads="1"/>
              </p:cNvSpPr>
              <p:nvPr/>
            </p:nvSpPr>
            <p:spPr bwMode="auto">
              <a:xfrm>
                <a:off x="2496" y="1582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6" name="Rectangle 414"/>
              <p:cNvSpPr>
                <a:spLocks noChangeArrowheads="1"/>
              </p:cNvSpPr>
              <p:nvPr/>
            </p:nvSpPr>
            <p:spPr bwMode="auto">
              <a:xfrm>
                <a:off x="2534" y="1582"/>
                <a:ext cx="43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altitudeOrDepth  :AltitudeOrDepthType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7" name="Rectangle 415"/>
              <p:cNvSpPr>
                <a:spLocks noChangeArrowheads="1"/>
              </p:cNvSpPr>
              <p:nvPr/>
            </p:nvSpPr>
            <p:spPr bwMode="auto">
              <a:xfrm>
                <a:off x="2496" y="1610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8" name="Rectangle 416"/>
              <p:cNvSpPr>
                <a:spLocks noChangeArrowheads="1"/>
              </p:cNvSpPr>
              <p:nvPr/>
            </p:nvSpPr>
            <p:spPr bwMode="auto">
              <a:xfrm>
                <a:off x="2534" y="1610"/>
                <a:ext cx="370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climateZone  :ClimateZoneType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9" name="Rectangle 417"/>
              <p:cNvSpPr>
                <a:spLocks noChangeArrowheads="1"/>
              </p:cNvSpPr>
              <p:nvPr/>
            </p:nvSpPr>
            <p:spPr bwMode="auto">
              <a:xfrm>
                <a:off x="2496" y="1639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0" name="Rectangle 418"/>
              <p:cNvSpPr>
                <a:spLocks noChangeArrowheads="1"/>
              </p:cNvSpPr>
              <p:nvPr/>
            </p:nvSpPr>
            <p:spPr bwMode="auto">
              <a:xfrm>
                <a:off x="2534" y="1639"/>
                <a:ext cx="45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localTopography  :LocalTopographyType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1" name="Rectangle 419"/>
              <p:cNvSpPr>
                <a:spLocks noChangeArrowheads="1"/>
              </p:cNvSpPr>
              <p:nvPr/>
            </p:nvSpPr>
            <p:spPr bwMode="auto">
              <a:xfrm>
                <a:off x="2496" y="1668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2" name="Rectangle 420"/>
              <p:cNvSpPr>
                <a:spLocks noChangeArrowheads="1"/>
              </p:cNvSpPr>
              <p:nvPr/>
            </p:nvSpPr>
            <p:spPr bwMode="auto">
              <a:xfrm>
                <a:off x="2534" y="1668"/>
                <a:ext cx="45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relativeElevation  :RelativeElevationType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3" name="Rectangle 421"/>
              <p:cNvSpPr>
                <a:spLocks noChangeArrowheads="1"/>
              </p:cNvSpPr>
              <p:nvPr/>
            </p:nvSpPr>
            <p:spPr bwMode="auto">
              <a:xfrm>
                <a:off x="2496" y="1697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4" name="Rectangle 422"/>
              <p:cNvSpPr>
                <a:spLocks noChangeArrowheads="1"/>
              </p:cNvSpPr>
              <p:nvPr/>
            </p:nvSpPr>
            <p:spPr bwMode="auto">
              <a:xfrm>
                <a:off x="2534" y="1697"/>
                <a:ext cx="390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surfaceCover  :SurfaceCoverType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5" name="Rectangle 423"/>
              <p:cNvSpPr>
                <a:spLocks noChangeArrowheads="1"/>
              </p:cNvSpPr>
              <p:nvPr/>
            </p:nvSpPr>
            <p:spPr bwMode="auto">
              <a:xfrm>
                <a:off x="2496" y="1726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6" name="Rectangle 424"/>
              <p:cNvSpPr>
                <a:spLocks noChangeArrowheads="1"/>
              </p:cNvSpPr>
              <p:nvPr/>
            </p:nvSpPr>
            <p:spPr bwMode="auto">
              <a:xfrm>
                <a:off x="2534" y="1726"/>
                <a:ext cx="649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surfaceCoverClassification  :SurfaceCoverClassificationType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7" name="Rectangle 425"/>
              <p:cNvSpPr>
                <a:spLocks noChangeArrowheads="1"/>
              </p:cNvSpPr>
              <p:nvPr/>
            </p:nvSpPr>
            <p:spPr bwMode="auto">
              <a:xfrm>
                <a:off x="2496" y="1754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8" name="Rectangle 426"/>
              <p:cNvSpPr>
                <a:spLocks noChangeArrowheads="1"/>
              </p:cNvSpPr>
              <p:nvPr/>
            </p:nvSpPr>
            <p:spPr bwMode="auto">
              <a:xfrm>
                <a:off x="2534" y="1754"/>
                <a:ext cx="49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surfaceRoughness  :SurfaceRoughnessType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9" name="Rectangle 427"/>
              <p:cNvSpPr>
                <a:spLocks noChangeArrowheads="1"/>
              </p:cNvSpPr>
              <p:nvPr/>
            </p:nvSpPr>
            <p:spPr bwMode="auto">
              <a:xfrm>
                <a:off x="2496" y="1783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0" name="Rectangle 428"/>
              <p:cNvSpPr>
                <a:spLocks noChangeArrowheads="1"/>
              </p:cNvSpPr>
              <p:nvPr/>
            </p:nvSpPr>
            <p:spPr bwMode="auto">
              <a:xfrm>
                <a:off x="2534" y="1783"/>
                <a:ext cx="512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topographicContext  :TopographicContextType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1" name="Rectangle 429"/>
              <p:cNvSpPr>
                <a:spLocks noChangeArrowheads="1"/>
              </p:cNvSpPr>
              <p:nvPr/>
            </p:nvSpPr>
            <p:spPr bwMode="auto">
              <a:xfrm>
                <a:off x="2492" y="1819"/>
                <a:ext cx="847" cy="28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12" name="Rectangle 430"/>
              <p:cNvSpPr>
                <a:spLocks noChangeArrowheads="1"/>
              </p:cNvSpPr>
              <p:nvPr/>
            </p:nvSpPr>
            <p:spPr bwMode="auto">
              <a:xfrm>
                <a:off x="2494" y="1821"/>
                <a:ext cx="843" cy="24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13" name="Rectangle 431"/>
              <p:cNvSpPr>
                <a:spLocks noChangeArrowheads="1"/>
              </p:cNvSpPr>
              <p:nvPr/>
            </p:nvSpPr>
            <p:spPr bwMode="auto">
              <a:xfrm>
                <a:off x="2499" y="1821"/>
                <a:ext cx="11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2»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4" name="Rectangle 432"/>
              <p:cNvSpPr>
                <a:spLocks noChangeArrowheads="1"/>
              </p:cNvSpPr>
              <p:nvPr/>
            </p:nvSpPr>
            <p:spPr bwMode="auto">
              <a:xfrm>
                <a:off x="2496" y="1850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5" name="Rectangle 433"/>
              <p:cNvSpPr>
                <a:spLocks noChangeArrowheads="1"/>
              </p:cNvSpPr>
              <p:nvPr/>
            </p:nvSpPr>
            <p:spPr bwMode="auto">
              <a:xfrm>
                <a:off x="2534" y="1850"/>
                <a:ext cx="40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facilityType  :ObservingFacilityType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6" name="Rectangle 434"/>
              <p:cNvSpPr>
                <a:spLocks noChangeArrowheads="1"/>
              </p:cNvSpPr>
              <p:nvPr/>
            </p:nvSpPr>
            <p:spPr bwMode="auto">
              <a:xfrm>
                <a:off x="2492" y="1885"/>
                <a:ext cx="847" cy="29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17" name="Rectangle 435"/>
              <p:cNvSpPr>
                <a:spLocks noChangeArrowheads="1"/>
              </p:cNvSpPr>
              <p:nvPr/>
            </p:nvSpPr>
            <p:spPr bwMode="auto">
              <a:xfrm>
                <a:off x="2494" y="1887"/>
                <a:ext cx="843" cy="25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18" name="Rectangle 436"/>
              <p:cNvSpPr>
                <a:spLocks noChangeArrowheads="1"/>
              </p:cNvSpPr>
              <p:nvPr/>
            </p:nvSpPr>
            <p:spPr bwMode="auto">
              <a:xfrm>
                <a:off x="2499" y="1887"/>
                <a:ext cx="11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«voidable»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9" name="Rectangle 437"/>
              <p:cNvSpPr>
                <a:spLocks noChangeArrowheads="1"/>
              </p:cNvSpPr>
              <p:nvPr/>
            </p:nvSpPr>
            <p:spPr bwMode="auto">
              <a:xfrm>
                <a:off x="2496" y="1916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20" name="Rectangle 438"/>
              <p:cNvSpPr>
                <a:spLocks noChangeArrowheads="1"/>
              </p:cNvSpPr>
              <p:nvPr/>
            </p:nvSpPr>
            <p:spPr bwMode="auto">
              <a:xfrm>
                <a:off x="2534" y="1916"/>
                <a:ext cx="28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territoryName  :TerritoryType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21" name="Rectangle 439"/>
              <p:cNvSpPr>
                <a:spLocks noChangeArrowheads="1"/>
              </p:cNvSpPr>
              <p:nvPr/>
            </p:nvSpPr>
            <p:spPr bwMode="auto">
              <a:xfrm>
                <a:off x="2496" y="1945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22" name="Rectangle 440"/>
              <p:cNvSpPr>
                <a:spLocks noChangeArrowheads="1"/>
              </p:cNvSpPr>
              <p:nvPr/>
            </p:nvSpPr>
            <p:spPr bwMode="auto">
              <a:xfrm>
                <a:off x="2534" y="1945"/>
                <a:ext cx="31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wmoRegion  :WMORegionType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23" name="Rectangle 441"/>
              <p:cNvSpPr>
                <a:spLocks noChangeArrowheads="1"/>
              </p:cNvSpPr>
              <p:nvPr/>
            </p:nvSpPr>
            <p:spPr bwMode="auto">
              <a:xfrm>
                <a:off x="1500" y="942"/>
                <a:ext cx="613" cy="369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24" name="Rectangle 442"/>
              <p:cNvSpPr>
                <a:spLocks noChangeArrowheads="1"/>
              </p:cNvSpPr>
              <p:nvPr/>
            </p:nvSpPr>
            <p:spPr bwMode="auto">
              <a:xfrm>
                <a:off x="1500" y="942"/>
                <a:ext cx="613" cy="369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25" name="Rectangle 443"/>
              <p:cNvSpPr>
                <a:spLocks noChangeArrowheads="1"/>
              </p:cNvSpPr>
              <p:nvPr/>
            </p:nvSpPr>
            <p:spPr bwMode="auto">
              <a:xfrm>
                <a:off x="1494" y="935"/>
                <a:ext cx="319" cy="370"/>
              </a:xfrm>
              <a:prstGeom prst="rect">
                <a:avLst/>
              </a:prstGeom>
              <a:solidFill>
                <a:srgbClr val="FFFF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26" name="Rectangle 444"/>
              <p:cNvSpPr>
                <a:spLocks noChangeArrowheads="1"/>
              </p:cNvSpPr>
              <p:nvPr/>
            </p:nvSpPr>
            <p:spPr bwMode="auto">
              <a:xfrm>
                <a:off x="1813" y="935"/>
                <a:ext cx="16" cy="370"/>
              </a:xfrm>
              <a:prstGeom prst="rect">
                <a:avLst/>
              </a:prstGeom>
              <a:solidFill>
                <a:srgbClr val="FEFE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27" name="Rectangle 445"/>
              <p:cNvSpPr>
                <a:spLocks noChangeArrowheads="1"/>
              </p:cNvSpPr>
              <p:nvPr/>
            </p:nvSpPr>
            <p:spPr bwMode="auto">
              <a:xfrm>
                <a:off x="1829" y="935"/>
                <a:ext cx="13" cy="370"/>
              </a:xfrm>
              <a:prstGeom prst="rect">
                <a:avLst/>
              </a:prstGeom>
              <a:solidFill>
                <a:srgbClr val="FEFE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28" name="Rectangle 446"/>
              <p:cNvSpPr>
                <a:spLocks noChangeArrowheads="1"/>
              </p:cNvSpPr>
              <p:nvPr/>
            </p:nvSpPr>
            <p:spPr bwMode="auto">
              <a:xfrm>
                <a:off x="1842" y="935"/>
                <a:ext cx="13" cy="370"/>
              </a:xfrm>
              <a:prstGeom prst="rect">
                <a:avLst/>
              </a:prstGeom>
              <a:solidFill>
                <a:srgbClr val="FDFD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29" name="Rectangle 447"/>
              <p:cNvSpPr>
                <a:spLocks noChangeArrowheads="1"/>
              </p:cNvSpPr>
              <p:nvPr/>
            </p:nvSpPr>
            <p:spPr bwMode="auto">
              <a:xfrm>
                <a:off x="1855" y="935"/>
                <a:ext cx="14" cy="370"/>
              </a:xfrm>
              <a:prstGeom prst="rect">
                <a:avLst/>
              </a:prstGeom>
              <a:solidFill>
                <a:srgbClr val="FDFD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30" name="Rectangle 448"/>
              <p:cNvSpPr>
                <a:spLocks noChangeArrowheads="1"/>
              </p:cNvSpPr>
              <p:nvPr/>
            </p:nvSpPr>
            <p:spPr bwMode="auto">
              <a:xfrm>
                <a:off x="1869" y="935"/>
                <a:ext cx="13" cy="370"/>
              </a:xfrm>
              <a:prstGeom prst="rect">
                <a:avLst/>
              </a:prstGeom>
              <a:solidFill>
                <a:srgbClr val="FCFC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31" name="Rectangle 449"/>
              <p:cNvSpPr>
                <a:spLocks noChangeArrowheads="1"/>
              </p:cNvSpPr>
              <p:nvPr/>
            </p:nvSpPr>
            <p:spPr bwMode="auto">
              <a:xfrm>
                <a:off x="1882" y="935"/>
                <a:ext cx="15" cy="370"/>
              </a:xfrm>
              <a:prstGeom prst="rect">
                <a:avLst/>
              </a:prstGeom>
              <a:solidFill>
                <a:srgbClr val="FCF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32" name="Rectangle 450"/>
              <p:cNvSpPr>
                <a:spLocks noChangeArrowheads="1"/>
              </p:cNvSpPr>
              <p:nvPr/>
            </p:nvSpPr>
            <p:spPr bwMode="auto">
              <a:xfrm>
                <a:off x="1897" y="935"/>
                <a:ext cx="16" cy="370"/>
              </a:xfrm>
              <a:prstGeom prst="rect">
                <a:avLst/>
              </a:prstGeom>
              <a:solidFill>
                <a:srgbClr val="FBF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33" name="Rectangle 451"/>
              <p:cNvSpPr>
                <a:spLocks noChangeArrowheads="1"/>
              </p:cNvSpPr>
              <p:nvPr/>
            </p:nvSpPr>
            <p:spPr bwMode="auto">
              <a:xfrm>
                <a:off x="1913" y="935"/>
                <a:ext cx="13" cy="370"/>
              </a:xfrm>
              <a:prstGeom prst="rect">
                <a:avLst/>
              </a:prstGeom>
              <a:solidFill>
                <a:srgbClr val="FAFA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34" name="Rectangle 452"/>
              <p:cNvSpPr>
                <a:spLocks noChangeArrowheads="1"/>
              </p:cNvSpPr>
              <p:nvPr/>
            </p:nvSpPr>
            <p:spPr bwMode="auto">
              <a:xfrm>
                <a:off x="1926" y="935"/>
                <a:ext cx="11" cy="370"/>
              </a:xfrm>
              <a:prstGeom prst="rect">
                <a:avLst/>
              </a:prstGeom>
              <a:solidFill>
                <a:srgbClr val="FAFA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35" name="Rectangle 453"/>
              <p:cNvSpPr>
                <a:spLocks noChangeArrowheads="1"/>
              </p:cNvSpPr>
              <p:nvPr/>
            </p:nvSpPr>
            <p:spPr bwMode="auto">
              <a:xfrm>
                <a:off x="1937" y="935"/>
                <a:ext cx="14" cy="370"/>
              </a:xfrm>
              <a:prstGeom prst="rect">
                <a:avLst/>
              </a:prstGeom>
              <a:solidFill>
                <a:srgbClr val="F9F9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36" name="Rectangle 454"/>
              <p:cNvSpPr>
                <a:spLocks noChangeArrowheads="1"/>
              </p:cNvSpPr>
              <p:nvPr/>
            </p:nvSpPr>
            <p:spPr bwMode="auto">
              <a:xfrm>
                <a:off x="1951" y="935"/>
                <a:ext cx="15" cy="370"/>
              </a:xfrm>
              <a:prstGeom prst="rect">
                <a:avLst/>
              </a:prstGeom>
              <a:solidFill>
                <a:srgbClr val="F9F9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37" name="Rectangle 455"/>
              <p:cNvSpPr>
                <a:spLocks noChangeArrowheads="1"/>
              </p:cNvSpPr>
              <p:nvPr/>
            </p:nvSpPr>
            <p:spPr bwMode="auto">
              <a:xfrm>
                <a:off x="1966" y="935"/>
                <a:ext cx="16" cy="370"/>
              </a:xfrm>
              <a:prstGeom prst="rect">
                <a:avLst/>
              </a:prstGeom>
              <a:solidFill>
                <a:srgbClr val="F8F8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38" name="Rectangle 456"/>
              <p:cNvSpPr>
                <a:spLocks noChangeArrowheads="1"/>
              </p:cNvSpPr>
              <p:nvPr/>
            </p:nvSpPr>
            <p:spPr bwMode="auto">
              <a:xfrm>
                <a:off x="1982" y="935"/>
                <a:ext cx="13" cy="370"/>
              </a:xfrm>
              <a:prstGeom prst="rect">
                <a:avLst/>
              </a:prstGeom>
              <a:solidFill>
                <a:srgbClr val="F8F8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39" name="Rectangle 457"/>
              <p:cNvSpPr>
                <a:spLocks noChangeArrowheads="1"/>
              </p:cNvSpPr>
              <p:nvPr/>
            </p:nvSpPr>
            <p:spPr bwMode="auto">
              <a:xfrm>
                <a:off x="1995" y="935"/>
                <a:ext cx="13" cy="370"/>
              </a:xfrm>
              <a:prstGeom prst="rect">
                <a:avLst/>
              </a:prstGeom>
              <a:solidFill>
                <a:srgbClr val="F7F7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40" name="Rectangle 458"/>
              <p:cNvSpPr>
                <a:spLocks noChangeArrowheads="1"/>
              </p:cNvSpPr>
              <p:nvPr/>
            </p:nvSpPr>
            <p:spPr bwMode="auto">
              <a:xfrm>
                <a:off x="2008" y="935"/>
                <a:ext cx="14" cy="370"/>
              </a:xfrm>
              <a:prstGeom prst="rect">
                <a:avLst/>
              </a:prstGeom>
              <a:solidFill>
                <a:srgbClr val="F6F6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41" name="Rectangle 459"/>
              <p:cNvSpPr>
                <a:spLocks noChangeArrowheads="1"/>
              </p:cNvSpPr>
              <p:nvPr/>
            </p:nvSpPr>
            <p:spPr bwMode="auto">
              <a:xfrm>
                <a:off x="2022" y="935"/>
                <a:ext cx="13" cy="370"/>
              </a:xfrm>
              <a:prstGeom prst="rect">
                <a:avLst/>
              </a:prstGeom>
              <a:solidFill>
                <a:srgbClr val="F5F5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42" name="Rectangle 460"/>
              <p:cNvSpPr>
                <a:spLocks noChangeArrowheads="1"/>
              </p:cNvSpPr>
              <p:nvPr/>
            </p:nvSpPr>
            <p:spPr bwMode="auto">
              <a:xfrm>
                <a:off x="2035" y="935"/>
                <a:ext cx="15" cy="370"/>
              </a:xfrm>
              <a:prstGeom prst="rect">
                <a:avLst/>
              </a:prstGeom>
              <a:solidFill>
                <a:srgbClr val="F5F5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43" name="Rectangle 461"/>
              <p:cNvSpPr>
                <a:spLocks noChangeArrowheads="1"/>
              </p:cNvSpPr>
              <p:nvPr/>
            </p:nvSpPr>
            <p:spPr bwMode="auto">
              <a:xfrm>
                <a:off x="2050" y="935"/>
                <a:ext cx="16" cy="370"/>
              </a:xfrm>
              <a:prstGeom prst="rect">
                <a:avLst/>
              </a:prstGeom>
              <a:solidFill>
                <a:srgbClr val="F4F4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44" name="Rectangle 462"/>
              <p:cNvSpPr>
                <a:spLocks noChangeArrowheads="1"/>
              </p:cNvSpPr>
              <p:nvPr/>
            </p:nvSpPr>
            <p:spPr bwMode="auto">
              <a:xfrm>
                <a:off x="2066" y="935"/>
                <a:ext cx="13" cy="370"/>
              </a:xfrm>
              <a:prstGeom prst="rect">
                <a:avLst/>
              </a:prstGeom>
              <a:solidFill>
                <a:srgbClr val="F4F4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45" name="Rectangle 463"/>
              <p:cNvSpPr>
                <a:spLocks noChangeArrowheads="1"/>
              </p:cNvSpPr>
              <p:nvPr/>
            </p:nvSpPr>
            <p:spPr bwMode="auto">
              <a:xfrm>
                <a:off x="2079" y="935"/>
                <a:ext cx="11" cy="370"/>
              </a:xfrm>
              <a:prstGeom prst="rect">
                <a:avLst/>
              </a:prstGeom>
              <a:solidFill>
                <a:srgbClr val="F3F3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46" name="Rectangle 464"/>
              <p:cNvSpPr>
                <a:spLocks noChangeArrowheads="1"/>
              </p:cNvSpPr>
              <p:nvPr/>
            </p:nvSpPr>
            <p:spPr bwMode="auto">
              <a:xfrm>
                <a:off x="2090" y="935"/>
                <a:ext cx="14" cy="370"/>
              </a:xfrm>
              <a:prstGeom prst="rect">
                <a:avLst/>
              </a:prstGeom>
              <a:solidFill>
                <a:srgbClr val="F3F3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47" name="Rectangle 465"/>
              <p:cNvSpPr>
                <a:spLocks noChangeArrowheads="1"/>
              </p:cNvSpPr>
              <p:nvPr/>
            </p:nvSpPr>
            <p:spPr bwMode="auto">
              <a:xfrm>
                <a:off x="2104" y="935"/>
                <a:ext cx="2" cy="370"/>
              </a:xfrm>
              <a:prstGeom prst="rect">
                <a:avLst/>
              </a:prstGeom>
              <a:solidFill>
                <a:srgbClr val="F2F2B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48" name="Rectangle 466"/>
              <p:cNvSpPr>
                <a:spLocks noChangeArrowheads="1"/>
              </p:cNvSpPr>
              <p:nvPr/>
            </p:nvSpPr>
            <p:spPr bwMode="auto">
              <a:xfrm>
                <a:off x="1494" y="935"/>
                <a:ext cx="612" cy="370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49" name="Rectangle 467"/>
              <p:cNvSpPr>
                <a:spLocks noChangeArrowheads="1"/>
              </p:cNvSpPr>
              <p:nvPr/>
            </p:nvSpPr>
            <p:spPr bwMode="auto">
              <a:xfrm>
                <a:off x="1720" y="948"/>
                <a:ext cx="15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0" name="Rectangle 468"/>
              <p:cNvSpPr>
                <a:spLocks noChangeArrowheads="1"/>
              </p:cNvSpPr>
              <p:nvPr/>
            </p:nvSpPr>
            <p:spPr bwMode="auto">
              <a:xfrm>
                <a:off x="1673" y="977"/>
                <a:ext cx="25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WIGOSMetadataRecord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1" name="Line 469"/>
              <p:cNvSpPr>
                <a:spLocks noChangeShapeType="1"/>
              </p:cNvSpPr>
              <p:nvPr/>
            </p:nvSpPr>
            <p:spPr bwMode="auto">
              <a:xfrm>
                <a:off x="1494" y="1017"/>
                <a:ext cx="612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52" name="Rectangle 470"/>
              <p:cNvSpPr>
                <a:spLocks noChangeArrowheads="1"/>
              </p:cNvSpPr>
              <p:nvPr/>
            </p:nvSpPr>
            <p:spPr bwMode="auto">
              <a:xfrm>
                <a:off x="1505" y="1026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3" name="Rectangle 471"/>
              <p:cNvSpPr>
                <a:spLocks noChangeArrowheads="1"/>
              </p:cNvSpPr>
              <p:nvPr/>
            </p:nvSpPr>
            <p:spPr bwMode="auto">
              <a:xfrm>
                <a:off x="1542" y="1026"/>
                <a:ext cx="30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deployment  :Deployment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4" name="Rectangle 472"/>
              <p:cNvSpPr>
                <a:spLocks noChangeArrowheads="1"/>
              </p:cNvSpPr>
              <p:nvPr/>
            </p:nvSpPr>
            <p:spPr bwMode="auto">
              <a:xfrm>
                <a:off x="1505" y="1055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5" name="Rectangle 473"/>
              <p:cNvSpPr>
                <a:spLocks noChangeArrowheads="1"/>
              </p:cNvSpPr>
              <p:nvPr/>
            </p:nvSpPr>
            <p:spPr bwMode="auto">
              <a:xfrm>
                <a:off x="1542" y="1055"/>
                <a:ext cx="28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equipment  :Equipment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6" name="Rectangle 474"/>
              <p:cNvSpPr>
                <a:spLocks noChangeArrowheads="1"/>
              </p:cNvSpPr>
              <p:nvPr/>
            </p:nvSpPr>
            <p:spPr bwMode="auto">
              <a:xfrm>
                <a:off x="1505" y="1083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7" name="Rectangle 475"/>
              <p:cNvSpPr>
                <a:spLocks noChangeArrowheads="1"/>
              </p:cNvSpPr>
              <p:nvPr/>
            </p:nvSpPr>
            <p:spPr bwMode="auto">
              <a:xfrm>
                <a:off x="1542" y="1083"/>
                <a:ext cx="35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equipmentLog  :EquipmentLog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8" name="Rectangle 476"/>
              <p:cNvSpPr>
                <a:spLocks noChangeArrowheads="1"/>
              </p:cNvSpPr>
              <p:nvPr/>
            </p:nvSpPr>
            <p:spPr bwMode="auto">
              <a:xfrm>
                <a:off x="1505" y="1112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9" name="Rectangle 477"/>
              <p:cNvSpPr>
                <a:spLocks noChangeArrowheads="1"/>
              </p:cNvSpPr>
              <p:nvPr/>
            </p:nvSpPr>
            <p:spPr bwMode="auto">
              <a:xfrm>
                <a:off x="1542" y="1112"/>
                <a:ext cx="20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extension  :Any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0" name="Rectangle 478"/>
              <p:cNvSpPr>
                <a:spLocks noChangeArrowheads="1"/>
              </p:cNvSpPr>
              <p:nvPr/>
            </p:nvSpPr>
            <p:spPr bwMode="auto">
              <a:xfrm>
                <a:off x="1505" y="1141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1" name="Rectangle 479"/>
              <p:cNvSpPr>
                <a:spLocks noChangeArrowheads="1"/>
              </p:cNvSpPr>
              <p:nvPr/>
            </p:nvSpPr>
            <p:spPr bwMode="auto">
              <a:xfrm>
                <a:off x="1542" y="1141"/>
                <a:ext cx="30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facility  :ObservingFacility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2" name="Rectangle 480"/>
              <p:cNvSpPr>
                <a:spLocks noChangeArrowheads="1"/>
              </p:cNvSpPr>
              <p:nvPr/>
            </p:nvSpPr>
            <p:spPr bwMode="auto">
              <a:xfrm>
                <a:off x="1505" y="1170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3" name="Rectangle 481"/>
              <p:cNvSpPr>
                <a:spLocks noChangeArrowheads="1"/>
              </p:cNvSpPr>
              <p:nvPr/>
            </p:nvSpPr>
            <p:spPr bwMode="auto">
              <a:xfrm>
                <a:off x="1542" y="1170"/>
                <a:ext cx="279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facilityLog  :FacilityLog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4" name="Rectangle 482"/>
              <p:cNvSpPr>
                <a:spLocks noChangeArrowheads="1"/>
              </p:cNvSpPr>
              <p:nvPr/>
            </p:nvSpPr>
            <p:spPr bwMode="auto">
              <a:xfrm>
                <a:off x="1505" y="1198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5" name="Rectangle 483"/>
              <p:cNvSpPr>
                <a:spLocks noChangeArrowheads="1"/>
              </p:cNvSpPr>
              <p:nvPr/>
            </p:nvSpPr>
            <p:spPr bwMode="auto">
              <a:xfrm>
                <a:off x="1542" y="1198"/>
                <a:ext cx="272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facilitySet  :FacilitySet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6" name="Rectangle 484"/>
              <p:cNvSpPr>
                <a:spLocks noChangeArrowheads="1"/>
              </p:cNvSpPr>
              <p:nvPr/>
            </p:nvSpPr>
            <p:spPr bwMode="auto">
              <a:xfrm>
                <a:off x="1505" y="1227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7" name="Rectangle 485"/>
              <p:cNvSpPr>
                <a:spLocks noChangeArrowheads="1"/>
              </p:cNvSpPr>
              <p:nvPr/>
            </p:nvSpPr>
            <p:spPr bwMode="auto">
              <a:xfrm>
                <a:off x="1542" y="1227"/>
                <a:ext cx="272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headerInformation  :Header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8" name="Rectangle 486"/>
              <p:cNvSpPr>
                <a:spLocks noChangeArrowheads="1"/>
              </p:cNvSpPr>
              <p:nvPr/>
            </p:nvSpPr>
            <p:spPr bwMode="auto">
              <a:xfrm>
                <a:off x="1505" y="1256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9" name="Rectangle 487"/>
              <p:cNvSpPr>
                <a:spLocks noChangeArrowheads="1"/>
              </p:cNvSpPr>
              <p:nvPr/>
            </p:nvSpPr>
            <p:spPr bwMode="auto">
              <a:xfrm>
                <a:off x="1542" y="1256"/>
                <a:ext cx="31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observations  :Observation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0" name="Rectangle 488"/>
              <p:cNvSpPr>
                <a:spLocks noChangeArrowheads="1"/>
              </p:cNvSpPr>
              <p:nvPr/>
            </p:nvSpPr>
            <p:spPr bwMode="auto">
              <a:xfrm>
                <a:off x="2880" y="915"/>
                <a:ext cx="668" cy="299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71" name="Rectangle 489"/>
              <p:cNvSpPr>
                <a:spLocks noChangeArrowheads="1"/>
              </p:cNvSpPr>
              <p:nvPr/>
            </p:nvSpPr>
            <p:spPr bwMode="auto">
              <a:xfrm>
                <a:off x="2880" y="915"/>
                <a:ext cx="668" cy="299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72" name="Rectangle 490"/>
              <p:cNvSpPr>
                <a:spLocks noChangeArrowheads="1"/>
              </p:cNvSpPr>
              <p:nvPr/>
            </p:nvSpPr>
            <p:spPr bwMode="auto">
              <a:xfrm>
                <a:off x="2873" y="908"/>
                <a:ext cx="349" cy="299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73" name="Rectangle 491"/>
              <p:cNvSpPr>
                <a:spLocks noChangeArrowheads="1"/>
              </p:cNvSpPr>
              <p:nvPr/>
            </p:nvSpPr>
            <p:spPr bwMode="auto">
              <a:xfrm>
                <a:off x="3222" y="908"/>
                <a:ext cx="15" cy="299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74" name="Rectangle 492"/>
              <p:cNvSpPr>
                <a:spLocks noChangeArrowheads="1"/>
              </p:cNvSpPr>
              <p:nvPr/>
            </p:nvSpPr>
            <p:spPr bwMode="auto">
              <a:xfrm>
                <a:off x="3237" y="908"/>
                <a:ext cx="18" cy="299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75" name="Rectangle 493"/>
              <p:cNvSpPr>
                <a:spLocks noChangeArrowheads="1"/>
              </p:cNvSpPr>
              <p:nvPr/>
            </p:nvSpPr>
            <p:spPr bwMode="auto">
              <a:xfrm>
                <a:off x="3255" y="908"/>
                <a:ext cx="15" cy="299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76" name="Rectangle 494"/>
              <p:cNvSpPr>
                <a:spLocks noChangeArrowheads="1"/>
              </p:cNvSpPr>
              <p:nvPr/>
            </p:nvSpPr>
            <p:spPr bwMode="auto">
              <a:xfrm>
                <a:off x="3270" y="908"/>
                <a:ext cx="18" cy="299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77" name="Rectangle 495"/>
              <p:cNvSpPr>
                <a:spLocks noChangeArrowheads="1"/>
              </p:cNvSpPr>
              <p:nvPr/>
            </p:nvSpPr>
            <p:spPr bwMode="auto">
              <a:xfrm>
                <a:off x="3288" y="908"/>
                <a:ext cx="14" cy="299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78" name="Rectangle 496"/>
              <p:cNvSpPr>
                <a:spLocks noChangeArrowheads="1"/>
              </p:cNvSpPr>
              <p:nvPr/>
            </p:nvSpPr>
            <p:spPr bwMode="auto">
              <a:xfrm>
                <a:off x="3302" y="908"/>
                <a:ext cx="15" cy="299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79" name="Rectangle 497"/>
              <p:cNvSpPr>
                <a:spLocks noChangeArrowheads="1"/>
              </p:cNvSpPr>
              <p:nvPr/>
            </p:nvSpPr>
            <p:spPr bwMode="auto">
              <a:xfrm>
                <a:off x="3317" y="908"/>
                <a:ext cx="13" cy="299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80" name="Rectangle 498"/>
              <p:cNvSpPr>
                <a:spLocks noChangeArrowheads="1"/>
              </p:cNvSpPr>
              <p:nvPr/>
            </p:nvSpPr>
            <p:spPr bwMode="auto">
              <a:xfrm>
                <a:off x="3330" y="908"/>
                <a:ext cx="16" cy="299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81" name="Rectangle 499"/>
              <p:cNvSpPr>
                <a:spLocks noChangeArrowheads="1"/>
              </p:cNvSpPr>
              <p:nvPr/>
            </p:nvSpPr>
            <p:spPr bwMode="auto">
              <a:xfrm>
                <a:off x="3346" y="908"/>
                <a:ext cx="18" cy="299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82" name="Rectangle 500"/>
              <p:cNvSpPr>
                <a:spLocks noChangeArrowheads="1"/>
              </p:cNvSpPr>
              <p:nvPr/>
            </p:nvSpPr>
            <p:spPr bwMode="auto">
              <a:xfrm>
                <a:off x="3364" y="908"/>
                <a:ext cx="15" cy="299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83" name="Rectangle 501"/>
              <p:cNvSpPr>
                <a:spLocks noChangeArrowheads="1"/>
              </p:cNvSpPr>
              <p:nvPr/>
            </p:nvSpPr>
            <p:spPr bwMode="auto">
              <a:xfrm>
                <a:off x="3379" y="908"/>
                <a:ext cx="18" cy="299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84" name="Rectangle 502"/>
              <p:cNvSpPr>
                <a:spLocks noChangeArrowheads="1"/>
              </p:cNvSpPr>
              <p:nvPr/>
            </p:nvSpPr>
            <p:spPr bwMode="auto">
              <a:xfrm>
                <a:off x="3397" y="908"/>
                <a:ext cx="15" cy="299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85" name="Rectangle 503"/>
              <p:cNvSpPr>
                <a:spLocks noChangeArrowheads="1"/>
              </p:cNvSpPr>
              <p:nvPr/>
            </p:nvSpPr>
            <p:spPr bwMode="auto">
              <a:xfrm>
                <a:off x="3412" y="908"/>
                <a:ext cx="18" cy="299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86" name="Rectangle 504"/>
              <p:cNvSpPr>
                <a:spLocks noChangeArrowheads="1"/>
              </p:cNvSpPr>
              <p:nvPr/>
            </p:nvSpPr>
            <p:spPr bwMode="auto">
              <a:xfrm>
                <a:off x="3430" y="908"/>
                <a:ext cx="16" cy="299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87" name="Rectangle 505"/>
              <p:cNvSpPr>
                <a:spLocks noChangeArrowheads="1"/>
              </p:cNvSpPr>
              <p:nvPr/>
            </p:nvSpPr>
            <p:spPr bwMode="auto">
              <a:xfrm>
                <a:off x="3446" y="908"/>
                <a:ext cx="15" cy="299"/>
              </a:xfrm>
              <a:prstGeom prst="rect">
                <a:avLst/>
              </a:prstGeom>
              <a:solidFill>
                <a:srgbClr val="F5F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88" name="Rectangle 506"/>
              <p:cNvSpPr>
                <a:spLocks noChangeArrowheads="1"/>
              </p:cNvSpPr>
              <p:nvPr/>
            </p:nvSpPr>
            <p:spPr bwMode="auto">
              <a:xfrm>
                <a:off x="3461" y="908"/>
                <a:ext cx="16" cy="299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89" name="Rectangle 507"/>
              <p:cNvSpPr>
                <a:spLocks noChangeArrowheads="1"/>
              </p:cNvSpPr>
              <p:nvPr/>
            </p:nvSpPr>
            <p:spPr bwMode="auto">
              <a:xfrm>
                <a:off x="3477" y="908"/>
                <a:ext cx="13" cy="299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90" name="Rectangle 508"/>
              <p:cNvSpPr>
                <a:spLocks noChangeArrowheads="1"/>
              </p:cNvSpPr>
              <p:nvPr/>
            </p:nvSpPr>
            <p:spPr bwMode="auto">
              <a:xfrm>
                <a:off x="3490" y="908"/>
                <a:ext cx="16" cy="299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91" name="Rectangle 509"/>
              <p:cNvSpPr>
                <a:spLocks noChangeArrowheads="1"/>
              </p:cNvSpPr>
              <p:nvPr/>
            </p:nvSpPr>
            <p:spPr bwMode="auto">
              <a:xfrm>
                <a:off x="3506" y="908"/>
                <a:ext cx="15" cy="299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92" name="Rectangle 510"/>
              <p:cNvSpPr>
                <a:spLocks noChangeArrowheads="1"/>
              </p:cNvSpPr>
              <p:nvPr/>
            </p:nvSpPr>
            <p:spPr bwMode="auto">
              <a:xfrm>
                <a:off x="3521" y="908"/>
                <a:ext cx="18" cy="299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93" name="Rectangle 511"/>
              <p:cNvSpPr>
                <a:spLocks noChangeArrowheads="1"/>
              </p:cNvSpPr>
              <p:nvPr/>
            </p:nvSpPr>
            <p:spPr bwMode="auto">
              <a:xfrm>
                <a:off x="3539" y="908"/>
                <a:ext cx="2" cy="299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94" name="Rectangle 512"/>
              <p:cNvSpPr>
                <a:spLocks noChangeArrowheads="1"/>
              </p:cNvSpPr>
              <p:nvPr/>
            </p:nvSpPr>
            <p:spPr bwMode="auto">
              <a:xfrm>
                <a:off x="2873" y="908"/>
                <a:ext cx="668" cy="299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95" name="Rectangle 513"/>
              <p:cNvSpPr>
                <a:spLocks noChangeArrowheads="1"/>
              </p:cNvSpPr>
              <p:nvPr/>
            </p:nvSpPr>
            <p:spPr bwMode="auto">
              <a:xfrm>
                <a:off x="3129" y="922"/>
                <a:ext cx="15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96" name="Rectangle 514"/>
              <p:cNvSpPr>
                <a:spLocks noChangeArrowheads="1"/>
              </p:cNvSpPr>
              <p:nvPr/>
            </p:nvSpPr>
            <p:spPr bwMode="auto">
              <a:xfrm>
                <a:off x="2987" y="950"/>
                <a:ext cx="43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AbstractEnvironmentalMonitoringFacility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97" name="Line 515"/>
              <p:cNvSpPr>
                <a:spLocks noChangeShapeType="1"/>
              </p:cNvSpPr>
              <p:nvPr/>
            </p:nvSpPr>
            <p:spPr bwMode="auto">
              <a:xfrm>
                <a:off x="2873" y="990"/>
                <a:ext cx="668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98" name="Rectangle 516"/>
              <p:cNvSpPr>
                <a:spLocks noChangeArrowheads="1"/>
              </p:cNvSpPr>
              <p:nvPr/>
            </p:nvSpPr>
            <p:spPr bwMode="auto">
              <a:xfrm>
                <a:off x="2885" y="999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99" name="Rectangle 517"/>
              <p:cNvSpPr>
                <a:spLocks noChangeArrowheads="1"/>
              </p:cNvSpPr>
              <p:nvPr/>
            </p:nvSpPr>
            <p:spPr bwMode="auto">
              <a:xfrm>
                <a:off x="2922" y="999"/>
                <a:ext cx="43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additionalDescription  :CharacterString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0" name="Rectangle 518"/>
              <p:cNvSpPr>
                <a:spLocks noChangeArrowheads="1"/>
              </p:cNvSpPr>
              <p:nvPr/>
            </p:nvSpPr>
            <p:spPr bwMode="auto">
              <a:xfrm>
                <a:off x="2885" y="1028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1" name="Rectangle 519"/>
              <p:cNvSpPr>
                <a:spLocks noChangeArrowheads="1"/>
              </p:cNvSpPr>
              <p:nvPr/>
            </p:nvSpPr>
            <p:spPr bwMode="auto">
              <a:xfrm>
                <a:off x="2922" y="1028"/>
                <a:ext cx="20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extension  :Any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2" name="Rectangle 520"/>
              <p:cNvSpPr>
                <a:spLocks noChangeArrowheads="1"/>
              </p:cNvSpPr>
              <p:nvPr/>
            </p:nvSpPr>
            <p:spPr bwMode="auto">
              <a:xfrm>
                <a:off x="2885" y="1057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3" name="Rectangle 521"/>
              <p:cNvSpPr>
                <a:spLocks noChangeArrowheads="1"/>
              </p:cNvSpPr>
              <p:nvPr/>
            </p:nvSpPr>
            <p:spPr bwMode="auto">
              <a:xfrm>
                <a:off x="2922" y="1057"/>
                <a:ext cx="56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geopositioningMethod  :GeoposistioningMethodType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4" name="Rectangle 522"/>
              <p:cNvSpPr>
                <a:spLocks noChangeArrowheads="1"/>
              </p:cNvSpPr>
              <p:nvPr/>
            </p:nvSpPr>
            <p:spPr bwMode="auto">
              <a:xfrm>
                <a:off x="2885" y="1086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5" name="Rectangle 523"/>
              <p:cNvSpPr>
                <a:spLocks noChangeArrowheads="1"/>
              </p:cNvSpPr>
              <p:nvPr/>
            </p:nvSpPr>
            <p:spPr bwMode="auto">
              <a:xfrm>
                <a:off x="2922" y="1086"/>
                <a:ext cx="472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geospatialLocation  :TimestampedLocation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6" name="Rectangle 524"/>
              <p:cNvSpPr>
                <a:spLocks noChangeArrowheads="1"/>
              </p:cNvSpPr>
              <p:nvPr/>
            </p:nvSpPr>
            <p:spPr bwMode="auto">
              <a:xfrm>
                <a:off x="2885" y="1114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7" name="Rectangle 525"/>
              <p:cNvSpPr>
                <a:spLocks noChangeArrowheads="1"/>
              </p:cNvSpPr>
              <p:nvPr/>
            </p:nvSpPr>
            <p:spPr bwMode="auto">
              <a:xfrm>
                <a:off x="2922" y="1114"/>
                <a:ext cx="419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onlineResource  :CI_OnlineResource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8" name="Rectangle 526"/>
              <p:cNvSpPr>
                <a:spLocks noChangeArrowheads="1"/>
              </p:cNvSpPr>
              <p:nvPr/>
            </p:nvSpPr>
            <p:spPr bwMode="auto">
              <a:xfrm>
                <a:off x="2885" y="1143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9" name="Rectangle 527"/>
              <p:cNvSpPr>
                <a:spLocks noChangeArrowheads="1"/>
              </p:cNvSpPr>
              <p:nvPr/>
            </p:nvSpPr>
            <p:spPr bwMode="auto">
              <a:xfrm>
                <a:off x="2922" y="1143"/>
                <a:ext cx="39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responsibleParty  :CI_ResponsibleParty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10" name="Rectangle 528"/>
              <p:cNvSpPr>
                <a:spLocks noChangeArrowheads="1"/>
              </p:cNvSpPr>
              <p:nvPr/>
            </p:nvSpPr>
            <p:spPr bwMode="auto">
              <a:xfrm>
                <a:off x="4056" y="942"/>
                <a:ext cx="340" cy="152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11" name="Rectangle 529"/>
              <p:cNvSpPr>
                <a:spLocks noChangeArrowheads="1"/>
              </p:cNvSpPr>
              <p:nvPr/>
            </p:nvSpPr>
            <p:spPr bwMode="auto">
              <a:xfrm>
                <a:off x="4055" y="942"/>
                <a:ext cx="340" cy="152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12" name="Rectangle 530"/>
              <p:cNvSpPr>
                <a:spLocks noChangeArrowheads="1"/>
              </p:cNvSpPr>
              <p:nvPr/>
            </p:nvSpPr>
            <p:spPr bwMode="auto">
              <a:xfrm>
                <a:off x="4050" y="935"/>
                <a:ext cx="177" cy="153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13" name="Rectangle 531"/>
              <p:cNvSpPr>
                <a:spLocks noChangeArrowheads="1"/>
              </p:cNvSpPr>
              <p:nvPr/>
            </p:nvSpPr>
            <p:spPr bwMode="auto">
              <a:xfrm>
                <a:off x="4225" y="935"/>
                <a:ext cx="9" cy="153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14" name="Rectangle 532"/>
              <p:cNvSpPr>
                <a:spLocks noChangeArrowheads="1"/>
              </p:cNvSpPr>
              <p:nvPr/>
            </p:nvSpPr>
            <p:spPr bwMode="auto">
              <a:xfrm>
                <a:off x="4235" y="935"/>
                <a:ext cx="9" cy="153"/>
              </a:xfrm>
              <a:prstGeom prst="rect">
                <a:avLst/>
              </a:prstGeom>
              <a:solidFill>
                <a:srgbClr val="FDF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15" name="Rectangle 533"/>
              <p:cNvSpPr>
                <a:spLocks noChangeArrowheads="1"/>
              </p:cNvSpPr>
              <p:nvPr/>
            </p:nvSpPr>
            <p:spPr bwMode="auto">
              <a:xfrm>
                <a:off x="4244" y="935"/>
                <a:ext cx="6" cy="153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16" name="Rectangle 534"/>
              <p:cNvSpPr>
                <a:spLocks noChangeArrowheads="1"/>
              </p:cNvSpPr>
              <p:nvPr/>
            </p:nvSpPr>
            <p:spPr bwMode="auto">
              <a:xfrm>
                <a:off x="4250" y="935"/>
                <a:ext cx="9" cy="153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17" name="Rectangle 535"/>
              <p:cNvSpPr>
                <a:spLocks noChangeArrowheads="1"/>
              </p:cNvSpPr>
              <p:nvPr/>
            </p:nvSpPr>
            <p:spPr bwMode="auto">
              <a:xfrm>
                <a:off x="4260" y="935"/>
                <a:ext cx="9" cy="153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18" name="Rectangle 536"/>
              <p:cNvSpPr>
                <a:spLocks noChangeArrowheads="1"/>
              </p:cNvSpPr>
              <p:nvPr/>
            </p:nvSpPr>
            <p:spPr bwMode="auto">
              <a:xfrm>
                <a:off x="4271" y="935"/>
                <a:ext cx="7" cy="153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19" name="Rectangle 537"/>
              <p:cNvSpPr>
                <a:spLocks noChangeArrowheads="1"/>
              </p:cNvSpPr>
              <p:nvPr/>
            </p:nvSpPr>
            <p:spPr bwMode="auto">
              <a:xfrm>
                <a:off x="4281" y="935"/>
                <a:ext cx="6" cy="153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20" name="Rectangle 538"/>
              <p:cNvSpPr>
                <a:spLocks noChangeArrowheads="1"/>
              </p:cNvSpPr>
              <p:nvPr/>
            </p:nvSpPr>
            <p:spPr bwMode="auto">
              <a:xfrm>
                <a:off x="4289" y="935"/>
                <a:ext cx="9" cy="153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21" name="Rectangle 539"/>
              <p:cNvSpPr>
                <a:spLocks noChangeArrowheads="1"/>
              </p:cNvSpPr>
              <p:nvPr/>
            </p:nvSpPr>
            <p:spPr bwMode="auto">
              <a:xfrm>
                <a:off x="4297" y="935"/>
                <a:ext cx="7" cy="153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22" name="Rectangle 540"/>
              <p:cNvSpPr>
                <a:spLocks noChangeArrowheads="1"/>
              </p:cNvSpPr>
              <p:nvPr/>
            </p:nvSpPr>
            <p:spPr bwMode="auto">
              <a:xfrm>
                <a:off x="4303" y="935"/>
                <a:ext cx="9" cy="153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23" name="Rectangle 541"/>
              <p:cNvSpPr>
                <a:spLocks noChangeArrowheads="1"/>
              </p:cNvSpPr>
              <p:nvPr/>
            </p:nvSpPr>
            <p:spPr bwMode="auto">
              <a:xfrm>
                <a:off x="4313" y="935"/>
                <a:ext cx="9" cy="153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24" name="Rectangle 542"/>
              <p:cNvSpPr>
                <a:spLocks noChangeArrowheads="1"/>
              </p:cNvSpPr>
              <p:nvPr/>
            </p:nvSpPr>
            <p:spPr bwMode="auto">
              <a:xfrm>
                <a:off x="4321" y="935"/>
                <a:ext cx="9" cy="153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25" name="Rectangle 543"/>
              <p:cNvSpPr>
                <a:spLocks noChangeArrowheads="1"/>
              </p:cNvSpPr>
              <p:nvPr/>
            </p:nvSpPr>
            <p:spPr bwMode="auto">
              <a:xfrm>
                <a:off x="4329" y="935"/>
                <a:ext cx="8" cy="153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26" name="Rectangle 544"/>
              <p:cNvSpPr>
                <a:spLocks noChangeArrowheads="1"/>
              </p:cNvSpPr>
              <p:nvPr/>
            </p:nvSpPr>
            <p:spPr bwMode="auto">
              <a:xfrm>
                <a:off x="4337" y="935"/>
                <a:ext cx="9" cy="153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27" name="Rectangle 545"/>
              <p:cNvSpPr>
                <a:spLocks noChangeArrowheads="1"/>
              </p:cNvSpPr>
              <p:nvPr/>
            </p:nvSpPr>
            <p:spPr bwMode="auto">
              <a:xfrm>
                <a:off x="4345" y="935"/>
                <a:ext cx="7" cy="153"/>
              </a:xfrm>
              <a:prstGeom prst="rect">
                <a:avLst/>
              </a:prstGeom>
              <a:solidFill>
                <a:srgbClr val="F4F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28" name="Rectangle 546"/>
              <p:cNvSpPr>
                <a:spLocks noChangeArrowheads="1"/>
              </p:cNvSpPr>
              <p:nvPr/>
            </p:nvSpPr>
            <p:spPr bwMode="auto">
              <a:xfrm>
                <a:off x="4351" y="935"/>
                <a:ext cx="7" cy="153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29" name="Rectangle 547"/>
              <p:cNvSpPr>
                <a:spLocks noChangeArrowheads="1"/>
              </p:cNvSpPr>
              <p:nvPr/>
            </p:nvSpPr>
            <p:spPr bwMode="auto">
              <a:xfrm>
                <a:off x="4357" y="935"/>
                <a:ext cx="9" cy="153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30" name="Rectangle 548"/>
              <p:cNvSpPr>
                <a:spLocks noChangeArrowheads="1"/>
              </p:cNvSpPr>
              <p:nvPr/>
            </p:nvSpPr>
            <p:spPr bwMode="auto">
              <a:xfrm>
                <a:off x="4365" y="935"/>
                <a:ext cx="6" cy="153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31" name="Rectangle 549"/>
              <p:cNvSpPr>
                <a:spLocks noChangeArrowheads="1"/>
              </p:cNvSpPr>
              <p:nvPr/>
            </p:nvSpPr>
            <p:spPr bwMode="auto">
              <a:xfrm>
                <a:off x="4370" y="935"/>
                <a:ext cx="9" cy="153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32" name="Rectangle 550"/>
              <p:cNvSpPr>
                <a:spLocks noChangeArrowheads="1"/>
              </p:cNvSpPr>
              <p:nvPr/>
            </p:nvSpPr>
            <p:spPr bwMode="auto">
              <a:xfrm>
                <a:off x="4379" y="935"/>
                <a:ext cx="9" cy="153"/>
              </a:xfrm>
              <a:prstGeom prst="rect">
                <a:avLst/>
              </a:prstGeom>
              <a:solidFill>
                <a:srgbClr val="F0F0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33" name="Rectangle 551"/>
              <p:cNvSpPr>
                <a:spLocks noChangeArrowheads="1"/>
              </p:cNvSpPr>
              <p:nvPr/>
            </p:nvSpPr>
            <p:spPr bwMode="auto">
              <a:xfrm>
                <a:off x="4049" y="935"/>
                <a:ext cx="339" cy="153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34" name="Rectangle 552"/>
              <p:cNvSpPr>
                <a:spLocks noChangeArrowheads="1"/>
              </p:cNvSpPr>
              <p:nvPr/>
            </p:nvSpPr>
            <p:spPr bwMode="auto">
              <a:xfrm>
                <a:off x="4146" y="948"/>
                <a:ext cx="139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«Informative»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35" name="Rectangle 553"/>
              <p:cNvSpPr>
                <a:spLocks noChangeArrowheads="1"/>
              </p:cNvSpPr>
              <p:nvPr/>
            </p:nvSpPr>
            <p:spPr bwMode="auto">
              <a:xfrm>
                <a:off x="4108" y="977"/>
                <a:ext cx="221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ObservingCapability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36" name="Rectangle 554"/>
              <p:cNvSpPr>
                <a:spLocks noChangeArrowheads="1"/>
              </p:cNvSpPr>
              <p:nvPr/>
            </p:nvSpPr>
            <p:spPr bwMode="auto">
              <a:xfrm>
                <a:off x="3632" y="942"/>
                <a:ext cx="253" cy="179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37" name="Rectangle 555"/>
              <p:cNvSpPr>
                <a:spLocks noChangeArrowheads="1"/>
              </p:cNvSpPr>
              <p:nvPr/>
            </p:nvSpPr>
            <p:spPr bwMode="auto">
              <a:xfrm>
                <a:off x="3632" y="942"/>
                <a:ext cx="253" cy="179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38" name="Freeform 556"/>
              <p:cNvSpPr>
                <a:spLocks/>
              </p:cNvSpPr>
              <p:nvPr/>
            </p:nvSpPr>
            <p:spPr bwMode="auto">
              <a:xfrm>
                <a:off x="3624" y="908"/>
                <a:ext cx="256" cy="209"/>
              </a:xfrm>
              <a:custGeom>
                <a:avLst/>
                <a:gdLst>
                  <a:gd name="T0" fmla="*/ 0 w 256"/>
                  <a:gd name="T1" fmla="*/ 0 h 209"/>
                  <a:gd name="T2" fmla="*/ 0 w 256"/>
                  <a:gd name="T3" fmla="*/ 209 h 209"/>
                  <a:gd name="T4" fmla="*/ 256 w 256"/>
                  <a:gd name="T5" fmla="*/ 209 h 209"/>
                  <a:gd name="T6" fmla="*/ 256 w 256"/>
                  <a:gd name="T7" fmla="*/ 27 h 209"/>
                  <a:gd name="T8" fmla="*/ 229 w 256"/>
                  <a:gd name="T9" fmla="*/ 0 h 209"/>
                  <a:gd name="T10" fmla="*/ 0 w 256"/>
                  <a:gd name="T11" fmla="*/ 0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6" h="209">
                    <a:moveTo>
                      <a:pt x="0" y="0"/>
                    </a:moveTo>
                    <a:lnTo>
                      <a:pt x="0" y="209"/>
                    </a:lnTo>
                    <a:lnTo>
                      <a:pt x="256" y="209"/>
                    </a:lnTo>
                    <a:lnTo>
                      <a:pt x="256" y="27"/>
                    </a:lnTo>
                    <a:lnTo>
                      <a:pt x="22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7F3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39" name="Freeform 557"/>
              <p:cNvSpPr>
                <a:spLocks/>
              </p:cNvSpPr>
              <p:nvPr/>
            </p:nvSpPr>
            <p:spPr bwMode="auto">
              <a:xfrm>
                <a:off x="3625" y="908"/>
                <a:ext cx="256" cy="209"/>
              </a:xfrm>
              <a:custGeom>
                <a:avLst/>
                <a:gdLst>
                  <a:gd name="T0" fmla="*/ 0 w 256"/>
                  <a:gd name="T1" fmla="*/ 0 h 209"/>
                  <a:gd name="T2" fmla="*/ 0 w 256"/>
                  <a:gd name="T3" fmla="*/ 209 h 209"/>
                  <a:gd name="T4" fmla="*/ 256 w 256"/>
                  <a:gd name="T5" fmla="*/ 209 h 209"/>
                  <a:gd name="T6" fmla="*/ 256 w 256"/>
                  <a:gd name="T7" fmla="*/ 27 h 209"/>
                  <a:gd name="T8" fmla="*/ 229 w 256"/>
                  <a:gd name="T9" fmla="*/ 0 h 209"/>
                  <a:gd name="T10" fmla="*/ 0 w 256"/>
                  <a:gd name="T11" fmla="*/ 0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6" h="209">
                    <a:moveTo>
                      <a:pt x="0" y="0"/>
                    </a:moveTo>
                    <a:lnTo>
                      <a:pt x="0" y="209"/>
                    </a:lnTo>
                    <a:lnTo>
                      <a:pt x="256" y="209"/>
                    </a:lnTo>
                    <a:lnTo>
                      <a:pt x="256" y="27"/>
                    </a:lnTo>
                    <a:lnTo>
                      <a:pt x="229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40" name="Freeform 558"/>
              <p:cNvSpPr>
                <a:spLocks/>
              </p:cNvSpPr>
              <p:nvPr/>
            </p:nvSpPr>
            <p:spPr bwMode="auto">
              <a:xfrm>
                <a:off x="3853" y="908"/>
                <a:ext cx="27" cy="27"/>
              </a:xfrm>
              <a:custGeom>
                <a:avLst/>
                <a:gdLst>
                  <a:gd name="T0" fmla="*/ 0 w 27"/>
                  <a:gd name="T1" fmla="*/ 0 h 27"/>
                  <a:gd name="T2" fmla="*/ 0 w 27"/>
                  <a:gd name="T3" fmla="*/ 27 h 27"/>
                  <a:gd name="T4" fmla="*/ 27 w 27"/>
                  <a:gd name="T5" fmla="*/ 27 h 27"/>
                  <a:gd name="T6" fmla="*/ 0 w 27"/>
                  <a:gd name="T7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" h="27">
                    <a:moveTo>
                      <a:pt x="0" y="0"/>
                    </a:moveTo>
                    <a:lnTo>
                      <a:pt x="0" y="27"/>
                    </a:lnTo>
                    <a:lnTo>
                      <a:pt x="27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4D0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41" name="Freeform 559"/>
              <p:cNvSpPr>
                <a:spLocks/>
              </p:cNvSpPr>
              <p:nvPr/>
            </p:nvSpPr>
            <p:spPr bwMode="auto">
              <a:xfrm>
                <a:off x="3854" y="908"/>
                <a:ext cx="27" cy="27"/>
              </a:xfrm>
              <a:custGeom>
                <a:avLst/>
                <a:gdLst>
                  <a:gd name="T0" fmla="*/ 0 w 27"/>
                  <a:gd name="T1" fmla="*/ 0 h 27"/>
                  <a:gd name="T2" fmla="*/ 0 w 27"/>
                  <a:gd name="T3" fmla="*/ 27 h 27"/>
                  <a:gd name="T4" fmla="*/ 27 w 27"/>
                  <a:gd name="T5" fmla="*/ 27 h 27"/>
                  <a:gd name="T6" fmla="*/ 0 w 27"/>
                  <a:gd name="T7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" h="27">
                    <a:moveTo>
                      <a:pt x="0" y="0"/>
                    </a:moveTo>
                    <a:lnTo>
                      <a:pt x="0" y="27"/>
                    </a:lnTo>
                    <a:lnTo>
                      <a:pt x="27" y="2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42" name="Rectangle 560"/>
              <p:cNvSpPr>
                <a:spLocks noChangeArrowheads="1"/>
              </p:cNvSpPr>
              <p:nvPr/>
            </p:nvSpPr>
            <p:spPr bwMode="auto">
              <a:xfrm>
                <a:off x="3637" y="939"/>
                <a:ext cx="195" cy="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INSPIRE or other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43" name="Rectangle 561"/>
              <p:cNvSpPr>
                <a:spLocks noChangeArrowheads="1"/>
              </p:cNvSpPr>
              <p:nvPr/>
            </p:nvSpPr>
            <p:spPr bwMode="auto">
              <a:xfrm>
                <a:off x="3637" y="966"/>
                <a:ext cx="206" cy="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properties can be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44" name="Rectangle 562"/>
              <p:cNvSpPr>
                <a:spLocks noChangeArrowheads="1"/>
              </p:cNvSpPr>
              <p:nvPr/>
            </p:nvSpPr>
            <p:spPr bwMode="auto">
              <a:xfrm>
                <a:off x="3637" y="993"/>
                <a:ext cx="257" cy="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included in WIGOS via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45" name="Rectangle 563"/>
              <p:cNvSpPr>
                <a:spLocks noChangeArrowheads="1"/>
              </p:cNvSpPr>
              <p:nvPr/>
            </p:nvSpPr>
            <p:spPr bwMode="auto">
              <a:xfrm>
                <a:off x="3637" y="1019"/>
                <a:ext cx="261" cy="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the extension property.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46" name="Rectangle 564"/>
              <p:cNvSpPr>
                <a:spLocks noChangeArrowheads="1"/>
              </p:cNvSpPr>
              <p:nvPr/>
            </p:nvSpPr>
            <p:spPr bwMode="auto">
              <a:xfrm>
                <a:off x="3925" y="1203"/>
                <a:ext cx="437" cy="170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47" name="Rectangle 565"/>
              <p:cNvSpPr>
                <a:spLocks noChangeArrowheads="1"/>
              </p:cNvSpPr>
              <p:nvPr/>
            </p:nvSpPr>
            <p:spPr bwMode="auto">
              <a:xfrm>
                <a:off x="3925" y="1203"/>
                <a:ext cx="437" cy="170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48" name="Rectangle 566"/>
              <p:cNvSpPr>
                <a:spLocks noChangeArrowheads="1"/>
              </p:cNvSpPr>
              <p:nvPr/>
            </p:nvSpPr>
            <p:spPr bwMode="auto">
              <a:xfrm>
                <a:off x="3918" y="1196"/>
                <a:ext cx="229" cy="171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49" name="Rectangle 567"/>
              <p:cNvSpPr>
                <a:spLocks noChangeArrowheads="1"/>
              </p:cNvSpPr>
              <p:nvPr/>
            </p:nvSpPr>
            <p:spPr bwMode="auto">
              <a:xfrm>
                <a:off x="4147" y="1196"/>
                <a:ext cx="11" cy="171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50" name="Rectangle 568"/>
              <p:cNvSpPr>
                <a:spLocks noChangeArrowheads="1"/>
              </p:cNvSpPr>
              <p:nvPr/>
            </p:nvSpPr>
            <p:spPr bwMode="auto">
              <a:xfrm>
                <a:off x="4158" y="1196"/>
                <a:ext cx="11" cy="171"/>
              </a:xfrm>
              <a:prstGeom prst="rect">
                <a:avLst/>
              </a:prstGeom>
              <a:solidFill>
                <a:srgbClr val="FDF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51" name="Rectangle 569"/>
              <p:cNvSpPr>
                <a:spLocks noChangeArrowheads="1"/>
              </p:cNvSpPr>
              <p:nvPr/>
            </p:nvSpPr>
            <p:spPr bwMode="auto">
              <a:xfrm>
                <a:off x="4169" y="1196"/>
                <a:ext cx="11" cy="171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52" name="Rectangle 570"/>
              <p:cNvSpPr>
                <a:spLocks noChangeArrowheads="1"/>
              </p:cNvSpPr>
              <p:nvPr/>
            </p:nvSpPr>
            <p:spPr bwMode="auto">
              <a:xfrm>
                <a:off x="4180" y="1196"/>
                <a:ext cx="9" cy="171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53" name="Rectangle 571"/>
              <p:cNvSpPr>
                <a:spLocks noChangeArrowheads="1"/>
              </p:cNvSpPr>
              <p:nvPr/>
            </p:nvSpPr>
            <p:spPr bwMode="auto">
              <a:xfrm>
                <a:off x="4189" y="1196"/>
                <a:ext cx="11" cy="171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54" name="Rectangle 572"/>
              <p:cNvSpPr>
                <a:spLocks noChangeArrowheads="1"/>
              </p:cNvSpPr>
              <p:nvPr/>
            </p:nvSpPr>
            <p:spPr bwMode="auto">
              <a:xfrm>
                <a:off x="4200" y="1196"/>
                <a:ext cx="9" cy="171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55" name="Rectangle 573"/>
              <p:cNvSpPr>
                <a:spLocks noChangeArrowheads="1"/>
              </p:cNvSpPr>
              <p:nvPr/>
            </p:nvSpPr>
            <p:spPr bwMode="auto">
              <a:xfrm>
                <a:off x="4209" y="1196"/>
                <a:ext cx="9" cy="171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56" name="Rectangle 574"/>
              <p:cNvSpPr>
                <a:spLocks noChangeArrowheads="1"/>
              </p:cNvSpPr>
              <p:nvPr/>
            </p:nvSpPr>
            <p:spPr bwMode="auto">
              <a:xfrm>
                <a:off x="4218" y="1196"/>
                <a:ext cx="11" cy="171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57" name="Rectangle 575"/>
              <p:cNvSpPr>
                <a:spLocks noChangeArrowheads="1"/>
              </p:cNvSpPr>
              <p:nvPr/>
            </p:nvSpPr>
            <p:spPr bwMode="auto">
              <a:xfrm>
                <a:off x="4229" y="1196"/>
                <a:ext cx="11" cy="171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58" name="Rectangle 576"/>
              <p:cNvSpPr>
                <a:spLocks noChangeArrowheads="1"/>
              </p:cNvSpPr>
              <p:nvPr/>
            </p:nvSpPr>
            <p:spPr bwMode="auto">
              <a:xfrm>
                <a:off x="4240" y="1196"/>
                <a:ext cx="9" cy="171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59" name="Rectangle 577"/>
              <p:cNvSpPr>
                <a:spLocks noChangeArrowheads="1"/>
              </p:cNvSpPr>
              <p:nvPr/>
            </p:nvSpPr>
            <p:spPr bwMode="auto">
              <a:xfrm>
                <a:off x="4249" y="1196"/>
                <a:ext cx="11" cy="171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60" name="Rectangle 578"/>
              <p:cNvSpPr>
                <a:spLocks noChangeArrowheads="1"/>
              </p:cNvSpPr>
              <p:nvPr/>
            </p:nvSpPr>
            <p:spPr bwMode="auto">
              <a:xfrm>
                <a:off x="4260" y="1196"/>
                <a:ext cx="11" cy="171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61" name="Rectangle 579"/>
              <p:cNvSpPr>
                <a:spLocks noChangeArrowheads="1"/>
              </p:cNvSpPr>
              <p:nvPr/>
            </p:nvSpPr>
            <p:spPr bwMode="auto">
              <a:xfrm>
                <a:off x="4271" y="1196"/>
                <a:ext cx="11" cy="171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62" name="Rectangle 580"/>
              <p:cNvSpPr>
                <a:spLocks noChangeArrowheads="1"/>
              </p:cNvSpPr>
              <p:nvPr/>
            </p:nvSpPr>
            <p:spPr bwMode="auto">
              <a:xfrm>
                <a:off x="4282" y="1196"/>
                <a:ext cx="11" cy="171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63" name="Rectangle 581"/>
              <p:cNvSpPr>
                <a:spLocks noChangeArrowheads="1"/>
              </p:cNvSpPr>
              <p:nvPr/>
            </p:nvSpPr>
            <p:spPr bwMode="auto">
              <a:xfrm>
                <a:off x="4293" y="1196"/>
                <a:ext cx="11" cy="171"/>
              </a:xfrm>
              <a:prstGeom prst="rect">
                <a:avLst/>
              </a:prstGeom>
              <a:solidFill>
                <a:srgbClr val="F5F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64" name="Rectangle 582"/>
              <p:cNvSpPr>
                <a:spLocks noChangeArrowheads="1"/>
              </p:cNvSpPr>
              <p:nvPr/>
            </p:nvSpPr>
            <p:spPr bwMode="auto">
              <a:xfrm>
                <a:off x="4304" y="1196"/>
                <a:ext cx="9" cy="171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65" name="Rectangle 583"/>
              <p:cNvSpPr>
                <a:spLocks noChangeArrowheads="1"/>
              </p:cNvSpPr>
              <p:nvPr/>
            </p:nvSpPr>
            <p:spPr bwMode="auto">
              <a:xfrm>
                <a:off x="4313" y="1196"/>
                <a:ext cx="9" cy="171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66" name="Rectangle 584"/>
              <p:cNvSpPr>
                <a:spLocks noChangeArrowheads="1"/>
              </p:cNvSpPr>
              <p:nvPr/>
            </p:nvSpPr>
            <p:spPr bwMode="auto">
              <a:xfrm>
                <a:off x="4322" y="1196"/>
                <a:ext cx="9" cy="171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67" name="Rectangle 585"/>
              <p:cNvSpPr>
                <a:spLocks noChangeArrowheads="1"/>
              </p:cNvSpPr>
              <p:nvPr/>
            </p:nvSpPr>
            <p:spPr bwMode="auto">
              <a:xfrm>
                <a:off x="4331" y="1196"/>
                <a:ext cx="11" cy="171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68" name="Rectangle 586"/>
              <p:cNvSpPr>
                <a:spLocks noChangeArrowheads="1"/>
              </p:cNvSpPr>
              <p:nvPr/>
            </p:nvSpPr>
            <p:spPr bwMode="auto">
              <a:xfrm>
                <a:off x="4342" y="1196"/>
                <a:ext cx="11" cy="171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69" name="Rectangle 587"/>
              <p:cNvSpPr>
                <a:spLocks noChangeArrowheads="1"/>
              </p:cNvSpPr>
              <p:nvPr/>
            </p:nvSpPr>
            <p:spPr bwMode="auto">
              <a:xfrm>
                <a:off x="4353" y="1196"/>
                <a:ext cx="2" cy="171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70" name="Rectangle 588"/>
              <p:cNvSpPr>
                <a:spLocks noChangeArrowheads="1"/>
              </p:cNvSpPr>
              <p:nvPr/>
            </p:nvSpPr>
            <p:spPr bwMode="auto">
              <a:xfrm>
                <a:off x="3918" y="1196"/>
                <a:ext cx="437" cy="171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71" name="Rectangle 589"/>
              <p:cNvSpPr>
                <a:spLocks noChangeArrowheads="1"/>
              </p:cNvSpPr>
              <p:nvPr/>
            </p:nvSpPr>
            <p:spPr bwMode="auto">
              <a:xfrm>
                <a:off x="4073" y="1210"/>
                <a:ext cx="12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«DataType»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2" name="Rectangle 590"/>
              <p:cNvSpPr>
                <a:spLocks noChangeArrowheads="1"/>
              </p:cNvSpPr>
              <p:nvPr/>
            </p:nvSpPr>
            <p:spPr bwMode="auto">
              <a:xfrm>
                <a:off x="4018" y="1238"/>
                <a:ext cx="23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TimestampedLocation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3" name="Line 591"/>
              <p:cNvSpPr>
                <a:spLocks noChangeShapeType="1"/>
              </p:cNvSpPr>
              <p:nvPr/>
            </p:nvSpPr>
            <p:spPr bwMode="auto">
              <a:xfrm>
                <a:off x="3918" y="1278"/>
                <a:ext cx="437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74" name="Rectangle 592"/>
              <p:cNvSpPr>
                <a:spLocks noChangeArrowheads="1"/>
              </p:cNvSpPr>
              <p:nvPr/>
            </p:nvSpPr>
            <p:spPr bwMode="auto">
              <a:xfrm>
                <a:off x="3929" y="1287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5" name="Rectangle 593"/>
              <p:cNvSpPr>
                <a:spLocks noChangeArrowheads="1"/>
              </p:cNvSpPr>
              <p:nvPr/>
            </p:nvSpPr>
            <p:spPr bwMode="auto">
              <a:xfrm>
                <a:off x="3967" y="1287"/>
                <a:ext cx="21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location  :GM_Object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6" name="Rectangle 594"/>
              <p:cNvSpPr>
                <a:spLocks noChangeArrowheads="1"/>
              </p:cNvSpPr>
              <p:nvPr/>
            </p:nvSpPr>
            <p:spPr bwMode="auto">
              <a:xfrm>
                <a:off x="3929" y="1316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7" name="Rectangle 595"/>
              <p:cNvSpPr>
                <a:spLocks noChangeArrowheads="1"/>
              </p:cNvSpPr>
              <p:nvPr/>
            </p:nvSpPr>
            <p:spPr bwMode="auto">
              <a:xfrm>
                <a:off x="3967" y="1316"/>
                <a:ext cx="28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validTimePeriod  :TM_Period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8" name="Rectangle 596"/>
              <p:cNvSpPr>
                <a:spLocks noChangeArrowheads="1"/>
              </p:cNvSpPr>
              <p:nvPr/>
            </p:nvSpPr>
            <p:spPr bwMode="auto">
              <a:xfrm>
                <a:off x="1853" y="2492"/>
                <a:ext cx="253" cy="142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79" name="Rectangle 597"/>
              <p:cNvSpPr>
                <a:spLocks noChangeArrowheads="1"/>
              </p:cNvSpPr>
              <p:nvPr/>
            </p:nvSpPr>
            <p:spPr bwMode="auto">
              <a:xfrm>
                <a:off x="1853" y="2492"/>
                <a:ext cx="253" cy="142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0" name="Freeform 598"/>
              <p:cNvSpPr>
                <a:spLocks/>
              </p:cNvSpPr>
              <p:nvPr/>
            </p:nvSpPr>
            <p:spPr bwMode="auto">
              <a:xfrm>
                <a:off x="1846" y="2459"/>
                <a:ext cx="255" cy="170"/>
              </a:xfrm>
              <a:custGeom>
                <a:avLst/>
                <a:gdLst>
                  <a:gd name="T0" fmla="*/ 0 w 255"/>
                  <a:gd name="T1" fmla="*/ 0 h 170"/>
                  <a:gd name="T2" fmla="*/ 0 w 255"/>
                  <a:gd name="T3" fmla="*/ 170 h 170"/>
                  <a:gd name="T4" fmla="*/ 255 w 255"/>
                  <a:gd name="T5" fmla="*/ 170 h 170"/>
                  <a:gd name="T6" fmla="*/ 255 w 255"/>
                  <a:gd name="T7" fmla="*/ 26 h 170"/>
                  <a:gd name="T8" fmla="*/ 229 w 255"/>
                  <a:gd name="T9" fmla="*/ 0 h 170"/>
                  <a:gd name="T10" fmla="*/ 0 w 255"/>
                  <a:gd name="T11" fmla="*/ 0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5" h="170">
                    <a:moveTo>
                      <a:pt x="0" y="0"/>
                    </a:moveTo>
                    <a:lnTo>
                      <a:pt x="0" y="170"/>
                    </a:lnTo>
                    <a:lnTo>
                      <a:pt x="255" y="170"/>
                    </a:lnTo>
                    <a:lnTo>
                      <a:pt x="255" y="26"/>
                    </a:lnTo>
                    <a:lnTo>
                      <a:pt x="22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7F3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1" name="Freeform 599"/>
              <p:cNvSpPr>
                <a:spLocks/>
              </p:cNvSpPr>
              <p:nvPr/>
            </p:nvSpPr>
            <p:spPr bwMode="auto">
              <a:xfrm>
                <a:off x="1846" y="2459"/>
                <a:ext cx="255" cy="170"/>
              </a:xfrm>
              <a:custGeom>
                <a:avLst/>
                <a:gdLst>
                  <a:gd name="T0" fmla="*/ 0 w 255"/>
                  <a:gd name="T1" fmla="*/ 0 h 170"/>
                  <a:gd name="T2" fmla="*/ 0 w 255"/>
                  <a:gd name="T3" fmla="*/ 170 h 170"/>
                  <a:gd name="T4" fmla="*/ 255 w 255"/>
                  <a:gd name="T5" fmla="*/ 170 h 170"/>
                  <a:gd name="T6" fmla="*/ 255 w 255"/>
                  <a:gd name="T7" fmla="*/ 26 h 170"/>
                  <a:gd name="T8" fmla="*/ 229 w 255"/>
                  <a:gd name="T9" fmla="*/ 0 h 170"/>
                  <a:gd name="T10" fmla="*/ 0 w 255"/>
                  <a:gd name="T11" fmla="*/ 0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5" h="170">
                    <a:moveTo>
                      <a:pt x="0" y="0"/>
                    </a:moveTo>
                    <a:lnTo>
                      <a:pt x="0" y="170"/>
                    </a:lnTo>
                    <a:lnTo>
                      <a:pt x="255" y="170"/>
                    </a:lnTo>
                    <a:lnTo>
                      <a:pt x="255" y="26"/>
                    </a:lnTo>
                    <a:lnTo>
                      <a:pt x="229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2" name="Freeform 600"/>
              <p:cNvSpPr>
                <a:spLocks/>
              </p:cNvSpPr>
              <p:nvPr/>
            </p:nvSpPr>
            <p:spPr bwMode="auto">
              <a:xfrm>
                <a:off x="2075" y="2459"/>
                <a:ext cx="26" cy="26"/>
              </a:xfrm>
              <a:custGeom>
                <a:avLst/>
                <a:gdLst>
                  <a:gd name="T0" fmla="*/ 0 w 26"/>
                  <a:gd name="T1" fmla="*/ 0 h 26"/>
                  <a:gd name="T2" fmla="*/ 0 w 26"/>
                  <a:gd name="T3" fmla="*/ 26 h 26"/>
                  <a:gd name="T4" fmla="*/ 26 w 26"/>
                  <a:gd name="T5" fmla="*/ 26 h 26"/>
                  <a:gd name="T6" fmla="*/ 0 w 26"/>
                  <a:gd name="T7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26">
                    <a:moveTo>
                      <a:pt x="0" y="0"/>
                    </a:moveTo>
                    <a:lnTo>
                      <a:pt x="0" y="26"/>
                    </a:lnTo>
                    <a:lnTo>
                      <a:pt x="26" y="2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4D0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3" name="Freeform 601"/>
              <p:cNvSpPr>
                <a:spLocks/>
              </p:cNvSpPr>
              <p:nvPr/>
            </p:nvSpPr>
            <p:spPr bwMode="auto">
              <a:xfrm>
                <a:off x="2075" y="2459"/>
                <a:ext cx="26" cy="26"/>
              </a:xfrm>
              <a:custGeom>
                <a:avLst/>
                <a:gdLst>
                  <a:gd name="T0" fmla="*/ 0 w 26"/>
                  <a:gd name="T1" fmla="*/ 0 h 26"/>
                  <a:gd name="T2" fmla="*/ 0 w 26"/>
                  <a:gd name="T3" fmla="*/ 26 h 26"/>
                  <a:gd name="T4" fmla="*/ 26 w 26"/>
                  <a:gd name="T5" fmla="*/ 26 h 26"/>
                  <a:gd name="T6" fmla="*/ 0 w 26"/>
                  <a:gd name="T7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26">
                    <a:moveTo>
                      <a:pt x="0" y="0"/>
                    </a:moveTo>
                    <a:lnTo>
                      <a:pt x="0" y="26"/>
                    </a:lnTo>
                    <a:lnTo>
                      <a:pt x="26" y="26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4" name="Rectangle 602"/>
              <p:cNvSpPr>
                <a:spLocks noChangeArrowheads="1"/>
              </p:cNvSpPr>
              <p:nvPr/>
            </p:nvSpPr>
            <p:spPr bwMode="auto">
              <a:xfrm>
                <a:off x="1857" y="2490"/>
                <a:ext cx="272" cy="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the observedProperty is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5" name="Rectangle 603"/>
              <p:cNvSpPr>
                <a:spLocks noChangeArrowheads="1"/>
              </p:cNvSpPr>
              <p:nvPr/>
            </p:nvSpPr>
            <p:spPr bwMode="auto">
              <a:xfrm>
                <a:off x="1857" y="2516"/>
                <a:ext cx="188" cy="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a reference to a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6" name="Rectangle 604"/>
              <p:cNvSpPr>
                <a:spLocks noChangeArrowheads="1"/>
              </p:cNvSpPr>
              <p:nvPr/>
            </p:nvSpPr>
            <p:spPr bwMode="auto">
              <a:xfrm>
                <a:off x="1857" y="2543"/>
                <a:ext cx="195" cy="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definition of the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7" name="Rectangle 605"/>
              <p:cNvSpPr>
                <a:spLocks noChangeArrowheads="1"/>
              </p:cNvSpPr>
              <p:nvPr/>
            </p:nvSpPr>
            <p:spPr bwMode="auto">
              <a:xfrm>
                <a:off x="1857" y="2569"/>
                <a:ext cx="215" cy="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observed property.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8" name="Rectangle 606"/>
              <p:cNvSpPr>
                <a:spLocks noChangeArrowheads="1"/>
              </p:cNvSpPr>
              <p:nvPr/>
            </p:nvSpPr>
            <p:spPr bwMode="auto">
              <a:xfrm>
                <a:off x="2490" y="1103"/>
                <a:ext cx="197" cy="15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" name="Group 808"/>
            <p:cNvGrpSpPr>
              <a:grpSpLocks/>
            </p:cNvGrpSpPr>
            <p:nvPr/>
          </p:nvGrpSpPr>
          <p:grpSpPr bwMode="auto">
            <a:xfrm>
              <a:off x="1494" y="1097"/>
              <a:ext cx="1978" cy="3018"/>
              <a:chOff x="1494" y="1097"/>
              <a:chExt cx="1978" cy="3018"/>
            </a:xfrm>
          </p:grpSpPr>
          <p:sp>
            <p:nvSpPr>
              <p:cNvPr id="2889" name="Rectangle 608"/>
              <p:cNvSpPr>
                <a:spLocks noChangeArrowheads="1"/>
              </p:cNvSpPr>
              <p:nvPr/>
            </p:nvSpPr>
            <p:spPr bwMode="auto">
              <a:xfrm>
                <a:off x="2490" y="1103"/>
                <a:ext cx="197" cy="15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90" name="Rectangle 609"/>
              <p:cNvSpPr>
                <a:spLocks noChangeArrowheads="1"/>
              </p:cNvSpPr>
              <p:nvPr/>
            </p:nvSpPr>
            <p:spPr bwMode="auto">
              <a:xfrm>
                <a:off x="2483" y="1097"/>
                <a:ext cx="102" cy="152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91" name="Rectangle 610"/>
              <p:cNvSpPr>
                <a:spLocks noChangeArrowheads="1"/>
              </p:cNvSpPr>
              <p:nvPr/>
            </p:nvSpPr>
            <p:spPr bwMode="auto">
              <a:xfrm>
                <a:off x="2585" y="1097"/>
                <a:ext cx="2" cy="152"/>
              </a:xfrm>
              <a:prstGeom prst="rect">
                <a:avLst/>
              </a:prstGeom>
              <a:solidFill>
                <a:srgbClr val="FEFE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92" name="Rectangle 611"/>
              <p:cNvSpPr>
                <a:spLocks noChangeArrowheads="1"/>
              </p:cNvSpPr>
              <p:nvPr/>
            </p:nvSpPr>
            <p:spPr bwMode="auto">
              <a:xfrm>
                <a:off x="2587" y="1097"/>
                <a:ext cx="3" cy="152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93" name="Rectangle 612"/>
              <p:cNvSpPr>
                <a:spLocks noChangeArrowheads="1"/>
              </p:cNvSpPr>
              <p:nvPr/>
            </p:nvSpPr>
            <p:spPr bwMode="auto">
              <a:xfrm>
                <a:off x="2590" y="1097"/>
                <a:ext cx="2" cy="152"/>
              </a:xfrm>
              <a:prstGeom prst="rect">
                <a:avLst/>
              </a:prstGeom>
              <a:solidFill>
                <a:srgbClr val="FEFE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94" name="Rectangle 613"/>
              <p:cNvSpPr>
                <a:spLocks noChangeArrowheads="1"/>
              </p:cNvSpPr>
              <p:nvPr/>
            </p:nvSpPr>
            <p:spPr bwMode="auto">
              <a:xfrm>
                <a:off x="2592" y="1097"/>
                <a:ext cx="2" cy="152"/>
              </a:xfrm>
              <a:prstGeom prst="rect">
                <a:avLst/>
              </a:prstGeom>
              <a:solidFill>
                <a:srgbClr val="FDF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95" name="Rectangle 614"/>
              <p:cNvSpPr>
                <a:spLocks noChangeArrowheads="1"/>
              </p:cNvSpPr>
              <p:nvPr/>
            </p:nvSpPr>
            <p:spPr bwMode="auto">
              <a:xfrm>
                <a:off x="2594" y="1097"/>
                <a:ext cx="2" cy="152"/>
              </a:xfrm>
              <a:prstGeom prst="rect">
                <a:avLst/>
              </a:prstGeom>
              <a:solidFill>
                <a:srgbClr val="FDFD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96" name="Rectangle 615"/>
              <p:cNvSpPr>
                <a:spLocks noChangeArrowheads="1"/>
              </p:cNvSpPr>
              <p:nvPr/>
            </p:nvSpPr>
            <p:spPr bwMode="auto">
              <a:xfrm>
                <a:off x="2596" y="1097"/>
                <a:ext cx="2" cy="152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97" name="Rectangle 616"/>
              <p:cNvSpPr>
                <a:spLocks noChangeArrowheads="1"/>
              </p:cNvSpPr>
              <p:nvPr/>
            </p:nvSpPr>
            <p:spPr bwMode="auto">
              <a:xfrm>
                <a:off x="2598" y="1097"/>
                <a:ext cx="3" cy="152"/>
              </a:xfrm>
              <a:prstGeom prst="rect">
                <a:avLst/>
              </a:prstGeom>
              <a:solidFill>
                <a:srgbClr val="FCFC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98" name="Rectangle 617"/>
              <p:cNvSpPr>
                <a:spLocks noChangeArrowheads="1"/>
              </p:cNvSpPr>
              <p:nvPr/>
            </p:nvSpPr>
            <p:spPr bwMode="auto">
              <a:xfrm>
                <a:off x="2601" y="1097"/>
                <a:ext cx="2" cy="152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99" name="Rectangle 618"/>
              <p:cNvSpPr>
                <a:spLocks noChangeArrowheads="1"/>
              </p:cNvSpPr>
              <p:nvPr/>
            </p:nvSpPr>
            <p:spPr bwMode="auto">
              <a:xfrm>
                <a:off x="2603" y="1097"/>
                <a:ext cx="2" cy="152"/>
              </a:xfrm>
              <a:prstGeom prst="rect">
                <a:avLst/>
              </a:prstGeom>
              <a:solidFill>
                <a:srgbClr val="FCFC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00" name="Rectangle 619"/>
              <p:cNvSpPr>
                <a:spLocks noChangeArrowheads="1"/>
              </p:cNvSpPr>
              <p:nvPr/>
            </p:nvSpPr>
            <p:spPr bwMode="auto">
              <a:xfrm>
                <a:off x="2605" y="1097"/>
                <a:ext cx="2" cy="152"/>
              </a:xfrm>
              <a:prstGeom prst="rect">
                <a:avLst/>
              </a:prstGeom>
              <a:solidFill>
                <a:srgbClr val="FBF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01" name="Rectangle 620"/>
              <p:cNvSpPr>
                <a:spLocks noChangeArrowheads="1"/>
              </p:cNvSpPr>
              <p:nvPr/>
            </p:nvSpPr>
            <p:spPr bwMode="auto">
              <a:xfrm>
                <a:off x="2607" y="1097"/>
                <a:ext cx="2" cy="152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02" name="Rectangle 621"/>
              <p:cNvSpPr>
                <a:spLocks noChangeArrowheads="1"/>
              </p:cNvSpPr>
              <p:nvPr/>
            </p:nvSpPr>
            <p:spPr bwMode="auto">
              <a:xfrm>
                <a:off x="2609" y="1097"/>
                <a:ext cx="3" cy="152"/>
              </a:xfrm>
              <a:prstGeom prst="rect">
                <a:avLst/>
              </a:prstGeom>
              <a:solidFill>
                <a:srgbClr val="FBFB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03" name="Rectangle 622"/>
              <p:cNvSpPr>
                <a:spLocks noChangeArrowheads="1"/>
              </p:cNvSpPr>
              <p:nvPr/>
            </p:nvSpPr>
            <p:spPr bwMode="auto">
              <a:xfrm>
                <a:off x="2612" y="1097"/>
                <a:ext cx="2" cy="152"/>
              </a:xfrm>
              <a:prstGeom prst="rect">
                <a:avLst/>
              </a:prstGeom>
              <a:solidFill>
                <a:srgbClr val="FAFA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04" name="Rectangle 623"/>
              <p:cNvSpPr>
                <a:spLocks noChangeArrowheads="1"/>
              </p:cNvSpPr>
              <p:nvPr/>
            </p:nvSpPr>
            <p:spPr bwMode="auto">
              <a:xfrm>
                <a:off x="2614" y="1097"/>
                <a:ext cx="2" cy="152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05" name="Rectangle 624"/>
              <p:cNvSpPr>
                <a:spLocks noChangeArrowheads="1"/>
              </p:cNvSpPr>
              <p:nvPr/>
            </p:nvSpPr>
            <p:spPr bwMode="auto">
              <a:xfrm>
                <a:off x="2616" y="1097"/>
                <a:ext cx="2" cy="152"/>
              </a:xfrm>
              <a:prstGeom prst="rect">
                <a:avLst/>
              </a:prstGeom>
              <a:solidFill>
                <a:srgbClr val="F9F9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06" name="Rectangle 625"/>
              <p:cNvSpPr>
                <a:spLocks noChangeArrowheads="1"/>
              </p:cNvSpPr>
              <p:nvPr/>
            </p:nvSpPr>
            <p:spPr bwMode="auto">
              <a:xfrm>
                <a:off x="2618" y="1097"/>
                <a:ext cx="3" cy="152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07" name="Rectangle 626"/>
              <p:cNvSpPr>
                <a:spLocks noChangeArrowheads="1"/>
              </p:cNvSpPr>
              <p:nvPr/>
            </p:nvSpPr>
            <p:spPr bwMode="auto">
              <a:xfrm>
                <a:off x="2621" y="1097"/>
                <a:ext cx="2" cy="152"/>
              </a:xfrm>
              <a:prstGeom prst="rect">
                <a:avLst/>
              </a:prstGeom>
              <a:solidFill>
                <a:srgbClr val="F9F9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08" name="Rectangle 627"/>
              <p:cNvSpPr>
                <a:spLocks noChangeArrowheads="1"/>
              </p:cNvSpPr>
              <p:nvPr/>
            </p:nvSpPr>
            <p:spPr bwMode="auto">
              <a:xfrm>
                <a:off x="2623" y="1097"/>
                <a:ext cx="2" cy="152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09" name="Rectangle 628"/>
              <p:cNvSpPr>
                <a:spLocks noChangeArrowheads="1"/>
              </p:cNvSpPr>
              <p:nvPr/>
            </p:nvSpPr>
            <p:spPr bwMode="auto">
              <a:xfrm>
                <a:off x="2625" y="1097"/>
                <a:ext cx="4" cy="152"/>
              </a:xfrm>
              <a:prstGeom prst="rect">
                <a:avLst/>
              </a:prstGeom>
              <a:solidFill>
                <a:srgbClr val="F8F8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10" name="Rectangle 629"/>
              <p:cNvSpPr>
                <a:spLocks noChangeArrowheads="1"/>
              </p:cNvSpPr>
              <p:nvPr/>
            </p:nvSpPr>
            <p:spPr bwMode="auto">
              <a:xfrm>
                <a:off x="2629" y="1097"/>
                <a:ext cx="3" cy="152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11" name="Rectangle 630"/>
              <p:cNvSpPr>
                <a:spLocks noChangeArrowheads="1"/>
              </p:cNvSpPr>
              <p:nvPr/>
            </p:nvSpPr>
            <p:spPr bwMode="auto">
              <a:xfrm>
                <a:off x="2632" y="1097"/>
                <a:ext cx="2" cy="152"/>
              </a:xfrm>
              <a:prstGeom prst="rect">
                <a:avLst/>
              </a:prstGeom>
              <a:solidFill>
                <a:srgbClr val="F8F8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12" name="Rectangle 631"/>
              <p:cNvSpPr>
                <a:spLocks noChangeArrowheads="1"/>
              </p:cNvSpPr>
              <p:nvPr/>
            </p:nvSpPr>
            <p:spPr bwMode="auto">
              <a:xfrm>
                <a:off x="2634" y="1097"/>
                <a:ext cx="2" cy="152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13" name="Rectangle 632"/>
              <p:cNvSpPr>
                <a:spLocks noChangeArrowheads="1"/>
              </p:cNvSpPr>
              <p:nvPr/>
            </p:nvSpPr>
            <p:spPr bwMode="auto">
              <a:xfrm>
                <a:off x="2636" y="1097"/>
                <a:ext cx="2" cy="152"/>
              </a:xfrm>
              <a:prstGeom prst="rect">
                <a:avLst/>
              </a:prstGeom>
              <a:solidFill>
                <a:srgbClr val="F7F7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14" name="Rectangle 633"/>
              <p:cNvSpPr>
                <a:spLocks noChangeArrowheads="1"/>
              </p:cNvSpPr>
              <p:nvPr/>
            </p:nvSpPr>
            <p:spPr bwMode="auto">
              <a:xfrm>
                <a:off x="2638" y="1097"/>
                <a:ext cx="3" cy="152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15" name="Rectangle 634"/>
              <p:cNvSpPr>
                <a:spLocks noChangeArrowheads="1"/>
              </p:cNvSpPr>
              <p:nvPr/>
            </p:nvSpPr>
            <p:spPr bwMode="auto">
              <a:xfrm>
                <a:off x="2641" y="1097"/>
                <a:ext cx="2" cy="152"/>
              </a:xfrm>
              <a:prstGeom prst="rect">
                <a:avLst/>
              </a:prstGeom>
              <a:solidFill>
                <a:srgbClr val="F6F6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16" name="Rectangle 635"/>
              <p:cNvSpPr>
                <a:spLocks noChangeArrowheads="1"/>
              </p:cNvSpPr>
              <p:nvPr/>
            </p:nvSpPr>
            <p:spPr bwMode="auto">
              <a:xfrm>
                <a:off x="2643" y="1097"/>
                <a:ext cx="2" cy="152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17" name="Rectangle 636"/>
              <p:cNvSpPr>
                <a:spLocks noChangeArrowheads="1"/>
              </p:cNvSpPr>
              <p:nvPr/>
            </p:nvSpPr>
            <p:spPr bwMode="auto">
              <a:xfrm>
                <a:off x="2645" y="1097"/>
                <a:ext cx="2" cy="152"/>
              </a:xfrm>
              <a:prstGeom prst="rect">
                <a:avLst/>
              </a:prstGeom>
              <a:solidFill>
                <a:srgbClr val="F6F6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18" name="Rectangle 637"/>
              <p:cNvSpPr>
                <a:spLocks noChangeArrowheads="1"/>
              </p:cNvSpPr>
              <p:nvPr/>
            </p:nvSpPr>
            <p:spPr bwMode="auto">
              <a:xfrm>
                <a:off x="2647" y="1097"/>
                <a:ext cx="5" cy="152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19" name="Rectangle 638"/>
              <p:cNvSpPr>
                <a:spLocks noChangeArrowheads="1"/>
              </p:cNvSpPr>
              <p:nvPr/>
            </p:nvSpPr>
            <p:spPr bwMode="auto">
              <a:xfrm>
                <a:off x="2652" y="1097"/>
                <a:ext cx="2" cy="152"/>
              </a:xfrm>
              <a:prstGeom prst="rect">
                <a:avLst/>
              </a:prstGeom>
              <a:solidFill>
                <a:srgbClr val="F5F5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20" name="Rectangle 639"/>
              <p:cNvSpPr>
                <a:spLocks noChangeArrowheads="1"/>
              </p:cNvSpPr>
              <p:nvPr/>
            </p:nvSpPr>
            <p:spPr bwMode="auto">
              <a:xfrm>
                <a:off x="2654" y="1097"/>
                <a:ext cx="2" cy="152"/>
              </a:xfrm>
              <a:prstGeom prst="rect">
                <a:avLst/>
              </a:prstGeom>
              <a:solidFill>
                <a:srgbClr val="F4F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21" name="Rectangle 640"/>
              <p:cNvSpPr>
                <a:spLocks noChangeArrowheads="1"/>
              </p:cNvSpPr>
              <p:nvPr/>
            </p:nvSpPr>
            <p:spPr bwMode="auto">
              <a:xfrm>
                <a:off x="2656" y="1097"/>
                <a:ext cx="2" cy="152"/>
              </a:xfrm>
              <a:prstGeom prst="rect">
                <a:avLst/>
              </a:prstGeom>
              <a:solidFill>
                <a:srgbClr val="F4F4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22" name="Rectangle 641"/>
              <p:cNvSpPr>
                <a:spLocks noChangeArrowheads="1"/>
              </p:cNvSpPr>
              <p:nvPr/>
            </p:nvSpPr>
            <p:spPr bwMode="auto">
              <a:xfrm>
                <a:off x="2658" y="1097"/>
                <a:ext cx="2" cy="152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23" name="Rectangle 642"/>
              <p:cNvSpPr>
                <a:spLocks noChangeArrowheads="1"/>
              </p:cNvSpPr>
              <p:nvPr/>
            </p:nvSpPr>
            <p:spPr bwMode="auto">
              <a:xfrm>
                <a:off x="2660" y="1097"/>
                <a:ext cx="3" cy="152"/>
              </a:xfrm>
              <a:prstGeom prst="rect">
                <a:avLst/>
              </a:prstGeom>
              <a:solidFill>
                <a:srgbClr val="F3F3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24" name="Rectangle 643"/>
              <p:cNvSpPr>
                <a:spLocks noChangeArrowheads="1"/>
              </p:cNvSpPr>
              <p:nvPr/>
            </p:nvSpPr>
            <p:spPr bwMode="auto">
              <a:xfrm>
                <a:off x="2663" y="1097"/>
                <a:ext cx="2" cy="152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25" name="Rectangle 644"/>
              <p:cNvSpPr>
                <a:spLocks noChangeArrowheads="1"/>
              </p:cNvSpPr>
              <p:nvPr/>
            </p:nvSpPr>
            <p:spPr bwMode="auto">
              <a:xfrm>
                <a:off x="2665" y="1097"/>
                <a:ext cx="2" cy="152"/>
              </a:xfrm>
              <a:prstGeom prst="rect">
                <a:avLst/>
              </a:prstGeom>
              <a:solidFill>
                <a:srgbClr val="F3F3B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26" name="Rectangle 645"/>
              <p:cNvSpPr>
                <a:spLocks noChangeArrowheads="1"/>
              </p:cNvSpPr>
              <p:nvPr/>
            </p:nvSpPr>
            <p:spPr bwMode="auto">
              <a:xfrm>
                <a:off x="2667" y="1097"/>
                <a:ext cx="5" cy="152"/>
              </a:xfrm>
              <a:prstGeom prst="rect">
                <a:avLst/>
              </a:prstGeom>
              <a:solidFill>
                <a:srgbClr val="F2F2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27" name="Rectangle 646"/>
              <p:cNvSpPr>
                <a:spLocks noChangeArrowheads="1"/>
              </p:cNvSpPr>
              <p:nvPr/>
            </p:nvSpPr>
            <p:spPr bwMode="auto">
              <a:xfrm>
                <a:off x="2672" y="1097"/>
                <a:ext cx="2" cy="152"/>
              </a:xfrm>
              <a:prstGeom prst="rect">
                <a:avLst/>
              </a:prstGeom>
              <a:solidFill>
                <a:srgbClr val="F1F1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28" name="Rectangle 647"/>
              <p:cNvSpPr>
                <a:spLocks noChangeArrowheads="1"/>
              </p:cNvSpPr>
              <p:nvPr/>
            </p:nvSpPr>
            <p:spPr bwMode="auto">
              <a:xfrm>
                <a:off x="2674" y="1097"/>
                <a:ext cx="2" cy="152"/>
              </a:xfrm>
              <a:prstGeom prst="rect">
                <a:avLst/>
              </a:prstGeom>
              <a:solidFill>
                <a:srgbClr val="F1F1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29" name="Rectangle 648"/>
              <p:cNvSpPr>
                <a:spLocks noChangeArrowheads="1"/>
              </p:cNvSpPr>
              <p:nvPr/>
            </p:nvSpPr>
            <p:spPr bwMode="auto">
              <a:xfrm>
                <a:off x="2676" y="1097"/>
                <a:ext cx="2" cy="152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30" name="Rectangle 649"/>
              <p:cNvSpPr>
                <a:spLocks noChangeArrowheads="1"/>
              </p:cNvSpPr>
              <p:nvPr/>
            </p:nvSpPr>
            <p:spPr bwMode="auto">
              <a:xfrm>
                <a:off x="2678" y="1097"/>
                <a:ext cx="2" cy="152"/>
              </a:xfrm>
              <a:prstGeom prst="rect">
                <a:avLst/>
              </a:prstGeom>
              <a:solidFill>
                <a:srgbClr val="F0F0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31" name="Rectangle 650"/>
              <p:cNvSpPr>
                <a:spLocks noChangeArrowheads="1"/>
              </p:cNvSpPr>
              <p:nvPr/>
            </p:nvSpPr>
            <p:spPr bwMode="auto">
              <a:xfrm>
                <a:off x="2483" y="1097"/>
                <a:ext cx="197" cy="152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32" name="Rectangle 651"/>
              <p:cNvSpPr>
                <a:spLocks noChangeArrowheads="1"/>
              </p:cNvSpPr>
              <p:nvPr/>
            </p:nvSpPr>
            <p:spPr bwMode="auto">
              <a:xfrm>
                <a:off x="2512" y="1110"/>
                <a:ext cx="13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«FeatureTy...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33" name="Rectangle 652"/>
              <p:cNvSpPr>
                <a:spLocks noChangeArrowheads="1"/>
              </p:cNvSpPr>
              <p:nvPr/>
            </p:nvSpPr>
            <p:spPr bwMode="auto">
              <a:xfrm>
                <a:off x="2525" y="1139"/>
                <a:ext cx="119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FacilitySet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34" name="Rectangle 653"/>
              <p:cNvSpPr>
                <a:spLocks noChangeArrowheads="1"/>
              </p:cNvSpPr>
              <p:nvPr/>
            </p:nvSpPr>
            <p:spPr bwMode="auto">
              <a:xfrm>
                <a:off x="2971" y="3187"/>
                <a:ext cx="355" cy="359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35" name="Rectangle 654"/>
              <p:cNvSpPr>
                <a:spLocks noChangeArrowheads="1"/>
              </p:cNvSpPr>
              <p:nvPr/>
            </p:nvSpPr>
            <p:spPr bwMode="auto">
              <a:xfrm>
                <a:off x="2971" y="3187"/>
                <a:ext cx="355" cy="359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36" name="Rectangle 655"/>
              <p:cNvSpPr>
                <a:spLocks noChangeArrowheads="1"/>
              </p:cNvSpPr>
              <p:nvPr/>
            </p:nvSpPr>
            <p:spPr bwMode="auto">
              <a:xfrm>
                <a:off x="2964" y="3181"/>
                <a:ext cx="187" cy="358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37" name="Rectangle 656"/>
              <p:cNvSpPr>
                <a:spLocks noChangeArrowheads="1"/>
              </p:cNvSpPr>
              <p:nvPr/>
            </p:nvSpPr>
            <p:spPr bwMode="auto">
              <a:xfrm>
                <a:off x="3151" y="3181"/>
                <a:ext cx="9" cy="358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38" name="Rectangle 657"/>
              <p:cNvSpPr>
                <a:spLocks noChangeArrowheads="1"/>
              </p:cNvSpPr>
              <p:nvPr/>
            </p:nvSpPr>
            <p:spPr bwMode="auto">
              <a:xfrm>
                <a:off x="3160" y="3181"/>
                <a:ext cx="8" cy="358"/>
              </a:xfrm>
              <a:prstGeom prst="rect">
                <a:avLst/>
              </a:prstGeom>
              <a:solidFill>
                <a:srgbClr val="FDF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39" name="Rectangle 658"/>
              <p:cNvSpPr>
                <a:spLocks noChangeArrowheads="1"/>
              </p:cNvSpPr>
              <p:nvPr/>
            </p:nvSpPr>
            <p:spPr bwMode="auto">
              <a:xfrm>
                <a:off x="3168" y="3181"/>
                <a:ext cx="9" cy="358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40" name="Rectangle 659"/>
              <p:cNvSpPr>
                <a:spLocks noChangeArrowheads="1"/>
              </p:cNvSpPr>
              <p:nvPr/>
            </p:nvSpPr>
            <p:spPr bwMode="auto">
              <a:xfrm>
                <a:off x="3177" y="3181"/>
                <a:ext cx="9" cy="358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41" name="Rectangle 660"/>
              <p:cNvSpPr>
                <a:spLocks noChangeArrowheads="1"/>
              </p:cNvSpPr>
              <p:nvPr/>
            </p:nvSpPr>
            <p:spPr bwMode="auto">
              <a:xfrm>
                <a:off x="3186" y="3181"/>
                <a:ext cx="7" cy="358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42" name="Rectangle 661"/>
              <p:cNvSpPr>
                <a:spLocks noChangeArrowheads="1"/>
              </p:cNvSpPr>
              <p:nvPr/>
            </p:nvSpPr>
            <p:spPr bwMode="auto">
              <a:xfrm>
                <a:off x="3193" y="3181"/>
                <a:ext cx="7" cy="358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43" name="Rectangle 662"/>
              <p:cNvSpPr>
                <a:spLocks noChangeArrowheads="1"/>
              </p:cNvSpPr>
              <p:nvPr/>
            </p:nvSpPr>
            <p:spPr bwMode="auto">
              <a:xfrm>
                <a:off x="3200" y="3181"/>
                <a:ext cx="8" cy="358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44" name="Rectangle 663"/>
              <p:cNvSpPr>
                <a:spLocks noChangeArrowheads="1"/>
              </p:cNvSpPr>
              <p:nvPr/>
            </p:nvSpPr>
            <p:spPr bwMode="auto">
              <a:xfrm>
                <a:off x="3208" y="3181"/>
                <a:ext cx="9" cy="358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45" name="Rectangle 664"/>
              <p:cNvSpPr>
                <a:spLocks noChangeArrowheads="1"/>
              </p:cNvSpPr>
              <p:nvPr/>
            </p:nvSpPr>
            <p:spPr bwMode="auto">
              <a:xfrm>
                <a:off x="3217" y="3181"/>
                <a:ext cx="9" cy="358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46" name="Rectangle 665"/>
              <p:cNvSpPr>
                <a:spLocks noChangeArrowheads="1"/>
              </p:cNvSpPr>
              <p:nvPr/>
            </p:nvSpPr>
            <p:spPr bwMode="auto">
              <a:xfrm>
                <a:off x="3226" y="3181"/>
                <a:ext cx="9" cy="358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47" name="Rectangle 666"/>
              <p:cNvSpPr>
                <a:spLocks noChangeArrowheads="1"/>
              </p:cNvSpPr>
              <p:nvPr/>
            </p:nvSpPr>
            <p:spPr bwMode="auto">
              <a:xfrm>
                <a:off x="3235" y="3181"/>
                <a:ext cx="9" cy="358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48" name="Rectangle 667"/>
              <p:cNvSpPr>
                <a:spLocks noChangeArrowheads="1"/>
              </p:cNvSpPr>
              <p:nvPr/>
            </p:nvSpPr>
            <p:spPr bwMode="auto">
              <a:xfrm>
                <a:off x="3244" y="3181"/>
                <a:ext cx="9" cy="358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49" name="Rectangle 668"/>
              <p:cNvSpPr>
                <a:spLocks noChangeArrowheads="1"/>
              </p:cNvSpPr>
              <p:nvPr/>
            </p:nvSpPr>
            <p:spPr bwMode="auto">
              <a:xfrm>
                <a:off x="3253" y="3181"/>
                <a:ext cx="6" cy="358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50" name="Rectangle 669"/>
              <p:cNvSpPr>
                <a:spLocks noChangeArrowheads="1"/>
              </p:cNvSpPr>
              <p:nvPr/>
            </p:nvSpPr>
            <p:spPr bwMode="auto">
              <a:xfrm>
                <a:off x="3259" y="3181"/>
                <a:ext cx="11" cy="358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51" name="Rectangle 670"/>
              <p:cNvSpPr>
                <a:spLocks noChangeArrowheads="1"/>
              </p:cNvSpPr>
              <p:nvPr/>
            </p:nvSpPr>
            <p:spPr bwMode="auto">
              <a:xfrm>
                <a:off x="3270" y="3181"/>
                <a:ext cx="7" cy="358"/>
              </a:xfrm>
              <a:prstGeom prst="rect">
                <a:avLst/>
              </a:prstGeom>
              <a:solidFill>
                <a:srgbClr val="F4F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52" name="Rectangle 671"/>
              <p:cNvSpPr>
                <a:spLocks noChangeArrowheads="1"/>
              </p:cNvSpPr>
              <p:nvPr/>
            </p:nvSpPr>
            <p:spPr bwMode="auto">
              <a:xfrm>
                <a:off x="3277" y="3181"/>
                <a:ext cx="9" cy="358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53" name="Rectangle 672"/>
              <p:cNvSpPr>
                <a:spLocks noChangeArrowheads="1"/>
              </p:cNvSpPr>
              <p:nvPr/>
            </p:nvSpPr>
            <p:spPr bwMode="auto">
              <a:xfrm>
                <a:off x="3286" y="3181"/>
                <a:ext cx="7" cy="358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54" name="Rectangle 673"/>
              <p:cNvSpPr>
                <a:spLocks noChangeArrowheads="1"/>
              </p:cNvSpPr>
              <p:nvPr/>
            </p:nvSpPr>
            <p:spPr bwMode="auto">
              <a:xfrm>
                <a:off x="3293" y="3181"/>
                <a:ext cx="9" cy="358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55" name="Rectangle 674"/>
              <p:cNvSpPr>
                <a:spLocks noChangeArrowheads="1"/>
              </p:cNvSpPr>
              <p:nvPr/>
            </p:nvSpPr>
            <p:spPr bwMode="auto">
              <a:xfrm>
                <a:off x="3302" y="3181"/>
                <a:ext cx="8" cy="358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56" name="Rectangle 675"/>
              <p:cNvSpPr>
                <a:spLocks noChangeArrowheads="1"/>
              </p:cNvSpPr>
              <p:nvPr/>
            </p:nvSpPr>
            <p:spPr bwMode="auto">
              <a:xfrm>
                <a:off x="3310" y="3181"/>
                <a:ext cx="9" cy="358"/>
              </a:xfrm>
              <a:prstGeom prst="rect">
                <a:avLst/>
              </a:prstGeom>
              <a:solidFill>
                <a:srgbClr val="F0F0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57" name="Rectangle 676"/>
              <p:cNvSpPr>
                <a:spLocks noChangeArrowheads="1"/>
              </p:cNvSpPr>
              <p:nvPr/>
            </p:nvSpPr>
            <p:spPr bwMode="auto">
              <a:xfrm>
                <a:off x="2964" y="3181"/>
                <a:ext cx="355" cy="358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58" name="Rectangle 677"/>
              <p:cNvSpPr>
                <a:spLocks noChangeArrowheads="1"/>
              </p:cNvSpPr>
              <p:nvPr/>
            </p:nvSpPr>
            <p:spPr bwMode="auto">
              <a:xfrm>
                <a:off x="3077" y="3194"/>
                <a:ext cx="12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«DataType»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59" name="Rectangle 678"/>
              <p:cNvSpPr>
                <a:spLocks noChangeArrowheads="1"/>
              </p:cNvSpPr>
              <p:nvPr/>
            </p:nvSpPr>
            <p:spPr bwMode="auto">
              <a:xfrm>
                <a:off x="3091" y="3223"/>
                <a:ext cx="10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Schedule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0" name="Line 679"/>
              <p:cNvSpPr>
                <a:spLocks noChangeShapeType="1"/>
              </p:cNvSpPr>
              <p:nvPr/>
            </p:nvSpPr>
            <p:spPr bwMode="auto">
              <a:xfrm>
                <a:off x="2964" y="3263"/>
                <a:ext cx="355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61" name="Rectangle 680"/>
              <p:cNvSpPr>
                <a:spLocks noChangeArrowheads="1"/>
              </p:cNvSpPr>
              <p:nvPr/>
            </p:nvSpPr>
            <p:spPr bwMode="auto">
              <a:xfrm>
                <a:off x="2975" y="3271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2" name="Rectangle 681"/>
              <p:cNvSpPr>
                <a:spLocks noChangeArrowheads="1"/>
              </p:cNvSpPr>
              <p:nvPr/>
            </p:nvSpPr>
            <p:spPr bwMode="auto">
              <a:xfrm>
                <a:off x="3013" y="3271"/>
                <a:ext cx="28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diurnalBaseTime  :DateTime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3" name="Rectangle 682"/>
              <p:cNvSpPr>
                <a:spLocks noChangeArrowheads="1"/>
              </p:cNvSpPr>
              <p:nvPr/>
            </p:nvSpPr>
            <p:spPr bwMode="auto">
              <a:xfrm>
                <a:off x="2975" y="3300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4" name="Rectangle 683"/>
              <p:cNvSpPr>
                <a:spLocks noChangeArrowheads="1"/>
              </p:cNvSpPr>
              <p:nvPr/>
            </p:nvSpPr>
            <p:spPr bwMode="auto">
              <a:xfrm>
                <a:off x="3013" y="3300"/>
                <a:ext cx="13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endHour  :int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5" name="Rectangle 684"/>
              <p:cNvSpPr>
                <a:spLocks noChangeArrowheads="1"/>
              </p:cNvSpPr>
              <p:nvPr/>
            </p:nvSpPr>
            <p:spPr bwMode="auto">
              <a:xfrm>
                <a:off x="2975" y="3329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6" name="Rectangle 685"/>
              <p:cNvSpPr>
                <a:spLocks noChangeArrowheads="1"/>
              </p:cNvSpPr>
              <p:nvPr/>
            </p:nvSpPr>
            <p:spPr bwMode="auto">
              <a:xfrm>
                <a:off x="3013" y="3329"/>
                <a:ext cx="150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endMinute  :int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7" name="Rectangle 686"/>
              <p:cNvSpPr>
                <a:spLocks noChangeArrowheads="1"/>
              </p:cNvSpPr>
              <p:nvPr/>
            </p:nvSpPr>
            <p:spPr bwMode="auto">
              <a:xfrm>
                <a:off x="2975" y="3358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8" name="Rectangle 687"/>
              <p:cNvSpPr>
                <a:spLocks noChangeArrowheads="1"/>
              </p:cNvSpPr>
              <p:nvPr/>
            </p:nvSpPr>
            <p:spPr bwMode="auto">
              <a:xfrm>
                <a:off x="3013" y="3358"/>
                <a:ext cx="14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endMonth  :int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9" name="Rectangle 688"/>
              <p:cNvSpPr>
                <a:spLocks noChangeArrowheads="1"/>
              </p:cNvSpPr>
              <p:nvPr/>
            </p:nvSpPr>
            <p:spPr bwMode="auto">
              <a:xfrm>
                <a:off x="2975" y="3387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0" name="Rectangle 689"/>
              <p:cNvSpPr>
                <a:spLocks noChangeArrowheads="1"/>
              </p:cNvSpPr>
              <p:nvPr/>
            </p:nvSpPr>
            <p:spPr bwMode="auto">
              <a:xfrm>
                <a:off x="3013" y="3387"/>
                <a:ext cx="17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endWeekday  :int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1" name="Rectangle 690"/>
              <p:cNvSpPr>
                <a:spLocks noChangeArrowheads="1"/>
              </p:cNvSpPr>
              <p:nvPr/>
            </p:nvSpPr>
            <p:spPr bwMode="auto">
              <a:xfrm>
                <a:off x="2975" y="3415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2" name="Rectangle 691"/>
              <p:cNvSpPr>
                <a:spLocks noChangeArrowheads="1"/>
              </p:cNvSpPr>
              <p:nvPr/>
            </p:nvSpPr>
            <p:spPr bwMode="auto">
              <a:xfrm>
                <a:off x="3013" y="3415"/>
                <a:ext cx="139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startHour  :int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3" name="Rectangle 692"/>
              <p:cNvSpPr>
                <a:spLocks noChangeArrowheads="1"/>
              </p:cNvSpPr>
              <p:nvPr/>
            </p:nvSpPr>
            <p:spPr bwMode="auto">
              <a:xfrm>
                <a:off x="2975" y="3444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4" name="Rectangle 693"/>
              <p:cNvSpPr>
                <a:spLocks noChangeArrowheads="1"/>
              </p:cNvSpPr>
              <p:nvPr/>
            </p:nvSpPr>
            <p:spPr bwMode="auto">
              <a:xfrm>
                <a:off x="3013" y="3444"/>
                <a:ext cx="15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startMinute  :int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5" name="Rectangle 694"/>
              <p:cNvSpPr>
                <a:spLocks noChangeArrowheads="1"/>
              </p:cNvSpPr>
              <p:nvPr/>
            </p:nvSpPr>
            <p:spPr bwMode="auto">
              <a:xfrm>
                <a:off x="2975" y="3473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6" name="Rectangle 695"/>
              <p:cNvSpPr>
                <a:spLocks noChangeArrowheads="1"/>
              </p:cNvSpPr>
              <p:nvPr/>
            </p:nvSpPr>
            <p:spPr bwMode="auto">
              <a:xfrm>
                <a:off x="3013" y="3473"/>
                <a:ext cx="150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startMonth  :int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7" name="Rectangle 696"/>
              <p:cNvSpPr>
                <a:spLocks noChangeArrowheads="1"/>
              </p:cNvSpPr>
              <p:nvPr/>
            </p:nvSpPr>
            <p:spPr bwMode="auto">
              <a:xfrm>
                <a:off x="2975" y="3502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8" name="Rectangle 697"/>
              <p:cNvSpPr>
                <a:spLocks noChangeArrowheads="1"/>
              </p:cNvSpPr>
              <p:nvPr/>
            </p:nvSpPr>
            <p:spPr bwMode="auto">
              <a:xfrm>
                <a:off x="3013" y="3502"/>
                <a:ext cx="181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startWeekday  :int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9" name="Rectangle 698"/>
              <p:cNvSpPr>
                <a:spLocks noChangeArrowheads="1"/>
              </p:cNvSpPr>
              <p:nvPr/>
            </p:nvSpPr>
            <p:spPr bwMode="auto">
              <a:xfrm>
                <a:off x="1500" y="1360"/>
                <a:ext cx="477" cy="15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80" name="Rectangle 699"/>
              <p:cNvSpPr>
                <a:spLocks noChangeArrowheads="1"/>
              </p:cNvSpPr>
              <p:nvPr/>
            </p:nvSpPr>
            <p:spPr bwMode="auto">
              <a:xfrm>
                <a:off x="1500" y="1360"/>
                <a:ext cx="477" cy="15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81" name="Rectangle 700"/>
              <p:cNvSpPr>
                <a:spLocks noChangeArrowheads="1"/>
              </p:cNvSpPr>
              <p:nvPr/>
            </p:nvSpPr>
            <p:spPr bwMode="auto">
              <a:xfrm>
                <a:off x="1494" y="1354"/>
                <a:ext cx="248" cy="152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82" name="Rectangle 701"/>
              <p:cNvSpPr>
                <a:spLocks noChangeArrowheads="1"/>
              </p:cNvSpPr>
              <p:nvPr/>
            </p:nvSpPr>
            <p:spPr bwMode="auto">
              <a:xfrm>
                <a:off x="1742" y="1354"/>
                <a:ext cx="11" cy="152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83" name="Rectangle 702"/>
              <p:cNvSpPr>
                <a:spLocks noChangeArrowheads="1"/>
              </p:cNvSpPr>
              <p:nvPr/>
            </p:nvSpPr>
            <p:spPr bwMode="auto">
              <a:xfrm>
                <a:off x="1753" y="1354"/>
                <a:ext cx="14" cy="152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84" name="Rectangle 703"/>
              <p:cNvSpPr>
                <a:spLocks noChangeArrowheads="1"/>
              </p:cNvSpPr>
              <p:nvPr/>
            </p:nvSpPr>
            <p:spPr bwMode="auto">
              <a:xfrm>
                <a:off x="1767" y="1354"/>
                <a:ext cx="11" cy="152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85" name="Rectangle 704"/>
              <p:cNvSpPr>
                <a:spLocks noChangeArrowheads="1"/>
              </p:cNvSpPr>
              <p:nvPr/>
            </p:nvSpPr>
            <p:spPr bwMode="auto">
              <a:xfrm>
                <a:off x="1778" y="1354"/>
                <a:ext cx="13" cy="152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86" name="Rectangle 705"/>
              <p:cNvSpPr>
                <a:spLocks noChangeArrowheads="1"/>
              </p:cNvSpPr>
              <p:nvPr/>
            </p:nvSpPr>
            <p:spPr bwMode="auto">
              <a:xfrm>
                <a:off x="1791" y="1354"/>
                <a:ext cx="9" cy="152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87" name="Rectangle 706"/>
              <p:cNvSpPr>
                <a:spLocks noChangeArrowheads="1"/>
              </p:cNvSpPr>
              <p:nvPr/>
            </p:nvSpPr>
            <p:spPr bwMode="auto">
              <a:xfrm>
                <a:off x="1800" y="1354"/>
                <a:ext cx="11" cy="152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88" name="Rectangle 707"/>
              <p:cNvSpPr>
                <a:spLocks noChangeArrowheads="1"/>
              </p:cNvSpPr>
              <p:nvPr/>
            </p:nvSpPr>
            <p:spPr bwMode="auto">
              <a:xfrm>
                <a:off x="1811" y="1354"/>
                <a:ext cx="9" cy="152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89" name="Rectangle 708"/>
              <p:cNvSpPr>
                <a:spLocks noChangeArrowheads="1"/>
              </p:cNvSpPr>
              <p:nvPr/>
            </p:nvSpPr>
            <p:spPr bwMode="auto">
              <a:xfrm>
                <a:off x="1820" y="1354"/>
                <a:ext cx="11" cy="152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90" name="Rectangle 709"/>
              <p:cNvSpPr>
                <a:spLocks noChangeArrowheads="1"/>
              </p:cNvSpPr>
              <p:nvPr/>
            </p:nvSpPr>
            <p:spPr bwMode="auto">
              <a:xfrm>
                <a:off x="1831" y="1354"/>
                <a:ext cx="13" cy="152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91" name="Rectangle 710"/>
              <p:cNvSpPr>
                <a:spLocks noChangeArrowheads="1"/>
              </p:cNvSpPr>
              <p:nvPr/>
            </p:nvSpPr>
            <p:spPr bwMode="auto">
              <a:xfrm>
                <a:off x="1844" y="1354"/>
                <a:ext cx="11" cy="152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92" name="Rectangle 711"/>
              <p:cNvSpPr>
                <a:spLocks noChangeArrowheads="1"/>
              </p:cNvSpPr>
              <p:nvPr/>
            </p:nvSpPr>
            <p:spPr bwMode="auto">
              <a:xfrm>
                <a:off x="1855" y="1354"/>
                <a:ext cx="14" cy="152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93" name="Rectangle 712"/>
              <p:cNvSpPr>
                <a:spLocks noChangeArrowheads="1"/>
              </p:cNvSpPr>
              <p:nvPr/>
            </p:nvSpPr>
            <p:spPr bwMode="auto">
              <a:xfrm>
                <a:off x="1869" y="1354"/>
                <a:ext cx="11" cy="152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94" name="Rectangle 713"/>
              <p:cNvSpPr>
                <a:spLocks noChangeArrowheads="1"/>
              </p:cNvSpPr>
              <p:nvPr/>
            </p:nvSpPr>
            <p:spPr bwMode="auto">
              <a:xfrm>
                <a:off x="1880" y="1354"/>
                <a:ext cx="11" cy="152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95" name="Rectangle 714"/>
              <p:cNvSpPr>
                <a:spLocks noChangeArrowheads="1"/>
              </p:cNvSpPr>
              <p:nvPr/>
            </p:nvSpPr>
            <p:spPr bwMode="auto">
              <a:xfrm>
                <a:off x="1891" y="1354"/>
                <a:ext cx="13" cy="152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96" name="Rectangle 715"/>
              <p:cNvSpPr>
                <a:spLocks noChangeArrowheads="1"/>
              </p:cNvSpPr>
              <p:nvPr/>
            </p:nvSpPr>
            <p:spPr bwMode="auto">
              <a:xfrm>
                <a:off x="1904" y="1354"/>
                <a:ext cx="11" cy="152"/>
              </a:xfrm>
              <a:prstGeom prst="rect">
                <a:avLst/>
              </a:prstGeom>
              <a:solidFill>
                <a:srgbClr val="F4F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97" name="Rectangle 716"/>
              <p:cNvSpPr>
                <a:spLocks noChangeArrowheads="1"/>
              </p:cNvSpPr>
              <p:nvPr/>
            </p:nvSpPr>
            <p:spPr bwMode="auto">
              <a:xfrm>
                <a:off x="1915" y="1354"/>
                <a:ext cx="9" cy="152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98" name="Rectangle 717"/>
              <p:cNvSpPr>
                <a:spLocks noChangeArrowheads="1"/>
              </p:cNvSpPr>
              <p:nvPr/>
            </p:nvSpPr>
            <p:spPr bwMode="auto">
              <a:xfrm>
                <a:off x="1924" y="1354"/>
                <a:ext cx="11" cy="152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99" name="Rectangle 718"/>
              <p:cNvSpPr>
                <a:spLocks noChangeArrowheads="1"/>
              </p:cNvSpPr>
              <p:nvPr/>
            </p:nvSpPr>
            <p:spPr bwMode="auto">
              <a:xfrm>
                <a:off x="1935" y="1354"/>
                <a:ext cx="9" cy="152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00" name="Rectangle 719"/>
              <p:cNvSpPr>
                <a:spLocks noChangeArrowheads="1"/>
              </p:cNvSpPr>
              <p:nvPr/>
            </p:nvSpPr>
            <p:spPr bwMode="auto">
              <a:xfrm>
                <a:off x="1944" y="1354"/>
                <a:ext cx="13" cy="152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01" name="Rectangle 720"/>
              <p:cNvSpPr>
                <a:spLocks noChangeArrowheads="1"/>
              </p:cNvSpPr>
              <p:nvPr/>
            </p:nvSpPr>
            <p:spPr bwMode="auto">
              <a:xfrm>
                <a:off x="1957" y="1354"/>
                <a:ext cx="11" cy="152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02" name="Rectangle 721"/>
              <p:cNvSpPr>
                <a:spLocks noChangeArrowheads="1"/>
              </p:cNvSpPr>
              <p:nvPr/>
            </p:nvSpPr>
            <p:spPr bwMode="auto">
              <a:xfrm>
                <a:off x="1968" y="1354"/>
                <a:ext cx="3" cy="152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03" name="Rectangle 722"/>
              <p:cNvSpPr>
                <a:spLocks noChangeArrowheads="1"/>
              </p:cNvSpPr>
              <p:nvPr/>
            </p:nvSpPr>
            <p:spPr bwMode="auto">
              <a:xfrm>
                <a:off x="1494" y="1354"/>
                <a:ext cx="477" cy="152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04" name="Rectangle 723"/>
              <p:cNvSpPr>
                <a:spLocks noChangeArrowheads="1"/>
              </p:cNvSpPr>
              <p:nvPr/>
            </p:nvSpPr>
            <p:spPr bwMode="auto">
              <a:xfrm>
                <a:off x="1669" y="1367"/>
                <a:ext cx="12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«DataType»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05" name="Rectangle 724"/>
              <p:cNvSpPr>
                <a:spLocks noChangeArrowheads="1"/>
              </p:cNvSpPr>
              <p:nvPr/>
            </p:nvSpPr>
            <p:spPr bwMode="auto">
              <a:xfrm>
                <a:off x="1693" y="1396"/>
                <a:ext cx="8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Header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06" name="Line 725"/>
              <p:cNvSpPr>
                <a:spLocks noChangeShapeType="1"/>
              </p:cNvSpPr>
              <p:nvPr/>
            </p:nvSpPr>
            <p:spPr bwMode="auto">
              <a:xfrm>
                <a:off x="1494" y="1435"/>
                <a:ext cx="477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07" name="Rectangle 726"/>
              <p:cNvSpPr>
                <a:spLocks noChangeArrowheads="1"/>
              </p:cNvSpPr>
              <p:nvPr/>
            </p:nvSpPr>
            <p:spPr bwMode="auto">
              <a:xfrm>
                <a:off x="1505" y="1444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08" name="Rectangle 727"/>
              <p:cNvSpPr>
                <a:spLocks noChangeArrowheads="1"/>
              </p:cNvSpPr>
              <p:nvPr/>
            </p:nvSpPr>
            <p:spPr bwMode="auto">
              <a:xfrm>
                <a:off x="1542" y="1444"/>
                <a:ext cx="29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fileDateTime  :DateTime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09" name="Rectangle 728"/>
              <p:cNvSpPr>
                <a:spLocks noChangeArrowheads="1"/>
              </p:cNvSpPr>
              <p:nvPr/>
            </p:nvSpPr>
            <p:spPr bwMode="auto">
              <a:xfrm>
                <a:off x="1505" y="1473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10" name="Rectangle 729"/>
              <p:cNvSpPr>
                <a:spLocks noChangeArrowheads="1"/>
              </p:cNvSpPr>
              <p:nvPr/>
            </p:nvSpPr>
            <p:spPr bwMode="auto">
              <a:xfrm>
                <a:off x="1542" y="1473"/>
                <a:ext cx="410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recordOwner  :CI_ResponsibleParty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11" name="Rectangle 730"/>
              <p:cNvSpPr>
                <a:spLocks noChangeArrowheads="1"/>
              </p:cNvSpPr>
              <p:nvPr/>
            </p:nvSpPr>
            <p:spPr bwMode="auto">
              <a:xfrm>
                <a:off x="3361" y="2848"/>
                <a:ext cx="111" cy="80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12" name="Rectangle 731"/>
              <p:cNvSpPr>
                <a:spLocks noChangeArrowheads="1"/>
              </p:cNvSpPr>
              <p:nvPr/>
            </p:nvSpPr>
            <p:spPr bwMode="auto">
              <a:xfrm>
                <a:off x="3361" y="2848"/>
                <a:ext cx="111" cy="80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13" name="Freeform 732"/>
              <p:cNvSpPr>
                <a:spLocks/>
              </p:cNvSpPr>
              <p:nvPr/>
            </p:nvSpPr>
            <p:spPr bwMode="auto">
              <a:xfrm>
                <a:off x="3355" y="2815"/>
                <a:ext cx="113" cy="109"/>
              </a:xfrm>
              <a:custGeom>
                <a:avLst/>
                <a:gdLst>
                  <a:gd name="T0" fmla="*/ 0 w 113"/>
                  <a:gd name="T1" fmla="*/ 0 h 109"/>
                  <a:gd name="T2" fmla="*/ 0 w 113"/>
                  <a:gd name="T3" fmla="*/ 109 h 109"/>
                  <a:gd name="T4" fmla="*/ 113 w 113"/>
                  <a:gd name="T5" fmla="*/ 109 h 109"/>
                  <a:gd name="T6" fmla="*/ 113 w 113"/>
                  <a:gd name="T7" fmla="*/ 27 h 109"/>
                  <a:gd name="T8" fmla="*/ 86 w 113"/>
                  <a:gd name="T9" fmla="*/ 0 h 109"/>
                  <a:gd name="T10" fmla="*/ 0 w 113"/>
                  <a:gd name="T11" fmla="*/ 0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3" h="109">
                    <a:moveTo>
                      <a:pt x="0" y="0"/>
                    </a:moveTo>
                    <a:lnTo>
                      <a:pt x="0" y="109"/>
                    </a:lnTo>
                    <a:lnTo>
                      <a:pt x="113" y="109"/>
                    </a:lnTo>
                    <a:lnTo>
                      <a:pt x="113" y="27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E4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14" name="Freeform 733"/>
              <p:cNvSpPr>
                <a:spLocks/>
              </p:cNvSpPr>
              <p:nvPr/>
            </p:nvSpPr>
            <p:spPr bwMode="auto">
              <a:xfrm>
                <a:off x="3355" y="2815"/>
                <a:ext cx="113" cy="109"/>
              </a:xfrm>
              <a:custGeom>
                <a:avLst/>
                <a:gdLst>
                  <a:gd name="T0" fmla="*/ 0 w 113"/>
                  <a:gd name="T1" fmla="*/ 0 h 109"/>
                  <a:gd name="T2" fmla="*/ 0 w 113"/>
                  <a:gd name="T3" fmla="*/ 109 h 109"/>
                  <a:gd name="T4" fmla="*/ 113 w 113"/>
                  <a:gd name="T5" fmla="*/ 109 h 109"/>
                  <a:gd name="T6" fmla="*/ 113 w 113"/>
                  <a:gd name="T7" fmla="*/ 27 h 109"/>
                  <a:gd name="T8" fmla="*/ 86 w 113"/>
                  <a:gd name="T9" fmla="*/ 0 h 109"/>
                  <a:gd name="T10" fmla="*/ 0 w 113"/>
                  <a:gd name="T11" fmla="*/ 0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3" h="109">
                    <a:moveTo>
                      <a:pt x="0" y="0"/>
                    </a:moveTo>
                    <a:lnTo>
                      <a:pt x="0" y="109"/>
                    </a:lnTo>
                    <a:lnTo>
                      <a:pt x="113" y="109"/>
                    </a:lnTo>
                    <a:lnTo>
                      <a:pt x="113" y="27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15" name="Freeform 734"/>
              <p:cNvSpPr>
                <a:spLocks/>
              </p:cNvSpPr>
              <p:nvPr/>
            </p:nvSpPr>
            <p:spPr bwMode="auto">
              <a:xfrm>
                <a:off x="3441" y="2815"/>
                <a:ext cx="27" cy="27"/>
              </a:xfrm>
              <a:custGeom>
                <a:avLst/>
                <a:gdLst>
                  <a:gd name="T0" fmla="*/ 0 w 27"/>
                  <a:gd name="T1" fmla="*/ 0 h 27"/>
                  <a:gd name="T2" fmla="*/ 0 w 27"/>
                  <a:gd name="T3" fmla="*/ 27 h 27"/>
                  <a:gd name="T4" fmla="*/ 27 w 27"/>
                  <a:gd name="T5" fmla="*/ 27 h 27"/>
                  <a:gd name="T6" fmla="*/ 0 w 27"/>
                  <a:gd name="T7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" h="27">
                    <a:moveTo>
                      <a:pt x="0" y="0"/>
                    </a:moveTo>
                    <a:lnTo>
                      <a:pt x="0" y="27"/>
                    </a:lnTo>
                    <a:lnTo>
                      <a:pt x="27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CC1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16" name="Freeform 735"/>
              <p:cNvSpPr>
                <a:spLocks/>
              </p:cNvSpPr>
              <p:nvPr/>
            </p:nvSpPr>
            <p:spPr bwMode="auto">
              <a:xfrm>
                <a:off x="3441" y="2815"/>
                <a:ext cx="27" cy="27"/>
              </a:xfrm>
              <a:custGeom>
                <a:avLst/>
                <a:gdLst>
                  <a:gd name="T0" fmla="*/ 0 w 27"/>
                  <a:gd name="T1" fmla="*/ 0 h 27"/>
                  <a:gd name="T2" fmla="*/ 0 w 27"/>
                  <a:gd name="T3" fmla="*/ 27 h 27"/>
                  <a:gd name="T4" fmla="*/ 27 w 27"/>
                  <a:gd name="T5" fmla="*/ 27 h 27"/>
                  <a:gd name="T6" fmla="*/ 0 w 27"/>
                  <a:gd name="T7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" h="27">
                    <a:moveTo>
                      <a:pt x="0" y="0"/>
                    </a:moveTo>
                    <a:lnTo>
                      <a:pt x="0" y="27"/>
                    </a:lnTo>
                    <a:lnTo>
                      <a:pt x="27" y="2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17" name="Rectangle 736"/>
              <p:cNvSpPr>
                <a:spLocks noChangeArrowheads="1"/>
              </p:cNvSpPr>
              <p:nvPr/>
            </p:nvSpPr>
            <p:spPr bwMode="auto">
              <a:xfrm>
                <a:off x="3366" y="2846"/>
                <a:ext cx="95" cy="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METCE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18" name="Rectangle 737"/>
              <p:cNvSpPr>
                <a:spLocks noChangeArrowheads="1"/>
              </p:cNvSpPr>
              <p:nvPr/>
            </p:nvSpPr>
            <p:spPr bwMode="auto">
              <a:xfrm>
                <a:off x="3366" y="2873"/>
                <a:ext cx="93" cy="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Process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19" name="Rectangle 738"/>
              <p:cNvSpPr>
                <a:spLocks noChangeArrowheads="1"/>
              </p:cNvSpPr>
              <p:nvPr/>
            </p:nvSpPr>
            <p:spPr bwMode="auto">
              <a:xfrm>
                <a:off x="1600" y="3951"/>
                <a:ext cx="335" cy="164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20" name="Rectangle 739"/>
              <p:cNvSpPr>
                <a:spLocks noChangeArrowheads="1"/>
              </p:cNvSpPr>
              <p:nvPr/>
            </p:nvSpPr>
            <p:spPr bwMode="auto">
              <a:xfrm>
                <a:off x="1600" y="3951"/>
                <a:ext cx="335" cy="164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21" name="Freeform 740"/>
              <p:cNvSpPr>
                <a:spLocks/>
              </p:cNvSpPr>
              <p:nvPr/>
            </p:nvSpPr>
            <p:spPr bwMode="auto">
              <a:xfrm>
                <a:off x="1594" y="3918"/>
                <a:ext cx="337" cy="193"/>
              </a:xfrm>
              <a:custGeom>
                <a:avLst/>
                <a:gdLst>
                  <a:gd name="T0" fmla="*/ 0 w 337"/>
                  <a:gd name="T1" fmla="*/ 0 h 193"/>
                  <a:gd name="T2" fmla="*/ 0 w 337"/>
                  <a:gd name="T3" fmla="*/ 193 h 193"/>
                  <a:gd name="T4" fmla="*/ 337 w 337"/>
                  <a:gd name="T5" fmla="*/ 193 h 193"/>
                  <a:gd name="T6" fmla="*/ 337 w 337"/>
                  <a:gd name="T7" fmla="*/ 27 h 193"/>
                  <a:gd name="T8" fmla="*/ 310 w 337"/>
                  <a:gd name="T9" fmla="*/ 0 h 193"/>
                  <a:gd name="T10" fmla="*/ 0 w 337"/>
                  <a:gd name="T11" fmla="*/ 0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7" h="193">
                    <a:moveTo>
                      <a:pt x="0" y="0"/>
                    </a:moveTo>
                    <a:lnTo>
                      <a:pt x="0" y="193"/>
                    </a:lnTo>
                    <a:lnTo>
                      <a:pt x="337" y="193"/>
                    </a:lnTo>
                    <a:lnTo>
                      <a:pt x="337" y="27"/>
                    </a:lnTo>
                    <a:lnTo>
                      <a:pt x="31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22" name="Freeform 741"/>
              <p:cNvSpPr>
                <a:spLocks/>
              </p:cNvSpPr>
              <p:nvPr/>
            </p:nvSpPr>
            <p:spPr bwMode="auto">
              <a:xfrm>
                <a:off x="1594" y="3918"/>
                <a:ext cx="337" cy="193"/>
              </a:xfrm>
              <a:custGeom>
                <a:avLst/>
                <a:gdLst>
                  <a:gd name="T0" fmla="*/ 0 w 337"/>
                  <a:gd name="T1" fmla="*/ 0 h 193"/>
                  <a:gd name="T2" fmla="*/ 0 w 337"/>
                  <a:gd name="T3" fmla="*/ 193 h 193"/>
                  <a:gd name="T4" fmla="*/ 337 w 337"/>
                  <a:gd name="T5" fmla="*/ 193 h 193"/>
                  <a:gd name="T6" fmla="*/ 337 w 337"/>
                  <a:gd name="T7" fmla="*/ 27 h 193"/>
                  <a:gd name="T8" fmla="*/ 310 w 337"/>
                  <a:gd name="T9" fmla="*/ 0 h 193"/>
                  <a:gd name="T10" fmla="*/ 0 w 337"/>
                  <a:gd name="T11" fmla="*/ 0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7" h="193">
                    <a:moveTo>
                      <a:pt x="0" y="0"/>
                    </a:moveTo>
                    <a:lnTo>
                      <a:pt x="0" y="193"/>
                    </a:lnTo>
                    <a:lnTo>
                      <a:pt x="337" y="193"/>
                    </a:lnTo>
                    <a:lnTo>
                      <a:pt x="337" y="27"/>
                    </a:lnTo>
                    <a:lnTo>
                      <a:pt x="31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23" name="Freeform 742"/>
              <p:cNvSpPr>
                <a:spLocks/>
              </p:cNvSpPr>
              <p:nvPr/>
            </p:nvSpPr>
            <p:spPr bwMode="auto">
              <a:xfrm>
                <a:off x="1904" y="3918"/>
                <a:ext cx="27" cy="27"/>
              </a:xfrm>
              <a:custGeom>
                <a:avLst/>
                <a:gdLst>
                  <a:gd name="T0" fmla="*/ 0 w 27"/>
                  <a:gd name="T1" fmla="*/ 0 h 27"/>
                  <a:gd name="T2" fmla="*/ 0 w 27"/>
                  <a:gd name="T3" fmla="*/ 27 h 27"/>
                  <a:gd name="T4" fmla="*/ 27 w 27"/>
                  <a:gd name="T5" fmla="*/ 27 h 27"/>
                  <a:gd name="T6" fmla="*/ 0 w 27"/>
                  <a:gd name="T7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" h="27">
                    <a:moveTo>
                      <a:pt x="0" y="0"/>
                    </a:moveTo>
                    <a:lnTo>
                      <a:pt x="0" y="27"/>
                    </a:lnTo>
                    <a:lnTo>
                      <a:pt x="27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CDCB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24" name="Freeform 743"/>
              <p:cNvSpPr>
                <a:spLocks/>
              </p:cNvSpPr>
              <p:nvPr/>
            </p:nvSpPr>
            <p:spPr bwMode="auto">
              <a:xfrm>
                <a:off x="1904" y="3918"/>
                <a:ext cx="27" cy="27"/>
              </a:xfrm>
              <a:custGeom>
                <a:avLst/>
                <a:gdLst>
                  <a:gd name="T0" fmla="*/ 0 w 27"/>
                  <a:gd name="T1" fmla="*/ 0 h 27"/>
                  <a:gd name="T2" fmla="*/ 0 w 27"/>
                  <a:gd name="T3" fmla="*/ 27 h 27"/>
                  <a:gd name="T4" fmla="*/ 27 w 27"/>
                  <a:gd name="T5" fmla="*/ 27 h 27"/>
                  <a:gd name="T6" fmla="*/ 0 w 27"/>
                  <a:gd name="T7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" h="27">
                    <a:moveTo>
                      <a:pt x="0" y="0"/>
                    </a:moveTo>
                    <a:lnTo>
                      <a:pt x="0" y="27"/>
                    </a:lnTo>
                    <a:lnTo>
                      <a:pt x="27" y="2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25" name="Rectangle 744"/>
              <p:cNvSpPr>
                <a:spLocks noChangeArrowheads="1"/>
              </p:cNvSpPr>
              <p:nvPr/>
            </p:nvSpPr>
            <p:spPr bwMode="auto">
              <a:xfrm>
                <a:off x="1605" y="3949"/>
                <a:ext cx="306" cy="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SF_SpatialSamplingFeature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26" name="Rectangle 745"/>
              <p:cNvSpPr>
                <a:spLocks noChangeArrowheads="1"/>
              </p:cNvSpPr>
              <p:nvPr/>
            </p:nvSpPr>
            <p:spPr bwMode="auto">
              <a:xfrm>
                <a:off x="1605" y="3976"/>
                <a:ext cx="374" cy="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should be used as the Feature Of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27" name="Rectangle 746"/>
              <p:cNvSpPr>
                <a:spLocks noChangeArrowheads="1"/>
              </p:cNvSpPr>
              <p:nvPr/>
            </p:nvSpPr>
            <p:spPr bwMode="auto">
              <a:xfrm>
                <a:off x="1605" y="4002"/>
                <a:ext cx="335" cy="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Interest to provide the spatial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28" name="Rectangle 747"/>
              <p:cNvSpPr>
                <a:spLocks noChangeArrowheads="1"/>
              </p:cNvSpPr>
              <p:nvPr/>
            </p:nvSpPr>
            <p:spPr bwMode="auto">
              <a:xfrm>
                <a:off x="1605" y="4029"/>
                <a:ext cx="283" cy="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geometry/domain of the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29" name="Rectangle 748"/>
              <p:cNvSpPr>
                <a:spLocks noChangeArrowheads="1"/>
              </p:cNvSpPr>
              <p:nvPr/>
            </p:nvSpPr>
            <p:spPr bwMode="auto">
              <a:xfrm>
                <a:off x="1605" y="4055"/>
                <a:ext cx="146" cy="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Observation.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30" name="Rectangle 749"/>
              <p:cNvSpPr>
                <a:spLocks noChangeArrowheads="1"/>
              </p:cNvSpPr>
              <p:nvPr/>
            </p:nvSpPr>
            <p:spPr bwMode="auto">
              <a:xfrm>
                <a:off x="2186" y="3327"/>
                <a:ext cx="448" cy="15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31" name="Rectangle 750"/>
              <p:cNvSpPr>
                <a:spLocks noChangeArrowheads="1"/>
              </p:cNvSpPr>
              <p:nvPr/>
            </p:nvSpPr>
            <p:spPr bwMode="auto">
              <a:xfrm>
                <a:off x="2186" y="3327"/>
                <a:ext cx="448" cy="15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32" name="Rectangle 751"/>
              <p:cNvSpPr>
                <a:spLocks noChangeArrowheads="1"/>
              </p:cNvSpPr>
              <p:nvPr/>
            </p:nvSpPr>
            <p:spPr bwMode="auto">
              <a:xfrm>
                <a:off x="2179" y="3320"/>
                <a:ext cx="233" cy="153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33" name="Rectangle 752"/>
              <p:cNvSpPr>
                <a:spLocks noChangeArrowheads="1"/>
              </p:cNvSpPr>
              <p:nvPr/>
            </p:nvSpPr>
            <p:spPr bwMode="auto">
              <a:xfrm>
                <a:off x="2412" y="3320"/>
                <a:ext cx="11" cy="153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34" name="Rectangle 753"/>
              <p:cNvSpPr>
                <a:spLocks noChangeArrowheads="1"/>
              </p:cNvSpPr>
              <p:nvPr/>
            </p:nvSpPr>
            <p:spPr bwMode="auto">
              <a:xfrm>
                <a:off x="2423" y="3320"/>
                <a:ext cx="11" cy="153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35" name="Rectangle 754"/>
              <p:cNvSpPr>
                <a:spLocks noChangeArrowheads="1"/>
              </p:cNvSpPr>
              <p:nvPr/>
            </p:nvSpPr>
            <p:spPr bwMode="auto">
              <a:xfrm>
                <a:off x="2434" y="3320"/>
                <a:ext cx="11" cy="153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36" name="Rectangle 755"/>
              <p:cNvSpPr>
                <a:spLocks noChangeArrowheads="1"/>
              </p:cNvSpPr>
              <p:nvPr/>
            </p:nvSpPr>
            <p:spPr bwMode="auto">
              <a:xfrm>
                <a:off x="2445" y="3320"/>
                <a:ext cx="14" cy="153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37" name="Rectangle 756"/>
              <p:cNvSpPr>
                <a:spLocks noChangeArrowheads="1"/>
              </p:cNvSpPr>
              <p:nvPr/>
            </p:nvSpPr>
            <p:spPr bwMode="auto">
              <a:xfrm>
                <a:off x="2459" y="3320"/>
                <a:ext cx="9" cy="153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38" name="Rectangle 757"/>
              <p:cNvSpPr>
                <a:spLocks noChangeArrowheads="1"/>
              </p:cNvSpPr>
              <p:nvPr/>
            </p:nvSpPr>
            <p:spPr bwMode="auto">
              <a:xfrm>
                <a:off x="2468" y="3320"/>
                <a:ext cx="8" cy="153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39" name="Rectangle 758"/>
              <p:cNvSpPr>
                <a:spLocks noChangeArrowheads="1"/>
              </p:cNvSpPr>
              <p:nvPr/>
            </p:nvSpPr>
            <p:spPr bwMode="auto">
              <a:xfrm>
                <a:off x="2476" y="3320"/>
                <a:ext cx="9" cy="153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40" name="Rectangle 759"/>
              <p:cNvSpPr>
                <a:spLocks noChangeArrowheads="1"/>
              </p:cNvSpPr>
              <p:nvPr/>
            </p:nvSpPr>
            <p:spPr bwMode="auto">
              <a:xfrm>
                <a:off x="2485" y="3320"/>
                <a:ext cx="11" cy="153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41" name="Rectangle 760"/>
              <p:cNvSpPr>
                <a:spLocks noChangeArrowheads="1"/>
              </p:cNvSpPr>
              <p:nvPr/>
            </p:nvSpPr>
            <p:spPr bwMode="auto">
              <a:xfrm>
                <a:off x="2496" y="3320"/>
                <a:ext cx="11" cy="153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42" name="Rectangle 761"/>
              <p:cNvSpPr>
                <a:spLocks noChangeArrowheads="1"/>
              </p:cNvSpPr>
              <p:nvPr/>
            </p:nvSpPr>
            <p:spPr bwMode="auto">
              <a:xfrm>
                <a:off x="2507" y="3320"/>
                <a:ext cx="12" cy="153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43" name="Rectangle 762"/>
              <p:cNvSpPr>
                <a:spLocks noChangeArrowheads="1"/>
              </p:cNvSpPr>
              <p:nvPr/>
            </p:nvSpPr>
            <p:spPr bwMode="auto">
              <a:xfrm>
                <a:off x="2519" y="3320"/>
                <a:ext cx="11" cy="153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44" name="Rectangle 763"/>
              <p:cNvSpPr>
                <a:spLocks noChangeArrowheads="1"/>
              </p:cNvSpPr>
              <p:nvPr/>
            </p:nvSpPr>
            <p:spPr bwMode="auto">
              <a:xfrm>
                <a:off x="2530" y="3320"/>
                <a:ext cx="11" cy="153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45" name="Rectangle 764"/>
              <p:cNvSpPr>
                <a:spLocks noChangeArrowheads="1"/>
              </p:cNvSpPr>
              <p:nvPr/>
            </p:nvSpPr>
            <p:spPr bwMode="auto">
              <a:xfrm>
                <a:off x="2541" y="3320"/>
                <a:ext cx="11" cy="153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46" name="Rectangle 765"/>
              <p:cNvSpPr>
                <a:spLocks noChangeArrowheads="1"/>
              </p:cNvSpPr>
              <p:nvPr/>
            </p:nvSpPr>
            <p:spPr bwMode="auto">
              <a:xfrm>
                <a:off x="2552" y="3320"/>
                <a:ext cx="13" cy="153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47" name="Rectangle 766"/>
              <p:cNvSpPr>
                <a:spLocks noChangeArrowheads="1"/>
              </p:cNvSpPr>
              <p:nvPr/>
            </p:nvSpPr>
            <p:spPr bwMode="auto">
              <a:xfrm>
                <a:off x="2565" y="3320"/>
                <a:ext cx="9" cy="153"/>
              </a:xfrm>
              <a:prstGeom prst="rect">
                <a:avLst/>
              </a:prstGeom>
              <a:solidFill>
                <a:srgbClr val="F4F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48" name="Rectangle 767"/>
              <p:cNvSpPr>
                <a:spLocks noChangeArrowheads="1"/>
              </p:cNvSpPr>
              <p:nvPr/>
            </p:nvSpPr>
            <p:spPr bwMode="auto">
              <a:xfrm>
                <a:off x="2574" y="3320"/>
                <a:ext cx="11" cy="153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49" name="Rectangle 768"/>
              <p:cNvSpPr>
                <a:spLocks noChangeArrowheads="1"/>
              </p:cNvSpPr>
              <p:nvPr/>
            </p:nvSpPr>
            <p:spPr bwMode="auto">
              <a:xfrm>
                <a:off x="2585" y="3320"/>
                <a:ext cx="9" cy="153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50" name="Rectangle 769"/>
              <p:cNvSpPr>
                <a:spLocks noChangeArrowheads="1"/>
              </p:cNvSpPr>
              <p:nvPr/>
            </p:nvSpPr>
            <p:spPr bwMode="auto">
              <a:xfrm>
                <a:off x="2594" y="3320"/>
                <a:ext cx="9" cy="153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51" name="Rectangle 770"/>
              <p:cNvSpPr>
                <a:spLocks noChangeArrowheads="1"/>
              </p:cNvSpPr>
              <p:nvPr/>
            </p:nvSpPr>
            <p:spPr bwMode="auto">
              <a:xfrm>
                <a:off x="2603" y="3320"/>
                <a:ext cx="11" cy="153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52" name="Rectangle 771"/>
              <p:cNvSpPr>
                <a:spLocks noChangeArrowheads="1"/>
              </p:cNvSpPr>
              <p:nvPr/>
            </p:nvSpPr>
            <p:spPr bwMode="auto">
              <a:xfrm>
                <a:off x="2614" y="3320"/>
                <a:ext cx="11" cy="153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53" name="Rectangle 772"/>
              <p:cNvSpPr>
                <a:spLocks noChangeArrowheads="1"/>
              </p:cNvSpPr>
              <p:nvPr/>
            </p:nvSpPr>
            <p:spPr bwMode="auto">
              <a:xfrm>
                <a:off x="2625" y="3320"/>
                <a:ext cx="2" cy="153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54" name="Rectangle 773"/>
              <p:cNvSpPr>
                <a:spLocks noChangeArrowheads="1"/>
              </p:cNvSpPr>
              <p:nvPr/>
            </p:nvSpPr>
            <p:spPr bwMode="auto">
              <a:xfrm>
                <a:off x="2179" y="3320"/>
                <a:ext cx="448" cy="153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55" name="Rectangle 774"/>
              <p:cNvSpPr>
                <a:spLocks noChangeArrowheads="1"/>
              </p:cNvSpPr>
              <p:nvPr/>
            </p:nvSpPr>
            <p:spPr bwMode="auto">
              <a:xfrm>
                <a:off x="2323" y="3333"/>
                <a:ext cx="15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56" name="Rectangle 775"/>
              <p:cNvSpPr>
                <a:spLocks noChangeArrowheads="1"/>
              </p:cNvSpPr>
              <p:nvPr/>
            </p:nvSpPr>
            <p:spPr bwMode="auto">
              <a:xfrm>
                <a:off x="2352" y="3362"/>
                <a:ext cx="110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ResultSet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57" name="Line 776"/>
              <p:cNvSpPr>
                <a:spLocks noChangeShapeType="1"/>
              </p:cNvSpPr>
              <p:nvPr/>
            </p:nvSpPr>
            <p:spPr bwMode="auto">
              <a:xfrm>
                <a:off x="2179" y="3402"/>
                <a:ext cx="448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58" name="Rectangle 777"/>
              <p:cNvSpPr>
                <a:spLocks noChangeArrowheads="1"/>
              </p:cNvSpPr>
              <p:nvPr/>
            </p:nvSpPr>
            <p:spPr bwMode="auto">
              <a:xfrm>
                <a:off x="2190" y="3411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59" name="Rectangle 778"/>
              <p:cNvSpPr>
                <a:spLocks noChangeArrowheads="1"/>
              </p:cNvSpPr>
              <p:nvPr/>
            </p:nvSpPr>
            <p:spPr bwMode="auto">
              <a:xfrm>
                <a:off x="2228" y="3411"/>
                <a:ext cx="37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distributionInfo  :MD_Distribution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0" name="Rectangle 779"/>
              <p:cNvSpPr>
                <a:spLocks noChangeArrowheads="1"/>
              </p:cNvSpPr>
              <p:nvPr/>
            </p:nvSpPr>
            <p:spPr bwMode="auto">
              <a:xfrm>
                <a:off x="2924" y="2968"/>
                <a:ext cx="468" cy="15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61" name="Rectangle 780"/>
              <p:cNvSpPr>
                <a:spLocks noChangeArrowheads="1"/>
              </p:cNvSpPr>
              <p:nvPr/>
            </p:nvSpPr>
            <p:spPr bwMode="auto">
              <a:xfrm>
                <a:off x="2924" y="2968"/>
                <a:ext cx="468" cy="15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62" name="Rectangle 781"/>
              <p:cNvSpPr>
                <a:spLocks noChangeArrowheads="1"/>
              </p:cNvSpPr>
              <p:nvPr/>
            </p:nvSpPr>
            <p:spPr bwMode="auto">
              <a:xfrm>
                <a:off x="2918" y="2961"/>
                <a:ext cx="244" cy="153"/>
              </a:xfrm>
              <a:prstGeom prst="rect">
                <a:avLst/>
              </a:prstGeom>
              <a:solidFill>
                <a:srgbClr val="FCF2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63" name="Rectangle 782"/>
              <p:cNvSpPr>
                <a:spLocks noChangeArrowheads="1"/>
              </p:cNvSpPr>
              <p:nvPr/>
            </p:nvSpPr>
            <p:spPr bwMode="auto">
              <a:xfrm>
                <a:off x="3162" y="2961"/>
                <a:ext cx="11" cy="153"/>
              </a:xfrm>
              <a:prstGeom prst="rect">
                <a:avLst/>
              </a:prstGeom>
              <a:solidFill>
                <a:srgbClr val="FBF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64" name="Rectangle 783"/>
              <p:cNvSpPr>
                <a:spLocks noChangeArrowheads="1"/>
              </p:cNvSpPr>
              <p:nvPr/>
            </p:nvSpPr>
            <p:spPr bwMode="auto">
              <a:xfrm>
                <a:off x="3173" y="2961"/>
                <a:ext cx="13" cy="153"/>
              </a:xfrm>
              <a:prstGeom prst="rect">
                <a:avLst/>
              </a:prstGeom>
              <a:solidFill>
                <a:srgbClr val="FBF0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65" name="Rectangle 784"/>
              <p:cNvSpPr>
                <a:spLocks noChangeArrowheads="1"/>
              </p:cNvSpPr>
              <p:nvPr/>
            </p:nvSpPr>
            <p:spPr bwMode="auto">
              <a:xfrm>
                <a:off x="3186" y="2961"/>
                <a:ext cx="14" cy="153"/>
              </a:xfrm>
              <a:prstGeom prst="rect">
                <a:avLst/>
              </a:prstGeom>
              <a:solidFill>
                <a:srgbClr val="F9EE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66" name="Rectangle 785"/>
              <p:cNvSpPr>
                <a:spLocks noChangeArrowheads="1"/>
              </p:cNvSpPr>
              <p:nvPr/>
            </p:nvSpPr>
            <p:spPr bwMode="auto">
              <a:xfrm>
                <a:off x="3200" y="2961"/>
                <a:ext cx="15" cy="153"/>
              </a:xfrm>
              <a:prstGeom prst="rect">
                <a:avLst/>
              </a:prstGeom>
              <a:solidFill>
                <a:srgbClr val="F8EC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67" name="Rectangle 786"/>
              <p:cNvSpPr>
                <a:spLocks noChangeArrowheads="1"/>
              </p:cNvSpPr>
              <p:nvPr/>
            </p:nvSpPr>
            <p:spPr bwMode="auto">
              <a:xfrm>
                <a:off x="3215" y="2961"/>
                <a:ext cx="11" cy="153"/>
              </a:xfrm>
              <a:prstGeom prst="rect">
                <a:avLst/>
              </a:prstGeom>
              <a:solidFill>
                <a:srgbClr val="F7EB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68" name="Rectangle 787"/>
              <p:cNvSpPr>
                <a:spLocks noChangeArrowheads="1"/>
              </p:cNvSpPr>
              <p:nvPr/>
            </p:nvSpPr>
            <p:spPr bwMode="auto">
              <a:xfrm>
                <a:off x="3226" y="2961"/>
                <a:ext cx="11" cy="153"/>
              </a:xfrm>
              <a:prstGeom prst="rect">
                <a:avLst/>
              </a:prstGeom>
              <a:solidFill>
                <a:srgbClr val="F6E9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69" name="Rectangle 788"/>
              <p:cNvSpPr>
                <a:spLocks noChangeArrowheads="1"/>
              </p:cNvSpPr>
              <p:nvPr/>
            </p:nvSpPr>
            <p:spPr bwMode="auto">
              <a:xfrm>
                <a:off x="3237" y="2961"/>
                <a:ext cx="16" cy="153"/>
              </a:xfrm>
              <a:prstGeom prst="rect">
                <a:avLst/>
              </a:prstGeom>
              <a:solidFill>
                <a:srgbClr val="F5E8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70" name="Rectangle 789"/>
              <p:cNvSpPr>
                <a:spLocks noChangeArrowheads="1"/>
              </p:cNvSpPr>
              <p:nvPr/>
            </p:nvSpPr>
            <p:spPr bwMode="auto">
              <a:xfrm>
                <a:off x="3253" y="2961"/>
                <a:ext cx="13" cy="153"/>
              </a:xfrm>
              <a:prstGeom prst="rect">
                <a:avLst/>
              </a:prstGeom>
              <a:solidFill>
                <a:srgbClr val="F4E7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71" name="Rectangle 790"/>
              <p:cNvSpPr>
                <a:spLocks noChangeArrowheads="1"/>
              </p:cNvSpPr>
              <p:nvPr/>
            </p:nvSpPr>
            <p:spPr bwMode="auto">
              <a:xfrm>
                <a:off x="3266" y="2961"/>
                <a:ext cx="13" cy="153"/>
              </a:xfrm>
              <a:prstGeom prst="rect">
                <a:avLst/>
              </a:prstGeom>
              <a:solidFill>
                <a:srgbClr val="F2E5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72" name="Rectangle 791"/>
              <p:cNvSpPr>
                <a:spLocks noChangeArrowheads="1"/>
              </p:cNvSpPr>
              <p:nvPr/>
            </p:nvSpPr>
            <p:spPr bwMode="auto">
              <a:xfrm>
                <a:off x="3279" y="2961"/>
                <a:ext cx="9" cy="153"/>
              </a:xfrm>
              <a:prstGeom prst="rect">
                <a:avLst/>
              </a:prstGeom>
              <a:solidFill>
                <a:srgbClr val="F1E4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73" name="Rectangle 792"/>
              <p:cNvSpPr>
                <a:spLocks noChangeArrowheads="1"/>
              </p:cNvSpPr>
              <p:nvPr/>
            </p:nvSpPr>
            <p:spPr bwMode="auto">
              <a:xfrm>
                <a:off x="3288" y="2961"/>
                <a:ext cx="9" cy="153"/>
              </a:xfrm>
              <a:prstGeom prst="rect">
                <a:avLst/>
              </a:prstGeom>
              <a:solidFill>
                <a:srgbClr val="F1E2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74" name="Rectangle 793"/>
              <p:cNvSpPr>
                <a:spLocks noChangeArrowheads="1"/>
              </p:cNvSpPr>
              <p:nvPr/>
            </p:nvSpPr>
            <p:spPr bwMode="auto">
              <a:xfrm>
                <a:off x="3297" y="2961"/>
                <a:ext cx="11" cy="153"/>
              </a:xfrm>
              <a:prstGeom prst="rect">
                <a:avLst/>
              </a:prstGeom>
              <a:solidFill>
                <a:srgbClr val="F0E1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75" name="Rectangle 794"/>
              <p:cNvSpPr>
                <a:spLocks noChangeArrowheads="1"/>
              </p:cNvSpPr>
              <p:nvPr/>
            </p:nvSpPr>
            <p:spPr bwMode="auto">
              <a:xfrm>
                <a:off x="3308" y="2961"/>
                <a:ext cx="11" cy="153"/>
              </a:xfrm>
              <a:prstGeom prst="rect">
                <a:avLst/>
              </a:prstGeom>
              <a:solidFill>
                <a:srgbClr val="EFE0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76" name="Rectangle 795"/>
              <p:cNvSpPr>
                <a:spLocks noChangeArrowheads="1"/>
              </p:cNvSpPr>
              <p:nvPr/>
            </p:nvSpPr>
            <p:spPr bwMode="auto">
              <a:xfrm>
                <a:off x="3319" y="2961"/>
                <a:ext cx="14" cy="153"/>
              </a:xfrm>
              <a:prstGeom prst="rect">
                <a:avLst/>
              </a:prstGeom>
              <a:solidFill>
                <a:srgbClr val="EEDF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77" name="Rectangle 796"/>
              <p:cNvSpPr>
                <a:spLocks noChangeArrowheads="1"/>
              </p:cNvSpPr>
              <p:nvPr/>
            </p:nvSpPr>
            <p:spPr bwMode="auto">
              <a:xfrm>
                <a:off x="3333" y="2961"/>
                <a:ext cx="13" cy="153"/>
              </a:xfrm>
              <a:prstGeom prst="rect">
                <a:avLst/>
              </a:prstGeom>
              <a:solidFill>
                <a:srgbClr val="EDDD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78" name="Rectangle 797"/>
              <p:cNvSpPr>
                <a:spLocks noChangeArrowheads="1"/>
              </p:cNvSpPr>
              <p:nvPr/>
            </p:nvSpPr>
            <p:spPr bwMode="auto">
              <a:xfrm>
                <a:off x="3346" y="2961"/>
                <a:ext cx="15" cy="153"/>
              </a:xfrm>
              <a:prstGeom prst="rect">
                <a:avLst/>
              </a:prstGeom>
              <a:solidFill>
                <a:srgbClr val="ECDB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79" name="Rectangle 798"/>
              <p:cNvSpPr>
                <a:spLocks noChangeArrowheads="1"/>
              </p:cNvSpPr>
              <p:nvPr/>
            </p:nvSpPr>
            <p:spPr bwMode="auto">
              <a:xfrm>
                <a:off x="3361" y="2961"/>
                <a:ext cx="12" cy="153"/>
              </a:xfrm>
              <a:prstGeom prst="rect">
                <a:avLst/>
              </a:prstGeom>
              <a:solidFill>
                <a:srgbClr val="EBDA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0" name="Rectangle 799"/>
              <p:cNvSpPr>
                <a:spLocks noChangeArrowheads="1"/>
              </p:cNvSpPr>
              <p:nvPr/>
            </p:nvSpPr>
            <p:spPr bwMode="auto">
              <a:xfrm>
                <a:off x="3373" y="2961"/>
                <a:ext cx="11" cy="153"/>
              </a:xfrm>
              <a:prstGeom prst="rect">
                <a:avLst/>
              </a:prstGeom>
              <a:solidFill>
                <a:srgbClr val="E9D8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1" name="Rectangle 800"/>
              <p:cNvSpPr>
                <a:spLocks noChangeArrowheads="1"/>
              </p:cNvSpPr>
              <p:nvPr/>
            </p:nvSpPr>
            <p:spPr bwMode="auto">
              <a:xfrm>
                <a:off x="3384" y="2961"/>
                <a:ext cx="2" cy="153"/>
              </a:xfrm>
              <a:prstGeom prst="rect">
                <a:avLst/>
              </a:prstGeom>
              <a:solidFill>
                <a:srgbClr val="E8D7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2" name="Rectangle 801"/>
              <p:cNvSpPr>
                <a:spLocks noChangeArrowheads="1"/>
              </p:cNvSpPr>
              <p:nvPr/>
            </p:nvSpPr>
            <p:spPr bwMode="auto">
              <a:xfrm>
                <a:off x="2918" y="2961"/>
                <a:ext cx="468" cy="153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3" name="Rectangle 802"/>
              <p:cNvSpPr>
                <a:spLocks noChangeArrowheads="1"/>
              </p:cNvSpPr>
              <p:nvPr/>
            </p:nvSpPr>
            <p:spPr bwMode="auto">
              <a:xfrm>
                <a:off x="3073" y="2975"/>
                <a:ext cx="15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84" name="Rectangle 803"/>
              <p:cNvSpPr>
                <a:spLocks noChangeArrowheads="1"/>
              </p:cNvSpPr>
              <p:nvPr/>
            </p:nvSpPr>
            <p:spPr bwMode="auto">
              <a:xfrm>
                <a:off x="3106" y="3003"/>
                <a:ext cx="9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Process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85" name="Line 804"/>
              <p:cNvSpPr>
                <a:spLocks noChangeShapeType="1"/>
              </p:cNvSpPr>
              <p:nvPr/>
            </p:nvSpPr>
            <p:spPr bwMode="auto">
              <a:xfrm>
                <a:off x="2918" y="3043"/>
                <a:ext cx="468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6" name="Rectangle 805"/>
              <p:cNvSpPr>
                <a:spLocks noChangeArrowheads="1"/>
              </p:cNvSpPr>
              <p:nvPr/>
            </p:nvSpPr>
            <p:spPr bwMode="auto">
              <a:xfrm>
                <a:off x="2929" y="3052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87" name="Rectangle 806"/>
              <p:cNvSpPr>
                <a:spLocks noChangeArrowheads="1"/>
              </p:cNvSpPr>
              <p:nvPr/>
            </p:nvSpPr>
            <p:spPr bwMode="auto">
              <a:xfrm>
                <a:off x="2967" y="3052"/>
                <a:ext cx="390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documentationRef  :GenericName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88" name="Rectangle 807"/>
              <p:cNvSpPr>
                <a:spLocks noChangeArrowheads="1"/>
              </p:cNvSpPr>
              <p:nvPr/>
            </p:nvSpPr>
            <p:spPr bwMode="auto">
              <a:xfrm>
                <a:off x="1500" y="1546"/>
                <a:ext cx="679" cy="206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7" name="Group 1009"/>
            <p:cNvGrpSpPr>
              <a:grpSpLocks/>
            </p:cNvGrpSpPr>
            <p:nvPr/>
          </p:nvGrpSpPr>
          <p:grpSpPr bwMode="auto">
            <a:xfrm>
              <a:off x="1494" y="1540"/>
              <a:ext cx="2659" cy="1793"/>
              <a:chOff x="1494" y="1540"/>
              <a:chExt cx="2659" cy="1793"/>
            </a:xfrm>
          </p:grpSpPr>
          <p:sp>
            <p:nvSpPr>
              <p:cNvPr id="2689" name="Rectangle 809"/>
              <p:cNvSpPr>
                <a:spLocks noChangeArrowheads="1"/>
              </p:cNvSpPr>
              <p:nvPr/>
            </p:nvSpPr>
            <p:spPr bwMode="auto">
              <a:xfrm>
                <a:off x="1500" y="1546"/>
                <a:ext cx="679" cy="206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90" name="Rectangle 810"/>
              <p:cNvSpPr>
                <a:spLocks noChangeArrowheads="1"/>
              </p:cNvSpPr>
              <p:nvPr/>
            </p:nvSpPr>
            <p:spPr bwMode="auto">
              <a:xfrm>
                <a:off x="1494" y="1540"/>
                <a:ext cx="352" cy="205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91" name="Rectangle 811"/>
              <p:cNvSpPr>
                <a:spLocks noChangeArrowheads="1"/>
              </p:cNvSpPr>
              <p:nvPr/>
            </p:nvSpPr>
            <p:spPr bwMode="auto">
              <a:xfrm>
                <a:off x="1846" y="1540"/>
                <a:ext cx="18" cy="205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92" name="Rectangle 812"/>
              <p:cNvSpPr>
                <a:spLocks noChangeArrowheads="1"/>
              </p:cNvSpPr>
              <p:nvPr/>
            </p:nvSpPr>
            <p:spPr bwMode="auto">
              <a:xfrm>
                <a:off x="1864" y="1540"/>
                <a:ext cx="18" cy="205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93" name="Rectangle 813"/>
              <p:cNvSpPr>
                <a:spLocks noChangeArrowheads="1"/>
              </p:cNvSpPr>
              <p:nvPr/>
            </p:nvSpPr>
            <p:spPr bwMode="auto">
              <a:xfrm>
                <a:off x="1882" y="1540"/>
                <a:ext cx="15" cy="205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94" name="Rectangle 814"/>
              <p:cNvSpPr>
                <a:spLocks noChangeArrowheads="1"/>
              </p:cNvSpPr>
              <p:nvPr/>
            </p:nvSpPr>
            <p:spPr bwMode="auto">
              <a:xfrm>
                <a:off x="1897" y="1540"/>
                <a:ext cx="18" cy="205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95" name="Rectangle 815"/>
              <p:cNvSpPr>
                <a:spLocks noChangeArrowheads="1"/>
              </p:cNvSpPr>
              <p:nvPr/>
            </p:nvSpPr>
            <p:spPr bwMode="auto">
              <a:xfrm>
                <a:off x="1915" y="1540"/>
                <a:ext cx="16" cy="205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96" name="Rectangle 816"/>
              <p:cNvSpPr>
                <a:spLocks noChangeArrowheads="1"/>
              </p:cNvSpPr>
              <p:nvPr/>
            </p:nvSpPr>
            <p:spPr bwMode="auto">
              <a:xfrm>
                <a:off x="1931" y="1540"/>
                <a:ext cx="13" cy="205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97" name="Rectangle 817"/>
              <p:cNvSpPr>
                <a:spLocks noChangeArrowheads="1"/>
              </p:cNvSpPr>
              <p:nvPr/>
            </p:nvSpPr>
            <p:spPr bwMode="auto">
              <a:xfrm>
                <a:off x="1944" y="1540"/>
                <a:ext cx="13" cy="205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98" name="Rectangle 818"/>
              <p:cNvSpPr>
                <a:spLocks noChangeArrowheads="1"/>
              </p:cNvSpPr>
              <p:nvPr/>
            </p:nvSpPr>
            <p:spPr bwMode="auto">
              <a:xfrm>
                <a:off x="1957" y="1540"/>
                <a:ext cx="18" cy="205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99" name="Rectangle 819"/>
              <p:cNvSpPr>
                <a:spLocks noChangeArrowheads="1"/>
              </p:cNvSpPr>
              <p:nvPr/>
            </p:nvSpPr>
            <p:spPr bwMode="auto">
              <a:xfrm>
                <a:off x="1975" y="1540"/>
                <a:ext cx="16" cy="205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00" name="Rectangle 820"/>
              <p:cNvSpPr>
                <a:spLocks noChangeArrowheads="1"/>
              </p:cNvSpPr>
              <p:nvPr/>
            </p:nvSpPr>
            <p:spPr bwMode="auto">
              <a:xfrm>
                <a:off x="1991" y="1540"/>
                <a:ext cx="17" cy="205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01" name="Rectangle 821"/>
              <p:cNvSpPr>
                <a:spLocks noChangeArrowheads="1"/>
              </p:cNvSpPr>
              <p:nvPr/>
            </p:nvSpPr>
            <p:spPr bwMode="auto">
              <a:xfrm>
                <a:off x="2008" y="1540"/>
                <a:ext cx="18" cy="205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02" name="Rectangle 822"/>
              <p:cNvSpPr>
                <a:spLocks noChangeArrowheads="1"/>
              </p:cNvSpPr>
              <p:nvPr/>
            </p:nvSpPr>
            <p:spPr bwMode="auto">
              <a:xfrm>
                <a:off x="2026" y="1540"/>
                <a:ext cx="16" cy="205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03" name="Rectangle 823"/>
              <p:cNvSpPr>
                <a:spLocks noChangeArrowheads="1"/>
              </p:cNvSpPr>
              <p:nvPr/>
            </p:nvSpPr>
            <p:spPr bwMode="auto">
              <a:xfrm>
                <a:off x="2042" y="1540"/>
                <a:ext cx="17" cy="205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04" name="Rectangle 824"/>
              <p:cNvSpPr>
                <a:spLocks noChangeArrowheads="1"/>
              </p:cNvSpPr>
              <p:nvPr/>
            </p:nvSpPr>
            <p:spPr bwMode="auto">
              <a:xfrm>
                <a:off x="2059" y="1540"/>
                <a:ext cx="18" cy="205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05" name="Rectangle 825"/>
              <p:cNvSpPr>
                <a:spLocks noChangeArrowheads="1"/>
              </p:cNvSpPr>
              <p:nvPr/>
            </p:nvSpPr>
            <p:spPr bwMode="auto">
              <a:xfrm>
                <a:off x="2077" y="1540"/>
                <a:ext cx="16" cy="205"/>
              </a:xfrm>
              <a:prstGeom prst="rect">
                <a:avLst/>
              </a:prstGeom>
              <a:solidFill>
                <a:srgbClr val="F5F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06" name="Rectangle 826"/>
              <p:cNvSpPr>
                <a:spLocks noChangeArrowheads="1"/>
              </p:cNvSpPr>
              <p:nvPr/>
            </p:nvSpPr>
            <p:spPr bwMode="auto">
              <a:xfrm>
                <a:off x="2093" y="1540"/>
                <a:ext cx="13" cy="205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07" name="Rectangle 827"/>
              <p:cNvSpPr>
                <a:spLocks noChangeArrowheads="1"/>
              </p:cNvSpPr>
              <p:nvPr/>
            </p:nvSpPr>
            <p:spPr bwMode="auto">
              <a:xfrm>
                <a:off x="2106" y="1540"/>
                <a:ext cx="15" cy="205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08" name="Rectangle 828"/>
              <p:cNvSpPr>
                <a:spLocks noChangeArrowheads="1"/>
              </p:cNvSpPr>
              <p:nvPr/>
            </p:nvSpPr>
            <p:spPr bwMode="auto">
              <a:xfrm>
                <a:off x="2121" y="1540"/>
                <a:ext cx="14" cy="205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09" name="Rectangle 829"/>
              <p:cNvSpPr>
                <a:spLocks noChangeArrowheads="1"/>
              </p:cNvSpPr>
              <p:nvPr/>
            </p:nvSpPr>
            <p:spPr bwMode="auto">
              <a:xfrm>
                <a:off x="2135" y="1540"/>
                <a:ext cx="18" cy="205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10" name="Rectangle 830"/>
              <p:cNvSpPr>
                <a:spLocks noChangeArrowheads="1"/>
              </p:cNvSpPr>
              <p:nvPr/>
            </p:nvSpPr>
            <p:spPr bwMode="auto">
              <a:xfrm>
                <a:off x="2153" y="1540"/>
                <a:ext cx="17" cy="205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11" name="Rectangle 831"/>
              <p:cNvSpPr>
                <a:spLocks noChangeArrowheads="1"/>
              </p:cNvSpPr>
              <p:nvPr/>
            </p:nvSpPr>
            <p:spPr bwMode="auto">
              <a:xfrm>
                <a:off x="2170" y="1540"/>
                <a:ext cx="2" cy="205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12" name="Rectangle 832"/>
              <p:cNvSpPr>
                <a:spLocks noChangeArrowheads="1"/>
              </p:cNvSpPr>
              <p:nvPr/>
            </p:nvSpPr>
            <p:spPr bwMode="auto">
              <a:xfrm>
                <a:off x="1494" y="1540"/>
                <a:ext cx="678" cy="205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13" name="Rectangle 833"/>
              <p:cNvSpPr>
                <a:spLocks noChangeArrowheads="1"/>
              </p:cNvSpPr>
              <p:nvPr/>
            </p:nvSpPr>
            <p:spPr bwMode="auto">
              <a:xfrm>
                <a:off x="1769" y="1553"/>
                <a:ext cx="12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«DataType»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4" name="Rectangle 834"/>
              <p:cNvSpPr>
                <a:spLocks noChangeArrowheads="1"/>
              </p:cNvSpPr>
              <p:nvPr/>
            </p:nvSpPr>
            <p:spPr bwMode="auto">
              <a:xfrm>
                <a:off x="1767" y="1582"/>
                <a:ext cx="13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Observation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5" name="Line 835"/>
              <p:cNvSpPr>
                <a:spLocks noChangeShapeType="1"/>
              </p:cNvSpPr>
              <p:nvPr/>
            </p:nvSpPr>
            <p:spPr bwMode="auto">
              <a:xfrm>
                <a:off x="1494" y="1621"/>
                <a:ext cx="678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16" name="Rectangle 836"/>
              <p:cNvSpPr>
                <a:spLocks noChangeArrowheads="1"/>
              </p:cNvSpPr>
              <p:nvPr/>
            </p:nvSpPr>
            <p:spPr bwMode="auto">
              <a:xfrm>
                <a:off x="1505" y="1630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7" name="Rectangle 837"/>
              <p:cNvSpPr>
                <a:spLocks noChangeArrowheads="1"/>
              </p:cNvSpPr>
              <p:nvPr/>
            </p:nvSpPr>
            <p:spPr bwMode="auto">
              <a:xfrm>
                <a:off x="1542" y="1630"/>
                <a:ext cx="30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observation  :OM_Observation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8" name="Rectangle 838"/>
              <p:cNvSpPr>
                <a:spLocks noChangeArrowheads="1"/>
              </p:cNvSpPr>
              <p:nvPr/>
            </p:nvSpPr>
            <p:spPr bwMode="auto">
              <a:xfrm>
                <a:off x="1505" y="1659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9" name="Rectangle 839"/>
              <p:cNvSpPr>
                <a:spLocks noChangeArrowheads="1"/>
              </p:cNvSpPr>
              <p:nvPr/>
            </p:nvSpPr>
            <p:spPr bwMode="auto">
              <a:xfrm>
                <a:off x="1542" y="1659"/>
                <a:ext cx="419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programAffiliation  :ProgramAffiliation [1..*]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20" name="Rectangle 840"/>
              <p:cNvSpPr>
                <a:spLocks noChangeArrowheads="1"/>
              </p:cNvSpPr>
              <p:nvPr/>
            </p:nvSpPr>
            <p:spPr bwMode="auto">
              <a:xfrm>
                <a:off x="3801" y="3187"/>
                <a:ext cx="352" cy="146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21" name="Rectangle 841"/>
              <p:cNvSpPr>
                <a:spLocks noChangeArrowheads="1"/>
              </p:cNvSpPr>
              <p:nvPr/>
            </p:nvSpPr>
            <p:spPr bwMode="auto">
              <a:xfrm>
                <a:off x="3801" y="3187"/>
                <a:ext cx="352" cy="146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22" name="Rectangle 842"/>
              <p:cNvSpPr>
                <a:spLocks noChangeArrowheads="1"/>
              </p:cNvSpPr>
              <p:nvPr/>
            </p:nvSpPr>
            <p:spPr bwMode="auto">
              <a:xfrm>
                <a:off x="3794" y="3181"/>
                <a:ext cx="184" cy="146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23" name="Rectangle 843"/>
              <p:cNvSpPr>
                <a:spLocks noChangeArrowheads="1"/>
              </p:cNvSpPr>
              <p:nvPr/>
            </p:nvSpPr>
            <p:spPr bwMode="auto">
              <a:xfrm>
                <a:off x="3978" y="3181"/>
                <a:ext cx="9" cy="146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24" name="Rectangle 844"/>
              <p:cNvSpPr>
                <a:spLocks noChangeArrowheads="1"/>
              </p:cNvSpPr>
              <p:nvPr/>
            </p:nvSpPr>
            <p:spPr bwMode="auto">
              <a:xfrm>
                <a:off x="3987" y="3181"/>
                <a:ext cx="9" cy="146"/>
              </a:xfrm>
              <a:prstGeom prst="rect">
                <a:avLst/>
              </a:prstGeom>
              <a:solidFill>
                <a:srgbClr val="FDF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25" name="Rectangle 845"/>
              <p:cNvSpPr>
                <a:spLocks noChangeArrowheads="1"/>
              </p:cNvSpPr>
              <p:nvPr/>
            </p:nvSpPr>
            <p:spPr bwMode="auto">
              <a:xfrm>
                <a:off x="3996" y="3181"/>
                <a:ext cx="9" cy="146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26" name="Rectangle 846"/>
              <p:cNvSpPr>
                <a:spLocks noChangeArrowheads="1"/>
              </p:cNvSpPr>
              <p:nvPr/>
            </p:nvSpPr>
            <p:spPr bwMode="auto">
              <a:xfrm>
                <a:off x="4005" y="3181"/>
                <a:ext cx="9" cy="146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27" name="Rectangle 847"/>
              <p:cNvSpPr>
                <a:spLocks noChangeArrowheads="1"/>
              </p:cNvSpPr>
              <p:nvPr/>
            </p:nvSpPr>
            <p:spPr bwMode="auto">
              <a:xfrm>
                <a:off x="4014" y="3181"/>
                <a:ext cx="6" cy="146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28" name="Rectangle 848"/>
              <p:cNvSpPr>
                <a:spLocks noChangeArrowheads="1"/>
              </p:cNvSpPr>
              <p:nvPr/>
            </p:nvSpPr>
            <p:spPr bwMode="auto">
              <a:xfrm>
                <a:off x="4020" y="3181"/>
                <a:ext cx="9" cy="146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29" name="Rectangle 849"/>
              <p:cNvSpPr>
                <a:spLocks noChangeArrowheads="1"/>
              </p:cNvSpPr>
              <p:nvPr/>
            </p:nvSpPr>
            <p:spPr bwMode="auto">
              <a:xfrm>
                <a:off x="4029" y="3181"/>
                <a:ext cx="7" cy="146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30" name="Rectangle 850"/>
              <p:cNvSpPr>
                <a:spLocks noChangeArrowheads="1"/>
              </p:cNvSpPr>
              <p:nvPr/>
            </p:nvSpPr>
            <p:spPr bwMode="auto">
              <a:xfrm>
                <a:off x="4036" y="3181"/>
                <a:ext cx="9" cy="146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31" name="Rectangle 851"/>
              <p:cNvSpPr>
                <a:spLocks noChangeArrowheads="1"/>
              </p:cNvSpPr>
              <p:nvPr/>
            </p:nvSpPr>
            <p:spPr bwMode="auto">
              <a:xfrm>
                <a:off x="4045" y="3181"/>
                <a:ext cx="9" cy="146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32" name="Rectangle 852"/>
              <p:cNvSpPr>
                <a:spLocks noChangeArrowheads="1"/>
              </p:cNvSpPr>
              <p:nvPr/>
            </p:nvSpPr>
            <p:spPr bwMode="auto">
              <a:xfrm>
                <a:off x="4054" y="3181"/>
                <a:ext cx="8" cy="146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33" name="Rectangle 853"/>
              <p:cNvSpPr>
                <a:spLocks noChangeArrowheads="1"/>
              </p:cNvSpPr>
              <p:nvPr/>
            </p:nvSpPr>
            <p:spPr bwMode="auto">
              <a:xfrm>
                <a:off x="4062" y="3181"/>
                <a:ext cx="9" cy="146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34" name="Rectangle 854"/>
              <p:cNvSpPr>
                <a:spLocks noChangeArrowheads="1"/>
              </p:cNvSpPr>
              <p:nvPr/>
            </p:nvSpPr>
            <p:spPr bwMode="auto">
              <a:xfrm>
                <a:off x="4071" y="3181"/>
                <a:ext cx="9" cy="146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35" name="Rectangle 855"/>
              <p:cNvSpPr>
                <a:spLocks noChangeArrowheads="1"/>
              </p:cNvSpPr>
              <p:nvPr/>
            </p:nvSpPr>
            <p:spPr bwMode="auto">
              <a:xfrm>
                <a:off x="4080" y="3181"/>
                <a:ext cx="9" cy="146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36" name="Rectangle 856"/>
              <p:cNvSpPr>
                <a:spLocks noChangeArrowheads="1"/>
              </p:cNvSpPr>
              <p:nvPr/>
            </p:nvSpPr>
            <p:spPr bwMode="auto">
              <a:xfrm>
                <a:off x="4089" y="3181"/>
                <a:ext cx="9" cy="146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37" name="Rectangle 857"/>
              <p:cNvSpPr>
                <a:spLocks noChangeArrowheads="1"/>
              </p:cNvSpPr>
              <p:nvPr/>
            </p:nvSpPr>
            <p:spPr bwMode="auto">
              <a:xfrm>
                <a:off x="4098" y="3181"/>
                <a:ext cx="7" cy="146"/>
              </a:xfrm>
              <a:prstGeom prst="rect">
                <a:avLst/>
              </a:prstGeom>
              <a:solidFill>
                <a:srgbClr val="F4F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38" name="Rectangle 858"/>
              <p:cNvSpPr>
                <a:spLocks noChangeArrowheads="1"/>
              </p:cNvSpPr>
              <p:nvPr/>
            </p:nvSpPr>
            <p:spPr bwMode="auto">
              <a:xfrm>
                <a:off x="4105" y="3181"/>
                <a:ext cx="8" cy="146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39" name="Rectangle 859"/>
              <p:cNvSpPr>
                <a:spLocks noChangeArrowheads="1"/>
              </p:cNvSpPr>
              <p:nvPr/>
            </p:nvSpPr>
            <p:spPr bwMode="auto">
              <a:xfrm>
                <a:off x="4113" y="3181"/>
                <a:ext cx="7" cy="146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40" name="Rectangle 860"/>
              <p:cNvSpPr>
                <a:spLocks noChangeArrowheads="1"/>
              </p:cNvSpPr>
              <p:nvPr/>
            </p:nvSpPr>
            <p:spPr bwMode="auto">
              <a:xfrm>
                <a:off x="4120" y="3181"/>
                <a:ext cx="9" cy="146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41" name="Rectangle 861"/>
              <p:cNvSpPr>
                <a:spLocks noChangeArrowheads="1"/>
              </p:cNvSpPr>
              <p:nvPr/>
            </p:nvSpPr>
            <p:spPr bwMode="auto">
              <a:xfrm>
                <a:off x="4129" y="3181"/>
                <a:ext cx="9" cy="146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42" name="Rectangle 862"/>
              <p:cNvSpPr>
                <a:spLocks noChangeArrowheads="1"/>
              </p:cNvSpPr>
              <p:nvPr/>
            </p:nvSpPr>
            <p:spPr bwMode="auto">
              <a:xfrm>
                <a:off x="4138" y="3181"/>
                <a:ext cx="9" cy="146"/>
              </a:xfrm>
              <a:prstGeom prst="rect">
                <a:avLst/>
              </a:prstGeom>
              <a:solidFill>
                <a:srgbClr val="F0F0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43" name="Rectangle 863"/>
              <p:cNvSpPr>
                <a:spLocks noChangeArrowheads="1"/>
              </p:cNvSpPr>
              <p:nvPr/>
            </p:nvSpPr>
            <p:spPr bwMode="auto">
              <a:xfrm>
                <a:off x="3794" y="3181"/>
                <a:ext cx="353" cy="146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44" name="Rectangle 864"/>
              <p:cNvSpPr>
                <a:spLocks noChangeArrowheads="1"/>
              </p:cNvSpPr>
              <p:nvPr/>
            </p:nvSpPr>
            <p:spPr bwMode="auto">
              <a:xfrm>
                <a:off x="3907" y="3194"/>
                <a:ext cx="12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«DataType»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45" name="Rectangle 865"/>
              <p:cNvSpPr>
                <a:spLocks noChangeArrowheads="1"/>
              </p:cNvSpPr>
              <p:nvPr/>
            </p:nvSpPr>
            <p:spPr bwMode="auto">
              <a:xfrm>
                <a:off x="3887" y="3223"/>
                <a:ext cx="17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DataGeneration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46" name="Line 866"/>
              <p:cNvSpPr>
                <a:spLocks noChangeShapeType="1"/>
              </p:cNvSpPr>
              <p:nvPr/>
            </p:nvSpPr>
            <p:spPr bwMode="auto">
              <a:xfrm>
                <a:off x="3794" y="3263"/>
                <a:ext cx="353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47" name="Rectangle 867"/>
              <p:cNvSpPr>
                <a:spLocks noChangeArrowheads="1"/>
              </p:cNvSpPr>
              <p:nvPr/>
            </p:nvSpPr>
            <p:spPr bwMode="auto">
              <a:xfrm>
                <a:off x="3805" y="3271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48" name="Rectangle 868"/>
              <p:cNvSpPr>
                <a:spLocks noChangeArrowheads="1"/>
              </p:cNvSpPr>
              <p:nvPr/>
            </p:nvSpPr>
            <p:spPr bwMode="auto">
              <a:xfrm>
                <a:off x="3843" y="3271"/>
                <a:ext cx="241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validPeriod  :TM_Period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49" name="Rectangle 869"/>
              <p:cNvSpPr>
                <a:spLocks noChangeArrowheads="1"/>
              </p:cNvSpPr>
              <p:nvPr/>
            </p:nvSpPr>
            <p:spPr bwMode="auto">
              <a:xfrm>
                <a:off x="1500" y="1808"/>
                <a:ext cx="677" cy="217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50" name="Rectangle 870"/>
              <p:cNvSpPr>
                <a:spLocks noChangeArrowheads="1"/>
              </p:cNvSpPr>
              <p:nvPr/>
            </p:nvSpPr>
            <p:spPr bwMode="auto">
              <a:xfrm>
                <a:off x="1500" y="1808"/>
                <a:ext cx="677" cy="217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51" name="Rectangle 871"/>
              <p:cNvSpPr>
                <a:spLocks noChangeArrowheads="1"/>
              </p:cNvSpPr>
              <p:nvPr/>
            </p:nvSpPr>
            <p:spPr bwMode="auto">
              <a:xfrm>
                <a:off x="1494" y="1801"/>
                <a:ext cx="352" cy="217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52" name="Rectangle 872"/>
              <p:cNvSpPr>
                <a:spLocks noChangeArrowheads="1"/>
              </p:cNvSpPr>
              <p:nvPr/>
            </p:nvSpPr>
            <p:spPr bwMode="auto">
              <a:xfrm>
                <a:off x="1846" y="1801"/>
                <a:ext cx="16" cy="217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53" name="Rectangle 873"/>
              <p:cNvSpPr>
                <a:spLocks noChangeArrowheads="1"/>
              </p:cNvSpPr>
              <p:nvPr/>
            </p:nvSpPr>
            <p:spPr bwMode="auto">
              <a:xfrm>
                <a:off x="1862" y="1801"/>
                <a:ext cx="18" cy="217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54" name="Rectangle 874"/>
              <p:cNvSpPr>
                <a:spLocks noChangeArrowheads="1"/>
              </p:cNvSpPr>
              <p:nvPr/>
            </p:nvSpPr>
            <p:spPr bwMode="auto">
              <a:xfrm>
                <a:off x="1880" y="1801"/>
                <a:ext cx="17" cy="217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55" name="Rectangle 875"/>
              <p:cNvSpPr>
                <a:spLocks noChangeArrowheads="1"/>
              </p:cNvSpPr>
              <p:nvPr/>
            </p:nvSpPr>
            <p:spPr bwMode="auto">
              <a:xfrm>
                <a:off x="1897" y="1801"/>
                <a:ext cx="16" cy="217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56" name="Rectangle 876"/>
              <p:cNvSpPr>
                <a:spLocks noChangeArrowheads="1"/>
              </p:cNvSpPr>
              <p:nvPr/>
            </p:nvSpPr>
            <p:spPr bwMode="auto">
              <a:xfrm>
                <a:off x="1913" y="1801"/>
                <a:ext cx="15" cy="217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57" name="Rectangle 877"/>
              <p:cNvSpPr>
                <a:spLocks noChangeArrowheads="1"/>
              </p:cNvSpPr>
              <p:nvPr/>
            </p:nvSpPr>
            <p:spPr bwMode="auto">
              <a:xfrm>
                <a:off x="1928" y="1801"/>
                <a:ext cx="14" cy="217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58" name="Rectangle 878"/>
              <p:cNvSpPr>
                <a:spLocks noChangeArrowheads="1"/>
              </p:cNvSpPr>
              <p:nvPr/>
            </p:nvSpPr>
            <p:spPr bwMode="auto">
              <a:xfrm>
                <a:off x="1942" y="1801"/>
                <a:ext cx="15" cy="217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59" name="Rectangle 879"/>
              <p:cNvSpPr>
                <a:spLocks noChangeArrowheads="1"/>
              </p:cNvSpPr>
              <p:nvPr/>
            </p:nvSpPr>
            <p:spPr bwMode="auto">
              <a:xfrm>
                <a:off x="1957" y="1801"/>
                <a:ext cx="16" cy="217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0" name="Rectangle 880"/>
              <p:cNvSpPr>
                <a:spLocks noChangeArrowheads="1"/>
              </p:cNvSpPr>
              <p:nvPr/>
            </p:nvSpPr>
            <p:spPr bwMode="auto">
              <a:xfrm>
                <a:off x="1973" y="1801"/>
                <a:ext cx="18" cy="217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1" name="Rectangle 881"/>
              <p:cNvSpPr>
                <a:spLocks noChangeArrowheads="1"/>
              </p:cNvSpPr>
              <p:nvPr/>
            </p:nvSpPr>
            <p:spPr bwMode="auto">
              <a:xfrm>
                <a:off x="1991" y="1801"/>
                <a:ext cx="15" cy="217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2" name="Rectangle 882"/>
              <p:cNvSpPr>
                <a:spLocks noChangeArrowheads="1"/>
              </p:cNvSpPr>
              <p:nvPr/>
            </p:nvSpPr>
            <p:spPr bwMode="auto">
              <a:xfrm>
                <a:off x="2006" y="1801"/>
                <a:ext cx="18" cy="217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3" name="Rectangle 883"/>
              <p:cNvSpPr>
                <a:spLocks noChangeArrowheads="1"/>
              </p:cNvSpPr>
              <p:nvPr/>
            </p:nvSpPr>
            <p:spPr bwMode="auto">
              <a:xfrm>
                <a:off x="2024" y="1801"/>
                <a:ext cx="15" cy="217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4" name="Rectangle 884"/>
              <p:cNvSpPr>
                <a:spLocks noChangeArrowheads="1"/>
              </p:cNvSpPr>
              <p:nvPr/>
            </p:nvSpPr>
            <p:spPr bwMode="auto">
              <a:xfrm>
                <a:off x="2039" y="1801"/>
                <a:ext cx="18" cy="217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5" name="Rectangle 885"/>
              <p:cNvSpPr>
                <a:spLocks noChangeArrowheads="1"/>
              </p:cNvSpPr>
              <p:nvPr/>
            </p:nvSpPr>
            <p:spPr bwMode="auto">
              <a:xfrm>
                <a:off x="2057" y="1801"/>
                <a:ext cx="18" cy="217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6" name="Rectangle 886"/>
              <p:cNvSpPr>
                <a:spLocks noChangeArrowheads="1"/>
              </p:cNvSpPr>
              <p:nvPr/>
            </p:nvSpPr>
            <p:spPr bwMode="auto">
              <a:xfrm>
                <a:off x="2075" y="1801"/>
                <a:ext cx="15" cy="217"/>
              </a:xfrm>
              <a:prstGeom prst="rect">
                <a:avLst/>
              </a:prstGeom>
              <a:solidFill>
                <a:srgbClr val="F5F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7" name="Rectangle 887"/>
              <p:cNvSpPr>
                <a:spLocks noChangeArrowheads="1"/>
              </p:cNvSpPr>
              <p:nvPr/>
            </p:nvSpPr>
            <p:spPr bwMode="auto">
              <a:xfrm>
                <a:off x="2090" y="1801"/>
                <a:ext cx="14" cy="217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8" name="Rectangle 888"/>
              <p:cNvSpPr>
                <a:spLocks noChangeArrowheads="1"/>
              </p:cNvSpPr>
              <p:nvPr/>
            </p:nvSpPr>
            <p:spPr bwMode="auto">
              <a:xfrm>
                <a:off x="2104" y="1801"/>
                <a:ext cx="15" cy="217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9" name="Rectangle 889"/>
              <p:cNvSpPr>
                <a:spLocks noChangeArrowheads="1"/>
              </p:cNvSpPr>
              <p:nvPr/>
            </p:nvSpPr>
            <p:spPr bwMode="auto">
              <a:xfrm>
                <a:off x="2119" y="1801"/>
                <a:ext cx="14" cy="217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70" name="Rectangle 890"/>
              <p:cNvSpPr>
                <a:spLocks noChangeArrowheads="1"/>
              </p:cNvSpPr>
              <p:nvPr/>
            </p:nvSpPr>
            <p:spPr bwMode="auto">
              <a:xfrm>
                <a:off x="2133" y="1801"/>
                <a:ext cx="17" cy="217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71" name="Rectangle 891"/>
              <p:cNvSpPr>
                <a:spLocks noChangeArrowheads="1"/>
              </p:cNvSpPr>
              <p:nvPr/>
            </p:nvSpPr>
            <p:spPr bwMode="auto">
              <a:xfrm>
                <a:off x="2150" y="1801"/>
                <a:ext cx="18" cy="217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72" name="Rectangle 892"/>
              <p:cNvSpPr>
                <a:spLocks noChangeArrowheads="1"/>
              </p:cNvSpPr>
              <p:nvPr/>
            </p:nvSpPr>
            <p:spPr bwMode="auto">
              <a:xfrm>
                <a:off x="2168" y="1801"/>
                <a:ext cx="2" cy="217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73" name="Rectangle 893"/>
              <p:cNvSpPr>
                <a:spLocks noChangeArrowheads="1"/>
              </p:cNvSpPr>
              <p:nvPr/>
            </p:nvSpPr>
            <p:spPr bwMode="auto">
              <a:xfrm>
                <a:off x="1494" y="1801"/>
                <a:ext cx="676" cy="217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74" name="Rectangle 894"/>
              <p:cNvSpPr>
                <a:spLocks noChangeArrowheads="1"/>
              </p:cNvSpPr>
              <p:nvPr/>
            </p:nvSpPr>
            <p:spPr bwMode="auto">
              <a:xfrm>
                <a:off x="1769" y="1814"/>
                <a:ext cx="12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«DataType»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5" name="Rectangle 895"/>
              <p:cNvSpPr>
                <a:spLocks noChangeArrowheads="1"/>
              </p:cNvSpPr>
              <p:nvPr/>
            </p:nvSpPr>
            <p:spPr bwMode="auto">
              <a:xfrm>
                <a:off x="1735" y="1843"/>
                <a:ext cx="199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ProgramAffiliation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6" name="Line 896"/>
              <p:cNvSpPr>
                <a:spLocks noChangeShapeType="1"/>
              </p:cNvSpPr>
              <p:nvPr/>
            </p:nvSpPr>
            <p:spPr bwMode="auto">
              <a:xfrm>
                <a:off x="1494" y="1883"/>
                <a:ext cx="676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77" name="Rectangle 897"/>
              <p:cNvSpPr>
                <a:spLocks noChangeArrowheads="1"/>
              </p:cNvSpPr>
              <p:nvPr/>
            </p:nvSpPr>
            <p:spPr bwMode="auto">
              <a:xfrm>
                <a:off x="1505" y="1892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8" name="Rectangle 898"/>
              <p:cNvSpPr>
                <a:spLocks noChangeArrowheads="1"/>
              </p:cNvSpPr>
              <p:nvPr/>
            </p:nvSpPr>
            <p:spPr bwMode="auto">
              <a:xfrm>
                <a:off x="1542" y="1892"/>
                <a:ext cx="519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programAffiliation  :ProgramOrNetworkAffiliationType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9" name="Rectangle 899"/>
              <p:cNvSpPr>
                <a:spLocks noChangeArrowheads="1"/>
              </p:cNvSpPr>
              <p:nvPr/>
            </p:nvSpPr>
            <p:spPr bwMode="auto">
              <a:xfrm>
                <a:off x="1505" y="1920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80" name="Rectangle 900"/>
              <p:cNvSpPr>
                <a:spLocks noChangeArrowheads="1"/>
              </p:cNvSpPr>
              <p:nvPr/>
            </p:nvSpPr>
            <p:spPr bwMode="auto">
              <a:xfrm>
                <a:off x="1542" y="1920"/>
                <a:ext cx="421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programSpecificFacilityId  :CharacterString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81" name="Rectangle 901"/>
              <p:cNvSpPr>
                <a:spLocks noChangeArrowheads="1"/>
              </p:cNvSpPr>
              <p:nvPr/>
            </p:nvSpPr>
            <p:spPr bwMode="auto">
              <a:xfrm>
                <a:off x="1505" y="1949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82" name="Rectangle 902"/>
              <p:cNvSpPr>
                <a:spLocks noChangeArrowheads="1"/>
              </p:cNvSpPr>
              <p:nvPr/>
            </p:nvSpPr>
            <p:spPr bwMode="auto">
              <a:xfrm>
                <a:off x="1542" y="1949"/>
                <a:ext cx="29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validPeriod  :TM_Period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83" name="Rectangle 903"/>
              <p:cNvSpPr>
                <a:spLocks noChangeArrowheads="1"/>
              </p:cNvSpPr>
              <p:nvPr/>
            </p:nvSpPr>
            <p:spPr bwMode="auto">
              <a:xfrm>
                <a:off x="1500" y="2078"/>
                <a:ext cx="679" cy="159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84" name="Rectangle 904"/>
              <p:cNvSpPr>
                <a:spLocks noChangeArrowheads="1"/>
              </p:cNvSpPr>
              <p:nvPr/>
            </p:nvSpPr>
            <p:spPr bwMode="auto">
              <a:xfrm>
                <a:off x="1500" y="2078"/>
                <a:ext cx="679" cy="159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85" name="Rectangle 905"/>
              <p:cNvSpPr>
                <a:spLocks noChangeArrowheads="1"/>
              </p:cNvSpPr>
              <p:nvPr/>
            </p:nvSpPr>
            <p:spPr bwMode="auto">
              <a:xfrm>
                <a:off x="1494" y="2071"/>
                <a:ext cx="352" cy="159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86" name="Rectangle 906"/>
              <p:cNvSpPr>
                <a:spLocks noChangeArrowheads="1"/>
              </p:cNvSpPr>
              <p:nvPr/>
            </p:nvSpPr>
            <p:spPr bwMode="auto">
              <a:xfrm>
                <a:off x="1846" y="2071"/>
                <a:ext cx="18" cy="159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87" name="Rectangle 907"/>
              <p:cNvSpPr>
                <a:spLocks noChangeArrowheads="1"/>
              </p:cNvSpPr>
              <p:nvPr/>
            </p:nvSpPr>
            <p:spPr bwMode="auto">
              <a:xfrm>
                <a:off x="1864" y="2071"/>
                <a:ext cx="18" cy="159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88" name="Rectangle 908"/>
              <p:cNvSpPr>
                <a:spLocks noChangeArrowheads="1"/>
              </p:cNvSpPr>
              <p:nvPr/>
            </p:nvSpPr>
            <p:spPr bwMode="auto">
              <a:xfrm>
                <a:off x="1882" y="2071"/>
                <a:ext cx="15" cy="159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89" name="Rectangle 909"/>
              <p:cNvSpPr>
                <a:spLocks noChangeArrowheads="1"/>
              </p:cNvSpPr>
              <p:nvPr/>
            </p:nvSpPr>
            <p:spPr bwMode="auto">
              <a:xfrm>
                <a:off x="1897" y="2071"/>
                <a:ext cx="18" cy="159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90" name="Rectangle 910"/>
              <p:cNvSpPr>
                <a:spLocks noChangeArrowheads="1"/>
              </p:cNvSpPr>
              <p:nvPr/>
            </p:nvSpPr>
            <p:spPr bwMode="auto">
              <a:xfrm>
                <a:off x="1915" y="2071"/>
                <a:ext cx="16" cy="159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91" name="Rectangle 911"/>
              <p:cNvSpPr>
                <a:spLocks noChangeArrowheads="1"/>
              </p:cNvSpPr>
              <p:nvPr/>
            </p:nvSpPr>
            <p:spPr bwMode="auto">
              <a:xfrm>
                <a:off x="1931" y="2071"/>
                <a:ext cx="13" cy="159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92" name="Rectangle 912"/>
              <p:cNvSpPr>
                <a:spLocks noChangeArrowheads="1"/>
              </p:cNvSpPr>
              <p:nvPr/>
            </p:nvSpPr>
            <p:spPr bwMode="auto">
              <a:xfrm>
                <a:off x="1944" y="2071"/>
                <a:ext cx="13" cy="159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93" name="Rectangle 913"/>
              <p:cNvSpPr>
                <a:spLocks noChangeArrowheads="1"/>
              </p:cNvSpPr>
              <p:nvPr/>
            </p:nvSpPr>
            <p:spPr bwMode="auto">
              <a:xfrm>
                <a:off x="1957" y="2071"/>
                <a:ext cx="18" cy="159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94" name="Rectangle 914"/>
              <p:cNvSpPr>
                <a:spLocks noChangeArrowheads="1"/>
              </p:cNvSpPr>
              <p:nvPr/>
            </p:nvSpPr>
            <p:spPr bwMode="auto">
              <a:xfrm>
                <a:off x="1975" y="2071"/>
                <a:ext cx="16" cy="159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95" name="Rectangle 915"/>
              <p:cNvSpPr>
                <a:spLocks noChangeArrowheads="1"/>
              </p:cNvSpPr>
              <p:nvPr/>
            </p:nvSpPr>
            <p:spPr bwMode="auto">
              <a:xfrm>
                <a:off x="1991" y="2071"/>
                <a:ext cx="17" cy="159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96" name="Rectangle 916"/>
              <p:cNvSpPr>
                <a:spLocks noChangeArrowheads="1"/>
              </p:cNvSpPr>
              <p:nvPr/>
            </p:nvSpPr>
            <p:spPr bwMode="auto">
              <a:xfrm>
                <a:off x="2008" y="2071"/>
                <a:ext cx="18" cy="159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97" name="Rectangle 917"/>
              <p:cNvSpPr>
                <a:spLocks noChangeArrowheads="1"/>
              </p:cNvSpPr>
              <p:nvPr/>
            </p:nvSpPr>
            <p:spPr bwMode="auto">
              <a:xfrm>
                <a:off x="2026" y="2071"/>
                <a:ext cx="16" cy="159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98" name="Rectangle 918"/>
              <p:cNvSpPr>
                <a:spLocks noChangeArrowheads="1"/>
              </p:cNvSpPr>
              <p:nvPr/>
            </p:nvSpPr>
            <p:spPr bwMode="auto">
              <a:xfrm>
                <a:off x="2042" y="2071"/>
                <a:ext cx="17" cy="159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99" name="Rectangle 919"/>
              <p:cNvSpPr>
                <a:spLocks noChangeArrowheads="1"/>
              </p:cNvSpPr>
              <p:nvPr/>
            </p:nvSpPr>
            <p:spPr bwMode="auto">
              <a:xfrm>
                <a:off x="2059" y="2071"/>
                <a:ext cx="18" cy="159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00" name="Rectangle 920"/>
              <p:cNvSpPr>
                <a:spLocks noChangeArrowheads="1"/>
              </p:cNvSpPr>
              <p:nvPr/>
            </p:nvSpPr>
            <p:spPr bwMode="auto">
              <a:xfrm>
                <a:off x="2077" y="2071"/>
                <a:ext cx="16" cy="159"/>
              </a:xfrm>
              <a:prstGeom prst="rect">
                <a:avLst/>
              </a:prstGeom>
              <a:solidFill>
                <a:srgbClr val="F5F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01" name="Rectangle 921"/>
              <p:cNvSpPr>
                <a:spLocks noChangeArrowheads="1"/>
              </p:cNvSpPr>
              <p:nvPr/>
            </p:nvSpPr>
            <p:spPr bwMode="auto">
              <a:xfrm>
                <a:off x="2093" y="2071"/>
                <a:ext cx="13" cy="159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02" name="Rectangle 922"/>
              <p:cNvSpPr>
                <a:spLocks noChangeArrowheads="1"/>
              </p:cNvSpPr>
              <p:nvPr/>
            </p:nvSpPr>
            <p:spPr bwMode="auto">
              <a:xfrm>
                <a:off x="2106" y="2071"/>
                <a:ext cx="15" cy="159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03" name="Rectangle 923"/>
              <p:cNvSpPr>
                <a:spLocks noChangeArrowheads="1"/>
              </p:cNvSpPr>
              <p:nvPr/>
            </p:nvSpPr>
            <p:spPr bwMode="auto">
              <a:xfrm>
                <a:off x="2121" y="2071"/>
                <a:ext cx="14" cy="159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04" name="Rectangle 924"/>
              <p:cNvSpPr>
                <a:spLocks noChangeArrowheads="1"/>
              </p:cNvSpPr>
              <p:nvPr/>
            </p:nvSpPr>
            <p:spPr bwMode="auto">
              <a:xfrm>
                <a:off x="2135" y="2071"/>
                <a:ext cx="18" cy="159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05" name="Rectangle 925"/>
              <p:cNvSpPr>
                <a:spLocks noChangeArrowheads="1"/>
              </p:cNvSpPr>
              <p:nvPr/>
            </p:nvSpPr>
            <p:spPr bwMode="auto">
              <a:xfrm>
                <a:off x="2153" y="2071"/>
                <a:ext cx="17" cy="159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06" name="Rectangle 926"/>
              <p:cNvSpPr>
                <a:spLocks noChangeArrowheads="1"/>
              </p:cNvSpPr>
              <p:nvPr/>
            </p:nvSpPr>
            <p:spPr bwMode="auto">
              <a:xfrm>
                <a:off x="2170" y="2071"/>
                <a:ext cx="2" cy="159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07" name="Rectangle 927"/>
              <p:cNvSpPr>
                <a:spLocks noChangeArrowheads="1"/>
              </p:cNvSpPr>
              <p:nvPr/>
            </p:nvSpPr>
            <p:spPr bwMode="auto">
              <a:xfrm>
                <a:off x="1494" y="2071"/>
                <a:ext cx="678" cy="159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08" name="Rectangle 928"/>
              <p:cNvSpPr>
                <a:spLocks noChangeArrowheads="1"/>
              </p:cNvSpPr>
              <p:nvPr/>
            </p:nvSpPr>
            <p:spPr bwMode="auto">
              <a:xfrm>
                <a:off x="1769" y="2084"/>
                <a:ext cx="12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«DataType»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09" name="Rectangle 929"/>
              <p:cNvSpPr>
                <a:spLocks noChangeArrowheads="1"/>
              </p:cNvSpPr>
              <p:nvPr/>
            </p:nvSpPr>
            <p:spPr bwMode="auto">
              <a:xfrm>
                <a:off x="1689" y="2113"/>
                <a:ext cx="290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InstrumentOperatingStatus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10" name="Line 930"/>
              <p:cNvSpPr>
                <a:spLocks noChangeShapeType="1"/>
              </p:cNvSpPr>
              <p:nvPr/>
            </p:nvSpPr>
            <p:spPr bwMode="auto">
              <a:xfrm>
                <a:off x="1494" y="2153"/>
                <a:ext cx="678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11" name="Rectangle 931"/>
              <p:cNvSpPr>
                <a:spLocks noChangeArrowheads="1"/>
              </p:cNvSpPr>
              <p:nvPr/>
            </p:nvSpPr>
            <p:spPr bwMode="auto">
              <a:xfrm>
                <a:off x="1505" y="2162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12" name="Rectangle 932"/>
              <p:cNvSpPr>
                <a:spLocks noChangeArrowheads="1"/>
              </p:cNvSpPr>
              <p:nvPr/>
            </p:nvSpPr>
            <p:spPr bwMode="auto">
              <a:xfrm>
                <a:off x="1542" y="2162"/>
                <a:ext cx="592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instrumentOperatingStatus  :InstrumentOperatingStatusType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13" name="Rectangle 933"/>
              <p:cNvSpPr>
                <a:spLocks noChangeArrowheads="1"/>
              </p:cNvSpPr>
              <p:nvPr/>
            </p:nvSpPr>
            <p:spPr bwMode="auto">
              <a:xfrm>
                <a:off x="1505" y="2191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14" name="Rectangle 934"/>
              <p:cNvSpPr>
                <a:spLocks noChangeArrowheads="1"/>
              </p:cNvSpPr>
              <p:nvPr/>
            </p:nvSpPr>
            <p:spPr bwMode="auto">
              <a:xfrm>
                <a:off x="1542" y="2191"/>
                <a:ext cx="241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validPeriod  :TM_Period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15" name="Rectangle 935"/>
              <p:cNvSpPr>
                <a:spLocks noChangeArrowheads="1"/>
              </p:cNvSpPr>
              <p:nvPr/>
            </p:nvSpPr>
            <p:spPr bwMode="auto">
              <a:xfrm>
                <a:off x="2281" y="2514"/>
                <a:ext cx="561" cy="365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16" name="Rectangle 936"/>
              <p:cNvSpPr>
                <a:spLocks noChangeArrowheads="1"/>
              </p:cNvSpPr>
              <p:nvPr/>
            </p:nvSpPr>
            <p:spPr bwMode="auto">
              <a:xfrm>
                <a:off x="2281" y="2514"/>
                <a:ext cx="561" cy="365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17" name="Rectangle 937"/>
              <p:cNvSpPr>
                <a:spLocks noChangeArrowheads="1"/>
              </p:cNvSpPr>
              <p:nvPr/>
            </p:nvSpPr>
            <p:spPr bwMode="auto">
              <a:xfrm>
                <a:off x="2275" y="2507"/>
                <a:ext cx="295" cy="36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18" name="Rectangle 938"/>
              <p:cNvSpPr>
                <a:spLocks noChangeArrowheads="1"/>
              </p:cNvSpPr>
              <p:nvPr/>
            </p:nvSpPr>
            <p:spPr bwMode="auto">
              <a:xfrm>
                <a:off x="2570" y="2507"/>
                <a:ext cx="17" cy="366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19" name="Rectangle 939"/>
              <p:cNvSpPr>
                <a:spLocks noChangeArrowheads="1"/>
              </p:cNvSpPr>
              <p:nvPr/>
            </p:nvSpPr>
            <p:spPr bwMode="auto">
              <a:xfrm>
                <a:off x="2587" y="2507"/>
                <a:ext cx="22" cy="366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20" name="Rectangle 940"/>
              <p:cNvSpPr>
                <a:spLocks noChangeArrowheads="1"/>
              </p:cNvSpPr>
              <p:nvPr/>
            </p:nvSpPr>
            <p:spPr bwMode="auto">
              <a:xfrm>
                <a:off x="2609" y="2507"/>
                <a:ext cx="23" cy="366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21" name="Rectangle 941"/>
              <p:cNvSpPr>
                <a:spLocks noChangeArrowheads="1"/>
              </p:cNvSpPr>
              <p:nvPr/>
            </p:nvSpPr>
            <p:spPr bwMode="auto">
              <a:xfrm>
                <a:off x="2632" y="2507"/>
                <a:ext cx="17" cy="366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22" name="Rectangle 942"/>
              <p:cNvSpPr>
                <a:spLocks noChangeArrowheads="1"/>
              </p:cNvSpPr>
              <p:nvPr/>
            </p:nvSpPr>
            <p:spPr bwMode="auto">
              <a:xfrm>
                <a:off x="2649" y="2507"/>
                <a:ext cx="18" cy="366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23" name="Rectangle 943"/>
              <p:cNvSpPr>
                <a:spLocks noChangeArrowheads="1"/>
              </p:cNvSpPr>
              <p:nvPr/>
            </p:nvSpPr>
            <p:spPr bwMode="auto">
              <a:xfrm>
                <a:off x="2667" y="2507"/>
                <a:ext cx="25" cy="366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24" name="Rectangle 944"/>
              <p:cNvSpPr>
                <a:spLocks noChangeArrowheads="1"/>
              </p:cNvSpPr>
              <p:nvPr/>
            </p:nvSpPr>
            <p:spPr bwMode="auto">
              <a:xfrm>
                <a:off x="2692" y="2507"/>
                <a:ext cx="17" cy="366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25" name="Rectangle 945"/>
              <p:cNvSpPr>
                <a:spLocks noChangeArrowheads="1"/>
              </p:cNvSpPr>
              <p:nvPr/>
            </p:nvSpPr>
            <p:spPr bwMode="auto">
              <a:xfrm>
                <a:off x="2709" y="2507"/>
                <a:ext cx="18" cy="366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26" name="Rectangle 946"/>
              <p:cNvSpPr>
                <a:spLocks noChangeArrowheads="1"/>
              </p:cNvSpPr>
              <p:nvPr/>
            </p:nvSpPr>
            <p:spPr bwMode="auto">
              <a:xfrm>
                <a:off x="2727" y="2507"/>
                <a:ext cx="18" cy="366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27" name="Rectangle 947"/>
              <p:cNvSpPr>
                <a:spLocks noChangeArrowheads="1"/>
              </p:cNvSpPr>
              <p:nvPr/>
            </p:nvSpPr>
            <p:spPr bwMode="auto">
              <a:xfrm>
                <a:off x="2745" y="2507"/>
                <a:ext cx="18" cy="366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28" name="Rectangle 948"/>
              <p:cNvSpPr>
                <a:spLocks noChangeArrowheads="1"/>
              </p:cNvSpPr>
              <p:nvPr/>
            </p:nvSpPr>
            <p:spPr bwMode="auto">
              <a:xfrm>
                <a:off x="2763" y="2507"/>
                <a:ext cx="22" cy="366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29" name="Rectangle 949"/>
              <p:cNvSpPr>
                <a:spLocks noChangeArrowheads="1"/>
              </p:cNvSpPr>
              <p:nvPr/>
            </p:nvSpPr>
            <p:spPr bwMode="auto">
              <a:xfrm>
                <a:off x="2785" y="2507"/>
                <a:ext cx="22" cy="366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30" name="Rectangle 950"/>
              <p:cNvSpPr>
                <a:spLocks noChangeArrowheads="1"/>
              </p:cNvSpPr>
              <p:nvPr/>
            </p:nvSpPr>
            <p:spPr bwMode="auto">
              <a:xfrm>
                <a:off x="2807" y="2507"/>
                <a:ext cx="18" cy="366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31" name="Rectangle 951"/>
              <p:cNvSpPr>
                <a:spLocks noChangeArrowheads="1"/>
              </p:cNvSpPr>
              <p:nvPr/>
            </p:nvSpPr>
            <p:spPr bwMode="auto">
              <a:xfrm>
                <a:off x="2825" y="2507"/>
                <a:ext cx="11" cy="366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32" name="Rectangle 952"/>
              <p:cNvSpPr>
                <a:spLocks noChangeArrowheads="1"/>
              </p:cNvSpPr>
              <p:nvPr/>
            </p:nvSpPr>
            <p:spPr bwMode="auto">
              <a:xfrm>
                <a:off x="2275" y="2507"/>
                <a:ext cx="561" cy="366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33" name="Rectangle 953"/>
              <p:cNvSpPr>
                <a:spLocks noChangeArrowheads="1"/>
              </p:cNvSpPr>
              <p:nvPr/>
            </p:nvSpPr>
            <p:spPr bwMode="auto">
              <a:xfrm>
                <a:off x="2481" y="2527"/>
                <a:ext cx="150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MD_Metadata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4" name="Line 954"/>
              <p:cNvSpPr>
                <a:spLocks noChangeShapeType="1"/>
              </p:cNvSpPr>
              <p:nvPr/>
            </p:nvSpPr>
            <p:spPr bwMode="auto">
              <a:xfrm>
                <a:off x="2275" y="2567"/>
                <a:ext cx="561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35" name="Rectangle 955"/>
              <p:cNvSpPr>
                <a:spLocks noChangeArrowheads="1"/>
              </p:cNvSpPr>
              <p:nvPr/>
            </p:nvSpPr>
            <p:spPr bwMode="auto">
              <a:xfrm>
                <a:off x="2286" y="2576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6" name="Rectangle 956"/>
              <p:cNvSpPr>
                <a:spLocks noChangeArrowheads="1"/>
              </p:cNvSpPr>
              <p:nvPr/>
            </p:nvSpPr>
            <p:spPr bwMode="auto">
              <a:xfrm>
                <a:off x="2323" y="2576"/>
                <a:ext cx="47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alternativeMetadataReference  :CI_Citation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7" name="Rectangle 957"/>
              <p:cNvSpPr>
                <a:spLocks noChangeArrowheads="1"/>
              </p:cNvSpPr>
              <p:nvPr/>
            </p:nvSpPr>
            <p:spPr bwMode="auto">
              <a:xfrm>
                <a:off x="2286" y="2605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8" name="Rectangle 958"/>
              <p:cNvSpPr>
                <a:spLocks noChangeArrowheads="1"/>
              </p:cNvSpPr>
              <p:nvPr/>
            </p:nvSpPr>
            <p:spPr bwMode="auto">
              <a:xfrm>
                <a:off x="2323" y="2605"/>
                <a:ext cx="31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contact  :CI_Responsibility [1..*]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9" name="Rectangle 959"/>
              <p:cNvSpPr>
                <a:spLocks noChangeArrowheads="1"/>
              </p:cNvSpPr>
              <p:nvPr/>
            </p:nvSpPr>
            <p:spPr bwMode="auto">
              <a:xfrm>
                <a:off x="2286" y="2634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0" name="Rectangle 960"/>
              <p:cNvSpPr>
                <a:spLocks noChangeArrowheads="1"/>
              </p:cNvSpPr>
              <p:nvPr/>
            </p:nvSpPr>
            <p:spPr bwMode="auto">
              <a:xfrm>
                <a:off x="2323" y="2634"/>
                <a:ext cx="23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dateInfo  :CI_Date [1..*]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1" name="Rectangle 961"/>
              <p:cNvSpPr>
                <a:spLocks noChangeArrowheads="1"/>
              </p:cNvSpPr>
              <p:nvPr/>
            </p:nvSpPr>
            <p:spPr bwMode="auto">
              <a:xfrm>
                <a:off x="2286" y="2662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2" name="Rectangle 962"/>
              <p:cNvSpPr>
                <a:spLocks noChangeArrowheads="1"/>
              </p:cNvSpPr>
              <p:nvPr/>
            </p:nvSpPr>
            <p:spPr bwMode="auto">
              <a:xfrm>
                <a:off x="2323" y="2662"/>
                <a:ext cx="312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defaultLocale  :PT_Locale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3" name="Rectangle 963"/>
              <p:cNvSpPr>
                <a:spLocks noChangeArrowheads="1"/>
              </p:cNvSpPr>
              <p:nvPr/>
            </p:nvSpPr>
            <p:spPr bwMode="auto">
              <a:xfrm>
                <a:off x="2286" y="2691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4" name="Rectangle 964"/>
              <p:cNvSpPr>
                <a:spLocks noChangeArrowheads="1"/>
              </p:cNvSpPr>
              <p:nvPr/>
            </p:nvSpPr>
            <p:spPr bwMode="auto">
              <a:xfrm>
                <a:off x="2323" y="2691"/>
                <a:ext cx="38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metadataIdentifier  :MD_Identifier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5" name="Rectangle 965"/>
              <p:cNvSpPr>
                <a:spLocks noChangeArrowheads="1"/>
              </p:cNvSpPr>
              <p:nvPr/>
            </p:nvSpPr>
            <p:spPr bwMode="auto">
              <a:xfrm>
                <a:off x="2286" y="2720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6" name="Rectangle 966"/>
              <p:cNvSpPr>
                <a:spLocks noChangeArrowheads="1"/>
              </p:cNvSpPr>
              <p:nvPr/>
            </p:nvSpPr>
            <p:spPr bwMode="auto">
              <a:xfrm>
                <a:off x="2323" y="2720"/>
                <a:ext cx="43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metadataLinkage  :CI_OnlineResource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7" name="Rectangle 967"/>
              <p:cNvSpPr>
                <a:spLocks noChangeArrowheads="1"/>
              </p:cNvSpPr>
              <p:nvPr/>
            </p:nvSpPr>
            <p:spPr bwMode="auto">
              <a:xfrm>
                <a:off x="2286" y="2749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8" name="Rectangle 968"/>
              <p:cNvSpPr>
                <a:spLocks noChangeArrowheads="1"/>
              </p:cNvSpPr>
              <p:nvPr/>
            </p:nvSpPr>
            <p:spPr bwMode="auto">
              <a:xfrm>
                <a:off x="2323" y="2749"/>
                <a:ext cx="33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metadataProfile  :CI_Citation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9" name="Rectangle 969"/>
              <p:cNvSpPr>
                <a:spLocks noChangeArrowheads="1"/>
              </p:cNvSpPr>
              <p:nvPr/>
            </p:nvSpPr>
            <p:spPr bwMode="auto">
              <a:xfrm>
                <a:off x="2286" y="2777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0" name="Rectangle 970"/>
              <p:cNvSpPr>
                <a:spLocks noChangeArrowheads="1"/>
              </p:cNvSpPr>
              <p:nvPr/>
            </p:nvSpPr>
            <p:spPr bwMode="auto">
              <a:xfrm>
                <a:off x="2323" y="2777"/>
                <a:ext cx="36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metadataStandard  :CI_Citation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1" name="Rectangle 971"/>
              <p:cNvSpPr>
                <a:spLocks noChangeArrowheads="1"/>
              </p:cNvSpPr>
              <p:nvPr/>
            </p:nvSpPr>
            <p:spPr bwMode="auto">
              <a:xfrm>
                <a:off x="2286" y="2806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2" name="Rectangle 972"/>
              <p:cNvSpPr>
                <a:spLocks noChangeArrowheads="1"/>
              </p:cNvSpPr>
              <p:nvPr/>
            </p:nvSpPr>
            <p:spPr bwMode="auto">
              <a:xfrm>
                <a:off x="2323" y="2806"/>
                <a:ext cx="29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otherLocale  :PT_Locale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3" name="Rectangle 973"/>
              <p:cNvSpPr>
                <a:spLocks noChangeArrowheads="1"/>
              </p:cNvSpPr>
              <p:nvPr/>
            </p:nvSpPr>
            <p:spPr bwMode="auto">
              <a:xfrm>
                <a:off x="2286" y="2835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4" name="Rectangle 974"/>
              <p:cNvSpPr>
                <a:spLocks noChangeArrowheads="1"/>
              </p:cNvSpPr>
              <p:nvPr/>
            </p:nvSpPr>
            <p:spPr bwMode="auto">
              <a:xfrm>
                <a:off x="2323" y="2835"/>
                <a:ext cx="339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parentMetadata  :CI_Citation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5" name="Rectangle 975"/>
              <p:cNvSpPr>
                <a:spLocks noChangeArrowheads="1"/>
              </p:cNvSpPr>
              <p:nvPr/>
            </p:nvSpPr>
            <p:spPr bwMode="auto">
              <a:xfrm>
                <a:off x="2281" y="2968"/>
                <a:ext cx="198" cy="15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56" name="Rectangle 976"/>
              <p:cNvSpPr>
                <a:spLocks noChangeArrowheads="1"/>
              </p:cNvSpPr>
              <p:nvPr/>
            </p:nvSpPr>
            <p:spPr bwMode="auto">
              <a:xfrm>
                <a:off x="2281" y="2968"/>
                <a:ext cx="198" cy="15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57" name="Rectangle 977"/>
              <p:cNvSpPr>
                <a:spLocks noChangeArrowheads="1"/>
              </p:cNvSpPr>
              <p:nvPr/>
            </p:nvSpPr>
            <p:spPr bwMode="auto">
              <a:xfrm>
                <a:off x="2275" y="2961"/>
                <a:ext cx="102" cy="153"/>
              </a:xfrm>
              <a:prstGeom prst="rect">
                <a:avLst/>
              </a:prstGeom>
              <a:solidFill>
                <a:srgbClr val="FCF2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58" name="Rectangle 978"/>
              <p:cNvSpPr>
                <a:spLocks noChangeArrowheads="1"/>
              </p:cNvSpPr>
              <p:nvPr/>
            </p:nvSpPr>
            <p:spPr bwMode="auto">
              <a:xfrm>
                <a:off x="2377" y="2961"/>
                <a:ext cx="2" cy="153"/>
              </a:xfrm>
              <a:prstGeom prst="rect">
                <a:avLst/>
              </a:prstGeom>
              <a:solidFill>
                <a:srgbClr val="FBF1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59" name="Rectangle 979"/>
              <p:cNvSpPr>
                <a:spLocks noChangeArrowheads="1"/>
              </p:cNvSpPr>
              <p:nvPr/>
            </p:nvSpPr>
            <p:spPr bwMode="auto">
              <a:xfrm>
                <a:off x="2379" y="2961"/>
                <a:ext cx="2" cy="153"/>
              </a:xfrm>
              <a:prstGeom prst="rect">
                <a:avLst/>
              </a:prstGeom>
              <a:solidFill>
                <a:srgbClr val="FBF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0" name="Rectangle 980"/>
              <p:cNvSpPr>
                <a:spLocks noChangeArrowheads="1"/>
              </p:cNvSpPr>
              <p:nvPr/>
            </p:nvSpPr>
            <p:spPr bwMode="auto">
              <a:xfrm>
                <a:off x="2381" y="2961"/>
                <a:ext cx="2" cy="153"/>
              </a:xfrm>
              <a:prstGeom prst="rect">
                <a:avLst/>
              </a:prstGeom>
              <a:solidFill>
                <a:srgbClr val="FBF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1" name="Rectangle 981"/>
              <p:cNvSpPr>
                <a:spLocks noChangeArrowheads="1"/>
              </p:cNvSpPr>
              <p:nvPr/>
            </p:nvSpPr>
            <p:spPr bwMode="auto">
              <a:xfrm>
                <a:off x="2383" y="2961"/>
                <a:ext cx="2" cy="153"/>
              </a:xfrm>
              <a:prstGeom prst="rect">
                <a:avLst/>
              </a:prstGeom>
              <a:solidFill>
                <a:srgbClr val="FAF0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2" name="Rectangle 982"/>
              <p:cNvSpPr>
                <a:spLocks noChangeArrowheads="1"/>
              </p:cNvSpPr>
              <p:nvPr/>
            </p:nvSpPr>
            <p:spPr bwMode="auto">
              <a:xfrm>
                <a:off x="2385" y="2961"/>
                <a:ext cx="3" cy="153"/>
              </a:xfrm>
              <a:prstGeom prst="rect">
                <a:avLst/>
              </a:prstGeom>
              <a:solidFill>
                <a:srgbClr val="FAEF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3" name="Rectangle 983"/>
              <p:cNvSpPr>
                <a:spLocks noChangeArrowheads="1"/>
              </p:cNvSpPr>
              <p:nvPr/>
            </p:nvSpPr>
            <p:spPr bwMode="auto">
              <a:xfrm>
                <a:off x="2388" y="2961"/>
                <a:ext cx="4" cy="153"/>
              </a:xfrm>
              <a:prstGeom prst="rect">
                <a:avLst/>
              </a:prstGeom>
              <a:solidFill>
                <a:srgbClr val="F9EE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4" name="Rectangle 984"/>
              <p:cNvSpPr>
                <a:spLocks noChangeArrowheads="1"/>
              </p:cNvSpPr>
              <p:nvPr/>
            </p:nvSpPr>
            <p:spPr bwMode="auto">
              <a:xfrm>
                <a:off x="2392" y="2961"/>
                <a:ext cx="2" cy="153"/>
              </a:xfrm>
              <a:prstGeom prst="rect">
                <a:avLst/>
              </a:prstGeom>
              <a:solidFill>
                <a:srgbClr val="F8E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5" name="Rectangle 985"/>
              <p:cNvSpPr>
                <a:spLocks noChangeArrowheads="1"/>
              </p:cNvSpPr>
              <p:nvPr/>
            </p:nvSpPr>
            <p:spPr bwMode="auto">
              <a:xfrm>
                <a:off x="2394" y="2961"/>
                <a:ext cx="3" cy="153"/>
              </a:xfrm>
              <a:prstGeom prst="rect">
                <a:avLst/>
              </a:prstGeom>
              <a:solidFill>
                <a:srgbClr val="F8EC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6" name="Rectangle 986"/>
              <p:cNvSpPr>
                <a:spLocks noChangeArrowheads="1"/>
              </p:cNvSpPr>
              <p:nvPr/>
            </p:nvSpPr>
            <p:spPr bwMode="auto">
              <a:xfrm>
                <a:off x="2397" y="2961"/>
                <a:ext cx="4" cy="153"/>
              </a:xfrm>
              <a:prstGeom prst="rect">
                <a:avLst/>
              </a:prstGeom>
              <a:solidFill>
                <a:srgbClr val="F7EB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7" name="Rectangle 987"/>
              <p:cNvSpPr>
                <a:spLocks noChangeArrowheads="1"/>
              </p:cNvSpPr>
              <p:nvPr/>
            </p:nvSpPr>
            <p:spPr bwMode="auto">
              <a:xfrm>
                <a:off x="2401" y="2961"/>
                <a:ext cx="2" cy="153"/>
              </a:xfrm>
              <a:prstGeom prst="rect">
                <a:avLst/>
              </a:prstGeom>
              <a:solidFill>
                <a:srgbClr val="F7EA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8" name="Rectangle 988"/>
              <p:cNvSpPr>
                <a:spLocks noChangeArrowheads="1"/>
              </p:cNvSpPr>
              <p:nvPr/>
            </p:nvSpPr>
            <p:spPr bwMode="auto">
              <a:xfrm>
                <a:off x="2403" y="2961"/>
                <a:ext cx="2" cy="153"/>
              </a:xfrm>
              <a:prstGeom prst="rect">
                <a:avLst/>
              </a:prstGeom>
              <a:solidFill>
                <a:srgbClr val="F6E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9" name="Rectangle 989"/>
              <p:cNvSpPr>
                <a:spLocks noChangeArrowheads="1"/>
              </p:cNvSpPr>
              <p:nvPr/>
            </p:nvSpPr>
            <p:spPr bwMode="auto">
              <a:xfrm>
                <a:off x="2405" y="2961"/>
                <a:ext cx="3" cy="153"/>
              </a:xfrm>
              <a:prstGeom prst="rect">
                <a:avLst/>
              </a:prstGeom>
              <a:solidFill>
                <a:srgbClr val="F6E9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0" name="Rectangle 990"/>
              <p:cNvSpPr>
                <a:spLocks noChangeArrowheads="1"/>
              </p:cNvSpPr>
              <p:nvPr/>
            </p:nvSpPr>
            <p:spPr bwMode="auto">
              <a:xfrm>
                <a:off x="2408" y="2961"/>
                <a:ext cx="2" cy="153"/>
              </a:xfrm>
              <a:prstGeom prst="rect">
                <a:avLst/>
              </a:prstGeom>
              <a:solidFill>
                <a:srgbClr val="F5E9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1" name="Rectangle 991"/>
              <p:cNvSpPr>
                <a:spLocks noChangeArrowheads="1"/>
              </p:cNvSpPr>
              <p:nvPr/>
            </p:nvSpPr>
            <p:spPr bwMode="auto">
              <a:xfrm>
                <a:off x="2410" y="2961"/>
                <a:ext cx="2" cy="153"/>
              </a:xfrm>
              <a:prstGeom prst="rect">
                <a:avLst/>
              </a:prstGeom>
              <a:solidFill>
                <a:srgbClr val="F5E8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2" name="Rectangle 992"/>
              <p:cNvSpPr>
                <a:spLocks noChangeArrowheads="1"/>
              </p:cNvSpPr>
              <p:nvPr/>
            </p:nvSpPr>
            <p:spPr bwMode="auto">
              <a:xfrm>
                <a:off x="2412" y="2961"/>
                <a:ext cx="2" cy="153"/>
              </a:xfrm>
              <a:prstGeom prst="rect">
                <a:avLst/>
              </a:prstGeom>
              <a:solidFill>
                <a:srgbClr val="F5E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3" name="Rectangle 993"/>
              <p:cNvSpPr>
                <a:spLocks noChangeArrowheads="1"/>
              </p:cNvSpPr>
              <p:nvPr/>
            </p:nvSpPr>
            <p:spPr bwMode="auto">
              <a:xfrm>
                <a:off x="2414" y="2961"/>
                <a:ext cx="2" cy="153"/>
              </a:xfrm>
              <a:prstGeom prst="rect">
                <a:avLst/>
              </a:prstGeom>
              <a:solidFill>
                <a:srgbClr val="F4E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4" name="Rectangle 994"/>
              <p:cNvSpPr>
                <a:spLocks noChangeArrowheads="1"/>
              </p:cNvSpPr>
              <p:nvPr/>
            </p:nvSpPr>
            <p:spPr bwMode="auto">
              <a:xfrm>
                <a:off x="2416" y="2961"/>
                <a:ext cx="3" cy="153"/>
              </a:xfrm>
              <a:prstGeom prst="rect">
                <a:avLst/>
              </a:prstGeom>
              <a:solidFill>
                <a:srgbClr val="F3E6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5" name="Rectangle 995"/>
              <p:cNvSpPr>
                <a:spLocks noChangeArrowheads="1"/>
              </p:cNvSpPr>
              <p:nvPr/>
            </p:nvSpPr>
            <p:spPr bwMode="auto">
              <a:xfrm>
                <a:off x="2419" y="2961"/>
                <a:ext cx="2" cy="153"/>
              </a:xfrm>
              <a:prstGeom prst="rect">
                <a:avLst/>
              </a:prstGeom>
              <a:solidFill>
                <a:srgbClr val="F3E6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6" name="Rectangle 996"/>
              <p:cNvSpPr>
                <a:spLocks noChangeArrowheads="1"/>
              </p:cNvSpPr>
              <p:nvPr/>
            </p:nvSpPr>
            <p:spPr bwMode="auto">
              <a:xfrm>
                <a:off x="2421" y="2961"/>
                <a:ext cx="2" cy="153"/>
              </a:xfrm>
              <a:prstGeom prst="rect">
                <a:avLst/>
              </a:prstGeom>
              <a:solidFill>
                <a:srgbClr val="F2E5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7" name="Rectangle 997"/>
              <p:cNvSpPr>
                <a:spLocks noChangeArrowheads="1"/>
              </p:cNvSpPr>
              <p:nvPr/>
            </p:nvSpPr>
            <p:spPr bwMode="auto">
              <a:xfrm>
                <a:off x="2423" y="2961"/>
                <a:ext cx="2" cy="153"/>
              </a:xfrm>
              <a:prstGeom prst="rect">
                <a:avLst/>
              </a:prstGeom>
              <a:solidFill>
                <a:srgbClr val="F2E5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8" name="Rectangle 998"/>
              <p:cNvSpPr>
                <a:spLocks noChangeArrowheads="1"/>
              </p:cNvSpPr>
              <p:nvPr/>
            </p:nvSpPr>
            <p:spPr bwMode="auto">
              <a:xfrm>
                <a:off x="2425" y="2961"/>
                <a:ext cx="3" cy="153"/>
              </a:xfrm>
              <a:prstGeom prst="rect">
                <a:avLst/>
              </a:prstGeom>
              <a:solidFill>
                <a:srgbClr val="F2E4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9" name="Rectangle 999"/>
              <p:cNvSpPr>
                <a:spLocks noChangeArrowheads="1"/>
              </p:cNvSpPr>
              <p:nvPr/>
            </p:nvSpPr>
            <p:spPr bwMode="auto">
              <a:xfrm>
                <a:off x="2428" y="2961"/>
                <a:ext cx="2" cy="153"/>
              </a:xfrm>
              <a:prstGeom prst="rect">
                <a:avLst/>
              </a:prstGeom>
              <a:solidFill>
                <a:srgbClr val="F1E3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80" name="Rectangle 1000"/>
              <p:cNvSpPr>
                <a:spLocks noChangeArrowheads="1"/>
              </p:cNvSpPr>
              <p:nvPr/>
            </p:nvSpPr>
            <p:spPr bwMode="auto">
              <a:xfrm>
                <a:off x="2430" y="2961"/>
                <a:ext cx="2" cy="153"/>
              </a:xfrm>
              <a:prstGeom prst="rect">
                <a:avLst/>
              </a:prstGeom>
              <a:solidFill>
                <a:srgbClr val="F1E3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81" name="Rectangle 1001"/>
              <p:cNvSpPr>
                <a:spLocks noChangeArrowheads="1"/>
              </p:cNvSpPr>
              <p:nvPr/>
            </p:nvSpPr>
            <p:spPr bwMode="auto">
              <a:xfrm>
                <a:off x="2432" y="2961"/>
                <a:ext cx="2" cy="153"/>
              </a:xfrm>
              <a:prstGeom prst="rect">
                <a:avLst/>
              </a:prstGeom>
              <a:solidFill>
                <a:srgbClr val="F0E2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82" name="Rectangle 1002"/>
              <p:cNvSpPr>
                <a:spLocks noChangeArrowheads="1"/>
              </p:cNvSpPr>
              <p:nvPr/>
            </p:nvSpPr>
            <p:spPr bwMode="auto">
              <a:xfrm>
                <a:off x="2434" y="2961"/>
                <a:ext cx="2" cy="153"/>
              </a:xfrm>
              <a:prstGeom prst="rect">
                <a:avLst/>
              </a:prstGeom>
              <a:solidFill>
                <a:srgbClr val="F0E1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83" name="Rectangle 1003"/>
              <p:cNvSpPr>
                <a:spLocks noChangeArrowheads="1"/>
              </p:cNvSpPr>
              <p:nvPr/>
            </p:nvSpPr>
            <p:spPr bwMode="auto">
              <a:xfrm>
                <a:off x="2436" y="2961"/>
                <a:ext cx="3" cy="153"/>
              </a:xfrm>
              <a:prstGeom prst="rect">
                <a:avLst/>
              </a:prstGeom>
              <a:solidFill>
                <a:srgbClr val="F0E1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84" name="Rectangle 1004"/>
              <p:cNvSpPr>
                <a:spLocks noChangeArrowheads="1"/>
              </p:cNvSpPr>
              <p:nvPr/>
            </p:nvSpPr>
            <p:spPr bwMode="auto">
              <a:xfrm>
                <a:off x="2439" y="2961"/>
                <a:ext cx="4" cy="153"/>
              </a:xfrm>
              <a:prstGeom prst="rect">
                <a:avLst/>
              </a:prstGeom>
              <a:solidFill>
                <a:srgbClr val="EFE0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85" name="Rectangle 1005"/>
              <p:cNvSpPr>
                <a:spLocks noChangeArrowheads="1"/>
              </p:cNvSpPr>
              <p:nvPr/>
            </p:nvSpPr>
            <p:spPr bwMode="auto">
              <a:xfrm>
                <a:off x="2443" y="2961"/>
                <a:ext cx="2" cy="153"/>
              </a:xfrm>
              <a:prstGeom prst="rect">
                <a:avLst/>
              </a:prstGeom>
              <a:solidFill>
                <a:srgbClr val="EEDF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86" name="Rectangle 1006"/>
              <p:cNvSpPr>
                <a:spLocks noChangeArrowheads="1"/>
              </p:cNvSpPr>
              <p:nvPr/>
            </p:nvSpPr>
            <p:spPr bwMode="auto">
              <a:xfrm>
                <a:off x="2445" y="2961"/>
                <a:ext cx="3" cy="153"/>
              </a:xfrm>
              <a:prstGeom prst="rect">
                <a:avLst/>
              </a:prstGeom>
              <a:solidFill>
                <a:srgbClr val="EDDE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87" name="Rectangle 1007"/>
              <p:cNvSpPr>
                <a:spLocks noChangeArrowheads="1"/>
              </p:cNvSpPr>
              <p:nvPr/>
            </p:nvSpPr>
            <p:spPr bwMode="auto">
              <a:xfrm>
                <a:off x="2448" y="2961"/>
                <a:ext cx="2" cy="153"/>
              </a:xfrm>
              <a:prstGeom prst="rect">
                <a:avLst/>
              </a:prstGeom>
              <a:solidFill>
                <a:srgbClr val="EDDE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88" name="Rectangle 1008"/>
              <p:cNvSpPr>
                <a:spLocks noChangeArrowheads="1"/>
              </p:cNvSpPr>
              <p:nvPr/>
            </p:nvSpPr>
            <p:spPr bwMode="auto">
              <a:xfrm>
                <a:off x="2450" y="2961"/>
                <a:ext cx="2" cy="153"/>
              </a:xfrm>
              <a:prstGeom prst="rect">
                <a:avLst/>
              </a:prstGeom>
              <a:solidFill>
                <a:srgbClr val="EDDD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8" name="Group 1210"/>
            <p:cNvGrpSpPr>
              <a:grpSpLocks/>
            </p:cNvGrpSpPr>
            <p:nvPr/>
          </p:nvGrpSpPr>
          <p:grpSpPr bwMode="auto">
            <a:xfrm>
              <a:off x="1476" y="2470"/>
              <a:ext cx="996" cy="1413"/>
              <a:chOff x="1476" y="2470"/>
              <a:chExt cx="996" cy="1413"/>
            </a:xfrm>
          </p:grpSpPr>
          <p:sp>
            <p:nvSpPr>
              <p:cNvPr id="2489" name="Rectangle 1010"/>
              <p:cNvSpPr>
                <a:spLocks noChangeArrowheads="1"/>
              </p:cNvSpPr>
              <p:nvPr/>
            </p:nvSpPr>
            <p:spPr bwMode="auto">
              <a:xfrm>
                <a:off x="2452" y="2961"/>
                <a:ext cx="4" cy="153"/>
              </a:xfrm>
              <a:prstGeom prst="rect">
                <a:avLst/>
              </a:prstGeom>
              <a:solidFill>
                <a:srgbClr val="ECDC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90" name="Rectangle 1011"/>
              <p:cNvSpPr>
                <a:spLocks noChangeArrowheads="1"/>
              </p:cNvSpPr>
              <p:nvPr/>
            </p:nvSpPr>
            <p:spPr bwMode="auto">
              <a:xfrm>
                <a:off x="2456" y="2961"/>
                <a:ext cx="3" cy="153"/>
              </a:xfrm>
              <a:prstGeom prst="rect">
                <a:avLst/>
              </a:prstGeom>
              <a:solidFill>
                <a:srgbClr val="ECDB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91" name="Rectangle 1012"/>
              <p:cNvSpPr>
                <a:spLocks noChangeArrowheads="1"/>
              </p:cNvSpPr>
              <p:nvPr/>
            </p:nvSpPr>
            <p:spPr bwMode="auto">
              <a:xfrm>
                <a:off x="2459" y="2961"/>
                <a:ext cx="4" cy="153"/>
              </a:xfrm>
              <a:prstGeom prst="rect">
                <a:avLst/>
              </a:prstGeom>
              <a:solidFill>
                <a:srgbClr val="EBDA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92" name="Rectangle 1013"/>
              <p:cNvSpPr>
                <a:spLocks noChangeArrowheads="1"/>
              </p:cNvSpPr>
              <p:nvPr/>
            </p:nvSpPr>
            <p:spPr bwMode="auto">
              <a:xfrm>
                <a:off x="2463" y="2961"/>
                <a:ext cx="2" cy="153"/>
              </a:xfrm>
              <a:prstGeom prst="rect">
                <a:avLst/>
              </a:prstGeom>
              <a:solidFill>
                <a:srgbClr val="EAD9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93" name="Rectangle 1014"/>
              <p:cNvSpPr>
                <a:spLocks noChangeArrowheads="1"/>
              </p:cNvSpPr>
              <p:nvPr/>
            </p:nvSpPr>
            <p:spPr bwMode="auto">
              <a:xfrm>
                <a:off x="2465" y="2961"/>
                <a:ext cx="3" cy="153"/>
              </a:xfrm>
              <a:prstGeom prst="rect">
                <a:avLst/>
              </a:prstGeom>
              <a:solidFill>
                <a:srgbClr val="EAD9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94" name="Rectangle 1015"/>
              <p:cNvSpPr>
                <a:spLocks noChangeArrowheads="1"/>
              </p:cNvSpPr>
              <p:nvPr/>
            </p:nvSpPr>
            <p:spPr bwMode="auto">
              <a:xfrm>
                <a:off x="2468" y="2961"/>
                <a:ext cx="2" cy="153"/>
              </a:xfrm>
              <a:prstGeom prst="rect">
                <a:avLst/>
              </a:prstGeom>
              <a:solidFill>
                <a:srgbClr val="E9D8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95" name="Rectangle 1016"/>
              <p:cNvSpPr>
                <a:spLocks noChangeArrowheads="1"/>
              </p:cNvSpPr>
              <p:nvPr/>
            </p:nvSpPr>
            <p:spPr bwMode="auto">
              <a:xfrm>
                <a:off x="2470" y="2961"/>
                <a:ext cx="2" cy="153"/>
              </a:xfrm>
              <a:prstGeom prst="rect">
                <a:avLst/>
              </a:prstGeom>
              <a:solidFill>
                <a:srgbClr val="E9D8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96" name="Rectangle 1017"/>
              <p:cNvSpPr>
                <a:spLocks noChangeArrowheads="1"/>
              </p:cNvSpPr>
              <p:nvPr/>
            </p:nvSpPr>
            <p:spPr bwMode="auto">
              <a:xfrm>
                <a:off x="2275" y="2961"/>
                <a:ext cx="197" cy="153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97" name="Rectangle 1018"/>
              <p:cNvSpPr>
                <a:spLocks noChangeArrowheads="1"/>
              </p:cNvSpPr>
              <p:nvPr/>
            </p:nvSpPr>
            <p:spPr bwMode="auto">
              <a:xfrm>
                <a:off x="2303" y="2975"/>
                <a:ext cx="13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«FeatureTy...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98" name="Rectangle 1019"/>
              <p:cNvSpPr>
                <a:spLocks noChangeArrowheads="1"/>
              </p:cNvSpPr>
              <p:nvPr/>
            </p:nvSpPr>
            <p:spPr bwMode="auto">
              <a:xfrm>
                <a:off x="2303" y="3003"/>
                <a:ext cx="14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OM_Process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99" name="Rectangle 1020"/>
              <p:cNvSpPr>
                <a:spLocks noChangeArrowheads="1"/>
              </p:cNvSpPr>
              <p:nvPr/>
            </p:nvSpPr>
            <p:spPr bwMode="auto">
              <a:xfrm>
                <a:off x="1862" y="3192"/>
                <a:ext cx="197" cy="152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00" name="Rectangle 1021"/>
              <p:cNvSpPr>
                <a:spLocks noChangeArrowheads="1"/>
              </p:cNvSpPr>
              <p:nvPr/>
            </p:nvSpPr>
            <p:spPr bwMode="auto">
              <a:xfrm>
                <a:off x="1862" y="3192"/>
                <a:ext cx="197" cy="152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01" name="Rectangle 1022"/>
              <p:cNvSpPr>
                <a:spLocks noChangeArrowheads="1"/>
              </p:cNvSpPr>
              <p:nvPr/>
            </p:nvSpPr>
            <p:spPr bwMode="auto">
              <a:xfrm>
                <a:off x="1855" y="3185"/>
                <a:ext cx="102" cy="153"/>
              </a:xfrm>
              <a:prstGeom prst="rect">
                <a:avLst/>
              </a:prstGeom>
              <a:solidFill>
                <a:srgbClr val="FCF2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02" name="Rectangle 1023"/>
              <p:cNvSpPr>
                <a:spLocks noChangeArrowheads="1"/>
              </p:cNvSpPr>
              <p:nvPr/>
            </p:nvSpPr>
            <p:spPr bwMode="auto">
              <a:xfrm>
                <a:off x="1957" y="3185"/>
                <a:ext cx="3" cy="153"/>
              </a:xfrm>
              <a:prstGeom prst="rect">
                <a:avLst/>
              </a:prstGeom>
              <a:solidFill>
                <a:srgbClr val="FBF1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03" name="Rectangle 1024"/>
              <p:cNvSpPr>
                <a:spLocks noChangeArrowheads="1"/>
              </p:cNvSpPr>
              <p:nvPr/>
            </p:nvSpPr>
            <p:spPr bwMode="auto">
              <a:xfrm>
                <a:off x="1960" y="3185"/>
                <a:ext cx="2" cy="153"/>
              </a:xfrm>
              <a:prstGeom prst="rect">
                <a:avLst/>
              </a:prstGeom>
              <a:solidFill>
                <a:srgbClr val="FBF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04" name="Rectangle 1025"/>
              <p:cNvSpPr>
                <a:spLocks noChangeArrowheads="1"/>
              </p:cNvSpPr>
              <p:nvPr/>
            </p:nvSpPr>
            <p:spPr bwMode="auto">
              <a:xfrm>
                <a:off x="1962" y="3185"/>
                <a:ext cx="2" cy="153"/>
              </a:xfrm>
              <a:prstGeom prst="rect">
                <a:avLst/>
              </a:prstGeom>
              <a:solidFill>
                <a:srgbClr val="FBF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05" name="Rectangle 1026"/>
              <p:cNvSpPr>
                <a:spLocks noChangeArrowheads="1"/>
              </p:cNvSpPr>
              <p:nvPr/>
            </p:nvSpPr>
            <p:spPr bwMode="auto">
              <a:xfrm>
                <a:off x="1964" y="3185"/>
                <a:ext cx="2" cy="153"/>
              </a:xfrm>
              <a:prstGeom prst="rect">
                <a:avLst/>
              </a:prstGeom>
              <a:solidFill>
                <a:srgbClr val="FAF0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06" name="Rectangle 1027"/>
              <p:cNvSpPr>
                <a:spLocks noChangeArrowheads="1"/>
              </p:cNvSpPr>
              <p:nvPr/>
            </p:nvSpPr>
            <p:spPr bwMode="auto">
              <a:xfrm>
                <a:off x="1966" y="3185"/>
                <a:ext cx="2" cy="153"/>
              </a:xfrm>
              <a:prstGeom prst="rect">
                <a:avLst/>
              </a:prstGeom>
              <a:solidFill>
                <a:srgbClr val="FAEF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07" name="Rectangle 1028"/>
              <p:cNvSpPr>
                <a:spLocks noChangeArrowheads="1"/>
              </p:cNvSpPr>
              <p:nvPr/>
            </p:nvSpPr>
            <p:spPr bwMode="auto">
              <a:xfrm>
                <a:off x="1968" y="3185"/>
                <a:ext cx="5" cy="153"/>
              </a:xfrm>
              <a:prstGeom prst="rect">
                <a:avLst/>
              </a:prstGeom>
              <a:solidFill>
                <a:srgbClr val="F9EE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08" name="Rectangle 1029"/>
              <p:cNvSpPr>
                <a:spLocks noChangeArrowheads="1"/>
              </p:cNvSpPr>
              <p:nvPr/>
            </p:nvSpPr>
            <p:spPr bwMode="auto">
              <a:xfrm>
                <a:off x="1973" y="3185"/>
                <a:ext cx="2" cy="153"/>
              </a:xfrm>
              <a:prstGeom prst="rect">
                <a:avLst/>
              </a:prstGeom>
              <a:solidFill>
                <a:srgbClr val="F8E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09" name="Rectangle 1030"/>
              <p:cNvSpPr>
                <a:spLocks noChangeArrowheads="1"/>
              </p:cNvSpPr>
              <p:nvPr/>
            </p:nvSpPr>
            <p:spPr bwMode="auto">
              <a:xfrm>
                <a:off x="1975" y="3185"/>
                <a:ext cx="2" cy="153"/>
              </a:xfrm>
              <a:prstGeom prst="rect">
                <a:avLst/>
              </a:prstGeom>
              <a:solidFill>
                <a:srgbClr val="F8EC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10" name="Rectangle 1031"/>
              <p:cNvSpPr>
                <a:spLocks noChangeArrowheads="1"/>
              </p:cNvSpPr>
              <p:nvPr/>
            </p:nvSpPr>
            <p:spPr bwMode="auto">
              <a:xfrm>
                <a:off x="1977" y="3185"/>
                <a:ext cx="5" cy="153"/>
              </a:xfrm>
              <a:prstGeom prst="rect">
                <a:avLst/>
              </a:prstGeom>
              <a:solidFill>
                <a:srgbClr val="F7EB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11" name="Rectangle 1032"/>
              <p:cNvSpPr>
                <a:spLocks noChangeArrowheads="1"/>
              </p:cNvSpPr>
              <p:nvPr/>
            </p:nvSpPr>
            <p:spPr bwMode="auto">
              <a:xfrm>
                <a:off x="1982" y="3185"/>
                <a:ext cx="2" cy="153"/>
              </a:xfrm>
              <a:prstGeom prst="rect">
                <a:avLst/>
              </a:prstGeom>
              <a:solidFill>
                <a:srgbClr val="F7EA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12" name="Rectangle 1033"/>
              <p:cNvSpPr>
                <a:spLocks noChangeArrowheads="1"/>
              </p:cNvSpPr>
              <p:nvPr/>
            </p:nvSpPr>
            <p:spPr bwMode="auto">
              <a:xfrm>
                <a:off x="1984" y="3185"/>
                <a:ext cx="2" cy="153"/>
              </a:xfrm>
              <a:prstGeom prst="rect">
                <a:avLst/>
              </a:prstGeom>
              <a:solidFill>
                <a:srgbClr val="F6E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13" name="Rectangle 1034"/>
              <p:cNvSpPr>
                <a:spLocks noChangeArrowheads="1"/>
              </p:cNvSpPr>
              <p:nvPr/>
            </p:nvSpPr>
            <p:spPr bwMode="auto">
              <a:xfrm>
                <a:off x="1986" y="3185"/>
                <a:ext cx="2" cy="153"/>
              </a:xfrm>
              <a:prstGeom prst="rect">
                <a:avLst/>
              </a:prstGeom>
              <a:solidFill>
                <a:srgbClr val="F6E9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14" name="Rectangle 1035"/>
              <p:cNvSpPr>
                <a:spLocks noChangeArrowheads="1"/>
              </p:cNvSpPr>
              <p:nvPr/>
            </p:nvSpPr>
            <p:spPr bwMode="auto">
              <a:xfrm>
                <a:off x="1988" y="3185"/>
                <a:ext cx="3" cy="153"/>
              </a:xfrm>
              <a:prstGeom prst="rect">
                <a:avLst/>
              </a:prstGeom>
              <a:solidFill>
                <a:srgbClr val="F5E9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15" name="Rectangle 1036"/>
              <p:cNvSpPr>
                <a:spLocks noChangeArrowheads="1"/>
              </p:cNvSpPr>
              <p:nvPr/>
            </p:nvSpPr>
            <p:spPr bwMode="auto">
              <a:xfrm>
                <a:off x="1991" y="3185"/>
                <a:ext cx="2" cy="153"/>
              </a:xfrm>
              <a:prstGeom prst="rect">
                <a:avLst/>
              </a:prstGeom>
              <a:solidFill>
                <a:srgbClr val="F5E8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16" name="Rectangle 1037"/>
              <p:cNvSpPr>
                <a:spLocks noChangeArrowheads="1"/>
              </p:cNvSpPr>
              <p:nvPr/>
            </p:nvSpPr>
            <p:spPr bwMode="auto">
              <a:xfrm>
                <a:off x="1993" y="3185"/>
                <a:ext cx="2" cy="153"/>
              </a:xfrm>
              <a:prstGeom prst="rect">
                <a:avLst/>
              </a:prstGeom>
              <a:solidFill>
                <a:srgbClr val="F5E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17" name="Rectangle 1038"/>
              <p:cNvSpPr>
                <a:spLocks noChangeArrowheads="1"/>
              </p:cNvSpPr>
              <p:nvPr/>
            </p:nvSpPr>
            <p:spPr bwMode="auto">
              <a:xfrm>
                <a:off x="1995" y="3185"/>
                <a:ext cx="2" cy="153"/>
              </a:xfrm>
              <a:prstGeom prst="rect">
                <a:avLst/>
              </a:prstGeom>
              <a:solidFill>
                <a:srgbClr val="F4E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18" name="Rectangle 1039"/>
              <p:cNvSpPr>
                <a:spLocks noChangeArrowheads="1"/>
              </p:cNvSpPr>
              <p:nvPr/>
            </p:nvSpPr>
            <p:spPr bwMode="auto">
              <a:xfrm>
                <a:off x="1997" y="3185"/>
                <a:ext cx="2" cy="153"/>
              </a:xfrm>
              <a:prstGeom prst="rect">
                <a:avLst/>
              </a:prstGeom>
              <a:solidFill>
                <a:srgbClr val="F3E6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19" name="Rectangle 1040"/>
              <p:cNvSpPr>
                <a:spLocks noChangeArrowheads="1"/>
              </p:cNvSpPr>
              <p:nvPr/>
            </p:nvSpPr>
            <p:spPr bwMode="auto">
              <a:xfrm>
                <a:off x="1999" y="3185"/>
                <a:ext cx="3" cy="153"/>
              </a:xfrm>
              <a:prstGeom prst="rect">
                <a:avLst/>
              </a:prstGeom>
              <a:solidFill>
                <a:srgbClr val="F3E6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20" name="Rectangle 1041"/>
              <p:cNvSpPr>
                <a:spLocks noChangeArrowheads="1"/>
              </p:cNvSpPr>
              <p:nvPr/>
            </p:nvSpPr>
            <p:spPr bwMode="auto">
              <a:xfrm>
                <a:off x="2002" y="3185"/>
                <a:ext cx="2" cy="153"/>
              </a:xfrm>
              <a:prstGeom prst="rect">
                <a:avLst/>
              </a:prstGeom>
              <a:solidFill>
                <a:srgbClr val="F2E5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21" name="Rectangle 1042"/>
              <p:cNvSpPr>
                <a:spLocks noChangeArrowheads="1"/>
              </p:cNvSpPr>
              <p:nvPr/>
            </p:nvSpPr>
            <p:spPr bwMode="auto">
              <a:xfrm>
                <a:off x="2004" y="3185"/>
                <a:ext cx="2" cy="153"/>
              </a:xfrm>
              <a:prstGeom prst="rect">
                <a:avLst/>
              </a:prstGeom>
              <a:solidFill>
                <a:srgbClr val="F2E5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22" name="Rectangle 1043"/>
              <p:cNvSpPr>
                <a:spLocks noChangeArrowheads="1"/>
              </p:cNvSpPr>
              <p:nvPr/>
            </p:nvSpPr>
            <p:spPr bwMode="auto">
              <a:xfrm>
                <a:off x="2006" y="3185"/>
                <a:ext cx="2" cy="153"/>
              </a:xfrm>
              <a:prstGeom prst="rect">
                <a:avLst/>
              </a:prstGeom>
              <a:solidFill>
                <a:srgbClr val="F2E4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23" name="Rectangle 1044"/>
              <p:cNvSpPr>
                <a:spLocks noChangeArrowheads="1"/>
              </p:cNvSpPr>
              <p:nvPr/>
            </p:nvSpPr>
            <p:spPr bwMode="auto">
              <a:xfrm>
                <a:off x="2008" y="3185"/>
                <a:ext cx="3" cy="153"/>
              </a:xfrm>
              <a:prstGeom prst="rect">
                <a:avLst/>
              </a:prstGeom>
              <a:solidFill>
                <a:srgbClr val="F1E3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24" name="Rectangle 1045"/>
              <p:cNvSpPr>
                <a:spLocks noChangeArrowheads="1"/>
              </p:cNvSpPr>
              <p:nvPr/>
            </p:nvSpPr>
            <p:spPr bwMode="auto">
              <a:xfrm>
                <a:off x="2011" y="3185"/>
                <a:ext cx="2" cy="153"/>
              </a:xfrm>
              <a:prstGeom prst="rect">
                <a:avLst/>
              </a:prstGeom>
              <a:solidFill>
                <a:srgbClr val="F1E3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25" name="Rectangle 1046"/>
              <p:cNvSpPr>
                <a:spLocks noChangeArrowheads="1"/>
              </p:cNvSpPr>
              <p:nvPr/>
            </p:nvSpPr>
            <p:spPr bwMode="auto">
              <a:xfrm>
                <a:off x="2013" y="3185"/>
                <a:ext cx="2" cy="153"/>
              </a:xfrm>
              <a:prstGeom prst="rect">
                <a:avLst/>
              </a:prstGeom>
              <a:solidFill>
                <a:srgbClr val="F0E2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26" name="Rectangle 1047"/>
              <p:cNvSpPr>
                <a:spLocks noChangeArrowheads="1"/>
              </p:cNvSpPr>
              <p:nvPr/>
            </p:nvSpPr>
            <p:spPr bwMode="auto">
              <a:xfrm>
                <a:off x="2015" y="3185"/>
                <a:ext cx="2" cy="153"/>
              </a:xfrm>
              <a:prstGeom prst="rect">
                <a:avLst/>
              </a:prstGeom>
              <a:solidFill>
                <a:srgbClr val="F0E1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27" name="Rectangle 1048"/>
              <p:cNvSpPr>
                <a:spLocks noChangeArrowheads="1"/>
              </p:cNvSpPr>
              <p:nvPr/>
            </p:nvSpPr>
            <p:spPr bwMode="auto">
              <a:xfrm>
                <a:off x="2017" y="3185"/>
                <a:ext cx="2" cy="153"/>
              </a:xfrm>
              <a:prstGeom prst="rect">
                <a:avLst/>
              </a:prstGeom>
              <a:solidFill>
                <a:srgbClr val="F0E1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28" name="Rectangle 1049"/>
              <p:cNvSpPr>
                <a:spLocks noChangeArrowheads="1"/>
              </p:cNvSpPr>
              <p:nvPr/>
            </p:nvSpPr>
            <p:spPr bwMode="auto">
              <a:xfrm>
                <a:off x="2019" y="3185"/>
                <a:ext cx="5" cy="153"/>
              </a:xfrm>
              <a:prstGeom prst="rect">
                <a:avLst/>
              </a:prstGeom>
              <a:solidFill>
                <a:srgbClr val="EFE0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29" name="Rectangle 1050"/>
              <p:cNvSpPr>
                <a:spLocks noChangeArrowheads="1"/>
              </p:cNvSpPr>
              <p:nvPr/>
            </p:nvSpPr>
            <p:spPr bwMode="auto">
              <a:xfrm>
                <a:off x="2024" y="3185"/>
                <a:ext cx="2" cy="153"/>
              </a:xfrm>
              <a:prstGeom prst="rect">
                <a:avLst/>
              </a:prstGeom>
              <a:solidFill>
                <a:srgbClr val="EEDF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30" name="Rectangle 1051"/>
              <p:cNvSpPr>
                <a:spLocks noChangeArrowheads="1"/>
              </p:cNvSpPr>
              <p:nvPr/>
            </p:nvSpPr>
            <p:spPr bwMode="auto">
              <a:xfrm>
                <a:off x="2026" y="3185"/>
                <a:ext cx="2" cy="153"/>
              </a:xfrm>
              <a:prstGeom prst="rect">
                <a:avLst/>
              </a:prstGeom>
              <a:solidFill>
                <a:srgbClr val="EDDE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31" name="Rectangle 1052"/>
              <p:cNvSpPr>
                <a:spLocks noChangeArrowheads="1"/>
              </p:cNvSpPr>
              <p:nvPr/>
            </p:nvSpPr>
            <p:spPr bwMode="auto">
              <a:xfrm>
                <a:off x="2028" y="3185"/>
                <a:ext cx="3" cy="153"/>
              </a:xfrm>
              <a:prstGeom prst="rect">
                <a:avLst/>
              </a:prstGeom>
              <a:solidFill>
                <a:srgbClr val="EDDE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32" name="Rectangle 1053"/>
              <p:cNvSpPr>
                <a:spLocks noChangeArrowheads="1"/>
              </p:cNvSpPr>
              <p:nvPr/>
            </p:nvSpPr>
            <p:spPr bwMode="auto">
              <a:xfrm>
                <a:off x="2031" y="3185"/>
                <a:ext cx="2" cy="153"/>
              </a:xfrm>
              <a:prstGeom prst="rect">
                <a:avLst/>
              </a:prstGeom>
              <a:solidFill>
                <a:srgbClr val="EDDD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33" name="Rectangle 1054"/>
              <p:cNvSpPr>
                <a:spLocks noChangeArrowheads="1"/>
              </p:cNvSpPr>
              <p:nvPr/>
            </p:nvSpPr>
            <p:spPr bwMode="auto">
              <a:xfrm>
                <a:off x="2033" y="3185"/>
                <a:ext cx="4" cy="153"/>
              </a:xfrm>
              <a:prstGeom prst="rect">
                <a:avLst/>
              </a:prstGeom>
              <a:solidFill>
                <a:srgbClr val="ECDC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34" name="Rectangle 1055"/>
              <p:cNvSpPr>
                <a:spLocks noChangeArrowheads="1"/>
              </p:cNvSpPr>
              <p:nvPr/>
            </p:nvSpPr>
            <p:spPr bwMode="auto">
              <a:xfrm>
                <a:off x="2037" y="3185"/>
                <a:ext cx="2" cy="153"/>
              </a:xfrm>
              <a:prstGeom prst="rect">
                <a:avLst/>
              </a:prstGeom>
              <a:solidFill>
                <a:srgbClr val="ECDB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35" name="Rectangle 1056"/>
              <p:cNvSpPr>
                <a:spLocks noChangeArrowheads="1"/>
              </p:cNvSpPr>
              <p:nvPr/>
            </p:nvSpPr>
            <p:spPr bwMode="auto">
              <a:xfrm>
                <a:off x="2039" y="3185"/>
                <a:ext cx="5" cy="153"/>
              </a:xfrm>
              <a:prstGeom prst="rect">
                <a:avLst/>
              </a:prstGeom>
              <a:solidFill>
                <a:srgbClr val="EBDA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36" name="Rectangle 1057"/>
              <p:cNvSpPr>
                <a:spLocks noChangeArrowheads="1"/>
              </p:cNvSpPr>
              <p:nvPr/>
            </p:nvSpPr>
            <p:spPr bwMode="auto">
              <a:xfrm>
                <a:off x="2044" y="3185"/>
                <a:ext cx="2" cy="153"/>
              </a:xfrm>
              <a:prstGeom prst="rect">
                <a:avLst/>
              </a:prstGeom>
              <a:solidFill>
                <a:srgbClr val="EAD9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37" name="Rectangle 1058"/>
              <p:cNvSpPr>
                <a:spLocks noChangeArrowheads="1"/>
              </p:cNvSpPr>
              <p:nvPr/>
            </p:nvSpPr>
            <p:spPr bwMode="auto">
              <a:xfrm>
                <a:off x="2046" y="3185"/>
                <a:ext cx="2" cy="153"/>
              </a:xfrm>
              <a:prstGeom prst="rect">
                <a:avLst/>
              </a:prstGeom>
              <a:solidFill>
                <a:srgbClr val="EAD9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38" name="Rectangle 1059"/>
              <p:cNvSpPr>
                <a:spLocks noChangeArrowheads="1"/>
              </p:cNvSpPr>
              <p:nvPr/>
            </p:nvSpPr>
            <p:spPr bwMode="auto">
              <a:xfrm>
                <a:off x="2048" y="3185"/>
                <a:ext cx="2" cy="153"/>
              </a:xfrm>
              <a:prstGeom prst="rect">
                <a:avLst/>
              </a:prstGeom>
              <a:solidFill>
                <a:srgbClr val="E9D8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39" name="Rectangle 1060"/>
              <p:cNvSpPr>
                <a:spLocks noChangeArrowheads="1"/>
              </p:cNvSpPr>
              <p:nvPr/>
            </p:nvSpPr>
            <p:spPr bwMode="auto">
              <a:xfrm>
                <a:off x="2050" y="3185"/>
                <a:ext cx="3" cy="153"/>
              </a:xfrm>
              <a:prstGeom prst="rect">
                <a:avLst/>
              </a:prstGeom>
              <a:solidFill>
                <a:srgbClr val="E9D8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40" name="Rectangle 1061"/>
              <p:cNvSpPr>
                <a:spLocks noChangeArrowheads="1"/>
              </p:cNvSpPr>
              <p:nvPr/>
            </p:nvSpPr>
            <p:spPr bwMode="auto">
              <a:xfrm>
                <a:off x="1855" y="3185"/>
                <a:ext cx="198" cy="153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41" name="Rectangle 1062"/>
              <p:cNvSpPr>
                <a:spLocks noChangeArrowheads="1"/>
              </p:cNvSpPr>
              <p:nvPr/>
            </p:nvSpPr>
            <p:spPr bwMode="auto">
              <a:xfrm>
                <a:off x="1920" y="3198"/>
                <a:ext cx="7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42" name="Rectangle 1063"/>
              <p:cNvSpPr>
                <a:spLocks noChangeArrowheads="1"/>
              </p:cNvSpPr>
              <p:nvPr/>
            </p:nvSpPr>
            <p:spPr bwMode="auto">
              <a:xfrm>
                <a:off x="1935" y="3227"/>
                <a:ext cx="51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Any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43" name="Rectangle 1064"/>
              <p:cNvSpPr>
                <a:spLocks noChangeArrowheads="1"/>
              </p:cNvSpPr>
              <p:nvPr/>
            </p:nvSpPr>
            <p:spPr bwMode="auto">
              <a:xfrm>
                <a:off x="1986" y="3256"/>
                <a:ext cx="59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{root}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44" name="Rectangle 1065"/>
              <p:cNvSpPr>
                <a:spLocks noChangeArrowheads="1"/>
              </p:cNvSpPr>
              <p:nvPr/>
            </p:nvSpPr>
            <p:spPr bwMode="auto">
              <a:xfrm>
                <a:off x="1487" y="3192"/>
                <a:ext cx="197" cy="152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45" name="Rectangle 1066"/>
              <p:cNvSpPr>
                <a:spLocks noChangeArrowheads="1"/>
              </p:cNvSpPr>
              <p:nvPr/>
            </p:nvSpPr>
            <p:spPr bwMode="auto">
              <a:xfrm>
                <a:off x="1487" y="3192"/>
                <a:ext cx="197" cy="152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46" name="Rectangle 1067"/>
              <p:cNvSpPr>
                <a:spLocks noChangeArrowheads="1"/>
              </p:cNvSpPr>
              <p:nvPr/>
            </p:nvSpPr>
            <p:spPr bwMode="auto">
              <a:xfrm>
                <a:off x="1480" y="3185"/>
                <a:ext cx="102" cy="153"/>
              </a:xfrm>
              <a:prstGeom prst="rect">
                <a:avLst/>
              </a:prstGeom>
              <a:solidFill>
                <a:srgbClr val="FCF2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47" name="Rectangle 1068"/>
              <p:cNvSpPr>
                <a:spLocks noChangeArrowheads="1"/>
              </p:cNvSpPr>
              <p:nvPr/>
            </p:nvSpPr>
            <p:spPr bwMode="auto">
              <a:xfrm>
                <a:off x="1582" y="3185"/>
                <a:ext cx="3" cy="153"/>
              </a:xfrm>
              <a:prstGeom prst="rect">
                <a:avLst/>
              </a:prstGeom>
              <a:solidFill>
                <a:srgbClr val="FBF1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48" name="Rectangle 1069"/>
              <p:cNvSpPr>
                <a:spLocks noChangeArrowheads="1"/>
              </p:cNvSpPr>
              <p:nvPr/>
            </p:nvSpPr>
            <p:spPr bwMode="auto">
              <a:xfrm>
                <a:off x="1585" y="3185"/>
                <a:ext cx="2" cy="153"/>
              </a:xfrm>
              <a:prstGeom prst="rect">
                <a:avLst/>
              </a:prstGeom>
              <a:solidFill>
                <a:srgbClr val="FBF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49" name="Rectangle 1070"/>
              <p:cNvSpPr>
                <a:spLocks noChangeArrowheads="1"/>
              </p:cNvSpPr>
              <p:nvPr/>
            </p:nvSpPr>
            <p:spPr bwMode="auto">
              <a:xfrm>
                <a:off x="1587" y="3185"/>
                <a:ext cx="2" cy="153"/>
              </a:xfrm>
              <a:prstGeom prst="rect">
                <a:avLst/>
              </a:prstGeom>
              <a:solidFill>
                <a:srgbClr val="FBF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50" name="Rectangle 1071"/>
              <p:cNvSpPr>
                <a:spLocks noChangeArrowheads="1"/>
              </p:cNvSpPr>
              <p:nvPr/>
            </p:nvSpPr>
            <p:spPr bwMode="auto">
              <a:xfrm>
                <a:off x="1589" y="3185"/>
                <a:ext cx="2" cy="153"/>
              </a:xfrm>
              <a:prstGeom prst="rect">
                <a:avLst/>
              </a:prstGeom>
              <a:solidFill>
                <a:srgbClr val="FAF0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51" name="Rectangle 1072"/>
              <p:cNvSpPr>
                <a:spLocks noChangeArrowheads="1"/>
              </p:cNvSpPr>
              <p:nvPr/>
            </p:nvSpPr>
            <p:spPr bwMode="auto">
              <a:xfrm>
                <a:off x="1591" y="3185"/>
                <a:ext cx="3" cy="153"/>
              </a:xfrm>
              <a:prstGeom prst="rect">
                <a:avLst/>
              </a:prstGeom>
              <a:solidFill>
                <a:srgbClr val="FAEF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52" name="Rectangle 1073"/>
              <p:cNvSpPr>
                <a:spLocks noChangeArrowheads="1"/>
              </p:cNvSpPr>
              <p:nvPr/>
            </p:nvSpPr>
            <p:spPr bwMode="auto">
              <a:xfrm>
                <a:off x="1594" y="3185"/>
                <a:ext cx="4" cy="153"/>
              </a:xfrm>
              <a:prstGeom prst="rect">
                <a:avLst/>
              </a:prstGeom>
              <a:solidFill>
                <a:srgbClr val="F9EE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53" name="Rectangle 1074"/>
              <p:cNvSpPr>
                <a:spLocks noChangeArrowheads="1"/>
              </p:cNvSpPr>
              <p:nvPr/>
            </p:nvSpPr>
            <p:spPr bwMode="auto">
              <a:xfrm>
                <a:off x="1598" y="3185"/>
                <a:ext cx="2" cy="153"/>
              </a:xfrm>
              <a:prstGeom prst="rect">
                <a:avLst/>
              </a:prstGeom>
              <a:solidFill>
                <a:srgbClr val="F8E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54" name="Rectangle 1075"/>
              <p:cNvSpPr>
                <a:spLocks noChangeArrowheads="1"/>
              </p:cNvSpPr>
              <p:nvPr/>
            </p:nvSpPr>
            <p:spPr bwMode="auto">
              <a:xfrm>
                <a:off x="1600" y="3185"/>
                <a:ext cx="2" cy="153"/>
              </a:xfrm>
              <a:prstGeom prst="rect">
                <a:avLst/>
              </a:prstGeom>
              <a:solidFill>
                <a:srgbClr val="F8EC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55" name="Rectangle 1076"/>
              <p:cNvSpPr>
                <a:spLocks noChangeArrowheads="1"/>
              </p:cNvSpPr>
              <p:nvPr/>
            </p:nvSpPr>
            <p:spPr bwMode="auto">
              <a:xfrm>
                <a:off x="1602" y="3185"/>
                <a:ext cx="5" cy="153"/>
              </a:xfrm>
              <a:prstGeom prst="rect">
                <a:avLst/>
              </a:prstGeom>
              <a:solidFill>
                <a:srgbClr val="F7EB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56" name="Rectangle 1077"/>
              <p:cNvSpPr>
                <a:spLocks noChangeArrowheads="1"/>
              </p:cNvSpPr>
              <p:nvPr/>
            </p:nvSpPr>
            <p:spPr bwMode="auto">
              <a:xfrm>
                <a:off x="1607" y="3185"/>
                <a:ext cx="2" cy="153"/>
              </a:xfrm>
              <a:prstGeom prst="rect">
                <a:avLst/>
              </a:prstGeom>
              <a:solidFill>
                <a:srgbClr val="F7EA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57" name="Rectangle 1078"/>
              <p:cNvSpPr>
                <a:spLocks noChangeArrowheads="1"/>
              </p:cNvSpPr>
              <p:nvPr/>
            </p:nvSpPr>
            <p:spPr bwMode="auto">
              <a:xfrm>
                <a:off x="1609" y="3185"/>
                <a:ext cx="2" cy="153"/>
              </a:xfrm>
              <a:prstGeom prst="rect">
                <a:avLst/>
              </a:prstGeom>
              <a:solidFill>
                <a:srgbClr val="F6E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58" name="Rectangle 1079"/>
              <p:cNvSpPr>
                <a:spLocks noChangeArrowheads="1"/>
              </p:cNvSpPr>
              <p:nvPr/>
            </p:nvSpPr>
            <p:spPr bwMode="auto">
              <a:xfrm>
                <a:off x="1611" y="3185"/>
                <a:ext cx="2" cy="153"/>
              </a:xfrm>
              <a:prstGeom prst="rect">
                <a:avLst/>
              </a:prstGeom>
              <a:solidFill>
                <a:srgbClr val="F6E9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59" name="Rectangle 1080"/>
              <p:cNvSpPr>
                <a:spLocks noChangeArrowheads="1"/>
              </p:cNvSpPr>
              <p:nvPr/>
            </p:nvSpPr>
            <p:spPr bwMode="auto">
              <a:xfrm>
                <a:off x="1613" y="3185"/>
                <a:ext cx="3" cy="153"/>
              </a:xfrm>
              <a:prstGeom prst="rect">
                <a:avLst/>
              </a:prstGeom>
              <a:solidFill>
                <a:srgbClr val="F5E9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60" name="Rectangle 1081"/>
              <p:cNvSpPr>
                <a:spLocks noChangeArrowheads="1"/>
              </p:cNvSpPr>
              <p:nvPr/>
            </p:nvSpPr>
            <p:spPr bwMode="auto">
              <a:xfrm>
                <a:off x="1616" y="3185"/>
                <a:ext cx="2" cy="153"/>
              </a:xfrm>
              <a:prstGeom prst="rect">
                <a:avLst/>
              </a:prstGeom>
              <a:solidFill>
                <a:srgbClr val="F5E8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61" name="Rectangle 1082"/>
              <p:cNvSpPr>
                <a:spLocks noChangeArrowheads="1"/>
              </p:cNvSpPr>
              <p:nvPr/>
            </p:nvSpPr>
            <p:spPr bwMode="auto">
              <a:xfrm>
                <a:off x="1618" y="3185"/>
                <a:ext cx="2" cy="153"/>
              </a:xfrm>
              <a:prstGeom prst="rect">
                <a:avLst/>
              </a:prstGeom>
              <a:solidFill>
                <a:srgbClr val="F5E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62" name="Rectangle 1083"/>
              <p:cNvSpPr>
                <a:spLocks noChangeArrowheads="1"/>
              </p:cNvSpPr>
              <p:nvPr/>
            </p:nvSpPr>
            <p:spPr bwMode="auto">
              <a:xfrm>
                <a:off x="1620" y="3185"/>
                <a:ext cx="2" cy="153"/>
              </a:xfrm>
              <a:prstGeom prst="rect">
                <a:avLst/>
              </a:prstGeom>
              <a:solidFill>
                <a:srgbClr val="F4E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63" name="Rectangle 1084"/>
              <p:cNvSpPr>
                <a:spLocks noChangeArrowheads="1"/>
              </p:cNvSpPr>
              <p:nvPr/>
            </p:nvSpPr>
            <p:spPr bwMode="auto">
              <a:xfrm>
                <a:off x="1622" y="3185"/>
                <a:ext cx="3" cy="153"/>
              </a:xfrm>
              <a:prstGeom prst="rect">
                <a:avLst/>
              </a:prstGeom>
              <a:solidFill>
                <a:srgbClr val="F3E6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64" name="Rectangle 1085"/>
              <p:cNvSpPr>
                <a:spLocks noChangeArrowheads="1"/>
              </p:cNvSpPr>
              <p:nvPr/>
            </p:nvSpPr>
            <p:spPr bwMode="auto">
              <a:xfrm>
                <a:off x="1625" y="3185"/>
                <a:ext cx="2" cy="153"/>
              </a:xfrm>
              <a:prstGeom prst="rect">
                <a:avLst/>
              </a:prstGeom>
              <a:solidFill>
                <a:srgbClr val="F3E6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65" name="Rectangle 1086"/>
              <p:cNvSpPr>
                <a:spLocks noChangeArrowheads="1"/>
              </p:cNvSpPr>
              <p:nvPr/>
            </p:nvSpPr>
            <p:spPr bwMode="auto">
              <a:xfrm>
                <a:off x="1627" y="3185"/>
                <a:ext cx="2" cy="153"/>
              </a:xfrm>
              <a:prstGeom prst="rect">
                <a:avLst/>
              </a:prstGeom>
              <a:solidFill>
                <a:srgbClr val="F2E5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66" name="Rectangle 1087"/>
              <p:cNvSpPr>
                <a:spLocks noChangeArrowheads="1"/>
              </p:cNvSpPr>
              <p:nvPr/>
            </p:nvSpPr>
            <p:spPr bwMode="auto">
              <a:xfrm>
                <a:off x="1629" y="3185"/>
                <a:ext cx="2" cy="153"/>
              </a:xfrm>
              <a:prstGeom prst="rect">
                <a:avLst/>
              </a:prstGeom>
              <a:solidFill>
                <a:srgbClr val="F2E5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67" name="Rectangle 1088"/>
              <p:cNvSpPr>
                <a:spLocks noChangeArrowheads="1"/>
              </p:cNvSpPr>
              <p:nvPr/>
            </p:nvSpPr>
            <p:spPr bwMode="auto">
              <a:xfrm>
                <a:off x="1631" y="3185"/>
                <a:ext cx="2" cy="153"/>
              </a:xfrm>
              <a:prstGeom prst="rect">
                <a:avLst/>
              </a:prstGeom>
              <a:solidFill>
                <a:srgbClr val="F2E4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68" name="Rectangle 1089"/>
              <p:cNvSpPr>
                <a:spLocks noChangeArrowheads="1"/>
              </p:cNvSpPr>
              <p:nvPr/>
            </p:nvSpPr>
            <p:spPr bwMode="auto">
              <a:xfrm>
                <a:off x="1633" y="3185"/>
                <a:ext cx="3" cy="153"/>
              </a:xfrm>
              <a:prstGeom prst="rect">
                <a:avLst/>
              </a:prstGeom>
              <a:solidFill>
                <a:srgbClr val="F1E3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69" name="Rectangle 1090"/>
              <p:cNvSpPr>
                <a:spLocks noChangeArrowheads="1"/>
              </p:cNvSpPr>
              <p:nvPr/>
            </p:nvSpPr>
            <p:spPr bwMode="auto">
              <a:xfrm>
                <a:off x="1636" y="3185"/>
                <a:ext cx="2" cy="153"/>
              </a:xfrm>
              <a:prstGeom prst="rect">
                <a:avLst/>
              </a:prstGeom>
              <a:solidFill>
                <a:srgbClr val="F1E3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70" name="Rectangle 1091"/>
              <p:cNvSpPr>
                <a:spLocks noChangeArrowheads="1"/>
              </p:cNvSpPr>
              <p:nvPr/>
            </p:nvSpPr>
            <p:spPr bwMode="auto">
              <a:xfrm>
                <a:off x="1638" y="3185"/>
                <a:ext cx="2" cy="153"/>
              </a:xfrm>
              <a:prstGeom prst="rect">
                <a:avLst/>
              </a:prstGeom>
              <a:solidFill>
                <a:srgbClr val="F0E2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71" name="Rectangle 1092"/>
              <p:cNvSpPr>
                <a:spLocks noChangeArrowheads="1"/>
              </p:cNvSpPr>
              <p:nvPr/>
            </p:nvSpPr>
            <p:spPr bwMode="auto">
              <a:xfrm>
                <a:off x="1640" y="3185"/>
                <a:ext cx="2" cy="153"/>
              </a:xfrm>
              <a:prstGeom prst="rect">
                <a:avLst/>
              </a:prstGeom>
              <a:solidFill>
                <a:srgbClr val="F0E1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72" name="Rectangle 1093"/>
              <p:cNvSpPr>
                <a:spLocks noChangeArrowheads="1"/>
              </p:cNvSpPr>
              <p:nvPr/>
            </p:nvSpPr>
            <p:spPr bwMode="auto">
              <a:xfrm>
                <a:off x="1642" y="3185"/>
                <a:ext cx="3" cy="153"/>
              </a:xfrm>
              <a:prstGeom prst="rect">
                <a:avLst/>
              </a:prstGeom>
              <a:solidFill>
                <a:srgbClr val="F0E1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73" name="Rectangle 1094"/>
              <p:cNvSpPr>
                <a:spLocks noChangeArrowheads="1"/>
              </p:cNvSpPr>
              <p:nvPr/>
            </p:nvSpPr>
            <p:spPr bwMode="auto">
              <a:xfrm>
                <a:off x="1645" y="3185"/>
                <a:ext cx="4" cy="153"/>
              </a:xfrm>
              <a:prstGeom prst="rect">
                <a:avLst/>
              </a:prstGeom>
              <a:solidFill>
                <a:srgbClr val="EFE0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74" name="Rectangle 1095"/>
              <p:cNvSpPr>
                <a:spLocks noChangeArrowheads="1"/>
              </p:cNvSpPr>
              <p:nvPr/>
            </p:nvSpPr>
            <p:spPr bwMode="auto">
              <a:xfrm>
                <a:off x="1649" y="3185"/>
                <a:ext cx="2" cy="153"/>
              </a:xfrm>
              <a:prstGeom prst="rect">
                <a:avLst/>
              </a:prstGeom>
              <a:solidFill>
                <a:srgbClr val="EEDF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75" name="Rectangle 1096"/>
              <p:cNvSpPr>
                <a:spLocks noChangeArrowheads="1"/>
              </p:cNvSpPr>
              <p:nvPr/>
            </p:nvSpPr>
            <p:spPr bwMode="auto">
              <a:xfrm>
                <a:off x="1651" y="3185"/>
                <a:ext cx="2" cy="153"/>
              </a:xfrm>
              <a:prstGeom prst="rect">
                <a:avLst/>
              </a:prstGeom>
              <a:solidFill>
                <a:srgbClr val="EDDE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76" name="Rectangle 1097"/>
              <p:cNvSpPr>
                <a:spLocks noChangeArrowheads="1"/>
              </p:cNvSpPr>
              <p:nvPr/>
            </p:nvSpPr>
            <p:spPr bwMode="auto">
              <a:xfrm>
                <a:off x="1653" y="3185"/>
                <a:ext cx="3" cy="153"/>
              </a:xfrm>
              <a:prstGeom prst="rect">
                <a:avLst/>
              </a:prstGeom>
              <a:solidFill>
                <a:srgbClr val="EDDE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77" name="Rectangle 1098"/>
              <p:cNvSpPr>
                <a:spLocks noChangeArrowheads="1"/>
              </p:cNvSpPr>
              <p:nvPr/>
            </p:nvSpPr>
            <p:spPr bwMode="auto">
              <a:xfrm>
                <a:off x="1656" y="3185"/>
                <a:ext cx="2" cy="153"/>
              </a:xfrm>
              <a:prstGeom prst="rect">
                <a:avLst/>
              </a:prstGeom>
              <a:solidFill>
                <a:srgbClr val="EDDD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78" name="Rectangle 1099"/>
              <p:cNvSpPr>
                <a:spLocks noChangeArrowheads="1"/>
              </p:cNvSpPr>
              <p:nvPr/>
            </p:nvSpPr>
            <p:spPr bwMode="auto">
              <a:xfrm>
                <a:off x="1658" y="3185"/>
                <a:ext cx="4" cy="153"/>
              </a:xfrm>
              <a:prstGeom prst="rect">
                <a:avLst/>
              </a:prstGeom>
              <a:solidFill>
                <a:srgbClr val="ECDC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79" name="Rectangle 1100"/>
              <p:cNvSpPr>
                <a:spLocks noChangeArrowheads="1"/>
              </p:cNvSpPr>
              <p:nvPr/>
            </p:nvSpPr>
            <p:spPr bwMode="auto">
              <a:xfrm>
                <a:off x="1662" y="3185"/>
                <a:ext cx="3" cy="153"/>
              </a:xfrm>
              <a:prstGeom prst="rect">
                <a:avLst/>
              </a:prstGeom>
              <a:solidFill>
                <a:srgbClr val="ECDB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80" name="Rectangle 1101"/>
              <p:cNvSpPr>
                <a:spLocks noChangeArrowheads="1"/>
              </p:cNvSpPr>
              <p:nvPr/>
            </p:nvSpPr>
            <p:spPr bwMode="auto">
              <a:xfrm>
                <a:off x="1665" y="3185"/>
                <a:ext cx="4" cy="153"/>
              </a:xfrm>
              <a:prstGeom prst="rect">
                <a:avLst/>
              </a:prstGeom>
              <a:solidFill>
                <a:srgbClr val="EBDA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81" name="Rectangle 1102"/>
              <p:cNvSpPr>
                <a:spLocks noChangeArrowheads="1"/>
              </p:cNvSpPr>
              <p:nvPr/>
            </p:nvSpPr>
            <p:spPr bwMode="auto">
              <a:xfrm>
                <a:off x="1669" y="3185"/>
                <a:ext cx="2" cy="153"/>
              </a:xfrm>
              <a:prstGeom prst="rect">
                <a:avLst/>
              </a:prstGeom>
              <a:solidFill>
                <a:srgbClr val="EAD9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82" name="Rectangle 1103"/>
              <p:cNvSpPr>
                <a:spLocks noChangeArrowheads="1"/>
              </p:cNvSpPr>
              <p:nvPr/>
            </p:nvSpPr>
            <p:spPr bwMode="auto">
              <a:xfrm>
                <a:off x="1671" y="3185"/>
                <a:ext cx="2" cy="153"/>
              </a:xfrm>
              <a:prstGeom prst="rect">
                <a:avLst/>
              </a:prstGeom>
              <a:solidFill>
                <a:srgbClr val="EAD9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83" name="Rectangle 1104"/>
              <p:cNvSpPr>
                <a:spLocks noChangeArrowheads="1"/>
              </p:cNvSpPr>
              <p:nvPr/>
            </p:nvSpPr>
            <p:spPr bwMode="auto">
              <a:xfrm>
                <a:off x="1673" y="3185"/>
                <a:ext cx="3" cy="153"/>
              </a:xfrm>
              <a:prstGeom prst="rect">
                <a:avLst/>
              </a:prstGeom>
              <a:solidFill>
                <a:srgbClr val="E9D8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84" name="Rectangle 1105"/>
              <p:cNvSpPr>
                <a:spLocks noChangeArrowheads="1"/>
              </p:cNvSpPr>
              <p:nvPr/>
            </p:nvSpPr>
            <p:spPr bwMode="auto">
              <a:xfrm>
                <a:off x="1676" y="3185"/>
                <a:ext cx="2" cy="153"/>
              </a:xfrm>
              <a:prstGeom prst="rect">
                <a:avLst/>
              </a:prstGeom>
              <a:solidFill>
                <a:srgbClr val="E9D8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85" name="Rectangle 1106"/>
              <p:cNvSpPr>
                <a:spLocks noChangeArrowheads="1"/>
              </p:cNvSpPr>
              <p:nvPr/>
            </p:nvSpPr>
            <p:spPr bwMode="auto">
              <a:xfrm>
                <a:off x="1480" y="3185"/>
                <a:ext cx="198" cy="153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86" name="Rectangle 1107"/>
              <p:cNvSpPr>
                <a:spLocks noChangeArrowheads="1"/>
              </p:cNvSpPr>
              <p:nvPr/>
            </p:nvSpPr>
            <p:spPr bwMode="auto">
              <a:xfrm>
                <a:off x="1509" y="3198"/>
                <a:ext cx="13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«FeatureTy...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87" name="Rectangle 1108"/>
              <p:cNvSpPr>
                <a:spLocks noChangeArrowheads="1"/>
              </p:cNvSpPr>
              <p:nvPr/>
            </p:nvSpPr>
            <p:spPr bwMode="auto">
              <a:xfrm>
                <a:off x="1514" y="3227"/>
                <a:ext cx="13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GFI_Feature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88" name="Rectangle 1109"/>
              <p:cNvSpPr>
                <a:spLocks noChangeArrowheads="1"/>
              </p:cNvSpPr>
              <p:nvPr/>
            </p:nvSpPr>
            <p:spPr bwMode="auto">
              <a:xfrm>
                <a:off x="1582" y="3499"/>
                <a:ext cx="371" cy="15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89" name="Rectangle 1110"/>
              <p:cNvSpPr>
                <a:spLocks noChangeArrowheads="1"/>
              </p:cNvSpPr>
              <p:nvPr/>
            </p:nvSpPr>
            <p:spPr bwMode="auto">
              <a:xfrm>
                <a:off x="1582" y="3499"/>
                <a:ext cx="371" cy="15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90" name="Rectangle 1111"/>
              <p:cNvSpPr>
                <a:spLocks noChangeArrowheads="1"/>
              </p:cNvSpPr>
              <p:nvPr/>
            </p:nvSpPr>
            <p:spPr bwMode="auto">
              <a:xfrm>
                <a:off x="1576" y="3493"/>
                <a:ext cx="193" cy="153"/>
              </a:xfrm>
              <a:prstGeom prst="rect">
                <a:avLst/>
              </a:prstGeom>
              <a:solidFill>
                <a:srgbClr val="FCF2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91" name="Rectangle 1112"/>
              <p:cNvSpPr>
                <a:spLocks noChangeArrowheads="1"/>
              </p:cNvSpPr>
              <p:nvPr/>
            </p:nvSpPr>
            <p:spPr bwMode="auto">
              <a:xfrm>
                <a:off x="1769" y="3493"/>
                <a:ext cx="9" cy="153"/>
              </a:xfrm>
              <a:prstGeom prst="rect">
                <a:avLst/>
              </a:prstGeom>
              <a:solidFill>
                <a:srgbClr val="FBF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92" name="Rectangle 1113"/>
              <p:cNvSpPr>
                <a:spLocks noChangeArrowheads="1"/>
              </p:cNvSpPr>
              <p:nvPr/>
            </p:nvSpPr>
            <p:spPr bwMode="auto">
              <a:xfrm>
                <a:off x="1778" y="3493"/>
                <a:ext cx="11" cy="153"/>
              </a:xfrm>
              <a:prstGeom prst="rect">
                <a:avLst/>
              </a:prstGeom>
              <a:solidFill>
                <a:srgbClr val="FBF0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93" name="Rectangle 1114"/>
              <p:cNvSpPr>
                <a:spLocks noChangeArrowheads="1"/>
              </p:cNvSpPr>
              <p:nvPr/>
            </p:nvSpPr>
            <p:spPr bwMode="auto">
              <a:xfrm>
                <a:off x="1789" y="3493"/>
                <a:ext cx="11" cy="153"/>
              </a:xfrm>
              <a:prstGeom prst="rect">
                <a:avLst/>
              </a:prstGeom>
              <a:solidFill>
                <a:srgbClr val="F9EE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94" name="Rectangle 1115"/>
              <p:cNvSpPr>
                <a:spLocks noChangeArrowheads="1"/>
              </p:cNvSpPr>
              <p:nvPr/>
            </p:nvSpPr>
            <p:spPr bwMode="auto">
              <a:xfrm>
                <a:off x="1800" y="3493"/>
                <a:ext cx="11" cy="153"/>
              </a:xfrm>
              <a:prstGeom prst="rect">
                <a:avLst/>
              </a:prstGeom>
              <a:solidFill>
                <a:srgbClr val="F8EC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95" name="Rectangle 1116"/>
              <p:cNvSpPr>
                <a:spLocks noChangeArrowheads="1"/>
              </p:cNvSpPr>
              <p:nvPr/>
            </p:nvSpPr>
            <p:spPr bwMode="auto">
              <a:xfrm>
                <a:off x="1811" y="3493"/>
                <a:ext cx="9" cy="153"/>
              </a:xfrm>
              <a:prstGeom prst="rect">
                <a:avLst/>
              </a:prstGeom>
              <a:solidFill>
                <a:srgbClr val="F7EB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96" name="Rectangle 1117"/>
              <p:cNvSpPr>
                <a:spLocks noChangeArrowheads="1"/>
              </p:cNvSpPr>
              <p:nvPr/>
            </p:nvSpPr>
            <p:spPr bwMode="auto">
              <a:xfrm>
                <a:off x="1820" y="3493"/>
                <a:ext cx="9" cy="153"/>
              </a:xfrm>
              <a:prstGeom prst="rect">
                <a:avLst/>
              </a:prstGeom>
              <a:solidFill>
                <a:srgbClr val="F6E9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97" name="Rectangle 1118"/>
              <p:cNvSpPr>
                <a:spLocks noChangeArrowheads="1"/>
              </p:cNvSpPr>
              <p:nvPr/>
            </p:nvSpPr>
            <p:spPr bwMode="auto">
              <a:xfrm>
                <a:off x="1829" y="3493"/>
                <a:ext cx="11" cy="153"/>
              </a:xfrm>
              <a:prstGeom prst="rect">
                <a:avLst/>
              </a:prstGeom>
              <a:solidFill>
                <a:srgbClr val="F5E8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98" name="Rectangle 1119"/>
              <p:cNvSpPr>
                <a:spLocks noChangeArrowheads="1"/>
              </p:cNvSpPr>
              <p:nvPr/>
            </p:nvSpPr>
            <p:spPr bwMode="auto">
              <a:xfrm>
                <a:off x="1840" y="3493"/>
                <a:ext cx="11" cy="153"/>
              </a:xfrm>
              <a:prstGeom prst="rect">
                <a:avLst/>
              </a:prstGeom>
              <a:solidFill>
                <a:srgbClr val="F4E7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99" name="Rectangle 1120"/>
              <p:cNvSpPr>
                <a:spLocks noChangeArrowheads="1"/>
              </p:cNvSpPr>
              <p:nvPr/>
            </p:nvSpPr>
            <p:spPr bwMode="auto">
              <a:xfrm>
                <a:off x="1851" y="3493"/>
                <a:ext cx="11" cy="153"/>
              </a:xfrm>
              <a:prstGeom prst="rect">
                <a:avLst/>
              </a:prstGeom>
              <a:solidFill>
                <a:srgbClr val="F2E5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0" name="Rectangle 1121"/>
              <p:cNvSpPr>
                <a:spLocks noChangeArrowheads="1"/>
              </p:cNvSpPr>
              <p:nvPr/>
            </p:nvSpPr>
            <p:spPr bwMode="auto">
              <a:xfrm>
                <a:off x="1862" y="3493"/>
                <a:ext cx="7" cy="153"/>
              </a:xfrm>
              <a:prstGeom prst="rect">
                <a:avLst/>
              </a:prstGeom>
              <a:solidFill>
                <a:srgbClr val="F1E4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1" name="Rectangle 1122"/>
              <p:cNvSpPr>
                <a:spLocks noChangeArrowheads="1"/>
              </p:cNvSpPr>
              <p:nvPr/>
            </p:nvSpPr>
            <p:spPr bwMode="auto">
              <a:xfrm>
                <a:off x="1869" y="3493"/>
                <a:ext cx="6" cy="153"/>
              </a:xfrm>
              <a:prstGeom prst="rect">
                <a:avLst/>
              </a:prstGeom>
              <a:solidFill>
                <a:srgbClr val="F1E2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2" name="Rectangle 1123"/>
              <p:cNvSpPr>
                <a:spLocks noChangeArrowheads="1"/>
              </p:cNvSpPr>
              <p:nvPr/>
            </p:nvSpPr>
            <p:spPr bwMode="auto">
              <a:xfrm>
                <a:off x="1875" y="3493"/>
                <a:ext cx="9" cy="153"/>
              </a:xfrm>
              <a:prstGeom prst="rect">
                <a:avLst/>
              </a:prstGeom>
              <a:solidFill>
                <a:srgbClr val="F0E1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3" name="Rectangle 1124"/>
              <p:cNvSpPr>
                <a:spLocks noChangeArrowheads="1"/>
              </p:cNvSpPr>
              <p:nvPr/>
            </p:nvSpPr>
            <p:spPr bwMode="auto">
              <a:xfrm>
                <a:off x="1884" y="3493"/>
                <a:ext cx="11" cy="153"/>
              </a:xfrm>
              <a:prstGeom prst="rect">
                <a:avLst/>
              </a:prstGeom>
              <a:solidFill>
                <a:srgbClr val="EFE0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4" name="Rectangle 1125"/>
              <p:cNvSpPr>
                <a:spLocks noChangeArrowheads="1"/>
              </p:cNvSpPr>
              <p:nvPr/>
            </p:nvSpPr>
            <p:spPr bwMode="auto">
              <a:xfrm>
                <a:off x="1895" y="3493"/>
                <a:ext cx="9" cy="153"/>
              </a:xfrm>
              <a:prstGeom prst="rect">
                <a:avLst/>
              </a:prstGeom>
              <a:solidFill>
                <a:srgbClr val="EEDF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5" name="Rectangle 1126"/>
              <p:cNvSpPr>
                <a:spLocks noChangeArrowheads="1"/>
              </p:cNvSpPr>
              <p:nvPr/>
            </p:nvSpPr>
            <p:spPr bwMode="auto">
              <a:xfrm>
                <a:off x="1904" y="3493"/>
                <a:ext cx="11" cy="153"/>
              </a:xfrm>
              <a:prstGeom prst="rect">
                <a:avLst/>
              </a:prstGeom>
              <a:solidFill>
                <a:srgbClr val="EDDD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6" name="Rectangle 1127"/>
              <p:cNvSpPr>
                <a:spLocks noChangeArrowheads="1"/>
              </p:cNvSpPr>
              <p:nvPr/>
            </p:nvSpPr>
            <p:spPr bwMode="auto">
              <a:xfrm>
                <a:off x="1915" y="3493"/>
                <a:ext cx="11" cy="153"/>
              </a:xfrm>
              <a:prstGeom prst="rect">
                <a:avLst/>
              </a:prstGeom>
              <a:solidFill>
                <a:srgbClr val="ECDB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7" name="Rectangle 1128"/>
              <p:cNvSpPr>
                <a:spLocks noChangeArrowheads="1"/>
              </p:cNvSpPr>
              <p:nvPr/>
            </p:nvSpPr>
            <p:spPr bwMode="auto">
              <a:xfrm>
                <a:off x="1926" y="3493"/>
                <a:ext cx="9" cy="153"/>
              </a:xfrm>
              <a:prstGeom prst="rect">
                <a:avLst/>
              </a:prstGeom>
              <a:solidFill>
                <a:srgbClr val="EBDA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8" name="Rectangle 1129"/>
              <p:cNvSpPr>
                <a:spLocks noChangeArrowheads="1"/>
              </p:cNvSpPr>
              <p:nvPr/>
            </p:nvSpPr>
            <p:spPr bwMode="auto">
              <a:xfrm>
                <a:off x="1935" y="3493"/>
                <a:ext cx="9" cy="153"/>
              </a:xfrm>
              <a:prstGeom prst="rect">
                <a:avLst/>
              </a:prstGeom>
              <a:solidFill>
                <a:srgbClr val="E9D8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9" name="Rectangle 1130"/>
              <p:cNvSpPr>
                <a:spLocks noChangeArrowheads="1"/>
              </p:cNvSpPr>
              <p:nvPr/>
            </p:nvSpPr>
            <p:spPr bwMode="auto">
              <a:xfrm>
                <a:off x="1944" y="3493"/>
                <a:ext cx="2" cy="153"/>
              </a:xfrm>
              <a:prstGeom prst="rect">
                <a:avLst/>
              </a:prstGeom>
              <a:solidFill>
                <a:srgbClr val="E8D7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10" name="Rectangle 1131"/>
              <p:cNvSpPr>
                <a:spLocks noChangeArrowheads="1"/>
              </p:cNvSpPr>
              <p:nvPr/>
            </p:nvSpPr>
            <p:spPr bwMode="auto">
              <a:xfrm>
                <a:off x="1576" y="3493"/>
                <a:ext cx="370" cy="153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11" name="Rectangle 1132"/>
              <p:cNvSpPr>
                <a:spLocks noChangeArrowheads="1"/>
              </p:cNvSpPr>
              <p:nvPr/>
            </p:nvSpPr>
            <p:spPr bwMode="auto">
              <a:xfrm>
                <a:off x="1682" y="3506"/>
                <a:ext cx="15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2" name="Rectangle 1133"/>
              <p:cNvSpPr>
                <a:spLocks noChangeArrowheads="1"/>
              </p:cNvSpPr>
              <p:nvPr/>
            </p:nvSpPr>
            <p:spPr bwMode="auto">
              <a:xfrm>
                <a:off x="1649" y="3535"/>
                <a:ext cx="22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SF_SamplingFeature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3" name="Line 1134"/>
              <p:cNvSpPr>
                <a:spLocks noChangeShapeType="1"/>
              </p:cNvSpPr>
              <p:nvPr/>
            </p:nvSpPr>
            <p:spPr bwMode="auto">
              <a:xfrm>
                <a:off x="1576" y="3575"/>
                <a:ext cx="370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14" name="Rectangle 1135"/>
              <p:cNvSpPr>
                <a:spLocks noChangeArrowheads="1"/>
              </p:cNvSpPr>
              <p:nvPr/>
            </p:nvSpPr>
            <p:spPr bwMode="auto">
              <a:xfrm>
                <a:off x="1587" y="3584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5" name="Rectangle 1136"/>
              <p:cNvSpPr>
                <a:spLocks noChangeArrowheads="1"/>
              </p:cNvSpPr>
              <p:nvPr/>
            </p:nvSpPr>
            <p:spPr bwMode="auto">
              <a:xfrm>
                <a:off x="1625" y="3584"/>
                <a:ext cx="25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lineage  :LI_Lineage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6" name="Rectangle 1137"/>
              <p:cNvSpPr>
                <a:spLocks noChangeArrowheads="1"/>
              </p:cNvSpPr>
              <p:nvPr/>
            </p:nvSpPr>
            <p:spPr bwMode="auto">
              <a:xfrm>
                <a:off x="1587" y="3612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7" name="Rectangle 1138"/>
              <p:cNvSpPr>
                <a:spLocks noChangeArrowheads="1"/>
              </p:cNvSpPr>
              <p:nvPr/>
            </p:nvSpPr>
            <p:spPr bwMode="auto">
              <a:xfrm>
                <a:off x="1625" y="3612"/>
                <a:ext cx="301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parameter  :NamedValue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8" name="Rectangle 1139"/>
              <p:cNvSpPr>
                <a:spLocks noChangeArrowheads="1"/>
              </p:cNvSpPr>
              <p:nvPr/>
            </p:nvSpPr>
            <p:spPr bwMode="auto">
              <a:xfrm>
                <a:off x="1607" y="2733"/>
                <a:ext cx="399" cy="279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19" name="Rectangle 1140"/>
              <p:cNvSpPr>
                <a:spLocks noChangeArrowheads="1"/>
              </p:cNvSpPr>
              <p:nvPr/>
            </p:nvSpPr>
            <p:spPr bwMode="auto">
              <a:xfrm>
                <a:off x="1607" y="2733"/>
                <a:ext cx="399" cy="279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20" name="Rectangle 1141"/>
              <p:cNvSpPr>
                <a:spLocks noChangeArrowheads="1"/>
              </p:cNvSpPr>
              <p:nvPr/>
            </p:nvSpPr>
            <p:spPr bwMode="auto">
              <a:xfrm>
                <a:off x="1600" y="2727"/>
                <a:ext cx="209" cy="279"/>
              </a:xfrm>
              <a:prstGeom prst="rect">
                <a:avLst/>
              </a:prstGeom>
              <a:solidFill>
                <a:srgbClr val="D5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21" name="Rectangle 1142"/>
              <p:cNvSpPr>
                <a:spLocks noChangeArrowheads="1"/>
              </p:cNvSpPr>
              <p:nvPr/>
            </p:nvSpPr>
            <p:spPr bwMode="auto">
              <a:xfrm>
                <a:off x="1809" y="2727"/>
                <a:ext cx="9" cy="279"/>
              </a:xfrm>
              <a:prstGeom prst="rect">
                <a:avLst/>
              </a:prstGeom>
              <a:solidFill>
                <a:srgbClr val="D3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22" name="Rectangle 1143"/>
              <p:cNvSpPr>
                <a:spLocks noChangeArrowheads="1"/>
              </p:cNvSpPr>
              <p:nvPr/>
            </p:nvSpPr>
            <p:spPr bwMode="auto">
              <a:xfrm>
                <a:off x="1818" y="2727"/>
                <a:ext cx="11" cy="279"/>
              </a:xfrm>
              <a:prstGeom prst="rect">
                <a:avLst/>
              </a:prstGeom>
              <a:solidFill>
                <a:srgbClr val="D1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23" name="Rectangle 1144"/>
              <p:cNvSpPr>
                <a:spLocks noChangeArrowheads="1"/>
              </p:cNvSpPr>
              <p:nvPr/>
            </p:nvSpPr>
            <p:spPr bwMode="auto">
              <a:xfrm>
                <a:off x="1829" y="2727"/>
                <a:ext cx="9" cy="279"/>
              </a:xfrm>
              <a:prstGeom prst="rect">
                <a:avLst/>
              </a:prstGeom>
              <a:solidFill>
                <a:srgbClr val="CF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24" name="Rectangle 1145"/>
              <p:cNvSpPr>
                <a:spLocks noChangeArrowheads="1"/>
              </p:cNvSpPr>
              <p:nvPr/>
            </p:nvSpPr>
            <p:spPr bwMode="auto">
              <a:xfrm>
                <a:off x="1838" y="2727"/>
                <a:ext cx="11" cy="279"/>
              </a:xfrm>
              <a:prstGeom prst="rect">
                <a:avLst/>
              </a:prstGeom>
              <a:solidFill>
                <a:srgbClr val="CD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25" name="Rectangle 1146"/>
              <p:cNvSpPr>
                <a:spLocks noChangeArrowheads="1"/>
              </p:cNvSpPr>
              <p:nvPr/>
            </p:nvSpPr>
            <p:spPr bwMode="auto">
              <a:xfrm>
                <a:off x="1849" y="2727"/>
                <a:ext cx="8" cy="279"/>
              </a:xfrm>
              <a:prstGeom prst="rect">
                <a:avLst/>
              </a:prstGeom>
              <a:solidFill>
                <a:srgbClr val="C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26" name="Rectangle 1147"/>
              <p:cNvSpPr>
                <a:spLocks noChangeArrowheads="1"/>
              </p:cNvSpPr>
              <p:nvPr/>
            </p:nvSpPr>
            <p:spPr bwMode="auto">
              <a:xfrm>
                <a:off x="1857" y="2727"/>
                <a:ext cx="12" cy="279"/>
              </a:xfrm>
              <a:prstGeom prst="rect">
                <a:avLst/>
              </a:prstGeom>
              <a:solidFill>
                <a:srgbClr val="C9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27" name="Rectangle 1148"/>
              <p:cNvSpPr>
                <a:spLocks noChangeArrowheads="1"/>
              </p:cNvSpPr>
              <p:nvPr/>
            </p:nvSpPr>
            <p:spPr bwMode="auto">
              <a:xfrm>
                <a:off x="1869" y="2727"/>
                <a:ext cx="8" cy="279"/>
              </a:xfrm>
              <a:prstGeom prst="rect">
                <a:avLst/>
              </a:prstGeom>
              <a:solidFill>
                <a:srgbClr val="C7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28" name="Rectangle 1149"/>
              <p:cNvSpPr>
                <a:spLocks noChangeArrowheads="1"/>
              </p:cNvSpPr>
              <p:nvPr/>
            </p:nvSpPr>
            <p:spPr bwMode="auto">
              <a:xfrm>
                <a:off x="1877" y="2727"/>
                <a:ext cx="12" cy="279"/>
              </a:xfrm>
              <a:prstGeom prst="rect">
                <a:avLst/>
              </a:prstGeom>
              <a:solidFill>
                <a:srgbClr val="C5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29" name="Rectangle 1150"/>
              <p:cNvSpPr>
                <a:spLocks noChangeArrowheads="1"/>
              </p:cNvSpPr>
              <p:nvPr/>
            </p:nvSpPr>
            <p:spPr bwMode="auto">
              <a:xfrm>
                <a:off x="1889" y="2727"/>
                <a:ext cx="8" cy="279"/>
              </a:xfrm>
              <a:prstGeom prst="rect">
                <a:avLst/>
              </a:prstGeom>
              <a:solidFill>
                <a:srgbClr val="C3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30" name="Rectangle 1151"/>
              <p:cNvSpPr>
                <a:spLocks noChangeArrowheads="1"/>
              </p:cNvSpPr>
              <p:nvPr/>
            </p:nvSpPr>
            <p:spPr bwMode="auto">
              <a:xfrm>
                <a:off x="1897" y="2727"/>
                <a:ext cx="12" cy="279"/>
              </a:xfrm>
              <a:prstGeom prst="rect">
                <a:avLst/>
              </a:prstGeom>
              <a:solidFill>
                <a:srgbClr val="C1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31" name="Rectangle 1152"/>
              <p:cNvSpPr>
                <a:spLocks noChangeArrowheads="1"/>
              </p:cNvSpPr>
              <p:nvPr/>
            </p:nvSpPr>
            <p:spPr bwMode="auto">
              <a:xfrm>
                <a:off x="1909" y="2727"/>
                <a:ext cx="8" cy="279"/>
              </a:xfrm>
              <a:prstGeom prst="rect">
                <a:avLst/>
              </a:prstGeom>
              <a:solidFill>
                <a:srgbClr val="BF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32" name="Rectangle 1153"/>
              <p:cNvSpPr>
                <a:spLocks noChangeArrowheads="1"/>
              </p:cNvSpPr>
              <p:nvPr/>
            </p:nvSpPr>
            <p:spPr bwMode="auto">
              <a:xfrm>
                <a:off x="1917" y="2727"/>
                <a:ext cx="11" cy="279"/>
              </a:xfrm>
              <a:prstGeom prst="rect">
                <a:avLst/>
              </a:prstGeom>
              <a:solidFill>
                <a:srgbClr val="BD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33" name="Rectangle 1154"/>
              <p:cNvSpPr>
                <a:spLocks noChangeArrowheads="1"/>
              </p:cNvSpPr>
              <p:nvPr/>
            </p:nvSpPr>
            <p:spPr bwMode="auto">
              <a:xfrm>
                <a:off x="1928" y="2727"/>
                <a:ext cx="9" cy="279"/>
              </a:xfrm>
              <a:prstGeom prst="rect">
                <a:avLst/>
              </a:prstGeom>
              <a:solidFill>
                <a:srgbClr val="BB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34" name="Rectangle 1155"/>
              <p:cNvSpPr>
                <a:spLocks noChangeArrowheads="1"/>
              </p:cNvSpPr>
              <p:nvPr/>
            </p:nvSpPr>
            <p:spPr bwMode="auto">
              <a:xfrm>
                <a:off x="1937" y="2727"/>
                <a:ext cx="11" cy="279"/>
              </a:xfrm>
              <a:prstGeom prst="rect">
                <a:avLst/>
              </a:prstGeom>
              <a:solidFill>
                <a:srgbClr val="B9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35" name="Rectangle 1156"/>
              <p:cNvSpPr>
                <a:spLocks noChangeArrowheads="1"/>
              </p:cNvSpPr>
              <p:nvPr/>
            </p:nvSpPr>
            <p:spPr bwMode="auto">
              <a:xfrm>
                <a:off x="1948" y="2727"/>
                <a:ext cx="9" cy="279"/>
              </a:xfrm>
              <a:prstGeom prst="rect">
                <a:avLst/>
              </a:prstGeom>
              <a:solidFill>
                <a:srgbClr val="B7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36" name="Rectangle 1157"/>
              <p:cNvSpPr>
                <a:spLocks noChangeArrowheads="1"/>
              </p:cNvSpPr>
              <p:nvPr/>
            </p:nvSpPr>
            <p:spPr bwMode="auto">
              <a:xfrm>
                <a:off x="1957" y="2727"/>
                <a:ext cx="11" cy="279"/>
              </a:xfrm>
              <a:prstGeom prst="rect">
                <a:avLst/>
              </a:prstGeom>
              <a:solidFill>
                <a:srgbClr val="B5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37" name="Rectangle 1158"/>
              <p:cNvSpPr>
                <a:spLocks noChangeArrowheads="1"/>
              </p:cNvSpPr>
              <p:nvPr/>
            </p:nvSpPr>
            <p:spPr bwMode="auto">
              <a:xfrm>
                <a:off x="1968" y="2727"/>
                <a:ext cx="9" cy="279"/>
              </a:xfrm>
              <a:prstGeom prst="rect">
                <a:avLst/>
              </a:prstGeom>
              <a:solidFill>
                <a:srgbClr val="B3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38" name="Rectangle 1159"/>
              <p:cNvSpPr>
                <a:spLocks noChangeArrowheads="1"/>
              </p:cNvSpPr>
              <p:nvPr/>
            </p:nvSpPr>
            <p:spPr bwMode="auto">
              <a:xfrm>
                <a:off x="1977" y="2727"/>
                <a:ext cx="11" cy="279"/>
              </a:xfrm>
              <a:prstGeom prst="rect">
                <a:avLst/>
              </a:prstGeom>
              <a:solidFill>
                <a:srgbClr val="B1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39" name="Rectangle 1160"/>
              <p:cNvSpPr>
                <a:spLocks noChangeArrowheads="1"/>
              </p:cNvSpPr>
              <p:nvPr/>
            </p:nvSpPr>
            <p:spPr bwMode="auto">
              <a:xfrm>
                <a:off x="1988" y="2727"/>
                <a:ext cx="9" cy="279"/>
              </a:xfrm>
              <a:prstGeom prst="rect">
                <a:avLst/>
              </a:prstGeom>
              <a:solidFill>
                <a:srgbClr val="A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40" name="Rectangle 1161"/>
              <p:cNvSpPr>
                <a:spLocks noChangeArrowheads="1"/>
              </p:cNvSpPr>
              <p:nvPr/>
            </p:nvSpPr>
            <p:spPr bwMode="auto">
              <a:xfrm>
                <a:off x="1997" y="2727"/>
                <a:ext cx="2" cy="279"/>
              </a:xfrm>
              <a:prstGeom prst="rect">
                <a:avLst/>
              </a:prstGeom>
              <a:solidFill>
                <a:srgbClr val="AD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41" name="Rectangle 1162"/>
              <p:cNvSpPr>
                <a:spLocks noChangeArrowheads="1"/>
              </p:cNvSpPr>
              <p:nvPr/>
            </p:nvSpPr>
            <p:spPr bwMode="auto">
              <a:xfrm>
                <a:off x="1600" y="2727"/>
                <a:ext cx="399" cy="279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42" name="Rectangle 1163"/>
              <p:cNvSpPr>
                <a:spLocks noChangeArrowheads="1"/>
              </p:cNvSpPr>
              <p:nvPr/>
            </p:nvSpPr>
            <p:spPr bwMode="auto">
              <a:xfrm>
                <a:off x="1873" y="2733"/>
                <a:ext cx="119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AnyFeature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3" name="Rectangle 1164"/>
              <p:cNvSpPr>
                <a:spLocks noChangeArrowheads="1"/>
              </p:cNvSpPr>
              <p:nvPr/>
            </p:nvSpPr>
            <p:spPr bwMode="auto">
              <a:xfrm>
                <a:off x="1720" y="2775"/>
                <a:ext cx="15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4" name="Rectangle 1165"/>
              <p:cNvSpPr>
                <a:spLocks noChangeArrowheads="1"/>
              </p:cNvSpPr>
              <p:nvPr/>
            </p:nvSpPr>
            <p:spPr bwMode="auto">
              <a:xfrm>
                <a:off x="1707" y="2804"/>
                <a:ext cx="18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OM_Observation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5" name="Line 1166"/>
              <p:cNvSpPr>
                <a:spLocks noChangeShapeType="1"/>
              </p:cNvSpPr>
              <p:nvPr/>
            </p:nvSpPr>
            <p:spPr bwMode="auto">
              <a:xfrm>
                <a:off x="1600" y="2844"/>
                <a:ext cx="399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46" name="Rectangle 1167"/>
              <p:cNvSpPr>
                <a:spLocks noChangeArrowheads="1"/>
              </p:cNvSpPr>
              <p:nvPr/>
            </p:nvSpPr>
            <p:spPr bwMode="auto">
              <a:xfrm>
                <a:off x="1611" y="2853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7" name="Rectangle 1168"/>
              <p:cNvSpPr>
                <a:spLocks noChangeArrowheads="1"/>
              </p:cNvSpPr>
              <p:nvPr/>
            </p:nvSpPr>
            <p:spPr bwMode="auto">
              <a:xfrm>
                <a:off x="1649" y="2853"/>
                <a:ext cx="301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parameter  :NamedValue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8" name="Rectangle 1169"/>
              <p:cNvSpPr>
                <a:spLocks noChangeArrowheads="1"/>
              </p:cNvSpPr>
              <p:nvPr/>
            </p:nvSpPr>
            <p:spPr bwMode="auto">
              <a:xfrm>
                <a:off x="1611" y="2882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9" name="Rectangle 1170"/>
              <p:cNvSpPr>
                <a:spLocks noChangeArrowheads="1"/>
              </p:cNvSpPr>
              <p:nvPr/>
            </p:nvSpPr>
            <p:spPr bwMode="auto">
              <a:xfrm>
                <a:off x="1649" y="2882"/>
                <a:ext cx="306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phenomenonTime  :TM_Object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0" name="Rectangle 1171"/>
              <p:cNvSpPr>
                <a:spLocks noChangeArrowheads="1"/>
              </p:cNvSpPr>
              <p:nvPr/>
            </p:nvSpPr>
            <p:spPr bwMode="auto">
              <a:xfrm>
                <a:off x="1611" y="2910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1" name="Rectangle 1172"/>
              <p:cNvSpPr>
                <a:spLocks noChangeArrowheads="1"/>
              </p:cNvSpPr>
              <p:nvPr/>
            </p:nvSpPr>
            <p:spPr bwMode="auto">
              <a:xfrm>
                <a:off x="1649" y="2910"/>
                <a:ext cx="323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resultQuality  :DQ_Element [0..*]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2" name="Rectangle 1173"/>
              <p:cNvSpPr>
                <a:spLocks noChangeArrowheads="1"/>
              </p:cNvSpPr>
              <p:nvPr/>
            </p:nvSpPr>
            <p:spPr bwMode="auto">
              <a:xfrm>
                <a:off x="1611" y="2939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3" name="Rectangle 1174"/>
              <p:cNvSpPr>
                <a:spLocks noChangeArrowheads="1"/>
              </p:cNvSpPr>
              <p:nvPr/>
            </p:nvSpPr>
            <p:spPr bwMode="auto">
              <a:xfrm>
                <a:off x="1649" y="2939"/>
                <a:ext cx="23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resultTime  :TM_Instant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4" name="Rectangle 1175"/>
              <p:cNvSpPr>
                <a:spLocks noChangeArrowheads="1"/>
              </p:cNvSpPr>
              <p:nvPr/>
            </p:nvSpPr>
            <p:spPr bwMode="auto">
              <a:xfrm>
                <a:off x="1611" y="2968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5" name="Rectangle 1176"/>
              <p:cNvSpPr>
                <a:spLocks noChangeArrowheads="1"/>
              </p:cNvSpPr>
              <p:nvPr/>
            </p:nvSpPr>
            <p:spPr bwMode="auto">
              <a:xfrm>
                <a:off x="1649" y="2968"/>
                <a:ext cx="279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validTime  :TM_Period [0..1]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6" name="Rectangle 1177"/>
              <p:cNvSpPr>
                <a:spLocks noChangeArrowheads="1"/>
              </p:cNvSpPr>
              <p:nvPr/>
            </p:nvSpPr>
            <p:spPr bwMode="auto">
              <a:xfrm>
                <a:off x="1483" y="3730"/>
                <a:ext cx="570" cy="15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57" name="Rectangle 1178"/>
              <p:cNvSpPr>
                <a:spLocks noChangeArrowheads="1"/>
              </p:cNvSpPr>
              <p:nvPr/>
            </p:nvSpPr>
            <p:spPr bwMode="auto">
              <a:xfrm>
                <a:off x="1483" y="3730"/>
                <a:ext cx="570" cy="15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58" name="Rectangle 1179"/>
              <p:cNvSpPr>
                <a:spLocks noChangeArrowheads="1"/>
              </p:cNvSpPr>
              <p:nvPr/>
            </p:nvSpPr>
            <p:spPr bwMode="auto">
              <a:xfrm>
                <a:off x="1476" y="3723"/>
                <a:ext cx="297" cy="153"/>
              </a:xfrm>
              <a:prstGeom prst="rect">
                <a:avLst/>
              </a:prstGeom>
              <a:solidFill>
                <a:srgbClr val="FCF2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59" name="Rectangle 1180"/>
              <p:cNvSpPr>
                <a:spLocks noChangeArrowheads="1"/>
              </p:cNvSpPr>
              <p:nvPr/>
            </p:nvSpPr>
            <p:spPr bwMode="auto">
              <a:xfrm>
                <a:off x="1773" y="3723"/>
                <a:ext cx="14" cy="153"/>
              </a:xfrm>
              <a:prstGeom prst="rect">
                <a:avLst/>
              </a:prstGeom>
              <a:solidFill>
                <a:srgbClr val="FBF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60" name="Rectangle 1181"/>
              <p:cNvSpPr>
                <a:spLocks noChangeArrowheads="1"/>
              </p:cNvSpPr>
              <p:nvPr/>
            </p:nvSpPr>
            <p:spPr bwMode="auto">
              <a:xfrm>
                <a:off x="1787" y="3723"/>
                <a:ext cx="15" cy="153"/>
              </a:xfrm>
              <a:prstGeom prst="rect">
                <a:avLst/>
              </a:prstGeom>
              <a:solidFill>
                <a:srgbClr val="FBF0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61" name="Rectangle 1182"/>
              <p:cNvSpPr>
                <a:spLocks noChangeArrowheads="1"/>
              </p:cNvSpPr>
              <p:nvPr/>
            </p:nvSpPr>
            <p:spPr bwMode="auto">
              <a:xfrm>
                <a:off x="1802" y="3723"/>
                <a:ext cx="13" cy="153"/>
              </a:xfrm>
              <a:prstGeom prst="rect">
                <a:avLst/>
              </a:prstGeom>
              <a:solidFill>
                <a:srgbClr val="FAEE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62" name="Rectangle 1183"/>
              <p:cNvSpPr>
                <a:spLocks noChangeArrowheads="1"/>
              </p:cNvSpPr>
              <p:nvPr/>
            </p:nvSpPr>
            <p:spPr bwMode="auto">
              <a:xfrm>
                <a:off x="1815" y="3723"/>
                <a:ext cx="14" cy="153"/>
              </a:xfrm>
              <a:prstGeom prst="rect">
                <a:avLst/>
              </a:prstGeom>
              <a:solidFill>
                <a:srgbClr val="F8E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63" name="Rectangle 1184"/>
              <p:cNvSpPr>
                <a:spLocks noChangeArrowheads="1"/>
              </p:cNvSpPr>
              <p:nvPr/>
            </p:nvSpPr>
            <p:spPr bwMode="auto">
              <a:xfrm>
                <a:off x="1829" y="3723"/>
                <a:ext cx="15" cy="153"/>
              </a:xfrm>
              <a:prstGeom prst="rect">
                <a:avLst/>
              </a:prstGeom>
              <a:solidFill>
                <a:srgbClr val="F7EB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64" name="Rectangle 1185"/>
              <p:cNvSpPr>
                <a:spLocks noChangeArrowheads="1"/>
              </p:cNvSpPr>
              <p:nvPr/>
            </p:nvSpPr>
            <p:spPr bwMode="auto">
              <a:xfrm>
                <a:off x="1844" y="3723"/>
                <a:ext cx="13" cy="153"/>
              </a:xfrm>
              <a:prstGeom prst="rect">
                <a:avLst/>
              </a:prstGeom>
              <a:solidFill>
                <a:srgbClr val="F6E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65" name="Rectangle 1186"/>
              <p:cNvSpPr>
                <a:spLocks noChangeArrowheads="1"/>
              </p:cNvSpPr>
              <p:nvPr/>
            </p:nvSpPr>
            <p:spPr bwMode="auto">
              <a:xfrm>
                <a:off x="1857" y="3723"/>
                <a:ext cx="16" cy="153"/>
              </a:xfrm>
              <a:prstGeom prst="rect">
                <a:avLst/>
              </a:prstGeom>
              <a:solidFill>
                <a:srgbClr val="F6E9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66" name="Rectangle 1187"/>
              <p:cNvSpPr>
                <a:spLocks noChangeArrowheads="1"/>
              </p:cNvSpPr>
              <p:nvPr/>
            </p:nvSpPr>
            <p:spPr bwMode="auto">
              <a:xfrm>
                <a:off x="1873" y="3723"/>
                <a:ext cx="13" cy="153"/>
              </a:xfrm>
              <a:prstGeom prst="rect">
                <a:avLst/>
              </a:prstGeom>
              <a:solidFill>
                <a:srgbClr val="F5E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67" name="Rectangle 1188"/>
              <p:cNvSpPr>
                <a:spLocks noChangeArrowheads="1"/>
              </p:cNvSpPr>
              <p:nvPr/>
            </p:nvSpPr>
            <p:spPr bwMode="auto">
              <a:xfrm>
                <a:off x="1886" y="3723"/>
                <a:ext cx="14" cy="153"/>
              </a:xfrm>
              <a:prstGeom prst="rect">
                <a:avLst/>
              </a:prstGeom>
              <a:solidFill>
                <a:srgbClr val="F3E6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68" name="Rectangle 1189"/>
              <p:cNvSpPr>
                <a:spLocks noChangeArrowheads="1"/>
              </p:cNvSpPr>
              <p:nvPr/>
            </p:nvSpPr>
            <p:spPr bwMode="auto">
              <a:xfrm>
                <a:off x="1900" y="3723"/>
                <a:ext cx="15" cy="153"/>
              </a:xfrm>
              <a:prstGeom prst="rect">
                <a:avLst/>
              </a:prstGeom>
              <a:solidFill>
                <a:srgbClr val="F2E5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69" name="Rectangle 1190"/>
              <p:cNvSpPr>
                <a:spLocks noChangeArrowheads="1"/>
              </p:cNvSpPr>
              <p:nvPr/>
            </p:nvSpPr>
            <p:spPr bwMode="auto">
              <a:xfrm>
                <a:off x="1915" y="3723"/>
                <a:ext cx="11" cy="153"/>
              </a:xfrm>
              <a:prstGeom prst="rect">
                <a:avLst/>
              </a:prstGeom>
              <a:solidFill>
                <a:srgbClr val="F1E4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0" name="Rectangle 1191"/>
              <p:cNvSpPr>
                <a:spLocks noChangeArrowheads="1"/>
              </p:cNvSpPr>
              <p:nvPr/>
            </p:nvSpPr>
            <p:spPr bwMode="auto">
              <a:xfrm>
                <a:off x="1926" y="3723"/>
                <a:ext cx="11" cy="153"/>
              </a:xfrm>
              <a:prstGeom prst="rect">
                <a:avLst/>
              </a:prstGeom>
              <a:solidFill>
                <a:srgbClr val="F1E2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1" name="Rectangle 1192"/>
              <p:cNvSpPr>
                <a:spLocks noChangeArrowheads="1"/>
              </p:cNvSpPr>
              <p:nvPr/>
            </p:nvSpPr>
            <p:spPr bwMode="auto">
              <a:xfrm>
                <a:off x="1937" y="3723"/>
                <a:ext cx="14" cy="153"/>
              </a:xfrm>
              <a:prstGeom prst="rect">
                <a:avLst/>
              </a:prstGeom>
              <a:solidFill>
                <a:srgbClr val="F0E1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2" name="Rectangle 1193"/>
              <p:cNvSpPr>
                <a:spLocks noChangeArrowheads="1"/>
              </p:cNvSpPr>
              <p:nvPr/>
            </p:nvSpPr>
            <p:spPr bwMode="auto">
              <a:xfrm>
                <a:off x="1951" y="3723"/>
                <a:ext cx="15" cy="153"/>
              </a:xfrm>
              <a:prstGeom prst="rect">
                <a:avLst/>
              </a:prstGeom>
              <a:solidFill>
                <a:srgbClr val="EFE0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3" name="Rectangle 1194"/>
              <p:cNvSpPr>
                <a:spLocks noChangeArrowheads="1"/>
              </p:cNvSpPr>
              <p:nvPr/>
            </p:nvSpPr>
            <p:spPr bwMode="auto">
              <a:xfrm>
                <a:off x="1966" y="3723"/>
                <a:ext cx="13" cy="153"/>
              </a:xfrm>
              <a:prstGeom prst="rect">
                <a:avLst/>
              </a:prstGeom>
              <a:solidFill>
                <a:srgbClr val="EEDF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4" name="Rectangle 1195"/>
              <p:cNvSpPr>
                <a:spLocks noChangeArrowheads="1"/>
              </p:cNvSpPr>
              <p:nvPr/>
            </p:nvSpPr>
            <p:spPr bwMode="auto">
              <a:xfrm>
                <a:off x="1979" y="3723"/>
                <a:ext cx="18" cy="153"/>
              </a:xfrm>
              <a:prstGeom prst="rect">
                <a:avLst/>
              </a:prstGeom>
              <a:solidFill>
                <a:srgbClr val="EDDD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" name="Rectangle 1196"/>
              <p:cNvSpPr>
                <a:spLocks noChangeArrowheads="1"/>
              </p:cNvSpPr>
              <p:nvPr/>
            </p:nvSpPr>
            <p:spPr bwMode="auto">
              <a:xfrm>
                <a:off x="1997" y="3723"/>
                <a:ext cx="18" cy="153"/>
              </a:xfrm>
              <a:prstGeom prst="rect">
                <a:avLst/>
              </a:prstGeom>
              <a:solidFill>
                <a:srgbClr val="ECDB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6" name="Rectangle 1197"/>
              <p:cNvSpPr>
                <a:spLocks noChangeArrowheads="1"/>
              </p:cNvSpPr>
              <p:nvPr/>
            </p:nvSpPr>
            <p:spPr bwMode="auto">
              <a:xfrm>
                <a:off x="2015" y="3723"/>
                <a:ext cx="16" cy="153"/>
              </a:xfrm>
              <a:prstGeom prst="rect">
                <a:avLst/>
              </a:prstGeom>
              <a:solidFill>
                <a:srgbClr val="EBDA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7" name="Rectangle 1198"/>
              <p:cNvSpPr>
                <a:spLocks noChangeArrowheads="1"/>
              </p:cNvSpPr>
              <p:nvPr/>
            </p:nvSpPr>
            <p:spPr bwMode="auto">
              <a:xfrm>
                <a:off x="2031" y="3723"/>
                <a:ext cx="13" cy="153"/>
              </a:xfrm>
              <a:prstGeom prst="rect">
                <a:avLst/>
              </a:prstGeom>
              <a:solidFill>
                <a:srgbClr val="E9D8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8" name="Rectangle 1199"/>
              <p:cNvSpPr>
                <a:spLocks noChangeArrowheads="1"/>
              </p:cNvSpPr>
              <p:nvPr/>
            </p:nvSpPr>
            <p:spPr bwMode="auto">
              <a:xfrm>
                <a:off x="2044" y="3723"/>
                <a:ext cx="2" cy="153"/>
              </a:xfrm>
              <a:prstGeom prst="rect">
                <a:avLst/>
              </a:prstGeom>
              <a:solidFill>
                <a:srgbClr val="E8D7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" name="Rectangle 1200"/>
              <p:cNvSpPr>
                <a:spLocks noChangeArrowheads="1"/>
              </p:cNvSpPr>
              <p:nvPr/>
            </p:nvSpPr>
            <p:spPr bwMode="auto">
              <a:xfrm>
                <a:off x="1476" y="3723"/>
                <a:ext cx="570" cy="153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0" name="Rectangle 1201"/>
              <p:cNvSpPr>
                <a:spLocks noChangeArrowheads="1"/>
              </p:cNvSpPr>
              <p:nvPr/>
            </p:nvSpPr>
            <p:spPr bwMode="auto">
              <a:xfrm>
                <a:off x="1682" y="3736"/>
                <a:ext cx="15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«FeatureType»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81" name="Rectangle 1202"/>
              <p:cNvSpPr>
                <a:spLocks noChangeArrowheads="1"/>
              </p:cNvSpPr>
              <p:nvPr/>
            </p:nvSpPr>
            <p:spPr bwMode="auto">
              <a:xfrm>
                <a:off x="1611" y="3765"/>
                <a:ext cx="297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1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SF_SpatialSamplingFeature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82" name="Line 1203"/>
              <p:cNvSpPr>
                <a:spLocks noChangeShapeType="1"/>
              </p:cNvSpPr>
              <p:nvPr/>
            </p:nvSpPr>
            <p:spPr bwMode="auto">
              <a:xfrm>
                <a:off x="1476" y="3805"/>
                <a:ext cx="570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3" name="Rectangle 1204"/>
              <p:cNvSpPr>
                <a:spLocks noChangeArrowheads="1"/>
              </p:cNvSpPr>
              <p:nvPr/>
            </p:nvSpPr>
            <p:spPr bwMode="auto">
              <a:xfrm>
                <a:off x="1487" y="3814"/>
                <a:ext cx="28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84" name="Rectangle 1205"/>
              <p:cNvSpPr>
                <a:spLocks noChangeArrowheads="1"/>
              </p:cNvSpPr>
              <p:nvPr/>
            </p:nvSpPr>
            <p:spPr bwMode="auto">
              <a:xfrm>
                <a:off x="1525" y="3814"/>
                <a:ext cx="492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positionalAccuracy  :DQ_PositionalAccuracy [0..2]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85" name="Rectangle 1206"/>
              <p:cNvSpPr>
                <a:spLocks noChangeArrowheads="1"/>
              </p:cNvSpPr>
              <p:nvPr/>
            </p:nvSpPr>
            <p:spPr bwMode="auto">
              <a:xfrm>
                <a:off x="1547" y="2476"/>
                <a:ext cx="197" cy="15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6" name="Rectangle 1207"/>
              <p:cNvSpPr>
                <a:spLocks noChangeArrowheads="1"/>
              </p:cNvSpPr>
              <p:nvPr/>
            </p:nvSpPr>
            <p:spPr bwMode="auto">
              <a:xfrm>
                <a:off x="1547" y="2476"/>
                <a:ext cx="197" cy="15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7" name="Rectangle 1208"/>
              <p:cNvSpPr>
                <a:spLocks noChangeArrowheads="1"/>
              </p:cNvSpPr>
              <p:nvPr/>
            </p:nvSpPr>
            <p:spPr bwMode="auto">
              <a:xfrm>
                <a:off x="1540" y="2470"/>
                <a:ext cx="102" cy="152"/>
              </a:xfrm>
              <a:prstGeom prst="rect">
                <a:avLst/>
              </a:prstGeom>
              <a:solidFill>
                <a:srgbClr val="FCF2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8" name="Rectangle 1209"/>
              <p:cNvSpPr>
                <a:spLocks noChangeArrowheads="1"/>
              </p:cNvSpPr>
              <p:nvPr/>
            </p:nvSpPr>
            <p:spPr bwMode="auto">
              <a:xfrm>
                <a:off x="1642" y="2470"/>
                <a:ext cx="3" cy="152"/>
              </a:xfrm>
              <a:prstGeom prst="rect">
                <a:avLst/>
              </a:prstGeom>
              <a:solidFill>
                <a:srgbClr val="FBF1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" name="Rectangle 1211"/>
            <p:cNvSpPr>
              <a:spLocks noChangeArrowheads="1"/>
            </p:cNvSpPr>
            <p:nvPr/>
          </p:nvSpPr>
          <p:spPr bwMode="auto">
            <a:xfrm>
              <a:off x="1645" y="2470"/>
              <a:ext cx="2" cy="152"/>
            </a:xfrm>
            <a:prstGeom prst="rect">
              <a:avLst/>
            </a:prstGeom>
            <a:solidFill>
              <a:srgbClr val="FBF1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212"/>
            <p:cNvSpPr>
              <a:spLocks noChangeArrowheads="1"/>
            </p:cNvSpPr>
            <p:nvPr/>
          </p:nvSpPr>
          <p:spPr bwMode="auto">
            <a:xfrm>
              <a:off x="1647" y="2470"/>
              <a:ext cx="2" cy="152"/>
            </a:xfrm>
            <a:prstGeom prst="rect">
              <a:avLst/>
            </a:prstGeom>
            <a:solidFill>
              <a:srgbClr val="FBF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213"/>
            <p:cNvSpPr>
              <a:spLocks noChangeArrowheads="1"/>
            </p:cNvSpPr>
            <p:nvPr/>
          </p:nvSpPr>
          <p:spPr bwMode="auto">
            <a:xfrm>
              <a:off x="1649" y="2470"/>
              <a:ext cx="2" cy="152"/>
            </a:xfrm>
            <a:prstGeom prst="rect">
              <a:avLst/>
            </a:prstGeom>
            <a:solidFill>
              <a:srgbClr val="FAF0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1214"/>
            <p:cNvSpPr>
              <a:spLocks noChangeArrowheads="1"/>
            </p:cNvSpPr>
            <p:nvPr/>
          </p:nvSpPr>
          <p:spPr bwMode="auto">
            <a:xfrm>
              <a:off x="1651" y="2470"/>
              <a:ext cx="2" cy="152"/>
            </a:xfrm>
            <a:prstGeom prst="rect">
              <a:avLst/>
            </a:prstGeom>
            <a:solidFill>
              <a:srgbClr val="FAEF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1215"/>
            <p:cNvSpPr>
              <a:spLocks noChangeArrowheads="1"/>
            </p:cNvSpPr>
            <p:nvPr/>
          </p:nvSpPr>
          <p:spPr bwMode="auto">
            <a:xfrm>
              <a:off x="1653" y="2470"/>
              <a:ext cx="5" cy="152"/>
            </a:xfrm>
            <a:prstGeom prst="rect">
              <a:avLst/>
            </a:prstGeom>
            <a:solidFill>
              <a:srgbClr val="F9EE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1216"/>
            <p:cNvSpPr>
              <a:spLocks noChangeArrowheads="1"/>
            </p:cNvSpPr>
            <p:nvPr/>
          </p:nvSpPr>
          <p:spPr bwMode="auto">
            <a:xfrm>
              <a:off x="1658" y="2470"/>
              <a:ext cx="2" cy="152"/>
            </a:xfrm>
            <a:prstGeom prst="rect">
              <a:avLst/>
            </a:prstGeom>
            <a:solidFill>
              <a:srgbClr val="F8E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1217"/>
            <p:cNvSpPr>
              <a:spLocks noChangeArrowheads="1"/>
            </p:cNvSpPr>
            <p:nvPr/>
          </p:nvSpPr>
          <p:spPr bwMode="auto">
            <a:xfrm>
              <a:off x="1660" y="2470"/>
              <a:ext cx="2" cy="152"/>
            </a:xfrm>
            <a:prstGeom prst="rect">
              <a:avLst/>
            </a:prstGeom>
            <a:solidFill>
              <a:srgbClr val="F8EC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1218"/>
            <p:cNvSpPr>
              <a:spLocks noChangeArrowheads="1"/>
            </p:cNvSpPr>
            <p:nvPr/>
          </p:nvSpPr>
          <p:spPr bwMode="auto">
            <a:xfrm>
              <a:off x="1662" y="2470"/>
              <a:ext cx="5" cy="152"/>
            </a:xfrm>
            <a:prstGeom prst="rect">
              <a:avLst/>
            </a:prstGeom>
            <a:solidFill>
              <a:srgbClr val="F7EB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1219"/>
            <p:cNvSpPr>
              <a:spLocks noChangeArrowheads="1"/>
            </p:cNvSpPr>
            <p:nvPr/>
          </p:nvSpPr>
          <p:spPr bwMode="auto">
            <a:xfrm>
              <a:off x="1667" y="2470"/>
              <a:ext cx="2" cy="152"/>
            </a:xfrm>
            <a:prstGeom prst="rect">
              <a:avLst/>
            </a:prstGeom>
            <a:solidFill>
              <a:srgbClr val="F7EA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1220"/>
            <p:cNvSpPr>
              <a:spLocks noChangeArrowheads="1"/>
            </p:cNvSpPr>
            <p:nvPr/>
          </p:nvSpPr>
          <p:spPr bwMode="auto">
            <a:xfrm>
              <a:off x="1669" y="2470"/>
              <a:ext cx="2" cy="152"/>
            </a:xfrm>
            <a:prstGeom prst="rect">
              <a:avLst/>
            </a:prstGeom>
            <a:solidFill>
              <a:srgbClr val="F6EA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1221"/>
            <p:cNvSpPr>
              <a:spLocks noChangeArrowheads="1"/>
            </p:cNvSpPr>
            <p:nvPr/>
          </p:nvSpPr>
          <p:spPr bwMode="auto">
            <a:xfrm>
              <a:off x="1671" y="2470"/>
              <a:ext cx="2" cy="152"/>
            </a:xfrm>
            <a:prstGeom prst="rect">
              <a:avLst/>
            </a:prstGeom>
            <a:solidFill>
              <a:srgbClr val="F6E9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1222"/>
            <p:cNvSpPr>
              <a:spLocks noChangeArrowheads="1"/>
            </p:cNvSpPr>
            <p:nvPr/>
          </p:nvSpPr>
          <p:spPr bwMode="auto">
            <a:xfrm>
              <a:off x="1673" y="2470"/>
              <a:ext cx="3" cy="152"/>
            </a:xfrm>
            <a:prstGeom prst="rect">
              <a:avLst/>
            </a:prstGeom>
            <a:solidFill>
              <a:srgbClr val="F5E9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223"/>
            <p:cNvSpPr>
              <a:spLocks noChangeArrowheads="1"/>
            </p:cNvSpPr>
            <p:nvPr/>
          </p:nvSpPr>
          <p:spPr bwMode="auto">
            <a:xfrm>
              <a:off x="1676" y="2470"/>
              <a:ext cx="2" cy="152"/>
            </a:xfrm>
            <a:prstGeom prst="rect">
              <a:avLst/>
            </a:prstGeom>
            <a:solidFill>
              <a:srgbClr val="F5E8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6" name="Rectangle 1224"/>
            <p:cNvSpPr>
              <a:spLocks noChangeArrowheads="1"/>
            </p:cNvSpPr>
            <p:nvPr/>
          </p:nvSpPr>
          <p:spPr bwMode="auto">
            <a:xfrm>
              <a:off x="1678" y="2470"/>
              <a:ext cx="2" cy="152"/>
            </a:xfrm>
            <a:prstGeom prst="rect">
              <a:avLst/>
            </a:prstGeom>
            <a:solidFill>
              <a:srgbClr val="F5E8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7" name="Rectangle 1225"/>
            <p:cNvSpPr>
              <a:spLocks noChangeArrowheads="1"/>
            </p:cNvSpPr>
            <p:nvPr/>
          </p:nvSpPr>
          <p:spPr bwMode="auto">
            <a:xfrm>
              <a:off x="1680" y="2470"/>
              <a:ext cx="2" cy="152"/>
            </a:xfrm>
            <a:prstGeom prst="rect">
              <a:avLst/>
            </a:prstGeom>
            <a:solidFill>
              <a:srgbClr val="F4E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8" name="Rectangle 1226"/>
            <p:cNvSpPr>
              <a:spLocks noChangeArrowheads="1"/>
            </p:cNvSpPr>
            <p:nvPr/>
          </p:nvSpPr>
          <p:spPr bwMode="auto">
            <a:xfrm>
              <a:off x="1682" y="2470"/>
              <a:ext cx="2" cy="152"/>
            </a:xfrm>
            <a:prstGeom prst="rect">
              <a:avLst/>
            </a:prstGeom>
            <a:solidFill>
              <a:srgbClr val="F3E6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9" name="Rectangle 1227"/>
            <p:cNvSpPr>
              <a:spLocks noChangeArrowheads="1"/>
            </p:cNvSpPr>
            <p:nvPr/>
          </p:nvSpPr>
          <p:spPr bwMode="auto">
            <a:xfrm>
              <a:off x="1684" y="2470"/>
              <a:ext cx="3" cy="152"/>
            </a:xfrm>
            <a:prstGeom prst="rect">
              <a:avLst/>
            </a:prstGeom>
            <a:solidFill>
              <a:srgbClr val="F3E6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0" name="Rectangle 1228"/>
            <p:cNvSpPr>
              <a:spLocks noChangeArrowheads="1"/>
            </p:cNvSpPr>
            <p:nvPr/>
          </p:nvSpPr>
          <p:spPr bwMode="auto">
            <a:xfrm>
              <a:off x="1687" y="2470"/>
              <a:ext cx="2" cy="152"/>
            </a:xfrm>
            <a:prstGeom prst="rect">
              <a:avLst/>
            </a:prstGeom>
            <a:solidFill>
              <a:srgbClr val="F2E5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1" name="Rectangle 1229"/>
            <p:cNvSpPr>
              <a:spLocks noChangeArrowheads="1"/>
            </p:cNvSpPr>
            <p:nvPr/>
          </p:nvSpPr>
          <p:spPr bwMode="auto">
            <a:xfrm>
              <a:off x="1689" y="2470"/>
              <a:ext cx="2" cy="152"/>
            </a:xfrm>
            <a:prstGeom prst="rect">
              <a:avLst/>
            </a:prstGeom>
            <a:solidFill>
              <a:srgbClr val="F2E5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2" name="Rectangle 1230"/>
            <p:cNvSpPr>
              <a:spLocks noChangeArrowheads="1"/>
            </p:cNvSpPr>
            <p:nvPr/>
          </p:nvSpPr>
          <p:spPr bwMode="auto">
            <a:xfrm>
              <a:off x="1691" y="2470"/>
              <a:ext cx="2" cy="152"/>
            </a:xfrm>
            <a:prstGeom prst="rect">
              <a:avLst/>
            </a:prstGeom>
            <a:solidFill>
              <a:srgbClr val="F2E4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3" name="Rectangle 1231"/>
            <p:cNvSpPr>
              <a:spLocks noChangeArrowheads="1"/>
            </p:cNvSpPr>
            <p:nvPr/>
          </p:nvSpPr>
          <p:spPr bwMode="auto">
            <a:xfrm>
              <a:off x="1693" y="2470"/>
              <a:ext cx="3" cy="152"/>
            </a:xfrm>
            <a:prstGeom prst="rect">
              <a:avLst/>
            </a:prstGeom>
            <a:solidFill>
              <a:srgbClr val="F1E3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4" name="Rectangle 1232"/>
            <p:cNvSpPr>
              <a:spLocks noChangeArrowheads="1"/>
            </p:cNvSpPr>
            <p:nvPr/>
          </p:nvSpPr>
          <p:spPr bwMode="auto">
            <a:xfrm>
              <a:off x="1696" y="2470"/>
              <a:ext cx="2" cy="152"/>
            </a:xfrm>
            <a:prstGeom prst="rect">
              <a:avLst/>
            </a:prstGeom>
            <a:solidFill>
              <a:srgbClr val="F1E3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5" name="Rectangle 1233"/>
            <p:cNvSpPr>
              <a:spLocks noChangeArrowheads="1"/>
            </p:cNvSpPr>
            <p:nvPr/>
          </p:nvSpPr>
          <p:spPr bwMode="auto">
            <a:xfrm>
              <a:off x="1698" y="2470"/>
              <a:ext cx="2" cy="152"/>
            </a:xfrm>
            <a:prstGeom prst="rect">
              <a:avLst/>
            </a:prstGeom>
            <a:solidFill>
              <a:srgbClr val="F0E2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6" name="Rectangle 1234"/>
            <p:cNvSpPr>
              <a:spLocks noChangeArrowheads="1"/>
            </p:cNvSpPr>
            <p:nvPr/>
          </p:nvSpPr>
          <p:spPr bwMode="auto">
            <a:xfrm>
              <a:off x="1700" y="2470"/>
              <a:ext cx="2" cy="152"/>
            </a:xfrm>
            <a:prstGeom prst="rect">
              <a:avLst/>
            </a:prstGeom>
            <a:solidFill>
              <a:srgbClr val="F0E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7" name="Rectangle 1235"/>
            <p:cNvSpPr>
              <a:spLocks noChangeArrowheads="1"/>
            </p:cNvSpPr>
            <p:nvPr/>
          </p:nvSpPr>
          <p:spPr bwMode="auto">
            <a:xfrm>
              <a:off x="1702" y="2470"/>
              <a:ext cx="2" cy="152"/>
            </a:xfrm>
            <a:prstGeom prst="rect">
              <a:avLst/>
            </a:prstGeom>
            <a:solidFill>
              <a:srgbClr val="F0E1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8" name="Rectangle 1236"/>
            <p:cNvSpPr>
              <a:spLocks noChangeArrowheads="1"/>
            </p:cNvSpPr>
            <p:nvPr/>
          </p:nvSpPr>
          <p:spPr bwMode="auto">
            <a:xfrm>
              <a:off x="1704" y="2470"/>
              <a:ext cx="5" cy="152"/>
            </a:xfrm>
            <a:prstGeom prst="rect">
              <a:avLst/>
            </a:prstGeom>
            <a:solidFill>
              <a:srgbClr val="EFE0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9" name="Rectangle 1237"/>
            <p:cNvSpPr>
              <a:spLocks noChangeArrowheads="1"/>
            </p:cNvSpPr>
            <p:nvPr/>
          </p:nvSpPr>
          <p:spPr bwMode="auto">
            <a:xfrm>
              <a:off x="1709" y="2470"/>
              <a:ext cx="2" cy="152"/>
            </a:xfrm>
            <a:prstGeom prst="rect">
              <a:avLst/>
            </a:prstGeom>
            <a:solidFill>
              <a:srgbClr val="EEDF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0" name="Rectangle 1238"/>
            <p:cNvSpPr>
              <a:spLocks noChangeArrowheads="1"/>
            </p:cNvSpPr>
            <p:nvPr/>
          </p:nvSpPr>
          <p:spPr bwMode="auto">
            <a:xfrm>
              <a:off x="1711" y="2470"/>
              <a:ext cx="2" cy="152"/>
            </a:xfrm>
            <a:prstGeom prst="rect">
              <a:avLst/>
            </a:prstGeom>
            <a:solidFill>
              <a:srgbClr val="EDDE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1" name="Rectangle 1239"/>
            <p:cNvSpPr>
              <a:spLocks noChangeArrowheads="1"/>
            </p:cNvSpPr>
            <p:nvPr/>
          </p:nvSpPr>
          <p:spPr bwMode="auto">
            <a:xfrm>
              <a:off x="1713" y="2470"/>
              <a:ext cx="3" cy="152"/>
            </a:xfrm>
            <a:prstGeom prst="rect">
              <a:avLst/>
            </a:prstGeom>
            <a:solidFill>
              <a:srgbClr val="EDDE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2" name="Rectangle 1240"/>
            <p:cNvSpPr>
              <a:spLocks noChangeArrowheads="1"/>
            </p:cNvSpPr>
            <p:nvPr/>
          </p:nvSpPr>
          <p:spPr bwMode="auto">
            <a:xfrm>
              <a:off x="1716" y="2470"/>
              <a:ext cx="2" cy="152"/>
            </a:xfrm>
            <a:prstGeom prst="rect">
              <a:avLst/>
            </a:prstGeom>
            <a:solidFill>
              <a:srgbClr val="EDDD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3" name="Rectangle 1241"/>
            <p:cNvSpPr>
              <a:spLocks noChangeArrowheads="1"/>
            </p:cNvSpPr>
            <p:nvPr/>
          </p:nvSpPr>
          <p:spPr bwMode="auto">
            <a:xfrm>
              <a:off x="1718" y="2470"/>
              <a:ext cx="4" cy="152"/>
            </a:xfrm>
            <a:prstGeom prst="rect">
              <a:avLst/>
            </a:prstGeom>
            <a:solidFill>
              <a:srgbClr val="ECD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4" name="Rectangle 1242"/>
            <p:cNvSpPr>
              <a:spLocks noChangeArrowheads="1"/>
            </p:cNvSpPr>
            <p:nvPr/>
          </p:nvSpPr>
          <p:spPr bwMode="auto">
            <a:xfrm>
              <a:off x="1722" y="2470"/>
              <a:ext cx="2" cy="152"/>
            </a:xfrm>
            <a:prstGeom prst="rect">
              <a:avLst/>
            </a:prstGeom>
            <a:solidFill>
              <a:srgbClr val="ECDB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5" name="Rectangle 1243"/>
            <p:cNvSpPr>
              <a:spLocks noChangeArrowheads="1"/>
            </p:cNvSpPr>
            <p:nvPr/>
          </p:nvSpPr>
          <p:spPr bwMode="auto">
            <a:xfrm>
              <a:off x="1724" y="2470"/>
              <a:ext cx="5" cy="152"/>
            </a:xfrm>
            <a:prstGeom prst="rect">
              <a:avLst/>
            </a:prstGeom>
            <a:solidFill>
              <a:srgbClr val="EBDA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" name="Rectangle 1244"/>
            <p:cNvSpPr>
              <a:spLocks noChangeArrowheads="1"/>
            </p:cNvSpPr>
            <p:nvPr/>
          </p:nvSpPr>
          <p:spPr bwMode="auto">
            <a:xfrm>
              <a:off x="1729" y="2470"/>
              <a:ext cx="2" cy="152"/>
            </a:xfrm>
            <a:prstGeom prst="rect">
              <a:avLst/>
            </a:prstGeom>
            <a:solidFill>
              <a:srgbClr val="EAD9C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" name="Rectangle 1245"/>
            <p:cNvSpPr>
              <a:spLocks noChangeArrowheads="1"/>
            </p:cNvSpPr>
            <p:nvPr/>
          </p:nvSpPr>
          <p:spPr bwMode="auto">
            <a:xfrm>
              <a:off x="1731" y="2470"/>
              <a:ext cx="2" cy="152"/>
            </a:xfrm>
            <a:prstGeom prst="rect">
              <a:avLst/>
            </a:prstGeom>
            <a:solidFill>
              <a:srgbClr val="EAD9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8" name="Rectangle 1246"/>
            <p:cNvSpPr>
              <a:spLocks noChangeArrowheads="1"/>
            </p:cNvSpPr>
            <p:nvPr/>
          </p:nvSpPr>
          <p:spPr bwMode="auto">
            <a:xfrm>
              <a:off x="1733" y="2470"/>
              <a:ext cx="2" cy="152"/>
            </a:xfrm>
            <a:prstGeom prst="rect">
              <a:avLst/>
            </a:prstGeom>
            <a:solidFill>
              <a:srgbClr val="E9D8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9" name="Rectangle 1247"/>
            <p:cNvSpPr>
              <a:spLocks noChangeArrowheads="1"/>
            </p:cNvSpPr>
            <p:nvPr/>
          </p:nvSpPr>
          <p:spPr bwMode="auto">
            <a:xfrm>
              <a:off x="1735" y="2470"/>
              <a:ext cx="3" cy="152"/>
            </a:xfrm>
            <a:prstGeom prst="rect">
              <a:avLst/>
            </a:prstGeom>
            <a:solidFill>
              <a:srgbClr val="E9D8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0" name="Rectangle 1248"/>
            <p:cNvSpPr>
              <a:spLocks noChangeArrowheads="1"/>
            </p:cNvSpPr>
            <p:nvPr/>
          </p:nvSpPr>
          <p:spPr bwMode="auto">
            <a:xfrm>
              <a:off x="1540" y="2470"/>
              <a:ext cx="198" cy="152"/>
            </a:xfrm>
            <a:prstGeom prst="rect">
              <a:avLst/>
            </a:prstGeom>
            <a:noFill/>
            <a:ln w="3175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1" name="Rectangle 1249"/>
            <p:cNvSpPr>
              <a:spLocks noChangeArrowheads="1"/>
            </p:cNvSpPr>
            <p:nvPr/>
          </p:nvSpPr>
          <p:spPr bwMode="auto">
            <a:xfrm>
              <a:off x="1582" y="2476"/>
              <a:ext cx="144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IdentifiedType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2" name="Rectangle 1250"/>
            <p:cNvSpPr>
              <a:spLocks noChangeArrowheads="1"/>
            </p:cNvSpPr>
            <p:nvPr/>
          </p:nvSpPr>
          <p:spPr bwMode="auto">
            <a:xfrm>
              <a:off x="1576" y="2518"/>
              <a:ext cx="130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«Metaclass»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3" name="Rectangle 1251"/>
            <p:cNvSpPr>
              <a:spLocks noChangeArrowheads="1"/>
            </p:cNvSpPr>
            <p:nvPr/>
          </p:nvSpPr>
          <p:spPr bwMode="auto">
            <a:xfrm>
              <a:off x="1567" y="2547"/>
              <a:ext cx="150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1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PropertyType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4" name="Line 1252"/>
            <p:cNvSpPr>
              <a:spLocks noChangeShapeType="1"/>
            </p:cNvSpPr>
            <p:nvPr/>
          </p:nvSpPr>
          <p:spPr bwMode="auto">
            <a:xfrm flipH="1" flipV="1">
              <a:off x="3483" y="1210"/>
              <a:ext cx="320" cy="281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5" name="Freeform 1253"/>
            <p:cNvSpPr>
              <a:spLocks/>
            </p:cNvSpPr>
            <p:nvPr/>
          </p:nvSpPr>
          <p:spPr bwMode="auto">
            <a:xfrm>
              <a:off x="3483" y="1210"/>
              <a:ext cx="36" cy="33"/>
            </a:xfrm>
            <a:custGeom>
              <a:avLst/>
              <a:gdLst>
                <a:gd name="T0" fmla="*/ 36 w 36"/>
                <a:gd name="T1" fmla="*/ 13 h 33"/>
                <a:gd name="T2" fmla="*/ 18 w 36"/>
                <a:gd name="T3" fmla="*/ 33 h 33"/>
                <a:gd name="T4" fmla="*/ 0 w 36"/>
                <a:gd name="T5" fmla="*/ 0 h 33"/>
                <a:gd name="T6" fmla="*/ 36 w 36"/>
                <a:gd name="T7" fmla="*/ 1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3">
                  <a:moveTo>
                    <a:pt x="36" y="13"/>
                  </a:moveTo>
                  <a:lnTo>
                    <a:pt x="18" y="33"/>
                  </a:lnTo>
                  <a:lnTo>
                    <a:pt x="0" y="0"/>
                  </a:lnTo>
                  <a:lnTo>
                    <a:pt x="36" y="13"/>
                  </a:lnTo>
                  <a:close/>
                </a:path>
              </a:pathLst>
            </a:custGeom>
            <a:solidFill>
              <a:srgbClr val="FCF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6" name="Freeform 1254"/>
            <p:cNvSpPr>
              <a:spLocks/>
            </p:cNvSpPr>
            <p:nvPr/>
          </p:nvSpPr>
          <p:spPr bwMode="auto">
            <a:xfrm>
              <a:off x="3483" y="1210"/>
              <a:ext cx="36" cy="33"/>
            </a:xfrm>
            <a:custGeom>
              <a:avLst/>
              <a:gdLst>
                <a:gd name="T0" fmla="*/ 36 w 36"/>
                <a:gd name="T1" fmla="*/ 13 h 33"/>
                <a:gd name="T2" fmla="*/ 18 w 36"/>
                <a:gd name="T3" fmla="*/ 33 h 33"/>
                <a:gd name="T4" fmla="*/ 0 w 36"/>
                <a:gd name="T5" fmla="*/ 0 h 33"/>
                <a:gd name="T6" fmla="*/ 36 w 36"/>
                <a:gd name="T7" fmla="*/ 1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3">
                  <a:moveTo>
                    <a:pt x="36" y="13"/>
                  </a:moveTo>
                  <a:lnTo>
                    <a:pt x="18" y="33"/>
                  </a:lnTo>
                  <a:lnTo>
                    <a:pt x="0" y="0"/>
                  </a:lnTo>
                  <a:lnTo>
                    <a:pt x="36" y="13"/>
                  </a:lnTo>
                  <a:close/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0" name="Line 1255"/>
            <p:cNvSpPr>
              <a:spLocks noChangeShapeType="1"/>
            </p:cNvSpPr>
            <p:nvPr/>
          </p:nvSpPr>
          <p:spPr bwMode="auto">
            <a:xfrm flipH="1">
              <a:off x="3645" y="3329"/>
              <a:ext cx="284" cy="514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1" name="Freeform 1256"/>
            <p:cNvSpPr>
              <a:spLocks noEditPoints="1"/>
            </p:cNvSpPr>
            <p:nvPr/>
          </p:nvSpPr>
          <p:spPr bwMode="auto">
            <a:xfrm>
              <a:off x="3645" y="3807"/>
              <a:ext cx="27" cy="36"/>
            </a:xfrm>
            <a:custGeom>
              <a:avLst/>
              <a:gdLst>
                <a:gd name="T0" fmla="*/ 0 w 27"/>
                <a:gd name="T1" fmla="*/ 36 h 36"/>
                <a:gd name="T2" fmla="*/ 5 w 27"/>
                <a:gd name="T3" fmla="*/ 0 h 36"/>
                <a:gd name="T4" fmla="*/ 0 w 27"/>
                <a:gd name="T5" fmla="*/ 36 h 36"/>
                <a:gd name="T6" fmla="*/ 27 w 27"/>
                <a:gd name="T7" fmla="*/ 1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6">
                  <a:moveTo>
                    <a:pt x="0" y="36"/>
                  </a:moveTo>
                  <a:lnTo>
                    <a:pt x="5" y="0"/>
                  </a:lnTo>
                  <a:moveTo>
                    <a:pt x="0" y="36"/>
                  </a:moveTo>
                  <a:lnTo>
                    <a:pt x="27" y="14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2" name="Rectangle 1257"/>
            <p:cNvSpPr>
              <a:spLocks noChangeArrowheads="1"/>
            </p:cNvSpPr>
            <p:nvPr/>
          </p:nvSpPr>
          <p:spPr bwMode="auto">
            <a:xfrm>
              <a:off x="3506" y="3803"/>
              <a:ext cx="126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+processing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73" name="Rectangle 1258"/>
            <p:cNvSpPr>
              <a:spLocks noChangeArrowheads="1"/>
            </p:cNvSpPr>
            <p:nvPr/>
          </p:nvSpPr>
          <p:spPr bwMode="auto">
            <a:xfrm>
              <a:off x="3663" y="3803"/>
              <a:ext cx="44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0..1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74" name="Line 1259"/>
            <p:cNvSpPr>
              <a:spLocks noChangeShapeType="1"/>
            </p:cNvSpPr>
            <p:nvPr/>
          </p:nvSpPr>
          <p:spPr bwMode="auto">
            <a:xfrm>
              <a:off x="3996" y="3329"/>
              <a:ext cx="86" cy="259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5" name="Freeform 1260"/>
            <p:cNvSpPr>
              <a:spLocks noEditPoints="1"/>
            </p:cNvSpPr>
            <p:nvPr/>
          </p:nvSpPr>
          <p:spPr bwMode="auto">
            <a:xfrm>
              <a:off x="4060" y="3553"/>
              <a:ext cx="25" cy="35"/>
            </a:xfrm>
            <a:custGeom>
              <a:avLst/>
              <a:gdLst>
                <a:gd name="T0" fmla="*/ 22 w 25"/>
                <a:gd name="T1" fmla="*/ 35 h 35"/>
                <a:gd name="T2" fmla="*/ 0 w 25"/>
                <a:gd name="T3" fmla="*/ 8 h 35"/>
                <a:gd name="T4" fmla="*/ 22 w 25"/>
                <a:gd name="T5" fmla="*/ 35 h 35"/>
                <a:gd name="T6" fmla="*/ 25 w 25"/>
                <a:gd name="T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35">
                  <a:moveTo>
                    <a:pt x="22" y="35"/>
                  </a:moveTo>
                  <a:lnTo>
                    <a:pt x="0" y="8"/>
                  </a:lnTo>
                  <a:moveTo>
                    <a:pt x="22" y="35"/>
                  </a:moveTo>
                  <a:lnTo>
                    <a:pt x="25" y="0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6" name="Rectangle 1261"/>
            <p:cNvSpPr>
              <a:spLocks noChangeArrowheads="1"/>
            </p:cNvSpPr>
            <p:nvPr/>
          </p:nvSpPr>
          <p:spPr bwMode="auto">
            <a:xfrm>
              <a:off x="3958" y="3548"/>
              <a:ext cx="106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+reporting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77" name="Rectangle 1262"/>
            <p:cNvSpPr>
              <a:spLocks noChangeArrowheads="1"/>
            </p:cNvSpPr>
            <p:nvPr/>
          </p:nvSpPr>
          <p:spPr bwMode="auto">
            <a:xfrm>
              <a:off x="4100" y="3548"/>
              <a:ext cx="20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78" name="Line 1263"/>
            <p:cNvSpPr>
              <a:spLocks noChangeShapeType="1"/>
            </p:cNvSpPr>
            <p:nvPr/>
          </p:nvSpPr>
          <p:spPr bwMode="auto">
            <a:xfrm flipH="1">
              <a:off x="3239" y="3329"/>
              <a:ext cx="615" cy="39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9" name="Freeform 1264"/>
            <p:cNvSpPr>
              <a:spLocks noEditPoints="1"/>
            </p:cNvSpPr>
            <p:nvPr/>
          </p:nvSpPr>
          <p:spPr bwMode="auto">
            <a:xfrm>
              <a:off x="3239" y="3690"/>
              <a:ext cx="36" cy="29"/>
            </a:xfrm>
            <a:custGeom>
              <a:avLst/>
              <a:gdLst>
                <a:gd name="T0" fmla="*/ 0 w 36"/>
                <a:gd name="T1" fmla="*/ 29 h 29"/>
                <a:gd name="T2" fmla="*/ 20 w 36"/>
                <a:gd name="T3" fmla="*/ 0 h 29"/>
                <a:gd name="T4" fmla="*/ 0 w 36"/>
                <a:gd name="T5" fmla="*/ 29 h 29"/>
                <a:gd name="T6" fmla="*/ 36 w 36"/>
                <a:gd name="T7" fmla="*/ 2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0" y="29"/>
                  </a:moveTo>
                  <a:lnTo>
                    <a:pt x="20" y="0"/>
                  </a:lnTo>
                  <a:moveTo>
                    <a:pt x="0" y="29"/>
                  </a:moveTo>
                  <a:lnTo>
                    <a:pt x="36" y="22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0" name="Rectangle 1265"/>
            <p:cNvSpPr>
              <a:spLocks noChangeArrowheads="1"/>
            </p:cNvSpPr>
            <p:nvPr/>
          </p:nvSpPr>
          <p:spPr bwMode="auto">
            <a:xfrm>
              <a:off x="3246" y="3679"/>
              <a:ext cx="108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+sampling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81" name="Rectangle 1266"/>
            <p:cNvSpPr>
              <a:spLocks noChangeArrowheads="1"/>
            </p:cNvSpPr>
            <p:nvPr/>
          </p:nvSpPr>
          <p:spPr bwMode="auto">
            <a:xfrm>
              <a:off x="3246" y="3730"/>
              <a:ext cx="20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82" name="Freeform 1267"/>
            <p:cNvSpPr>
              <a:spLocks noEditPoints="1"/>
            </p:cNvSpPr>
            <p:nvPr/>
          </p:nvSpPr>
          <p:spPr bwMode="auto">
            <a:xfrm>
              <a:off x="3268" y="2906"/>
              <a:ext cx="85" cy="55"/>
            </a:xfrm>
            <a:custGeom>
              <a:avLst/>
              <a:gdLst>
                <a:gd name="T0" fmla="*/ 0 w 85"/>
                <a:gd name="T1" fmla="*/ 55 h 55"/>
                <a:gd name="T2" fmla="*/ 7 w 85"/>
                <a:gd name="T3" fmla="*/ 51 h 55"/>
                <a:gd name="T4" fmla="*/ 16 w 85"/>
                <a:gd name="T5" fmla="*/ 46 h 55"/>
                <a:gd name="T6" fmla="*/ 22 w 85"/>
                <a:gd name="T7" fmla="*/ 42 h 55"/>
                <a:gd name="T8" fmla="*/ 31 w 85"/>
                <a:gd name="T9" fmla="*/ 35 h 55"/>
                <a:gd name="T10" fmla="*/ 38 w 85"/>
                <a:gd name="T11" fmla="*/ 31 h 55"/>
                <a:gd name="T12" fmla="*/ 47 w 85"/>
                <a:gd name="T13" fmla="*/ 24 h 55"/>
                <a:gd name="T14" fmla="*/ 54 w 85"/>
                <a:gd name="T15" fmla="*/ 20 h 55"/>
                <a:gd name="T16" fmla="*/ 62 w 85"/>
                <a:gd name="T17" fmla="*/ 15 h 55"/>
                <a:gd name="T18" fmla="*/ 69 w 85"/>
                <a:gd name="T19" fmla="*/ 11 h 55"/>
                <a:gd name="T20" fmla="*/ 78 w 85"/>
                <a:gd name="T21" fmla="*/ 4 h 55"/>
                <a:gd name="T22" fmla="*/ 85 w 85"/>
                <a:gd name="T23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5" h="55">
                  <a:moveTo>
                    <a:pt x="0" y="55"/>
                  </a:moveTo>
                  <a:lnTo>
                    <a:pt x="7" y="51"/>
                  </a:lnTo>
                  <a:moveTo>
                    <a:pt x="16" y="46"/>
                  </a:moveTo>
                  <a:lnTo>
                    <a:pt x="22" y="42"/>
                  </a:lnTo>
                  <a:moveTo>
                    <a:pt x="31" y="35"/>
                  </a:moveTo>
                  <a:lnTo>
                    <a:pt x="38" y="31"/>
                  </a:lnTo>
                  <a:moveTo>
                    <a:pt x="47" y="24"/>
                  </a:moveTo>
                  <a:lnTo>
                    <a:pt x="54" y="20"/>
                  </a:lnTo>
                  <a:moveTo>
                    <a:pt x="62" y="15"/>
                  </a:moveTo>
                  <a:lnTo>
                    <a:pt x="69" y="11"/>
                  </a:lnTo>
                  <a:moveTo>
                    <a:pt x="78" y="4"/>
                  </a:moveTo>
                  <a:lnTo>
                    <a:pt x="85" y="0"/>
                  </a:lnTo>
                </a:path>
              </a:pathLst>
            </a:cu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3" name="Line 1268"/>
            <p:cNvSpPr>
              <a:spLocks noChangeShapeType="1"/>
            </p:cNvSpPr>
            <p:nvPr/>
          </p:nvSpPr>
          <p:spPr bwMode="auto">
            <a:xfrm>
              <a:off x="2632" y="1252"/>
              <a:ext cx="75" cy="115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4" name="Freeform 1269"/>
            <p:cNvSpPr>
              <a:spLocks noEditPoints="1"/>
            </p:cNvSpPr>
            <p:nvPr/>
          </p:nvSpPr>
          <p:spPr bwMode="auto">
            <a:xfrm>
              <a:off x="2678" y="1331"/>
              <a:ext cx="29" cy="36"/>
            </a:xfrm>
            <a:custGeom>
              <a:avLst/>
              <a:gdLst>
                <a:gd name="T0" fmla="*/ 29 w 29"/>
                <a:gd name="T1" fmla="*/ 36 h 36"/>
                <a:gd name="T2" fmla="*/ 0 w 29"/>
                <a:gd name="T3" fmla="*/ 16 h 36"/>
                <a:gd name="T4" fmla="*/ 29 w 29"/>
                <a:gd name="T5" fmla="*/ 36 h 36"/>
                <a:gd name="T6" fmla="*/ 22 w 29"/>
                <a:gd name="T7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36">
                  <a:moveTo>
                    <a:pt x="29" y="36"/>
                  </a:moveTo>
                  <a:lnTo>
                    <a:pt x="0" y="16"/>
                  </a:lnTo>
                  <a:moveTo>
                    <a:pt x="29" y="36"/>
                  </a:moveTo>
                  <a:lnTo>
                    <a:pt x="22" y="0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5" name="Rectangle 1270"/>
            <p:cNvSpPr>
              <a:spLocks noChangeArrowheads="1"/>
            </p:cNvSpPr>
            <p:nvPr/>
          </p:nvSpPr>
          <p:spPr bwMode="auto">
            <a:xfrm>
              <a:off x="2649" y="1263"/>
              <a:ext cx="42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0..*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86" name="Rectangle 1271"/>
            <p:cNvSpPr>
              <a:spLocks noChangeArrowheads="1"/>
            </p:cNvSpPr>
            <p:nvPr/>
          </p:nvSpPr>
          <p:spPr bwMode="auto">
            <a:xfrm>
              <a:off x="2601" y="1272"/>
              <a:ext cx="82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+facility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87" name="Rectangle 1272"/>
            <p:cNvSpPr>
              <a:spLocks noChangeArrowheads="1"/>
            </p:cNvSpPr>
            <p:nvPr/>
          </p:nvSpPr>
          <p:spPr bwMode="auto">
            <a:xfrm>
              <a:off x="2725" y="1327"/>
              <a:ext cx="42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1..*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88" name="Freeform 1273"/>
            <p:cNvSpPr>
              <a:spLocks noEditPoints="1"/>
            </p:cNvSpPr>
            <p:nvPr/>
          </p:nvSpPr>
          <p:spPr bwMode="auto">
            <a:xfrm>
              <a:off x="3540" y="1012"/>
              <a:ext cx="84" cy="0"/>
            </a:xfrm>
            <a:custGeom>
              <a:avLst/>
              <a:gdLst>
                <a:gd name="T0" fmla="*/ 0 w 84"/>
                <a:gd name="T1" fmla="*/ 7 w 84"/>
                <a:gd name="T2" fmla="*/ 16 w 84"/>
                <a:gd name="T3" fmla="*/ 22 w 84"/>
                <a:gd name="T4" fmla="*/ 31 w 84"/>
                <a:gd name="T5" fmla="*/ 38 w 84"/>
                <a:gd name="T6" fmla="*/ 47 w 84"/>
                <a:gd name="T7" fmla="*/ 53 w 84"/>
                <a:gd name="T8" fmla="*/ 62 w 84"/>
                <a:gd name="T9" fmla="*/ 69 w 84"/>
                <a:gd name="T10" fmla="*/ 78 w 84"/>
                <a:gd name="T11" fmla="*/ 84 w 8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</a:cxnLst>
              <a:rect l="0" t="0" r="r" b="b"/>
              <a:pathLst>
                <a:path w="84">
                  <a:moveTo>
                    <a:pt x="0" y="0"/>
                  </a:moveTo>
                  <a:lnTo>
                    <a:pt x="7" y="0"/>
                  </a:lnTo>
                  <a:moveTo>
                    <a:pt x="16" y="0"/>
                  </a:moveTo>
                  <a:lnTo>
                    <a:pt x="22" y="0"/>
                  </a:lnTo>
                  <a:moveTo>
                    <a:pt x="31" y="0"/>
                  </a:moveTo>
                  <a:lnTo>
                    <a:pt x="38" y="0"/>
                  </a:lnTo>
                  <a:moveTo>
                    <a:pt x="47" y="0"/>
                  </a:moveTo>
                  <a:lnTo>
                    <a:pt x="53" y="0"/>
                  </a:lnTo>
                  <a:moveTo>
                    <a:pt x="62" y="0"/>
                  </a:moveTo>
                  <a:lnTo>
                    <a:pt x="69" y="0"/>
                  </a:lnTo>
                  <a:moveTo>
                    <a:pt x="78" y="0"/>
                  </a:moveTo>
                  <a:lnTo>
                    <a:pt x="84" y="0"/>
                  </a:lnTo>
                </a:path>
              </a:pathLst>
            </a:cu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9" name="Line 1274"/>
            <p:cNvSpPr>
              <a:spLocks noChangeShapeType="1"/>
            </p:cNvSpPr>
            <p:nvPr/>
          </p:nvSpPr>
          <p:spPr bwMode="auto">
            <a:xfrm flipV="1">
              <a:off x="3062" y="1210"/>
              <a:ext cx="73" cy="157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0" name="Freeform 1275"/>
            <p:cNvSpPr>
              <a:spLocks/>
            </p:cNvSpPr>
            <p:nvPr/>
          </p:nvSpPr>
          <p:spPr bwMode="auto">
            <a:xfrm>
              <a:off x="3109" y="1210"/>
              <a:ext cx="26" cy="37"/>
            </a:xfrm>
            <a:custGeom>
              <a:avLst/>
              <a:gdLst>
                <a:gd name="T0" fmla="*/ 24 w 26"/>
                <a:gd name="T1" fmla="*/ 37 h 37"/>
                <a:gd name="T2" fmla="*/ 0 w 26"/>
                <a:gd name="T3" fmla="*/ 26 h 37"/>
                <a:gd name="T4" fmla="*/ 26 w 26"/>
                <a:gd name="T5" fmla="*/ 0 h 37"/>
                <a:gd name="T6" fmla="*/ 24 w 26"/>
                <a:gd name="T7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" h="37">
                  <a:moveTo>
                    <a:pt x="24" y="37"/>
                  </a:moveTo>
                  <a:lnTo>
                    <a:pt x="0" y="26"/>
                  </a:lnTo>
                  <a:lnTo>
                    <a:pt x="26" y="0"/>
                  </a:lnTo>
                  <a:lnTo>
                    <a:pt x="24" y="37"/>
                  </a:lnTo>
                  <a:close/>
                </a:path>
              </a:pathLst>
            </a:custGeom>
            <a:solidFill>
              <a:srgbClr val="FCF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1" name="Freeform 1276"/>
            <p:cNvSpPr>
              <a:spLocks/>
            </p:cNvSpPr>
            <p:nvPr/>
          </p:nvSpPr>
          <p:spPr bwMode="auto">
            <a:xfrm>
              <a:off x="3109" y="1210"/>
              <a:ext cx="26" cy="37"/>
            </a:xfrm>
            <a:custGeom>
              <a:avLst/>
              <a:gdLst>
                <a:gd name="T0" fmla="*/ 24 w 26"/>
                <a:gd name="T1" fmla="*/ 37 h 37"/>
                <a:gd name="T2" fmla="*/ 0 w 26"/>
                <a:gd name="T3" fmla="*/ 26 h 37"/>
                <a:gd name="T4" fmla="*/ 26 w 26"/>
                <a:gd name="T5" fmla="*/ 0 h 37"/>
                <a:gd name="T6" fmla="*/ 24 w 26"/>
                <a:gd name="T7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" h="37">
                  <a:moveTo>
                    <a:pt x="24" y="37"/>
                  </a:moveTo>
                  <a:lnTo>
                    <a:pt x="0" y="26"/>
                  </a:lnTo>
                  <a:lnTo>
                    <a:pt x="26" y="0"/>
                  </a:lnTo>
                  <a:lnTo>
                    <a:pt x="24" y="37"/>
                  </a:lnTo>
                  <a:close/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2" name="Line 1277"/>
            <p:cNvSpPr>
              <a:spLocks noChangeShapeType="1"/>
            </p:cNvSpPr>
            <p:nvPr/>
          </p:nvSpPr>
          <p:spPr bwMode="auto">
            <a:xfrm>
              <a:off x="2918" y="1991"/>
              <a:ext cx="0" cy="169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3" name="Freeform 1278"/>
            <p:cNvSpPr>
              <a:spLocks noEditPoints="1"/>
            </p:cNvSpPr>
            <p:nvPr/>
          </p:nvSpPr>
          <p:spPr bwMode="auto">
            <a:xfrm>
              <a:off x="2904" y="2126"/>
              <a:ext cx="27" cy="34"/>
            </a:xfrm>
            <a:custGeom>
              <a:avLst/>
              <a:gdLst>
                <a:gd name="T0" fmla="*/ 14 w 27"/>
                <a:gd name="T1" fmla="*/ 34 h 34"/>
                <a:gd name="T2" fmla="*/ 0 w 27"/>
                <a:gd name="T3" fmla="*/ 0 h 34"/>
                <a:gd name="T4" fmla="*/ 14 w 27"/>
                <a:gd name="T5" fmla="*/ 34 h 34"/>
                <a:gd name="T6" fmla="*/ 27 w 27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4">
                  <a:moveTo>
                    <a:pt x="14" y="34"/>
                  </a:moveTo>
                  <a:lnTo>
                    <a:pt x="0" y="0"/>
                  </a:lnTo>
                  <a:moveTo>
                    <a:pt x="14" y="34"/>
                  </a:moveTo>
                  <a:lnTo>
                    <a:pt x="27" y="0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4" name="Freeform 1279"/>
            <p:cNvSpPr>
              <a:spLocks noEditPoints="1"/>
            </p:cNvSpPr>
            <p:nvPr/>
          </p:nvSpPr>
          <p:spPr bwMode="auto">
            <a:xfrm>
              <a:off x="2904" y="1991"/>
              <a:ext cx="27" cy="34"/>
            </a:xfrm>
            <a:custGeom>
              <a:avLst/>
              <a:gdLst>
                <a:gd name="T0" fmla="*/ 14 w 27"/>
                <a:gd name="T1" fmla="*/ 0 h 34"/>
                <a:gd name="T2" fmla="*/ 0 w 27"/>
                <a:gd name="T3" fmla="*/ 34 h 34"/>
                <a:gd name="T4" fmla="*/ 14 w 27"/>
                <a:gd name="T5" fmla="*/ 0 h 34"/>
                <a:gd name="T6" fmla="*/ 27 w 27"/>
                <a:gd name="T7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4">
                  <a:moveTo>
                    <a:pt x="14" y="0"/>
                  </a:moveTo>
                  <a:lnTo>
                    <a:pt x="0" y="34"/>
                  </a:lnTo>
                  <a:moveTo>
                    <a:pt x="14" y="0"/>
                  </a:moveTo>
                  <a:lnTo>
                    <a:pt x="27" y="34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5" name="Rectangle 1280"/>
            <p:cNvSpPr>
              <a:spLocks noChangeArrowheads="1"/>
            </p:cNvSpPr>
            <p:nvPr/>
          </p:nvSpPr>
          <p:spPr bwMode="auto">
            <a:xfrm>
              <a:off x="2818" y="2002"/>
              <a:ext cx="82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+facility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" name="Rectangle 1281"/>
            <p:cNvSpPr>
              <a:spLocks noChangeArrowheads="1"/>
            </p:cNvSpPr>
            <p:nvPr/>
          </p:nvSpPr>
          <p:spPr bwMode="auto">
            <a:xfrm>
              <a:off x="2936" y="2002"/>
              <a:ext cx="20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7" name="Rectangle 1282"/>
            <p:cNvSpPr>
              <a:spLocks noChangeArrowheads="1"/>
            </p:cNvSpPr>
            <p:nvPr/>
          </p:nvSpPr>
          <p:spPr bwMode="auto">
            <a:xfrm>
              <a:off x="2763" y="2069"/>
              <a:ext cx="119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+facilityLog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9" name="Rectangle 1283"/>
            <p:cNvSpPr>
              <a:spLocks noChangeArrowheads="1"/>
            </p:cNvSpPr>
            <p:nvPr/>
          </p:nvSpPr>
          <p:spPr bwMode="auto">
            <a:xfrm>
              <a:off x="2763" y="2098"/>
              <a:ext cx="113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«Phase 2»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00" name="Rectangle 1284"/>
            <p:cNvSpPr>
              <a:spLocks noChangeArrowheads="1"/>
            </p:cNvSpPr>
            <p:nvPr/>
          </p:nvSpPr>
          <p:spPr bwMode="auto">
            <a:xfrm>
              <a:off x="2936" y="2120"/>
              <a:ext cx="44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0..1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01" name="Line 1285"/>
            <p:cNvSpPr>
              <a:spLocks noChangeShapeType="1"/>
            </p:cNvSpPr>
            <p:nvPr/>
          </p:nvSpPr>
          <p:spPr bwMode="auto">
            <a:xfrm>
              <a:off x="3348" y="1692"/>
              <a:ext cx="264" cy="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2" name="Freeform 1286"/>
            <p:cNvSpPr>
              <a:spLocks/>
            </p:cNvSpPr>
            <p:nvPr/>
          </p:nvSpPr>
          <p:spPr bwMode="auto">
            <a:xfrm>
              <a:off x="3348" y="1681"/>
              <a:ext cx="44" cy="22"/>
            </a:xfrm>
            <a:custGeom>
              <a:avLst/>
              <a:gdLst>
                <a:gd name="T0" fmla="*/ 22 w 44"/>
                <a:gd name="T1" fmla="*/ 0 h 22"/>
                <a:gd name="T2" fmla="*/ 0 w 44"/>
                <a:gd name="T3" fmla="*/ 11 h 22"/>
                <a:gd name="T4" fmla="*/ 22 w 44"/>
                <a:gd name="T5" fmla="*/ 22 h 22"/>
                <a:gd name="T6" fmla="*/ 44 w 44"/>
                <a:gd name="T7" fmla="*/ 11 h 22"/>
                <a:gd name="T8" fmla="*/ 22 w 44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22">
                  <a:moveTo>
                    <a:pt x="22" y="0"/>
                  </a:moveTo>
                  <a:lnTo>
                    <a:pt x="0" y="11"/>
                  </a:lnTo>
                  <a:lnTo>
                    <a:pt x="22" y="22"/>
                  </a:lnTo>
                  <a:lnTo>
                    <a:pt x="44" y="11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CF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3" name="Freeform 1287"/>
            <p:cNvSpPr>
              <a:spLocks/>
            </p:cNvSpPr>
            <p:nvPr/>
          </p:nvSpPr>
          <p:spPr bwMode="auto">
            <a:xfrm>
              <a:off x="3348" y="1681"/>
              <a:ext cx="44" cy="22"/>
            </a:xfrm>
            <a:custGeom>
              <a:avLst/>
              <a:gdLst>
                <a:gd name="T0" fmla="*/ 22 w 44"/>
                <a:gd name="T1" fmla="*/ 0 h 22"/>
                <a:gd name="T2" fmla="*/ 0 w 44"/>
                <a:gd name="T3" fmla="*/ 11 h 22"/>
                <a:gd name="T4" fmla="*/ 22 w 44"/>
                <a:gd name="T5" fmla="*/ 22 h 22"/>
                <a:gd name="T6" fmla="*/ 44 w 44"/>
                <a:gd name="T7" fmla="*/ 11 h 22"/>
                <a:gd name="T8" fmla="*/ 22 w 44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22">
                  <a:moveTo>
                    <a:pt x="22" y="0"/>
                  </a:moveTo>
                  <a:lnTo>
                    <a:pt x="0" y="11"/>
                  </a:lnTo>
                  <a:lnTo>
                    <a:pt x="22" y="22"/>
                  </a:lnTo>
                  <a:lnTo>
                    <a:pt x="44" y="11"/>
                  </a:lnTo>
                  <a:lnTo>
                    <a:pt x="22" y="0"/>
                  </a:lnTo>
                  <a:close/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4" name="Freeform 1288"/>
            <p:cNvSpPr>
              <a:spLocks noEditPoints="1"/>
            </p:cNvSpPr>
            <p:nvPr/>
          </p:nvSpPr>
          <p:spPr bwMode="auto">
            <a:xfrm>
              <a:off x="3579" y="1679"/>
              <a:ext cx="33" cy="27"/>
            </a:xfrm>
            <a:custGeom>
              <a:avLst/>
              <a:gdLst>
                <a:gd name="T0" fmla="*/ 33 w 33"/>
                <a:gd name="T1" fmla="*/ 13 h 27"/>
                <a:gd name="T2" fmla="*/ 0 w 33"/>
                <a:gd name="T3" fmla="*/ 27 h 27"/>
                <a:gd name="T4" fmla="*/ 33 w 33"/>
                <a:gd name="T5" fmla="*/ 13 h 27"/>
                <a:gd name="T6" fmla="*/ 0 w 33"/>
                <a:gd name="T7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7">
                  <a:moveTo>
                    <a:pt x="33" y="13"/>
                  </a:moveTo>
                  <a:lnTo>
                    <a:pt x="0" y="27"/>
                  </a:lnTo>
                  <a:moveTo>
                    <a:pt x="33" y="13"/>
                  </a:moveTo>
                  <a:lnTo>
                    <a:pt x="0" y="0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5" name="Rectangle 1289"/>
            <p:cNvSpPr>
              <a:spLocks noChangeArrowheads="1"/>
            </p:cNvSpPr>
            <p:nvPr/>
          </p:nvSpPr>
          <p:spPr bwMode="auto">
            <a:xfrm>
              <a:off x="3399" y="1652"/>
              <a:ext cx="168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+equipmentHost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06" name="Rectangle 1290"/>
            <p:cNvSpPr>
              <a:spLocks noChangeArrowheads="1"/>
            </p:cNvSpPr>
            <p:nvPr/>
          </p:nvSpPr>
          <p:spPr bwMode="auto">
            <a:xfrm>
              <a:off x="3399" y="1703"/>
              <a:ext cx="44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0..1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07" name="Rectangle 1291"/>
            <p:cNvSpPr>
              <a:spLocks noChangeArrowheads="1"/>
            </p:cNvSpPr>
            <p:nvPr/>
          </p:nvSpPr>
          <p:spPr bwMode="auto">
            <a:xfrm>
              <a:off x="3408" y="1652"/>
              <a:ext cx="190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+hostedEquipment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08" name="Rectangle 1292"/>
            <p:cNvSpPr>
              <a:spLocks noChangeArrowheads="1"/>
            </p:cNvSpPr>
            <p:nvPr/>
          </p:nvSpPr>
          <p:spPr bwMode="auto">
            <a:xfrm>
              <a:off x="3570" y="1703"/>
              <a:ext cx="42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0..*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09" name="Line 1293"/>
            <p:cNvSpPr>
              <a:spLocks noChangeShapeType="1"/>
            </p:cNvSpPr>
            <p:nvPr/>
          </p:nvSpPr>
          <p:spPr bwMode="auto">
            <a:xfrm flipV="1">
              <a:off x="3885" y="1947"/>
              <a:ext cx="2" cy="54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0" name="Freeform 1294"/>
            <p:cNvSpPr>
              <a:spLocks noEditPoints="1"/>
            </p:cNvSpPr>
            <p:nvPr/>
          </p:nvSpPr>
          <p:spPr bwMode="auto">
            <a:xfrm>
              <a:off x="3874" y="1947"/>
              <a:ext cx="26" cy="33"/>
            </a:xfrm>
            <a:custGeom>
              <a:avLst/>
              <a:gdLst>
                <a:gd name="T0" fmla="*/ 13 w 26"/>
                <a:gd name="T1" fmla="*/ 0 h 33"/>
                <a:gd name="T2" fmla="*/ 26 w 26"/>
                <a:gd name="T3" fmla="*/ 33 h 33"/>
                <a:gd name="T4" fmla="*/ 13 w 26"/>
                <a:gd name="T5" fmla="*/ 0 h 33"/>
                <a:gd name="T6" fmla="*/ 0 w 26"/>
                <a:gd name="T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" h="33">
                  <a:moveTo>
                    <a:pt x="13" y="0"/>
                  </a:moveTo>
                  <a:lnTo>
                    <a:pt x="26" y="33"/>
                  </a:lnTo>
                  <a:moveTo>
                    <a:pt x="13" y="0"/>
                  </a:moveTo>
                  <a:lnTo>
                    <a:pt x="0" y="33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1" name="Rectangle 1295"/>
            <p:cNvSpPr>
              <a:spLocks noChangeArrowheads="1"/>
            </p:cNvSpPr>
            <p:nvPr/>
          </p:nvSpPr>
          <p:spPr bwMode="auto">
            <a:xfrm>
              <a:off x="3654" y="1996"/>
              <a:ext cx="213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+deployedEquipment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2" name="Rectangle 1296"/>
            <p:cNvSpPr>
              <a:spLocks noChangeArrowheads="1"/>
            </p:cNvSpPr>
            <p:nvPr/>
          </p:nvSpPr>
          <p:spPr bwMode="auto">
            <a:xfrm>
              <a:off x="3914" y="1958"/>
              <a:ext cx="20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3" name="Line 1297"/>
            <p:cNvSpPr>
              <a:spLocks noChangeShapeType="1"/>
            </p:cNvSpPr>
            <p:nvPr/>
          </p:nvSpPr>
          <p:spPr bwMode="auto">
            <a:xfrm>
              <a:off x="3971" y="3068"/>
              <a:ext cx="0" cy="113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4" name="Freeform 1298"/>
            <p:cNvSpPr>
              <a:spLocks noEditPoints="1"/>
            </p:cNvSpPr>
            <p:nvPr/>
          </p:nvSpPr>
          <p:spPr bwMode="auto">
            <a:xfrm>
              <a:off x="3958" y="3147"/>
              <a:ext cx="27" cy="34"/>
            </a:xfrm>
            <a:custGeom>
              <a:avLst/>
              <a:gdLst>
                <a:gd name="T0" fmla="*/ 13 w 27"/>
                <a:gd name="T1" fmla="*/ 34 h 34"/>
                <a:gd name="T2" fmla="*/ 0 w 27"/>
                <a:gd name="T3" fmla="*/ 0 h 34"/>
                <a:gd name="T4" fmla="*/ 13 w 27"/>
                <a:gd name="T5" fmla="*/ 34 h 34"/>
                <a:gd name="T6" fmla="*/ 27 w 27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4">
                  <a:moveTo>
                    <a:pt x="13" y="34"/>
                  </a:moveTo>
                  <a:lnTo>
                    <a:pt x="0" y="0"/>
                  </a:lnTo>
                  <a:moveTo>
                    <a:pt x="13" y="34"/>
                  </a:moveTo>
                  <a:lnTo>
                    <a:pt x="27" y="0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5" name="Rectangle 1299"/>
            <p:cNvSpPr>
              <a:spLocks noChangeArrowheads="1"/>
            </p:cNvSpPr>
            <p:nvPr/>
          </p:nvSpPr>
          <p:spPr bwMode="auto">
            <a:xfrm>
              <a:off x="3776" y="3141"/>
              <a:ext cx="170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+dataGeneration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6" name="Rectangle 1300"/>
            <p:cNvSpPr>
              <a:spLocks noChangeArrowheads="1"/>
            </p:cNvSpPr>
            <p:nvPr/>
          </p:nvSpPr>
          <p:spPr bwMode="auto">
            <a:xfrm>
              <a:off x="3989" y="3141"/>
              <a:ext cx="42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1..*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" name="Line 1301"/>
            <p:cNvSpPr>
              <a:spLocks noChangeShapeType="1"/>
            </p:cNvSpPr>
            <p:nvPr/>
          </p:nvSpPr>
          <p:spPr bwMode="auto">
            <a:xfrm>
              <a:off x="3082" y="2831"/>
              <a:ext cx="0" cy="13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8" name="Freeform 1302"/>
            <p:cNvSpPr>
              <a:spLocks/>
            </p:cNvSpPr>
            <p:nvPr/>
          </p:nvSpPr>
          <p:spPr bwMode="auto">
            <a:xfrm>
              <a:off x="3069" y="2926"/>
              <a:ext cx="26" cy="35"/>
            </a:xfrm>
            <a:custGeom>
              <a:avLst/>
              <a:gdLst>
                <a:gd name="T0" fmla="*/ 0 w 26"/>
                <a:gd name="T1" fmla="*/ 0 h 35"/>
                <a:gd name="T2" fmla="*/ 26 w 26"/>
                <a:gd name="T3" fmla="*/ 0 h 35"/>
                <a:gd name="T4" fmla="*/ 13 w 26"/>
                <a:gd name="T5" fmla="*/ 35 h 35"/>
                <a:gd name="T6" fmla="*/ 0 w 26"/>
                <a:gd name="T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" h="35">
                  <a:moveTo>
                    <a:pt x="0" y="0"/>
                  </a:moveTo>
                  <a:lnTo>
                    <a:pt x="26" y="0"/>
                  </a:lnTo>
                  <a:lnTo>
                    <a:pt x="13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F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9" name="Freeform 1303"/>
            <p:cNvSpPr>
              <a:spLocks/>
            </p:cNvSpPr>
            <p:nvPr/>
          </p:nvSpPr>
          <p:spPr bwMode="auto">
            <a:xfrm>
              <a:off x="3069" y="2926"/>
              <a:ext cx="26" cy="35"/>
            </a:xfrm>
            <a:custGeom>
              <a:avLst/>
              <a:gdLst>
                <a:gd name="T0" fmla="*/ 0 w 26"/>
                <a:gd name="T1" fmla="*/ 0 h 35"/>
                <a:gd name="T2" fmla="*/ 26 w 26"/>
                <a:gd name="T3" fmla="*/ 0 h 35"/>
                <a:gd name="T4" fmla="*/ 13 w 26"/>
                <a:gd name="T5" fmla="*/ 35 h 35"/>
                <a:gd name="T6" fmla="*/ 0 w 26"/>
                <a:gd name="T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" h="35">
                  <a:moveTo>
                    <a:pt x="0" y="0"/>
                  </a:moveTo>
                  <a:lnTo>
                    <a:pt x="26" y="0"/>
                  </a:lnTo>
                  <a:lnTo>
                    <a:pt x="13" y="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0" name="Line 1304"/>
            <p:cNvSpPr>
              <a:spLocks noChangeShapeType="1"/>
            </p:cNvSpPr>
            <p:nvPr/>
          </p:nvSpPr>
          <p:spPr bwMode="auto">
            <a:xfrm flipH="1">
              <a:off x="3322" y="3276"/>
              <a:ext cx="472" cy="6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1" name="Freeform 1305"/>
            <p:cNvSpPr>
              <a:spLocks noEditPoints="1"/>
            </p:cNvSpPr>
            <p:nvPr/>
          </p:nvSpPr>
          <p:spPr bwMode="auto">
            <a:xfrm>
              <a:off x="3322" y="3318"/>
              <a:ext cx="35" cy="26"/>
            </a:xfrm>
            <a:custGeom>
              <a:avLst/>
              <a:gdLst>
                <a:gd name="T0" fmla="*/ 0 w 35"/>
                <a:gd name="T1" fmla="*/ 18 h 26"/>
                <a:gd name="T2" fmla="*/ 31 w 35"/>
                <a:gd name="T3" fmla="*/ 0 h 26"/>
                <a:gd name="T4" fmla="*/ 0 w 35"/>
                <a:gd name="T5" fmla="*/ 18 h 26"/>
                <a:gd name="T6" fmla="*/ 35 w 35"/>
                <a:gd name="T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6">
                  <a:moveTo>
                    <a:pt x="0" y="18"/>
                  </a:moveTo>
                  <a:lnTo>
                    <a:pt x="31" y="0"/>
                  </a:lnTo>
                  <a:moveTo>
                    <a:pt x="0" y="18"/>
                  </a:moveTo>
                  <a:lnTo>
                    <a:pt x="35" y="26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2" name="Rectangle 1306"/>
            <p:cNvSpPr>
              <a:spLocks noChangeArrowheads="1"/>
            </p:cNvSpPr>
            <p:nvPr/>
          </p:nvSpPr>
          <p:spPr bwMode="auto">
            <a:xfrm>
              <a:off x="3328" y="3296"/>
              <a:ext cx="108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+schedule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23" name="Rectangle 1307"/>
            <p:cNvSpPr>
              <a:spLocks noChangeArrowheads="1"/>
            </p:cNvSpPr>
            <p:nvPr/>
          </p:nvSpPr>
          <p:spPr bwMode="auto">
            <a:xfrm>
              <a:off x="3328" y="3347"/>
              <a:ext cx="20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24" name="Line 1308"/>
            <p:cNvSpPr>
              <a:spLocks noChangeShapeType="1"/>
            </p:cNvSpPr>
            <p:nvPr/>
          </p:nvSpPr>
          <p:spPr bwMode="auto">
            <a:xfrm>
              <a:off x="4215" y="1706"/>
              <a:ext cx="158" cy="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5" name="Line 1309"/>
            <p:cNvSpPr>
              <a:spLocks noChangeShapeType="1"/>
            </p:cNvSpPr>
            <p:nvPr/>
          </p:nvSpPr>
          <p:spPr bwMode="auto">
            <a:xfrm flipV="1">
              <a:off x="4373" y="1575"/>
              <a:ext cx="0" cy="131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6" name="Line 1310"/>
            <p:cNvSpPr>
              <a:spLocks noChangeShapeType="1"/>
            </p:cNvSpPr>
            <p:nvPr/>
          </p:nvSpPr>
          <p:spPr bwMode="auto">
            <a:xfrm flipH="1">
              <a:off x="4215" y="1575"/>
              <a:ext cx="158" cy="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7" name="Freeform 1311"/>
            <p:cNvSpPr>
              <a:spLocks noEditPoints="1"/>
            </p:cNvSpPr>
            <p:nvPr/>
          </p:nvSpPr>
          <p:spPr bwMode="auto">
            <a:xfrm>
              <a:off x="4215" y="1562"/>
              <a:ext cx="34" cy="26"/>
            </a:xfrm>
            <a:custGeom>
              <a:avLst/>
              <a:gdLst>
                <a:gd name="T0" fmla="*/ 0 w 34"/>
                <a:gd name="T1" fmla="*/ 13 h 26"/>
                <a:gd name="T2" fmla="*/ 34 w 34"/>
                <a:gd name="T3" fmla="*/ 0 h 26"/>
                <a:gd name="T4" fmla="*/ 0 w 34"/>
                <a:gd name="T5" fmla="*/ 13 h 26"/>
                <a:gd name="T6" fmla="*/ 34 w 34"/>
                <a:gd name="T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26">
                  <a:moveTo>
                    <a:pt x="0" y="13"/>
                  </a:moveTo>
                  <a:lnTo>
                    <a:pt x="34" y="0"/>
                  </a:lnTo>
                  <a:moveTo>
                    <a:pt x="0" y="13"/>
                  </a:moveTo>
                  <a:lnTo>
                    <a:pt x="34" y="26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8" name="Rectangle 1312"/>
            <p:cNvSpPr>
              <a:spLocks noChangeArrowheads="1"/>
            </p:cNvSpPr>
            <p:nvPr/>
          </p:nvSpPr>
          <p:spPr bwMode="auto">
            <a:xfrm>
              <a:off x="4280" y="1526"/>
              <a:ext cx="199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+subEquipment 0..*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29" name="Line 1313"/>
            <p:cNvSpPr>
              <a:spLocks noChangeShapeType="1"/>
            </p:cNvSpPr>
            <p:nvPr/>
          </p:nvSpPr>
          <p:spPr bwMode="auto">
            <a:xfrm>
              <a:off x="4167" y="1947"/>
              <a:ext cx="0" cy="213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0" name="Freeform 1314"/>
            <p:cNvSpPr>
              <a:spLocks noEditPoints="1"/>
            </p:cNvSpPr>
            <p:nvPr/>
          </p:nvSpPr>
          <p:spPr bwMode="auto">
            <a:xfrm>
              <a:off x="4153" y="2126"/>
              <a:ext cx="27" cy="34"/>
            </a:xfrm>
            <a:custGeom>
              <a:avLst/>
              <a:gdLst>
                <a:gd name="T0" fmla="*/ 14 w 27"/>
                <a:gd name="T1" fmla="*/ 34 h 34"/>
                <a:gd name="T2" fmla="*/ 0 w 27"/>
                <a:gd name="T3" fmla="*/ 0 h 34"/>
                <a:gd name="T4" fmla="*/ 14 w 27"/>
                <a:gd name="T5" fmla="*/ 34 h 34"/>
                <a:gd name="T6" fmla="*/ 27 w 27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4">
                  <a:moveTo>
                    <a:pt x="14" y="34"/>
                  </a:moveTo>
                  <a:lnTo>
                    <a:pt x="0" y="0"/>
                  </a:lnTo>
                  <a:moveTo>
                    <a:pt x="14" y="34"/>
                  </a:moveTo>
                  <a:lnTo>
                    <a:pt x="27" y="0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1" name="Freeform 1315"/>
            <p:cNvSpPr>
              <a:spLocks noEditPoints="1"/>
            </p:cNvSpPr>
            <p:nvPr/>
          </p:nvSpPr>
          <p:spPr bwMode="auto">
            <a:xfrm>
              <a:off x="4153" y="1947"/>
              <a:ext cx="27" cy="33"/>
            </a:xfrm>
            <a:custGeom>
              <a:avLst/>
              <a:gdLst>
                <a:gd name="T0" fmla="*/ 14 w 27"/>
                <a:gd name="T1" fmla="*/ 0 h 33"/>
                <a:gd name="T2" fmla="*/ 0 w 27"/>
                <a:gd name="T3" fmla="*/ 33 h 33"/>
                <a:gd name="T4" fmla="*/ 14 w 27"/>
                <a:gd name="T5" fmla="*/ 0 h 33"/>
                <a:gd name="T6" fmla="*/ 27 w 27"/>
                <a:gd name="T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3">
                  <a:moveTo>
                    <a:pt x="14" y="0"/>
                  </a:moveTo>
                  <a:lnTo>
                    <a:pt x="0" y="33"/>
                  </a:lnTo>
                  <a:moveTo>
                    <a:pt x="14" y="0"/>
                  </a:moveTo>
                  <a:lnTo>
                    <a:pt x="27" y="33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2" name="Rectangle 1316"/>
            <p:cNvSpPr>
              <a:spLocks noChangeArrowheads="1"/>
            </p:cNvSpPr>
            <p:nvPr/>
          </p:nvSpPr>
          <p:spPr bwMode="auto">
            <a:xfrm>
              <a:off x="4022" y="1958"/>
              <a:ext cx="122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+equipment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33" name="Rectangle 1317"/>
            <p:cNvSpPr>
              <a:spLocks noChangeArrowheads="1"/>
            </p:cNvSpPr>
            <p:nvPr/>
          </p:nvSpPr>
          <p:spPr bwMode="auto">
            <a:xfrm>
              <a:off x="4184" y="1958"/>
              <a:ext cx="20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34" name="Rectangle 1318"/>
            <p:cNvSpPr>
              <a:spLocks noChangeArrowheads="1"/>
            </p:cNvSpPr>
            <p:nvPr/>
          </p:nvSpPr>
          <p:spPr bwMode="auto">
            <a:xfrm>
              <a:off x="3991" y="2044"/>
              <a:ext cx="159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+equipmentLog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35" name="Rectangle 1319"/>
            <p:cNvSpPr>
              <a:spLocks noChangeArrowheads="1"/>
            </p:cNvSpPr>
            <p:nvPr/>
          </p:nvSpPr>
          <p:spPr bwMode="auto">
            <a:xfrm>
              <a:off x="3991" y="2073"/>
              <a:ext cx="113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«Phase 2»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36" name="Rectangle 1320"/>
            <p:cNvSpPr>
              <a:spLocks noChangeArrowheads="1"/>
            </p:cNvSpPr>
            <p:nvPr/>
          </p:nvSpPr>
          <p:spPr bwMode="auto">
            <a:xfrm>
              <a:off x="4184" y="2120"/>
              <a:ext cx="44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0..1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37" name="Line 1321"/>
            <p:cNvSpPr>
              <a:spLocks noChangeShapeType="1"/>
            </p:cNvSpPr>
            <p:nvPr/>
          </p:nvSpPr>
          <p:spPr bwMode="auto">
            <a:xfrm flipH="1" flipV="1">
              <a:off x="1625" y="3340"/>
              <a:ext cx="91" cy="153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" name="Freeform 1322"/>
            <p:cNvSpPr>
              <a:spLocks noEditPoints="1"/>
            </p:cNvSpPr>
            <p:nvPr/>
          </p:nvSpPr>
          <p:spPr bwMode="auto">
            <a:xfrm>
              <a:off x="1625" y="3340"/>
              <a:ext cx="28" cy="35"/>
            </a:xfrm>
            <a:custGeom>
              <a:avLst/>
              <a:gdLst>
                <a:gd name="T0" fmla="*/ 0 w 28"/>
                <a:gd name="T1" fmla="*/ 0 h 35"/>
                <a:gd name="T2" fmla="*/ 28 w 28"/>
                <a:gd name="T3" fmla="*/ 22 h 35"/>
                <a:gd name="T4" fmla="*/ 0 w 28"/>
                <a:gd name="T5" fmla="*/ 0 h 35"/>
                <a:gd name="T6" fmla="*/ 6 w 28"/>
                <a:gd name="T7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35">
                  <a:moveTo>
                    <a:pt x="0" y="0"/>
                  </a:moveTo>
                  <a:lnTo>
                    <a:pt x="28" y="22"/>
                  </a:lnTo>
                  <a:moveTo>
                    <a:pt x="0" y="0"/>
                  </a:moveTo>
                  <a:lnTo>
                    <a:pt x="6" y="35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" name="Rectangle 1323"/>
            <p:cNvSpPr>
              <a:spLocks noChangeArrowheads="1"/>
            </p:cNvSpPr>
            <p:nvPr/>
          </p:nvSpPr>
          <p:spPr bwMode="auto">
            <a:xfrm>
              <a:off x="1625" y="3387"/>
              <a:ext cx="91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Intention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40" name="Rectangle 1324"/>
            <p:cNvSpPr>
              <a:spLocks noChangeArrowheads="1"/>
            </p:cNvSpPr>
            <p:nvPr/>
          </p:nvSpPr>
          <p:spPr bwMode="auto">
            <a:xfrm>
              <a:off x="1425" y="3351"/>
              <a:ext cx="177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+sampledFeature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41" name="Rectangle 1325"/>
            <p:cNvSpPr>
              <a:spLocks noChangeArrowheads="1"/>
            </p:cNvSpPr>
            <p:nvPr/>
          </p:nvSpPr>
          <p:spPr bwMode="auto">
            <a:xfrm>
              <a:off x="1651" y="3351"/>
              <a:ext cx="42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1..*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42" name="Line 1326"/>
            <p:cNvSpPr>
              <a:spLocks noChangeShapeType="1"/>
            </p:cNvSpPr>
            <p:nvPr/>
          </p:nvSpPr>
          <p:spPr bwMode="auto">
            <a:xfrm flipH="1" flipV="1">
              <a:off x="1625" y="3340"/>
              <a:ext cx="91" cy="153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3" name="Freeform 1327"/>
            <p:cNvSpPr>
              <a:spLocks/>
            </p:cNvSpPr>
            <p:nvPr/>
          </p:nvSpPr>
          <p:spPr bwMode="auto">
            <a:xfrm>
              <a:off x="1625" y="3340"/>
              <a:ext cx="28" cy="38"/>
            </a:xfrm>
            <a:custGeom>
              <a:avLst/>
              <a:gdLst>
                <a:gd name="T0" fmla="*/ 28 w 28"/>
                <a:gd name="T1" fmla="*/ 24 h 38"/>
                <a:gd name="T2" fmla="*/ 6 w 28"/>
                <a:gd name="T3" fmla="*/ 38 h 38"/>
                <a:gd name="T4" fmla="*/ 0 w 28"/>
                <a:gd name="T5" fmla="*/ 0 h 38"/>
                <a:gd name="T6" fmla="*/ 28 w 28"/>
                <a:gd name="T7" fmla="*/ 2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38">
                  <a:moveTo>
                    <a:pt x="28" y="24"/>
                  </a:moveTo>
                  <a:lnTo>
                    <a:pt x="6" y="38"/>
                  </a:lnTo>
                  <a:lnTo>
                    <a:pt x="0" y="0"/>
                  </a:lnTo>
                  <a:lnTo>
                    <a:pt x="28" y="24"/>
                  </a:lnTo>
                  <a:close/>
                </a:path>
              </a:pathLst>
            </a:custGeom>
            <a:solidFill>
              <a:srgbClr val="FCF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4" name="Freeform 1328"/>
            <p:cNvSpPr>
              <a:spLocks/>
            </p:cNvSpPr>
            <p:nvPr/>
          </p:nvSpPr>
          <p:spPr bwMode="auto">
            <a:xfrm>
              <a:off x="1625" y="3340"/>
              <a:ext cx="28" cy="38"/>
            </a:xfrm>
            <a:custGeom>
              <a:avLst/>
              <a:gdLst>
                <a:gd name="T0" fmla="*/ 28 w 28"/>
                <a:gd name="T1" fmla="*/ 24 h 38"/>
                <a:gd name="T2" fmla="*/ 6 w 28"/>
                <a:gd name="T3" fmla="*/ 38 h 38"/>
                <a:gd name="T4" fmla="*/ 0 w 28"/>
                <a:gd name="T5" fmla="*/ 0 h 38"/>
                <a:gd name="T6" fmla="*/ 28 w 28"/>
                <a:gd name="T7" fmla="*/ 2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38">
                  <a:moveTo>
                    <a:pt x="28" y="24"/>
                  </a:moveTo>
                  <a:lnTo>
                    <a:pt x="6" y="38"/>
                  </a:lnTo>
                  <a:lnTo>
                    <a:pt x="0" y="0"/>
                  </a:lnTo>
                  <a:lnTo>
                    <a:pt x="28" y="24"/>
                  </a:lnTo>
                  <a:close/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5" name="Rectangle 1329"/>
            <p:cNvSpPr>
              <a:spLocks noChangeArrowheads="1"/>
            </p:cNvSpPr>
            <p:nvPr/>
          </p:nvSpPr>
          <p:spPr bwMode="auto">
            <a:xfrm>
              <a:off x="1600" y="3424"/>
              <a:ext cx="139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«informative»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46" name="Line 1330"/>
            <p:cNvSpPr>
              <a:spLocks noChangeShapeType="1"/>
            </p:cNvSpPr>
            <p:nvPr/>
          </p:nvSpPr>
          <p:spPr bwMode="auto">
            <a:xfrm>
              <a:off x="2002" y="2782"/>
              <a:ext cx="51" cy="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7" name="Line 1331"/>
            <p:cNvSpPr>
              <a:spLocks noChangeShapeType="1"/>
            </p:cNvSpPr>
            <p:nvPr/>
          </p:nvSpPr>
          <p:spPr bwMode="auto">
            <a:xfrm flipV="1">
              <a:off x="2053" y="2749"/>
              <a:ext cx="0" cy="33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8" name="Line 1332"/>
            <p:cNvSpPr>
              <a:spLocks noChangeShapeType="1"/>
            </p:cNvSpPr>
            <p:nvPr/>
          </p:nvSpPr>
          <p:spPr bwMode="auto">
            <a:xfrm flipH="1">
              <a:off x="2002" y="2749"/>
              <a:ext cx="51" cy="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9" name="Freeform 1333"/>
            <p:cNvSpPr>
              <a:spLocks noEditPoints="1"/>
            </p:cNvSpPr>
            <p:nvPr/>
          </p:nvSpPr>
          <p:spPr bwMode="auto">
            <a:xfrm>
              <a:off x="2002" y="2735"/>
              <a:ext cx="33" cy="27"/>
            </a:xfrm>
            <a:custGeom>
              <a:avLst/>
              <a:gdLst>
                <a:gd name="T0" fmla="*/ 0 w 33"/>
                <a:gd name="T1" fmla="*/ 14 h 27"/>
                <a:gd name="T2" fmla="*/ 33 w 33"/>
                <a:gd name="T3" fmla="*/ 0 h 27"/>
                <a:gd name="T4" fmla="*/ 0 w 33"/>
                <a:gd name="T5" fmla="*/ 14 h 27"/>
                <a:gd name="T6" fmla="*/ 33 w 33"/>
                <a:gd name="T7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7">
                  <a:moveTo>
                    <a:pt x="0" y="14"/>
                  </a:moveTo>
                  <a:lnTo>
                    <a:pt x="33" y="0"/>
                  </a:lnTo>
                  <a:moveTo>
                    <a:pt x="0" y="14"/>
                  </a:moveTo>
                  <a:lnTo>
                    <a:pt x="33" y="27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0" name="Rectangle 1334"/>
            <p:cNvSpPr>
              <a:spLocks noChangeArrowheads="1"/>
            </p:cNvSpPr>
            <p:nvPr/>
          </p:nvSpPr>
          <p:spPr bwMode="auto">
            <a:xfrm>
              <a:off x="1953" y="2751"/>
              <a:ext cx="42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0..*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1" name="Rectangle 1335"/>
            <p:cNvSpPr>
              <a:spLocks noChangeArrowheads="1"/>
            </p:cNvSpPr>
            <p:nvPr/>
          </p:nvSpPr>
          <p:spPr bwMode="auto">
            <a:xfrm>
              <a:off x="1755" y="2709"/>
              <a:ext cx="244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+relatedObservation 0..*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2" name="Line 1336"/>
            <p:cNvSpPr>
              <a:spLocks noChangeShapeType="1"/>
            </p:cNvSpPr>
            <p:nvPr/>
          </p:nvSpPr>
          <p:spPr bwMode="auto">
            <a:xfrm>
              <a:off x="1855" y="3008"/>
              <a:ext cx="69" cy="177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3" name="Freeform 1337"/>
            <p:cNvSpPr>
              <a:spLocks/>
            </p:cNvSpPr>
            <p:nvPr/>
          </p:nvSpPr>
          <p:spPr bwMode="auto">
            <a:xfrm>
              <a:off x="1853" y="3008"/>
              <a:ext cx="20" cy="42"/>
            </a:xfrm>
            <a:custGeom>
              <a:avLst/>
              <a:gdLst>
                <a:gd name="T0" fmla="*/ 20 w 20"/>
                <a:gd name="T1" fmla="*/ 18 h 42"/>
                <a:gd name="T2" fmla="*/ 2 w 20"/>
                <a:gd name="T3" fmla="*/ 0 h 42"/>
                <a:gd name="T4" fmla="*/ 0 w 20"/>
                <a:gd name="T5" fmla="*/ 24 h 42"/>
                <a:gd name="T6" fmla="*/ 18 w 20"/>
                <a:gd name="T7" fmla="*/ 42 h 42"/>
                <a:gd name="T8" fmla="*/ 20 w 20"/>
                <a:gd name="T9" fmla="*/ 18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42">
                  <a:moveTo>
                    <a:pt x="20" y="18"/>
                  </a:moveTo>
                  <a:lnTo>
                    <a:pt x="2" y="0"/>
                  </a:lnTo>
                  <a:lnTo>
                    <a:pt x="0" y="24"/>
                  </a:lnTo>
                  <a:lnTo>
                    <a:pt x="18" y="42"/>
                  </a:lnTo>
                  <a:lnTo>
                    <a:pt x="20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4" name="Freeform 1338"/>
            <p:cNvSpPr>
              <a:spLocks/>
            </p:cNvSpPr>
            <p:nvPr/>
          </p:nvSpPr>
          <p:spPr bwMode="auto">
            <a:xfrm>
              <a:off x="1853" y="3008"/>
              <a:ext cx="20" cy="42"/>
            </a:xfrm>
            <a:custGeom>
              <a:avLst/>
              <a:gdLst>
                <a:gd name="T0" fmla="*/ 20 w 20"/>
                <a:gd name="T1" fmla="*/ 18 h 42"/>
                <a:gd name="T2" fmla="*/ 2 w 20"/>
                <a:gd name="T3" fmla="*/ 0 h 42"/>
                <a:gd name="T4" fmla="*/ 0 w 20"/>
                <a:gd name="T5" fmla="*/ 24 h 42"/>
                <a:gd name="T6" fmla="*/ 18 w 20"/>
                <a:gd name="T7" fmla="*/ 42 h 42"/>
                <a:gd name="T8" fmla="*/ 20 w 20"/>
                <a:gd name="T9" fmla="*/ 18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42">
                  <a:moveTo>
                    <a:pt x="20" y="18"/>
                  </a:moveTo>
                  <a:lnTo>
                    <a:pt x="2" y="0"/>
                  </a:lnTo>
                  <a:lnTo>
                    <a:pt x="0" y="24"/>
                  </a:lnTo>
                  <a:lnTo>
                    <a:pt x="18" y="42"/>
                  </a:lnTo>
                  <a:lnTo>
                    <a:pt x="20" y="18"/>
                  </a:lnTo>
                  <a:close/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5" name="Freeform 1339"/>
            <p:cNvSpPr>
              <a:spLocks noEditPoints="1"/>
            </p:cNvSpPr>
            <p:nvPr/>
          </p:nvSpPr>
          <p:spPr bwMode="auto">
            <a:xfrm>
              <a:off x="1900" y="3150"/>
              <a:ext cx="24" cy="35"/>
            </a:xfrm>
            <a:custGeom>
              <a:avLst/>
              <a:gdLst>
                <a:gd name="T0" fmla="*/ 24 w 24"/>
                <a:gd name="T1" fmla="*/ 35 h 35"/>
                <a:gd name="T2" fmla="*/ 0 w 24"/>
                <a:gd name="T3" fmla="*/ 8 h 35"/>
                <a:gd name="T4" fmla="*/ 24 w 24"/>
                <a:gd name="T5" fmla="*/ 35 h 35"/>
                <a:gd name="T6" fmla="*/ 24 w 24"/>
                <a:gd name="T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35">
                  <a:moveTo>
                    <a:pt x="24" y="35"/>
                  </a:moveTo>
                  <a:lnTo>
                    <a:pt x="0" y="8"/>
                  </a:lnTo>
                  <a:moveTo>
                    <a:pt x="24" y="35"/>
                  </a:moveTo>
                  <a:lnTo>
                    <a:pt x="24" y="0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6" name="Rectangle 1340"/>
            <p:cNvSpPr>
              <a:spLocks noChangeArrowheads="1"/>
            </p:cNvSpPr>
            <p:nvPr/>
          </p:nvSpPr>
          <p:spPr bwMode="auto">
            <a:xfrm>
              <a:off x="1864" y="3088"/>
              <a:ext cx="73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Range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7" name="Rectangle 1341"/>
            <p:cNvSpPr>
              <a:spLocks noChangeArrowheads="1"/>
            </p:cNvSpPr>
            <p:nvPr/>
          </p:nvSpPr>
          <p:spPr bwMode="auto">
            <a:xfrm>
              <a:off x="1838" y="3145"/>
              <a:ext cx="75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+result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8" name="Line 1342"/>
            <p:cNvSpPr>
              <a:spLocks noChangeShapeType="1"/>
            </p:cNvSpPr>
            <p:nvPr/>
          </p:nvSpPr>
          <p:spPr bwMode="auto">
            <a:xfrm>
              <a:off x="2002" y="2946"/>
              <a:ext cx="273" cy="91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" name="Freeform 1343"/>
            <p:cNvSpPr>
              <a:spLocks noEditPoints="1"/>
            </p:cNvSpPr>
            <p:nvPr/>
          </p:nvSpPr>
          <p:spPr bwMode="auto">
            <a:xfrm>
              <a:off x="2239" y="3014"/>
              <a:ext cx="36" cy="25"/>
            </a:xfrm>
            <a:custGeom>
              <a:avLst/>
              <a:gdLst>
                <a:gd name="T0" fmla="*/ 36 w 36"/>
                <a:gd name="T1" fmla="*/ 23 h 25"/>
                <a:gd name="T2" fmla="*/ 0 w 36"/>
                <a:gd name="T3" fmla="*/ 25 h 25"/>
                <a:gd name="T4" fmla="*/ 36 w 36"/>
                <a:gd name="T5" fmla="*/ 23 h 25"/>
                <a:gd name="T6" fmla="*/ 9 w 36"/>
                <a:gd name="T7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5">
                  <a:moveTo>
                    <a:pt x="36" y="23"/>
                  </a:moveTo>
                  <a:lnTo>
                    <a:pt x="0" y="25"/>
                  </a:lnTo>
                  <a:moveTo>
                    <a:pt x="36" y="23"/>
                  </a:moveTo>
                  <a:lnTo>
                    <a:pt x="9" y="0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" name="Rectangle 1344"/>
            <p:cNvSpPr>
              <a:spLocks noChangeArrowheads="1"/>
            </p:cNvSpPr>
            <p:nvPr/>
          </p:nvSpPr>
          <p:spPr bwMode="auto">
            <a:xfrm>
              <a:off x="2008" y="2906"/>
              <a:ext cx="235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+generatedObservation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1" name="Rectangle 1345"/>
            <p:cNvSpPr>
              <a:spLocks noChangeArrowheads="1"/>
            </p:cNvSpPr>
            <p:nvPr/>
          </p:nvSpPr>
          <p:spPr bwMode="auto">
            <a:xfrm>
              <a:off x="2008" y="2957"/>
              <a:ext cx="42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0..*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2" name="Rectangle 1346"/>
            <p:cNvSpPr>
              <a:spLocks noChangeArrowheads="1"/>
            </p:cNvSpPr>
            <p:nvPr/>
          </p:nvSpPr>
          <p:spPr bwMode="auto">
            <a:xfrm>
              <a:off x="2115" y="2950"/>
              <a:ext cx="139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ProcessUsed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3" name="Rectangle 1347"/>
            <p:cNvSpPr>
              <a:spLocks noChangeArrowheads="1"/>
            </p:cNvSpPr>
            <p:nvPr/>
          </p:nvSpPr>
          <p:spPr bwMode="auto">
            <a:xfrm>
              <a:off x="2106" y="3021"/>
              <a:ext cx="119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+procedure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4" name="Rectangle 1348"/>
            <p:cNvSpPr>
              <a:spLocks noChangeArrowheads="1"/>
            </p:cNvSpPr>
            <p:nvPr/>
          </p:nvSpPr>
          <p:spPr bwMode="auto">
            <a:xfrm>
              <a:off x="2255" y="3048"/>
              <a:ext cx="20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5" name="Line 1349"/>
            <p:cNvSpPr>
              <a:spLocks noChangeShapeType="1"/>
            </p:cNvSpPr>
            <p:nvPr/>
          </p:nvSpPr>
          <p:spPr bwMode="auto">
            <a:xfrm flipH="1">
              <a:off x="1622" y="3008"/>
              <a:ext cx="98" cy="177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6" name="Freeform 1350"/>
            <p:cNvSpPr>
              <a:spLocks noEditPoints="1"/>
            </p:cNvSpPr>
            <p:nvPr/>
          </p:nvSpPr>
          <p:spPr bwMode="auto">
            <a:xfrm>
              <a:off x="1622" y="3150"/>
              <a:ext cx="27" cy="35"/>
            </a:xfrm>
            <a:custGeom>
              <a:avLst/>
              <a:gdLst>
                <a:gd name="T0" fmla="*/ 0 w 27"/>
                <a:gd name="T1" fmla="*/ 35 h 35"/>
                <a:gd name="T2" fmla="*/ 5 w 27"/>
                <a:gd name="T3" fmla="*/ 0 h 35"/>
                <a:gd name="T4" fmla="*/ 0 w 27"/>
                <a:gd name="T5" fmla="*/ 35 h 35"/>
                <a:gd name="T6" fmla="*/ 27 w 27"/>
                <a:gd name="T7" fmla="*/ 1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5">
                  <a:moveTo>
                    <a:pt x="0" y="35"/>
                  </a:moveTo>
                  <a:lnTo>
                    <a:pt x="5" y="0"/>
                  </a:lnTo>
                  <a:moveTo>
                    <a:pt x="0" y="35"/>
                  </a:moveTo>
                  <a:lnTo>
                    <a:pt x="27" y="13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7" name="Rectangle 1351"/>
            <p:cNvSpPr>
              <a:spLocks noChangeArrowheads="1"/>
            </p:cNvSpPr>
            <p:nvPr/>
          </p:nvSpPr>
          <p:spPr bwMode="auto">
            <a:xfrm>
              <a:off x="1456" y="3019"/>
              <a:ext cx="237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+propertyValueProvider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8" name="Rectangle 1352"/>
            <p:cNvSpPr>
              <a:spLocks noChangeArrowheads="1"/>
            </p:cNvSpPr>
            <p:nvPr/>
          </p:nvSpPr>
          <p:spPr bwMode="auto">
            <a:xfrm>
              <a:off x="1738" y="3019"/>
              <a:ext cx="42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0..*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9" name="Rectangle 1353"/>
            <p:cNvSpPr>
              <a:spLocks noChangeArrowheads="1"/>
            </p:cNvSpPr>
            <p:nvPr/>
          </p:nvSpPr>
          <p:spPr bwMode="auto">
            <a:xfrm>
              <a:off x="1631" y="3065"/>
              <a:ext cx="84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Domain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0" name="Rectangle 1354"/>
            <p:cNvSpPr>
              <a:spLocks noChangeArrowheads="1"/>
            </p:cNvSpPr>
            <p:nvPr/>
          </p:nvSpPr>
          <p:spPr bwMode="auto">
            <a:xfrm>
              <a:off x="1418" y="3145"/>
              <a:ext cx="184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+featureOfInterest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1" name="Rectangle 1355"/>
            <p:cNvSpPr>
              <a:spLocks noChangeArrowheads="1"/>
            </p:cNvSpPr>
            <p:nvPr/>
          </p:nvSpPr>
          <p:spPr bwMode="auto">
            <a:xfrm>
              <a:off x="1640" y="3145"/>
              <a:ext cx="20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2" name="Line 1356"/>
            <p:cNvSpPr>
              <a:spLocks noChangeShapeType="1"/>
            </p:cNvSpPr>
            <p:nvPr/>
          </p:nvSpPr>
          <p:spPr bwMode="auto">
            <a:xfrm flipV="1">
              <a:off x="2002" y="2755"/>
              <a:ext cx="273" cy="62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73" name="Freeform 1357"/>
            <p:cNvSpPr>
              <a:spLocks noEditPoints="1"/>
            </p:cNvSpPr>
            <p:nvPr/>
          </p:nvSpPr>
          <p:spPr bwMode="auto">
            <a:xfrm>
              <a:off x="2239" y="2749"/>
              <a:ext cx="36" cy="26"/>
            </a:xfrm>
            <a:custGeom>
              <a:avLst/>
              <a:gdLst>
                <a:gd name="T0" fmla="*/ 36 w 36"/>
                <a:gd name="T1" fmla="*/ 6 h 26"/>
                <a:gd name="T2" fmla="*/ 7 w 36"/>
                <a:gd name="T3" fmla="*/ 26 h 26"/>
                <a:gd name="T4" fmla="*/ 36 w 36"/>
                <a:gd name="T5" fmla="*/ 6 h 26"/>
                <a:gd name="T6" fmla="*/ 0 w 36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6">
                  <a:moveTo>
                    <a:pt x="36" y="6"/>
                  </a:moveTo>
                  <a:lnTo>
                    <a:pt x="7" y="26"/>
                  </a:lnTo>
                  <a:moveTo>
                    <a:pt x="36" y="6"/>
                  </a:moveTo>
                  <a:lnTo>
                    <a:pt x="0" y="0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74" name="Rectangle 1358"/>
            <p:cNvSpPr>
              <a:spLocks noChangeArrowheads="1"/>
            </p:cNvSpPr>
            <p:nvPr/>
          </p:nvSpPr>
          <p:spPr bwMode="auto">
            <a:xfrm>
              <a:off x="2090" y="2755"/>
              <a:ext cx="99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Metadata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5" name="Rectangle 1359"/>
            <p:cNvSpPr>
              <a:spLocks noChangeArrowheads="1"/>
            </p:cNvSpPr>
            <p:nvPr/>
          </p:nvSpPr>
          <p:spPr bwMode="auto">
            <a:xfrm>
              <a:off x="2155" y="2715"/>
              <a:ext cx="110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+metadata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6" name="Rectangle 1360"/>
            <p:cNvSpPr>
              <a:spLocks noChangeArrowheads="1"/>
            </p:cNvSpPr>
            <p:nvPr/>
          </p:nvSpPr>
          <p:spPr bwMode="auto">
            <a:xfrm>
              <a:off x="2228" y="2766"/>
              <a:ext cx="44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0..1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7" name="Line 1361"/>
            <p:cNvSpPr>
              <a:spLocks noChangeShapeType="1"/>
            </p:cNvSpPr>
            <p:nvPr/>
          </p:nvSpPr>
          <p:spPr bwMode="auto">
            <a:xfrm flipH="1" flipV="1">
              <a:off x="1678" y="2625"/>
              <a:ext cx="51" cy="102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78" name="Freeform 1362"/>
            <p:cNvSpPr>
              <a:spLocks noEditPoints="1"/>
            </p:cNvSpPr>
            <p:nvPr/>
          </p:nvSpPr>
          <p:spPr bwMode="auto">
            <a:xfrm>
              <a:off x="1678" y="2625"/>
              <a:ext cx="26" cy="35"/>
            </a:xfrm>
            <a:custGeom>
              <a:avLst/>
              <a:gdLst>
                <a:gd name="T0" fmla="*/ 0 w 26"/>
                <a:gd name="T1" fmla="*/ 0 h 35"/>
                <a:gd name="T2" fmla="*/ 26 w 26"/>
                <a:gd name="T3" fmla="*/ 24 h 35"/>
                <a:gd name="T4" fmla="*/ 0 w 26"/>
                <a:gd name="T5" fmla="*/ 0 h 35"/>
                <a:gd name="T6" fmla="*/ 2 w 26"/>
                <a:gd name="T7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" h="35">
                  <a:moveTo>
                    <a:pt x="0" y="0"/>
                  </a:moveTo>
                  <a:lnTo>
                    <a:pt x="26" y="24"/>
                  </a:lnTo>
                  <a:moveTo>
                    <a:pt x="0" y="0"/>
                  </a:moveTo>
                  <a:lnTo>
                    <a:pt x="2" y="35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79" name="Rectangle 1363"/>
            <p:cNvSpPr>
              <a:spLocks noChangeArrowheads="1"/>
            </p:cNvSpPr>
            <p:nvPr/>
          </p:nvSpPr>
          <p:spPr bwMode="auto">
            <a:xfrm>
              <a:off x="1633" y="2645"/>
              <a:ext cx="137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Phenomenon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80" name="Rectangle 1364"/>
            <p:cNvSpPr>
              <a:spLocks noChangeArrowheads="1"/>
            </p:cNvSpPr>
            <p:nvPr/>
          </p:nvSpPr>
          <p:spPr bwMode="auto">
            <a:xfrm>
              <a:off x="1494" y="2642"/>
              <a:ext cx="193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+observedProperty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81" name="Rectangle 1365"/>
            <p:cNvSpPr>
              <a:spLocks noChangeArrowheads="1"/>
            </p:cNvSpPr>
            <p:nvPr/>
          </p:nvSpPr>
          <p:spPr bwMode="auto">
            <a:xfrm>
              <a:off x="1704" y="2636"/>
              <a:ext cx="20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82" name="Line 1366"/>
            <p:cNvSpPr>
              <a:spLocks noChangeShapeType="1"/>
            </p:cNvSpPr>
            <p:nvPr/>
          </p:nvSpPr>
          <p:spPr bwMode="auto">
            <a:xfrm flipV="1">
              <a:off x="1762" y="3648"/>
              <a:ext cx="0" cy="75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83" name="Freeform 1367"/>
            <p:cNvSpPr>
              <a:spLocks/>
            </p:cNvSpPr>
            <p:nvPr/>
          </p:nvSpPr>
          <p:spPr bwMode="auto">
            <a:xfrm>
              <a:off x="1749" y="3648"/>
              <a:ext cx="26" cy="35"/>
            </a:xfrm>
            <a:custGeom>
              <a:avLst/>
              <a:gdLst>
                <a:gd name="T0" fmla="*/ 26 w 26"/>
                <a:gd name="T1" fmla="*/ 35 h 35"/>
                <a:gd name="T2" fmla="*/ 0 w 26"/>
                <a:gd name="T3" fmla="*/ 35 h 35"/>
                <a:gd name="T4" fmla="*/ 13 w 26"/>
                <a:gd name="T5" fmla="*/ 0 h 35"/>
                <a:gd name="T6" fmla="*/ 26 w 26"/>
                <a:gd name="T7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" h="35">
                  <a:moveTo>
                    <a:pt x="26" y="35"/>
                  </a:moveTo>
                  <a:lnTo>
                    <a:pt x="0" y="35"/>
                  </a:lnTo>
                  <a:lnTo>
                    <a:pt x="13" y="0"/>
                  </a:lnTo>
                  <a:lnTo>
                    <a:pt x="26" y="35"/>
                  </a:lnTo>
                  <a:close/>
                </a:path>
              </a:pathLst>
            </a:custGeom>
            <a:solidFill>
              <a:srgbClr val="FCF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84" name="Freeform 1368"/>
            <p:cNvSpPr>
              <a:spLocks/>
            </p:cNvSpPr>
            <p:nvPr/>
          </p:nvSpPr>
          <p:spPr bwMode="auto">
            <a:xfrm>
              <a:off x="1749" y="3648"/>
              <a:ext cx="26" cy="35"/>
            </a:xfrm>
            <a:custGeom>
              <a:avLst/>
              <a:gdLst>
                <a:gd name="T0" fmla="*/ 26 w 26"/>
                <a:gd name="T1" fmla="*/ 35 h 35"/>
                <a:gd name="T2" fmla="*/ 0 w 26"/>
                <a:gd name="T3" fmla="*/ 35 h 35"/>
                <a:gd name="T4" fmla="*/ 13 w 26"/>
                <a:gd name="T5" fmla="*/ 0 h 35"/>
                <a:gd name="T6" fmla="*/ 26 w 26"/>
                <a:gd name="T7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" h="35">
                  <a:moveTo>
                    <a:pt x="26" y="35"/>
                  </a:moveTo>
                  <a:lnTo>
                    <a:pt x="0" y="35"/>
                  </a:lnTo>
                  <a:lnTo>
                    <a:pt x="13" y="0"/>
                  </a:lnTo>
                  <a:lnTo>
                    <a:pt x="26" y="35"/>
                  </a:lnTo>
                  <a:close/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85" name="Line 1369"/>
            <p:cNvSpPr>
              <a:spLocks noChangeShapeType="1"/>
            </p:cNvSpPr>
            <p:nvPr/>
          </p:nvSpPr>
          <p:spPr bwMode="auto">
            <a:xfrm>
              <a:off x="3268" y="2735"/>
              <a:ext cx="275" cy="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86" name="Freeform 1370"/>
            <p:cNvSpPr>
              <a:spLocks noEditPoints="1"/>
            </p:cNvSpPr>
            <p:nvPr/>
          </p:nvSpPr>
          <p:spPr bwMode="auto">
            <a:xfrm>
              <a:off x="3510" y="2722"/>
              <a:ext cx="33" cy="27"/>
            </a:xfrm>
            <a:custGeom>
              <a:avLst/>
              <a:gdLst>
                <a:gd name="T0" fmla="*/ 33 w 33"/>
                <a:gd name="T1" fmla="*/ 13 h 27"/>
                <a:gd name="T2" fmla="*/ 0 w 33"/>
                <a:gd name="T3" fmla="*/ 27 h 27"/>
                <a:gd name="T4" fmla="*/ 33 w 33"/>
                <a:gd name="T5" fmla="*/ 13 h 27"/>
                <a:gd name="T6" fmla="*/ 0 w 33"/>
                <a:gd name="T7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7">
                  <a:moveTo>
                    <a:pt x="33" y="13"/>
                  </a:moveTo>
                  <a:lnTo>
                    <a:pt x="0" y="27"/>
                  </a:lnTo>
                  <a:moveTo>
                    <a:pt x="33" y="13"/>
                  </a:moveTo>
                  <a:lnTo>
                    <a:pt x="0" y="0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87" name="Rectangle 1371"/>
            <p:cNvSpPr>
              <a:spLocks noChangeArrowheads="1"/>
            </p:cNvSpPr>
            <p:nvPr/>
          </p:nvSpPr>
          <p:spPr bwMode="auto">
            <a:xfrm>
              <a:off x="3399" y="2696"/>
              <a:ext cx="133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+deployment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88" name="Rectangle 1372"/>
            <p:cNvSpPr>
              <a:spLocks noChangeArrowheads="1"/>
            </p:cNvSpPr>
            <p:nvPr/>
          </p:nvSpPr>
          <p:spPr bwMode="auto">
            <a:xfrm>
              <a:off x="3501" y="2746"/>
              <a:ext cx="42" cy="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1..*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" name="Line Callout 2 2"/>
          <p:cNvSpPr/>
          <p:nvPr/>
        </p:nvSpPr>
        <p:spPr>
          <a:xfrm flipH="1">
            <a:off x="622300" y="1417638"/>
            <a:ext cx="1104900" cy="70326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52906"/>
              <a:gd name="adj6" fmla="val -69968"/>
            </a:avLst>
          </a:prstGeom>
          <a:ln>
            <a:tailEnd type="oval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 smtClean="0"/>
              <a:t>WMD </a:t>
            </a:r>
            <a:r>
              <a:rPr lang="de-CH" dirty="0" err="1" smtClean="0"/>
              <a:t>Record</a:t>
            </a:r>
            <a:endParaRPr lang="en-US" dirty="0"/>
          </a:p>
        </p:txBody>
      </p:sp>
      <p:sp>
        <p:nvSpPr>
          <p:cNvPr id="8" name="Line Callout 2 7"/>
          <p:cNvSpPr/>
          <p:nvPr/>
        </p:nvSpPr>
        <p:spPr>
          <a:xfrm flipH="1">
            <a:off x="330200" y="4097338"/>
            <a:ext cx="1397000" cy="70326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1935"/>
              <a:gd name="adj6" fmla="val -84346"/>
            </a:avLst>
          </a:prstGeom>
          <a:ln>
            <a:tailEnd type="oval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 smtClean="0"/>
              <a:t>Observation</a:t>
            </a:r>
            <a:endParaRPr lang="en-US" dirty="0"/>
          </a:p>
        </p:txBody>
      </p:sp>
      <p:sp>
        <p:nvSpPr>
          <p:cNvPr id="9" name="Line Callout 2 8"/>
          <p:cNvSpPr/>
          <p:nvPr/>
        </p:nvSpPr>
        <p:spPr>
          <a:xfrm flipH="1">
            <a:off x="330200" y="3081338"/>
            <a:ext cx="1397000" cy="70326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54034"/>
              <a:gd name="adj6" fmla="val -155255"/>
            </a:avLst>
          </a:prstGeom>
          <a:ln>
            <a:tailEnd type="oval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 smtClean="0"/>
              <a:t>«WIS»-type</a:t>
            </a:r>
          </a:p>
          <a:p>
            <a:pPr algn="ctr"/>
            <a:r>
              <a:rPr lang="de-CH" dirty="0" err="1" smtClean="0"/>
              <a:t>metadata</a:t>
            </a:r>
            <a:endParaRPr lang="en-US" dirty="0"/>
          </a:p>
        </p:txBody>
      </p:sp>
      <p:sp>
        <p:nvSpPr>
          <p:cNvPr id="10" name="Line Callout 2 9"/>
          <p:cNvSpPr/>
          <p:nvPr/>
        </p:nvSpPr>
        <p:spPr>
          <a:xfrm>
            <a:off x="7715250" y="2090738"/>
            <a:ext cx="1295400" cy="70326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1800"/>
              <a:gd name="adj6" fmla="val -216047"/>
            </a:avLst>
          </a:prstGeom>
          <a:ln>
            <a:tailEnd type="oval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 err="1" smtClean="0"/>
              <a:t>Observing</a:t>
            </a:r>
            <a:r>
              <a:rPr lang="de-CH" dirty="0" smtClean="0"/>
              <a:t> </a:t>
            </a:r>
            <a:r>
              <a:rPr lang="de-CH" dirty="0" err="1" smtClean="0"/>
              <a:t>facility</a:t>
            </a:r>
            <a:endParaRPr lang="en-US" dirty="0"/>
          </a:p>
        </p:txBody>
      </p:sp>
      <p:sp>
        <p:nvSpPr>
          <p:cNvPr id="11" name="Line Callout 2 10"/>
          <p:cNvSpPr/>
          <p:nvPr/>
        </p:nvSpPr>
        <p:spPr>
          <a:xfrm>
            <a:off x="7715250" y="3013076"/>
            <a:ext cx="1295400" cy="70326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0164"/>
              <a:gd name="adj6" fmla="val -98400"/>
            </a:avLst>
          </a:prstGeom>
          <a:ln>
            <a:tailEnd type="oval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 smtClean="0"/>
              <a:t>Equipment</a:t>
            </a:r>
            <a:endParaRPr lang="en-US" dirty="0"/>
          </a:p>
        </p:txBody>
      </p:sp>
      <p:sp>
        <p:nvSpPr>
          <p:cNvPr id="12" name="Line Callout 2 11"/>
          <p:cNvSpPr/>
          <p:nvPr/>
        </p:nvSpPr>
        <p:spPr>
          <a:xfrm>
            <a:off x="7613650" y="3975100"/>
            <a:ext cx="1397000" cy="70326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58323"/>
              <a:gd name="adj6" fmla="val -101341"/>
            </a:avLst>
          </a:prstGeom>
          <a:ln>
            <a:tailEnd type="oval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 err="1" smtClean="0"/>
              <a:t>Deployment</a:t>
            </a:r>
            <a:endParaRPr lang="en-US" dirty="0"/>
          </a:p>
        </p:txBody>
      </p:sp>
      <p:sp>
        <p:nvSpPr>
          <p:cNvPr id="13" name="Line Callout 2 12"/>
          <p:cNvSpPr/>
          <p:nvPr/>
        </p:nvSpPr>
        <p:spPr>
          <a:xfrm>
            <a:off x="7480300" y="4838700"/>
            <a:ext cx="1530350" cy="1577976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0468"/>
              <a:gd name="adj6" fmla="val -77271"/>
            </a:avLst>
          </a:prstGeom>
          <a:ln>
            <a:tailEnd type="oval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 err="1" smtClean="0"/>
              <a:t>DataGeneration</a:t>
            </a:r>
            <a:endParaRPr lang="de-CH" sz="1600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e-CH" sz="1600" dirty="0" smtClean="0"/>
              <a:t>Schedule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e-CH" sz="1600" dirty="0" smtClean="0"/>
              <a:t>Sampling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e-CH" sz="1600" dirty="0" smtClean="0"/>
              <a:t>Processing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e-CH" sz="1600" dirty="0" smtClean="0"/>
              <a:t>Reporting</a:t>
            </a:r>
            <a:endParaRPr lang="en-US" sz="1600" dirty="0"/>
          </a:p>
        </p:txBody>
      </p:sp>
      <p:sp>
        <p:nvSpPr>
          <p:cNvPr id="14" name="Line Callout 2 13"/>
          <p:cNvSpPr/>
          <p:nvPr/>
        </p:nvSpPr>
        <p:spPr>
          <a:xfrm>
            <a:off x="7715250" y="1206500"/>
            <a:ext cx="1295400" cy="70326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72094"/>
              <a:gd name="adj6" fmla="val -133633"/>
            </a:avLst>
          </a:prstGeom>
          <a:ln>
            <a:tailEnd type="oval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 err="1" smtClean="0"/>
              <a:t>Extensions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52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1600" dirty="0">
                <a:solidFill>
                  <a:srgbClr val="000000"/>
                </a:solidFill>
                <a:cs typeface="Arial" pitchFamily="34" charset="0"/>
              </a:rPr>
              <a:t>«</a:t>
            </a:r>
            <a:r>
              <a:rPr lang="en-US" altLang="en-US" sz="1600" dirty="0" err="1">
                <a:solidFill>
                  <a:srgbClr val="000000"/>
                </a:solidFill>
                <a:cs typeface="Arial" pitchFamily="34" charset="0"/>
              </a:rPr>
              <a:t>FeatureType</a:t>
            </a:r>
            <a:r>
              <a:rPr lang="en-US" altLang="en-US" sz="1600" dirty="0" smtClean="0">
                <a:solidFill>
                  <a:srgbClr val="000000"/>
                </a:solidFill>
                <a:cs typeface="Arial" pitchFamily="34" charset="0"/>
              </a:rPr>
              <a:t>»</a:t>
            </a:r>
            <a:r>
              <a:rPr lang="en-US" altLang="en-US" b="1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US" altLang="en-US" b="1" dirty="0" err="1" smtClean="0">
                <a:solidFill>
                  <a:srgbClr val="000000"/>
                </a:solidFill>
                <a:cs typeface="Arial" pitchFamily="34" charset="0"/>
              </a:rPr>
              <a:t>WIGOSMetadataRecord</a:t>
            </a:r>
            <a:r>
              <a:rPr lang="en-US" altLang="en-US" dirty="0">
                <a:cs typeface="Arial" pitchFamily="34" charset="0"/>
              </a:rPr>
              <a:t/>
            </a:r>
            <a:br>
              <a:rPr lang="en-US" altLang="en-US" dirty="0">
                <a:cs typeface="Arial" pitchFamily="34" charset="0"/>
              </a:rPr>
            </a:br>
            <a:endParaRPr lang="en-US" sz="1600" dirty="0"/>
          </a:p>
        </p:txBody>
      </p:sp>
      <p:sp>
        <p:nvSpPr>
          <p:cNvPr id="52" name="Content Placeholder 51"/>
          <p:cNvSpPr>
            <a:spLocks noGrp="1"/>
          </p:cNvSpPr>
          <p:nvPr>
            <p:ph idx="1"/>
          </p:nvPr>
        </p:nvSpPr>
        <p:spPr>
          <a:xfrm>
            <a:off x="4056349" y="1600200"/>
            <a:ext cx="4630451" cy="4525963"/>
          </a:xfrm>
        </p:spPr>
        <p:txBody>
          <a:bodyPr>
            <a:normAutofit/>
          </a:bodyPr>
          <a:lstStyle/>
          <a:p>
            <a:r>
              <a:rPr lang="de-CH" sz="2400" dirty="0" smtClean="0"/>
              <a:t>A </a:t>
            </a:r>
            <a:r>
              <a:rPr lang="de-CH" sz="2400" dirty="0" err="1" smtClean="0"/>
              <a:t>container</a:t>
            </a:r>
            <a:r>
              <a:rPr lang="de-CH" sz="2400" dirty="0" smtClean="0"/>
              <a:t> </a:t>
            </a:r>
            <a:r>
              <a:rPr lang="de-CH" sz="2400" dirty="0" err="1" smtClean="0"/>
              <a:t>for</a:t>
            </a:r>
            <a:r>
              <a:rPr lang="de-CH" sz="2400" dirty="0" smtClean="0"/>
              <a:t> </a:t>
            </a:r>
            <a:r>
              <a:rPr lang="de-CH" sz="2400" dirty="0" err="1" smtClean="0"/>
              <a:t>various</a:t>
            </a:r>
            <a:r>
              <a:rPr lang="de-CH" sz="2400" dirty="0" smtClean="0"/>
              <a:t> </a:t>
            </a:r>
            <a:r>
              <a:rPr lang="de-CH" sz="2400" dirty="0" err="1" smtClean="0"/>
              <a:t>sections</a:t>
            </a:r>
            <a:endParaRPr lang="de-CH" sz="2400" dirty="0" smtClean="0"/>
          </a:p>
          <a:p>
            <a:r>
              <a:rPr lang="de-CH" sz="2400" dirty="0" smtClean="0"/>
              <a:t>All </a:t>
            </a:r>
            <a:r>
              <a:rPr lang="de-CH" sz="2400" dirty="0" err="1" smtClean="0"/>
              <a:t>sections</a:t>
            </a:r>
            <a:r>
              <a:rPr lang="de-CH" sz="2400" dirty="0" smtClean="0"/>
              <a:t> </a:t>
            </a:r>
            <a:r>
              <a:rPr lang="de-CH" sz="2400" dirty="0" err="1" smtClean="0"/>
              <a:t>are</a:t>
            </a:r>
            <a:r>
              <a:rPr lang="de-CH" sz="2400" dirty="0" smtClean="0"/>
              <a:t> optional</a:t>
            </a:r>
          </a:p>
          <a:p>
            <a:r>
              <a:rPr lang="de-CH" sz="2400" dirty="0" err="1" smtClean="0"/>
              <a:t>Enables</a:t>
            </a:r>
            <a:r>
              <a:rPr lang="de-CH" sz="2400" dirty="0" smtClean="0"/>
              <a:t> </a:t>
            </a:r>
            <a:r>
              <a:rPr lang="de-CH" sz="2400" dirty="0" err="1" smtClean="0"/>
              <a:t>documentation</a:t>
            </a:r>
            <a:r>
              <a:rPr lang="de-CH" sz="2400" dirty="0" smtClean="0"/>
              <a:t> </a:t>
            </a:r>
            <a:r>
              <a:rPr lang="de-CH" sz="2400" dirty="0" err="1" smtClean="0"/>
              <a:t>of</a:t>
            </a:r>
            <a:r>
              <a:rPr lang="de-CH" sz="2400" dirty="0" smtClean="0"/>
              <a:t> partial WMD </a:t>
            </a:r>
            <a:r>
              <a:rPr lang="de-CH" sz="2400" dirty="0" err="1" smtClean="0"/>
              <a:t>records</a:t>
            </a:r>
            <a:r>
              <a:rPr lang="de-CH" sz="2400" dirty="0" smtClean="0"/>
              <a:t>, e.g.</a:t>
            </a:r>
          </a:p>
          <a:p>
            <a:pPr lvl="1"/>
            <a:r>
              <a:rPr lang="de-CH" sz="2000" dirty="0" smtClean="0"/>
              <a:t>a </a:t>
            </a:r>
            <a:r>
              <a:rPr lang="de-CH" sz="2000" dirty="0" err="1" smtClean="0"/>
              <a:t>list</a:t>
            </a:r>
            <a:r>
              <a:rPr lang="de-CH" sz="2000" dirty="0" smtClean="0"/>
              <a:t> </a:t>
            </a:r>
            <a:r>
              <a:rPr lang="de-CH" sz="2000" dirty="0" err="1" smtClean="0"/>
              <a:t>of</a:t>
            </a:r>
            <a:r>
              <a:rPr lang="de-CH" sz="2000" dirty="0" smtClean="0"/>
              <a:t> </a:t>
            </a:r>
            <a:r>
              <a:rPr lang="de-CH" sz="2000" dirty="0" err="1" smtClean="0"/>
              <a:t>observing</a:t>
            </a:r>
            <a:r>
              <a:rPr lang="de-CH" sz="2000" dirty="0" smtClean="0"/>
              <a:t> </a:t>
            </a:r>
            <a:r>
              <a:rPr lang="de-CH" sz="2000" dirty="0" err="1" smtClean="0"/>
              <a:t>facilities</a:t>
            </a:r>
            <a:r>
              <a:rPr lang="de-CH" sz="2000" dirty="0" smtClean="0"/>
              <a:t> </a:t>
            </a:r>
            <a:r>
              <a:rPr lang="de-CH" sz="2000" dirty="0" err="1" smtClean="0"/>
              <a:t>only</a:t>
            </a:r>
            <a:endParaRPr lang="de-CH" sz="2000" dirty="0" smtClean="0"/>
          </a:p>
          <a:p>
            <a:pPr lvl="1"/>
            <a:r>
              <a:rPr lang="de-CH" sz="2000" dirty="0" smtClean="0"/>
              <a:t>a </a:t>
            </a:r>
            <a:r>
              <a:rPr lang="de-CH" sz="2000" dirty="0" err="1" smtClean="0"/>
              <a:t>subset</a:t>
            </a:r>
            <a:r>
              <a:rPr lang="de-CH" sz="2000" dirty="0" smtClean="0"/>
              <a:t> </a:t>
            </a:r>
            <a:r>
              <a:rPr lang="de-CH" sz="2000" dirty="0" err="1" smtClean="0"/>
              <a:t>of</a:t>
            </a:r>
            <a:r>
              <a:rPr lang="de-CH" sz="2000" dirty="0" smtClean="0"/>
              <a:t> </a:t>
            </a:r>
            <a:r>
              <a:rPr lang="de-CH" sz="2000" dirty="0" err="1" smtClean="0"/>
              <a:t>observations</a:t>
            </a:r>
            <a:r>
              <a:rPr lang="de-CH" sz="2000" dirty="0" smtClean="0"/>
              <a:t> at a </a:t>
            </a:r>
            <a:r>
              <a:rPr lang="de-CH" sz="2000" dirty="0" err="1" smtClean="0"/>
              <a:t>facility</a:t>
            </a:r>
            <a:endParaRPr lang="de-CH" sz="2000" dirty="0" smtClean="0"/>
          </a:p>
          <a:p>
            <a:pPr lvl="1"/>
            <a:endParaRPr lang="en-US" sz="2000" dirty="0"/>
          </a:p>
        </p:txBody>
      </p:sp>
      <p:grpSp>
        <p:nvGrpSpPr>
          <p:cNvPr id="4" name="Group 3"/>
          <p:cNvGrpSpPr/>
          <p:nvPr/>
        </p:nvGrpSpPr>
        <p:grpSpPr>
          <a:xfrm>
            <a:off x="461636" y="1617133"/>
            <a:ext cx="3594713" cy="2183540"/>
            <a:chOff x="2400301" y="2419351"/>
            <a:chExt cx="982663" cy="596900"/>
          </a:xfrm>
        </p:grpSpPr>
        <p:sp>
          <p:nvSpPr>
            <p:cNvPr id="5" name="Rectangle 441"/>
            <p:cNvSpPr>
              <a:spLocks noChangeArrowheads="1"/>
            </p:cNvSpPr>
            <p:nvPr/>
          </p:nvSpPr>
          <p:spPr bwMode="auto">
            <a:xfrm>
              <a:off x="2409826" y="2430463"/>
              <a:ext cx="973138" cy="585788"/>
            </a:xfrm>
            <a:prstGeom prst="rect">
              <a:avLst/>
            </a:prstGeom>
            <a:solidFill>
              <a:srgbClr val="C0BF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6" name="Rectangle 442"/>
            <p:cNvSpPr>
              <a:spLocks noChangeArrowheads="1"/>
            </p:cNvSpPr>
            <p:nvPr/>
          </p:nvSpPr>
          <p:spPr bwMode="auto">
            <a:xfrm>
              <a:off x="2409826" y="2430463"/>
              <a:ext cx="973138" cy="585788"/>
            </a:xfrm>
            <a:prstGeom prst="rect">
              <a:avLst/>
            </a:prstGeom>
            <a:noFill/>
            <a:ln w="3175" cap="sq">
              <a:solidFill>
                <a:srgbClr val="C0BFC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7" name="Rectangle 443"/>
            <p:cNvSpPr>
              <a:spLocks noChangeArrowheads="1"/>
            </p:cNvSpPr>
            <p:nvPr/>
          </p:nvSpPr>
          <p:spPr bwMode="auto">
            <a:xfrm>
              <a:off x="2400301" y="2419351"/>
              <a:ext cx="506413" cy="587375"/>
            </a:xfrm>
            <a:prstGeom prst="rect">
              <a:avLst/>
            </a:prstGeom>
            <a:solidFill>
              <a:srgbClr val="FFF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8" name="Rectangle 444"/>
            <p:cNvSpPr>
              <a:spLocks noChangeArrowheads="1"/>
            </p:cNvSpPr>
            <p:nvPr/>
          </p:nvSpPr>
          <p:spPr bwMode="auto">
            <a:xfrm>
              <a:off x="2906714" y="2419351"/>
              <a:ext cx="25400" cy="587375"/>
            </a:xfrm>
            <a:prstGeom prst="rect">
              <a:avLst/>
            </a:prstGeom>
            <a:solidFill>
              <a:srgbClr val="FEFE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9" name="Rectangle 445"/>
            <p:cNvSpPr>
              <a:spLocks noChangeArrowheads="1"/>
            </p:cNvSpPr>
            <p:nvPr/>
          </p:nvSpPr>
          <p:spPr bwMode="auto">
            <a:xfrm>
              <a:off x="2932114" y="2419351"/>
              <a:ext cx="20638" cy="587375"/>
            </a:xfrm>
            <a:prstGeom prst="rect">
              <a:avLst/>
            </a:prstGeom>
            <a:solidFill>
              <a:srgbClr val="FEFE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10" name="Rectangle 446"/>
            <p:cNvSpPr>
              <a:spLocks noChangeArrowheads="1"/>
            </p:cNvSpPr>
            <p:nvPr/>
          </p:nvSpPr>
          <p:spPr bwMode="auto">
            <a:xfrm>
              <a:off x="2952751" y="2419351"/>
              <a:ext cx="20638" cy="587375"/>
            </a:xfrm>
            <a:prstGeom prst="rect">
              <a:avLst/>
            </a:prstGeom>
            <a:solidFill>
              <a:srgbClr val="FDFD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11" name="Rectangle 447"/>
            <p:cNvSpPr>
              <a:spLocks noChangeArrowheads="1"/>
            </p:cNvSpPr>
            <p:nvPr/>
          </p:nvSpPr>
          <p:spPr bwMode="auto">
            <a:xfrm>
              <a:off x="2973389" y="2419351"/>
              <a:ext cx="22225" cy="587375"/>
            </a:xfrm>
            <a:prstGeom prst="rect">
              <a:avLst/>
            </a:prstGeom>
            <a:solidFill>
              <a:srgbClr val="FDFD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12" name="Rectangle 448"/>
            <p:cNvSpPr>
              <a:spLocks noChangeArrowheads="1"/>
            </p:cNvSpPr>
            <p:nvPr/>
          </p:nvSpPr>
          <p:spPr bwMode="auto">
            <a:xfrm>
              <a:off x="2995614" y="2419351"/>
              <a:ext cx="20638" cy="587375"/>
            </a:xfrm>
            <a:prstGeom prst="rect">
              <a:avLst/>
            </a:prstGeom>
            <a:solidFill>
              <a:srgbClr val="FCFC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13" name="Rectangle 449"/>
            <p:cNvSpPr>
              <a:spLocks noChangeArrowheads="1"/>
            </p:cNvSpPr>
            <p:nvPr/>
          </p:nvSpPr>
          <p:spPr bwMode="auto">
            <a:xfrm>
              <a:off x="3016251" y="2419351"/>
              <a:ext cx="23813" cy="587375"/>
            </a:xfrm>
            <a:prstGeom prst="rect">
              <a:avLst/>
            </a:prstGeom>
            <a:solidFill>
              <a:srgbClr val="FCF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14" name="Rectangle 450"/>
            <p:cNvSpPr>
              <a:spLocks noChangeArrowheads="1"/>
            </p:cNvSpPr>
            <p:nvPr/>
          </p:nvSpPr>
          <p:spPr bwMode="auto">
            <a:xfrm>
              <a:off x="3040064" y="2419351"/>
              <a:ext cx="25400" cy="587375"/>
            </a:xfrm>
            <a:prstGeom prst="rect">
              <a:avLst/>
            </a:prstGeom>
            <a:solidFill>
              <a:srgbClr val="FBFB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15" name="Rectangle 451"/>
            <p:cNvSpPr>
              <a:spLocks noChangeArrowheads="1"/>
            </p:cNvSpPr>
            <p:nvPr/>
          </p:nvSpPr>
          <p:spPr bwMode="auto">
            <a:xfrm>
              <a:off x="3065464" y="2419351"/>
              <a:ext cx="20638" cy="587375"/>
            </a:xfrm>
            <a:prstGeom prst="rect">
              <a:avLst/>
            </a:prstGeom>
            <a:solidFill>
              <a:srgbClr val="FAFA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16" name="Rectangle 452"/>
            <p:cNvSpPr>
              <a:spLocks noChangeArrowheads="1"/>
            </p:cNvSpPr>
            <p:nvPr/>
          </p:nvSpPr>
          <p:spPr bwMode="auto">
            <a:xfrm>
              <a:off x="3086101" y="2419351"/>
              <a:ext cx="17463" cy="587375"/>
            </a:xfrm>
            <a:prstGeom prst="rect">
              <a:avLst/>
            </a:prstGeom>
            <a:solidFill>
              <a:srgbClr val="FAFA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17" name="Rectangle 453"/>
            <p:cNvSpPr>
              <a:spLocks noChangeArrowheads="1"/>
            </p:cNvSpPr>
            <p:nvPr/>
          </p:nvSpPr>
          <p:spPr bwMode="auto">
            <a:xfrm>
              <a:off x="3103564" y="2419351"/>
              <a:ext cx="22225" cy="587375"/>
            </a:xfrm>
            <a:prstGeom prst="rect">
              <a:avLst/>
            </a:prstGeom>
            <a:solidFill>
              <a:srgbClr val="F9F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18" name="Rectangle 454"/>
            <p:cNvSpPr>
              <a:spLocks noChangeArrowheads="1"/>
            </p:cNvSpPr>
            <p:nvPr/>
          </p:nvSpPr>
          <p:spPr bwMode="auto">
            <a:xfrm>
              <a:off x="3125789" y="2419351"/>
              <a:ext cx="23813" cy="587375"/>
            </a:xfrm>
            <a:prstGeom prst="rect">
              <a:avLst/>
            </a:prstGeom>
            <a:solidFill>
              <a:srgbClr val="F9F9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19" name="Rectangle 455"/>
            <p:cNvSpPr>
              <a:spLocks noChangeArrowheads="1"/>
            </p:cNvSpPr>
            <p:nvPr/>
          </p:nvSpPr>
          <p:spPr bwMode="auto">
            <a:xfrm>
              <a:off x="3149601" y="2419351"/>
              <a:ext cx="25400" cy="587375"/>
            </a:xfrm>
            <a:prstGeom prst="rect">
              <a:avLst/>
            </a:prstGeom>
            <a:solidFill>
              <a:srgbClr val="F8F8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20" name="Rectangle 456"/>
            <p:cNvSpPr>
              <a:spLocks noChangeArrowheads="1"/>
            </p:cNvSpPr>
            <p:nvPr/>
          </p:nvSpPr>
          <p:spPr bwMode="auto">
            <a:xfrm>
              <a:off x="3175001" y="2419351"/>
              <a:ext cx="20638" cy="587375"/>
            </a:xfrm>
            <a:prstGeom prst="rect">
              <a:avLst/>
            </a:prstGeom>
            <a:solidFill>
              <a:srgbClr val="F8F8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21" name="Rectangle 457"/>
            <p:cNvSpPr>
              <a:spLocks noChangeArrowheads="1"/>
            </p:cNvSpPr>
            <p:nvPr/>
          </p:nvSpPr>
          <p:spPr bwMode="auto">
            <a:xfrm>
              <a:off x="3195639" y="2419351"/>
              <a:ext cx="20638" cy="587375"/>
            </a:xfrm>
            <a:prstGeom prst="rect">
              <a:avLst/>
            </a:prstGeom>
            <a:solidFill>
              <a:srgbClr val="F7F7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22" name="Rectangle 458"/>
            <p:cNvSpPr>
              <a:spLocks noChangeArrowheads="1"/>
            </p:cNvSpPr>
            <p:nvPr/>
          </p:nvSpPr>
          <p:spPr bwMode="auto">
            <a:xfrm>
              <a:off x="3216276" y="2419351"/>
              <a:ext cx="22225" cy="587375"/>
            </a:xfrm>
            <a:prstGeom prst="rect">
              <a:avLst/>
            </a:prstGeom>
            <a:solidFill>
              <a:srgbClr val="F6F6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23" name="Rectangle 459"/>
            <p:cNvSpPr>
              <a:spLocks noChangeArrowheads="1"/>
            </p:cNvSpPr>
            <p:nvPr/>
          </p:nvSpPr>
          <p:spPr bwMode="auto">
            <a:xfrm>
              <a:off x="3238501" y="2419351"/>
              <a:ext cx="20638" cy="587375"/>
            </a:xfrm>
            <a:prstGeom prst="rect">
              <a:avLst/>
            </a:prstGeom>
            <a:solidFill>
              <a:srgbClr val="F5F5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24" name="Rectangle 460"/>
            <p:cNvSpPr>
              <a:spLocks noChangeArrowheads="1"/>
            </p:cNvSpPr>
            <p:nvPr/>
          </p:nvSpPr>
          <p:spPr bwMode="auto">
            <a:xfrm>
              <a:off x="3259139" y="2419351"/>
              <a:ext cx="23813" cy="587375"/>
            </a:xfrm>
            <a:prstGeom prst="rect">
              <a:avLst/>
            </a:prstGeom>
            <a:solidFill>
              <a:srgbClr val="F5F5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25" name="Rectangle 461"/>
            <p:cNvSpPr>
              <a:spLocks noChangeArrowheads="1"/>
            </p:cNvSpPr>
            <p:nvPr/>
          </p:nvSpPr>
          <p:spPr bwMode="auto">
            <a:xfrm>
              <a:off x="3282951" y="2419351"/>
              <a:ext cx="25400" cy="587375"/>
            </a:xfrm>
            <a:prstGeom prst="rect">
              <a:avLst/>
            </a:prstGeom>
            <a:solidFill>
              <a:srgbClr val="F4F4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26" name="Rectangle 462"/>
            <p:cNvSpPr>
              <a:spLocks noChangeArrowheads="1"/>
            </p:cNvSpPr>
            <p:nvPr/>
          </p:nvSpPr>
          <p:spPr bwMode="auto">
            <a:xfrm>
              <a:off x="3308351" y="2419351"/>
              <a:ext cx="20638" cy="587375"/>
            </a:xfrm>
            <a:prstGeom prst="rect">
              <a:avLst/>
            </a:prstGeom>
            <a:solidFill>
              <a:srgbClr val="F4F4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27" name="Rectangle 463"/>
            <p:cNvSpPr>
              <a:spLocks noChangeArrowheads="1"/>
            </p:cNvSpPr>
            <p:nvPr/>
          </p:nvSpPr>
          <p:spPr bwMode="auto">
            <a:xfrm>
              <a:off x="3328989" y="2419351"/>
              <a:ext cx="17463" cy="587375"/>
            </a:xfrm>
            <a:prstGeom prst="rect">
              <a:avLst/>
            </a:prstGeom>
            <a:solidFill>
              <a:srgbClr val="F3F3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28" name="Rectangle 464"/>
            <p:cNvSpPr>
              <a:spLocks noChangeArrowheads="1"/>
            </p:cNvSpPr>
            <p:nvPr/>
          </p:nvSpPr>
          <p:spPr bwMode="auto">
            <a:xfrm>
              <a:off x="3346451" y="2419351"/>
              <a:ext cx="22225" cy="587375"/>
            </a:xfrm>
            <a:prstGeom prst="rect">
              <a:avLst/>
            </a:prstGeom>
            <a:solidFill>
              <a:srgbClr val="F3F3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29" name="Rectangle 465"/>
            <p:cNvSpPr>
              <a:spLocks noChangeArrowheads="1"/>
            </p:cNvSpPr>
            <p:nvPr/>
          </p:nvSpPr>
          <p:spPr bwMode="auto">
            <a:xfrm>
              <a:off x="3368676" y="2419351"/>
              <a:ext cx="3175" cy="587375"/>
            </a:xfrm>
            <a:prstGeom prst="rect">
              <a:avLst/>
            </a:prstGeom>
            <a:solidFill>
              <a:srgbClr val="F2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30" name="Rectangle 466"/>
            <p:cNvSpPr>
              <a:spLocks noChangeArrowheads="1"/>
            </p:cNvSpPr>
            <p:nvPr/>
          </p:nvSpPr>
          <p:spPr bwMode="auto">
            <a:xfrm>
              <a:off x="2400301" y="2419351"/>
              <a:ext cx="971550" cy="587375"/>
            </a:xfrm>
            <a:prstGeom prst="rect">
              <a:avLst/>
            </a:prstGeom>
            <a:noFill/>
            <a:ln w="3175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31" name="Rectangle 467"/>
            <p:cNvSpPr>
              <a:spLocks noChangeArrowheads="1"/>
            </p:cNvSpPr>
            <p:nvPr/>
          </p:nvSpPr>
          <p:spPr bwMode="auto">
            <a:xfrm>
              <a:off x="2759076" y="2439988"/>
              <a:ext cx="262332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«</a:t>
              </a:r>
              <a:r>
                <a:rPr kumimoji="0" lang="en-US" altLang="en-US" sz="12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FeatureType</a:t>
              </a: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»</a:t>
              </a:r>
              <a:endParaRPr kumimoji="0" lang="en-US" altLang="en-US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Rectangle 468"/>
            <p:cNvSpPr>
              <a:spLocks noChangeArrowheads="1"/>
            </p:cNvSpPr>
            <p:nvPr/>
          </p:nvSpPr>
          <p:spPr bwMode="auto">
            <a:xfrm>
              <a:off x="2684464" y="2486026"/>
              <a:ext cx="438904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WIGOSMetadataRecord</a:t>
              </a:r>
              <a:endParaRPr kumimoji="0" lang="en-US" altLang="en-US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Line 469"/>
            <p:cNvSpPr>
              <a:spLocks noChangeShapeType="1"/>
            </p:cNvSpPr>
            <p:nvPr/>
          </p:nvSpPr>
          <p:spPr bwMode="auto">
            <a:xfrm>
              <a:off x="2400301" y="2549526"/>
              <a:ext cx="971550" cy="0"/>
            </a:xfrm>
            <a:prstGeom prst="line">
              <a:avLst/>
            </a:prstGeom>
            <a:noFill/>
            <a:ln w="3175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000"/>
            </a:p>
          </p:txBody>
        </p:sp>
        <p:sp>
          <p:nvSpPr>
            <p:cNvPr id="34" name="Rectangle 470"/>
            <p:cNvSpPr>
              <a:spLocks noChangeArrowheads="1"/>
            </p:cNvSpPr>
            <p:nvPr/>
          </p:nvSpPr>
          <p:spPr bwMode="auto">
            <a:xfrm>
              <a:off x="2417764" y="2563813"/>
              <a:ext cx="33825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+ 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Rectangle 471"/>
            <p:cNvSpPr>
              <a:spLocks noChangeArrowheads="1"/>
            </p:cNvSpPr>
            <p:nvPr/>
          </p:nvSpPr>
          <p:spPr bwMode="auto">
            <a:xfrm>
              <a:off x="2476501" y="2563813"/>
              <a:ext cx="533857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deployment  :Deployment [0..*]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ectangle 472"/>
            <p:cNvSpPr>
              <a:spLocks noChangeArrowheads="1"/>
            </p:cNvSpPr>
            <p:nvPr/>
          </p:nvSpPr>
          <p:spPr bwMode="auto">
            <a:xfrm>
              <a:off x="2417764" y="2609851"/>
              <a:ext cx="33825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+ 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Rectangle 473"/>
            <p:cNvSpPr>
              <a:spLocks noChangeArrowheads="1"/>
            </p:cNvSpPr>
            <p:nvPr/>
          </p:nvSpPr>
          <p:spPr bwMode="auto">
            <a:xfrm>
              <a:off x="2476501" y="2609851"/>
              <a:ext cx="492697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equipment  :Equipment [0..*]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474"/>
            <p:cNvSpPr>
              <a:spLocks noChangeArrowheads="1"/>
            </p:cNvSpPr>
            <p:nvPr/>
          </p:nvSpPr>
          <p:spPr bwMode="auto">
            <a:xfrm>
              <a:off x="2417764" y="2654301"/>
              <a:ext cx="33825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+ 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475"/>
            <p:cNvSpPr>
              <a:spLocks noChangeArrowheads="1"/>
            </p:cNvSpPr>
            <p:nvPr/>
          </p:nvSpPr>
          <p:spPr bwMode="auto">
            <a:xfrm>
              <a:off x="2476501" y="2654301"/>
              <a:ext cx="622290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equipmentLog  :EquipmentLog [0..*]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476"/>
            <p:cNvSpPr>
              <a:spLocks noChangeArrowheads="1"/>
            </p:cNvSpPr>
            <p:nvPr/>
          </p:nvSpPr>
          <p:spPr bwMode="auto">
            <a:xfrm>
              <a:off x="2417764" y="2700338"/>
              <a:ext cx="33825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+ 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477"/>
            <p:cNvSpPr>
              <a:spLocks noChangeArrowheads="1"/>
            </p:cNvSpPr>
            <p:nvPr/>
          </p:nvSpPr>
          <p:spPr bwMode="auto">
            <a:xfrm>
              <a:off x="2476501" y="2700338"/>
              <a:ext cx="358622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extension  :Any [0..*]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478"/>
            <p:cNvSpPr>
              <a:spLocks noChangeArrowheads="1"/>
            </p:cNvSpPr>
            <p:nvPr/>
          </p:nvSpPr>
          <p:spPr bwMode="auto">
            <a:xfrm>
              <a:off x="2417764" y="2746376"/>
              <a:ext cx="33825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+ 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479"/>
            <p:cNvSpPr>
              <a:spLocks noChangeArrowheads="1"/>
            </p:cNvSpPr>
            <p:nvPr/>
          </p:nvSpPr>
          <p:spPr bwMode="auto">
            <a:xfrm>
              <a:off x="2476501" y="2746376"/>
              <a:ext cx="532227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facility  :ObservingFacility [0..*]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Rectangle 480"/>
            <p:cNvSpPr>
              <a:spLocks noChangeArrowheads="1"/>
            </p:cNvSpPr>
            <p:nvPr/>
          </p:nvSpPr>
          <p:spPr bwMode="auto">
            <a:xfrm>
              <a:off x="2417764" y="2792413"/>
              <a:ext cx="33825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+ 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Rectangle 481"/>
            <p:cNvSpPr>
              <a:spLocks noChangeArrowheads="1"/>
            </p:cNvSpPr>
            <p:nvPr/>
          </p:nvSpPr>
          <p:spPr bwMode="auto">
            <a:xfrm>
              <a:off x="2476501" y="2792413"/>
              <a:ext cx="484139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err="1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facilityLog</a:t>
              </a: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  :</a:t>
              </a:r>
              <a:r>
                <a:rPr kumimoji="0" lang="en-US" altLang="en-US" sz="1200" b="0" i="0" u="none" strike="noStrike" cap="none" normalizeH="0" baseline="0" dirty="0" err="1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FacilityLog</a:t>
              </a: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 [0..*]</a:t>
              </a:r>
              <a:endParaRPr kumimoji="0" lang="en-US" altLang="en-US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Rectangle 482"/>
            <p:cNvSpPr>
              <a:spLocks noChangeArrowheads="1"/>
            </p:cNvSpPr>
            <p:nvPr/>
          </p:nvSpPr>
          <p:spPr bwMode="auto">
            <a:xfrm>
              <a:off x="2417764" y="2836863"/>
              <a:ext cx="33825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+ 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Rectangle 483"/>
            <p:cNvSpPr>
              <a:spLocks noChangeArrowheads="1"/>
            </p:cNvSpPr>
            <p:nvPr/>
          </p:nvSpPr>
          <p:spPr bwMode="auto">
            <a:xfrm>
              <a:off x="2476501" y="2836863"/>
              <a:ext cx="471913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facilitySet  :FacilitySet [0..*]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Rectangle 484"/>
            <p:cNvSpPr>
              <a:spLocks noChangeArrowheads="1"/>
            </p:cNvSpPr>
            <p:nvPr/>
          </p:nvSpPr>
          <p:spPr bwMode="auto">
            <a:xfrm>
              <a:off x="2417764" y="2882901"/>
              <a:ext cx="33825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+ 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ectangle 485"/>
            <p:cNvSpPr>
              <a:spLocks noChangeArrowheads="1"/>
            </p:cNvSpPr>
            <p:nvPr/>
          </p:nvSpPr>
          <p:spPr bwMode="auto">
            <a:xfrm>
              <a:off x="2476501" y="2882901"/>
              <a:ext cx="476804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headerInformation  :Header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Rectangle 486"/>
            <p:cNvSpPr>
              <a:spLocks noChangeArrowheads="1"/>
            </p:cNvSpPr>
            <p:nvPr/>
          </p:nvSpPr>
          <p:spPr bwMode="auto">
            <a:xfrm>
              <a:off x="2417764" y="2928938"/>
              <a:ext cx="33825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+ 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Rectangle 487"/>
            <p:cNvSpPr>
              <a:spLocks noChangeArrowheads="1"/>
            </p:cNvSpPr>
            <p:nvPr/>
          </p:nvSpPr>
          <p:spPr bwMode="auto">
            <a:xfrm>
              <a:off x="2476501" y="2928938"/>
              <a:ext cx="555864" cy="4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8B0000"/>
                  </a:solidFill>
                  <a:effectLst/>
                  <a:latin typeface="Arial" pitchFamily="34" charset="0"/>
                  <a:cs typeface="Arial" pitchFamily="34" charset="0"/>
                </a:rPr>
                <a:t>observations  :Observation [0..*]</a:t>
              </a:r>
              <a:endParaRPr kumimoji="0" lang="en-US" altLang="en-US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71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1600" dirty="0">
                <a:solidFill>
                  <a:srgbClr val="000000"/>
                </a:solidFill>
                <a:cs typeface="Arial" pitchFamily="34" charset="0"/>
              </a:rPr>
              <a:t>«</a:t>
            </a:r>
            <a:r>
              <a:rPr lang="en-US" altLang="en-US" sz="1600" dirty="0" err="1" smtClean="0">
                <a:solidFill>
                  <a:srgbClr val="000000"/>
                </a:solidFill>
                <a:cs typeface="Arial" pitchFamily="34" charset="0"/>
              </a:rPr>
              <a:t>FeatureType</a:t>
            </a:r>
            <a:r>
              <a:rPr lang="en-US" altLang="en-US" sz="1600" dirty="0" smtClean="0">
                <a:solidFill>
                  <a:srgbClr val="000000"/>
                </a:solidFill>
                <a:cs typeface="Arial" pitchFamily="34" charset="0"/>
              </a:rPr>
              <a:t>» </a:t>
            </a:r>
            <a:r>
              <a:rPr lang="en-US" altLang="en-US" b="1" dirty="0" err="1" smtClean="0">
                <a:solidFill>
                  <a:srgbClr val="000000"/>
                </a:solidFill>
                <a:cs typeface="Arial" pitchFamily="34" charset="0"/>
              </a:rPr>
              <a:t>ObservingFacility</a:t>
            </a:r>
            <a:r>
              <a:rPr lang="en-US" altLang="en-US" dirty="0">
                <a:cs typeface="Arial" pitchFamily="34" charset="0"/>
              </a:rPr>
              <a:t/>
            </a:r>
            <a:br>
              <a:rPr lang="en-US" altLang="en-US" dirty="0">
                <a:cs typeface="Arial" pitchFamily="34" charset="0"/>
              </a:rPr>
            </a:b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1544" y="3114386"/>
            <a:ext cx="4083381" cy="3438813"/>
          </a:xfrm>
        </p:spPr>
        <p:txBody>
          <a:bodyPr>
            <a:noAutofit/>
          </a:bodyPr>
          <a:lstStyle/>
          <a:p>
            <a:r>
              <a:rPr lang="de-CH" sz="2000" dirty="0" err="1" smtClean="0"/>
              <a:t>ObservingFacility</a:t>
            </a:r>
            <a:r>
              <a:rPr lang="de-CH" sz="2000" dirty="0" smtClean="0"/>
              <a:t> </a:t>
            </a:r>
            <a:r>
              <a:rPr lang="de-CH" sz="2000" dirty="0" err="1" smtClean="0"/>
              <a:t>describes</a:t>
            </a:r>
            <a:r>
              <a:rPr lang="de-CH" sz="2000" dirty="0" smtClean="0"/>
              <a:t> a </a:t>
            </a:r>
            <a:r>
              <a:rPr lang="de-CH" sz="2000" dirty="0" err="1" smtClean="0"/>
              <a:t>measurement</a:t>
            </a:r>
            <a:r>
              <a:rPr lang="de-CH" sz="2000" dirty="0" smtClean="0"/>
              <a:t> </a:t>
            </a:r>
            <a:r>
              <a:rPr lang="de-CH" sz="2000" dirty="0" err="1" smtClean="0"/>
              <a:t>station</a:t>
            </a:r>
            <a:r>
              <a:rPr lang="de-CH" sz="2000" dirty="0" smtClean="0"/>
              <a:t> / </a:t>
            </a:r>
            <a:r>
              <a:rPr lang="de-CH" sz="2000" dirty="0" err="1" smtClean="0"/>
              <a:t>site</a:t>
            </a:r>
            <a:r>
              <a:rPr lang="de-CH" sz="2000" dirty="0" smtClean="0"/>
              <a:t> / </a:t>
            </a:r>
            <a:r>
              <a:rPr lang="de-CH" sz="2000" dirty="0" err="1" smtClean="0"/>
              <a:t>platform</a:t>
            </a:r>
            <a:r>
              <a:rPr lang="de-CH" sz="2000" dirty="0" smtClean="0"/>
              <a:t> /</a:t>
            </a:r>
            <a:r>
              <a:rPr lang="de-CH" sz="2000" dirty="0" err="1" smtClean="0"/>
              <a:t>observatory</a:t>
            </a:r>
            <a:r>
              <a:rPr lang="de-CH" sz="2000" dirty="0" smtClean="0"/>
              <a:t> / …</a:t>
            </a:r>
          </a:p>
          <a:p>
            <a:r>
              <a:rPr lang="de-CH" sz="2000" dirty="0" err="1" smtClean="0"/>
              <a:t>Facilities</a:t>
            </a:r>
            <a:r>
              <a:rPr lang="de-CH" sz="2000" dirty="0" smtClean="0"/>
              <a:t> </a:t>
            </a:r>
            <a:r>
              <a:rPr lang="de-CH" sz="2000" dirty="0" err="1" smtClean="0"/>
              <a:t>can</a:t>
            </a:r>
            <a:r>
              <a:rPr lang="de-CH" sz="2000" dirty="0" smtClean="0"/>
              <a:t> </a:t>
            </a:r>
            <a:r>
              <a:rPr lang="de-CH" sz="2000" dirty="0" err="1" smtClean="0"/>
              <a:t>be</a:t>
            </a:r>
            <a:r>
              <a:rPr lang="de-CH" sz="2000" dirty="0" smtClean="0"/>
              <a:t> </a:t>
            </a:r>
            <a:r>
              <a:rPr lang="de-CH" sz="2000" dirty="0" err="1" smtClean="0"/>
              <a:t>grouped</a:t>
            </a:r>
            <a:r>
              <a:rPr lang="de-CH" sz="2000" dirty="0" smtClean="0"/>
              <a:t> </a:t>
            </a:r>
            <a:r>
              <a:rPr lang="de-CH" sz="2000" dirty="0" err="1" smtClean="0"/>
              <a:t>into</a:t>
            </a:r>
            <a:r>
              <a:rPr lang="de-CH" sz="2000" dirty="0" smtClean="0"/>
              <a:t> </a:t>
            </a:r>
            <a:r>
              <a:rPr lang="de-CH" sz="2000" dirty="0" err="1" smtClean="0"/>
              <a:t>sets</a:t>
            </a:r>
            <a:endParaRPr lang="de-CH" sz="2000" dirty="0" smtClean="0"/>
          </a:p>
          <a:p>
            <a:pPr lvl="1"/>
            <a:r>
              <a:rPr lang="de-CH" sz="1800" dirty="0" smtClean="0"/>
              <a:t>Different WIGOS IDs</a:t>
            </a:r>
          </a:p>
          <a:p>
            <a:pPr lvl="1"/>
            <a:r>
              <a:rPr lang="de-CH" sz="1800" dirty="0" smtClean="0"/>
              <a:t>Different </a:t>
            </a:r>
            <a:r>
              <a:rPr lang="de-CH" sz="1800" dirty="0" err="1" smtClean="0"/>
              <a:t>sites</a:t>
            </a:r>
            <a:endParaRPr lang="de-CH" sz="1800" dirty="0" smtClean="0"/>
          </a:p>
          <a:p>
            <a:r>
              <a:rPr lang="de-CH" sz="2000" dirty="0" err="1" smtClean="0"/>
              <a:t>Documentation</a:t>
            </a:r>
            <a:r>
              <a:rPr lang="de-CH" sz="2000" dirty="0" smtClean="0"/>
              <a:t> </a:t>
            </a:r>
            <a:r>
              <a:rPr lang="de-CH" sz="2000" dirty="0" err="1" smtClean="0"/>
              <a:t>can</a:t>
            </a:r>
            <a:r>
              <a:rPr lang="de-CH" sz="2000" dirty="0" smtClean="0"/>
              <a:t> </a:t>
            </a:r>
            <a:r>
              <a:rPr lang="de-CH" sz="2000" dirty="0" err="1" smtClean="0"/>
              <a:t>be</a:t>
            </a:r>
            <a:r>
              <a:rPr lang="de-CH" sz="2000" dirty="0" smtClean="0"/>
              <a:t> </a:t>
            </a:r>
            <a:r>
              <a:rPr lang="de-CH" sz="2000" dirty="0" err="1" smtClean="0"/>
              <a:t>extended</a:t>
            </a:r>
            <a:r>
              <a:rPr lang="de-CH" sz="2000" dirty="0" smtClean="0"/>
              <a:t> </a:t>
            </a:r>
            <a:r>
              <a:rPr lang="de-CH" sz="2000" dirty="0" err="1" smtClean="0"/>
              <a:t>to</a:t>
            </a:r>
            <a:r>
              <a:rPr lang="de-CH" sz="2000" dirty="0" smtClean="0"/>
              <a:t> </a:t>
            </a:r>
            <a:r>
              <a:rPr lang="de-CH" sz="2000" dirty="0" err="1" smtClean="0"/>
              <a:t>serve</a:t>
            </a:r>
            <a:r>
              <a:rPr lang="de-CH" sz="2000" dirty="0" smtClean="0"/>
              <a:t> </a:t>
            </a:r>
            <a:r>
              <a:rPr lang="de-CH" sz="2000" dirty="0" err="1" smtClean="0"/>
              <a:t>specific</a:t>
            </a:r>
            <a:r>
              <a:rPr lang="de-CH" sz="2000" dirty="0" smtClean="0"/>
              <a:t> </a:t>
            </a:r>
            <a:r>
              <a:rPr lang="de-CH" sz="2000" dirty="0" err="1" smtClean="0"/>
              <a:t>community</a:t>
            </a:r>
            <a:r>
              <a:rPr lang="de-CH" sz="2000" dirty="0" smtClean="0"/>
              <a:t> </a:t>
            </a:r>
            <a:r>
              <a:rPr lang="de-CH" sz="2000" dirty="0" err="1" smtClean="0"/>
              <a:t>needs</a:t>
            </a:r>
            <a:endParaRPr lang="de-CH" sz="2000" dirty="0" smtClean="0"/>
          </a:p>
          <a:p>
            <a:pPr lvl="1"/>
            <a:r>
              <a:rPr lang="de-CH" sz="1800" dirty="0" smtClean="0"/>
              <a:t>Interpreters will </a:t>
            </a:r>
            <a:r>
              <a:rPr lang="de-CH" sz="1800" dirty="0" err="1" smtClean="0"/>
              <a:t>likely</a:t>
            </a:r>
            <a:r>
              <a:rPr lang="de-CH" sz="1800" dirty="0" smtClean="0"/>
              <a:t> </a:t>
            </a:r>
            <a:r>
              <a:rPr lang="de-CH" sz="1800" dirty="0" err="1" smtClean="0"/>
              <a:t>ignore</a:t>
            </a:r>
            <a:r>
              <a:rPr lang="de-CH" sz="1800" dirty="0" smtClean="0"/>
              <a:t> </a:t>
            </a:r>
            <a:r>
              <a:rPr lang="de-CH" sz="1800" dirty="0" err="1" smtClean="0"/>
              <a:t>extensions</a:t>
            </a:r>
            <a:endParaRPr lang="de-CH" sz="1800" dirty="0" smtClean="0"/>
          </a:p>
          <a:p>
            <a:pPr lvl="1"/>
            <a:endParaRPr lang="en-US" sz="1800" dirty="0"/>
          </a:p>
        </p:txBody>
      </p:sp>
      <p:grpSp>
        <p:nvGrpSpPr>
          <p:cNvPr id="1024" name="Group 1023"/>
          <p:cNvGrpSpPr/>
          <p:nvPr/>
        </p:nvGrpSpPr>
        <p:grpSpPr>
          <a:xfrm>
            <a:off x="593578" y="1820941"/>
            <a:ext cx="5607624" cy="4151234"/>
            <a:chOff x="3970339" y="2376488"/>
            <a:chExt cx="2391096" cy="1727201"/>
          </a:xfrm>
        </p:grpSpPr>
        <p:grpSp>
          <p:nvGrpSpPr>
            <p:cNvPr id="4" name="Group 3"/>
            <p:cNvGrpSpPr/>
            <p:nvPr/>
          </p:nvGrpSpPr>
          <p:grpSpPr>
            <a:xfrm>
              <a:off x="3973514" y="3105151"/>
              <a:ext cx="1678596" cy="998538"/>
              <a:chOff x="3973514" y="3105151"/>
              <a:chExt cx="1678596" cy="998538"/>
            </a:xfrm>
          </p:grpSpPr>
          <p:sp>
            <p:nvSpPr>
              <p:cNvPr id="5" name="Rectangle 375"/>
              <p:cNvSpPr>
                <a:spLocks noChangeArrowheads="1"/>
              </p:cNvSpPr>
              <p:nvPr/>
            </p:nvSpPr>
            <p:spPr bwMode="auto">
              <a:xfrm>
                <a:off x="3984627" y="3114676"/>
                <a:ext cx="1366838" cy="98901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6" name="Rectangle 376"/>
              <p:cNvSpPr>
                <a:spLocks noChangeArrowheads="1"/>
              </p:cNvSpPr>
              <p:nvPr/>
            </p:nvSpPr>
            <p:spPr bwMode="auto">
              <a:xfrm>
                <a:off x="3984627" y="3114676"/>
                <a:ext cx="1366838" cy="98901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7" name="Rectangle 377"/>
              <p:cNvSpPr>
                <a:spLocks noChangeArrowheads="1"/>
              </p:cNvSpPr>
              <p:nvPr/>
            </p:nvSpPr>
            <p:spPr bwMode="auto">
              <a:xfrm>
                <a:off x="3973514" y="3105151"/>
                <a:ext cx="711200" cy="987425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8" name="Rectangle 378"/>
              <p:cNvSpPr>
                <a:spLocks noChangeArrowheads="1"/>
              </p:cNvSpPr>
              <p:nvPr/>
            </p:nvSpPr>
            <p:spPr bwMode="auto">
              <a:xfrm>
                <a:off x="4684714" y="3105151"/>
                <a:ext cx="36513" cy="987425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9" name="Rectangle 379"/>
              <p:cNvSpPr>
                <a:spLocks noChangeArrowheads="1"/>
              </p:cNvSpPr>
              <p:nvPr/>
            </p:nvSpPr>
            <p:spPr bwMode="auto">
              <a:xfrm>
                <a:off x="4721227" y="3105151"/>
                <a:ext cx="30163" cy="987425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0" name="Rectangle 380"/>
              <p:cNvSpPr>
                <a:spLocks noChangeArrowheads="1"/>
              </p:cNvSpPr>
              <p:nvPr/>
            </p:nvSpPr>
            <p:spPr bwMode="auto">
              <a:xfrm>
                <a:off x="4751389" y="3105151"/>
                <a:ext cx="36513" cy="987425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1" name="Rectangle 381"/>
              <p:cNvSpPr>
                <a:spLocks noChangeArrowheads="1"/>
              </p:cNvSpPr>
              <p:nvPr/>
            </p:nvSpPr>
            <p:spPr bwMode="auto">
              <a:xfrm>
                <a:off x="4787902" y="3105151"/>
                <a:ext cx="34925" cy="987425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2" name="Rectangle 382"/>
              <p:cNvSpPr>
                <a:spLocks noChangeArrowheads="1"/>
              </p:cNvSpPr>
              <p:nvPr/>
            </p:nvSpPr>
            <p:spPr bwMode="auto">
              <a:xfrm>
                <a:off x="4822827" y="3105151"/>
                <a:ext cx="28575" cy="987425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3" name="Rectangle 383"/>
              <p:cNvSpPr>
                <a:spLocks noChangeArrowheads="1"/>
              </p:cNvSpPr>
              <p:nvPr/>
            </p:nvSpPr>
            <p:spPr bwMode="auto">
              <a:xfrm>
                <a:off x="4851402" y="3105151"/>
                <a:ext cx="26988" cy="987425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4" name="Rectangle 384"/>
              <p:cNvSpPr>
                <a:spLocks noChangeArrowheads="1"/>
              </p:cNvSpPr>
              <p:nvPr/>
            </p:nvSpPr>
            <p:spPr bwMode="auto">
              <a:xfrm>
                <a:off x="4878389" y="3105151"/>
                <a:ext cx="28575" cy="987425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5" name="Rectangle 385"/>
              <p:cNvSpPr>
                <a:spLocks noChangeArrowheads="1"/>
              </p:cNvSpPr>
              <p:nvPr/>
            </p:nvSpPr>
            <p:spPr bwMode="auto">
              <a:xfrm>
                <a:off x="4906964" y="3105151"/>
                <a:ext cx="31750" cy="987425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6" name="Rectangle 386"/>
              <p:cNvSpPr>
                <a:spLocks noChangeArrowheads="1"/>
              </p:cNvSpPr>
              <p:nvPr/>
            </p:nvSpPr>
            <p:spPr bwMode="auto">
              <a:xfrm>
                <a:off x="4938714" y="3105151"/>
                <a:ext cx="34925" cy="987425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7" name="Rectangle 387"/>
              <p:cNvSpPr>
                <a:spLocks noChangeArrowheads="1"/>
              </p:cNvSpPr>
              <p:nvPr/>
            </p:nvSpPr>
            <p:spPr bwMode="auto">
              <a:xfrm>
                <a:off x="4973639" y="3105151"/>
                <a:ext cx="34925" cy="987425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8" name="Rectangle 388"/>
              <p:cNvSpPr>
                <a:spLocks noChangeArrowheads="1"/>
              </p:cNvSpPr>
              <p:nvPr/>
            </p:nvSpPr>
            <p:spPr bwMode="auto">
              <a:xfrm>
                <a:off x="5008564" y="3105151"/>
                <a:ext cx="36513" cy="987425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9" name="Rectangle 389"/>
              <p:cNvSpPr>
                <a:spLocks noChangeArrowheads="1"/>
              </p:cNvSpPr>
              <p:nvPr/>
            </p:nvSpPr>
            <p:spPr bwMode="auto">
              <a:xfrm>
                <a:off x="5045077" y="3105151"/>
                <a:ext cx="31750" cy="987425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20" name="Rectangle 390"/>
              <p:cNvSpPr>
                <a:spLocks noChangeArrowheads="1"/>
              </p:cNvSpPr>
              <p:nvPr/>
            </p:nvSpPr>
            <p:spPr bwMode="auto">
              <a:xfrm>
                <a:off x="5076827" y="3105151"/>
                <a:ext cx="34925" cy="987425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21" name="Rectangle 391"/>
              <p:cNvSpPr>
                <a:spLocks noChangeArrowheads="1"/>
              </p:cNvSpPr>
              <p:nvPr/>
            </p:nvSpPr>
            <p:spPr bwMode="auto">
              <a:xfrm>
                <a:off x="5111752" y="3105151"/>
                <a:ext cx="34925" cy="987425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22" name="Rectangle 392"/>
              <p:cNvSpPr>
                <a:spLocks noChangeArrowheads="1"/>
              </p:cNvSpPr>
              <p:nvPr/>
            </p:nvSpPr>
            <p:spPr bwMode="auto">
              <a:xfrm>
                <a:off x="5146677" y="3105151"/>
                <a:ext cx="31750" cy="987425"/>
              </a:xfrm>
              <a:prstGeom prst="rect">
                <a:avLst/>
              </a:prstGeom>
              <a:solidFill>
                <a:srgbClr val="F5F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23" name="Rectangle 393"/>
              <p:cNvSpPr>
                <a:spLocks noChangeArrowheads="1"/>
              </p:cNvSpPr>
              <p:nvPr/>
            </p:nvSpPr>
            <p:spPr bwMode="auto">
              <a:xfrm>
                <a:off x="5178427" y="3105151"/>
                <a:ext cx="28575" cy="987425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24" name="Rectangle 394"/>
              <p:cNvSpPr>
                <a:spLocks noChangeArrowheads="1"/>
              </p:cNvSpPr>
              <p:nvPr/>
            </p:nvSpPr>
            <p:spPr bwMode="auto">
              <a:xfrm>
                <a:off x="5207002" y="3105151"/>
                <a:ext cx="26988" cy="987425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25" name="Rectangle 395"/>
              <p:cNvSpPr>
                <a:spLocks noChangeArrowheads="1"/>
              </p:cNvSpPr>
              <p:nvPr/>
            </p:nvSpPr>
            <p:spPr bwMode="auto">
              <a:xfrm>
                <a:off x="5233989" y="3105151"/>
                <a:ext cx="31750" cy="987425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26" name="Rectangle 396"/>
              <p:cNvSpPr>
                <a:spLocks noChangeArrowheads="1"/>
              </p:cNvSpPr>
              <p:nvPr/>
            </p:nvSpPr>
            <p:spPr bwMode="auto">
              <a:xfrm>
                <a:off x="5265739" y="3105151"/>
                <a:ext cx="31750" cy="987425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27" name="Rectangle 397"/>
              <p:cNvSpPr>
                <a:spLocks noChangeArrowheads="1"/>
              </p:cNvSpPr>
              <p:nvPr/>
            </p:nvSpPr>
            <p:spPr bwMode="auto">
              <a:xfrm>
                <a:off x="5297489" y="3105151"/>
                <a:ext cx="34925" cy="987425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28" name="Rectangle 398"/>
              <p:cNvSpPr>
                <a:spLocks noChangeArrowheads="1"/>
              </p:cNvSpPr>
              <p:nvPr/>
            </p:nvSpPr>
            <p:spPr bwMode="auto">
              <a:xfrm>
                <a:off x="5332414" y="3105151"/>
                <a:ext cx="7938" cy="987425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29" name="Rectangle 399"/>
              <p:cNvSpPr>
                <a:spLocks noChangeArrowheads="1"/>
              </p:cNvSpPr>
              <p:nvPr/>
            </p:nvSpPr>
            <p:spPr bwMode="auto">
              <a:xfrm>
                <a:off x="3973514" y="3105151"/>
                <a:ext cx="1366838" cy="987425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0" name="Rectangle 400"/>
              <p:cNvSpPr>
                <a:spLocks noChangeArrowheads="1"/>
              </p:cNvSpPr>
              <p:nvPr/>
            </p:nvSpPr>
            <p:spPr bwMode="auto">
              <a:xfrm>
                <a:off x="4530727" y="3125789"/>
                <a:ext cx="368419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</a:t>
                </a:r>
                <a:r>
                  <a:rPr kumimoji="0" lang="en-US" altLang="en-US" sz="10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FeatureType</a:t>
                </a: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»</a:t>
                </a:r>
                <a:endParaRPr kumimoji="0" lang="en-US" alt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" name="Rectangle 401"/>
              <p:cNvSpPr>
                <a:spLocks noChangeArrowheads="1"/>
              </p:cNvSpPr>
              <p:nvPr/>
            </p:nvSpPr>
            <p:spPr bwMode="auto">
              <a:xfrm>
                <a:off x="4505327" y="3171826"/>
                <a:ext cx="45659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ObservingFacility</a:t>
                </a:r>
                <a:endParaRPr kumimoji="0" lang="en-US" alt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" name="Line 402"/>
              <p:cNvSpPr>
                <a:spLocks noChangeShapeType="1"/>
              </p:cNvSpPr>
              <p:nvPr/>
            </p:nvSpPr>
            <p:spPr bwMode="auto">
              <a:xfrm>
                <a:off x="3973514" y="3235326"/>
                <a:ext cx="1366838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3" name="Rectangle 403"/>
              <p:cNvSpPr>
                <a:spLocks noChangeArrowheads="1"/>
              </p:cNvSpPr>
              <p:nvPr/>
            </p:nvSpPr>
            <p:spPr bwMode="auto">
              <a:xfrm>
                <a:off x="3990977" y="3249614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" name="Rectangle 404"/>
              <p:cNvSpPr>
                <a:spLocks noChangeArrowheads="1"/>
              </p:cNvSpPr>
              <p:nvPr/>
            </p:nvSpPr>
            <p:spPr bwMode="auto">
              <a:xfrm>
                <a:off x="4051302" y="3249614"/>
                <a:ext cx="76144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belongsToSet  :CharacterString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" name="Rectangle 405"/>
              <p:cNvSpPr>
                <a:spLocks noChangeArrowheads="1"/>
              </p:cNvSpPr>
              <p:nvPr/>
            </p:nvSpPr>
            <p:spPr bwMode="auto">
              <a:xfrm>
                <a:off x="3990977" y="3294064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" name="Rectangle 407"/>
              <p:cNvSpPr>
                <a:spLocks noChangeArrowheads="1"/>
              </p:cNvSpPr>
              <p:nvPr/>
            </p:nvSpPr>
            <p:spPr bwMode="auto">
              <a:xfrm>
                <a:off x="4051301" y="3294063"/>
                <a:ext cx="667801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err="1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dateEstablished</a:t>
                </a: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:</a:t>
                </a:r>
                <a:r>
                  <a:rPr kumimoji="0" lang="en-US" altLang="en-US" sz="1000" b="0" i="0" u="none" strike="noStrike" cap="none" normalizeH="0" baseline="0" dirty="0" err="1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DateTime</a:t>
                </a:r>
                <a:endParaRPr kumimoji="0" lang="en-US" alt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" name="Rectangle 408"/>
              <p:cNvSpPr>
                <a:spLocks noChangeArrowheads="1"/>
              </p:cNvSpPr>
              <p:nvPr/>
            </p:nvSpPr>
            <p:spPr bwMode="auto">
              <a:xfrm>
                <a:off x="3990976" y="3340101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Rectangle 409"/>
              <p:cNvSpPr>
                <a:spLocks noChangeArrowheads="1"/>
              </p:cNvSpPr>
              <p:nvPr/>
            </p:nvSpPr>
            <p:spPr bwMode="auto">
              <a:xfrm>
                <a:off x="4051301" y="3340101"/>
                <a:ext cx="773064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observations  :Observation [1..*]</a:t>
                </a:r>
                <a:endParaRPr kumimoji="0" lang="en-US" alt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Rectangle 410"/>
              <p:cNvSpPr>
                <a:spLocks noChangeArrowheads="1"/>
              </p:cNvSpPr>
              <p:nvPr/>
            </p:nvSpPr>
            <p:spPr bwMode="auto">
              <a:xfrm>
                <a:off x="3984626" y="3397251"/>
                <a:ext cx="1344613" cy="44450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0" name="Rectangle 411"/>
              <p:cNvSpPr>
                <a:spLocks noChangeArrowheads="1"/>
              </p:cNvSpPr>
              <p:nvPr/>
            </p:nvSpPr>
            <p:spPr bwMode="auto">
              <a:xfrm>
                <a:off x="3987801" y="3400426"/>
                <a:ext cx="1338263" cy="38100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1" name="Rectangle 412"/>
              <p:cNvSpPr>
                <a:spLocks noChangeArrowheads="1"/>
              </p:cNvSpPr>
              <p:nvPr/>
            </p:nvSpPr>
            <p:spPr bwMode="auto">
              <a:xfrm>
                <a:off x="3995739" y="3400426"/>
                <a:ext cx="259055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3»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Rectangle 413"/>
              <p:cNvSpPr>
                <a:spLocks noChangeArrowheads="1"/>
              </p:cNvSpPr>
              <p:nvPr/>
            </p:nvSpPr>
            <p:spPr bwMode="auto">
              <a:xfrm>
                <a:off x="3990976" y="3446463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" name="Rectangle 414"/>
              <p:cNvSpPr>
                <a:spLocks noChangeArrowheads="1"/>
              </p:cNvSpPr>
              <p:nvPr/>
            </p:nvSpPr>
            <p:spPr bwMode="auto">
              <a:xfrm>
                <a:off x="4051301" y="3446463"/>
                <a:ext cx="1069029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altitudeOrDepth  :AltitudeOrDepthType [0..1]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" name="Rectangle 415"/>
              <p:cNvSpPr>
                <a:spLocks noChangeArrowheads="1"/>
              </p:cNvSpPr>
              <p:nvPr/>
            </p:nvSpPr>
            <p:spPr bwMode="auto">
              <a:xfrm>
                <a:off x="3990976" y="3490913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" name="Rectangle 416"/>
              <p:cNvSpPr>
                <a:spLocks noChangeArrowheads="1"/>
              </p:cNvSpPr>
              <p:nvPr/>
            </p:nvSpPr>
            <p:spPr bwMode="auto">
              <a:xfrm>
                <a:off x="4051301" y="3490913"/>
                <a:ext cx="907034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climateZone  :ClimateZoneType [0..1]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" name="Rectangle 417"/>
              <p:cNvSpPr>
                <a:spLocks noChangeArrowheads="1"/>
              </p:cNvSpPr>
              <p:nvPr/>
            </p:nvSpPr>
            <p:spPr bwMode="auto">
              <a:xfrm>
                <a:off x="3990976" y="3536951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Rectangle 418"/>
              <p:cNvSpPr>
                <a:spLocks noChangeArrowheads="1"/>
              </p:cNvSpPr>
              <p:nvPr/>
            </p:nvSpPr>
            <p:spPr bwMode="auto">
              <a:xfrm>
                <a:off x="4051301" y="3536951"/>
                <a:ext cx="1123027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localTopography  :LocalTopographyType [0..1]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Rectangle 419"/>
              <p:cNvSpPr>
                <a:spLocks noChangeArrowheads="1"/>
              </p:cNvSpPr>
              <p:nvPr/>
            </p:nvSpPr>
            <p:spPr bwMode="auto">
              <a:xfrm>
                <a:off x="3990976" y="3582988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Rectangle 420"/>
              <p:cNvSpPr>
                <a:spLocks noChangeArrowheads="1"/>
              </p:cNvSpPr>
              <p:nvPr/>
            </p:nvSpPr>
            <p:spPr bwMode="auto">
              <a:xfrm>
                <a:off x="4051301" y="3582988"/>
                <a:ext cx="1120976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relativeElevation  :RelativeElevationType [0..1]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Rectangle 421"/>
              <p:cNvSpPr>
                <a:spLocks noChangeArrowheads="1"/>
              </p:cNvSpPr>
              <p:nvPr/>
            </p:nvSpPr>
            <p:spPr bwMode="auto">
              <a:xfrm>
                <a:off x="3990976" y="3629026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Rectangle 422"/>
              <p:cNvSpPr>
                <a:spLocks noChangeArrowheads="1"/>
              </p:cNvSpPr>
              <p:nvPr/>
            </p:nvSpPr>
            <p:spPr bwMode="auto">
              <a:xfrm>
                <a:off x="4051301" y="3629026"/>
                <a:ext cx="958298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surfaceCover  :SurfaceCoverType [0..1]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Rectangle 423"/>
              <p:cNvSpPr>
                <a:spLocks noChangeArrowheads="1"/>
              </p:cNvSpPr>
              <p:nvPr/>
            </p:nvSpPr>
            <p:spPr bwMode="auto">
              <a:xfrm>
                <a:off x="3990976" y="3675063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Rectangle 424"/>
              <p:cNvSpPr>
                <a:spLocks noChangeArrowheads="1"/>
              </p:cNvSpPr>
              <p:nvPr/>
            </p:nvSpPr>
            <p:spPr bwMode="auto">
              <a:xfrm>
                <a:off x="4051301" y="3675063"/>
                <a:ext cx="1600809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surfaceCoverClassification  :SurfaceCoverClassificationType [0..1]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" name="Rectangle 425"/>
              <p:cNvSpPr>
                <a:spLocks noChangeArrowheads="1"/>
              </p:cNvSpPr>
              <p:nvPr/>
            </p:nvSpPr>
            <p:spPr bwMode="auto">
              <a:xfrm>
                <a:off x="3990976" y="3719513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Rectangle 426"/>
              <p:cNvSpPr>
                <a:spLocks noChangeArrowheads="1"/>
              </p:cNvSpPr>
              <p:nvPr/>
            </p:nvSpPr>
            <p:spPr bwMode="auto">
              <a:xfrm>
                <a:off x="4051301" y="3719513"/>
                <a:ext cx="1216669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surfaceRoughness  :SurfaceRoughnessType [0..1]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" name="Rectangle 427"/>
              <p:cNvSpPr>
                <a:spLocks noChangeArrowheads="1"/>
              </p:cNvSpPr>
              <p:nvPr/>
            </p:nvSpPr>
            <p:spPr bwMode="auto">
              <a:xfrm>
                <a:off x="3990976" y="3765551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Rectangle 428"/>
              <p:cNvSpPr>
                <a:spLocks noChangeArrowheads="1"/>
              </p:cNvSpPr>
              <p:nvPr/>
            </p:nvSpPr>
            <p:spPr bwMode="auto">
              <a:xfrm>
                <a:off x="4051301" y="3765551"/>
                <a:ext cx="1261781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topographicContext  :TopographicContextType [0..1]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" name="Rectangle 429"/>
              <p:cNvSpPr>
                <a:spLocks noChangeArrowheads="1"/>
              </p:cNvSpPr>
              <p:nvPr/>
            </p:nvSpPr>
            <p:spPr bwMode="auto">
              <a:xfrm>
                <a:off x="3984626" y="3822701"/>
                <a:ext cx="1344613" cy="44450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59" name="Rectangle 430"/>
              <p:cNvSpPr>
                <a:spLocks noChangeArrowheads="1"/>
              </p:cNvSpPr>
              <p:nvPr/>
            </p:nvSpPr>
            <p:spPr bwMode="auto">
              <a:xfrm>
                <a:off x="3987801" y="3825876"/>
                <a:ext cx="1338263" cy="38100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60" name="Rectangle 431"/>
              <p:cNvSpPr>
                <a:spLocks noChangeArrowheads="1"/>
              </p:cNvSpPr>
              <p:nvPr/>
            </p:nvSpPr>
            <p:spPr bwMode="auto">
              <a:xfrm>
                <a:off x="3995739" y="3825876"/>
                <a:ext cx="259055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2»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" name="Rectangle 432"/>
              <p:cNvSpPr>
                <a:spLocks noChangeArrowheads="1"/>
              </p:cNvSpPr>
              <p:nvPr/>
            </p:nvSpPr>
            <p:spPr bwMode="auto">
              <a:xfrm>
                <a:off x="3990976" y="3871913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" name="Rectangle 433"/>
              <p:cNvSpPr>
                <a:spLocks noChangeArrowheads="1"/>
              </p:cNvSpPr>
              <p:nvPr/>
            </p:nvSpPr>
            <p:spPr bwMode="auto">
              <a:xfrm>
                <a:off x="4051301" y="3871913"/>
                <a:ext cx="992474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facilityType  :ObservingFacilityType [0..1]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" name="Rectangle 434"/>
              <p:cNvSpPr>
                <a:spLocks noChangeArrowheads="1"/>
              </p:cNvSpPr>
              <p:nvPr/>
            </p:nvSpPr>
            <p:spPr bwMode="auto">
              <a:xfrm>
                <a:off x="3984626" y="3927476"/>
                <a:ext cx="1344613" cy="46038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64" name="Rectangle 435"/>
              <p:cNvSpPr>
                <a:spLocks noChangeArrowheads="1"/>
              </p:cNvSpPr>
              <p:nvPr/>
            </p:nvSpPr>
            <p:spPr bwMode="auto">
              <a:xfrm>
                <a:off x="3987801" y="3930651"/>
                <a:ext cx="1338263" cy="39688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65" name="Rectangle 436"/>
              <p:cNvSpPr>
                <a:spLocks noChangeArrowheads="1"/>
              </p:cNvSpPr>
              <p:nvPr/>
            </p:nvSpPr>
            <p:spPr bwMode="auto">
              <a:xfrm>
                <a:off x="3995739" y="3930651"/>
                <a:ext cx="262472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«voidable»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Rectangle 437"/>
              <p:cNvSpPr>
                <a:spLocks noChangeArrowheads="1"/>
              </p:cNvSpPr>
              <p:nvPr/>
            </p:nvSpPr>
            <p:spPr bwMode="auto">
              <a:xfrm>
                <a:off x="3990976" y="3976688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" name="Rectangle 438"/>
              <p:cNvSpPr>
                <a:spLocks noChangeArrowheads="1"/>
              </p:cNvSpPr>
              <p:nvPr/>
            </p:nvSpPr>
            <p:spPr bwMode="auto">
              <a:xfrm>
                <a:off x="4051301" y="3976688"/>
                <a:ext cx="700610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territoryName  :TerritoryType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" name="Rectangle 439"/>
              <p:cNvSpPr>
                <a:spLocks noChangeArrowheads="1"/>
              </p:cNvSpPr>
              <p:nvPr/>
            </p:nvSpPr>
            <p:spPr bwMode="auto">
              <a:xfrm>
                <a:off x="3990976" y="4022726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" name="Rectangle 440"/>
              <p:cNvSpPr>
                <a:spLocks noChangeArrowheads="1"/>
              </p:cNvSpPr>
              <p:nvPr/>
            </p:nvSpPr>
            <p:spPr bwMode="auto">
              <a:xfrm>
                <a:off x="4051301" y="4022726"/>
                <a:ext cx="766228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err="1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wmoRegion</a:t>
                </a: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:</a:t>
                </a:r>
                <a:r>
                  <a:rPr kumimoji="0" lang="en-US" altLang="en-US" sz="1000" b="0" i="0" u="none" strike="noStrike" cap="none" normalizeH="0" baseline="0" dirty="0" err="1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WMORegionType</a:t>
                </a:r>
                <a:endParaRPr kumimoji="0" lang="en-US" alt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0" name="Group 69"/>
            <p:cNvGrpSpPr/>
            <p:nvPr/>
          </p:nvGrpSpPr>
          <p:grpSpPr>
            <a:xfrm>
              <a:off x="4589464" y="2376488"/>
              <a:ext cx="1481058" cy="485776"/>
              <a:chOff x="4589464" y="2376488"/>
              <a:chExt cx="1481058" cy="485776"/>
            </a:xfrm>
          </p:grpSpPr>
          <p:sp>
            <p:nvSpPr>
              <p:cNvPr id="71" name="Rectangle 488"/>
              <p:cNvSpPr>
                <a:spLocks noChangeArrowheads="1"/>
              </p:cNvSpPr>
              <p:nvPr/>
            </p:nvSpPr>
            <p:spPr bwMode="auto">
              <a:xfrm>
                <a:off x="4600576" y="2387601"/>
                <a:ext cx="1060450" cy="47466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72" name="Rectangle 489"/>
              <p:cNvSpPr>
                <a:spLocks noChangeArrowheads="1"/>
              </p:cNvSpPr>
              <p:nvPr/>
            </p:nvSpPr>
            <p:spPr bwMode="auto">
              <a:xfrm>
                <a:off x="4600576" y="2387601"/>
                <a:ext cx="1060450" cy="47466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73" name="Rectangle 490"/>
              <p:cNvSpPr>
                <a:spLocks noChangeArrowheads="1"/>
              </p:cNvSpPr>
              <p:nvPr/>
            </p:nvSpPr>
            <p:spPr bwMode="auto">
              <a:xfrm>
                <a:off x="4589464" y="2376488"/>
                <a:ext cx="554038" cy="474663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74" name="Rectangle 491"/>
              <p:cNvSpPr>
                <a:spLocks noChangeArrowheads="1"/>
              </p:cNvSpPr>
              <p:nvPr/>
            </p:nvSpPr>
            <p:spPr bwMode="auto">
              <a:xfrm>
                <a:off x="5143501" y="2376488"/>
                <a:ext cx="23813" cy="474663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75" name="Rectangle 492"/>
              <p:cNvSpPr>
                <a:spLocks noChangeArrowheads="1"/>
              </p:cNvSpPr>
              <p:nvPr/>
            </p:nvSpPr>
            <p:spPr bwMode="auto">
              <a:xfrm>
                <a:off x="5167314" y="2376488"/>
                <a:ext cx="28575" cy="474663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76" name="Rectangle 493"/>
              <p:cNvSpPr>
                <a:spLocks noChangeArrowheads="1"/>
              </p:cNvSpPr>
              <p:nvPr/>
            </p:nvSpPr>
            <p:spPr bwMode="auto">
              <a:xfrm>
                <a:off x="5195889" y="2376488"/>
                <a:ext cx="23813" cy="474663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77" name="Rectangle 494"/>
              <p:cNvSpPr>
                <a:spLocks noChangeArrowheads="1"/>
              </p:cNvSpPr>
              <p:nvPr/>
            </p:nvSpPr>
            <p:spPr bwMode="auto">
              <a:xfrm>
                <a:off x="5219701" y="2376488"/>
                <a:ext cx="28575" cy="474663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78" name="Rectangle 495"/>
              <p:cNvSpPr>
                <a:spLocks noChangeArrowheads="1"/>
              </p:cNvSpPr>
              <p:nvPr/>
            </p:nvSpPr>
            <p:spPr bwMode="auto">
              <a:xfrm>
                <a:off x="5248276" y="2376488"/>
                <a:ext cx="22225" cy="474663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79" name="Rectangle 496"/>
              <p:cNvSpPr>
                <a:spLocks noChangeArrowheads="1"/>
              </p:cNvSpPr>
              <p:nvPr/>
            </p:nvSpPr>
            <p:spPr bwMode="auto">
              <a:xfrm>
                <a:off x="5270501" y="2376488"/>
                <a:ext cx="23813" cy="474663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80" name="Rectangle 497"/>
              <p:cNvSpPr>
                <a:spLocks noChangeArrowheads="1"/>
              </p:cNvSpPr>
              <p:nvPr/>
            </p:nvSpPr>
            <p:spPr bwMode="auto">
              <a:xfrm>
                <a:off x="5294314" y="2376488"/>
                <a:ext cx="20638" cy="474663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81" name="Rectangle 498"/>
              <p:cNvSpPr>
                <a:spLocks noChangeArrowheads="1"/>
              </p:cNvSpPr>
              <p:nvPr/>
            </p:nvSpPr>
            <p:spPr bwMode="auto">
              <a:xfrm>
                <a:off x="5314951" y="2376488"/>
                <a:ext cx="25400" cy="474663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82" name="Rectangle 499"/>
              <p:cNvSpPr>
                <a:spLocks noChangeArrowheads="1"/>
              </p:cNvSpPr>
              <p:nvPr/>
            </p:nvSpPr>
            <p:spPr bwMode="auto">
              <a:xfrm>
                <a:off x="5340351" y="2376488"/>
                <a:ext cx="28575" cy="474663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83" name="Rectangle 500"/>
              <p:cNvSpPr>
                <a:spLocks noChangeArrowheads="1"/>
              </p:cNvSpPr>
              <p:nvPr/>
            </p:nvSpPr>
            <p:spPr bwMode="auto">
              <a:xfrm>
                <a:off x="5368926" y="2376488"/>
                <a:ext cx="23813" cy="474663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84" name="Rectangle 501"/>
              <p:cNvSpPr>
                <a:spLocks noChangeArrowheads="1"/>
              </p:cNvSpPr>
              <p:nvPr/>
            </p:nvSpPr>
            <p:spPr bwMode="auto">
              <a:xfrm>
                <a:off x="5392739" y="2376488"/>
                <a:ext cx="28575" cy="474663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85" name="Rectangle 502"/>
              <p:cNvSpPr>
                <a:spLocks noChangeArrowheads="1"/>
              </p:cNvSpPr>
              <p:nvPr/>
            </p:nvSpPr>
            <p:spPr bwMode="auto">
              <a:xfrm>
                <a:off x="5421314" y="2376488"/>
                <a:ext cx="23813" cy="474663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86" name="Rectangle 503"/>
              <p:cNvSpPr>
                <a:spLocks noChangeArrowheads="1"/>
              </p:cNvSpPr>
              <p:nvPr/>
            </p:nvSpPr>
            <p:spPr bwMode="auto">
              <a:xfrm>
                <a:off x="5445126" y="2376488"/>
                <a:ext cx="28575" cy="474663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87" name="Rectangle 504"/>
              <p:cNvSpPr>
                <a:spLocks noChangeArrowheads="1"/>
              </p:cNvSpPr>
              <p:nvPr/>
            </p:nvSpPr>
            <p:spPr bwMode="auto">
              <a:xfrm>
                <a:off x="5473701" y="2376488"/>
                <a:ext cx="25400" cy="474663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88" name="Rectangle 505"/>
              <p:cNvSpPr>
                <a:spLocks noChangeArrowheads="1"/>
              </p:cNvSpPr>
              <p:nvPr/>
            </p:nvSpPr>
            <p:spPr bwMode="auto">
              <a:xfrm>
                <a:off x="5499101" y="2376488"/>
                <a:ext cx="23813" cy="474663"/>
              </a:xfrm>
              <a:prstGeom prst="rect">
                <a:avLst/>
              </a:prstGeom>
              <a:solidFill>
                <a:srgbClr val="F5F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89" name="Rectangle 506"/>
              <p:cNvSpPr>
                <a:spLocks noChangeArrowheads="1"/>
              </p:cNvSpPr>
              <p:nvPr/>
            </p:nvSpPr>
            <p:spPr bwMode="auto">
              <a:xfrm>
                <a:off x="5522914" y="2376488"/>
                <a:ext cx="25400" cy="474663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90" name="Rectangle 507"/>
              <p:cNvSpPr>
                <a:spLocks noChangeArrowheads="1"/>
              </p:cNvSpPr>
              <p:nvPr/>
            </p:nvSpPr>
            <p:spPr bwMode="auto">
              <a:xfrm>
                <a:off x="5548314" y="2376488"/>
                <a:ext cx="20638" cy="474663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91" name="Rectangle 508"/>
              <p:cNvSpPr>
                <a:spLocks noChangeArrowheads="1"/>
              </p:cNvSpPr>
              <p:nvPr/>
            </p:nvSpPr>
            <p:spPr bwMode="auto">
              <a:xfrm>
                <a:off x="5568951" y="2376488"/>
                <a:ext cx="25400" cy="474663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92" name="Rectangle 509"/>
              <p:cNvSpPr>
                <a:spLocks noChangeArrowheads="1"/>
              </p:cNvSpPr>
              <p:nvPr/>
            </p:nvSpPr>
            <p:spPr bwMode="auto">
              <a:xfrm>
                <a:off x="5594351" y="2376488"/>
                <a:ext cx="23813" cy="474663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93" name="Rectangle 510"/>
              <p:cNvSpPr>
                <a:spLocks noChangeArrowheads="1"/>
              </p:cNvSpPr>
              <p:nvPr/>
            </p:nvSpPr>
            <p:spPr bwMode="auto">
              <a:xfrm>
                <a:off x="5618164" y="2376488"/>
                <a:ext cx="28575" cy="474663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94" name="Rectangle 511"/>
              <p:cNvSpPr>
                <a:spLocks noChangeArrowheads="1"/>
              </p:cNvSpPr>
              <p:nvPr/>
            </p:nvSpPr>
            <p:spPr bwMode="auto">
              <a:xfrm>
                <a:off x="5646739" y="2376488"/>
                <a:ext cx="3175" cy="474663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95" name="Rectangle 512"/>
              <p:cNvSpPr>
                <a:spLocks noChangeArrowheads="1"/>
              </p:cNvSpPr>
              <p:nvPr/>
            </p:nvSpPr>
            <p:spPr bwMode="auto">
              <a:xfrm>
                <a:off x="4589464" y="2376488"/>
                <a:ext cx="1060450" cy="474663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96" name="Rectangle 513"/>
              <p:cNvSpPr>
                <a:spLocks noChangeArrowheads="1"/>
              </p:cNvSpPr>
              <p:nvPr/>
            </p:nvSpPr>
            <p:spPr bwMode="auto">
              <a:xfrm>
                <a:off x="4995864" y="2398713"/>
                <a:ext cx="368419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«FeatureType»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" name="Rectangle 514"/>
              <p:cNvSpPr>
                <a:spLocks noChangeArrowheads="1"/>
              </p:cNvSpPr>
              <p:nvPr/>
            </p:nvSpPr>
            <p:spPr bwMode="auto">
              <a:xfrm>
                <a:off x="4770439" y="2443163"/>
                <a:ext cx="1070396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AbstractEnvironmentalMonitoringFacility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" name="Line 515"/>
              <p:cNvSpPr>
                <a:spLocks noChangeShapeType="1"/>
              </p:cNvSpPr>
              <p:nvPr/>
            </p:nvSpPr>
            <p:spPr bwMode="auto">
              <a:xfrm>
                <a:off x="4589464" y="2506663"/>
                <a:ext cx="1060450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99" name="Rectangle 516"/>
              <p:cNvSpPr>
                <a:spLocks noChangeArrowheads="1"/>
              </p:cNvSpPr>
              <p:nvPr/>
            </p:nvSpPr>
            <p:spPr bwMode="auto">
              <a:xfrm>
                <a:off x="4608514" y="2520951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" name="Rectangle 517"/>
              <p:cNvSpPr>
                <a:spLocks noChangeArrowheads="1"/>
              </p:cNvSpPr>
              <p:nvPr/>
            </p:nvSpPr>
            <p:spPr bwMode="auto">
              <a:xfrm>
                <a:off x="4667251" y="2520951"/>
                <a:ext cx="1066978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additionalDescription  :CharacterString [0..1]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" name="Rectangle 518"/>
              <p:cNvSpPr>
                <a:spLocks noChangeArrowheads="1"/>
              </p:cNvSpPr>
              <p:nvPr/>
            </p:nvSpPr>
            <p:spPr bwMode="auto">
              <a:xfrm>
                <a:off x="4608514" y="2566988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" name="Rectangle 519"/>
              <p:cNvSpPr>
                <a:spLocks noChangeArrowheads="1"/>
              </p:cNvSpPr>
              <p:nvPr/>
            </p:nvSpPr>
            <p:spPr bwMode="auto">
              <a:xfrm>
                <a:off x="4667251" y="2566988"/>
                <a:ext cx="497604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extension  :Any [0..*]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" name="Rectangle 520"/>
              <p:cNvSpPr>
                <a:spLocks noChangeArrowheads="1"/>
              </p:cNvSpPr>
              <p:nvPr/>
            </p:nvSpPr>
            <p:spPr bwMode="auto">
              <a:xfrm>
                <a:off x="4608514" y="2613026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" name="Rectangle 521"/>
              <p:cNvSpPr>
                <a:spLocks noChangeArrowheads="1"/>
              </p:cNvSpPr>
              <p:nvPr/>
            </p:nvSpPr>
            <p:spPr bwMode="auto">
              <a:xfrm>
                <a:off x="4667251" y="2613026"/>
                <a:ext cx="1403271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geopositioningMethod  :GeoposistioningMethodType [0..1]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" name="Rectangle 522"/>
              <p:cNvSpPr>
                <a:spLocks noChangeArrowheads="1"/>
              </p:cNvSpPr>
              <p:nvPr/>
            </p:nvSpPr>
            <p:spPr bwMode="auto">
              <a:xfrm>
                <a:off x="4608514" y="2659063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" name="Rectangle 523"/>
              <p:cNvSpPr>
                <a:spLocks noChangeArrowheads="1"/>
              </p:cNvSpPr>
              <p:nvPr/>
            </p:nvSpPr>
            <p:spPr bwMode="auto">
              <a:xfrm>
                <a:off x="4667251" y="2659063"/>
                <a:ext cx="115925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geospatialLocation  :TimestampedLocation [0..*]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" name="Rectangle 524"/>
              <p:cNvSpPr>
                <a:spLocks noChangeArrowheads="1"/>
              </p:cNvSpPr>
              <p:nvPr/>
            </p:nvSpPr>
            <p:spPr bwMode="auto">
              <a:xfrm>
                <a:off x="4608514" y="2703513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8" name="Rectangle 525"/>
              <p:cNvSpPr>
                <a:spLocks noChangeArrowheads="1"/>
              </p:cNvSpPr>
              <p:nvPr/>
            </p:nvSpPr>
            <p:spPr bwMode="auto">
              <a:xfrm>
                <a:off x="4667251" y="2703513"/>
                <a:ext cx="1024600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onlineResource  :CI_OnlineResource [0..*]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9" name="Rectangle 526"/>
              <p:cNvSpPr>
                <a:spLocks noChangeArrowheads="1"/>
              </p:cNvSpPr>
              <p:nvPr/>
            </p:nvSpPr>
            <p:spPr bwMode="auto">
              <a:xfrm>
                <a:off x="4608514" y="2749551"/>
                <a:ext cx="47163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0" name="Rectangle 527"/>
              <p:cNvSpPr>
                <a:spLocks noChangeArrowheads="1"/>
              </p:cNvSpPr>
              <p:nvPr/>
            </p:nvSpPr>
            <p:spPr bwMode="auto">
              <a:xfrm>
                <a:off x="4667251" y="2749551"/>
                <a:ext cx="961716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responsibleParty  :CI_ResponsibleParty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1" name="Group 110"/>
            <p:cNvGrpSpPr/>
            <p:nvPr/>
          </p:nvGrpSpPr>
          <p:grpSpPr>
            <a:xfrm>
              <a:off x="5781676" y="2376488"/>
              <a:ext cx="579759" cy="338138"/>
              <a:chOff x="5781676" y="2376488"/>
              <a:chExt cx="579759" cy="338138"/>
            </a:xfrm>
          </p:grpSpPr>
          <p:sp>
            <p:nvSpPr>
              <p:cNvPr id="112" name="Rectangle 554"/>
              <p:cNvSpPr>
                <a:spLocks noChangeArrowheads="1"/>
              </p:cNvSpPr>
              <p:nvPr/>
            </p:nvSpPr>
            <p:spPr bwMode="auto">
              <a:xfrm>
                <a:off x="5794376" y="2430463"/>
                <a:ext cx="401638" cy="28416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13" name="Rectangle 555"/>
              <p:cNvSpPr>
                <a:spLocks noChangeArrowheads="1"/>
              </p:cNvSpPr>
              <p:nvPr/>
            </p:nvSpPr>
            <p:spPr bwMode="auto">
              <a:xfrm>
                <a:off x="5794376" y="2430463"/>
                <a:ext cx="401638" cy="28416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14" name="Freeform 556"/>
              <p:cNvSpPr>
                <a:spLocks/>
              </p:cNvSpPr>
              <p:nvPr/>
            </p:nvSpPr>
            <p:spPr bwMode="auto">
              <a:xfrm>
                <a:off x="5781676" y="2376488"/>
                <a:ext cx="406400" cy="331788"/>
              </a:xfrm>
              <a:custGeom>
                <a:avLst/>
                <a:gdLst>
                  <a:gd name="T0" fmla="*/ 0 w 256"/>
                  <a:gd name="T1" fmla="*/ 0 h 209"/>
                  <a:gd name="T2" fmla="*/ 0 w 256"/>
                  <a:gd name="T3" fmla="*/ 209 h 209"/>
                  <a:gd name="T4" fmla="*/ 256 w 256"/>
                  <a:gd name="T5" fmla="*/ 209 h 209"/>
                  <a:gd name="T6" fmla="*/ 256 w 256"/>
                  <a:gd name="T7" fmla="*/ 27 h 209"/>
                  <a:gd name="T8" fmla="*/ 229 w 256"/>
                  <a:gd name="T9" fmla="*/ 0 h 209"/>
                  <a:gd name="T10" fmla="*/ 0 w 256"/>
                  <a:gd name="T11" fmla="*/ 0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6" h="209">
                    <a:moveTo>
                      <a:pt x="0" y="0"/>
                    </a:moveTo>
                    <a:lnTo>
                      <a:pt x="0" y="209"/>
                    </a:lnTo>
                    <a:lnTo>
                      <a:pt x="256" y="209"/>
                    </a:lnTo>
                    <a:lnTo>
                      <a:pt x="256" y="27"/>
                    </a:lnTo>
                    <a:lnTo>
                      <a:pt x="22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7F3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15" name="Freeform 557"/>
              <p:cNvSpPr>
                <a:spLocks/>
              </p:cNvSpPr>
              <p:nvPr/>
            </p:nvSpPr>
            <p:spPr bwMode="auto">
              <a:xfrm>
                <a:off x="5783264" y="2376488"/>
                <a:ext cx="406400" cy="331788"/>
              </a:xfrm>
              <a:custGeom>
                <a:avLst/>
                <a:gdLst>
                  <a:gd name="T0" fmla="*/ 0 w 256"/>
                  <a:gd name="T1" fmla="*/ 0 h 209"/>
                  <a:gd name="T2" fmla="*/ 0 w 256"/>
                  <a:gd name="T3" fmla="*/ 209 h 209"/>
                  <a:gd name="T4" fmla="*/ 256 w 256"/>
                  <a:gd name="T5" fmla="*/ 209 h 209"/>
                  <a:gd name="T6" fmla="*/ 256 w 256"/>
                  <a:gd name="T7" fmla="*/ 27 h 209"/>
                  <a:gd name="T8" fmla="*/ 229 w 256"/>
                  <a:gd name="T9" fmla="*/ 0 h 209"/>
                  <a:gd name="T10" fmla="*/ 0 w 256"/>
                  <a:gd name="T11" fmla="*/ 0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6" h="209">
                    <a:moveTo>
                      <a:pt x="0" y="0"/>
                    </a:moveTo>
                    <a:lnTo>
                      <a:pt x="0" y="209"/>
                    </a:lnTo>
                    <a:lnTo>
                      <a:pt x="256" y="209"/>
                    </a:lnTo>
                    <a:lnTo>
                      <a:pt x="256" y="27"/>
                    </a:lnTo>
                    <a:lnTo>
                      <a:pt x="229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16" name="Freeform 558"/>
              <p:cNvSpPr>
                <a:spLocks/>
              </p:cNvSpPr>
              <p:nvPr/>
            </p:nvSpPr>
            <p:spPr bwMode="auto">
              <a:xfrm>
                <a:off x="6145214" y="2376488"/>
                <a:ext cx="42863" cy="42863"/>
              </a:xfrm>
              <a:custGeom>
                <a:avLst/>
                <a:gdLst>
                  <a:gd name="T0" fmla="*/ 0 w 27"/>
                  <a:gd name="T1" fmla="*/ 0 h 27"/>
                  <a:gd name="T2" fmla="*/ 0 w 27"/>
                  <a:gd name="T3" fmla="*/ 27 h 27"/>
                  <a:gd name="T4" fmla="*/ 27 w 27"/>
                  <a:gd name="T5" fmla="*/ 27 h 27"/>
                  <a:gd name="T6" fmla="*/ 0 w 27"/>
                  <a:gd name="T7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" h="27">
                    <a:moveTo>
                      <a:pt x="0" y="0"/>
                    </a:moveTo>
                    <a:lnTo>
                      <a:pt x="0" y="27"/>
                    </a:lnTo>
                    <a:lnTo>
                      <a:pt x="27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4D0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17" name="Freeform 559"/>
              <p:cNvSpPr>
                <a:spLocks/>
              </p:cNvSpPr>
              <p:nvPr/>
            </p:nvSpPr>
            <p:spPr bwMode="auto">
              <a:xfrm>
                <a:off x="6146801" y="2376488"/>
                <a:ext cx="42863" cy="42863"/>
              </a:xfrm>
              <a:custGeom>
                <a:avLst/>
                <a:gdLst>
                  <a:gd name="T0" fmla="*/ 0 w 27"/>
                  <a:gd name="T1" fmla="*/ 0 h 27"/>
                  <a:gd name="T2" fmla="*/ 0 w 27"/>
                  <a:gd name="T3" fmla="*/ 27 h 27"/>
                  <a:gd name="T4" fmla="*/ 27 w 27"/>
                  <a:gd name="T5" fmla="*/ 27 h 27"/>
                  <a:gd name="T6" fmla="*/ 0 w 27"/>
                  <a:gd name="T7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" h="27">
                    <a:moveTo>
                      <a:pt x="0" y="0"/>
                    </a:moveTo>
                    <a:lnTo>
                      <a:pt x="0" y="27"/>
                    </a:lnTo>
                    <a:lnTo>
                      <a:pt x="27" y="2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18" name="Rectangle 560"/>
              <p:cNvSpPr>
                <a:spLocks noChangeArrowheads="1"/>
              </p:cNvSpPr>
              <p:nvPr/>
            </p:nvSpPr>
            <p:spPr bwMode="auto">
              <a:xfrm>
                <a:off x="5802314" y="2425701"/>
                <a:ext cx="415582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INSPIRE or other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9" name="Rectangle 561"/>
              <p:cNvSpPr>
                <a:spLocks noChangeArrowheads="1"/>
              </p:cNvSpPr>
              <p:nvPr/>
            </p:nvSpPr>
            <p:spPr bwMode="auto">
              <a:xfrm>
                <a:off x="5802314" y="2468563"/>
                <a:ext cx="436771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properties can be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" name="Rectangle 562"/>
              <p:cNvSpPr>
                <a:spLocks noChangeArrowheads="1"/>
              </p:cNvSpPr>
              <p:nvPr/>
            </p:nvSpPr>
            <p:spPr bwMode="auto">
              <a:xfrm>
                <a:off x="5802314" y="2511426"/>
                <a:ext cx="550236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included in WIGOS via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" name="Rectangle 563"/>
              <p:cNvSpPr>
                <a:spLocks noChangeArrowheads="1"/>
              </p:cNvSpPr>
              <p:nvPr/>
            </p:nvSpPr>
            <p:spPr bwMode="auto">
              <a:xfrm>
                <a:off x="5802314" y="2552701"/>
                <a:ext cx="559121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itchFamily="34" charset="0"/>
                    <a:cs typeface="Arial" pitchFamily="34" charset="0"/>
                  </a:rPr>
                  <a:t>the extension property.</a:t>
                </a:r>
                <a:endParaRPr kumimoji="0" lang="en-US" alt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2" name="Group 121"/>
            <p:cNvGrpSpPr/>
            <p:nvPr/>
          </p:nvGrpSpPr>
          <p:grpSpPr>
            <a:xfrm>
              <a:off x="3970339" y="2676526"/>
              <a:ext cx="369343" cy="252413"/>
              <a:chOff x="3970339" y="2676526"/>
              <a:chExt cx="369343" cy="252413"/>
            </a:xfrm>
          </p:grpSpPr>
          <p:sp>
            <p:nvSpPr>
              <p:cNvPr id="123" name="Rectangle 606"/>
              <p:cNvSpPr>
                <a:spLocks noChangeArrowheads="1"/>
              </p:cNvSpPr>
              <p:nvPr/>
            </p:nvSpPr>
            <p:spPr bwMode="auto">
              <a:xfrm>
                <a:off x="3981451" y="2686051"/>
                <a:ext cx="312738" cy="242888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24" name="Rectangle 608"/>
              <p:cNvSpPr>
                <a:spLocks noChangeArrowheads="1"/>
              </p:cNvSpPr>
              <p:nvPr/>
            </p:nvSpPr>
            <p:spPr bwMode="auto">
              <a:xfrm>
                <a:off x="3981451" y="2686051"/>
                <a:ext cx="312738" cy="242888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25" name="Rectangle 609"/>
              <p:cNvSpPr>
                <a:spLocks noChangeArrowheads="1"/>
              </p:cNvSpPr>
              <p:nvPr/>
            </p:nvSpPr>
            <p:spPr bwMode="auto">
              <a:xfrm>
                <a:off x="3970339" y="2676526"/>
                <a:ext cx="161925" cy="241300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26" name="Rectangle 610"/>
              <p:cNvSpPr>
                <a:spLocks noChangeArrowheads="1"/>
              </p:cNvSpPr>
              <p:nvPr/>
            </p:nvSpPr>
            <p:spPr bwMode="auto">
              <a:xfrm>
                <a:off x="4132264" y="2676526"/>
                <a:ext cx="3175" cy="241300"/>
              </a:xfrm>
              <a:prstGeom prst="rect">
                <a:avLst/>
              </a:prstGeom>
              <a:solidFill>
                <a:srgbClr val="FEFE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27" name="Rectangle 611"/>
              <p:cNvSpPr>
                <a:spLocks noChangeArrowheads="1"/>
              </p:cNvSpPr>
              <p:nvPr/>
            </p:nvSpPr>
            <p:spPr bwMode="auto">
              <a:xfrm>
                <a:off x="4135439" y="2676526"/>
                <a:ext cx="4763" cy="241300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28" name="Rectangle 612"/>
              <p:cNvSpPr>
                <a:spLocks noChangeArrowheads="1"/>
              </p:cNvSpPr>
              <p:nvPr/>
            </p:nvSpPr>
            <p:spPr bwMode="auto">
              <a:xfrm>
                <a:off x="4140201" y="2676526"/>
                <a:ext cx="3175" cy="241300"/>
              </a:xfrm>
              <a:prstGeom prst="rect">
                <a:avLst/>
              </a:prstGeom>
              <a:solidFill>
                <a:srgbClr val="FEFE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29" name="Rectangle 613"/>
              <p:cNvSpPr>
                <a:spLocks noChangeArrowheads="1"/>
              </p:cNvSpPr>
              <p:nvPr/>
            </p:nvSpPr>
            <p:spPr bwMode="auto">
              <a:xfrm>
                <a:off x="4143376" y="2676526"/>
                <a:ext cx="3175" cy="241300"/>
              </a:xfrm>
              <a:prstGeom prst="rect">
                <a:avLst/>
              </a:prstGeom>
              <a:solidFill>
                <a:srgbClr val="FDF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30" name="Rectangle 614"/>
              <p:cNvSpPr>
                <a:spLocks noChangeArrowheads="1"/>
              </p:cNvSpPr>
              <p:nvPr/>
            </p:nvSpPr>
            <p:spPr bwMode="auto">
              <a:xfrm>
                <a:off x="4146551" y="2676526"/>
                <a:ext cx="3175" cy="241300"/>
              </a:xfrm>
              <a:prstGeom prst="rect">
                <a:avLst/>
              </a:prstGeom>
              <a:solidFill>
                <a:srgbClr val="FDFD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31" name="Rectangle 615"/>
              <p:cNvSpPr>
                <a:spLocks noChangeArrowheads="1"/>
              </p:cNvSpPr>
              <p:nvPr/>
            </p:nvSpPr>
            <p:spPr bwMode="auto">
              <a:xfrm>
                <a:off x="4149726" y="2676526"/>
                <a:ext cx="3175" cy="241300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32" name="Rectangle 616"/>
              <p:cNvSpPr>
                <a:spLocks noChangeArrowheads="1"/>
              </p:cNvSpPr>
              <p:nvPr/>
            </p:nvSpPr>
            <p:spPr bwMode="auto">
              <a:xfrm>
                <a:off x="4152901" y="2676526"/>
                <a:ext cx="4763" cy="241300"/>
              </a:xfrm>
              <a:prstGeom prst="rect">
                <a:avLst/>
              </a:prstGeom>
              <a:solidFill>
                <a:srgbClr val="FCFC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33" name="Rectangle 617"/>
              <p:cNvSpPr>
                <a:spLocks noChangeArrowheads="1"/>
              </p:cNvSpPr>
              <p:nvPr/>
            </p:nvSpPr>
            <p:spPr bwMode="auto">
              <a:xfrm>
                <a:off x="4157664" y="2676526"/>
                <a:ext cx="3175" cy="241300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34" name="Rectangle 618"/>
              <p:cNvSpPr>
                <a:spLocks noChangeArrowheads="1"/>
              </p:cNvSpPr>
              <p:nvPr/>
            </p:nvSpPr>
            <p:spPr bwMode="auto">
              <a:xfrm>
                <a:off x="4160839" y="2676526"/>
                <a:ext cx="3175" cy="241300"/>
              </a:xfrm>
              <a:prstGeom prst="rect">
                <a:avLst/>
              </a:prstGeom>
              <a:solidFill>
                <a:srgbClr val="FCFC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35" name="Rectangle 619"/>
              <p:cNvSpPr>
                <a:spLocks noChangeArrowheads="1"/>
              </p:cNvSpPr>
              <p:nvPr/>
            </p:nvSpPr>
            <p:spPr bwMode="auto">
              <a:xfrm>
                <a:off x="4164014" y="2676526"/>
                <a:ext cx="3175" cy="241300"/>
              </a:xfrm>
              <a:prstGeom prst="rect">
                <a:avLst/>
              </a:prstGeom>
              <a:solidFill>
                <a:srgbClr val="FBF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36" name="Rectangle 620"/>
              <p:cNvSpPr>
                <a:spLocks noChangeArrowheads="1"/>
              </p:cNvSpPr>
              <p:nvPr/>
            </p:nvSpPr>
            <p:spPr bwMode="auto">
              <a:xfrm>
                <a:off x="4167189" y="2676526"/>
                <a:ext cx="3175" cy="241300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37" name="Rectangle 621"/>
              <p:cNvSpPr>
                <a:spLocks noChangeArrowheads="1"/>
              </p:cNvSpPr>
              <p:nvPr/>
            </p:nvSpPr>
            <p:spPr bwMode="auto">
              <a:xfrm>
                <a:off x="4170364" y="2676526"/>
                <a:ext cx="4763" cy="241300"/>
              </a:xfrm>
              <a:prstGeom prst="rect">
                <a:avLst/>
              </a:prstGeom>
              <a:solidFill>
                <a:srgbClr val="FBFB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38" name="Rectangle 622"/>
              <p:cNvSpPr>
                <a:spLocks noChangeArrowheads="1"/>
              </p:cNvSpPr>
              <p:nvPr/>
            </p:nvSpPr>
            <p:spPr bwMode="auto">
              <a:xfrm>
                <a:off x="4175126" y="2676526"/>
                <a:ext cx="3175" cy="241300"/>
              </a:xfrm>
              <a:prstGeom prst="rect">
                <a:avLst/>
              </a:prstGeom>
              <a:solidFill>
                <a:srgbClr val="FAFA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39" name="Rectangle 623"/>
              <p:cNvSpPr>
                <a:spLocks noChangeArrowheads="1"/>
              </p:cNvSpPr>
              <p:nvPr/>
            </p:nvSpPr>
            <p:spPr bwMode="auto">
              <a:xfrm>
                <a:off x="4178301" y="2676526"/>
                <a:ext cx="3175" cy="241300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40" name="Rectangle 624"/>
              <p:cNvSpPr>
                <a:spLocks noChangeArrowheads="1"/>
              </p:cNvSpPr>
              <p:nvPr/>
            </p:nvSpPr>
            <p:spPr bwMode="auto">
              <a:xfrm>
                <a:off x="4181476" y="2676526"/>
                <a:ext cx="3175" cy="241300"/>
              </a:xfrm>
              <a:prstGeom prst="rect">
                <a:avLst/>
              </a:prstGeom>
              <a:solidFill>
                <a:srgbClr val="F9F9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41" name="Rectangle 625"/>
              <p:cNvSpPr>
                <a:spLocks noChangeArrowheads="1"/>
              </p:cNvSpPr>
              <p:nvPr/>
            </p:nvSpPr>
            <p:spPr bwMode="auto">
              <a:xfrm>
                <a:off x="4184651" y="2676526"/>
                <a:ext cx="4763" cy="241300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42" name="Rectangle 626"/>
              <p:cNvSpPr>
                <a:spLocks noChangeArrowheads="1"/>
              </p:cNvSpPr>
              <p:nvPr/>
            </p:nvSpPr>
            <p:spPr bwMode="auto">
              <a:xfrm>
                <a:off x="4189414" y="2676526"/>
                <a:ext cx="3175" cy="241300"/>
              </a:xfrm>
              <a:prstGeom prst="rect">
                <a:avLst/>
              </a:prstGeom>
              <a:solidFill>
                <a:srgbClr val="F9F9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43" name="Rectangle 627"/>
              <p:cNvSpPr>
                <a:spLocks noChangeArrowheads="1"/>
              </p:cNvSpPr>
              <p:nvPr/>
            </p:nvSpPr>
            <p:spPr bwMode="auto">
              <a:xfrm>
                <a:off x="4192589" y="2676526"/>
                <a:ext cx="3175" cy="241300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44" name="Rectangle 628"/>
              <p:cNvSpPr>
                <a:spLocks noChangeArrowheads="1"/>
              </p:cNvSpPr>
              <p:nvPr/>
            </p:nvSpPr>
            <p:spPr bwMode="auto">
              <a:xfrm>
                <a:off x="4195764" y="2676526"/>
                <a:ext cx="6350" cy="241300"/>
              </a:xfrm>
              <a:prstGeom prst="rect">
                <a:avLst/>
              </a:prstGeom>
              <a:solidFill>
                <a:srgbClr val="F8F8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45" name="Rectangle 629"/>
              <p:cNvSpPr>
                <a:spLocks noChangeArrowheads="1"/>
              </p:cNvSpPr>
              <p:nvPr/>
            </p:nvSpPr>
            <p:spPr bwMode="auto">
              <a:xfrm>
                <a:off x="4202114" y="2676526"/>
                <a:ext cx="4763" cy="241300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46" name="Rectangle 630"/>
              <p:cNvSpPr>
                <a:spLocks noChangeArrowheads="1"/>
              </p:cNvSpPr>
              <p:nvPr/>
            </p:nvSpPr>
            <p:spPr bwMode="auto">
              <a:xfrm>
                <a:off x="4206876" y="2676526"/>
                <a:ext cx="3175" cy="241300"/>
              </a:xfrm>
              <a:prstGeom prst="rect">
                <a:avLst/>
              </a:prstGeom>
              <a:solidFill>
                <a:srgbClr val="F8F8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47" name="Rectangle 631"/>
              <p:cNvSpPr>
                <a:spLocks noChangeArrowheads="1"/>
              </p:cNvSpPr>
              <p:nvPr/>
            </p:nvSpPr>
            <p:spPr bwMode="auto">
              <a:xfrm>
                <a:off x="4210051" y="2676526"/>
                <a:ext cx="3175" cy="241300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48" name="Rectangle 632"/>
              <p:cNvSpPr>
                <a:spLocks noChangeArrowheads="1"/>
              </p:cNvSpPr>
              <p:nvPr/>
            </p:nvSpPr>
            <p:spPr bwMode="auto">
              <a:xfrm>
                <a:off x="4213226" y="2676526"/>
                <a:ext cx="3175" cy="241300"/>
              </a:xfrm>
              <a:prstGeom prst="rect">
                <a:avLst/>
              </a:prstGeom>
              <a:solidFill>
                <a:srgbClr val="F7F7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49" name="Rectangle 633"/>
              <p:cNvSpPr>
                <a:spLocks noChangeArrowheads="1"/>
              </p:cNvSpPr>
              <p:nvPr/>
            </p:nvSpPr>
            <p:spPr bwMode="auto">
              <a:xfrm>
                <a:off x="4216401" y="2676526"/>
                <a:ext cx="4763" cy="241300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50" name="Rectangle 634"/>
              <p:cNvSpPr>
                <a:spLocks noChangeArrowheads="1"/>
              </p:cNvSpPr>
              <p:nvPr/>
            </p:nvSpPr>
            <p:spPr bwMode="auto">
              <a:xfrm>
                <a:off x="4221164" y="2676526"/>
                <a:ext cx="3175" cy="241300"/>
              </a:xfrm>
              <a:prstGeom prst="rect">
                <a:avLst/>
              </a:prstGeom>
              <a:solidFill>
                <a:srgbClr val="F6F6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51" name="Rectangle 635"/>
              <p:cNvSpPr>
                <a:spLocks noChangeArrowheads="1"/>
              </p:cNvSpPr>
              <p:nvPr/>
            </p:nvSpPr>
            <p:spPr bwMode="auto">
              <a:xfrm>
                <a:off x="4224339" y="2676526"/>
                <a:ext cx="3175" cy="241300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52" name="Rectangle 636"/>
              <p:cNvSpPr>
                <a:spLocks noChangeArrowheads="1"/>
              </p:cNvSpPr>
              <p:nvPr/>
            </p:nvSpPr>
            <p:spPr bwMode="auto">
              <a:xfrm>
                <a:off x="4227514" y="2676526"/>
                <a:ext cx="3175" cy="241300"/>
              </a:xfrm>
              <a:prstGeom prst="rect">
                <a:avLst/>
              </a:prstGeom>
              <a:solidFill>
                <a:srgbClr val="F6F6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53" name="Rectangle 637"/>
              <p:cNvSpPr>
                <a:spLocks noChangeArrowheads="1"/>
              </p:cNvSpPr>
              <p:nvPr/>
            </p:nvSpPr>
            <p:spPr bwMode="auto">
              <a:xfrm>
                <a:off x="4230689" y="2676526"/>
                <a:ext cx="7938" cy="241300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54" name="Rectangle 638"/>
              <p:cNvSpPr>
                <a:spLocks noChangeArrowheads="1"/>
              </p:cNvSpPr>
              <p:nvPr/>
            </p:nvSpPr>
            <p:spPr bwMode="auto">
              <a:xfrm>
                <a:off x="4238626" y="2676526"/>
                <a:ext cx="3175" cy="241300"/>
              </a:xfrm>
              <a:prstGeom prst="rect">
                <a:avLst/>
              </a:prstGeom>
              <a:solidFill>
                <a:srgbClr val="F5F5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55" name="Rectangle 639"/>
              <p:cNvSpPr>
                <a:spLocks noChangeArrowheads="1"/>
              </p:cNvSpPr>
              <p:nvPr/>
            </p:nvSpPr>
            <p:spPr bwMode="auto">
              <a:xfrm>
                <a:off x="4241801" y="2676526"/>
                <a:ext cx="3175" cy="241300"/>
              </a:xfrm>
              <a:prstGeom prst="rect">
                <a:avLst/>
              </a:prstGeom>
              <a:solidFill>
                <a:srgbClr val="F4F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56" name="Rectangle 640"/>
              <p:cNvSpPr>
                <a:spLocks noChangeArrowheads="1"/>
              </p:cNvSpPr>
              <p:nvPr/>
            </p:nvSpPr>
            <p:spPr bwMode="auto">
              <a:xfrm>
                <a:off x="4244976" y="2676526"/>
                <a:ext cx="3175" cy="241300"/>
              </a:xfrm>
              <a:prstGeom prst="rect">
                <a:avLst/>
              </a:prstGeom>
              <a:solidFill>
                <a:srgbClr val="F4F4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57" name="Rectangle 641"/>
              <p:cNvSpPr>
                <a:spLocks noChangeArrowheads="1"/>
              </p:cNvSpPr>
              <p:nvPr/>
            </p:nvSpPr>
            <p:spPr bwMode="auto">
              <a:xfrm>
                <a:off x="4248151" y="2676526"/>
                <a:ext cx="3175" cy="241300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58" name="Rectangle 642"/>
              <p:cNvSpPr>
                <a:spLocks noChangeArrowheads="1"/>
              </p:cNvSpPr>
              <p:nvPr/>
            </p:nvSpPr>
            <p:spPr bwMode="auto">
              <a:xfrm>
                <a:off x="4251326" y="2676526"/>
                <a:ext cx="4763" cy="241300"/>
              </a:xfrm>
              <a:prstGeom prst="rect">
                <a:avLst/>
              </a:prstGeom>
              <a:solidFill>
                <a:srgbClr val="F3F3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59" name="Rectangle 643"/>
              <p:cNvSpPr>
                <a:spLocks noChangeArrowheads="1"/>
              </p:cNvSpPr>
              <p:nvPr/>
            </p:nvSpPr>
            <p:spPr bwMode="auto">
              <a:xfrm>
                <a:off x="4256089" y="2676526"/>
                <a:ext cx="3175" cy="241300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60" name="Rectangle 644"/>
              <p:cNvSpPr>
                <a:spLocks noChangeArrowheads="1"/>
              </p:cNvSpPr>
              <p:nvPr/>
            </p:nvSpPr>
            <p:spPr bwMode="auto">
              <a:xfrm>
                <a:off x="4259264" y="2676526"/>
                <a:ext cx="3175" cy="241300"/>
              </a:xfrm>
              <a:prstGeom prst="rect">
                <a:avLst/>
              </a:prstGeom>
              <a:solidFill>
                <a:srgbClr val="F3F3B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61" name="Rectangle 645"/>
              <p:cNvSpPr>
                <a:spLocks noChangeArrowheads="1"/>
              </p:cNvSpPr>
              <p:nvPr/>
            </p:nvSpPr>
            <p:spPr bwMode="auto">
              <a:xfrm>
                <a:off x="4262439" y="2676526"/>
                <a:ext cx="7938" cy="241300"/>
              </a:xfrm>
              <a:prstGeom prst="rect">
                <a:avLst/>
              </a:prstGeom>
              <a:solidFill>
                <a:srgbClr val="F2F2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62" name="Rectangle 646"/>
              <p:cNvSpPr>
                <a:spLocks noChangeArrowheads="1"/>
              </p:cNvSpPr>
              <p:nvPr/>
            </p:nvSpPr>
            <p:spPr bwMode="auto">
              <a:xfrm>
                <a:off x="4270376" y="2676526"/>
                <a:ext cx="3175" cy="241300"/>
              </a:xfrm>
              <a:prstGeom prst="rect">
                <a:avLst/>
              </a:prstGeom>
              <a:solidFill>
                <a:srgbClr val="F1F1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63" name="Rectangle 647"/>
              <p:cNvSpPr>
                <a:spLocks noChangeArrowheads="1"/>
              </p:cNvSpPr>
              <p:nvPr/>
            </p:nvSpPr>
            <p:spPr bwMode="auto">
              <a:xfrm>
                <a:off x="4273551" y="2676526"/>
                <a:ext cx="3175" cy="241300"/>
              </a:xfrm>
              <a:prstGeom prst="rect">
                <a:avLst/>
              </a:prstGeom>
              <a:solidFill>
                <a:srgbClr val="F1F1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64" name="Rectangle 648"/>
              <p:cNvSpPr>
                <a:spLocks noChangeArrowheads="1"/>
              </p:cNvSpPr>
              <p:nvPr/>
            </p:nvSpPr>
            <p:spPr bwMode="auto">
              <a:xfrm>
                <a:off x="4276726" y="2676526"/>
                <a:ext cx="3175" cy="241300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65" name="Rectangle 649"/>
              <p:cNvSpPr>
                <a:spLocks noChangeArrowheads="1"/>
              </p:cNvSpPr>
              <p:nvPr/>
            </p:nvSpPr>
            <p:spPr bwMode="auto">
              <a:xfrm>
                <a:off x="4279901" y="2676526"/>
                <a:ext cx="3175" cy="241300"/>
              </a:xfrm>
              <a:prstGeom prst="rect">
                <a:avLst/>
              </a:prstGeom>
              <a:solidFill>
                <a:srgbClr val="F0F0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66" name="Rectangle 650"/>
              <p:cNvSpPr>
                <a:spLocks noChangeArrowheads="1"/>
              </p:cNvSpPr>
              <p:nvPr/>
            </p:nvSpPr>
            <p:spPr bwMode="auto">
              <a:xfrm>
                <a:off x="3970339" y="2676526"/>
                <a:ext cx="312738" cy="241300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67" name="Rectangle 651"/>
              <p:cNvSpPr>
                <a:spLocks noChangeArrowheads="1"/>
              </p:cNvSpPr>
              <p:nvPr/>
            </p:nvSpPr>
            <p:spPr bwMode="auto">
              <a:xfrm>
                <a:off x="4016376" y="2697164"/>
                <a:ext cx="323306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«FeatureTy...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8" name="Rectangle 652"/>
              <p:cNvSpPr>
                <a:spLocks noChangeArrowheads="1"/>
              </p:cNvSpPr>
              <p:nvPr/>
            </p:nvSpPr>
            <p:spPr bwMode="auto">
              <a:xfrm>
                <a:off x="4037014" y="2743201"/>
                <a:ext cx="272042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FacilitySet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9" name="Group 168"/>
            <p:cNvGrpSpPr/>
            <p:nvPr/>
          </p:nvGrpSpPr>
          <p:grpSpPr>
            <a:xfrm>
              <a:off x="4206876" y="2922588"/>
              <a:ext cx="253718" cy="183091"/>
              <a:chOff x="4206876" y="2922588"/>
              <a:chExt cx="253718" cy="183091"/>
            </a:xfrm>
          </p:grpSpPr>
          <p:sp>
            <p:nvSpPr>
              <p:cNvPr id="170" name="Line 1268"/>
              <p:cNvSpPr>
                <a:spLocks noChangeShapeType="1"/>
              </p:cNvSpPr>
              <p:nvPr/>
            </p:nvSpPr>
            <p:spPr bwMode="auto">
              <a:xfrm>
                <a:off x="4206876" y="2922588"/>
                <a:ext cx="119063" cy="182563"/>
              </a:xfrm>
              <a:prstGeom prst="line">
                <a:avLst/>
              </a:pr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71" name="Freeform 1269"/>
              <p:cNvSpPr>
                <a:spLocks noEditPoints="1"/>
              </p:cNvSpPr>
              <p:nvPr/>
            </p:nvSpPr>
            <p:spPr bwMode="auto">
              <a:xfrm>
                <a:off x="4279901" y="3048001"/>
                <a:ext cx="46038" cy="57150"/>
              </a:xfrm>
              <a:custGeom>
                <a:avLst/>
                <a:gdLst>
                  <a:gd name="T0" fmla="*/ 29 w 29"/>
                  <a:gd name="T1" fmla="*/ 36 h 36"/>
                  <a:gd name="T2" fmla="*/ 0 w 29"/>
                  <a:gd name="T3" fmla="*/ 16 h 36"/>
                  <a:gd name="T4" fmla="*/ 29 w 29"/>
                  <a:gd name="T5" fmla="*/ 36 h 36"/>
                  <a:gd name="T6" fmla="*/ 22 w 29"/>
                  <a:gd name="T7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36">
                    <a:moveTo>
                      <a:pt x="29" y="36"/>
                    </a:moveTo>
                    <a:lnTo>
                      <a:pt x="0" y="16"/>
                    </a:lnTo>
                    <a:moveTo>
                      <a:pt x="29" y="36"/>
                    </a:moveTo>
                    <a:lnTo>
                      <a:pt x="22" y="0"/>
                    </a:lnTo>
                  </a:path>
                </a:pathLst>
              </a:cu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72" name="Rectangle 1270"/>
              <p:cNvSpPr>
                <a:spLocks noChangeArrowheads="1"/>
              </p:cNvSpPr>
              <p:nvPr/>
            </p:nvSpPr>
            <p:spPr bwMode="auto">
              <a:xfrm>
                <a:off x="4233864" y="2940051"/>
                <a:ext cx="81339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0..*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3" name="Rectangle 1271"/>
              <p:cNvSpPr>
                <a:spLocks noChangeArrowheads="1"/>
              </p:cNvSpPr>
              <p:nvPr/>
            </p:nvSpPr>
            <p:spPr bwMode="auto">
              <a:xfrm>
                <a:off x="4276726" y="2976564"/>
                <a:ext cx="183868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+facility</a:t>
                </a:r>
                <a:endParaRPr kumimoji="0" lang="en-US" alt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" name="Rectangle 1272"/>
              <p:cNvSpPr>
                <a:spLocks noChangeArrowheads="1"/>
              </p:cNvSpPr>
              <p:nvPr/>
            </p:nvSpPr>
            <p:spPr bwMode="auto">
              <a:xfrm>
                <a:off x="4354514" y="3041651"/>
                <a:ext cx="81339" cy="64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1..*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75" name="Freeform 1273"/>
            <p:cNvSpPr>
              <a:spLocks noEditPoints="1"/>
            </p:cNvSpPr>
            <p:nvPr/>
          </p:nvSpPr>
          <p:spPr bwMode="auto">
            <a:xfrm>
              <a:off x="5648326" y="2541588"/>
              <a:ext cx="133350" cy="0"/>
            </a:xfrm>
            <a:custGeom>
              <a:avLst/>
              <a:gdLst>
                <a:gd name="T0" fmla="*/ 0 w 84"/>
                <a:gd name="T1" fmla="*/ 7 w 84"/>
                <a:gd name="T2" fmla="*/ 16 w 84"/>
                <a:gd name="T3" fmla="*/ 22 w 84"/>
                <a:gd name="T4" fmla="*/ 31 w 84"/>
                <a:gd name="T5" fmla="*/ 38 w 84"/>
                <a:gd name="T6" fmla="*/ 47 w 84"/>
                <a:gd name="T7" fmla="*/ 53 w 84"/>
                <a:gd name="T8" fmla="*/ 62 w 84"/>
                <a:gd name="T9" fmla="*/ 69 w 84"/>
                <a:gd name="T10" fmla="*/ 78 w 84"/>
                <a:gd name="T11" fmla="*/ 84 w 8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</a:cxnLst>
              <a:rect l="0" t="0" r="r" b="b"/>
              <a:pathLst>
                <a:path w="84">
                  <a:moveTo>
                    <a:pt x="0" y="0"/>
                  </a:moveTo>
                  <a:lnTo>
                    <a:pt x="7" y="0"/>
                  </a:lnTo>
                  <a:moveTo>
                    <a:pt x="16" y="0"/>
                  </a:moveTo>
                  <a:lnTo>
                    <a:pt x="22" y="0"/>
                  </a:lnTo>
                  <a:moveTo>
                    <a:pt x="31" y="0"/>
                  </a:moveTo>
                  <a:lnTo>
                    <a:pt x="38" y="0"/>
                  </a:lnTo>
                  <a:moveTo>
                    <a:pt x="47" y="0"/>
                  </a:moveTo>
                  <a:lnTo>
                    <a:pt x="53" y="0"/>
                  </a:lnTo>
                  <a:moveTo>
                    <a:pt x="62" y="0"/>
                  </a:moveTo>
                  <a:lnTo>
                    <a:pt x="69" y="0"/>
                  </a:lnTo>
                  <a:moveTo>
                    <a:pt x="78" y="0"/>
                  </a:moveTo>
                  <a:lnTo>
                    <a:pt x="84" y="0"/>
                  </a:lnTo>
                </a:path>
              </a:pathLst>
            </a:cu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grpSp>
          <p:nvGrpSpPr>
            <p:cNvPr id="176" name="Group 175"/>
            <p:cNvGrpSpPr/>
            <p:nvPr/>
          </p:nvGrpSpPr>
          <p:grpSpPr>
            <a:xfrm>
              <a:off x="4889501" y="2855913"/>
              <a:ext cx="115888" cy="249238"/>
              <a:chOff x="4889501" y="2855913"/>
              <a:chExt cx="115888" cy="249238"/>
            </a:xfrm>
          </p:grpSpPr>
          <p:sp>
            <p:nvSpPr>
              <p:cNvPr id="177" name="Line 1274"/>
              <p:cNvSpPr>
                <a:spLocks noChangeShapeType="1"/>
              </p:cNvSpPr>
              <p:nvPr/>
            </p:nvSpPr>
            <p:spPr bwMode="auto">
              <a:xfrm flipV="1">
                <a:off x="4889501" y="2855913"/>
                <a:ext cx="115888" cy="249238"/>
              </a:xfrm>
              <a:prstGeom prst="line">
                <a:avLst/>
              </a:pr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78" name="Freeform 1275"/>
              <p:cNvSpPr>
                <a:spLocks/>
              </p:cNvSpPr>
              <p:nvPr/>
            </p:nvSpPr>
            <p:spPr bwMode="auto">
              <a:xfrm>
                <a:off x="4964114" y="2855913"/>
                <a:ext cx="41275" cy="58738"/>
              </a:xfrm>
              <a:custGeom>
                <a:avLst/>
                <a:gdLst>
                  <a:gd name="T0" fmla="*/ 24 w 26"/>
                  <a:gd name="T1" fmla="*/ 37 h 37"/>
                  <a:gd name="T2" fmla="*/ 0 w 26"/>
                  <a:gd name="T3" fmla="*/ 26 h 37"/>
                  <a:gd name="T4" fmla="*/ 26 w 26"/>
                  <a:gd name="T5" fmla="*/ 0 h 37"/>
                  <a:gd name="T6" fmla="*/ 24 w 26"/>
                  <a:gd name="T7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37">
                    <a:moveTo>
                      <a:pt x="24" y="37"/>
                    </a:moveTo>
                    <a:lnTo>
                      <a:pt x="0" y="26"/>
                    </a:lnTo>
                    <a:lnTo>
                      <a:pt x="26" y="0"/>
                    </a:lnTo>
                    <a:lnTo>
                      <a:pt x="24" y="37"/>
                    </a:lnTo>
                    <a:close/>
                  </a:path>
                </a:pathLst>
              </a:custGeom>
              <a:solidFill>
                <a:srgbClr val="FCF2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79" name="Freeform 1276"/>
              <p:cNvSpPr>
                <a:spLocks/>
              </p:cNvSpPr>
              <p:nvPr/>
            </p:nvSpPr>
            <p:spPr bwMode="auto">
              <a:xfrm>
                <a:off x="4964114" y="2855913"/>
                <a:ext cx="41275" cy="58738"/>
              </a:xfrm>
              <a:custGeom>
                <a:avLst/>
                <a:gdLst>
                  <a:gd name="T0" fmla="*/ 24 w 26"/>
                  <a:gd name="T1" fmla="*/ 37 h 37"/>
                  <a:gd name="T2" fmla="*/ 0 w 26"/>
                  <a:gd name="T3" fmla="*/ 26 h 37"/>
                  <a:gd name="T4" fmla="*/ 26 w 26"/>
                  <a:gd name="T5" fmla="*/ 0 h 37"/>
                  <a:gd name="T6" fmla="*/ 24 w 26"/>
                  <a:gd name="T7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37">
                    <a:moveTo>
                      <a:pt x="24" y="37"/>
                    </a:moveTo>
                    <a:lnTo>
                      <a:pt x="0" y="26"/>
                    </a:lnTo>
                    <a:lnTo>
                      <a:pt x="26" y="0"/>
                    </a:lnTo>
                    <a:lnTo>
                      <a:pt x="24" y="37"/>
                    </a:lnTo>
                    <a:close/>
                  </a:path>
                </a:pathLst>
              </a:cu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4297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1600" dirty="0">
                <a:solidFill>
                  <a:srgbClr val="000000"/>
                </a:solidFill>
                <a:cs typeface="Arial" pitchFamily="34" charset="0"/>
              </a:rPr>
              <a:t>«</a:t>
            </a:r>
            <a:r>
              <a:rPr lang="en-US" altLang="en-US" sz="1600" dirty="0" err="1" smtClean="0">
                <a:solidFill>
                  <a:srgbClr val="000000"/>
                </a:solidFill>
                <a:cs typeface="Arial" pitchFamily="34" charset="0"/>
              </a:rPr>
              <a:t>FeatureType»</a:t>
            </a:r>
            <a:r>
              <a:rPr lang="en-US" altLang="en-US" b="1" dirty="0" err="1" smtClean="0">
                <a:solidFill>
                  <a:srgbClr val="000000"/>
                </a:solidFill>
                <a:cs typeface="Arial" pitchFamily="34" charset="0"/>
              </a:rPr>
              <a:t>OM_Observation</a:t>
            </a:r>
            <a:r>
              <a:rPr lang="en-US" altLang="en-US" dirty="0">
                <a:cs typeface="Arial" pitchFamily="34" charset="0"/>
              </a:rPr>
              <a:t/>
            </a:r>
            <a:br>
              <a:rPr lang="en-US" altLang="en-US" dirty="0">
                <a:cs typeface="Arial" pitchFamily="34" charset="0"/>
              </a:rPr>
            </a:b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1314" y="1600201"/>
            <a:ext cx="4865485" cy="3144894"/>
          </a:xfrm>
        </p:spPr>
        <p:txBody>
          <a:bodyPr>
            <a:normAutofit/>
          </a:bodyPr>
          <a:lstStyle/>
          <a:p>
            <a:r>
              <a:rPr lang="de-CH" sz="2400" u="sng" dirty="0" err="1" smtClean="0"/>
              <a:t>OM_Observation</a:t>
            </a:r>
            <a:r>
              <a:rPr lang="de-CH" sz="2400" dirty="0" smtClean="0"/>
              <a:t> </a:t>
            </a:r>
            <a:r>
              <a:rPr lang="de-CH" sz="2400" dirty="0" err="1" smtClean="0"/>
              <a:t>used</a:t>
            </a:r>
            <a:r>
              <a:rPr lang="de-CH" sz="2400" dirty="0" smtClean="0"/>
              <a:t> </a:t>
            </a:r>
            <a:r>
              <a:rPr lang="de-CH" sz="2400" dirty="0" err="1" smtClean="0"/>
              <a:t>to</a:t>
            </a:r>
            <a:r>
              <a:rPr lang="de-CH" sz="2400" dirty="0" smtClean="0"/>
              <a:t> </a:t>
            </a:r>
            <a:r>
              <a:rPr lang="de-CH" sz="2400" dirty="0" err="1" smtClean="0"/>
              <a:t>describe</a:t>
            </a:r>
            <a:r>
              <a:rPr lang="de-CH" sz="2400" dirty="0" smtClean="0"/>
              <a:t> (a time </a:t>
            </a:r>
            <a:r>
              <a:rPr lang="de-CH" sz="2400" dirty="0" err="1" smtClean="0"/>
              <a:t>series</a:t>
            </a:r>
            <a:r>
              <a:rPr lang="de-CH" sz="2400" dirty="0" smtClean="0"/>
              <a:t> </a:t>
            </a:r>
            <a:r>
              <a:rPr lang="de-CH" sz="2400" dirty="0" err="1" smtClean="0"/>
              <a:t>of</a:t>
            </a:r>
            <a:r>
              <a:rPr lang="de-CH" sz="2400" dirty="0" smtClean="0"/>
              <a:t>) </a:t>
            </a:r>
            <a:r>
              <a:rPr lang="de-CH" sz="2400" dirty="0" err="1" smtClean="0"/>
              <a:t>observations</a:t>
            </a:r>
            <a:r>
              <a:rPr lang="de-CH" sz="2400" dirty="0" smtClean="0"/>
              <a:t> </a:t>
            </a:r>
            <a:r>
              <a:rPr lang="de-CH" sz="2400" dirty="0" err="1" smtClean="0"/>
              <a:t>of</a:t>
            </a:r>
            <a:r>
              <a:rPr lang="de-CH" sz="2400" dirty="0" smtClean="0"/>
              <a:t> an </a:t>
            </a:r>
            <a:r>
              <a:rPr lang="de-CH" sz="2400" u="sng" dirty="0" err="1" smtClean="0"/>
              <a:t>observedProperty</a:t>
            </a:r>
            <a:r>
              <a:rPr lang="de-CH" sz="2400" dirty="0" smtClean="0"/>
              <a:t> </a:t>
            </a:r>
            <a:r>
              <a:rPr lang="de-CH" sz="2400" dirty="0" err="1" smtClean="0"/>
              <a:t>obtained</a:t>
            </a:r>
            <a:r>
              <a:rPr lang="de-CH" sz="2400" dirty="0" smtClean="0"/>
              <a:t> </a:t>
            </a:r>
            <a:r>
              <a:rPr lang="de-CH" sz="2400" dirty="0" err="1" smtClean="0"/>
              <a:t>using</a:t>
            </a:r>
            <a:r>
              <a:rPr lang="de-CH" sz="2400" dirty="0" smtClean="0"/>
              <a:t> an </a:t>
            </a:r>
            <a:r>
              <a:rPr lang="de-CH" sz="2400" u="sng" dirty="0" err="1" smtClean="0"/>
              <a:t>OM_Process</a:t>
            </a:r>
            <a:endParaRPr lang="de-CH" sz="2400" dirty="0" smtClean="0"/>
          </a:p>
          <a:p>
            <a:r>
              <a:rPr lang="de-CH" sz="2400" u="sng" dirty="0" err="1" smtClean="0"/>
              <a:t>OM_Observation</a:t>
            </a:r>
            <a:r>
              <a:rPr lang="de-CH" sz="2400" dirty="0" err="1" smtClean="0"/>
              <a:t>s</a:t>
            </a:r>
            <a:r>
              <a:rPr lang="de-CH" sz="2400" dirty="0" smtClean="0"/>
              <a:t> </a:t>
            </a:r>
            <a:r>
              <a:rPr lang="de-CH" sz="2400" dirty="0" err="1" smtClean="0"/>
              <a:t>can</a:t>
            </a:r>
            <a:r>
              <a:rPr lang="de-CH" sz="2400" dirty="0" smtClean="0"/>
              <a:t> </a:t>
            </a:r>
            <a:r>
              <a:rPr lang="de-CH" sz="2400" dirty="0" err="1" smtClean="0"/>
              <a:t>be</a:t>
            </a:r>
            <a:r>
              <a:rPr lang="de-CH" sz="2400" dirty="0" smtClean="0"/>
              <a:t> </a:t>
            </a:r>
            <a:r>
              <a:rPr lang="de-CH" sz="2400" dirty="0" err="1" smtClean="0"/>
              <a:t>related</a:t>
            </a:r>
            <a:r>
              <a:rPr lang="de-CH" sz="2400" dirty="0" smtClean="0"/>
              <a:t>, e.g.</a:t>
            </a:r>
          </a:p>
          <a:p>
            <a:pPr lvl="1"/>
            <a:r>
              <a:rPr lang="de-CH" sz="2000" dirty="0" err="1" smtClean="0"/>
              <a:t>Several</a:t>
            </a:r>
            <a:r>
              <a:rPr lang="de-CH" sz="2000" dirty="0" smtClean="0"/>
              <a:t> variables </a:t>
            </a:r>
            <a:r>
              <a:rPr lang="de-CH" sz="2000" dirty="0" err="1" smtClean="0"/>
              <a:t>observed</a:t>
            </a:r>
            <a:r>
              <a:rPr lang="de-CH" sz="2000" dirty="0" smtClean="0"/>
              <a:t> </a:t>
            </a:r>
            <a:r>
              <a:rPr lang="de-CH" sz="2000" dirty="0" err="1" smtClean="0"/>
              <a:t>by</a:t>
            </a:r>
            <a:r>
              <a:rPr lang="de-CH" sz="2000" dirty="0" smtClean="0"/>
              <a:t> same </a:t>
            </a:r>
            <a:r>
              <a:rPr lang="de-CH" sz="2000" dirty="0" err="1" smtClean="0"/>
              <a:t>instrument</a:t>
            </a:r>
            <a:endParaRPr lang="de-CH" sz="2000" dirty="0" smtClean="0"/>
          </a:p>
          <a:p>
            <a:endParaRPr lang="en-US" sz="2400" dirty="0"/>
          </a:p>
        </p:txBody>
      </p:sp>
      <p:grpSp>
        <p:nvGrpSpPr>
          <p:cNvPr id="450" name="Group 449"/>
          <p:cNvGrpSpPr/>
          <p:nvPr/>
        </p:nvGrpSpPr>
        <p:grpSpPr>
          <a:xfrm>
            <a:off x="179360" y="3054171"/>
            <a:ext cx="5335997" cy="3526634"/>
            <a:chOff x="2400301" y="4856163"/>
            <a:chExt cx="1563688" cy="1033463"/>
          </a:xfrm>
        </p:grpSpPr>
        <p:grpSp>
          <p:nvGrpSpPr>
            <p:cNvPr id="300" name="Group 299"/>
            <p:cNvGrpSpPr/>
            <p:nvPr/>
          </p:nvGrpSpPr>
          <p:grpSpPr>
            <a:xfrm>
              <a:off x="3640139" y="5635626"/>
              <a:ext cx="323850" cy="254000"/>
              <a:chOff x="3640139" y="5635626"/>
              <a:chExt cx="323850" cy="254000"/>
            </a:xfrm>
          </p:grpSpPr>
          <p:sp>
            <p:nvSpPr>
              <p:cNvPr id="301" name="Rectangle 975"/>
              <p:cNvSpPr>
                <a:spLocks noChangeArrowheads="1"/>
              </p:cNvSpPr>
              <p:nvPr/>
            </p:nvSpPr>
            <p:spPr bwMode="auto">
              <a:xfrm>
                <a:off x="3649664" y="5646738"/>
                <a:ext cx="314325" cy="242888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02" name="Rectangle 976"/>
              <p:cNvSpPr>
                <a:spLocks noChangeArrowheads="1"/>
              </p:cNvSpPr>
              <p:nvPr/>
            </p:nvSpPr>
            <p:spPr bwMode="auto">
              <a:xfrm>
                <a:off x="3649664" y="5646738"/>
                <a:ext cx="314325" cy="242888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03" name="Rectangle 977"/>
              <p:cNvSpPr>
                <a:spLocks noChangeArrowheads="1"/>
              </p:cNvSpPr>
              <p:nvPr/>
            </p:nvSpPr>
            <p:spPr bwMode="auto">
              <a:xfrm>
                <a:off x="3640139" y="5635626"/>
                <a:ext cx="161925" cy="242888"/>
              </a:xfrm>
              <a:prstGeom prst="rect">
                <a:avLst/>
              </a:prstGeom>
              <a:solidFill>
                <a:srgbClr val="FCF2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04" name="Rectangle 978"/>
              <p:cNvSpPr>
                <a:spLocks noChangeArrowheads="1"/>
              </p:cNvSpPr>
              <p:nvPr/>
            </p:nvSpPr>
            <p:spPr bwMode="auto">
              <a:xfrm>
                <a:off x="3802064" y="5635626"/>
                <a:ext cx="3175" cy="242888"/>
              </a:xfrm>
              <a:prstGeom prst="rect">
                <a:avLst/>
              </a:prstGeom>
              <a:solidFill>
                <a:srgbClr val="FBF1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05" name="Rectangle 979"/>
              <p:cNvSpPr>
                <a:spLocks noChangeArrowheads="1"/>
              </p:cNvSpPr>
              <p:nvPr/>
            </p:nvSpPr>
            <p:spPr bwMode="auto">
              <a:xfrm>
                <a:off x="3805239" y="5635626"/>
                <a:ext cx="3175" cy="242888"/>
              </a:xfrm>
              <a:prstGeom prst="rect">
                <a:avLst/>
              </a:prstGeom>
              <a:solidFill>
                <a:srgbClr val="FBF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06" name="Rectangle 980"/>
              <p:cNvSpPr>
                <a:spLocks noChangeArrowheads="1"/>
              </p:cNvSpPr>
              <p:nvPr/>
            </p:nvSpPr>
            <p:spPr bwMode="auto">
              <a:xfrm>
                <a:off x="3808414" y="5635626"/>
                <a:ext cx="3175" cy="242888"/>
              </a:xfrm>
              <a:prstGeom prst="rect">
                <a:avLst/>
              </a:prstGeom>
              <a:solidFill>
                <a:srgbClr val="FBF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07" name="Rectangle 981"/>
              <p:cNvSpPr>
                <a:spLocks noChangeArrowheads="1"/>
              </p:cNvSpPr>
              <p:nvPr/>
            </p:nvSpPr>
            <p:spPr bwMode="auto">
              <a:xfrm>
                <a:off x="3811589" y="5635626"/>
                <a:ext cx="3175" cy="242888"/>
              </a:xfrm>
              <a:prstGeom prst="rect">
                <a:avLst/>
              </a:prstGeom>
              <a:solidFill>
                <a:srgbClr val="FAF0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08" name="Rectangle 982"/>
              <p:cNvSpPr>
                <a:spLocks noChangeArrowheads="1"/>
              </p:cNvSpPr>
              <p:nvPr/>
            </p:nvSpPr>
            <p:spPr bwMode="auto">
              <a:xfrm>
                <a:off x="3814764" y="5635626"/>
                <a:ext cx="4763" cy="242888"/>
              </a:xfrm>
              <a:prstGeom prst="rect">
                <a:avLst/>
              </a:prstGeom>
              <a:solidFill>
                <a:srgbClr val="FAEF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09" name="Rectangle 983"/>
              <p:cNvSpPr>
                <a:spLocks noChangeArrowheads="1"/>
              </p:cNvSpPr>
              <p:nvPr/>
            </p:nvSpPr>
            <p:spPr bwMode="auto">
              <a:xfrm>
                <a:off x="3819526" y="5635626"/>
                <a:ext cx="6350" cy="242888"/>
              </a:xfrm>
              <a:prstGeom prst="rect">
                <a:avLst/>
              </a:prstGeom>
              <a:solidFill>
                <a:srgbClr val="F9EE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10" name="Rectangle 984"/>
              <p:cNvSpPr>
                <a:spLocks noChangeArrowheads="1"/>
              </p:cNvSpPr>
              <p:nvPr/>
            </p:nvSpPr>
            <p:spPr bwMode="auto">
              <a:xfrm>
                <a:off x="3825876" y="5635626"/>
                <a:ext cx="3175" cy="242888"/>
              </a:xfrm>
              <a:prstGeom prst="rect">
                <a:avLst/>
              </a:prstGeom>
              <a:solidFill>
                <a:srgbClr val="F8E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11" name="Rectangle 985"/>
              <p:cNvSpPr>
                <a:spLocks noChangeArrowheads="1"/>
              </p:cNvSpPr>
              <p:nvPr/>
            </p:nvSpPr>
            <p:spPr bwMode="auto">
              <a:xfrm>
                <a:off x="3829051" y="5635626"/>
                <a:ext cx="4763" cy="242888"/>
              </a:xfrm>
              <a:prstGeom prst="rect">
                <a:avLst/>
              </a:prstGeom>
              <a:solidFill>
                <a:srgbClr val="F8EC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12" name="Rectangle 986"/>
              <p:cNvSpPr>
                <a:spLocks noChangeArrowheads="1"/>
              </p:cNvSpPr>
              <p:nvPr/>
            </p:nvSpPr>
            <p:spPr bwMode="auto">
              <a:xfrm>
                <a:off x="3833814" y="5635626"/>
                <a:ext cx="6350" cy="242888"/>
              </a:xfrm>
              <a:prstGeom prst="rect">
                <a:avLst/>
              </a:prstGeom>
              <a:solidFill>
                <a:srgbClr val="F7EB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13" name="Rectangle 987"/>
              <p:cNvSpPr>
                <a:spLocks noChangeArrowheads="1"/>
              </p:cNvSpPr>
              <p:nvPr/>
            </p:nvSpPr>
            <p:spPr bwMode="auto">
              <a:xfrm>
                <a:off x="3840164" y="5635626"/>
                <a:ext cx="3175" cy="242888"/>
              </a:xfrm>
              <a:prstGeom prst="rect">
                <a:avLst/>
              </a:prstGeom>
              <a:solidFill>
                <a:srgbClr val="F7EA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14" name="Rectangle 988"/>
              <p:cNvSpPr>
                <a:spLocks noChangeArrowheads="1"/>
              </p:cNvSpPr>
              <p:nvPr/>
            </p:nvSpPr>
            <p:spPr bwMode="auto">
              <a:xfrm>
                <a:off x="3843339" y="5635626"/>
                <a:ext cx="3175" cy="242888"/>
              </a:xfrm>
              <a:prstGeom prst="rect">
                <a:avLst/>
              </a:prstGeom>
              <a:solidFill>
                <a:srgbClr val="F6E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15" name="Rectangle 989"/>
              <p:cNvSpPr>
                <a:spLocks noChangeArrowheads="1"/>
              </p:cNvSpPr>
              <p:nvPr/>
            </p:nvSpPr>
            <p:spPr bwMode="auto">
              <a:xfrm>
                <a:off x="3846514" y="5635626"/>
                <a:ext cx="4763" cy="242888"/>
              </a:xfrm>
              <a:prstGeom prst="rect">
                <a:avLst/>
              </a:prstGeom>
              <a:solidFill>
                <a:srgbClr val="F6E9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16" name="Rectangle 990"/>
              <p:cNvSpPr>
                <a:spLocks noChangeArrowheads="1"/>
              </p:cNvSpPr>
              <p:nvPr/>
            </p:nvSpPr>
            <p:spPr bwMode="auto">
              <a:xfrm>
                <a:off x="3851276" y="5635626"/>
                <a:ext cx="3175" cy="242888"/>
              </a:xfrm>
              <a:prstGeom prst="rect">
                <a:avLst/>
              </a:prstGeom>
              <a:solidFill>
                <a:srgbClr val="F5E9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17" name="Rectangle 991"/>
              <p:cNvSpPr>
                <a:spLocks noChangeArrowheads="1"/>
              </p:cNvSpPr>
              <p:nvPr/>
            </p:nvSpPr>
            <p:spPr bwMode="auto">
              <a:xfrm>
                <a:off x="3854451" y="5635626"/>
                <a:ext cx="3175" cy="242888"/>
              </a:xfrm>
              <a:prstGeom prst="rect">
                <a:avLst/>
              </a:prstGeom>
              <a:solidFill>
                <a:srgbClr val="F5E8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18" name="Rectangle 992"/>
              <p:cNvSpPr>
                <a:spLocks noChangeArrowheads="1"/>
              </p:cNvSpPr>
              <p:nvPr/>
            </p:nvSpPr>
            <p:spPr bwMode="auto">
              <a:xfrm>
                <a:off x="3857626" y="5635626"/>
                <a:ext cx="3175" cy="242888"/>
              </a:xfrm>
              <a:prstGeom prst="rect">
                <a:avLst/>
              </a:prstGeom>
              <a:solidFill>
                <a:srgbClr val="F5E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19" name="Rectangle 993"/>
              <p:cNvSpPr>
                <a:spLocks noChangeArrowheads="1"/>
              </p:cNvSpPr>
              <p:nvPr/>
            </p:nvSpPr>
            <p:spPr bwMode="auto">
              <a:xfrm>
                <a:off x="3860801" y="5635626"/>
                <a:ext cx="3175" cy="242888"/>
              </a:xfrm>
              <a:prstGeom prst="rect">
                <a:avLst/>
              </a:prstGeom>
              <a:solidFill>
                <a:srgbClr val="F4E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20" name="Rectangle 994"/>
              <p:cNvSpPr>
                <a:spLocks noChangeArrowheads="1"/>
              </p:cNvSpPr>
              <p:nvPr/>
            </p:nvSpPr>
            <p:spPr bwMode="auto">
              <a:xfrm>
                <a:off x="3863976" y="5635626"/>
                <a:ext cx="4763" cy="242888"/>
              </a:xfrm>
              <a:prstGeom prst="rect">
                <a:avLst/>
              </a:prstGeom>
              <a:solidFill>
                <a:srgbClr val="F3E6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21" name="Rectangle 995"/>
              <p:cNvSpPr>
                <a:spLocks noChangeArrowheads="1"/>
              </p:cNvSpPr>
              <p:nvPr/>
            </p:nvSpPr>
            <p:spPr bwMode="auto">
              <a:xfrm>
                <a:off x="3868739" y="5635626"/>
                <a:ext cx="3175" cy="242888"/>
              </a:xfrm>
              <a:prstGeom prst="rect">
                <a:avLst/>
              </a:prstGeom>
              <a:solidFill>
                <a:srgbClr val="F3E6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22" name="Rectangle 996"/>
              <p:cNvSpPr>
                <a:spLocks noChangeArrowheads="1"/>
              </p:cNvSpPr>
              <p:nvPr/>
            </p:nvSpPr>
            <p:spPr bwMode="auto">
              <a:xfrm>
                <a:off x="3871914" y="5635626"/>
                <a:ext cx="3175" cy="242888"/>
              </a:xfrm>
              <a:prstGeom prst="rect">
                <a:avLst/>
              </a:prstGeom>
              <a:solidFill>
                <a:srgbClr val="F2E5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23" name="Rectangle 997"/>
              <p:cNvSpPr>
                <a:spLocks noChangeArrowheads="1"/>
              </p:cNvSpPr>
              <p:nvPr/>
            </p:nvSpPr>
            <p:spPr bwMode="auto">
              <a:xfrm>
                <a:off x="3875089" y="5635626"/>
                <a:ext cx="3175" cy="242888"/>
              </a:xfrm>
              <a:prstGeom prst="rect">
                <a:avLst/>
              </a:prstGeom>
              <a:solidFill>
                <a:srgbClr val="F2E5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24" name="Rectangle 998"/>
              <p:cNvSpPr>
                <a:spLocks noChangeArrowheads="1"/>
              </p:cNvSpPr>
              <p:nvPr/>
            </p:nvSpPr>
            <p:spPr bwMode="auto">
              <a:xfrm>
                <a:off x="3878264" y="5635626"/>
                <a:ext cx="4763" cy="242888"/>
              </a:xfrm>
              <a:prstGeom prst="rect">
                <a:avLst/>
              </a:prstGeom>
              <a:solidFill>
                <a:srgbClr val="F2E4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25" name="Rectangle 999"/>
              <p:cNvSpPr>
                <a:spLocks noChangeArrowheads="1"/>
              </p:cNvSpPr>
              <p:nvPr/>
            </p:nvSpPr>
            <p:spPr bwMode="auto">
              <a:xfrm>
                <a:off x="3883026" y="5635626"/>
                <a:ext cx="3175" cy="242888"/>
              </a:xfrm>
              <a:prstGeom prst="rect">
                <a:avLst/>
              </a:prstGeom>
              <a:solidFill>
                <a:srgbClr val="F1E3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26" name="Rectangle 1000"/>
              <p:cNvSpPr>
                <a:spLocks noChangeArrowheads="1"/>
              </p:cNvSpPr>
              <p:nvPr/>
            </p:nvSpPr>
            <p:spPr bwMode="auto">
              <a:xfrm>
                <a:off x="3886201" y="5635626"/>
                <a:ext cx="3175" cy="242888"/>
              </a:xfrm>
              <a:prstGeom prst="rect">
                <a:avLst/>
              </a:prstGeom>
              <a:solidFill>
                <a:srgbClr val="F1E3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27" name="Rectangle 1001"/>
              <p:cNvSpPr>
                <a:spLocks noChangeArrowheads="1"/>
              </p:cNvSpPr>
              <p:nvPr/>
            </p:nvSpPr>
            <p:spPr bwMode="auto">
              <a:xfrm>
                <a:off x="3889376" y="5635626"/>
                <a:ext cx="3175" cy="242888"/>
              </a:xfrm>
              <a:prstGeom prst="rect">
                <a:avLst/>
              </a:prstGeom>
              <a:solidFill>
                <a:srgbClr val="F0E2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28" name="Rectangle 1002"/>
              <p:cNvSpPr>
                <a:spLocks noChangeArrowheads="1"/>
              </p:cNvSpPr>
              <p:nvPr/>
            </p:nvSpPr>
            <p:spPr bwMode="auto">
              <a:xfrm>
                <a:off x="3892551" y="5635626"/>
                <a:ext cx="3175" cy="242888"/>
              </a:xfrm>
              <a:prstGeom prst="rect">
                <a:avLst/>
              </a:prstGeom>
              <a:solidFill>
                <a:srgbClr val="F0E1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29" name="Rectangle 1003"/>
              <p:cNvSpPr>
                <a:spLocks noChangeArrowheads="1"/>
              </p:cNvSpPr>
              <p:nvPr/>
            </p:nvSpPr>
            <p:spPr bwMode="auto">
              <a:xfrm>
                <a:off x="3895726" y="5635626"/>
                <a:ext cx="4763" cy="242888"/>
              </a:xfrm>
              <a:prstGeom prst="rect">
                <a:avLst/>
              </a:prstGeom>
              <a:solidFill>
                <a:srgbClr val="F0E1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30" name="Rectangle 1004"/>
              <p:cNvSpPr>
                <a:spLocks noChangeArrowheads="1"/>
              </p:cNvSpPr>
              <p:nvPr/>
            </p:nvSpPr>
            <p:spPr bwMode="auto">
              <a:xfrm>
                <a:off x="3900489" y="5635626"/>
                <a:ext cx="6350" cy="242888"/>
              </a:xfrm>
              <a:prstGeom prst="rect">
                <a:avLst/>
              </a:prstGeom>
              <a:solidFill>
                <a:srgbClr val="EFE0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31" name="Rectangle 1005"/>
              <p:cNvSpPr>
                <a:spLocks noChangeArrowheads="1"/>
              </p:cNvSpPr>
              <p:nvPr/>
            </p:nvSpPr>
            <p:spPr bwMode="auto">
              <a:xfrm>
                <a:off x="3906839" y="5635626"/>
                <a:ext cx="3175" cy="242888"/>
              </a:xfrm>
              <a:prstGeom prst="rect">
                <a:avLst/>
              </a:prstGeom>
              <a:solidFill>
                <a:srgbClr val="EEDF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32" name="Rectangle 1006"/>
              <p:cNvSpPr>
                <a:spLocks noChangeArrowheads="1"/>
              </p:cNvSpPr>
              <p:nvPr/>
            </p:nvSpPr>
            <p:spPr bwMode="auto">
              <a:xfrm>
                <a:off x="3910014" y="5635626"/>
                <a:ext cx="4763" cy="242888"/>
              </a:xfrm>
              <a:prstGeom prst="rect">
                <a:avLst/>
              </a:prstGeom>
              <a:solidFill>
                <a:srgbClr val="EDDE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33" name="Rectangle 1007"/>
              <p:cNvSpPr>
                <a:spLocks noChangeArrowheads="1"/>
              </p:cNvSpPr>
              <p:nvPr/>
            </p:nvSpPr>
            <p:spPr bwMode="auto">
              <a:xfrm>
                <a:off x="3914776" y="5635626"/>
                <a:ext cx="3175" cy="242888"/>
              </a:xfrm>
              <a:prstGeom prst="rect">
                <a:avLst/>
              </a:prstGeom>
              <a:solidFill>
                <a:srgbClr val="EDDE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34" name="Rectangle 1008"/>
              <p:cNvSpPr>
                <a:spLocks noChangeArrowheads="1"/>
              </p:cNvSpPr>
              <p:nvPr/>
            </p:nvSpPr>
            <p:spPr bwMode="auto">
              <a:xfrm>
                <a:off x="3917951" y="5635626"/>
                <a:ext cx="3175" cy="242888"/>
              </a:xfrm>
              <a:prstGeom prst="rect">
                <a:avLst/>
              </a:prstGeom>
              <a:solidFill>
                <a:srgbClr val="EDDD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35" name="Rectangle 1010"/>
              <p:cNvSpPr>
                <a:spLocks noChangeArrowheads="1"/>
              </p:cNvSpPr>
              <p:nvPr/>
            </p:nvSpPr>
            <p:spPr bwMode="auto">
              <a:xfrm>
                <a:off x="3921126" y="5635626"/>
                <a:ext cx="6350" cy="242888"/>
              </a:xfrm>
              <a:prstGeom prst="rect">
                <a:avLst/>
              </a:prstGeom>
              <a:solidFill>
                <a:srgbClr val="ECDC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36" name="Rectangle 1011"/>
              <p:cNvSpPr>
                <a:spLocks noChangeArrowheads="1"/>
              </p:cNvSpPr>
              <p:nvPr/>
            </p:nvSpPr>
            <p:spPr bwMode="auto">
              <a:xfrm>
                <a:off x="3927476" y="5635626"/>
                <a:ext cx="4763" cy="242888"/>
              </a:xfrm>
              <a:prstGeom prst="rect">
                <a:avLst/>
              </a:prstGeom>
              <a:solidFill>
                <a:srgbClr val="ECDB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37" name="Rectangle 1012"/>
              <p:cNvSpPr>
                <a:spLocks noChangeArrowheads="1"/>
              </p:cNvSpPr>
              <p:nvPr/>
            </p:nvSpPr>
            <p:spPr bwMode="auto">
              <a:xfrm>
                <a:off x="3932239" y="5635626"/>
                <a:ext cx="6350" cy="242888"/>
              </a:xfrm>
              <a:prstGeom prst="rect">
                <a:avLst/>
              </a:prstGeom>
              <a:solidFill>
                <a:srgbClr val="EBDA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38" name="Rectangle 1013"/>
              <p:cNvSpPr>
                <a:spLocks noChangeArrowheads="1"/>
              </p:cNvSpPr>
              <p:nvPr/>
            </p:nvSpPr>
            <p:spPr bwMode="auto">
              <a:xfrm>
                <a:off x="3938589" y="5635626"/>
                <a:ext cx="3175" cy="242888"/>
              </a:xfrm>
              <a:prstGeom prst="rect">
                <a:avLst/>
              </a:prstGeom>
              <a:solidFill>
                <a:srgbClr val="EAD9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39" name="Rectangle 1014"/>
              <p:cNvSpPr>
                <a:spLocks noChangeArrowheads="1"/>
              </p:cNvSpPr>
              <p:nvPr/>
            </p:nvSpPr>
            <p:spPr bwMode="auto">
              <a:xfrm>
                <a:off x="3941764" y="5635626"/>
                <a:ext cx="4763" cy="242888"/>
              </a:xfrm>
              <a:prstGeom prst="rect">
                <a:avLst/>
              </a:prstGeom>
              <a:solidFill>
                <a:srgbClr val="EAD9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40" name="Rectangle 1015"/>
              <p:cNvSpPr>
                <a:spLocks noChangeArrowheads="1"/>
              </p:cNvSpPr>
              <p:nvPr/>
            </p:nvSpPr>
            <p:spPr bwMode="auto">
              <a:xfrm>
                <a:off x="3946526" y="5635626"/>
                <a:ext cx="3175" cy="242888"/>
              </a:xfrm>
              <a:prstGeom prst="rect">
                <a:avLst/>
              </a:prstGeom>
              <a:solidFill>
                <a:srgbClr val="E9D8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41" name="Rectangle 1016"/>
              <p:cNvSpPr>
                <a:spLocks noChangeArrowheads="1"/>
              </p:cNvSpPr>
              <p:nvPr/>
            </p:nvSpPr>
            <p:spPr bwMode="auto">
              <a:xfrm>
                <a:off x="3949701" y="5635626"/>
                <a:ext cx="3175" cy="242888"/>
              </a:xfrm>
              <a:prstGeom prst="rect">
                <a:avLst/>
              </a:prstGeom>
              <a:solidFill>
                <a:srgbClr val="E9D8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42" name="Rectangle 1017"/>
              <p:cNvSpPr>
                <a:spLocks noChangeArrowheads="1"/>
              </p:cNvSpPr>
              <p:nvPr/>
            </p:nvSpPr>
            <p:spPr bwMode="auto">
              <a:xfrm>
                <a:off x="3640139" y="5635626"/>
                <a:ext cx="312738" cy="242888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43" name="Rectangle 1018"/>
              <p:cNvSpPr>
                <a:spLocks noChangeArrowheads="1"/>
              </p:cNvSpPr>
              <p:nvPr/>
            </p:nvSpPr>
            <p:spPr bwMode="auto">
              <a:xfrm>
                <a:off x="3684589" y="5657851"/>
                <a:ext cx="271384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«FeatureTy...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" name="Rectangle 1019"/>
              <p:cNvSpPr>
                <a:spLocks noChangeArrowheads="1"/>
              </p:cNvSpPr>
              <p:nvPr/>
            </p:nvSpPr>
            <p:spPr bwMode="auto">
              <a:xfrm>
                <a:off x="3684589" y="5702301"/>
                <a:ext cx="276547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OM_Process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45" name="Group 344"/>
            <p:cNvGrpSpPr/>
            <p:nvPr/>
          </p:nvGrpSpPr>
          <p:grpSpPr>
            <a:xfrm>
              <a:off x="2473326" y="4856163"/>
              <a:ext cx="352976" cy="252413"/>
              <a:chOff x="2473326" y="4856163"/>
              <a:chExt cx="352976" cy="252413"/>
            </a:xfrm>
          </p:grpSpPr>
          <p:sp>
            <p:nvSpPr>
              <p:cNvPr id="346" name="Rectangle 1206"/>
              <p:cNvSpPr>
                <a:spLocks noChangeArrowheads="1"/>
              </p:cNvSpPr>
              <p:nvPr/>
            </p:nvSpPr>
            <p:spPr bwMode="auto">
              <a:xfrm>
                <a:off x="2484439" y="4865688"/>
                <a:ext cx="312738" cy="242888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47" name="Rectangle 1207"/>
              <p:cNvSpPr>
                <a:spLocks noChangeArrowheads="1"/>
              </p:cNvSpPr>
              <p:nvPr/>
            </p:nvSpPr>
            <p:spPr bwMode="auto">
              <a:xfrm>
                <a:off x="2484439" y="4865688"/>
                <a:ext cx="312738" cy="242888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48" name="Rectangle 1208"/>
              <p:cNvSpPr>
                <a:spLocks noChangeArrowheads="1"/>
              </p:cNvSpPr>
              <p:nvPr/>
            </p:nvSpPr>
            <p:spPr bwMode="auto">
              <a:xfrm>
                <a:off x="2473326" y="4856163"/>
                <a:ext cx="161925" cy="241300"/>
              </a:xfrm>
              <a:prstGeom prst="rect">
                <a:avLst/>
              </a:prstGeom>
              <a:solidFill>
                <a:srgbClr val="FCF2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49" name="Rectangle 1209"/>
              <p:cNvSpPr>
                <a:spLocks noChangeArrowheads="1"/>
              </p:cNvSpPr>
              <p:nvPr/>
            </p:nvSpPr>
            <p:spPr bwMode="auto">
              <a:xfrm>
                <a:off x="2635251" y="4856163"/>
                <a:ext cx="4763" cy="241300"/>
              </a:xfrm>
              <a:prstGeom prst="rect">
                <a:avLst/>
              </a:prstGeom>
              <a:solidFill>
                <a:srgbClr val="FBF1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50" name="Rectangle 1211"/>
              <p:cNvSpPr>
                <a:spLocks noChangeArrowheads="1"/>
              </p:cNvSpPr>
              <p:nvPr/>
            </p:nvSpPr>
            <p:spPr bwMode="auto">
              <a:xfrm>
                <a:off x="2640014" y="4856163"/>
                <a:ext cx="3175" cy="241300"/>
              </a:xfrm>
              <a:prstGeom prst="rect">
                <a:avLst/>
              </a:prstGeom>
              <a:solidFill>
                <a:srgbClr val="FBF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51" name="Rectangle 1212"/>
              <p:cNvSpPr>
                <a:spLocks noChangeArrowheads="1"/>
              </p:cNvSpPr>
              <p:nvPr/>
            </p:nvSpPr>
            <p:spPr bwMode="auto">
              <a:xfrm>
                <a:off x="2643189" y="4856163"/>
                <a:ext cx="3175" cy="241300"/>
              </a:xfrm>
              <a:prstGeom prst="rect">
                <a:avLst/>
              </a:prstGeom>
              <a:solidFill>
                <a:srgbClr val="FBF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52" name="Rectangle 1213"/>
              <p:cNvSpPr>
                <a:spLocks noChangeArrowheads="1"/>
              </p:cNvSpPr>
              <p:nvPr/>
            </p:nvSpPr>
            <p:spPr bwMode="auto">
              <a:xfrm>
                <a:off x="2646364" y="4856163"/>
                <a:ext cx="3175" cy="241300"/>
              </a:xfrm>
              <a:prstGeom prst="rect">
                <a:avLst/>
              </a:prstGeom>
              <a:solidFill>
                <a:srgbClr val="FAF0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53" name="Rectangle 1214"/>
              <p:cNvSpPr>
                <a:spLocks noChangeArrowheads="1"/>
              </p:cNvSpPr>
              <p:nvPr/>
            </p:nvSpPr>
            <p:spPr bwMode="auto">
              <a:xfrm>
                <a:off x="2649539" y="4856163"/>
                <a:ext cx="3175" cy="241300"/>
              </a:xfrm>
              <a:prstGeom prst="rect">
                <a:avLst/>
              </a:prstGeom>
              <a:solidFill>
                <a:srgbClr val="FAEF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54" name="Rectangle 1215"/>
              <p:cNvSpPr>
                <a:spLocks noChangeArrowheads="1"/>
              </p:cNvSpPr>
              <p:nvPr/>
            </p:nvSpPr>
            <p:spPr bwMode="auto">
              <a:xfrm>
                <a:off x="2652714" y="4856163"/>
                <a:ext cx="7938" cy="241300"/>
              </a:xfrm>
              <a:prstGeom prst="rect">
                <a:avLst/>
              </a:prstGeom>
              <a:solidFill>
                <a:srgbClr val="F9EE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55" name="Rectangle 1216"/>
              <p:cNvSpPr>
                <a:spLocks noChangeArrowheads="1"/>
              </p:cNvSpPr>
              <p:nvPr/>
            </p:nvSpPr>
            <p:spPr bwMode="auto">
              <a:xfrm>
                <a:off x="2660651" y="4856163"/>
                <a:ext cx="3175" cy="241300"/>
              </a:xfrm>
              <a:prstGeom prst="rect">
                <a:avLst/>
              </a:prstGeom>
              <a:solidFill>
                <a:srgbClr val="F8E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56" name="Rectangle 1217"/>
              <p:cNvSpPr>
                <a:spLocks noChangeArrowheads="1"/>
              </p:cNvSpPr>
              <p:nvPr/>
            </p:nvSpPr>
            <p:spPr bwMode="auto">
              <a:xfrm>
                <a:off x="2663826" y="4856163"/>
                <a:ext cx="3175" cy="241300"/>
              </a:xfrm>
              <a:prstGeom prst="rect">
                <a:avLst/>
              </a:prstGeom>
              <a:solidFill>
                <a:srgbClr val="F8EC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57" name="Rectangle 1218"/>
              <p:cNvSpPr>
                <a:spLocks noChangeArrowheads="1"/>
              </p:cNvSpPr>
              <p:nvPr/>
            </p:nvSpPr>
            <p:spPr bwMode="auto">
              <a:xfrm>
                <a:off x="2667001" y="4856163"/>
                <a:ext cx="7938" cy="241300"/>
              </a:xfrm>
              <a:prstGeom prst="rect">
                <a:avLst/>
              </a:prstGeom>
              <a:solidFill>
                <a:srgbClr val="F7EB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58" name="Rectangle 1219"/>
              <p:cNvSpPr>
                <a:spLocks noChangeArrowheads="1"/>
              </p:cNvSpPr>
              <p:nvPr/>
            </p:nvSpPr>
            <p:spPr bwMode="auto">
              <a:xfrm>
                <a:off x="2674939" y="4856163"/>
                <a:ext cx="3175" cy="241300"/>
              </a:xfrm>
              <a:prstGeom prst="rect">
                <a:avLst/>
              </a:prstGeom>
              <a:solidFill>
                <a:srgbClr val="F7EA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59" name="Rectangle 1220"/>
              <p:cNvSpPr>
                <a:spLocks noChangeArrowheads="1"/>
              </p:cNvSpPr>
              <p:nvPr/>
            </p:nvSpPr>
            <p:spPr bwMode="auto">
              <a:xfrm>
                <a:off x="2678114" y="4856163"/>
                <a:ext cx="3175" cy="241300"/>
              </a:xfrm>
              <a:prstGeom prst="rect">
                <a:avLst/>
              </a:prstGeom>
              <a:solidFill>
                <a:srgbClr val="F6E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60" name="Rectangle 1221"/>
              <p:cNvSpPr>
                <a:spLocks noChangeArrowheads="1"/>
              </p:cNvSpPr>
              <p:nvPr/>
            </p:nvSpPr>
            <p:spPr bwMode="auto">
              <a:xfrm>
                <a:off x="2681289" y="4856163"/>
                <a:ext cx="3175" cy="241300"/>
              </a:xfrm>
              <a:prstGeom prst="rect">
                <a:avLst/>
              </a:prstGeom>
              <a:solidFill>
                <a:srgbClr val="F6E9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61" name="Rectangle 1222"/>
              <p:cNvSpPr>
                <a:spLocks noChangeArrowheads="1"/>
              </p:cNvSpPr>
              <p:nvPr/>
            </p:nvSpPr>
            <p:spPr bwMode="auto">
              <a:xfrm>
                <a:off x="2684464" y="4856163"/>
                <a:ext cx="4763" cy="241300"/>
              </a:xfrm>
              <a:prstGeom prst="rect">
                <a:avLst/>
              </a:prstGeom>
              <a:solidFill>
                <a:srgbClr val="F5E9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62" name="Rectangle 1223"/>
              <p:cNvSpPr>
                <a:spLocks noChangeArrowheads="1"/>
              </p:cNvSpPr>
              <p:nvPr/>
            </p:nvSpPr>
            <p:spPr bwMode="auto">
              <a:xfrm>
                <a:off x="2689226" y="4856163"/>
                <a:ext cx="3175" cy="241300"/>
              </a:xfrm>
              <a:prstGeom prst="rect">
                <a:avLst/>
              </a:prstGeom>
              <a:solidFill>
                <a:srgbClr val="F5E8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63" name="Rectangle 1224"/>
              <p:cNvSpPr>
                <a:spLocks noChangeArrowheads="1"/>
              </p:cNvSpPr>
              <p:nvPr/>
            </p:nvSpPr>
            <p:spPr bwMode="auto">
              <a:xfrm>
                <a:off x="2692401" y="4856163"/>
                <a:ext cx="3175" cy="241300"/>
              </a:xfrm>
              <a:prstGeom prst="rect">
                <a:avLst/>
              </a:prstGeom>
              <a:solidFill>
                <a:srgbClr val="F5E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64" name="Rectangle 1225"/>
              <p:cNvSpPr>
                <a:spLocks noChangeArrowheads="1"/>
              </p:cNvSpPr>
              <p:nvPr/>
            </p:nvSpPr>
            <p:spPr bwMode="auto">
              <a:xfrm>
                <a:off x="2695576" y="4856163"/>
                <a:ext cx="3175" cy="241300"/>
              </a:xfrm>
              <a:prstGeom prst="rect">
                <a:avLst/>
              </a:prstGeom>
              <a:solidFill>
                <a:srgbClr val="F4E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65" name="Rectangle 1226"/>
              <p:cNvSpPr>
                <a:spLocks noChangeArrowheads="1"/>
              </p:cNvSpPr>
              <p:nvPr/>
            </p:nvSpPr>
            <p:spPr bwMode="auto">
              <a:xfrm>
                <a:off x="2698751" y="4856163"/>
                <a:ext cx="3175" cy="241300"/>
              </a:xfrm>
              <a:prstGeom prst="rect">
                <a:avLst/>
              </a:prstGeom>
              <a:solidFill>
                <a:srgbClr val="F3E6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66" name="Rectangle 1227"/>
              <p:cNvSpPr>
                <a:spLocks noChangeArrowheads="1"/>
              </p:cNvSpPr>
              <p:nvPr/>
            </p:nvSpPr>
            <p:spPr bwMode="auto">
              <a:xfrm>
                <a:off x="2701926" y="4856163"/>
                <a:ext cx="4763" cy="241300"/>
              </a:xfrm>
              <a:prstGeom prst="rect">
                <a:avLst/>
              </a:prstGeom>
              <a:solidFill>
                <a:srgbClr val="F3E6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67" name="Rectangle 1228"/>
              <p:cNvSpPr>
                <a:spLocks noChangeArrowheads="1"/>
              </p:cNvSpPr>
              <p:nvPr/>
            </p:nvSpPr>
            <p:spPr bwMode="auto">
              <a:xfrm>
                <a:off x="2706689" y="4856163"/>
                <a:ext cx="3175" cy="241300"/>
              </a:xfrm>
              <a:prstGeom prst="rect">
                <a:avLst/>
              </a:prstGeom>
              <a:solidFill>
                <a:srgbClr val="F2E5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68" name="Rectangle 1229"/>
              <p:cNvSpPr>
                <a:spLocks noChangeArrowheads="1"/>
              </p:cNvSpPr>
              <p:nvPr/>
            </p:nvSpPr>
            <p:spPr bwMode="auto">
              <a:xfrm>
                <a:off x="2709864" y="4856163"/>
                <a:ext cx="3175" cy="241300"/>
              </a:xfrm>
              <a:prstGeom prst="rect">
                <a:avLst/>
              </a:prstGeom>
              <a:solidFill>
                <a:srgbClr val="F2E5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69" name="Rectangle 1230"/>
              <p:cNvSpPr>
                <a:spLocks noChangeArrowheads="1"/>
              </p:cNvSpPr>
              <p:nvPr/>
            </p:nvSpPr>
            <p:spPr bwMode="auto">
              <a:xfrm>
                <a:off x="2713039" y="4856163"/>
                <a:ext cx="3175" cy="241300"/>
              </a:xfrm>
              <a:prstGeom prst="rect">
                <a:avLst/>
              </a:prstGeom>
              <a:solidFill>
                <a:srgbClr val="F2E4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70" name="Rectangle 1231"/>
              <p:cNvSpPr>
                <a:spLocks noChangeArrowheads="1"/>
              </p:cNvSpPr>
              <p:nvPr/>
            </p:nvSpPr>
            <p:spPr bwMode="auto">
              <a:xfrm>
                <a:off x="2716214" y="4856163"/>
                <a:ext cx="4763" cy="241300"/>
              </a:xfrm>
              <a:prstGeom prst="rect">
                <a:avLst/>
              </a:prstGeom>
              <a:solidFill>
                <a:srgbClr val="F1E3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71" name="Rectangle 1232"/>
              <p:cNvSpPr>
                <a:spLocks noChangeArrowheads="1"/>
              </p:cNvSpPr>
              <p:nvPr/>
            </p:nvSpPr>
            <p:spPr bwMode="auto">
              <a:xfrm>
                <a:off x="2720976" y="4856163"/>
                <a:ext cx="3175" cy="241300"/>
              </a:xfrm>
              <a:prstGeom prst="rect">
                <a:avLst/>
              </a:prstGeom>
              <a:solidFill>
                <a:srgbClr val="F1E3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72" name="Rectangle 1233"/>
              <p:cNvSpPr>
                <a:spLocks noChangeArrowheads="1"/>
              </p:cNvSpPr>
              <p:nvPr/>
            </p:nvSpPr>
            <p:spPr bwMode="auto">
              <a:xfrm>
                <a:off x="2724151" y="4856163"/>
                <a:ext cx="3175" cy="241300"/>
              </a:xfrm>
              <a:prstGeom prst="rect">
                <a:avLst/>
              </a:prstGeom>
              <a:solidFill>
                <a:srgbClr val="F0E2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73" name="Rectangle 1234"/>
              <p:cNvSpPr>
                <a:spLocks noChangeArrowheads="1"/>
              </p:cNvSpPr>
              <p:nvPr/>
            </p:nvSpPr>
            <p:spPr bwMode="auto">
              <a:xfrm>
                <a:off x="2727326" y="4856163"/>
                <a:ext cx="3175" cy="241300"/>
              </a:xfrm>
              <a:prstGeom prst="rect">
                <a:avLst/>
              </a:prstGeom>
              <a:solidFill>
                <a:srgbClr val="F0E1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74" name="Rectangle 1235"/>
              <p:cNvSpPr>
                <a:spLocks noChangeArrowheads="1"/>
              </p:cNvSpPr>
              <p:nvPr/>
            </p:nvSpPr>
            <p:spPr bwMode="auto">
              <a:xfrm>
                <a:off x="2730501" y="4856163"/>
                <a:ext cx="3175" cy="241300"/>
              </a:xfrm>
              <a:prstGeom prst="rect">
                <a:avLst/>
              </a:prstGeom>
              <a:solidFill>
                <a:srgbClr val="F0E1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75" name="Rectangle 1236"/>
              <p:cNvSpPr>
                <a:spLocks noChangeArrowheads="1"/>
              </p:cNvSpPr>
              <p:nvPr/>
            </p:nvSpPr>
            <p:spPr bwMode="auto">
              <a:xfrm>
                <a:off x="2733676" y="4856163"/>
                <a:ext cx="7938" cy="241300"/>
              </a:xfrm>
              <a:prstGeom prst="rect">
                <a:avLst/>
              </a:prstGeom>
              <a:solidFill>
                <a:srgbClr val="EFE0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76" name="Rectangle 1237"/>
              <p:cNvSpPr>
                <a:spLocks noChangeArrowheads="1"/>
              </p:cNvSpPr>
              <p:nvPr/>
            </p:nvSpPr>
            <p:spPr bwMode="auto">
              <a:xfrm>
                <a:off x="2741614" y="4856163"/>
                <a:ext cx="3175" cy="241300"/>
              </a:xfrm>
              <a:prstGeom prst="rect">
                <a:avLst/>
              </a:prstGeom>
              <a:solidFill>
                <a:srgbClr val="EEDF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77" name="Rectangle 1238"/>
              <p:cNvSpPr>
                <a:spLocks noChangeArrowheads="1"/>
              </p:cNvSpPr>
              <p:nvPr/>
            </p:nvSpPr>
            <p:spPr bwMode="auto">
              <a:xfrm>
                <a:off x="2744789" y="4856163"/>
                <a:ext cx="3175" cy="241300"/>
              </a:xfrm>
              <a:prstGeom prst="rect">
                <a:avLst/>
              </a:prstGeom>
              <a:solidFill>
                <a:srgbClr val="EDDE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78" name="Rectangle 1239"/>
              <p:cNvSpPr>
                <a:spLocks noChangeArrowheads="1"/>
              </p:cNvSpPr>
              <p:nvPr/>
            </p:nvSpPr>
            <p:spPr bwMode="auto">
              <a:xfrm>
                <a:off x="2747964" y="4856163"/>
                <a:ext cx="4763" cy="241300"/>
              </a:xfrm>
              <a:prstGeom prst="rect">
                <a:avLst/>
              </a:prstGeom>
              <a:solidFill>
                <a:srgbClr val="EDDE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79" name="Rectangle 1240"/>
              <p:cNvSpPr>
                <a:spLocks noChangeArrowheads="1"/>
              </p:cNvSpPr>
              <p:nvPr/>
            </p:nvSpPr>
            <p:spPr bwMode="auto">
              <a:xfrm>
                <a:off x="2752726" y="4856163"/>
                <a:ext cx="3175" cy="241300"/>
              </a:xfrm>
              <a:prstGeom prst="rect">
                <a:avLst/>
              </a:prstGeom>
              <a:solidFill>
                <a:srgbClr val="EDDD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80" name="Rectangle 1241"/>
              <p:cNvSpPr>
                <a:spLocks noChangeArrowheads="1"/>
              </p:cNvSpPr>
              <p:nvPr/>
            </p:nvSpPr>
            <p:spPr bwMode="auto">
              <a:xfrm>
                <a:off x="2755901" y="4856163"/>
                <a:ext cx="6350" cy="241300"/>
              </a:xfrm>
              <a:prstGeom prst="rect">
                <a:avLst/>
              </a:prstGeom>
              <a:solidFill>
                <a:srgbClr val="ECDC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81" name="Rectangle 1242"/>
              <p:cNvSpPr>
                <a:spLocks noChangeArrowheads="1"/>
              </p:cNvSpPr>
              <p:nvPr/>
            </p:nvSpPr>
            <p:spPr bwMode="auto">
              <a:xfrm>
                <a:off x="2762251" y="4856163"/>
                <a:ext cx="3175" cy="241300"/>
              </a:xfrm>
              <a:prstGeom prst="rect">
                <a:avLst/>
              </a:prstGeom>
              <a:solidFill>
                <a:srgbClr val="ECDB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82" name="Rectangle 1243"/>
              <p:cNvSpPr>
                <a:spLocks noChangeArrowheads="1"/>
              </p:cNvSpPr>
              <p:nvPr/>
            </p:nvSpPr>
            <p:spPr bwMode="auto">
              <a:xfrm>
                <a:off x="2765426" y="4856163"/>
                <a:ext cx="7938" cy="241300"/>
              </a:xfrm>
              <a:prstGeom prst="rect">
                <a:avLst/>
              </a:prstGeom>
              <a:solidFill>
                <a:srgbClr val="EBDA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83" name="Rectangle 1244"/>
              <p:cNvSpPr>
                <a:spLocks noChangeArrowheads="1"/>
              </p:cNvSpPr>
              <p:nvPr/>
            </p:nvSpPr>
            <p:spPr bwMode="auto">
              <a:xfrm>
                <a:off x="2773364" y="4856163"/>
                <a:ext cx="3175" cy="241300"/>
              </a:xfrm>
              <a:prstGeom prst="rect">
                <a:avLst/>
              </a:prstGeom>
              <a:solidFill>
                <a:srgbClr val="EAD9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84" name="Rectangle 1245"/>
              <p:cNvSpPr>
                <a:spLocks noChangeArrowheads="1"/>
              </p:cNvSpPr>
              <p:nvPr/>
            </p:nvSpPr>
            <p:spPr bwMode="auto">
              <a:xfrm>
                <a:off x="2776539" y="4856163"/>
                <a:ext cx="3175" cy="241300"/>
              </a:xfrm>
              <a:prstGeom prst="rect">
                <a:avLst/>
              </a:prstGeom>
              <a:solidFill>
                <a:srgbClr val="EAD9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85" name="Rectangle 1246"/>
              <p:cNvSpPr>
                <a:spLocks noChangeArrowheads="1"/>
              </p:cNvSpPr>
              <p:nvPr/>
            </p:nvSpPr>
            <p:spPr bwMode="auto">
              <a:xfrm>
                <a:off x="2779714" y="4856163"/>
                <a:ext cx="3175" cy="241300"/>
              </a:xfrm>
              <a:prstGeom prst="rect">
                <a:avLst/>
              </a:prstGeom>
              <a:solidFill>
                <a:srgbClr val="E9D8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86" name="Rectangle 1247"/>
              <p:cNvSpPr>
                <a:spLocks noChangeArrowheads="1"/>
              </p:cNvSpPr>
              <p:nvPr/>
            </p:nvSpPr>
            <p:spPr bwMode="auto">
              <a:xfrm>
                <a:off x="2782889" y="4856163"/>
                <a:ext cx="4763" cy="241300"/>
              </a:xfrm>
              <a:prstGeom prst="rect">
                <a:avLst/>
              </a:prstGeom>
              <a:solidFill>
                <a:srgbClr val="E9D8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87" name="Rectangle 1248"/>
              <p:cNvSpPr>
                <a:spLocks noChangeArrowheads="1"/>
              </p:cNvSpPr>
              <p:nvPr/>
            </p:nvSpPr>
            <p:spPr bwMode="auto">
              <a:xfrm>
                <a:off x="2473326" y="4856163"/>
                <a:ext cx="314325" cy="241300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88" name="Rectangle 1249"/>
              <p:cNvSpPr>
                <a:spLocks noChangeArrowheads="1"/>
              </p:cNvSpPr>
              <p:nvPr/>
            </p:nvSpPr>
            <p:spPr bwMode="auto">
              <a:xfrm>
                <a:off x="2540001" y="4865688"/>
                <a:ext cx="286301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IdentifiedType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9" name="Rectangle 1250"/>
              <p:cNvSpPr>
                <a:spLocks noChangeArrowheads="1"/>
              </p:cNvSpPr>
              <p:nvPr/>
            </p:nvSpPr>
            <p:spPr bwMode="auto">
              <a:xfrm>
                <a:off x="2530476" y="4932363"/>
                <a:ext cx="256466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«Metaclass»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0" name="Rectangle 1251"/>
              <p:cNvSpPr>
                <a:spLocks noChangeArrowheads="1"/>
              </p:cNvSpPr>
              <p:nvPr/>
            </p:nvSpPr>
            <p:spPr bwMode="auto">
              <a:xfrm>
                <a:off x="2516189" y="4978401"/>
                <a:ext cx="294907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1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PropertyType</a:t>
                </a:r>
                <a:endParaRPr kumimoji="0" lang="en-US" alt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91" name="Group 390"/>
            <p:cNvGrpSpPr/>
            <p:nvPr/>
          </p:nvGrpSpPr>
          <p:grpSpPr>
            <a:xfrm>
              <a:off x="2568576" y="5218674"/>
              <a:ext cx="746463" cy="497915"/>
              <a:chOff x="2568576" y="5218674"/>
              <a:chExt cx="746463" cy="497915"/>
            </a:xfrm>
          </p:grpSpPr>
          <p:sp>
            <p:nvSpPr>
              <p:cNvPr id="392" name="Line 1330"/>
              <p:cNvSpPr>
                <a:spLocks noChangeShapeType="1"/>
              </p:cNvSpPr>
              <p:nvPr/>
            </p:nvSpPr>
            <p:spPr bwMode="auto">
              <a:xfrm>
                <a:off x="3206751" y="5351463"/>
                <a:ext cx="80963" cy="0"/>
              </a:xfrm>
              <a:prstGeom prst="line">
                <a:avLst/>
              </a:pr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93" name="Line 1331"/>
              <p:cNvSpPr>
                <a:spLocks noChangeShapeType="1"/>
              </p:cNvSpPr>
              <p:nvPr/>
            </p:nvSpPr>
            <p:spPr bwMode="auto">
              <a:xfrm flipV="1">
                <a:off x="3287714" y="5299076"/>
                <a:ext cx="0" cy="52388"/>
              </a:xfrm>
              <a:prstGeom prst="line">
                <a:avLst/>
              </a:pr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94" name="Line 1332"/>
              <p:cNvSpPr>
                <a:spLocks noChangeShapeType="1"/>
              </p:cNvSpPr>
              <p:nvPr/>
            </p:nvSpPr>
            <p:spPr bwMode="auto">
              <a:xfrm flipH="1">
                <a:off x="3206751" y="5299076"/>
                <a:ext cx="80963" cy="0"/>
              </a:xfrm>
              <a:prstGeom prst="line">
                <a:avLst/>
              </a:pr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95" name="Rectangle 1139"/>
              <p:cNvSpPr>
                <a:spLocks noChangeArrowheads="1"/>
              </p:cNvSpPr>
              <p:nvPr/>
            </p:nvSpPr>
            <p:spPr bwMode="auto">
              <a:xfrm>
                <a:off x="2579689" y="5273676"/>
                <a:ext cx="633413" cy="44291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96" name="Rectangle 1140"/>
              <p:cNvSpPr>
                <a:spLocks noChangeArrowheads="1"/>
              </p:cNvSpPr>
              <p:nvPr/>
            </p:nvSpPr>
            <p:spPr bwMode="auto">
              <a:xfrm>
                <a:off x="2579689" y="5273676"/>
                <a:ext cx="633413" cy="44291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97" name="Rectangle 1141"/>
              <p:cNvSpPr>
                <a:spLocks noChangeArrowheads="1"/>
              </p:cNvSpPr>
              <p:nvPr/>
            </p:nvSpPr>
            <p:spPr bwMode="auto">
              <a:xfrm>
                <a:off x="2568576" y="5264151"/>
                <a:ext cx="331788" cy="442913"/>
              </a:xfrm>
              <a:prstGeom prst="rect">
                <a:avLst/>
              </a:prstGeom>
              <a:solidFill>
                <a:srgbClr val="D5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98" name="Rectangle 1142"/>
              <p:cNvSpPr>
                <a:spLocks noChangeArrowheads="1"/>
              </p:cNvSpPr>
              <p:nvPr/>
            </p:nvSpPr>
            <p:spPr bwMode="auto">
              <a:xfrm>
                <a:off x="2900364" y="5264151"/>
                <a:ext cx="14288" cy="442913"/>
              </a:xfrm>
              <a:prstGeom prst="rect">
                <a:avLst/>
              </a:prstGeom>
              <a:solidFill>
                <a:srgbClr val="D3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399" name="Rectangle 1143"/>
              <p:cNvSpPr>
                <a:spLocks noChangeArrowheads="1"/>
              </p:cNvSpPr>
              <p:nvPr/>
            </p:nvSpPr>
            <p:spPr bwMode="auto">
              <a:xfrm>
                <a:off x="2914651" y="5264151"/>
                <a:ext cx="17463" cy="442913"/>
              </a:xfrm>
              <a:prstGeom prst="rect">
                <a:avLst/>
              </a:prstGeom>
              <a:solidFill>
                <a:srgbClr val="D1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00" name="Rectangle 1144"/>
              <p:cNvSpPr>
                <a:spLocks noChangeArrowheads="1"/>
              </p:cNvSpPr>
              <p:nvPr/>
            </p:nvSpPr>
            <p:spPr bwMode="auto">
              <a:xfrm>
                <a:off x="2932114" y="5264151"/>
                <a:ext cx="14288" cy="442913"/>
              </a:xfrm>
              <a:prstGeom prst="rect">
                <a:avLst/>
              </a:prstGeom>
              <a:solidFill>
                <a:srgbClr val="CF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01" name="Rectangle 1145"/>
              <p:cNvSpPr>
                <a:spLocks noChangeArrowheads="1"/>
              </p:cNvSpPr>
              <p:nvPr/>
            </p:nvSpPr>
            <p:spPr bwMode="auto">
              <a:xfrm>
                <a:off x="2946401" y="5264151"/>
                <a:ext cx="17463" cy="442913"/>
              </a:xfrm>
              <a:prstGeom prst="rect">
                <a:avLst/>
              </a:prstGeom>
              <a:solidFill>
                <a:srgbClr val="CD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02" name="Rectangle 1146"/>
              <p:cNvSpPr>
                <a:spLocks noChangeArrowheads="1"/>
              </p:cNvSpPr>
              <p:nvPr/>
            </p:nvSpPr>
            <p:spPr bwMode="auto">
              <a:xfrm>
                <a:off x="2963864" y="5264151"/>
                <a:ext cx="12700" cy="442913"/>
              </a:xfrm>
              <a:prstGeom prst="rect">
                <a:avLst/>
              </a:prstGeom>
              <a:solidFill>
                <a:srgbClr val="C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03" name="Rectangle 1147"/>
              <p:cNvSpPr>
                <a:spLocks noChangeArrowheads="1"/>
              </p:cNvSpPr>
              <p:nvPr/>
            </p:nvSpPr>
            <p:spPr bwMode="auto">
              <a:xfrm>
                <a:off x="2976564" y="5264151"/>
                <a:ext cx="19050" cy="442913"/>
              </a:xfrm>
              <a:prstGeom prst="rect">
                <a:avLst/>
              </a:prstGeom>
              <a:solidFill>
                <a:srgbClr val="C9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04" name="Rectangle 1148"/>
              <p:cNvSpPr>
                <a:spLocks noChangeArrowheads="1"/>
              </p:cNvSpPr>
              <p:nvPr/>
            </p:nvSpPr>
            <p:spPr bwMode="auto">
              <a:xfrm>
                <a:off x="2995614" y="5264151"/>
                <a:ext cx="12700" cy="442913"/>
              </a:xfrm>
              <a:prstGeom prst="rect">
                <a:avLst/>
              </a:prstGeom>
              <a:solidFill>
                <a:srgbClr val="C7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05" name="Rectangle 1149"/>
              <p:cNvSpPr>
                <a:spLocks noChangeArrowheads="1"/>
              </p:cNvSpPr>
              <p:nvPr/>
            </p:nvSpPr>
            <p:spPr bwMode="auto">
              <a:xfrm>
                <a:off x="3008314" y="5264151"/>
                <a:ext cx="19050" cy="442913"/>
              </a:xfrm>
              <a:prstGeom prst="rect">
                <a:avLst/>
              </a:prstGeom>
              <a:solidFill>
                <a:srgbClr val="C5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06" name="Rectangle 1150"/>
              <p:cNvSpPr>
                <a:spLocks noChangeArrowheads="1"/>
              </p:cNvSpPr>
              <p:nvPr/>
            </p:nvSpPr>
            <p:spPr bwMode="auto">
              <a:xfrm>
                <a:off x="3027364" y="5264151"/>
                <a:ext cx="12700" cy="442913"/>
              </a:xfrm>
              <a:prstGeom prst="rect">
                <a:avLst/>
              </a:prstGeom>
              <a:solidFill>
                <a:srgbClr val="C3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07" name="Rectangle 1151"/>
              <p:cNvSpPr>
                <a:spLocks noChangeArrowheads="1"/>
              </p:cNvSpPr>
              <p:nvPr/>
            </p:nvSpPr>
            <p:spPr bwMode="auto">
              <a:xfrm>
                <a:off x="3040064" y="5264151"/>
                <a:ext cx="19050" cy="442913"/>
              </a:xfrm>
              <a:prstGeom prst="rect">
                <a:avLst/>
              </a:prstGeom>
              <a:solidFill>
                <a:srgbClr val="C1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08" name="Rectangle 1152"/>
              <p:cNvSpPr>
                <a:spLocks noChangeArrowheads="1"/>
              </p:cNvSpPr>
              <p:nvPr/>
            </p:nvSpPr>
            <p:spPr bwMode="auto">
              <a:xfrm>
                <a:off x="3059114" y="5264151"/>
                <a:ext cx="12700" cy="442913"/>
              </a:xfrm>
              <a:prstGeom prst="rect">
                <a:avLst/>
              </a:prstGeom>
              <a:solidFill>
                <a:srgbClr val="BF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09" name="Rectangle 1153"/>
              <p:cNvSpPr>
                <a:spLocks noChangeArrowheads="1"/>
              </p:cNvSpPr>
              <p:nvPr/>
            </p:nvSpPr>
            <p:spPr bwMode="auto">
              <a:xfrm>
                <a:off x="3071814" y="5264151"/>
                <a:ext cx="17463" cy="442913"/>
              </a:xfrm>
              <a:prstGeom prst="rect">
                <a:avLst/>
              </a:prstGeom>
              <a:solidFill>
                <a:srgbClr val="BD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10" name="Rectangle 1154"/>
              <p:cNvSpPr>
                <a:spLocks noChangeArrowheads="1"/>
              </p:cNvSpPr>
              <p:nvPr/>
            </p:nvSpPr>
            <p:spPr bwMode="auto">
              <a:xfrm>
                <a:off x="3089276" y="5264151"/>
                <a:ext cx="14288" cy="442913"/>
              </a:xfrm>
              <a:prstGeom prst="rect">
                <a:avLst/>
              </a:prstGeom>
              <a:solidFill>
                <a:srgbClr val="BB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11" name="Rectangle 1155"/>
              <p:cNvSpPr>
                <a:spLocks noChangeArrowheads="1"/>
              </p:cNvSpPr>
              <p:nvPr/>
            </p:nvSpPr>
            <p:spPr bwMode="auto">
              <a:xfrm>
                <a:off x="3103564" y="5264151"/>
                <a:ext cx="17463" cy="442913"/>
              </a:xfrm>
              <a:prstGeom prst="rect">
                <a:avLst/>
              </a:prstGeom>
              <a:solidFill>
                <a:srgbClr val="B9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12" name="Rectangle 1156"/>
              <p:cNvSpPr>
                <a:spLocks noChangeArrowheads="1"/>
              </p:cNvSpPr>
              <p:nvPr/>
            </p:nvSpPr>
            <p:spPr bwMode="auto">
              <a:xfrm>
                <a:off x="3121026" y="5264151"/>
                <a:ext cx="14288" cy="442913"/>
              </a:xfrm>
              <a:prstGeom prst="rect">
                <a:avLst/>
              </a:prstGeom>
              <a:solidFill>
                <a:srgbClr val="B7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13" name="Rectangle 1157"/>
              <p:cNvSpPr>
                <a:spLocks noChangeArrowheads="1"/>
              </p:cNvSpPr>
              <p:nvPr/>
            </p:nvSpPr>
            <p:spPr bwMode="auto">
              <a:xfrm>
                <a:off x="3135314" y="5264151"/>
                <a:ext cx="17463" cy="442913"/>
              </a:xfrm>
              <a:prstGeom prst="rect">
                <a:avLst/>
              </a:prstGeom>
              <a:solidFill>
                <a:srgbClr val="B5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14" name="Rectangle 1158"/>
              <p:cNvSpPr>
                <a:spLocks noChangeArrowheads="1"/>
              </p:cNvSpPr>
              <p:nvPr/>
            </p:nvSpPr>
            <p:spPr bwMode="auto">
              <a:xfrm>
                <a:off x="3152776" y="5264151"/>
                <a:ext cx="14288" cy="442913"/>
              </a:xfrm>
              <a:prstGeom prst="rect">
                <a:avLst/>
              </a:prstGeom>
              <a:solidFill>
                <a:srgbClr val="B3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15" name="Rectangle 1159"/>
              <p:cNvSpPr>
                <a:spLocks noChangeArrowheads="1"/>
              </p:cNvSpPr>
              <p:nvPr/>
            </p:nvSpPr>
            <p:spPr bwMode="auto">
              <a:xfrm>
                <a:off x="3167064" y="5264151"/>
                <a:ext cx="17463" cy="442913"/>
              </a:xfrm>
              <a:prstGeom prst="rect">
                <a:avLst/>
              </a:prstGeom>
              <a:solidFill>
                <a:srgbClr val="B1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16" name="Rectangle 1160"/>
              <p:cNvSpPr>
                <a:spLocks noChangeArrowheads="1"/>
              </p:cNvSpPr>
              <p:nvPr/>
            </p:nvSpPr>
            <p:spPr bwMode="auto">
              <a:xfrm>
                <a:off x="3184526" y="5264151"/>
                <a:ext cx="14288" cy="442913"/>
              </a:xfrm>
              <a:prstGeom prst="rect">
                <a:avLst/>
              </a:prstGeom>
              <a:solidFill>
                <a:srgbClr val="A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17" name="Rectangle 1161"/>
              <p:cNvSpPr>
                <a:spLocks noChangeArrowheads="1"/>
              </p:cNvSpPr>
              <p:nvPr/>
            </p:nvSpPr>
            <p:spPr bwMode="auto">
              <a:xfrm>
                <a:off x="3198814" y="5264151"/>
                <a:ext cx="3175" cy="442913"/>
              </a:xfrm>
              <a:prstGeom prst="rect">
                <a:avLst/>
              </a:prstGeom>
              <a:solidFill>
                <a:srgbClr val="AD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18" name="Rectangle 1162"/>
              <p:cNvSpPr>
                <a:spLocks noChangeArrowheads="1"/>
              </p:cNvSpPr>
              <p:nvPr/>
            </p:nvSpPr>
            <p:spPr bwMode="auto">
              <a:xfrm>
                <a:off x="2568576" y="5264151"/>
                <a:ext cx="633413" cy="442913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19" name="Rectangle 1163"/>
              <p:cNvSpPr>
                <a:spLocks noChangeArrowheads="1"/>
              </p:cNvSpPr>
              <p:nvPr/>
            </p:nvSpPr>
            <p:spPr bwMode="auto">
              <a:xfrm>
                <a:off x="3001964" y="5273676"/>
                <a:ext cx="235811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AnyFeature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0" name="Rectangle 1164"/>
              <p:cNvSpPr>
                <a:spLocks noChangeArrowheads="1"/>
              </p:cNvSpPr>
              <p:nvPr/>
            </p:nvSpPr>
            <p:spPr bwMode="auto">
              <a:xfrm>
                <a:off x="2759076" y="5340351"/>
                <a:ext cx="309251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</a:t>
                </a:r>
                <a:r>
                  <a:rPr kumimoji="0" lang="en-US" altLang="en-US" sz="10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FeatureType</a:t>
                </a: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»</a:t>
                </a:r>
                <a:endParaRPr kumimoji="0" lang="en-US" alt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1" name="Rectangle 1165"/>
              <p:cNvSpPr>
                <a:spLocks noChangeArrowheads="1"/>
              </p:cNvSpPr>
              <p:nvPr/>
            </p:nvSpPr>
            <p:spPr bwMode="auto">
              <a:xfrm>
                <a:off x="2738439" y="5386388"/>
                <a:ext cx="366052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OM_Observation</a:t>
                </a:r>
                <a:endParaRPr kumimoji="0" lang="en-US" alt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" name="Line 1166"/>
              <p:cNvSpPr>
                <a:spLocks noChangeShapeType="1"/>
              </p:cNvSpPr>
              <p:nvPr/>
            </p:nvSpPr>
            <p:spPr bwMode="auto">
              <a:xfrm>
                <a:off x="2568576" y="5449888"/>
                <a:ext cx="633413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23" name="Rectangle 1167"/>
              <p:cNvSpPr>
                <a:spLocks noChangeArrowheads="1"/>
              </p:cNvSpPr>
              <p:nvPr/>
            </p:nvSpPr>
            <p:spPr bwMode="auto">
              <a:xfrm>
                <a:off x="2586039" y="5464176"/>
                <a:ext cx="39589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4" name="Rectangle 1168"/>
              <p:cNvSpPr>
                <a:spLocks noChangeArrowheads="1"/>
              </p:cNvSpPr>
              <p:nvPr/>
            </p:nvSpPr>
            <p:spPr bwMode="auto">
              <a:xfrm>
                <a:off x="2646364" y="5464176"/>
                <a:ext cx="616207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parameter  :</a:t>
                </a:r>
                <a:r>
                  <a:rPr kumimoji="0" lang="en-US" altLang="en-US" sz="1000" b="0" i="0" u="none" strike="noStrike" cap="none" normalizeH="0" baseline="0" dirty="0" err="1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NamedValue</a:t>
                </a: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[0..*]</a:t>
                </a:r>
                <a:endParaRPr kumimoji="0" lang="en-US" alt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5" name="Rectangle 1169"/>
              <p:cNvSpPr>
                <a:spLocks noChangeArrowheads="1"/>
              </p:cNvSpPr>
              <p:nvPr/>
            </p:nvSpPr>
            <p:spPr bwMode="auto">
              <a:xfrm>
                <a:off x="2586039" y="5510213"/>
                <a:ext cx="39589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6" name="Rectangle 1170"/>
              <p:cNvSpPr>
                <a:spLocks noChangeArrowheads="1"/>
              </p:cNvSpPr>
              <p:nvPr/>
            </p:nvSpPr>
            <p:spPr bwMode="auto">
              <a:xfrm>
                <a:off x="2646364" y="5510213"/>
                <a:ext cx="629403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err="1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phenomenonTime</a:t>
                </a: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:</a:t>
                </a:r>
                <a:r>
                  <a:rPr kumimoji="0" lang="en-US" altLang="en-US" sz="1000" b="0" i="0" u="none" strike="noStrike" cap="none" normalizeH="0" baseline="0" dirty="0" err="1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TM_Object</a:t>
                </a:r>
                <a:endParaRPr kumimoji="0" lang="en-US" alt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7" name="Rectangle 1171"/>
              <p:cNvSpPr>
                <a:spLocks noChangeArrowheads="1"/>
              </p:cNvSpPr>
              <p:nvPr/>
            </p:nvSpPr>
            <p:spPr bwMode="auto">
              <a:xfrm>
                <a:off x="2586039" y="5554663"/>
                <a:ext cx="39589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8" name="Rectangle 1172"/>
              <p:cNvSpPr>
                <a:spLocks noChangeArrowheads="1"/>
              </p:cNvSpPr>
              <p:nvPr/>
            </p:nvSpPr>
            <p:spPr bwMode="auto">
              <a:xfrm>
                <a:off x="2646364" y="5554663"/>
                <a:ext cx="659812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resultQuality  :DQ_Element [0..*]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9" name="Rectangle 1173"/>
              <p:cNvSpPr>
                <a:spLocks noChangeArrowheads="1"/>
              </p:cNvSpPr>
              <p:nvPr/>
            </p:nvSpPr>
            <p:spPr bwMode="auto">
              <a:xfrm>
                <a:off x="2586039" y="5600701"/>
                <a:ext cx="39589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" name="Rectangle 1174"/>
              <p:cNvSpPr>
                <a:spLocks noChangeArrowheads="1"/>
              </p:cNvSpPr>
              <p:nvPr/>
            </p:nvSpPr>
            <p:spPr bwMode="auto">
              <a:xfrm>
                <a:off x="2646364" y="5600701"/>
                <a:ext cx="480229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resultTime  :TM_Instant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1" name="Rectangle 1175"/>
              <p:cNvSpPr>
                <a:spLocks noChangeArrowheads="1"/>
              </p:cNvSpPr>
              <p:nvPr/>
            </p:nvSpPr>
            <p:spPr bwMode="auto">
              <a:xfrm>
                <a:off x="2586039" y="5646738"/>
                <a:ext cx="39589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2" name="Rectangle 1176"/>
              <p:cNvSpPr>
                <a:spLocks noChangeArrowheads="1"/>
              </p:cNvSpPr>
              <p:nvPr/>
            </p:nvSpPr>
            <p:spPr bwMode="auto">
              <a:xfrm>
                <a:off x="2646364" y="5646738"/>
                <a:ext cx="571455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validTime  :TM_Period [0..1]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3" name="Freeform 1333"/>
              <p:cNvSpPr>
                <a:spLocks noEditPoints="1"/>
              </p:cNvSpPr>
              <p:nvPr/>
            </p:nvSpPr>
            <p:spPr bwMode="auto">
              <a:xfrm>
                <a:off x="3206751" y="5276851"/>
                <a:ext cx="52388" cy="42863"/>
              </a:xfrm>
              <a:custGeom>
                <a:avLst/>
                <a:gdLst>
                  <a:gd name="T0" fmla="*/ 0 w 33"/>
                  <a:gd name="T1" fmla="*/ 14 h 27"/>
                  <a:gd name="T2" fmla="*/ 33 w 33"/>
                  <a:gd name="T3" fmla="*/ 0 h 27"/>
                  <a:gd name="T4" fmla="*/ 0 w 33"/>
                  <a:gd name="T5" fmla="*/ 14 h 27"/>
                  <a:gd name="T6" fmla="*/ 33 w 33"/>
                  <a:gd name="T7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" h="27">
                    <a:moveTo>
                      <a:pt x="0" y="14"/>
                    </a:moveTo>
                    <a:lnTo>
                      <a:pt x="33" y="0"/>
                    </a:lnTo>
                    <a:moveTo>
                      <a:pt x="0" y="14"/>
                    </a:moveTo>
                    <a:lnTo>
                      <a:pt x="33" y="27"/>
                    </a:lnTo>
                  </a:path>
                </a:pathLst>
              </a:cu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34" name="Rectangle 1334"/>
              <p:cNvSpPr>
                <a:spLocks noChangeArrowheads="1"/>
              </p:cNvSpPr>
              <p:nvPr/>
            </p:nvSpPr>
            <p:spPr bwMode="auto">
              <a:xfrm>
                <a:off x="3128964" y="5302251"/>
                <a:ext cx="68276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0..*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5" name="Rectangle 1335"/>
              <p:cNvSpPr>
                <a:spLocks noChangeArrowheads="1"/>
              </p:cNvSpPr>
              <p:nvPr/>
            </p:nvSpPr>
            <p:spPr bwMode="auto">
              <a:xfrm>
                <a:off x="2821614" y="5218674"/>
                <a:ext cx="493425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</a:t>
                </a:r>
                <a:r>
                  <a:rPr kumimoji="0" lang="en-US" altLang="en-US" sz="10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relatedObservation</a:t>
                </a: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0..*</a:t>
                </a:r>
                <a:endParaRPr kumimoji="0" lang="en-US" alt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36" name="Group 435"/>
            <p:cNvGrpSpPr/>
            <p:nvPr/>
          </p:nvGrpSpPr>
          <p:grpSpPr>
            <a:xfrm>
              <a:off x="3206751" y="5548313"/>
              <a:ext cx="487458" cy="280505"/>
              <a:chOff x="3206751" y="5548313"/>
              <a:chExt cx="487458" cy="280505"/>
            </a:xfrm>
          </p:grpSpPr>
          <p:sp>
            <p:nvSpPr>
              <p:cNvPr id="437" name="Line 1342"/>
              <p:cNvSpPr>
                <a:spLocks noChangeShapeType="1"/>
              </p:cNvSpPr>
              <p:nvPr/>
            </p:nvSpPr>
            <p:spPr bwMode="auto">
              <a:xfrm>
                <a:off x="3206751" y="5611813"/>
                <a:ext cx="433388" cy="144463"/>
              </a:xfrm>
              <a:prstGeom prst="line">
                <a:avLst/>
              </a:pr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38" name="Freeform 1343"/>
              <p:cNvSpPr>
                <a:spLocks noEditPoints="1"/>
              </p:cNvSpPr>
              <p:nvPr/>
            </p:nvSpPr>
            <p:spPr bwMode="auto">
              <a:xfrm>
                <a:off x="3582989" y="5719763"/>
                <a:ext cx="57150" cy="39688"/>
              </a:xfrm>
              <a:custGeom>
                <a:avLst/>
                <a:gdLst>
                  <a:gd name="T0" fmla="*/ 36 w 36"/>
                  <a:gd name="T1" fmla="*/ 23 h 25"/>
                  <a:gd name="T2" fmla="*/ 0 w 36"/>
                  <a:gd name="T3" fmla="*/ 25 h 25"/>
                  <a:gd name="T4" fmla="*/ 36 w 36"/>
                  <a:gd name="T5" fmla="*/ 23 h 25"/>
                  <a:gd name="T6" fmla="*/ 9 w 36"/>
                  <a:gd name="T7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" h="25">
                    <a:moveTo>
                      <a:pt x="36" y="23"/>
                    </a:moveTo>
                    <a:lnTo>
                      <a:pt x="0" y="25"/>
                    </a:lnTo>
                    <a:moveTo>
                      <a:pt x="36" y="23"/>
                    </a:moveTo>
                    <a:lnTo>
                      <a:pt x="9" y="0"/>
                    </a:lnTo>
                  </a:path>
                </a:pathLst>
              </a:cu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39" name="Rectangle 1344"/>
              <p:cNvSpPr>
                <a:spLocks noChangeArrowheads="1"/>
              </p:cNvSpPr>
              <p:nvPr/>
            </p:nvSpPr>
            <p:spPr bwMode="auto">
              <a:xfrm>
                <a:off x="3216276" y="5548313"/>
                <a:ext cx="477933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+generatedObservation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0" name="Rectangle 1345"/>
              <p:cNvSpPr>
                <a:spLocks noChangeArrowheads="1"/>
              </p:cNvSpPr>
              <p:nvPr/>
            </p:nvSpPr>
            <p:spPr bwMode="auto">
              <a:xfrm>
                <a:off x="3216276" y="5629276"/>
                <a:ext cx="68276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0..*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1" name="Rectangle 1346"/>
              <p:cNvSpPr>
                <a:spLocks noChangeArrowheads="1"/>
              </p:cNvSpPr>
              <p:nvPr/>
            </p:nvSpPr>
            <p:spPr bwMode="auto">
              <a:xfrm>
                <a:off x="3386139" y="5618163"/>
                <a:ext cx="271957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ProcessUsed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2" name="Rectangle 1347"/>
              <p:cNvSpPr>
                <a:spLocks noChangeArrowheads="1"/>
              </p:cNvSpPr>
              <p:nvPr/>
            </p:nvSpPr>
            <p:spPr bwMode="auto">
              <a:xfrm>
                <a:off x="3371851" y="5730876"/>
                <a:ext cx="232369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+procedure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3" name="Rectangle 1348"/>
              <p:cNvSpPr>
                <a:spLocks noChangeArrowheads="1"/>
              </p:cNvSpPr>
              <p:nvPr/>
            </p:nvSpPr>
            <p:spPr bwMode="auto">
              <a:xfrm>
                <a:off x="3608389" y="5773738"/>
                <a:ext cx="25245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44" name="Group 443"/>
            <p:cNvGrpSpPr/>
            <p:nvPr/>
          </p:nvGrpSpPr>
          <p:grpSpPr>
            <a:xfrm>
              <a:off x="2400301" y="5102226"/>
              <a:ext cx="642503" cy="161925"/>
              <a:chOff x="2400301" y="5102226"/>
              <a:chExt cx="642503" cy="161925"/>
            </a:xfrm>
          </p:grpSpPr>
          <p:sp>
            <p:nvSpPr>
              <p:cNvPr id="445" name="Line 1361"/>
              <p:cNvSpPr>
                <a:spLocks noChangeShapeType="1"/>
              </p:cNvSpPr>
              <p:nvPr/>
            </p:nvSpPr>
            <p:spPr bwMode="auto">
              <a:xfrm flipH="1" flipV="1">
                <a:off x="2692401" y="5102226"/>
                <a:ext cx="80963" cy="161925"/>
              </a:xfrm>
              <a:prstGeom prst="line">
                <a:avLst/>
              </a:pr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46" name="Freeform 1362"/>
              <p:cNvSpPr>
                <a:spLocks noEditPoints="1"/>
              </p:cNvSpPr>
              <p:nvPr/>
            </p:nvSpPr>
            <p:spPr bwMode="auto">
              <a:xfrm>
                <a:off x="2692401" y="5102226"/>
                <a:ext cx="41275" cy="55563"/>
              </a:xfrm>
              <a:custGeom>
                <a:avLst/>
                <a:gdLst>
                  <a:gd name="T0" fmla="*/ 0 w 26"/>
                  <a:gd name="T1" fmla="*/ 0 h 35"/>
                  <a:gd name="T2" fmla="*/ 26 w 26"/>
                  <a:gd name="T3" fmla="*/ 24 h 35"/>
                  <a:gd name="T4" fmla="*/ 0 w 26"/>
                  <a:gd name="T5" fmla="*/ 0 h 35"/>
                  <a:gd name="T6" fmla="*/ 2 w 26"/>
                  <a:gd name="T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35">
                    <a:moveTo>
                      <a:pt x="0" y="0"/>
                    </a:moveTo>
                    <a:lnTo>
                      <a:pt x="26" y="24"/>
                    </a:lnTo>
                    <a:moveTo>
                      <a:pt x="0" y="0"/>
                    </a:moveTo>
                    <a:lnTo>
                      <a:pt x="2" y="35"/>
                    </a:lnTo>
                  </a:path>
                </a:pathLst>
              </a:cu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447" name="Rectangle 1363"/>
              <p:cNvSpPr>
                <a:spLocks noChangeArrowheads="1"/>
              </p:cNvSpPr>
              <p:nvPr/>
            </p:nvSpPr>
            <p:spPr bwMode="auto">
              <a:xfrm>
                <a:off x="2771994" y="5145952"/>
                <a:ext cx="270810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Phenomenon</a:t>
                </a:r>
                <a:endParaRPr kumimoji="0" lang="en-US" alt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8" name="Rectangle 1364"/>
              <p:cNvSpPr>
                <a:spLocks noChangeArrowheads="1"/>
              </p:cNvSpPr>
              <p:nvPr/>
            </p:nvSpPr>
            <p:spPr bwMode="auto">
              <a:xfrm>
                <a:off x="2400301" y="5163594"/>
                <a:ext cx="387281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</a:t>
                </a:r>
                <a:r>
                  <a:rPr kumimoji="0" lang="en-US" altLang="en-US" sz="10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observedProperty</a:t>
                </a:r>
                <a:endParaRPr kumimoji="0" lang="en-US" alt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9" name="Rectangle 1365"/>
              <p:cNvSpPr>
                <a:spLocks noChangeArrowheads="1"/>
              </p:cNvSpPr>
              <p:nvPr/>
            </p:nvSpPr>
            <p:spPr bwMode="auto">
              <a:xfrm>
                <a:off x="2733676" y="5119688"/>
                <a:ext cx="25245" cy="55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</a:t>
                </a:r>
                <a:endParaRPr kumimoji="0" lang="en-US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5805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1600" dirty="0">
                <a:cs typeface="Arial" panose="020B0604020202020204" pitchFamily="34" charset="0"/>
              </a:rPr>
              <a:t>«</a:t>
            </a:r>
            <a:r>
              <a:rPr lang="en-US" sz="1600" dirty="0" err="1">
                <a:cs typeface="Arial" panose="020B0604020202020204" pitchFamily="34" charset="0"/>
              </a:rPr>
              <a:t>FeatureType</a:t>
            </a:r>
            <a:r>
              <a:rPr lang="en-US" sz="1600" dirty="0">
                <a:cs typeface="Arial" panose="020B0604020202020204" pitchFamily="34" charset="0"/>
              </a:rPr>
              <a:t>» </a:t>
            </a:r>
            <a:r>
              <a:rPr lang="en-US" b="1" dirty="0">
                <a:cs typeface="Arial" panose="020B0604020202020204" pitchFamily="34" charset="0"/>
              </a:rPr>
              <a:t>Equipment, Deployment </a:t>
            </a:r>
          </a:p>
        </p:txBody>
      </p:sp>
      <p:sp>
        <p:nvSpPr>
          <p:cNvPr id="338" name="Content Placeholder 337"/>
          <p:cNvSpPr>
            <a:spLocks noGrp="1"/>
          </p:cNvSpPr>
          <p:nvPr>
            <p:ph idx="1"/>
          </p:nvPr>
        </p:nvSpPr>
        <p:spPr>
          <a:xfrm>
            <a:off x="3952874" y="1600200"/>
            <a:ext cx="4733925" cy="4525963"/>
          </a:xfrm>
        </p:spPr>
        <p:txBody>
          <a:bodyPr>
            <a:normAutofit fontScale="85000" lnSpcReduction="20000"/>
          </a:bodyPr>
          <a:lstStyle/>
          <a:p>
            <a:r>
              <a:rPr lang="de-CH" u="sng" dirty="0" err="1" smtClean="0"/>
              <a:t>Deployment</a:t>
            </a:r>
            <a:r>
              <a:rPr lang="de-CH" dirty="0" err="1" smtClean="0"/>
              <a:t>s</a:t>
            </a:r>
            <a:r>
              <a:rPr lang="de-CH" dirty="0" smtClean="0"/>
              <a:t> </a:t>
            </a:r>
            <a:r>
              <a:rPr lang="de-CH" dirty="0" err="1" smtClean="0"/>
              <a:t>describe</a:t>
            </a:r>
            <a:endParaRPr lang="de-CH" dirty="0"/>
          </a:p>
          <a:p>
            <a:pPr lvl="1"/>
            <a:r>
              <a:rPr lang="de-CH" dirty="0" err="1" smtClean="0"/>
              <a:t>when</a:t>
            </a:r>
            <a:r>
              <a:rPr lang="de-CH" dirty="0" smtClean="0"/>
              <a:t>, </a:t>
            </a:r>
            <a:r>
              <a:rPr lang="de-CH" dirty="0" err="1" smtClean="0"/>
              <a:t>where</a:t>
            </a:r>
            <a:r>
              <a:rPr lang="de-CH" dirty="0" smtClean="0"/>
              <a:t>, </a:t>
            </a:r>
            <a:r>
              <a:rPr lang="de-CH" dirty="0" err="1" smtClean="0"/>
              <a:t>why</a:t>
            </a:r>
            <a:r>
              <a:rPr lang="de-CH" dirty="0" smtClean="0"/>
              <a:t> (</a:t>
            </a:r>
            <a:r>
              <a:rPr lang="de-CH" dirty="0" err="1" smtClean="0"/>
              <a:t>applicationArea</a:t>
            </a:r>
            <a:r>
              <a:rPr lang="de-CH" dirty="0" smtClean="0"/>
              <a:t>), </a:t>
            </a:r>
            <a:r>
              <a:rPr lang="de-CH" dirty="0" err="1" smtClean="0"/>
              <a:t>what</a:t>
            </a:r>
            <a:r>
              <a:rPr lang="de-CH" dirty="0" smtClean="0"/>
              <a:t> </a:t>
            </a:r>
            <a:r>
              <a:rPr lang="de-CH" u="sng" dirty="0" smtClean="0"/>
              <a:t>Equipment</a:t>
            </a:r>
            <a:r>
              <a:rPr lang="de-CH" dirty="0" smtClean="0"/>
              <a:t> </a:t>
            </a:r>
            <a:r>
              <a:rPr lang="de-CH" dirty="0" err="1" smtClean="0"/>
              <a:t>has</a:t>
            </a:r>
            <a:r>
              <a:rPr lang="de-CH" dirty="0" smtClean="0"/>
              <a:t> </a:t>
            </a:r>
            <a:r>
              <a:rPr lang="de-CH" dirty="0" err="1" smtClean="0"/>
              <a:t>been</a:t>
            </a:r>
            <a:r>
              <a:rPr lang="de-CH" dirty="0" smtClean="0"/>
              <a:t> </a:t>
            </a:r>
            <a:r>
              <a:rPr lang="de-CH" dirty="0" err="1" smtClean="0"/>
              <a:t>used</a:t>
            </a:r>
            <a:endParaRPr lang="de-CH" dirty="0" smtClean="0"/>
          </a:p>
          <a:p>
            <a:pPr lvl="1"/>
            <a:r>
              <a:rPr lang="de-CH" dirty="0" err="1" smtClean="0"/>
              <a:t>configurations</a:t>
            </a:r>
            <a:r>
              <a:rPr lang="de-CH" dirty="0" smtClean="0"/>
              <a:t>, </a:t>
            </a:r>
            <a:r>
              <a:rPr lang="de-CH" dirty="0" err="1" smtClean="0"/>
              <a:t>maintenance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calibration</a:t>
            </a:r>
            <a:r>
              <a:rPr lang="de-CH" dirty="0" smtClean="0"/>
              <a:t> </a:t>
            </a:r>
            <a:r>
              <a:rPr lang="de-CH" dirty="0" err="1" smtClean="0"/>
              <a:t>routines</a:t>
            </a:r>
            <a:endParaRPr lang="de-CH" dirty="0" smtClean="0"/>
          </a:p>
          <a:p>
            <a:pPr lvl="1"/>
            <a:r>
              <a:rPr lang="de-CH" dirty="0" err="1"/>
              <a:t>i</a:t>
            </a:r>
            <a:r>
              <a:rPr lang="de-CH" dirty="0" err="1" smtClean="0"/>
              <a:t>nstrument</a:t>
            </a:r>
            <a:r>
              <a:rPr lang="de-CH" dirty="0" smtClean="0"/>
              <a:t> </a:t>
            </a:r>
            <a:r>
              <a:rPr lang="de-CH" dirty="0" err="1" smtClean="0"/>
              <a:t>operating</a:t>
            </a:r>
            <a:r>
              <a:rPr lang="de-CH" dirty="0" smtClean="0"/>
              <a:t> </a:t>
            </a:r>
            <a:r>
              <a:rPr lang="de-CH" dirty="0" err="1" smtClean="0"/>
              <a:t>status</a:t>
            </a:r>
            <a:r>
              <a:rPr lang="de-CH" dirty="0" smtClean="0"/>
              <a:t> </a:t>
            </a:r>
            <a:r>
              <a:rPr lang="de-CH" dirty="0" err="1" smtClean="0"/>
              <a:t>as</a:t>
            </a:r>
            <a:r>
              <a:rPr lang="de-CH" dirty="0" smtClean="0"/>
              <a:t> a </a:t>
            </a:r>
            <a:r>
              <a:rPr lang="de-CH" dirty="0" err="1" smtClean="0"/>
              <a:t>fxn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time</a:t>
            </a:r>
          </a:p>
          <a:p>
            <a:r>
              <a:rPr lang="de-CH" dirty="0" err="1" smtClean="0"/>
              <a:t>Deployments</a:t>
            </a:r>
            <a:r>
              <a:rPr lang="de-CH" dirty="0" smtClean="0"/>
              <a:t> </a:t>
            </a:r>
            <a:r>
              <a:rPr lang="de-CH" dirty="0" err="1" smtClean="0"/>
              <a:t>can</a:t>
            </a:r>
            <a:r>
              <a:rPr lang="de-CH" dirty="0" smtClean="0"/>
              <a:t> </a:t>
            </a:r>
            <a:r>
              <a:rPr lang="de-CH" dirty="0" err="1" smtClean="0"/>
              <a:t>be</a:t>
            </a:r>
            <a:r>
              <a:rPr lang="de-CH" dirty="0" smtClean="0"/>
              <a:t> parallel </a:t>
            </a:r>
            <a:r>
              <a:rPr lang="de-CH" dirty="0" err="1" smtClean="0"/>
              <a:t>or</a:t>
            </a:r>
            <a:r>
              <a:rPr lang="de-CH" dirty="0" smtClean="0"/>
              <a:t> </a:t>
            </a:r>
            <a:r>
              <a:rPr lang="de-CH" dirty="0" err="1" smtClean="0"/>
              <a:t>consecutive</a:t>
            </a:r>
            <a:endParaRPr lang="de-CH" dirty="0" smtClean="0"/>
          </a:p>
          <a:p>
            <a:r>
              <a:rPr lang="de-CH" dirty="0" err="1" smtClean="0"/>
              <a:t>Deployments</a:t>
            </a:r>
            <a:r>
              <a:rPr lang="de-CH" dirty="0" smtClean="0"/>
              <a:t> also </a:t>
            </a:r>
            <a:r>
              <a:rPr lang="de-CH" dirty="0" err="1" smtClean="0"/>
              <a:t>describe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u="sng" dirty="0" err="1" smtClean="0"/>
              <a:t>DataGeneration</a:t>
            </a:r>
            <a:r>
              <a:rPr lang="de-CH" dirty="0" smtClean="0"/>
              <a:t> </a:t>
            </a:r>
            <a:r>
              <a:rPr lang="de-CH" dirty="0" err="1" smtClean="0"/>
              <a:t>processes</a:t>
            </a:r>
            <a:endParaRPr lang="en-US" u="sng" dirty="0"/>
          </a:p>
        </p:txBody>
      </p:sp>
      <p:grpSp>
        <p:nvGrpSpPr>
          <p:cNvPr id="337" name="Group 336"/>
          <p:cNvGrpSpPr/>
          <p:nvPr/>
        </p:nvGrpSpPr>
        <p:grpSpPr>
          <a:xfrm>
            <a:off x="266640" y="1333500"/>
            <a:ext cx="3543224" cy="4870217"/>
            <a:chOff x="4589464" y="2376488"/>
            <a:chExt cx="1889503" cy="2597151"/>
          </a:xfrm>
        </p:grpSpPr>
        <p:grpSp>
          <p:nvGrpSpPr>
            <p:cNvPr id="170" name="Group 169"/>
            <p:cNvGrpSpPr/>
            <p:nvPr/>
          </p:nvGrpSpPr>
          <p:grpSpPr>
            <a:xfrm>
              <a:off x="4948239" y="4044951"/>
              <a:ext cx="1366838" cy="928688"/>
              <a:chOff x="5653089" y="4883151"/>
              <a:chExt cx="1366838" cy="928688"/>
            </a:xfrm>
          </p:grpSpPr>
          <p:sp>
            <p:nvSpPr>
              <p:cNvPr id="171" name="Rectangle 317"/>
              <p:cNvSpPr>
                <a:spLocks noChangeArrowheads="1"/>
              </p:cNvSpPr>
              <p:nvPr/>
            </p:nvSpPr>
            <p:spPr bwMode="auto">
              <a:xfrm>
                <a:off x="5664202" y="4894264"/>
                <a:ext cx="1355725" cy="917575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2" name="Rectangle 318"/>
              <p:cNvSpPr>
                <a:spLocks noChangeArrowheads="1"/>
              </p:cNvSpPr>
              <p:nvPr/>
            </p:nvSpPr>
            <p:spPr bwMode="auto">
              <a:xfrm>
                <a:off x="5664202" y="4894264"/>
                <a:ext cx="1355725" cy="917575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3" name="Rectangle 319"/>
              <p:cNvSpPr>
                <a:spLocks noChangeArrowheads="1"/>
              </p:cNvSpPr>
              <p:nvPr/>
            </p:nvSpPr>
            <p:spPr bwMode="auto">
              <a:xfrm>
                <a:off x="5653089" y="4883151"/>
                <a:ext cx="704850" cy="917575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4" name="Rectangle 320"/>
              <p:cNvSpPr>
                <a:spLocks noChangeArrowheads="1"/>
              </p:cNvSpPr>
              <p:nvPr/>
            </p:nvSpPr>
            <p:spPr bwMode="auto">
              <a:xfrm>
                <a:off x="6357939" y="4883151"/>
                <a:ext cx="34925" cy="917575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5" name="Rectangle 321"/>
              <p:cNvSpPr>
                <a:spLocks noChangeArrowheads="1"/>
              </p:cNvSpPr>
              <p:nvPr/>
            </p:nvSpPr>
            <p:spPr bwMode="auto">
              <a:xfrm>
                <a:off x="6392864" y="4883151"/>
                <a:ext cx="31750" cy="917575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6" name="Rectangle 322"/>
              <p:cNvSpPr>
                <a:spLocks noChangeArrowheads="1"/>
              </p:cNvSpPr>
              <p:nvPr/>
            </p:nvSpPr>
            <p:spPr bwMode="auto">
              <a:xfrm>
                <a:off x="6424614" y="4883151"/>
                <a:ext cx="34925" cy="917575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7" name="Rectangle 323"/>
              <p:cNvSpPr>
                <a:spLocks noChangeArrowheads="1"/>
              </p:cNvSpPr>
              <p:nvPr/>
            </p:nvSpPr>
            <p:spPr bwMode="auto">
              <a:xfrm>
                <a:off x="6459539" y="4883151"/>
                <a:ext cx="34925" cy="917575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8" name="Rectangle 324"/>
              <p:cNvSpPr>
                <a:spLocks noChangeArrowheads="1"/>
              </p:cNvSpPr>
              <p:nvPr/>
            </p:nvSpPr>
            <p:spPr bwMode="auto">
              <a:xfrm>
                <a:off x="6494464" y="4883151"/>
                <a:ext cx="28575" cy="917575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9" name="Rectangle 325"/>
              <p:cNvSpPr>
                <a:spLocks noChangeArrowheads="1"/>
              </p:cNvSpPr>
              <p:nvPr/>
            </p:nvSpPr>
            <p:spPr bwMode="auto">
              <a:xfrm>
                <a:off x="6523039" y="4883151"/>
                <a:ext cx="28575" cy="917575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0" name="Rectangle 326"/>
              <p:cNvSpPr>
                <a:spLocks noChangeArrowheads="1"/>
              </p:cNvSpPr>
              <p:nvPr/>
            </p:nvSpPr>
            <p:spPr bwMode="auto">
              <a:xfrm>
                <a:off x="6551614" y="4883151"/>
                <a:ext cx="28575" cy="917575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1" name="Rectangle 327"/>
              <p:cNvSpPr>
                <a:spLocks noChangeArrowheads="1"/>
              </p:cNvSpPr>
              <p:nvPr/>
            </p:nvSpPr>
            <p:spPr bwMode="auto">
              <a:xfrm>
                <a:off x="6580189" y="4883151"/>
                <a:ext cx="31750" cy="917575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2" name="Rectangle 328"/>
              <p:cNvSpPr>
                <a:spLocks noChangeArrowheads="1"/>
              </p:cNvSpPr>
              <p:nvPr/>
            </p:nvSpPr>
            <p:spPr bwMode="auto">
              <a:xfrm>
                <a:off x="6611939" y="4883151"/>
                <a:ext cx="34925" cy="917575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3" name="Rectangle 329"/>
              <p:cNvSpPr>
                <a:spLocks noChangeArrowheads="1"/>
              </p:cNvSpPr>
              <p:nvPr/>
            </p:nvSpPr>
            <p:spPr bwMode="auto">
              <a:xfrm>
                <a:off x="6646864" y="4883151"/>
                <a:ext cx="34925" cy="917575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4" name="Rectangle 330"/>
              <p:cNvSpPr>
                <a:spLocks noChangeArrowheads="1"/>
              </p:cNvSpPr>
              <p:nvPr/>
            </p:nvSpPr>
            <p:spPr bwMode="auto">
              <a:xfrm>
                <a:off x="6681789" y="4883151"/>
                <a:ext cx="31750" cy="917575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5" name="Rectangle 331"/>
              <p:cNvSpPr>
                <a:spLocks noChangeArrowheads="1"/>
              </p:cNvSpPr>
              <p:nvPr/>
            </p:nvSpPr>
            <p:spPr bwMode="auto">
              <a:xfrm>
                <a:off x="6713539" y="4883151"/>
                <a:ext cx="34925" cy="917575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6" name="Rectangle 332"/>
              <p:cNvSpPr>
                <a:spLocks noChangeArrowheads="1"/>
              </p:cNvSpPr>
              <p:nvPr/>
            </p:nvSpPr>
            <p:spPr bwMode="auto">
              <a:xfrm>
                <a:off x="6748464" y="4883151"/>
                <a:ext cx="31750" cy="917575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7" name="Rectangle 333"/>
              <p:cNvSpPr>
                <a:spLocks noChangeArrowheads="1"/>
              </p:cNvSpPr>
              <p:nvPr/>
            </p:nvSpPr>
            <p:spPr bwMode="auto">
              <a:xfrm>
                <a:off x="6780214" y="4883151"/>
                <a:ext cx="34925" cy="917575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8" name="Rectangle 334"/>
              <p:cNvSpPr>
                <a:spLocks noChangeArrowheads="1"/>
              </p:cNvSpPr>
              <p:nvPr/>
            </p:nvSpPr>
            <p:spPr bwMode="auto">
              <a:xfrm>
                <a:off x="6815139" y="4883151"/>
                <a:ext cx="31750" cy="917575"/>
              </a:xfrm>
              <a:prstGeom prst="rect">
                <a:avLst/>
              </a:prstGeom>
              <a:solidFill>
                <a:srgbClr val="F5F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9" name="Rectangle 335"/>
              <p:cNvSpPr>
                <a:spLocks noChangeArrowheads="1"/>
              </p:cNvSpPr>
              <p:nvPr/>
            </p:nvSpPr>
            <p:spPr bwMode="auto">
              <a:xfrm>
                <a:off x="6846889" y="4883151"/>
                <a:ext cx="28575" cy="917575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90" name="Rectangle 336"/>
              <p:cNvSpPr>
                <a:spLocks noChangeArrowheads="1"/>
              </p:cNvSpPr>
              <p:nvPr/>
            </p:nvSpPr>
            <p:spPr bwMode="auto">
              <a:xfrm>
                <a:off x="6875464" y="4883151"/>
                <a:ext cx="28575" cy="917575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91" name="Rectangle 337"/>
              <p:cNvSpPr>
                <a:spLocks noChangeArrowheads="1"/>
              </p:cNvSpPr>
              <p:nvPr/>
            </p:nvSpPr>
            <p:spPr bwMode="auto">
              <a:xfrm>
                <a:off x="6904039" y="4883151"/>
                <a:ext cx="31750" cy="917575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92" name="Rectangle 338"/>
              <p:cNvSpPr>
                <a:spLocks noChangeArrowheads="1"/>
              </p:cNvSpPr>
              <p:nvPr/>
            </p:nvSpPr>
            <p:spPr bwMode="auto">
              <a:xfrm>
                <a:off x="6935789" y="4883151"/>
                <a:ext cx="34925" cy="917575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93" name="Rectangle 339"/>
              <p:cNvSpPr>
                <a:spLocks noChangeArrowheads="1"/>
              </p:cNvSpPr>
              <p:nvPr/>
            </p:nvSpPr>
            <p:spPr bwMode="auto">
              <a:xfrm>
                <a:off x="6970714" y="4883151"/>
                <a:ext cx="31750" cy="917575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94" name="Rectangle 340"/>
              <p:cNvSpPr>
                <a:spLocks noChangeArrowheads="1"/>
              </p:cNvSpPr>
              <p:nvPr/>
            </p:nvSpPr>
            <p:spPr bwMode="auto">
              <a:xfrm>
                <a:off x="7002464" y="4883151"/>
                <a:ext cx="6350" cy="917575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95" name="Rectangle 341"/>
              <p:cNvSpPr>
                <a:spLocks noChangeArrowheads="1"/>
              </p:cNvSpPr>
              <p:nvPr/>
            </p:nvSpPr>
            <p:spPr bwMode="auto">
              <a:xfrm>
                <a:off x="5653089" y="4883151"/>
                <a:ext cx="1355725" cy="917575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96" name="Rectangle 342"/>
              <p:cNvSpPr>
                <a:spLocks noChangeArrowheads="1"/>
              </p:cNvSpPr>
              <p:nvPr/>
            </p:nvSpPr>
            <p:spPr bwMode="auto">
              <a:xfrm>
                <a:off x="6207127" y="4905376"/>
                <a:ext cx="279532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«FeatureType»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7" name="Rectangle 343"/>
              <p:cNvSpPr>
                <a:spLocks noChangeArrowheads="1"/>
              </p:cNvSpPr>
              <p:nvPr/>
            </p:nvSpPr>
            <p:spPr bwMode="auto">
              <a:xfrm>
                <a:off x="6230939" y="4949826"/>
                <a:ext cx="235080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Deployment</a:t>
                </a:r>
                <a:endParaRPr kumimoji="0" lang="en-US" alt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8" name="Line 344"/>
              <p:cNvSpPr>
                <a:spLocks noChangeShapeType="1"/>
              </p:cNvSpPr>
              <p:nvPr/>
            </p:nvSpPr>
            <p:spPr bwMode="auto">
              <a:xfrm>
                <a:off x="5653089" y="5013326"/>
                <a:ext cx="1355725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99" name="Rectangle 345"/>
              <p:cNvSpPr>
                <a:spLocks noChangeArrowheads="1"/>
              </p:cNvSpPr>
              <p:nvPr/>
            </p:nvSpPr>
            <p:spPr bwMode="auto">
              <a:xfrm>
                <a:off x="5670552" y="5027614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0" name="Rectangle 346"/>
              <p:cNvSpPr>
                <a:spLocks noChangeArrowheads="1"/>
              </p:cNvSpPr>
              <p:nvPr/>
            </p:nvSpPr>
            <p:spPr bwMode="auto">
              <a:xfrm>
                <a:off x="5730877" y="5027614"/>
                <a:ext cx="794998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applicationArea  :ApplicationAreaType [1..*]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1" name="Rectangle 347"/>
              <p:cNvSpPr>
                <a:spLocks noChangeArrowheads="1"/>
              </p:cNvSpPr>
              <p:nvPr/>
            </p:nvSpPr>
            <p:spPr bwMode="auto">
              <a:xfrm>
                <a:off x="5670552" y="5073651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2" name="Rectangle 348"/>
              <p:cNvSpPr>
                <a:spLocks noChangeArrowheads="1"/>
              </p:cNvSpPr>
              <p:nvPr/>
            </p:nvSpPr>
            <p:spPr bwMode="auto">
              <a:xfrm>
                <a:off x="5730877" y="5073651"/>
                <a:ext cx="957417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heightAboveLocalReferenceSurface  :Measure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3" name="Rectangle 349"/>
              <p:cNvSpPr>
                <a:spLocks noChangeArrowheads="1"/>
              </p:cNvSpPr>
              <p:nvPr/>
            </p:nvSpPr>
            <p:spPr bwMode="auto">
              <a:xfrm>
                <a:off x="5670552" y="5119689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4" name="Rectangle 350"/>
              <p:cNvSpPr>
                <a:spLocks noChangeArrowheads="1"/>
              </p:cNvSpPr>
              <p:nvPr/>
            </p:nvSpPr>
            <p:spPr bwMode="auto">
              <a:xfrm>
                <a:off x="5730877" y="5119689"/>
                <a:ext cx="1076240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localReferenceSurface  :LocalReferenceSurfaceType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" name="Rectangle 351"/>
              <p:cNvSpPr>
                <a:spLocks noChangeArrowheads="1"/>
              </p:cNvSpPr>
              <p:nvPr/>
            </p:nvSpPr>
            <p:spPr bwMode="auto">
              <a:xfrm>
                <a:off x="5670552" y="5165726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" name="Rectangle 352"/>
              <p:cNvSpPr>
                <a:spLocks noChangeArrowheads="1"/>
              </p:cNvSpPr>
              <p:nvPr/>
            </p:nvSpPr>
            <p:spPr bwMode="auto">
              <a:xfrm>
                <a:off x="5730877" y="5165726"/>
                <a:ext cx="909546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sourceOfObservation  :SourceOfObservationType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" name="Rectangle 353"/>
              <p:cNvSpPr>
                <a:spLocks noChangeArrowheads="1"/>
              </p:cNvSpPr>
              <p:nvPr/>
            </p:nvSpPr>
            <p:spPr bwMode="auto">
              <a:xfrm>
                <a:off x="5670552" y="5210176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8" name="Rectangle 354"/>
              <p:cNvSpPr>
                <a:spLocks noChangeArrowheads="1"/>
              </p:cNvSpPr>
              <p:nvPr/>
            </p:nvSpPr>
            <p:spPr bwMode="auto">
              <a:xfrm>
                <a:off x="5730877" y="5210176"/>
                <a:ext cx="440241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validPeriod  :TM_Period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9" name="Rectangle 355"/>
              <p:cNvSpPr>
                <a:spLocks noChangeArrowheads="1"/>
              </p:cNvSpPr>
              <p:nvPr/>
            </p:nvSpPr>
            <p:spPr bwMode="auto">
              <a:xfrm>
                <a:off x="5664202" y="5267326"/>
                <a:ext cx="1335088" cy="46038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0" name="Rectangle 356"/>
              <p:cNvSpPr>
                <a:spLocks noChangeArrowheads="1"/>
              </p:cNvSpPr>
              <p:nvPr/>
            </p:nvSpPr>
            <p:spPr bwMode="auto">
              <a:xfrm>
                <a:off x="5667377" y="5270501"/>
                <a:ext cx="1327150" cy="38100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1" name="Rectangle 357"/>
              <p:cNvSpPr>
                <a:spLocks noChangeArrowheads="1"/>
              </p:cNvSpPr>
              <p:nvPr/>
            </p:nvSpPr>
            <p:spPr bwMode="auto">
              <a:xfrm>
                <a:off x="5675314" y="5270501"/>
                <a:ext cx="197467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2»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" name="Rectangle 358"/>
              <p:cNvSpPr>
                <a:spLocks noChangeArrowheads="1"/>
              </p:cNvSpPr>
              <p:nvPr/>
            </p:nvSpPr>
            <p:spPr bwMode="auto">
              <a:xfrm>
                <a:off x="5670552" y="5316539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" name="Rectangle 359"/>
              <p:cNvSpPr>
                <a:spLocks noChangeArrowheads="1"/>
              </p:cNvSpPr>
              <p:nvPr/>
            </p:nvSpPr>
            <p:spPr bwMode="auto">
              <a:xfrm>
                <a:off x="5730877" y="5316539"/>
                <a:ext cx="1154030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communicationMethod  :DataCommunicationMethodType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" name="Rectangle 360"/>
              <p:cNvSpPr>
                <a:spLocks noChangeArrowheads="1"/>
              </p:cNvSpPr>
              <p:nvPr/>
            </p:nvSpPr>
            <p:spPr bwMode="auto">
              <a:xfrm>
                <a:off x="5670552" y="5362576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" name="Rectangle 361"/>
              <p:cNvSpPr>
                <a:spLocks noChangeArrowheads="1"/>
              </p:cNvSpPr>
              <p:nvPr/>
            </p:nvSpPr>
            <p:spPr bwMode="auto">
              <a:xfrm>
                <a:off x="5730877" y="5362576"/>
                <a:ext cx="571031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exposure  :ExposureType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" name="Rectangle 362"/>
              <p:cNvSpPr>
                <a:spLocks noChangeArrowheads="1"/>
              </p:cNvSpPr>
              <p:nvPr/>
            </p:nvSpPr>
            <p:spPr bwMode="auto">
              <a:xfrm>
                <a:off x="5670552" y="5407026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7" name="Rectangle 363"/>
              <p:cNvSpPr>
                <a:spLocks noChangeArrowheads="1"/>
              </p:cNvSpPr>
              <p:nvPr/>
            </p:nvSpPr>
            <p:spPr bwMode="auto">
              <a:xfrm>
                <a:off x="5730877" y="5407026"/>
                <a:ext cx="940320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representativeness  :RepresentativenessType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8" name="Rectangle 364"/>
              <p:cNvSpPr>
                <a:spLocks noChangeArrowheads="1"/>
              </p:cNvSpPr>
              <p:nvPr/>
            </p:nvSpPr>
            <p:spPr bwMode="auto">
              <a:xfrm>
                <a:off x="5664202" y="5464176"/>
                <a:ext cx="1335088" cy="46038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9" name="Rectangle 365"/>
              <p:cNvSpPr>
                <a:spLocks noChangeArrowheads="1"/>
              </p:cNvSpPr>
              <p:nvPr/>
            </p:nvSpPr>
            <p:spPr bwMode="auto">
              <a:xfrm>
                <a:off x="5667377" y="5467351"/>
                <a:ext cx="1327150" cy="38100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20" name="Rectangle 366"/>
              <p:cNvSpPr>
                <a:spLocks noChangeArrowheads="1"/>
              </p:cNvSpPr>
              <p:nvPr/>
            </p:nvSpPr>
            <p:spPr bwMode="auto">
              <a:xfrm>
                <a:off x="5675314" y="5467351"/>
                <a:ext cx="197467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3»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" name="Rectangle 367"/>
              <p:cNvSpPr>
                <a:spLocks noChangeArrowheads="1"/>
              </p:cNvSpPr>
              <p:nvPr/>
            </p:nvSpPr>
            <p:spPr bwMode="auto">
              <a:xfrm>
                <a:off x="5670552" y="5513389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" name="Rectangle 368"/>
              <p:cNvSpPr>
                <a:spLocks noChangeArrowheads="1"/>
              </p:cNvSpPr>
              <p:nvPr/>
            </p:nvSpPr>
            <p:spPr bwMode="auto">
              <a:xfrm>
                <a:off x="5730877" y="5513389"/>
                <a:ext cx="66078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configuration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" name="Rectangle 369"/>
              <p:cNvSpPr>
                <a:spLocks noChangeArrowheads="1"/>
              </p:cNvSpPr>
              <p:nvPr/>
            </p:nvSpPr>
            <p:spPr bwMode="auto">
              <a:xfrm>
                <a:off x="5670552" y="5559426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4" name="Rectangle 370"/>
              <p:cNvSpPr>
                <a:spLocks noChangeArrowheads="1"/>
              </p:cNvSpPr>
              <p:nvPr/>
            </p:nvSpPr>
            <p:spPr bwMode="auto">
              <a:xfrm>
                <a:off x="5730877" y="5559426"/>
                <a:ext cx="720628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controlSchedule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" name="Rectangle 371"/>
              <p:cNvSpPr>
                <a:spLocks noChangeArrowheads="1"/>
              </p:cNvSpPr>
              <p:nvPr/>
            </p:nvSpPr>
            <p:spPr bwMode="auto">
              <a:xfrm>
                <a:off x="5670552" y="5603876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6" name="Rectangle 372"/>
              <p:cNvSpPr>
                <a:spLocks noChangeArrowheads="1"/>
              </p:cNvSpPr>
              <p:nvPr/>
            </p:nvSpPr>
            <p:spPr bwMode="auto">
              <a:xfrm>
                <a:off x="5730877" y="5603876"/>
                <a:ext cx="1109578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instrumentOperatingStatus  :InstrumentOperatingStatus [0..*]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7" name="Rectangle 373"/>
              <p:cNvSpPr>
                <a:spLocks noChangeArrowheads="1"/>
              </p:cNvSpPr>
              <p:nvPr/>
            </p:nvSpPr>
            <p:spPr bwMode="auto">
              <a:xfrm>
                <a:off x="5670552" y="5649914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" name="Rectangle 374"/>
              <p:cNvSpPr>
                <a:spLocks noChangeArrowheads="1"/>
              </p:cNvSpPr>
              <p:nvPr/>
            </p:nvSpPr>
            <p:spPr bwMode="auto">
              <a:xfrm>
                <a:off x="5730877" y="5649914"/>
                <a:ext cx="833466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maintenanceSchedule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29" name="Group 228"/>
            <p:cNvGrpSpPr/>
            <p:nvPr/>
          </p:nvGrpSpPr>
          <p:grpSpPr>
            <a:xfrm>
              <a:off x="4589464" y="2376488"/>
              <a:ext cx="1143769" cy="485776"/>
              <a:chOff x="4589464" y="2376488"/>
              <a:chExt cx="1143769" cy="485776"/>
            </a:xfrm>
          </p:grpSpPr>
          <p:sp>
            <p:nvSpPr>
              <p:cNvPr id="230" name="Rectangle 488"/>
              <p:cNvSpPr>
                <a:spLocks noChangeArrowheads="1"/>
              </p:cNvSpPr>
              <p:nvPr/>
            </p:nvSpPr>
            <p:spPr bwMode="auto">
              <a:xfrm>
                <a:off x="4600576" y="2387601"/>
                <a:ext cx="1060450" cy="47466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31" name="Rectangle 489"/>
              <p:cNvSpPr>
                <a:spLocks noChangeArrowheads="1"/>
              </p:cNvSpPr>
              <p:nvPr/>
            </p:nvSpPr>
            <p:spPr bwMode="auto">
              <a:xfrm>
                <a:off x="4600576" y="2387601"/>
                <a:ext cx="1060450" cy="47466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32" name="Rectangle 490"/>
              <p:cNvSpPr>
                <a:spLocks noChangeArrowheads="1"/>
              </p:cNvSpPr>
              <p:nvPr/>
            </p:nvSpPr>
            <p:spPr bwMode="auto">
              <a:xfrm>
                <a:off x="4589464" y="2376488"/>
                <a:ext cx="554038" cy="474663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33" name="Rectangle 491"/>
              <p:cNvSpPr>
                <a:spLocks noChangeArrowheads="1"/>
              </p:cNvSpPr>
              <p:nvPr/>
            </p:nvSpPr>
            <p:spPr bwMode="auto">
              <a:xfrm>
                <a:off x="5143501" y="2376488"/>
                <a:ext cx="23813" cy="474663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34" name="Rectangle 492"/>
              <p:cNvSpPr>
                <a:spLocks noChangeArrowheads="1"/>
              </p:cNvSpPr>
              <p:nvPr/>
            </p:nvSpPr>
            <p:spPr bwMode="auto">
              <a:xfrm>
                <a:off x="5167314" y="2376488"/>
                <a:ext cx="28575" cy="474663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35" name="Rectangle 493"/>
              <p:cNvSpPr>
                <a:spLocks noChangeArrowheads="1"/>
              </p:cNvSpPr>
              <p:nvPr/>
            </p:nvSpPr>
            <p:spPr bwMode="auto">
              <a:xfrm>
                <a:off x="5195889" y="2376488"/>
                <a:ext cx="23813" cy="474663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36" name="Rectangle 494"/>
              <p:cNvSpPr>
                <a:spLocks noChangeArrowheads="1"/>
              </p:cNvSpPr>
              <p:nvPr/>
            </p:nvSpPr>
            <p:spPr bwMode="auto">
              <a:xfrm>
                <a:off x="5219701" y="2376488"/>
                <a:ext cx="28575" cy="474663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37" name="Rectangle 495"/>
              <p:cNvSpPr>
                <a:spLocks noChangeArrowheads="1"/>
              </p:cNvSpPr>
              <p:nvPr/>
            </p:nvSpPr>
            <p:spPr bwMode="auto">
              <a:xfrm>
                <a:off x="5248276" y="2376488"/>
                <a:ext cx="22225" cy="474663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38" name="Rectangle 496"/>
              <p:cNvSpPr>
                <a:spLocks noChangeArrowheads="1"/>
              </p:cNvSpPr>
              <p:nvPr/>
            </p:nvSpPr>
            <p:spPr bwMode="auto">
              <a:xfrm>
                <a:off x="5270501" y="2376488"/>
                <a:ext cx="23813" cy="474663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39" name="Rectangle 497"/>
              <p:cNvSpPr>
                <a:spLocks noChangeArrowheads="1"/>
              </p:cNvSpPr>
              <p:nvPr/>
            </p:nvSpPr>
            <p:spPr bwMode="auto">
              <a:xfrm>
                <a:off x="5294314" y="2376488"/>
                <a:ext cx="20638" cy="474663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40" name="Rectangle 498"/>
              <p:cNvSpPr>
                <a:spLocks noChangeArrowheads="1"/>
              </p:cNvSpPr>
              <p:nvPr/>
            </p:nvSpPr>
            <p:spPr bwMode="auto">
              <a:xfrm>
                <a:off x="5314951" y="2376488"/>
                <a:ext cx="25400" cy="474663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41" name="Rectangle 499"/>
              <p:cNvSpPr>
                <a:spLocks noChangeArrowheads="1"/>
              </p:cNvSpPr>
              <p:nvPr/>
            </p:nvSpPr>
            <p:spPr bwMode="auto">
              <a:xfrm>
                <a:off x="5340351" y="2376488"/>
                <a:ext cx="28575" cy="474663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42" name="Rectangle 500"/>
              <p:cNvSpPr>
                <a:spLocks noChangeArrowheads="1"/>
              </p:cNvSpPr>
              <p:nvPr/>
            </p:nvSpPr>
            <p:spPr bwMode="auto">
              <a:xfrm>
                <a:off x="5368926" y="2376488"/>
                <a:ext cx="23813" cy="474663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43" name="Rectangle 501"/>
              <p:cNvSpPr>
                <a:spLocks noChangeArrowheads="1"/>
              </p:cNvSpPr>
              <p:nvPr/>
            </p:nvSpPr>
            <p:spPr bwMode="auto">
              <a:xfrm>
                <a:off x="5392739" y="2376488"/>
                <a:ext cx="28575" cy="474663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44" name="Rectangle 502"/>
              <p:cNvSpPr>
                <a:spLocks noChangeArrowheads="1"/>
              </p:cNvSpPr>
              <p:nvPr/>
            </p:nvSpPr>
            <p:spPr bwMode="auto">
              <a:xfrm>
                <a:off x="5421314" y="2376488"/>
                <a:ext cx="23813" cy="474663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45" name="Rectangle 503"/>
              <p:cNvSpPr>
                <a:spLocks noChangeArrowheads="1"/>
              </p:cNvSpPr>
              <p:nvPr/>
            </p:nvSpPr>
            <p:spPr bwMode="auto">
              <a:xfrm>
                <a:off x="5445126" y="2376488"/>
                <a:ext cx="28575" cy="474663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46" name="Rectangle 504"/>
              <p:cNvSpPr>
                <a:spLocks noChangeArrowheads="1"/>
              </p:cNvSpPr>
              <p:nvPr/>
            </p:nvSpPr>
            <p:spPr bwMode="auto">
              <a:xfrm>
                <a:off x="5473701" y="2376488"/>
                <a:ext cx="25400" cy="474663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47" name="Rectangle 505"/>
              <p:cNvSpPr>
                <a:spLocks noChangeArrowheads="1"/>
              </p:cNvSpPr>
              <p:nvPr/>
            </p:nvSpPr>
            <p:spPr bwMode="auto">
              <a:xfrm>
                <a:off x="5499101" y="2376488"/>
                <a:ext cx="23813" cy="474663"/>
              </a:xfrm>
              <a:prstGeom prst="rect">
                <a:avLst/>
              </a:prstGeom>
              <a:solidFill>
                <a:srgbClr val="F5F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48" name="Rectangle 506"/>
              <p:cNvSpPr>
                <a:spLocks noChangeArrowheads="1"/>
              </p:cNvSpPr>
              <p:nvPr/>
            </p:nvSpPr>
            <p:spPr bwMode="auto">
              <a:xfrm>
                <a:off x="5522914" y="2376488"/>
                <a:ext cx="25400" cy="474663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49" name="Rectangle 507"/>
              <p:cNvSpPr>
                <a:spLocks noChangeArrowheads="1"/>
              </p:cNvSpPr>
              <p:nvPr/>
            </p:nvSpPr>
            <p:spPr bwMode="auto">
              <a:xfrm>
                <a:off x="5548314" y="2376488"/>
                <a:ext cx="20638" cy="474663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50" name="Rectangle 508"/>
              <p:cNvSpPr>
                <a:spLocks noChangeArrowheads="1"/>
              </p:cNvSpPr>
              <p:nvPr/>
            </p:nvSpPr>
            <p:spPr bwMode="auto">
              <a:xfrm>
                <a:off x="5568951" y="2376488"/>
                <a:ext cx="25400" cy="474663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51" name="Rectangle 509"/>
              <p:cNvSpPr>
                <a:spLocks noChangeArrowheads="1"/>
              </p:cNvSpPr>
              <p:nvPr/>
            </p:nvSpPr>
            <p:spPr bwMode="auto">
              <a:xfrm>
                <a:off x="5594351" y="2376488"/>
                <a:ext cx="23813" cy="474663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52" name="Rectangle 510"/>
              <p:cNvSpPr>
                <a:spLocks noChangeArrowheads="1"/>
              </p:cNvSpPr>
              <p:nvPr/>
            </p:nvSpPr>
            <p:spPr bwMode="auto">
              <a:xfrm>
                <a:off x="5618164" y="2376488"/>
                <a:ext cx="28575" cy="474663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53" name="Rectangle 511"/>
              <p:cNvSpPr>
                <a:spLocks noChangeArrowheads="1"/>
              </p:cNvSpPr>
              <p:nvPr/>
            </p:nvSpPr>
            <p:spPr bwMode="auto">
              <a:xfrm>
                <a:off x="5646739" y="2376488"/>
                <a:ext cx="3175" cy="474663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54" name="Rectangle 512"/>
              <p:cNvSpPr>
                <a:spLocks noChangeArrowheads="1"/>
              </p:cNvSpPr>
              <p:nvPr/>
            </p:nvSpPr>
            <p:spPr bwMode="auto">
              <a:xfrm>
                <a:off x="4589464" y="2376488"/>
                <a:ext cx="1060450" cy="474663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55" name="Rectangle 513"/>
              <p:cNvSpPr>
                <a:spLocks noChangeArrowheads="1"/>
              </p:cNvSpPr>
              <p:nvPr/>
            </p:nvSpPr>
            <p:spPr bwMode="auto">
              <a:xfrm>
                <a:off x="4995864" y="2398713"/>
                <a:ext cx="279532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«FeatureType»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" name="Rectangle 514"/>
              <p:cNvSpPr>
                <a:spLocks noChangeArrowheads="1"/>
              </p:cNvSpPr>
              <p:nvPr/>
            </p:nvSpPr>
            <p:spPr bwMode="auto">
              <a:xfrm>
                <a:off x="4770439" y="2443163"/>
                <a:ext cx="803547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1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AbstractEnvironmentalMonitoringFacility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7" name="Line 515"/>
              <p:cNvSpPr>
                <a:spLocks noChangeShapeType="1"/>
              </p:cNvSpPr>
              <p:nvPr/>
            </p:nvSpPr>
            <p:spPr bwMode="auto">
              <a:xfrm>
                <a:off x="4589464" y="2506663"/>
                <a:ext cx="1060450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58" name="Rectangle 516"/>
              <p:cNvSpPr>
                <a:spLocks noChangeArrowheads="1"/>
              </p:cNvSpPr>
              <p:nvPr/>
            </p:nvSpPr>
            <p:spPr bwMode="auto">
              <a:xfrm>
                <a:off x="4608514" y="2520951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9" name="Rectangle 517"/>
              <p:cNvSpPr>
                <a:spLocks noChangeArrowheads="1"/>
              </p:cNvSpPr>
              <p:nvPr/>
            </p:nvSpPr>
            <p:spPr bwMode="auto">
              <a:xfrm>
                <a:off x="4667251" y="2520951"/>
                <a:ext cx="808676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additionalDescription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0" name="Rectangle 518"/>
              <p:cNvSpPr>
                <a:spLocks noChangeArrowheads="1"/>
              </p:cNvSpPr>
              <p:nvPr/>
            </p:nvSpPr>
            <p:spPr bwMode="auto">
              <a:xfrm>
                <a:off x="4608514" y="2566988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" name="Rectangle 519"/>
              <p:cNvSpPr>
                <a:spLocks noChangeArrowheads="1"/>
              </p:cNvSpPr>
              <p:nvPr/>
            </p:nvSpPr>
            <p:spPr bwMode="auto">
              <a:xfrm>
                <a:off x="4667251" y="2566988"/>
                <a:ext cx="376128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extension  :Any [0..*]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2" name="Rectangle 520"/>
              <p:cNvSpPr>
                <a:spLocks noChangeArrowheads="1"/>
              </p:cNvSpPr>
              <p:nvPr/>
            </p:nvSpPr>
            <p:spPr bwMode="auto">
              <a:xfrm>
                <a:off x="4608514" y="2613026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3" name="Rectangle 521"/>
              <p:cNvSpPr>
                <a:spLocks noChangeArrowheads="1"/>
              </p:cNvSpPr>
              <p:nvPr/>
            </p:nvSpPr>
            <p:spPr bwMode="auto">
              <a:xfrm>
                <a:off x="4667251" y="2613026"/>
                <a:ext cx="1065982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geopositioningMethod  :GeoposistioningMethodType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" name="Rectangle 522"/>
              <p:cNvSpPr>
                <a:spLocks noChangeArrowheads="1"/>
              </p:cNvSpPr>
              <p:nvPr/>
            </p:nvSpPr>
            <p:spPr bwMode="auto">
              <a:xfrm>
                <a:off x="4608514" y="2659063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" name="Rectangle 523"/>
              <p:cNvSpPr>
                <a:spLocks noChangeArrowheads="1"/>
              </p:cNvSpPr>
              <p:nvPr/>
            </p:nvSpPr>
            <p:spPr bwMode="auto">
              <a:xfrm>
                <a:off x="4667251" y="2659063"/>
                <a:ext cx="879628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geospatialLocation  :TimestampedLocation [0..*]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" name="Rectangle 524"/>
              <p:cNvSpPr>
                <a:spLocks noChangeArrowheads="1"/>
              </p:cNvSpPr>
              <p:nvPr/>
            </p:nvSpPr>
            <p:spPr bwMode="auto">
              <a:xfrm>
                <a:off x="4608514" y="2703513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7" name="Rectangle 525"/>
              <p:cNvSpPr>
                <a:spLocks noChangeArrowheads="1"/>
              </p:cNvSpPr>
              <p:nvPr/>
            </p:nvSpPr>
            <p:spPr bwMode="auto">
              <a:xfrm>
                <a:off x="4667251" y="2703513"/>
                <a:ext cx="777047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onlineResource  :CI_OnlineResource [0..*]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8" name="Rectangle 526"/>
              <p:cNvSpPr>
                <a:spLocks noChangeArrowheads="1"/>
              </p:cNvSpPr>
              <p:nvPr/>
            </p:nvSpPr>
            <p:spPr bwMode="auto">
              <a:xfrm>
                <a:off x="4608514" y="2749551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9" name="Rectangle 527"/>
              <p:cNvSpPr>
                <a:spLocks noChangeArrowheads="1"/>
              </p:cNvSpPr>
              <p:nvPr/>
            </p:nvSpPr>
            <p:spPr bwMode="auto">
              <a:xfrm>
                <a:off x="4667251" y="2749551"/>
                <a:ext cx="729176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responsibleParty  :CI_ResponsibleParty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70" name="Group 269"/>
            <p:cNvGrpSpPr/>
            <p:nvPr/>
          </p:nvGrpSpPr>
          <p:grpSpPr>
            <a:xfrm>
              <a:off x="5253039" y="2855913"/>
              <a:ext cx="123032" cy="169863"/>
              <a:chOff x="5253039" y="2855913"/>
              <a:chExt cx="123032" cy="169863"/>
            </a:xfrm>
          </p:grpSpPr>
          <p:sp>
            <p:nvSpPr>
              <p:cNvPr id="271" name="Line 1252"/>
              <p:cNvSpPr>
                <a:spLocks noChangeShapeType="1"/>
              </p:cNvSpPr>
              <p:nvPr/>
            </p:nvSpPr>
            <p:spPr bwMode="auto">
              <a:xfrm flipH="1" flipV="1">
                <a:off x="5253039" y="2855913"/>
                <a:ext cx="123032" cy="169863"/>
              </a:xfrm>
              <a:prstGeom prst="line">
                <a:avLst/>
              </a:pr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72" name="Freeform 1254"/>
              <p:cNvSpPr>
                <a:spLocks/>
              </p:cNvSpPr>
              <p:nvPr/>
            </p:nvSpPr>
            <p:spPr bwMode="auto">
              <a:xfrm>
                <a:off x="5253039" y="2855913"/>
                <a:ext cx="57150" cy="52388"/>
              </a:xfrm>
              <a:custGeom>
                <a:avLst/>
                <a:gdLst>
                  <a:gd name="T0" fmla="*/ 36 w 36"/>
                  <a:gd name="T1" fmla="*/ 13 h 33"/>
                  <a:gd name="T2" fmla="*/ 18 w 36"/>
                  <a:gd name="T3" fmla="*/ 33 h 33"/>
                  <a:gd name="T4" fmla="*/ 0 w 36"/>
                  <a:gd name="T5" fmla="*/ 0 h 33"/>
                  <a:gd name="T6" fmla="*/ 36 w 36"/>
                  <a:gd name="T7" fmla="*/ 1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" h="33">
                    <a:moveTo>
                      <a:pt x="36" y="13"/>
                    </a:moveTo>
                    <a:lnTo>
                      <a:pt x="18" y="33"/>
                    </a:lnTo>
                    <a:lnTo>
                      <a:pt x="0" y="0"/>
                    </a:lnTo>
                    <a:lnTo>
                      <a:pt x="36" y="13"/>
                    </a:lnTo>
                    <a:close/>
                  </a:path>
                </a:pathLst>
              </a:cu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</p:grpSp>
        <p:grpSp>
          <p:nvGrpSpPr>
            <p:cNvPr id="273" name="Group 272"/>
            <p:cNvGrpSpPr/>
            <p:nvPr/>
          </p:nvGrpSpPr>
          <p:grpSpPr>
            <a:xfrm>
              <a:off x="5124451" y="3749676"/>
              <a:ext cx="435831" cy="306388"/>
              <a:chOff x="5829301" y="4025901"/>
              <a:chExt cx="435831" cy="306388"/>
            </a:xfrm>
          </p:grpSpPr>
          <p:sp>
            <p:nvSpPr>
              <p:cNvPr id="274" name="Line 1293"/>
              <p:cNvSpPr>
                <a:spLocks noChangeShapeType="1"/>
              </p:cNvSpPr>
              <p:nvPr/>
            </p:nvSpPr>
            <p:spPr bwMode="auto">
              <a:xfrm flipV="1">
                <a:off x="6199189" y="4025901"/>
                <a:ext cx="0" cy="306388"/>
              </a:xfrm>
              <a:prstGeom prst="line">
                <a:avLst/>
              </a:pr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75" name="Freeform 1294"/>
              <p:cNvSpPr>
                <a:spLocks noEditPoints="1"/>
              </p:cNvSpPr>
              <p:nvPr/>
            </p:nvSpPr>
            <p:spPr bwMode="auto">
              <a:xfrm>
                <a:off x="6178551" y="4025901"/>
                <a:ext cx="41275" cy="52388"/>
              </a:xfrm>
              <a:custGeom>
                <a:avLst/>
                <a:gdLst>
                  <a:gd name="T0" fmla="*/ 13 w 26"/>
                  <a:gd name="T1" fmla="*/ 0 h 33"/>
                  <a:gd name="T2" fmla="*/ 26 w 26"/>
                  <a:gd name="T3" fmla="*/ 33 h 33"/>
                  <a:gd name="T4" fmla="*/ 13 w 26"/>
                  <a:gd name="T5" fmla="*/ 0 h 33"/>
                  <a:gd name="T6" fmla="*/ 0 w 26"/>
                  <a:gd name="T7" fmla="*/ 3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33">
                    <a:moveTo>
                      <a:pt x="13" y="0"/>
                    </a:moveTo>
                    <a:lnTo>
                      <a:pt x="26" y="33"/>
                    </a:lnTo>
                    <a:moveTo>
                      <a:pt x="13" y="0"/>
                    </a:moveTo>
                    <a:lnTo>
                      <a:pt x="0" y="33"/>
                    </a:lnTo>
                  </a:path>
                </a:pathLst>
              </a:cu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76" name="Rectangle 1295"/>
              <p:cNvSpPr>
                <a:spLocks noChangeArrowheads="1"/>
              </p:cNvSpPr>
              <p:nvPr/>
            </p:nvSpPr>
            <p:spPr bwMode="auto">
              <a:xfrm>
                <a:off x="5829301" y="4103688"/>
                <a:ext cx="389806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+deployedEquipment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" name="Rectangle 1296"/>
              <p:cNvSpPr>
                <a:spLocks noChangeArrowheads="1"/>
              </p:cNvSpPr>
              <p:nvPr/>
            </p:nvSpPr>
            <p:spPr bwMode="auto">
              <a:xfrm>
                <a:off x="6242051" y="4043363"/>
                <a:ext cx="23081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78" name="Group 277"/>
            <p:cNvGrpSpPr/>
            <p:nvPr/>
          </p:nvGrpSpPr>
          <p:grpSpPr>
            <a:xfrm>
              <a:off x="5057777" y="3025776"/>
              <a:ext cx="1421190" cy="730250"/>
              <a:chOff x="5762627" y="3302001"/>
              <a:chExt cx="1421190" cy="730250"/>
            </a:xfrm>
          </p:grpSpPr>
          <p:sp>
            <p:nvSpPr>
              <p:cNvPr id="279" name="Rectangle 19"/>
              <p:cNvSpPr>
                <a:spLocks noChangeArrowheads="1"/>
              </p:cNvSpPr>
              <p:nvPr/>
            </p:nvSpPr>
            <p:spPr bwMode="auto">
              <a:xfrm>
                <a:off x="5773739" y="3311526"/>
                <a:ext cx="954088" cy="720725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80" name="Rectangle 20"/>
              <p:cNvSpPr>
                <a:spLocks noChangeArrowheads="1"/>
              </p:cNvSpPr>
              <p:nvPr/>
            </p:nvSpPr>
            <p:spPr bwMode="auto">
              <a:xfrm>
                <a:off x="5773739" y="3311526"/>
                <a:ext cx="954088" cy="720725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81" name="Rectangle 21"/>
              <p:cNvSpPr>
                <a:spLocks noChangeArrowheads="1"/>
              </p:cNvSpPr>
              <p:nvPr/>
            </p:nvSpPr>
            <p:spPr bwMode="auto">
              <a:xfrm>
                <a:off x="5762627" y="3302001"/>
                <a:ext cx="496888" cy="720725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82" name="Rectangle 22"/>
              <p:cNvSpPr>
                <a:spLocks noChangeArrowheads="1"/>
              </p:cNvSpPr>
              <p:nvPr/>
            </p:nvSpPr>
            <p:spPr bwMode="auto">
              <a:xfrm>
                <a:off x="6259514" y="3302001"/>
                <a:ext cx="23813" cy="720725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83" name="Rectangle 23"/>
              <p:cNvSpPr>
                <a:spLocks noChangeArrowheads="1"/>
              </p:cNvSpPr>
              <p:nvPr/>
            </p:nvSpPr>
            <p:spPr bwMode="auto">
              <a:xfrm>
                <a:off x="6283327" y="3302001"/>
                <a:ext cx="25400" cy="720725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84" name="Rectangle 24"/>
              <p:cNvSpPr>
                <a:spLocks noChangeArrowheads="1"/>
              </p:cNvSpPr>
              <p:nvPr/>
            </p:nvSpPr>
            <p:spPr bwMode="auto">
              <a:xfrm>
                <a:off x="6308727" y="3302001"/>
                <a:ext cx="20638" cy="720725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85" name="Rectangle 25"/>
              <p:cNvSpPr>
                <a:spLocks noChangeArrowheads="1"/>
              </p:cNvSpPr>
              <p:nvPr/>
            </p:nvSpPr>
            <p:spPr bwMode="auto">
              <a:xfrm>
                <a:off x="6329364" y="3302001"/>
                <a:ext cx="25400" cy="720725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86" name="Rectangle 26"/>
              <p:cNvSpPr>
                <a:spLocks noChangeArrowheads="1"/>
              </p:cNvSpPr>
              <p:nvPr/>
            </p:nvSpPr>
            <p:spPr bwMode="auto">
              <a:xfrm>
                <a:off x="6354764" y="3302001"/>
                <a:ext cx="20638" cy="720725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87" name="Rectangle 27"/>
              <p:cNvSpPr>
                <a:spLocks noChangeArrowheads="1"/>
              </p:cNvSpPr>
              <p:nvPr/>
            </p:nvSpPr>
            <p:spPr bwMode="auto">
              <a:xfrm>
                <a:off x="6375402" y="3302001"/>
                <a:ext cx="20638" cy="720725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88" name="Rectangle 28"/>
              <p:cNvSpPr>
                <a:spLocks noChangeArrowheads="1"/>
              </p:cNvSpPr>
              <p:nvPr/>
            </p:nvSpPr>
            <p:spPr bwMode="auto">
              <a:xfrm>
                <a:off x="6396039" y="3302001"/>
                <a:ext cx="17463" cy="720725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89" name="Rectangle 29"/>
              <p:cNvSpPr>
                <a:spLocks noChangeArrowheads="1"/>
              </p:cNvSpPr>
              <p:nvPr/>
            </p:nvSpPr>
            <p:spPr bwMode="auto">
              <a:xfrm>
                <a:off x="6413502" y="3302001"/>
                <a:ext cx="25400" cy="720725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90" name="Rectangle 30"/>
              <p:cNvSpPr>
                <a:spLocks noChangeArrowheads="1"/>
              </p:cNvSpPr>
              <p:nvPr/>
            </p:nvSpPr>
            <p:spPr bwMode="auto">
              <a:xfrm>
                <a:off x="6438902" y="3302001"/>
                <a:ext cx="25400" cy="720725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91" name="Rectangle 31"/>
              <p:cNvSpPr>
                <a:spLocks noChangeArrowheads="1"/>
              </p:cNvSpPr>
              <p:nvPr/>
            </p:nvSpPr>
            <p:spPr bwMode="auto">
              <a:xfrm>
                <a:off x="6464302" y="3302001"/>
                <a:ext cx="20638" cy="720725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92" name="Rectangle 32"/>
              <p:cNvSpPr>
                <a:spLocks noChangeArrowheads="1"/>
              </p:cNvSpPr>
              <p:nvPr/>
            </p:nvSpPr>
            <p:spPr bwMode="auto">
              <a:xfrm>
                <a:off x="6484939" y="3302001"/>
                <a:ext cx="23813" cy="720725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93" name="Rectangle 33"/>
              <p:cNvSpPr>
                <a:spLocks noChangeArrowheads="1"/>
              </p:cNvSpPr>
              <p:nvPr/>
            </p:nvSpPr>
            <p:spPr bwMode="auto">
              <a:xfrm>
                <a:off x="6508752" y="3302001"/>
                <a:ext cx="25400" cy="720725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94" name="Rectangle 34"/>
              <p:cNvSpPr>
                <a:spLocks noChangeArrowheads="1"/>
              </p:cNvSpPr>
              <p:nvPr/>
            </p:nvSpPr>
            <p:spPr bwMode="auto">
              <a:xfrm>
                <a:off x="6534152" y="3302001"/>
                <a:ext cx="23813" cy="720725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95" name="Rectangle 35"/>
              <p:cNvSpPr>
                <a:spLocks noChangeArrowheads="1"/>
              </p:cNvSpPr>
              <p:nvPr/>
            </p:nvSpPr>
            <p:spPr bwMode="auto">
              <a:xfrm>
                <a:off x="6557964" y="3302001"/>
                <a:ext cx="25400" cy="720725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96" name="Rectangle 36"/>
              <p:cNvSpPr>
                <a:spLocks noChangeArrowheads="1"/>
              </p:cNvSpPr>
              <p:nvPr/>
            </p:nvSpPr>
            <p:spPr bwMode="auto">
              <a:xfrm>
                <a:off x="6583364" y="3302001"/>
                <a:ext cx="20638" cy="720725"/>
              </a:xfrm>
              <a:prstGeom prst="rect">
                <a:avLst/>
              </a:prstGeom>
              <a:solidFill>
                <a:srgbClr val="F4F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97" name="Rectangle 37"/>
              <p:cNvSpPr>
                <a:spLocks noChangeArrowheads="1"/>
              </p:cNvSpPr>
              <p:nvPr/>
            </p:nvSpPr>
            <p:spPr bwMode="auto">
              <a:xfrm>
                <a:off x="6604002" y="3302001"/>
                <a:ext cx="22225" cy="720725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98" name="Rectangle 38"/>
              <p:cNvSpPr>
                <a:spLocks noChangeArrowheads="1"/>
              </p:cNvSpPr>
              <p:nvPr/>
            </p:nvSpPr>
            <p:spPr bwMode="auto">
              <a:xfrm>
                <a:off x="6626227" y="3302001"/>
                <a:ext cx="17463" cy="720725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99" name="Rectangle 39"/>
              <p:cNvSpPr>
                <a:spLocks noChangeArrowheads="1"/>
              </p:cNvSpPr>
              <p:nvPr/>
            </p:nvSpPr>
            <p:spPr bwMode="auto">
              <a:xfrm>
                <a:off x="6643689" y="3302001"/>
                <a:ext cx="20638" cy="720725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300" name="Rectangle 40"/>
              <p:cNvSpPr>
                <a:spLocks noChangeArrowheads="1"/>
              </p:cNvSpPr>
              <p:nvPr/>
            </p:nvSpPr>
            <p:spPr bwMode="auto">
              <a:xfrm>
                <a:off x="6664327" y="3302001"/>
                <a:ext cx="23813" cy="720725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301" name="Rectangle 41"/>
              <p:cNvSpPr>
                <a:spLocks noChangeArrowheads="1"/>
              </p:cNvSpPr>
              <p:nvPr/>
            </p:nvSpPr>
            <p:spPr bwMode="auto">
              <a:xfrm>
                <a:off x="6688139" y="3302001"/>
                <a:ext cx="25400" cy="720725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302" name="Rectangle 42"/>
              <p:cNvSpPr>
                <a:spLocks noChangeArrowheads="1"/>
              </p:cNvSpPr>
              <p:nvPr/>
            </p:nvSpPr>
            <p:spPr bwMode="auto">
              <a:xfrm>
                <a:off x="6713539" y="3302001"/>
                <a:ext cx="3175" cy="720725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303" name="Rectangle 43"/>
              <p:cNvSpPr>
                <a:spLocks noChangeArrowheads="1"/>
              </p:cNvSpPr>
              <p:nvPr/>
            </p:nvSpPr>
            <p:spPr bwMode="auto">
              <a:xfrm>
                <a:off x="5762627" y="3302001"/>
                <a:ext cx="954088" cy="720725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304" name="Rectangle 44"/>
              <p:cNvSpPr>
                <a:spLocks noChangeArrowheads="1"/>
              </p:cNvSpPr>
              <p:nvPr/>
            </p:nvSpPr>
            <p:spPr bwMode="auto">
              <a:xfrm>
                <a:off x="6115052" y="3322639"/>
                <a:ext cx="279532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</a:t>
                </a:r>
                <a:r>
                  <a:rPr kumimoji="0" lang="en-US" altLang="en-US" sz="6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FeatureType</a:t>
                </a:r>
                <a:r>
                  <a:rPr kumimoji="0" lang="en-US" alt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»</a:t>
                </a:r>
                <a:endParaRPr kumimoji="0" lang="en-US" alt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5" name="Rectangle 45"/>
              <p:cNvSpPr>
                <a:spLocks noChangeArrowheads="1"/>
              </p:cNvSpPr>
              <p:nvPr/>
            </p:nvSpPr>
            <p:spPr bwMode="auto">
              <a:xfrm>
                <a:off x="6149977" y="3368676"/>
                <a:ext cx="211145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Equipment</a:t>
                </a:r>
                <a:endParaRPr kumimoji="0" lang="en-US" alt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" name="Line 46"/>
              <p:cNvSpPr>
                <a:spLocks noChangeShapeType="1"/>
              </p:cNvSpPr>
              <p:nvPr/>
            </p:nvSpPr>
            <p:spPr bwMode="auto">
              <a:xfrm>
                <a:off x="5762627" y="3432176"/>
                <a:ext cx="954088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307" name="Rectangle 47"/>
              <p:cNvSpPr>
                <a:spLocks noChangeArrowheads="1"/>
              </p:cNvSpPr>
              <p:nvPr/>
            </p:nvSpPr>
            <p:spPr bwMode="auto">
              <a:xfrm>
                <a:off x="5780089" y="3446464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8" name="Rectangle 48"/>
              <p:cNvSpPr>
                <a:spLocks noChangeArrowheads="1"/>
              </p:cNvSpPr>
              <p:nvPr/>
            </p:nvSpPr>
            <p:spPr bwMode="auto">
              <a:xfrm>
                <a:off x="5840414" y="3446464"/>
                <a:ext cx="721482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driftPerUnitTime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" name="Rectangle 49"/>
              <p:cNvSpPr>
                <a:spLocks noChangeArrowheads="1"/>
              </p:cNvSpPr>
              <p:nvPr/>
            </p:nvSpPr>
            <p:spPr bwMode="auto">
              <a:xfrm>
                <a:off x="5780089" y="3490914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" name="Rectangle 50"/>
              <p:cNvSpPr>
                <a:spLocks noChangeArrowheads="1"/>
              </p:cNvSpPr>
              <p:nvPr/>
            </p:nvSpPr>
            <p:spPr bwMode="auto">
              <a:xfrm>
                <a:off x="5840414" y="3490914"/>
                <a:ext cx="748838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observableRange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" name="Rectangle 51"/>
              <p:cNvSpPr>
                <a:spLocks noChangeArrowheads="1"/>
              </p:cNvSpPr>
              <p:nvPr/>
            </p:nvSpPr>
            <p:spPr bwMode="auto">
              <a:xfrm>
                <a:off x="5780089" y="3536951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2" name="Rectangle 52"/>
              <p:cNvSpPr>
                <a:spLocks noChangeArrowheads="1"/>
              </p:cNvSpPr>
              <p:nvPr/>
            </p:nvSpPr>
            <p:spPr bwMode="auto">
              <a:xfrm>
                <a:off x="5840414" y="3536951"/>
                <a:ext cx="767644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observingMethod  :ObservingMethodType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3" name="Rectangle 53"/>
              <p:cNvSpPr>
                <a:spLocks noChangeArrowheads="1"/>
              </p:cNvSpPr>
              <p:nvPr/>
            </p:nvSpPr>
            <p:spPr bwMode="auto">
              <a:xfrm>
                <a:off x="5780089" y="3582989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4" name="Rectangle 54"/>
              <p:cNvSpPr>
                <a:spLocks noChangeArrowheads="1"/>
              </p:cNvSpPr>
              <p:nvPr/>
            </p:nvSpPr>
            <p:spPr bwMode="auto">
              <a:xfrm>
                <a:off x="5840414" y="3582989"/>
                <a:ext cx="867660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observingMethodDetails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" name="Rectangle 55"/>
              <p:cNvSpPr>
                <a:spLocks noChangeArrowheads="1"/>
              </p:cNvSpPr>
              <p:nvPr/>
            </p:nvSpPr>
            <p:spPr bwMode="auto">
              <a:xfrm>
                <a:off x="5780089" y="3629026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" name="Rectangle 56"/>
              <p:cNvSpPr>
                <a:spLocks noChangeArrowheads="1"/>
              </p:cNvSpPr>
              <p:nvPr/>
            </p:nvSpPr>
            <p:spPr bwMode="auto">
              <a:xfrm>
                <a:off x="5840414" y="3629026"/>
                <a:ext cx="509483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specificationLink  :URI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" name="Rectangle 57"/>
              <p:cNvSpPr>
                <a:spLocks noChangeArrowheads="1"/>
              </p:cNvSpPr>
              <p:nvPr/>
            </p:nvSpPr>
            <p:spPr bwMode="auto">
              <a:xfrm>
                <a:off x="5780089" y="3675064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8" name="Rectangle 58"/>
              <p:cNvSpPr>
                <a:spLocks noChangeArrowheads="1"/>
              </p:cNvSpPr>
              <p:nvPr/>
            </p:nvSpPr>
            <p:spPr bwMode="auto">
              <a:xfrm>
                <a:off x="5840414" y="3675064"/>
                <a:ext cx="956563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specifiedAbsoluteUncertainty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9" name="Rectangle 59"/>
              <p:cNvSpPr>
                <a:spLocks noChangeArrowheads="1"/>
              </p:cNvSpPr>
              <p:nvPr/>
            </p:nvSpPr>
            <p:spPr bwMode="auto">
              <a:xfrm>
                <a:off x="5780089" y="3719514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" name="Rectangle 60"/>
              <p:cNvSpPr>
                <a:spLocks noChangeArrowheads="1"/>
              </p:cNvSpPr>
              <p:nvPr/>
            </p:nvSpPr>
            <p:spPr bwMode="auto">
              <a:xfrm>
                <a:off x="5840414" y="3719514"/>
                <a:ext cx="945450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specifiedRelativeUncertainty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1" name="Rectangle 61"/>
              <p:cNvSpPr>
                <a:spLocks noChangeArrowheads="1"/>
              </p:cNvSpPr>
              <p:nvPr/>
            </p:nvSpPr>
            <p:spPr bwMode="auto">
              <a:xfrm>
                <a:off x="5773739" y="3776664"/>
                <a:ext cx="933450" cy="46038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322" name="Rectangle 62"/>
              <p:cNvSpPr>
                <a:spLocks noChangeArrowheads="1"/>
              </p:cNvSpPr>
              <p:nvPr/>
            </p:nvSpPr>
            <p:spPr bwMode="auto">
              <a:xfrm>
                <a:off x="5776914" y="3779839"/>
                <a:ext cx="925513" cy="38100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323" name="Rectangle 63"/>
              <p:cNvSpPr>
                <a:spLocks noChangeArrowheads="1"/>
              </p:cNvSpPr>
              <p:nvPr/>
            </p:nvSpPr>
            <p:spPr bwMode="auto">
              <a:xfrm>
                <a:off x="5783264" y="3779839"/>
                <a:ext cx="197468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3»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4" name="Rectangle 64"/>
              <p:cNvSpPr>
                <a:spLocks noChangeArrowheads="1"/>
              </p:cNvSpPr>
              <p:nvPr/>
            </p:nvSpPr>
            <p:spPr bwMode="auto">
              <a:xfrm>
                <a:off x="5780089" y="3825876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5" name="Rectangle 65"/>
              <p:cNvSpPr>
                <a:spLocks noChangeArrowheads="1"/>
              </p:cNvSpPr>
              <p:nvPr/>
            </p:nvSpPr>
            <p:spPr bwMode="auto">
              <a:xfrm>
                <a:off x="5840414" y="3825876"/>
                <a:ext cx="722338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firmwareVersion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6" name="Rectangle 66"/>
              <p:cNvSpPr>
                <a:spLocks noChangeArrowheads="1"/>
              </p:cNvSpPr>
              <p:nvPr/>
            </p:nvSpPr>
            <p:spPr bwMode="auto">
              <a:xfrm>
                <a:off x="5780089" y="3871914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" name="Rectangle 67"/>
              <p:cNvSpPr>
                <a:spLocks noChangeArrowheads="1"/>
              </p:cNvSpPr>
              <p:nvPr/>
            </p:nvSpPr>
            <p:spPr bwMode="auto">
              <a:xfrm>
                <a:off x="5840414" y="3871914"/>
                <a:ext cx="666773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manufacturer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" name="Rectangle 68"/>
              <p:cNvSpPr>
                <a:spLocks noChangeArrowheads="1"/>
              </p:cNvSpPr>
              <p:nvPr/>
            </p:nvSpPr>
            <p:spPr bwMode="auto">
              <a:xfrm>
                <a:off x="5780089" y="3916364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" name="Rectangle 69"/>
              <p:cNvSpPr>
                <a:spLocks noChangeArrowheads="1"/>
              </p:cNvSpPr>
              <p:nvPr/>
            </p:nvSpPr>
            <p:spPr bwMode="auto">
              <a:xfrm>
                <a:off x="5840414" y="3916364"/>
                <a:ext cx="68386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modelNumber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0" name="Rectangle 70"/>
              <p:cNvSpPr>
                <a:spLocks noChangeArrowheads="1"/>
              </p:cNvSpPr>
              <p:nvPr/>
            </p:nvSpPr>
            <p:spPr bwMode="auto">
              <a:xfrm>
                <a:off x="5780089" y="3962401"/>
                <a:ext cx="35049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1" name="Rectangle 71"/>
              <p:cNvSpPr>
                <a:spLocks noChangeArrowheads="1"/>
              </p:cNvSpPr>
              <p:nvPr/>
            </p:nvSpPr>
            <p:spPr bwMode="auto">
              <a:xfrm>
                <a:off x="5840414" y="3962401"/>
                <a:ext cx="670192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dirty="0" err="1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serialNumber</a:t>
                </a:r>
                <a:r>
                  <a:rPr kumimoji="0" lang="en-US" alt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:</a:t>
                </a:r>
                <a:r>
                  <a:rPr kumimoji="0" lang="en-US" altLang="en-US" sz="600" b="0" i="0" u="none" strike="noStrike" cap="none" normalizeH="0" baseline="0" dirty="0" err="1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CharacterString</a:t>
                </a:r>
                <a:r>
                  <a:rPr kumimoji="0" lang="en-US" alt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[0..1]</a:t>
                </a:r>
                <a:endParaRPr kumimoji="0" lang="en-US" alt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2" name="Line 1308"/>
              <p:cNvSpPr>
                <a:spLocks noChangeShapeType="1"/>
              </p:cNvSpPr>
              <p:nvPr/>
            </p:nvSpPr>
            <p:spPr bwMode="auto">
              <a:xfrm>
                <a:off x="6719889" y="3643313"/>
                <a:ext cx="250825" cy="0"/>
              </a:xfrm>
              <a:prstGeom prst="line">
                <a:avLst/>
              </a:pr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333" name="Line 1309"/>
              <p:cNvSpPr>
                <a:spLocks noChangeShapeType="1"/>
              </p:cNvSpPr>
              <p:nvPr/>
            </p:nvSpPr>
            <p:spPr bwMode="auto">
              <a:xfrm flipV="1">
                <a:off x="6970714" y="3435351"/>
                <a:ext cx="0" cy="207963"/>
              </a:xfrm>
              <a:prstGeom prst="line">
                <a:avLst/>
              </a:pr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334" name="Line 1310"/>
              <p:cNvSpPr>
                <a:spLocks noChangeShapeType="1"/>
              </p:cNvSpPr>
              <p:nvPr/>
            </p:nvSpPr>
            <p:spPr bwMode="auto">
              <a:xfrm flipH="1">
                <a:off x="6719889" y="3435351"/>
                <a:ext cx="250825" cy="0"/>
              </a:xfrm>
              <a:prstGeom prst="line">
                <a:avLst/>
              </a:pr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335" name="Freeform 1311"/>
              <p:cNvSpPr>
                <a:spLocks noEditPoints="1"/>
              </p:cNvSpPr>
              <p:nvPr/>
            </p:nvSpPr>
            <p:spPr bwMode="auto">
              <a:xfrm>
                <a:off x="6719889" y="3414713"/>
                <a:ext cx="53975" cy="41275"/>
              </a:xfrm>
              <a:custGeom>
                <a:avLst/>
                <a:gdLst>
                  <a:gd name="T0" fmla="*/ 0 w 34"/>
                  <a:gd name="T1" fmla="*/ 13 h 26"/>
                  <a:gd name="T2" fmla="*/ 34 w 34"/>
                  <a:gd name="T3" fmla="*/ 0 h 26"/>
                  <a:gd name="T4" fmla="*/ 0 w 34"/>
                  <a:gd name="T5" fmla="*/ 13 h 26"/>
                  <a:gd name="T6" fmla="*/ 34 w 34"/>
                  <a:gd name="T7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26">
                    <a:moveTo>
                      <a:pt x="0" y="13"/>
                    </a:moveTo>
                    <a:lnTo>
                      <a:pt x="34" y="0"/>
                    </a:lnTo>
                    <a:moveTo>
                      <a:pt x="0" y="13"/>
                    </a:moveTo>
                    <a:lnTo>
                      <a:pt x="34" y="26"/>
                    </a:lnTo>
                  </a:path>
                </a:pathLst>
              </a:cu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336" name="Rectangle 1312"/>
              <p:cNvSpPr>
                <a:spLocks noChangeArrowheads="1"/>
              </p:cNvSpPr>
              <p:nvPr/>
            </p:nvSpPr>
            <p:spPr bwMode="auto">
              <a:xfrm>
                <a:off x="6823076" y="3357563"/>
                <a:ext cx="360741" cy="49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+subEquipment 0..*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7680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1600" dirty="0">
                <a:solidFill>
                  <a:srgbClr val="000000"/>
                </a:solidFill>
                <a:cs typeface="Arial" pitchFamily="34" charset="0"/>
              </a:rPr>
              <a:t>«</a:t>
            </a:r>
            <a:r>
              <a:rPr lang="en-US" altLang="en-US" sz="1600" dirty="0" err="1">
                <a:solidFill>
                  <a:srgbClr val="000000"/>
                </a:solidFill>
                <a:cs typeface="Arial" pitchFamily="34" charset="0"/>
              </a:rPr>
              <a:t>DataType</a:t>
            </a:r>
            <a:r>
              <a:rPr lang="en-US" altLang="en-US" sz="1600" dirty="0" smtClean="0">
                <a:solidFill>
                  <a:srgbClr val="000000"/>
                </a:solidFill>
                <a:cs typeface="Arial" pitchFamily="34" charset="0"/>
              </a:rPr>
              <a:t>»</a:t>
            </a:r>
            <a:r>
              <a:rPr lang="en-US" altLang="en-US" sz="1600" b="1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US" altLang="en-US" b="1" dirty="0" err="1" smtClean="0">
                <a:solidFill>
                  <a:srgbClr val="000000"/>
                </a:solidFill>
                <a:cs typeface="Arial" pitchFamily="34" charset="0"/>
              </a:rPr>
              <a:t>DataGeneration</a:t>
            </a:r>
            <a:endParaRPr lang="en-US" sz="3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5991" y="1600200"/>
            <a:ext cx="2915109" cy="4525963"/>
          </a:xfrm>
        </p:spPr>
        <p:txBody>
          <a:bodyPr>
            <a:normAutofit lnSpcReduction="10000"/>
          </a:bodyPr>
          <a:lstStyle/>
          <a:p>
            <a:r>
              <a:rPr lang="de-CH" sz="2400" u="sng" dirty="0" err="1" smtClean="0"/>
              <a:t>DataGeneration</a:t>
            </a:r>
            <a:r>
              <a:rPr lang="de-CH" sz="2400" dirty="0" smtClean="0"/>
              <a:t> </a:t>
            </a:r>
            <a:r>
              <a:rPr lang="de-CH" sz="2400" dirty="0" err="1" smtClean="0"/>
              <a:t>involves</a:t>
            </a:r>
            <a:endParaRPr lang="de-CH" sz="2400" dirty="0" smtClean="0"/>
          </a:p>
          <a:p>
            <a:pPr lvl="1"/>
            <a:r>
              <a:rPr lang="de-CH" sz="2000" u="sng" dirty="0" smtClean="0"/>
              <a:t>Sampling</a:t>
            </a:r>
          </a:p>
          <a:p>
            <a:pPr lvl="1"/>
            <a:r>
              <a:rPr lang="de-CH" sz="2000" u="sng" dirty="0" smtClean="0"/>
              <a:t>Processing</a:t>
            </a:r>
          </a:p>
          <a:p>
            <a:pPr lvl="1"/>
            <a:r>
              <a:rPr lang="de-CH" sz="2000" u="sng" dirty="0" smtClean="0"/>
              <a:t>Reporting</a:t>
            </a:r>
          </a:p>
          <a:p>
            <a:pPr marL="457200" lvl="1" indent="0">
              <a:buNone/>
            </a:pPr>
            <a:r>
              <a:rPr lang="de-CH" sz="2000" dirty="0" err="1"/>
              <a:t>a</a:t>
            </a:r>
            <a:r>
              <a:rPr lang="de-CH" sz="2000" dirty="0" err="1" smtClean="0"/>
              <a:t>ccording</a:t>
            </a:r>
            <a:r>
              <a:rPr lang="de-CH" sz="2000" dirty="0" smtClean="0"/>
              <a:t> </a:t>
            </a:r>
            <a:r>
              <a:rPr lang="de-CH" sz="2000" dirty="0" err="1" smtClean="0"/>
              <a:t>to</a:t>
            </a:r>
            <a:r>
              <a:rPr lang="de-CH" sz="2000" dirty="0" smtClean="0"/>
              <a:t> a</a:t>
            </a:r>
          </a:p>
          <a:p>
            <a:pPr lvl="1"/>
            <a:r>
              <a:rPr lang="de-CH" sz="2000" u="sng" dirty="0" smtClean="0"/>
              <a:t>Schedule</a:t>
            </a:r>
          </a:p>
          <a:p>
            <a:r>
              <a:rPr lang="de-CH" sz="2400" dirty="0" smtClean="0"/>
              <a:t>Multiple </a:t>
            </a:r>
            <a:r>
              <a:rPr lang="de-CH" sz="2400" dirty="0" err="1" smtClean="0"/>
              <a:t>schedules</a:t>
            </a:r>
            <a:r>
              <a:rPr lang="de-CH" sz="2400" dirty="0" smtClean="0"/>
              <a:t> </a:t>
            </a:r>
            <a:r>
              <a:rPr lang="de-CH" sz="2400" dirty="0" err="1" smtClean="0"/>
              <a:t>can</a:t>
            </a:r>
            <a:r>
              <a:rPr lang="de-CH" sz="2400" dirty="0" smtClean="0"/>
              <a:t> </a:t>
            </a:r>
            <a:r>
              <a:rPr lang="de-CH" sz="2400" dirty="0" err="1" smtClean="0"/>
              <a:t>be</a:t>
            </a:r>
            <a:r>
              <a:rPr lang="de-CH" sz="2400" dirty="0" smtClean="0"/>
              <a:t> </a:t>
            </a:r>
            <a:r>
              <a:rPr lang="de-CH" sz="2400" dirty="0" err="1" smtClean="0"/>
              <a:t>defined</a:t>
            </a:r>
            <a:r>
              <a:rPr lang="de-CH" sz="2400" dirty="0" smtClean="0"/>
              <a:t>, e.g.</a:t>
            </a:r>
          </a:p>
          <a:p>
            <a:pPr lvl="1"/>
            <a:r>
              <a:rPr lang="de-CH" sz="2000" dirty="0" smtClean="0"/>
              <a:t>Working </a:t>
            </a:r>
            <a:r>
              <a:rPr lang="de-CH" sz="2000" dirty="0" err="1" smtClean="0"/>
              <a:t>days</a:t>
            </a:r>
            <a:r>
              <a:rPr lang="de-CH" sz="2000" dirty="0" smtClean="0"/>
              <a:t> </a:t>
            </a:r>
            <a:r>
              <a:rPr lang="de-CH" sz="2000" dirty="0" err="1" smtClean="0"/>
              <a:t>vs</a:t>
            </a:r>
            <a:r>
              <a:rPr lang="de-CH" sz="2000" dirty="0" smtClean="0"/>
              <a:t> </a:t>
            </a:r>
            <a:r>
              <a:rPr lang="de-CH" sz="2000" dirty="0" err="1" smtClean="0"/>
              <a:t>weekend</a:t>
            </a:r>
            <a:endParaRPr lang="de-CH" sz="2000" dirty="0" smtClean="0"/>
          </a:p>
          <a:p>
            <a:pPr lvl="1"/>
            <a:r>
              <a:rPr lang="de-CH" sz="2000" dirty="0" smtClean="0"/>
              <a:t>Winter </a:t>
            </a:r>
            <a:r>
              <a:rPr lang="de-CH" sz="2000" dirty="0" err="1" smtClean="0"/>
              <a:t>vs</a:t>
            </a:r>
            <a:r>
              <a:rPr lang="de-CH" sz="2000" dirty="0" smtClean="0"/>
              <a:t> </a:t>
            </a:r>
            <a:r>
              <a:rPr lang="de-CH" sz="2000" dirty="0" err="1" smtClean="0"/>
              <a:t>summer</a:t>
            </a:r>
            <a:endParaRPr lang="en-US" sz="2000" dirty="0" smtClean="0"/>
          </a:p>
        </p:txBody>
      </p:sp>
      <p:grpSp>
        <p:nvGrpSpPr>
          <p:cNvPr id="256" name="Group 255"/>
          <p:cNvGrpSpPr/>
          <p:nvPr/>
        </p:nvGrpSpPr>
        <p:grpSpPr>
          <a:xfrm>
            <a:off x="112255" y="1612908"/>
            <a:ext cx="5819713" cy="2989647"/>
            <a:chOff x="4132264" y="5984876"/>
            <a:chExt cx="3056271" cy="1570038"/>
          </a:xfrm>
        </p:grpSpPr>
        <p:grpSp>
          <p:nvGrpSpPr>
            <p:cNvPr id="4" name="Group 3"/>
            <p:cNvGrpSpPr/>
            <p:nvPr/>
          </p:nvGrpSpPr>
          <p:grpSpPr>
            <a:xfrm>
              <a:off x="4132264" y="6784976"/>
              <a:ext cx="1100612" cy="769938"/>
              <a:chOff x="4132264" y="6784976"/>
              <a:chExt cx="1100612" cy="769938"/>
            </a:xfrm>
          </p:grpSpPr>
          <p:sp>
            <p:nvSpPr>
              <p:cNvPr id="5" name="Rectangle 100"/>
              <p:cNvSpPr>
                <a:spLocks noChangeArrowheads="1"/>
              </p:cNvSpPr>
              <p:nvPr/>
            </p:nvSpPr>
            <p:spPr bwMode="auto">
              <a:xfrm>
                <a:off x="4143377" y="6796089"/>
                <a:ext cx="1035050" cy="758825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6" name="Rectangle 101"/>
              <p:cNvSpPr>
                <a:spLocks noChangeArrowheads="1"/>
              </p:cNvSpPr>
              <p:nvPr/>
            </p:nvSpPr>
            <p:spPr bwMode="auto">
              <a:xfrm>
                <a:off x="4143377" y="6796089"/>
                <a:ext cx="1035050" cy="758825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7" name="Rectangle 102"/>
              <p:cNvSpPr>
                <a:spLocks noChangeArrowheads="1"/>
              </p:cNvSpPr>
              <p:nvPr/>
            </p:nvSpPr>
            <p:spPr bwMode="auto">
              <a:xfrm>
                <a:off x="4132264" y="6784976"/>
                <a:ext cx="538163" cy="760413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8" name="Rectangle 103"/>
              <p:cNvSpPr>
                <a:spLocks noChangeArrowheads="1"/>
              </p:cNvSpPr>
              <p:nvPr/>
            </p:nvSpPr>
            <p:spPr bwMode="auto">
              <a:xfrm>
                <a:off x="4670427" y="6784976"/>
                <a:ext cx="25400" cy="760413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9" name="Rectangle 104"/>
              <p:cNvSpPr>
                <a:spLocks noChangeArrowheads="1"/>
              </p:cNvSpPr>
              <p:nvPr/>
            </p:nvSpPr>
            <p:spPr bwMode="auto">
              <a:xfrm>
                <a:off x="4695827" y="6784976"/>
                <a:ext cx="28575" cy="760413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0" name="Rectangle 105"/>
              <p:cNvSpPr>
                <a:spLocks noChangeArrowheads="1"/>
              </p:cNvSpPr>
              <p:nvPr/>
            </p:nvSpPr>
            <p:spPr bwMode="auto">
              <a:xfrm>
                <a:off x="4724402" y="6784976"/>
                <a:ext cx="23813" cy="760413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1" name="Rectangle 106"/>
              <p:cNvSpPr>
                <a:spLocks noChangeArrowheads="1"/>
              </p:cNvSpPr>
              <p:nvPr/>
            </p:nvSpPr>
            <p:spPr bwMode="auto">
              <a:xfrm>
                <a:off x="4748214" y="6784976"/>
                <a:ext cx="25400" cy="760413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2" name="Rectangle 107"/>
              <p:cNvSpPr>
                <a:spLocks noChangeArrowheads="1"/>
              </p:cNvSpPr>
              <p:nvPr/>
            </p:nvSpPr>
            <p:spPr bwMode="auto">
              <a:xfrm>
                <a:off x="4773614" y="6784976"/>
                <a:ext cx="23813" cy="760413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3" name="Rectangle 108"/>
              <p:cNvSpPr>
                <a:spLocks noChangeArrowheads="1"/>
              </p:cNvSpPr>
              <p:nvPr/>
            </p:nvSpPr>
            <p:spPr bwMode="auto">
              <a:xfrm>
                <a:off x="4797427" y="6784976"/>
                <a:ext cx="22225" cy="760413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4" name="Rectangle 109"/>
              <p:cNvSpPr>
                <a:spLocks noChangeArrowheads="1"/>
              </p:cNvSpPr>
              <p:nvPr/>
            </p:nvSpPr>
            <p:spPr bwMode="auto">
              <a:xfrm>
                <a:off x="4819652" y="6784976"/>
                <a:ext cx="20638" cy="760413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5" name="Rectangle 110"/>
              <p:cNvSpPr>
                <a:spLocks noChangeArrowheads="1"/>
              </p:cNvSpPr>
              <p:nvPr/>
            </p:nvSpPr>
            <p:spPr bwMode="auto">
              <a:xfrm>
                <a:off x="4840289" y="6784976"/>
                <a:ext cx="23813" cy="760413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6" name="Rectangle 111"/>
              <p:cNvSpPr>
                <a:spLocks noChangeArrowheads="1"/>
              </p:cNvSpPr>
              <p:nvPr/>
            </p:nvSpPr>
            <p:spPr bwMode="auto">
              <a:xfrm>
                <a:off x="4864102" y="6784976"/>
                <a:ext cx="28575" cy="760413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" name="Rectangle 112"/>
              <p:cNvSpPr>
                <a:spLocks noChangeArrowheads="1"/>
              </p:cNvSpPr>
              <p:nvPr/>
            </p:nvSpPr>
            <p:spPr bwMode="auto">
              <a:xfrm>
                <a:off x="4892677" y="6784976"/>
                <a:ext cx="25400" cy="760413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" name="Rectangle 113"/>
              <p:cNvSpPr>
                <a:spLocks noChangeArrowheads="1"/>
              </p:cNvSpPr>
              <p:nvPr/>
            </p:nvSpPr>
            <p:spPr bwMode="auto">
              <a:xfrm>
                <a:off x="4918077" y="6784976"/>
                <a:ext cx="23813" cy="760413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9" name="Rectangle 114"/>
              <p:cNvSpPr>
                <a:spLocks noChangeArrowheads="1"/>
              </p:cNvSpPr>
              <p:nvPr/>
            </p:nvSpPr>
            <p:spPr bwMode="auto">
              <a:xfrm>
                <a:off x="4941889" y="6784976"/>
                <a:ext cx="28575" cy="760413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0" name="Rectangle 115"/>
              <p:cNvSpPr>
                <a:spLocks noChangeArrowheads="1"/>
              </p:cNvSpPr>
              <p:nvPr/>
            </p:nvSpPr>
            <p:spPr bwMode="auto">
              <a:xfrm>
                <a:off x="4970464" y="6784976"/>
                <a:ext cx="25400" cy="760413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" name="Rectangle 116"/>
              <p:cNvSpPr>
                <a:spLocks noChangeArrowheads="1"/>
              </p:cNvSpPr>
              <p:nvPr/>
            </p:nvSpPr>
            <p:spPr bwMode="auto">
              <a:xfrm>
                <a:off x="4995864" y="6784976"/>
                <a:ext cx="23813" cy="760413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2" name="Rectangle 117"/>
              <p:cNvSpPr>
                <a:spLocks noChangeArrowheads="1"/>
              </p:cNvSpPr>
              <p:nvPr/>
            </p:nvSpPr>
            <p:spPr bwMode="auto">
              <a:xfrm>
                <a:off x="5019677" y="6784976"/>
                <a:ext cx="25400" cy="760413"/>
              </a:xfrm>
              <a:prstGeom prst="rect">
                <a:avLst/>
              </a:prstGeom>
              <a:solidFill>
                <a:srgbClr val="F5F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3" name="Rectangle 118"/>
              <p:cNvSpPr>
                <a:spLocks noChangeArrowheads="1"/>
              </p:cNvSpPr>
              <p:nvPr/>
            </p:nvSpPr>
            <p:spPr bwMode="auto">
              <a:xfrm>
                <a:off x="5045077" y="6784976"/>
                <a:ext cx="20638" cy="760413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4" name="Rectangle 119"/>
              <p:cNvSpPr>
                <a:spLocks noChangeArrowheads="1"/>
              </p:cNvSpPr>
              <p:nvPr/>
            </p:nvSpPr>
            <p:spPr bwMode="auto">
              <a:xfrm>
                <a:off x="5065714" y="6784976"/>
                <a:ext cx="23813" cy="760413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5" name="Rectangle 120"/>
              <p:cNvSpPr>
                <a:spLocks noChangeArrowheads="1"/>
              </p:cNvSpPr>
              <p:nvPr/>
            </p:nvSpPr>
            <p:spPr bwMode="auto">
              <a:xfrm>
                <a:off x="5089527" y="6784976"/>
                <a:ext cx="22225" cy="760413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6" name="Rectangle 121"/>
              <p:cNvSpPr>
                <a:spLocks noChangeArrowheads="1"/>
              </p:cNvSpPr>
              <p:nvPr/>
            </p:nvSpPr>
            <p:spPr bwMode="auto">
              <a:xfrm>
                <a:off x="5111752" y="6784976"/>
                <a:ext cx="23813" cy="760413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7" name="Rectangle 122"/>
              <p:cNvSpPr>
                <a:spLocks noChangeArrowheads="1"/>
              </p:cNvSpPr>
              <p:nvPr/>
            </p:nvSpPr>
            <p:spPr bwMode="auto">
              <a:xfrm>
                <a:off x="5135564" y="6784976"/>
                <a:ext cx="28575" cy="760413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8" name="Rectangle 123"/>
              <p:cNvSpPr>
                <a:spLocks noChangeArrowheads="1"/>
              </p:cNvSpPr>
              <p:nvPr/>
            </p:nvSpPr>
            <p:spPr bwMode="auto">
              <a:xfrm>
                <a:off x="5164139" y="6784976"/>
                <a:ext cx="3175" cy="760413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9" name="Rectangle 124"/>
              <p:cNvSpPr>
                <a:spLocks noChangeArrowheads="1"/>
              </p:cNvSpPr>
              <p:nvPr/>
            </p:nvSpPr>
            <p:spPr bwMode="auto">
              <a:xfrm>
                <a:off x="4132264" y="6784976"/>
                <a:ext cx="1035050" cy="760413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30" name="Rectangle 125"/>
              <p:cNvSpPr>
                <a:spLocks noChangeArrowheads="1"/>
              </p:cNvSpPr>
              <p:nvPr/>
            </p:nvSpPr>
            <p:spPr bwMode="auto">
              <a:xfrm>
                <a:off x="4548189" y="6807201"/>
                <a:ext cx="221402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«DataType»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" name="Rectangle 126"/>
              <p:cNvSpPr>
                <a:spLocks noChangeArrowheads="1"/>
              </p:cNvSpPr>
              <p:nvPr/>
            </p:nvSpPr>
            <p:spPr bwMode="auto">
              <a:xfrm>
                <a:off x="4568827" y="6853239"/>
                <a:ext cx="180994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Sampling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" name="Line 127"/>
              <p:cNvSpPr>
                <a:spLocks noChangeShapeType="1"/>
              </p:cNvSpPr>
              <p:nvPr/>
            </p:nvSpPr>
            <p:spPr bwMode="auto">
              <a:xfrm>
                <a:off x="4132264" y="6915151"/>
                <a:ext cx="1035050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33" name="Rectangle 128"/>
              <p:cNvSpPr>
                <a:spLocks noChangeArrowheads="1"/>
              </p:cNvSpPr>
              <p:nvPr/>
            </p:nvSpPr>
            <p:spPr bwMode="auto">
              <a:xfrm>
                <a:off x="4149727" y="6929439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" name="Rectangle 129"/>
              <p:cNvSpPr>
                <a:spLocks noChangeArrowheads="1"/>
              </p:cNvSpPr>
              <p:nvPr/>
            </p:nvSpPr>
            <p:spPr bwMode="auto">
              <a:xfrm>
                <a:off x="4210052" y="6929439"/>
                <a:ext cx="611169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diurnalBaseTime  :TM_ClockTime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" name="Rectangle 130"/>
              <p:cNvSpPr>
                <a:spLocks noChangeArrowheads="1"/>
              </p:cNvSpPr>
              <p:nvPr/>
            </p:nvSpPr>
            <p:spPr bwMode="auto">
              <a:xfrm>
                <a:off x="4149727" y="6975476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" name="Rectangle 131"/>
              <p:cNvSpPr>
                <a:spLocks noChangeArrowheads="1"/>
              </p:cNvSpPr>
              <p:nvPr/>
            </p:nvSpPr>
            <p:spPr bwMode="auto">
              <a:xfrm>
                <a:off x="4210052" y="6975476"/>
                <a:ext cx="857825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samplingStrategy  :SamplingStrategyType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" name="Rectangle 132"/>
              <p:cNvSpPr>
                <a:spLocks noChangeArrowheads="1"/>
              </p:cNvSpPr>
              <p:nvPr/>
            </p:nvSpPr>
            <p:spPr bwMode="auto">
              <a:xfrm>
                <a:off x="4143377" y="7032626"/>
                <a:ext cx="1014413" cy="44450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38" name="Rectangle 133"/>
              <p:cNvSpPr>
                <a:spLocks noChangeArrowheads="1"/>
              </p:cNvSpPr>
              <p:nvPr/>
            </p:nvSpPr>
            <p:spPr bwMode="auto">
              <a:xfrm>
                <a:off x="4146552" y="7035801"/>
                <a:ext cx="1006475" cy="38100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39" name="Rectangle 134"/>
              <p:cNvSpPr>
                <a:spLocks noChangeArrowheads="1"/>
              </p:cNvSpPr>
              <p:nvPr/>
            </p:nvSpPr>
            <p:spPr bwMode="auto">
              <a:xfrm>
                <a:off x="4152902" y="7035801"/>
                <a:ext cx="194463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3»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Rectangle 135"/>
              <p:cNvSpPr>
                <a:spLocks noChangeArrowheads="1"/>
              </p:cNvSpPr>
              <p:nvPr/>
            </p:nvSpPr>
            <p:spPr bwMode="auto">
              <a:xfrm>
                <a:off x="4149727" y="7081839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Rectangle 136"/>
              <p:cNvSpPr>
                <a:spLocks noChangeArrowheads="1"/>
              </p:cNvSpPr>
              <p:nvPr/>
            </p:nvSpPr>
            <p:spPr bwMode="auto">
              <a:xfrm>
                <a:off x="4210052" y="7081839"/>
                <a:ext cx="861193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sampleTreatment  :SampleTreatmentType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Rectangle 137"/>
              <p:cNvSpPr>
                <a:spLocks noChangeArrowheads="1"/>
              </p:cNvSpPr>
              <p:nvPr/>
            </p:nvSpPr>
            <p:spPr bwMode="auto">
              <a:xfrm>
                <a:off x="4149727" y="7126289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" name="Rectangle 138"/>
              <p:cNvSpPr>
                <a:spLocks noChangeArrowheads="1"/>
              </p:cNvSpPr>
              <p:nvPr/>
            </p:nvSpPr>
            <p:spPr bwMode="auto">
              <a:xfrm>
                <a:off x="4210052" y="7126289"/>
                <a:ext cx="931907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samplingProcedure  :SamplingProcedureType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" name="Rectangle 139"/>
              <p:cNvSpPr>
                <a:spLocks noChangeArrowheads="1"/>
              </p:cNvSpPr>
              <p:nvPr/>
            </p:nvSpPr>
            <p:spPr bwMode="auto">
              <a:xfrm>
                <a:off x="4149727" y="7172326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" name="Rectangle 140"/>
              <p:cNvSpPr>
                <a:spLocks noChangeArrowheads="1"/>
              </p:cNvSpPr>
              <p:nvPr/>
            </p:nvSpPr>
            <p:spPr bwMode="auto">
              <a:xfrm>
                <a:off x="4210052" y="7172326"/>
                <a:ext cx="972315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samplingProcedureDescription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" name="Rectangle 141"/>
              <p:cNvSpPr>
                <a:spLocks noChangeArrowheads="1"/>
              </p:cNvSpPr>
              <p:nvPr/>
            </p:nvSpPr>
            <p:spPr bwMode="auto">
              <a:xfrm>
                <a:off x="4149727" y="7218364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Rectangle 142"/>
              <p:cNvSpPr>
                <a:spLocks noChangeArrowheads="1"/>
              </p:cNvSpPr>
              <p:nvPr/>
            </p:nvSpPr>
            <p:spPr bwMode="auto">
              <a:xfrm>
                <a:off x="4210052" y="7218364"/>
                <a:ext cx="947060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temporalSamplingInterval  :TM_PeriodDuration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Rectangle 143"/>
              <p:cNvSpPr>
                <a:spLocks noChangeArrowheads="1"/>
              </p:cNvSpPr>
              <p:nvPr/>
            </p:nvSpPr>
            <p:spPr bwMode="auto">
              <a:xfrm>
                <a:off x="4143377" y="7273926"/>
                <a:ext cx="1014413" cy="46038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49" name="Rectangle 144"/>
              <p:cNvSpPr>
                <a:spLocks noChangeArrowheads="1"/>
              </p:cNvSpPr>
              <p:nvPr/>
            </p:nvSpPr>
            <p:spPr bwMode="auto">
              <a:xfrm>
                <a:off x="4146552" y="7278689"/>
                <a:ext cx="1006475" cy="38100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50" name="Rectangle 145"/>
              <p:cNvSpPr>
                <a:spLocks noChangeArrowheads="1"/>
              </p:cNvSpPr>
              <p:nvPr/>
            </p:nvSpPr>
            <p:spPr bwMode="auto">
              <a:xfrm>
                <a:off x="4152902" y="7278689"/>
                <a:ext cx="368722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3, voidable»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Rectangle 146"/>
              <p:cNvSpPr>
                <a:spLocks noChangeArrowheads="1"/>
              </p:cNvSpPr>
              <p:nvPr/>
            </p:nvSpPr>
            <p:spPr bwMode="auto">
              <a:xfrm>
                <a:off x="4149727" y="7323139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Rectangle 147"/>
              <p:cNvSpPr>
                <a:spLocks noChangeArrowheads="1"/>
              </p:cNvSpPr>
              <p:nvPr/>
            </p:nvSpPr>
            <p:spPr bwMode="auto">
              <a:xfrm>
                <a:off x="4210052" y="7323139"/>
                <a:ext cx="739127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samplingTimePeriod  :TM_Duration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Rectangle 148"/>
              <p:cNvSpPr>
                <a:spLocks noChangeArrowheads="1"/>
              </p:cNvSpPr>
              <p:nvPr/>
            </p:nvSpPr>
            <p:spPr bwMode="auto">
              <a:xfrm>
                <a:off x="4143377" y="7380289"/>
                <a:ext cx="1014413" cy="46038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54" name="Rectangle 149"/>
              <p:cNvSpPr>
                <a:spLocks noChangeArrowheads="1"/>
              </p:cNvSpPr>
              <p:nvPr/>
            </p:nvSpPr>
            <p:spPr bwMode="auto">
              <a:xfrm>
                <a:off x="4146552" y="7383464"/>
                <a:ext cx="1006475" cy="38100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55" name="Rectangle 150"/>
              <p:cNvSpPr>
                <a:spLocks noChangeArrowheads="1"/>
              </p:cNvSpPr>
              <p:nvPr/>
            </p:nvSpPr>
            <p:spPr bwMode="auto">
              <a:xfrm>
                <a:off x="4152902" y="7383464"/>
                <a:ext cx="194463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2»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" name="Rectangle 151"/>
              <p:cNvSpPr>
                <a:spLocks noChangeArrowheads="1"/>
              </p:cNvSpPr>
              <p:nvPr/>
            </p:nvSpPr>
            <p:spPr bwMode="auto">
              <a:xfrm>
                <a:off x="4149727" y="7429501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Rectangle 152"/>
              <p:cNvSpPr>
                <a:spLocks noChangeArrowheads="1"/>
              </p:cNvSpPr>
              <p:nvPr/>
            </p:nvSpPr>
            <p:spPr bwMode="auto">
              <a:xfrm>
                <a:off x="4210052" y="7429501"/>
                <a:ext cx="771959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spatialSamplingResolution  :Measure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" name="Rectangle 153"/>
              <p:cNvSpPr>
                <a:spLocks noChangeArrowheads="1"/>
              </p:cNvSpPr>
              <p:nvPr/>
            </p:nvSpPr>
            <p:spPr bwMode="auto">
              <a:xfrm>
                <a:off x="4149727" y="7475539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" name="Rectangle 154"/>
              <p:cNvSpPr>
                <a:spLocks noChangeArrowheads="1"/>
              </p:cNvSpPr>
              <p:nvPr/>
            </p:nvSpPr>
            <p:spPr bwMode="auto">
              <a:xfrm>
                <a:off x="4210052" y="7475539"/>
                <a:ext cx="1022824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spatialSamplingResolutionDetails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5259389" y="7035801"/>
              <a:ext cx="885776" cy="519113"/>
              <a:chOff x="5259389" y="7035801"/>
              <a:chExt cx="885776" cy="519113"/>
            </a:xfrm>
          </p:grpSpPr>
          <p:sp>
            <p:nvSpPr>
              <p:cNvPr id="61" name="Rectangle 155"/>
              <p:cNvSpPr>
                <a:spLocks noChangeArrowheads="1"/>
              </p:cNvSpPr>
              <p:nvPr/>
            </p:nvSpPr>
            <p:spPr bwMode="auto">
              <a:xfrm>
                <a:off x="5259389" y="7045326"/>
                <a:ext cx="847725" cy="509588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62" name="Rectangle 156"/>
              <p:cNvSpPr>
                <a:spLocks noChangeArrowheads="1"/>
              </p:cNvSpPr>
              <p:nvPr/>
            </p:nvSpPr>
            <p:spPr bwMode="auto">
              <a:xfrm>
                <a:off x="5259389" y="7045326"/>
                <a:ext cx="847725" cy="509588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63" name="Rectangle 158"/>
              <p:cNvSpPr>
                <a:spLocks noChangeArrowheads="1"/>
              </p:cNvSpPr>
              <p:nvPr/>
            </p:nvSpPr>
            <p:spPr bwMode="auto">
              <a:xfrm>
                <a:off x="5692777" y="7035801"/>
                <a:ext cx="20638" cy="509588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64" name="Rectangle 159"/>
              <p:cNvSpPr>
                <a:spLocks noChangeArrowheads="1"/>
              </p:cNvSpPr>
              <p:nvPr/>
            </p:nvSpPr>
            <p:spPr bwMode="auto">
              <a:xfrm>
                <a:off x="5713414" y="7035801"/>
                <a:ext cx="20638" cy="509588"/>
              </a:xfrm>
              <a:prstGeom prst="rect">
                <a:avLst/>
              </a:prstGeom>
              <a:solidFill>
                <a:srgbClr val="FDF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65" name="Rectangle 160"/>
              <p:cNvSpPr>
                <a:spLocks noChangeArrowheads="1"/>
              </p:cNvSpPr>
              <p:nvPr/>
            </p:nvSpPr>
            <p:spPr bwMode="auto">
              <a:xfrm>
                <a:off x="5734052" y="7035801"/>
                <a:ext cx="22225" cy="509588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66" name="Rectangle 161"/>
              <p:cNvSpPr>
                <a:spLocks noChangeArrowheads="1"/>
              </p:cNvSpPr>
              <p:nvPr/>
            </p:nvSpPr>
            <p:spPr bwMode="auto">
              <a:xfrm>
                <a:off x="5756277" y="7035801"/>
                <a:ext cx="20638" cy="509588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67" name="Rectangle 162"/>
              <p:cNvSpPr>
                <a:spLocks noChangeArrowheads="1"/>
              </p:cNvSpPr>
              <p:nvPr/>
            </p:nvSpPr>
            <p:spPr bwMode="auto">
              <a:xfrm>
                <a:off x="5776914" y="7035801"/>
                <a:ext cx="17463" cy="509588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68" name="Rectangle 163"/>
              <p:cNvSpPr>
                <a:spLocks noChangeArrowheads="1"/>
              </p:cNvSpPr>
              <p:nvPr/>
            </p:nvSpPr>
            <p:spPr bwMode="auto">
              <a:xfrm>
                <a:off x="5794377" y="7035801"/>
                <a:ext cx="17463" cy="509588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69" name="Rectangle 164"/>
              <p:cNvSpPr>
                <a:spLocks noChangeArrowheads="1"/>
              </p:cNvSpPr>
              <p:nvPr/>
            </p:nvSpPr>
            <p:spPr bwMode="auto">
              <a:xfrm>
                <a:off x="5811839" y="7035801"/>
                <a:ext cx="17463" cy="509588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70" name="Rectangle 165"/>
              <p:cNvSpPr>
                <a:spLocks noChangeArrowheads="1"/>
              </p:cNvSpPr>
              <p:nvPr/>
            </p:nvSpPr>
            <p:spPr bwMode="auto">
              <a:xfrm>
                <a:off x="5829302" y="7035801"/>
                <a:ext cx="22225" cy="509588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71" name="Rectangle 166"/>
              <p:cNvSpPr>
                <a:spLocks noChangeArrowheads="1"/>
              </p:cNvSpPr>
              <p:nvPr/>
            </p:nvSpPr>
            <p:spPr bwMode="auto">
              <a:xfrm>
                <a:off x="5851527" y="7035801"/>
                <a:ext cx="20638" cy="509588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72" name="Rectangle 167"/>
              <p:cNvSpPr>
                <a:spLocks noChangeArrowheads="1"/>
              </p:cNvSpPr>
              <p:nvPr/>
            </p:nvSpPr>
            <p:spPr bwMode="auto">
              <a:xfrm>
                <a:off x="5872164" y="7035801"/>
                <a:ext cx="20638" cy="509588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73" name="Rectangle 168"/>
              <p:cNvSpPr>
                <a:spLocks noChangeArrowheads="1"/>
              </p:cNvSpPr>
              <p:nvPr/>
            </p:nvSpPr>
            <p:spPr bwMode="auto">
              <a:xfrm>
                <a:off x="5892802" y="7035801"/>
                <a:ext cx="20638" cy="509588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74" name="Rectangle 169"/>
              <p:cNvSpPr>
                <a:spLocks noChangeArrowheads="1"/>
              </p:cNvSpPr>
              <p:nvPr/>
            </p:nvSpPr>
            <p:spPr bwMode="auto">
              <a:xfrm>
                <a:off x="5913439" y="7035801"/>
                <a:ext cx="22225" cy="509588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75" name="Rectangle 170"/>
              <p:cNvSpPr>
                <a:spLocks noChangeArrowheads="1"/>
              </p:cNvSpPr>
              <p:nvPr/>
            </p:nvSpPr>
            <p:spPr bwMode="auto">
              <a:xfrm>
                <a:off x="5935664" y="7035801"/>
                <a:ext cx="20638" cy="509588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76" name="Rectangle 171"/>
              <p:cNvSpPr>
                <a:spLocks noChangeArrowheads="1"/>
              </p:cNvSpPr>
              <p:nvPr/>
            </p:nvSpPr>
            <p:spPr bwMode="auto">
              <a:xfrm>
                <a:off x="5956302" y="7035801"/>
                <a:ext cx="20638" cy="509588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77" name="Rectangle 172"/>
              <p:cNvSpPr>
                <a:spLocks noChangeArrowheads="1"/>
              </p:cNvSpPr>
              <p:nvPr/>
            </p:nvSpPr>
            <p:spPr bwMode="auto">
              <a:xfrm>
                <a:off x="5976939" y="7035801"/>
                <a:ext cx="22225" cy="509588"/>
              </a:xfrm>
              <a:prstGeom prst="rect">
                <a:avLst/>
              </a:prstGeom>
              <a:solidFill>
                <a:srgbClr val="F5F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78" name="Rectangle 173"/>
              <p:cNvSpPr>
                <a:spLocks noChangeArrowheads="1"/>
              </p:cNvSpPr>
              <p:nvPr/>
            </p:nvSpPr>
            <p:spPr bwMode="auto">
              <a:xfrm>
                <a:off x="5999164" y="7035801"/>
                <a:ext cx="17463" cy="509588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79" name="Rectangle 174"/>
              <p:cNvSpPr>
                <a:spLocks noChangeArrowheads="1"/>
              </p:cNvSpPr>
              <p:nvPr/>
            </p:nvSpPr>
            <p:spPr bwMode="auto">
              <a:xfrm>
                <a:off x="6016627" y="7035801"/>
                <a:ext cx="17463" cy="509588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80" name="Rectangle 175"/>
              <p:cNvSpPr>
                <a:spLocks noChangeArrowheads="1"/>
              </p:cNvSpPr>
              <p:nvPr/>
            </p:nvSpPr>
            <p:spPr bwMode="auto">
              <a:xfrm>
                <a:off x="6034089" y="7035801"/>
                <a:ext cx="17463" cy="509588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81" name="Rectangle 176"/>
              <p:cNvSpPr>
                <a:spLocks noChangeArrowheads="1"/>
              </p:cNvSpPr>
              <p:nvPr/>
            </p:nvSpPr>
            <p:spPr bwMode="auto">
              <a:xfrm>
                <a:off x="6051552" y="7035801"/>
                <a:ext cx="20638" cy="509588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82" name="Rectangle 177"/>
              <p:cNvSpPr>
                <a:spLocks noChangeArrowheads="1"/>
              </p:cNvSpPr>
              <p:nvPr/>
            </p:nvSpPr>
            <p:spPr bwMode="auto">
              <a:xfrm>
                <a:off x="6072189" y="7035801"/>
                <a:ext cx="22225" cy="509588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83" name="Rectangle 178"/>
              <p:cNvSpPr>
                <a:spLocks noChangeArrowheads="1"/>
              </p:cNvSpPr>
              <p:nvPr/>
            </p:nvSpPr>
            <p:spPr bwMode="auto">
              <a:xfrm>
                <a:off x="6094414" y="7035801"/>
                <a:ext cx="3175" cy="509588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84" name="Rectangle 180"/>
              <p:cNvSpPr>
                <a:spLocks noChangeArrowheads="1"/>
              </p:cNvSpPr>
              <p:nvPr/>
            </p:nvSpPr>
            <p:spPr bwMode="auto">
              <a:xfrm>
                <a:off x="5572127" y="7056439"/>
                <a:ext cx="221402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«DataType»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" name="Rectangle 181"/>
              <p:cNvSpPr>
                <a:spLocks noChangeArrowheads="1"/>
              </p:cNvSpPr>
              <p:nvPr/>
            </p:nvSpPr>
            <p:spPr bwMode="auto">
              <a:xfrm>
                <a:off x="5576889" y="7102476"/>
                <a:ext cx="218034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Processing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" name="Rectangle 183"/>
              <p:cNvSpPr>
                <a:spLocks noChangeArrowheads="1"/>
              </p:cNvSpPr>
              <p:nvPr/>
            </p:nvSpPr>
            <p:spPr bwMode="auto">
              <a:xfrm>
                <a:off x="5259389" y="7189789"/>
                <a:ext cx="827088" cy="46038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87" name="Rectangle 184"/>
              <p:cNvSpPr>
                <a:spLocks noChangeArrowheads="1"/>
              </p:cNvSpPr>
              <p:nvPr/>
            </p:nvSpPr>
            <p:spPr bwMode="auto">
              <a:xfrm>
                <a:off x="5262564" y="7192964"/>
                <a:ext cx="820738" cy="39688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88" name="Rectangle 185"/>
              <p:cNvSpPr>
                <a:spLocks noChangeArrowheads="1"/>
              </p:cNvSpPr>
              <p:nvPr/>
            </p:nvSpPr>
            <p:spPr bwMode="auto">
              <a:xfrm>
                <a:off x="5270502" y="7192964"/>
                <a:ext cx="194463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2»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" name="Rectangle 186"/>
              <p:cNvSpPr>
                <a:spLocks noChangeArrowheads="1"/>
              </p:cNvSpPr>
              <p:nvPr/>
            </p:nvSpPr>
            <p:spPr bwMode="auto">
              <a:xfrm>
                <a:off x="5265739" y="7239001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" name="Rectangle 187"/>
              <p:cNvSpPr>
                <a:spLocks noChangeArrowheads="1"/>
              </p:cNvSpPr>
              <p:nvPr/>
            </p:nvSpPr>
            <p:spPr bwMode="auto">
              <a:xfrm>
                <a:off x="5326064" y="7239001"/>
                <a:ext cx="819101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aggregationPeriod  :TM_PeriodDuration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" name="Rectangle 188"/>
              <p:cNvSpPr>
                <a:spLocks noChangeArrowheads="1"/>
              </p:cNvSpPr>
              <p:nvPr/>
            </p:nvSpPr>
            <p:spPr bwMode="auto">
              <a:xfrm>
                <a:off x="5265739" y="7285039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" name="Rectangle 189"/>
              <p:cNvSpPr>
                <a:spLocks noChangeArrowheads="1"/>
              </p:cNvSpPr>
              <p:nvPr/>
            </p:nvSpPr>
            <p:spPr bwMode="auto">
              <a:xfrm>
                <a:off x="5326064" y="7285039"/>
                <a:ext cx="736602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processingCentre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" name="Rectangle 190"/>
              <p:cNvSpPr>
                <a:spLocks noChangeArrowheads="1"/>
              </p:cNvSpPr>
              <p:nvPr/>
            </p:nvSpPr>
            <p:spPr bwMode="auto">
              <a:xfrm>
                <a:off x="5259389" y="7340601"/>
                <a:ext cx="827088" cy="46038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94" name="Rectangle 191"/>
              <p:cNvSpPr>
                <a:spLocks noChangeArrowheads="1"/>
              </p:cNvSpPr>
              <p:nvPr/>
            </p:nvSpPr>
            <p:spPr bwMode="auto">
              <a:xfrm>
                <a:off x="5262564" y="7345364"/>
                <a:ext cx="820738" cy="38100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95" name="Rectangle 192"/>
              <p:cNvSpPr>
                <a:spLocks noChangeArrowheads="1"/>
              </p:cNvSpPr>
              <p:nvPr/>
            </p:nvSpPr>
            <p:spPr bwMode="auto">
              <a:xfrm>
                <a:off x="5270502" y="7345364"/>
                <a:ext cx="194463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3»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" name="Rectangle 193"/>
              <p:cNvSpPr>
                <a:spLocks noChangeArrowheads="1"/>
              </p:cNvSpPr>
              <p:nvPr/>
            </p:nvSpPr>
            <p:spPr bwMode="auto">
              <a:xfrm>
                <a:off x="5265739" y="7389814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" name="Rectangle 194"/>
              <p:cNvSpPr>
                <a:spLocks noChangeArrowheads="1"/>
              </p:cNvSpPr>
              <p:nvPr/>
            </p:nvSpPr>
            <p:spPr bwMode="auto">
              <a:xfrm>
                <a:off x="5326064" y="7389814"/>
                <a:ext cx="697878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dataProcessing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" name="Rectangle 195"/>
              <p:cNvSpPr>
                <a:spLocks noChangeArrowheads="1"/>
              </p:cNvSpPr>
              <p:nvPr/>
            </p:nvSpPr>
            <p:spPr bwMode="auto">
              <a:xfrm>
                <a:off x="5265739" y="7435851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" name="Rectangle 196"/>
              <p:cNvSpPr>
                <a:spLocks noChangeArrowheads="1"/>
              </p:cNvSpPr>
              <p:nvPr/>
            </p:nvSpPr>
            <p:spPr bwMode="auto">
              <a:xfrm>
                <a:off x="5326064" y="7435851"/>
                <a:ext cx="695352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softwareDetails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" name="Rectangle 197"/>
              <p:cNvSpPr>
                <a:spLocks noChangeArrowheads="1"/>
              </p:cNvSpPr>
              <p:nvPr/>
            </p:nvSpPr>
            <p:spPr bwMode="auto">
              <a:xfrm>
                <a:off x="5265739" y="7481889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" name="Rectangle 198"/>
              <p:cNvSpPr>
                <a:spLocks noChangeArrowheads="1"/>
              </p:cNvSpPr>
              <p:nvPr/>
            </p:nvSpPr>
            <p:spPr bwMode="auto">
              <a:xfrm>
                <a:off x="5326064" y="7481889"/>
                <a:ext cx="437752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softwareURL  :URI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2" name="Group 101"/>
            <p:cNvGrpSpPr/>
            <p:nvPr/>
          </p:nvGrpSpPr>
          <p:grpSpPr>
            <a:xfrm>
              <a:off x="6175377" y="6630989"/>
              <a:ext cx="1013158" cy="923925"/>
              <a:chOff x="6175377" y="6630989"/>
              <a:chExt cx="1013158" cy="923925"/>
            </a:xfrm>
          </p:grpSpPr>
          <p:sp>
            <p:nvSpPr>
              <p:cNvPr id="103" name="Rectangle 228"/>
              <p:cNvSpPr>
                <a:spLocks noChangeArrowheads="1"/>
              </p:cNvSpPr>
              <p:nvPr/>
            </p:nvSpPr>
            <p:spPr bwMode="auto">
              <a:xfrm>
                <a:off x="6184902" y="6642101"/>
                <a:ext cx="979488" cy="912813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04" name="Rectangle 229"/>
              <p:cNvSpPr>
                <a:spLocks noChangeArrowheads="1"/>
              </p:cNvSpPr>
              <p:nvPr/>
            </p:nvSpPr>
            <p:spPr bwMode="auto">
              <a:xfrm>
                <a:off x="6184902" y="6642101"/>
                <a:ext cx="979488" cy="912813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05" name="Rectangle 230"/>
              <p:cNvSpPr>
                <a:spLocks noChangeArrowheads="1"/>
              </p:cNvSpPr>
              <p:nvPr/>
            </p:nvSpPr>
            <p:spPr bwMode="auto">
              <a:xfrm>
                <a:off x="6175377" y="6630989"/>
                <a:ext cx="509588" cy="914400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06" name="Rectangle 231"/>
              <p:cNvSpPr>
                <a:spLocks noChangeArrowheads="1"/>
              </p:cNvSpPr>
              <p:nvPr/>
            </p:nvSpPr>
            <p:spPr bwMode="auto">
              <a:xfrm>
                <a:off x="6684964" y="6630989"/>
                <a:ext cx="25400" cy="914400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07" name="Rectangle 232"/>
              <p:cNvSpPr>
                <a:spLocks noChangeArrowheads="1"/>
              </p:cNvSpPr>
              <p:nvPr/>
            </p:nvSpPr>
            <p:spPr bwMode="auto">
              <a:xfrm>
                <a:off x="6710364" y="6630989"/>
                <a:ext cx="23813" cy="914400"/>
              </a:xfrm>
              <a:prstGeom prst="rect">
                <a:avLst/>
              </a:prstGeom>
              <a:solidFill>
                <a:srgbClr val="FEF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08" name="Rectangle 233"/>
              <p:cNvSpPr>
                <a:spLocks noChangeArrowheads="1"/>
              </p:cNvSpPr>
              <p:nvPr/>
            </p:nvSpPr>
            <p:spPr bwMode="auto">
              <a:xfrm>
                <a:off x="6734177" y="6630989"/>
                <a:ext cx="25400" cy="914400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09" name="Rectangle 234"/>
              <p:cNvSpPr>
                <a:spLocks noChangeArrowheads="1"/>
              </p:cNvSpPr>
              <p:nvPr/>
            </p:nvSpPr>
            <p:spPr bwMode="auto">
              <a:xfrm>
                <a:off x="6759577" y="6630989"/>
                <a:ext cx="23813" cy="914400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10" name="Rectangle 235"/>
              <p:cNvSpPr>
                <a:spLocks noChangeArrowheads="1"/>
              </p:cNvSpPr>
              <p:nvPr/>
            </p:nvSpPr>
            <p:spPr bwMode="auto">
              <a:xfrm>
                <a:off x="6783389" y="6630989"/>
                <a:ext cx="22225" cy="914400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11" name="Rectangle 236"/>
              <p:cNvSpPr>
                <a:spLocks noChangeArrowheads="1"/>
              </p:cNvSpPr>
              <p:nvPr/>
            </p:nvSpPr>
            <p:spPr bwMode="auto">
              <a:xfrm>
                <a:off x="6805614" y="6630989"/>
                <a:ext cx="17463" cy="914400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12" name="Rectangle 237"/>
              <p:cNvSpPr>
                <a:spLocks noChangeArrowheads="1"/>
              </p:cNvSpPr>
              <p:nvPr/>
            </p:nvSpPr>
            <p:spPr bwMode="auto">
              <a:xfrm>
                <a:off x="6823077" y="6630989"/>
                <a:ext cx="20638" cy="914400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13" name="Rectangle 238"/>
              <p:cNvSpPr>
                <a:spLocks noChangeArrowheads="1"/>
              </p:cNvSpPr>
              <p:nvPr/>
            </p:nvSpPr>
            <p:spPr bwMode="auto">
              <a:xfrm>
                <a:off x="6843714" y="6630989"/>
                <a:ext cx="25400" cy="914400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14" name="Rectangle 239"/>
              <p:cNvSpPr>
                <a:spLocks noChangeArrowheads="1"/>
              </p:cNvSpPr>
              <p:nvPr/>
            </p:nvSpPr>
            <p:spPr bwMode="auto">
              <a:xfrm>
                <a:off x="6869114" y="6630989"/>
                <a:ext cx="23813" cy="914400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15" name="Rectangle 240"/>
              <p:cNvSpPr>
                <a:spLocks noChangeArrowheads="1"/>
              </p:cNvSpPr>
              <p:nvPr/>
            </p:nvSpPr>
            <p:spPr bwMode="auto">
              <a:xfrm>
                <a:off x="6892927" y="6630989"/>
                <a:ext cx="25400" cy="914400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16" name="Rectangle 241"/>
              <p:cNvSpPr>
                <a:spLocks noChangeArrowheads="1"/>
              </p:cNvSpPr>
              <p:nvPr/>
            </p:nvSpPr>
            <p:spPr bwMode="auto">
              <a:xfrm>
                <a:off x="6918327" y="6630989"/>
                <a:ext cx="23813" cy="914400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17" name="Rectangle 242"/>
              <p:cNvSpPr>
                <a:spLocks noChangeArrowheads="1"/>
              </p:cNvSpPr>
              <p:nvPr/>
            </p:nvSpPr>
            <p:spPr bwMode="auto">
              <a:xfrm>
                <a:off x="6942139" y="6630989"/>
                <a:ext cx="25400" cy="914400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18" name="Rectangle 243"/>
              <p:cNvSpPr>
                <a:spLocks noChangeArrowheads="1"/>
              </p:cNvSpPr>
              <p:nvPr/>
            </p:nvSpPr>
            <p:spPr bwMode="auto">
              <a:xfrm>
                <a:off x="6967539" y="6630989"/>
                <a:ext cx="23813" cy="914400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19" name="Rectangle 244"/>
              <p:cNvSpPr>
                <a:spLocks noChangeArrowheads="1"/>
              </p:cNvSpPr>
              <p:nvPr/>
            </p:nvSpPr>
            <p:spPr bwMode="auto">
              <a:xfrm>
                <a:off x="6991352" y="6630989"/>
                <a:ext cx="25400" cy="914400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20" name="Rectangle 245"/>
              <p:cNvSpPr>
                <a:spLocks noChangeArrowheads="1"/>
              </p:cNvSpPr>
              <p:nvPr/>
            </p:nvSpPr>
            <p:spPr bwMode="auto">
              <a:xfrm>
                <a:off x="7016752" y="6630989"/>
                <a:ext cx="20638" cy="914400"/>
              </a:xfrm>
              <a:prstGeom prst="rect">
                <a:avLst/>
              </a:prstGeom>
              <a:solidFill>
                <a:srgbClr val="F4F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21" name="Rectangle 246"/>
              <p:cNvSpPr>
                <a:spLocks noChangeArrowheads="1"/>
              </p:cNvSpPr>
              <p:nvPr/>
            </p:nvSpPr>
            <p:spPr bwMode="auto">
              <a:xfrm>
                <a:off x="7037389" y="6630989"/>
                <a:ext cx="20638" cy="914400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22" name="Rectangle 247"/>
              <p:cNvSpPr>
                <a:spLocks noChangeArrowheads="1"/>
              </p:cNvSpPr>
              <p:nvPr/>
            </p:nvSpPr>
            <p:spPr bwMode="auto">
              <a:xfrm>
                <a:off x="7058027" y="6630989"/>
                <a:ext cx="22225" cy="914400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23" name="Rectangle 248"/>
              <p:cNvSpPr>
                <a:spLocks noChangeArrowheads="1"/>
              </p:cNvSpPr>
              <p:nvPr/>
            </p:nvSpPr>
            <p:spPr bwMode="auto">
              <a:xfrm>
                <a:off x="7080252" y="6630989"/>
                <a:ext cx="20638" cy="914400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24" name="Rectangle 249"/>
              <p:cNvSpPr>
                <a:spLocks noChangeArrowheads="1"/>
              </p:cNvSpPr>
              <p:nvPr/>
            </p:nvSpPr>
            <p:spPr bwMode="auto">
              <a:xfrm>
                <a:off x="7100889" y="6630989"/>
                <a:ext cx="25400" cy="914400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25" name="Rectangle 250"/>
              <p:cNvSpPr>
                <a:spLocks noChangeArrowheads="1"/>
              </p:cNvSpPr>
              <p:nvPr/>
            </p:nvSpPr>
            <p:spPr bwMode="auto">
              <a:xfrm>
                <a:off x="7126289" y="6630989"/>
                <a:ext cx="23813" cy="914400"/>
              </a:xfrm>
              <a:prstGeom prst="rect">
                <a:avLst/>
              </a:prstGeom>
              <a:solidFill>
                <a:srgbClr val="F1F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26" name="Rectangle 251"/>
              <p:cNvSpPr>
                <a:spLocks noChangeArrowheads="1"/>
              </p:cNvSpPr>
              <p:nvPr/>
            </p:nvSpPr>
            <p:spPr bwMode="auto">
              <a:xfrm>
                <a:off x="7150102" y="6630989"/>
                <a:ext cx="3175" cy="914400"/>
              </a:xfrm>
              <a:prstGeom prst="rect">
                <a:avLst/>
              </a:prstGeom>
              <a:solidFill>
                <a:srgbClr val="F0F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27" name="Rectangle 252"/>
              <p:cNvSpPr>
                <a:spLocks noChangeArrowheads="1"/>
              </p:cNvSpPr>
              <p:nvPr/>
            </p:nvSpPr>
            <p:spPr bwMode="auto">
              <a:xfrm>
                <a:off x="6175377" y="6630989"/>
                <a:ext cx="977900" cy="914400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28" name="Rectangle 253"/>
              <p:cNvSpPr>
                <a:spLocks noChangeArrowheads="1"/>
              </p:cNvSpPr>
              <p:nvPr/>
            </p:nvSpPr>
            <p:spPr bwMode="auto">
              <a:xfrm>
                <a:off x="6562727" y="6651626"/>
                <a:ext cx="221402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«DataType»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" name="Rectangle 254"/>
              <p:cNvSpPr>
                <a:spLocks noChangeArrowheads="1"/>
              </p:cNvSpPr>
              <p:nvPr/>
            </p:nvSpPr>
            <p:spPr bwMode="auto">
              <a:xfrm>
                <a:off x="6583364" y="6697664"/>
                <a:ext cx="190254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Reporting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0" name="Line 255"/>
              <p:cNvSpPr>
                <a:spLocks noChangeShapeType="1"/>
              </p:cNvSpPr>
              <p:nvPr/>
            </p:nvSpPr>
            <p:spPr bwMode="auto">
              <a:xfrm>
                <a:off x="6175377" y="6761164"/>
                <a:ext cx="977900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31" name="Rectangle 256"/>
              <p:cNvSpPr>
                <a:spLocks noChangeArrowheads="1"/>
              </p:cNvSpPr>
              <p:nvPr/>
            </p:nvSpPr>
            <p:spPr bwMode="auto">
              <a:xfrm>
                <a:off x="6192839" y="6775451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2" name="Rectangle 257"/>
              <p:cNvSpPr>
                <a:spLocks noChangeArrowheads="1"/>
              </p:cNvSpPr>
              <p:nvPr/>
            </p:nvSpPr>
            <p:spPr bwMode="auto">
              <a:xfrm>
                <a:off x="6251577" y="6775451"/>
                <a:ext cx="774484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dataUseConstraints  :DataPolicyType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" name="Rectangle 258"/>
              <p:cNvSpPr>
                <a:spLocks noChangeArrowheads="1"/>
              </p:cNvSpPr>
              <p:nvPr/>
            </p:nvSpPr>
            <p:spPr bwMode="auto">
              <a:xfrm>
                <a:off x="6192839" y="6821489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4" name="Rectangle 259"/>
              <p:cNvSpPr>
                <a:spLocks noChangeArrowheads="1"/>
              </p:cNvSpPr>
              <p:nvPr/>
            </p:nvSpPr>
            <p:spPr bwMode="auto">
              <a:xfrm>
                <a:off x="6251577" y="6821489"/>
                <a:ext cx="761015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referenceDatum  :CD_VerticalDatum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" name="Rectangle 260"/>
              <p:cNvSpPr>
                <a:spLocks noChangeArrowheads="1"/>
              </p:cNvSpPr>
              <p:nvPr/>
            </p:nvSpPr>
            <p:spPr bwMode="auto">
              <a:xfrm>
                <a:off x="6192839" y="6865939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" name="Rectangle 261"/>
              <p:cNvSpPr>
                <a:spLocks noChangeArrowheads="1"/>
              </p:cNvSpPr>
              <p:nvPr/>
            </p:nvSpPr>
            <p:spPr bwMode="auto">
              <a:xfrm>
                <a:off x="6251577" y="6865939"/>
                <a:ext cx="718923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spatialReportingInterval  :Measure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" name="Rectangle 262"/>
              <p:cNvSpPr>
                <a:spLocks noChangeArrowheads="1"/>
              </p:cNvSpPr>
              <p:nvPr/>
            </p:nvSpPr>
            <p:spPr bwMode="auto">
              <a:xfrm>
                <a:off x="6192839" y="6911976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" name="Rectangle 263"/>
              <p:cNvSpPr>
                <a:spLocks noChangeArrowheads="1"/>
              </p:cNvSpPr>
              <p:nvPr/>
            </p:nvSpPr>
            <p:spPr bwMode="auto">
              <a:xfrm>
                <a:off x="6251577" y="6911976"/>
                <a:ext cx="8536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temporalReportingInterval  :TM_PeriodDuration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9" name="Rectangle 264"/>
              <p:cNvSpPr>
                <a:spLocks noChangeArrowheads="1"/>
              </p:cNvSpPr>
              <p:nvPr/>
            </p:nvSpPr>
            <p:spPr bwMode="auto">
              <a:xfrm>
                <a:off x="6192839" y="6958014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0" name="Rectangle 265"/>
              <p:cNvSpPr>
                <a:spLocks noChangeArrowheads="1"/>
              </p:cNvSpPr>
              <p:nvPr/>
            </p:nvSpPr>
            <p:spPr bwMode="auto">
              <a:xfrm>
                <a:off x="6251577" y="6958014"/>
                <a:ext cx="936958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timeStampMeaning  :TimeStampMeaningType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1" name="Rectangle 266"/>
              <p:cNvSpPr>
                <a:spLocks noChangeArrowheads="1"/>
              </p:cNvSpPr>
              <p:nvPr/>
            </p:nvSpPr>
            <p:spPr bwMode="auto">
              <a:xfrm>
                <a:off x="6192839" y="7004051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2" name="Rectangle 267"/>
              <p:cNvSpPr>
                <a:spLocks noChangeArrowheads="1"/>
              </p:cNvSpPr>
              <p:nvPr/>
            </p:nvSpPr>
            <p:spPr bwMode="auto">
              <a:xfrm>
                <a:off x="6251577" y="7004051"/>
                <a:ext cx="522777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uom  :MeasurementUnitType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" name="Rectangle 268"/>
              <p:cNvSpPr>
                <a:spLocks noChangeArrowheads="1"/>
              </p:cNvSpPr>
              <p:nvPr/>
            </p:nvSpPr>
            <p:spPr bwMode="auto">
              <a:xfrm>
                <a:off x="6184902" y="7059614"/>
                <a:ext cx="958850" cy="46038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44" name="Rectangle 269"/>
              <p:cNvSpPr>
                <a:spLocks noChangeArrowheads="1"/>
              </p:cNvSpPr>
              <p:nvPr/>
            </p:nvSpPr>
            <p:spPr bwMode="auto">
              <a:xfrm>
                <a:off x="6188077" y="7062789"/>
                <a:ext cx="950913" cy="39688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45" name="Rectangle 270"/>
              <p:cNvSpPr>
                <a:spLocks noChangeArrowheads="1"/>
              </p:cNvSpPr>
              <p:nvPr/>
            </p:nvSpPr>
            <p:spPr bwMode="auto">
              <a:xfrm>
                <a:off x="6196014" y="7062789"/>
                <a:ext cx="194463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3»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6" name="Rectangle 271"/>
              <p:cNvSpPr>
                <a:spLocks noChangeArrowheads="1"/>
              </p:cNvSpPr>
              <p:nvPr/>
            </p:nvSpPr>
            <p:spPr bwMode="auto">
              <a:xfrm>
                <a:off x="6192839" y="7108826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" name="Rectangle 272"/>
              <p:cNvSpPr>
                <a:spLocks noChangeArrowheads="1"/>
              </p:cNvSpPr>
              <p:nvPr/>
            </p:nvSpPr>
            <p:spPr bwMode="auto">
              <a:xfrm>
                <a:off x="6251577" y="7108826"/>
                <a:ext cx="644001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dataFormat  :DataFormatType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8" name="Rectangle 273"/>
              <p:cNvSpPr>
                <a:spLocks noChangeArrowheads="1"/>
              </p:cNvSpPr>
              <p:nvPr/>
            </p:nvSpPr>
            <p:spPr bwMode="auto">
              <a:xfrm>
                <a:off x="6192839" y="7154864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9" name="Rectangle 274"/>
              <p:cNvSpPr>
                <a:spLocks noChangeArrowheads="1"/>
              </p:cNvSpPr>
              <p:nvPr/>
            </p:nvSpPr>
            <p:spPr bwMode="auto">
              <a:xfrm>
                <a:off x="6251577" y="7154864"/>
                <a:ext cx="762698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dataFormatVersion  :CharacterString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0" name="Rectangle 275"/>
              <p:cNvSpPr>
                <a:spLocks noChangeArrowheads="1"/>
              </p:cNvSpPr>
              <p:nvPr/>
            </p:nvSpPr>
            <p:spPr bwMode="auto">
              <a:xfrm>
                <a:off x="6192839" y="7200901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1" name="Rectangle 276"/>
              <p:cNvSpPr>
                <a:spLocks noChangeArrowheads="1"/>
              </p:cNvSpPr>
              <p:nvPr/>
            </p:nvSpPr>
            <p:spPr bwMode="auto">
              <a:xfrm>
                <a:off x="6251577" y="7200901"/>
                <a:ext cx="61453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latency  :TM_PeriodDuration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2" name="Rectangle 277"/>
              <p:cNvSpPr>
                <a:spLocks noChangeArrowheads="1"/>
              </p:cNvSpPr>
              <p:nvPr/>
            </p:nvSpPr>
            <p:spPr bwMode="auto">
              <a:xfrm>
                <a:off x="6192839" y="7246939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" name="Rectangle 278"/>
              <p:cNvSpPr>
                <a:spLocks noChangeArrowheads="1"/>
              </p:cNvSpPr>
              <p:nvPr/>
            </p:nvSpPr>
            <p:spPr bwMode="auto">
              <a:xfrm>
                <a:off x="6251577" y="7246939"/>
                <a:ext cx="660837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numericalResolution  :Measure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4" name="Rectangle 279"/>
              <p:cNvSpPr>
                <a:spLocks noChangeArrowheads="1"/>
              </p:cNvSpPr>
              <p:nvPr/>
            </p:nvSpPr>
            <p:spPr bwMode="auto">
              <a:xfrm>
                <a:off x="6192839" y="7291389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" name="Rectangle 280"/>
              <p:cNvSpPr>
                <a:spLocks noChangeArrowheads="1"/>
              </p:cNvSpPr>
              <p:nvPr/>
            </p:nvSpPr>
            <p:spPr bwMode="auto">
              <a:xfrm>
                <a:off x="6251577" y="7291389"/>
                <a:ext cx="512675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officialStatus  :Boolean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" name="Rectangle 281"/>
              <p:cNvSpPr>
                <a:spLocks noChangeArrowheads="1"/>
              </p:cNvSpPr>
              <p:nvPr/>
            </p:nvSpPr>
            <p:spPr bwMode="auto">
              <a:xfrm>
                <a:off x="6184902" y="7348539"/>
                <a:ext cx="958850" cy="46038"/>
              </a:xfrm>
              <a:prstGeom prst="rect">
                <a:avLst/>
              </a:prstGeom>
              <a:solidFill>
                <a:srgbClr val="FFFF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57" name="Rectangle 282"/>
              <p:cNvSpPr>
                <a:spLocks noChangeArrowheads="1"/>
              </p:cNvSpPr>
              <p:nvPr/>
            </p:nvSpPr>
            <p:spPr bwMode="auto">
              <a:xfrm>
                <a:off x="6188077" y="7351714"/>
                <a:ext cx="950913" cy="38100"/>
              </a:xfrm>
              <a:prstGeom prst="rect">
                <a:avLst/>
              </a:prstGeom>
              <a:solidFill>
                <a:srgbClr val="FFF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58" name="Rectangle 283"/>
              <p:cNvSpPr>
                <a:spLocks noChangeArrowheads="1"/>
              </p:cNvSpPr>
              <p:nvPr/>
            </p:nvSpPr>
            <p:spPr bwMode="auto">
              <a:xfrm>
                <a:off x="6196014" y="7351714"/>
                <a:ext cx="194463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«Phase 2»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9" name="Rectangle 284"/>
              <p:cNvSpPr>
                <a:spLocks noChangeArrowheads="1"/>
              </p:cNvSpPr>
              <p:nvPr/>
            </p:nvSpPr>
            <p:spPr bwMode="auto">
              <a:xfrm>
                <a:off x="6192839" y="7397751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0" name="Rectangle 285"/>
              <p:cNvSpPr>
                <a:spLocks noChangeArrowheads="1"/>
              </p:cNvSpPr>
              <p:nvPr/>
            </p:nvSpPr>
            <p:spPr bwMode="auto">
              <a:xfrm>
                <a:off x="6251577" y="7397751"/>
                <a:ext cx="660837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levelOfData  :LevelOfDataType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1" name="Rectangle 286"/>
              <p:cNvSpPr>
                <a:spLocks noChangeArrowheads="1"/>
              </p:cNvSpPr>
              <p:nvPr/>
            </p:nvSpPr>
            <p:spPr bwMode="auto">
              <a:xfrm>
                <a:off x="6192839" y="7443789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2" name="Rectangle 287"/>
              <p:cNvSpPr>
                <a:spLocks noChangeArrowheads="1"/>
              </p:cNvSpPr>
              <p:nvPr/>
            </p:nvSpPr>
            <p:spPr bwMode="auto">
              <a:xfrm>
                <a:off x="6251577" y="7443789"/>
                <a:ext cx="891499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referenceTimeSource  :ReferenceTimeType [0..1]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3" name="Group 162"/>
            <p:cNvGrpSpPr/>
            <p:nvPr/>
          </p:nvGrpSpPr>
          <p:grpSpPr>
            <a:xfrm>
              <a:off x="4733926" y="5984876"/>
              <a:ext cx="592146" cy="568325"/>
              <a:chOff x="4733926" y="5984876"/>
              <a:chExt cx="592146" cy="568325"/>
            </a:xfrm>
          </p:grpSpPr>
          <p:sp>
            <p:nvSpPr>
              <p:cNvPr id="164" name="Rectangle 655"/>
              <p:cNvSpPr>
                <a:spLocks noChangeArrowheads="1"/>
              </p:cNvSpPr>
              <p:nvPr/>
            </p:nvSpPr>
            <p:spPr bwMode="auto">
              <a:xfrm>
                <a:off x="4733926" y="5984876"/>
                <a:ext cx="296863" cy="568325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65" name="Rectangle 656"/>
              <p:cNvSpPr>
                <a:spLocks noChangeArrowheads="1"/>
              </p:cNvSpPr>
              <p:nvPr/>
            </p:nvSpPr>
            <p:spPr bwMode="auto">
              <a:xfrm>
                <a:off x="5030789" y="5984876"/>
                <a:ext cx="14288" cy="568325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66" name="Rectangle 657"/>
              <p:cNvSpPr>
                <a:spLocks noChangeArrowheads="1"/>
              </p:cNvSpPr>
              <p:nvPr/>
            </p:nvSpPr>
            <p:spPr bwMode="auto">
              <a:xfrm>
                <a:off x="5045076" y="5984876"/>
                <a:ext cx="12700" cy="568325"/>
              </a:xfrm>
              <a:prstGeom prst="rect">
                <a:avLst/>
              </a:prstGeom>
              <a:solidFill>
                <a:srgbClr val="FDF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67" name="Rectangle 658"/>
              <p:cNvSpPr>
                <a:spLocks noChangeArrowheads="1"/>
              </p:cNvSpPr>
              <p:nvPr/>
            </p:nvSpPr>
            <p:spPr bwMode="auto">
              <a:xfrm>
                <a:off x="5057776" y="5984876"/>
                <a:ext cx="14288" cy="568325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68" name="Rectangle 659"/>
              <p:cNvSpPr>
                <a:spLocks noChangeArrowheads="1"/>
              </p:cNvSpPr>
              <p:nvPr/>
            </p:nvSpPr>
            <p:spPr bwMode="auto">
              <a:xfrm>
                <a:off x="5072064" y="5984876"/>
                <a:ext cx="14288" cy="568325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69" name="Rectangle 660"/>
              <p:cNvSpPr>
                <a:spLocks noChangeArrowheads="1"/>
              </p:cNvSpPr>
              <p:nvPr/>
            </p:nvSpPr>
            <p:spPr bwMode="auto">
              <a:xfrm>
                <a:off x="5086351" y="5984876"/>
                <a:ext cx="11113" cy="568325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0" name="Rectangle 661"/>
              <p:cNvSpPr>
                <a:spLocks noChangeArrowheads="1"/>
              </p:cNvSpPr>
              <p:nvPr/>
            </p:nvSpPr>
            <p:spPr bwMode="auto">
              <a:xfrm>
                <a:off x="5097464" y="5984876"/>
                <a:ext cx="11113" cy="568325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1" name="Rectangle 662"/>
              <p:cNvSpPr>
                <a:spLocks noChangeArrowheads="1"/>
              </p:cNvSpPr>
              <p:nvPr/>
            </p:nvSpPr>
            <p:spPr bwMode="auto">
              <a:xfrm>
                <a:off x="5108576" y="5984876"/>
                <a:ext cx="12700" cy="568325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2" name="Rectangle 663"/>
              <p:cNvSpPr>
                <a:spLocks noChangeArrowheads="1"/>
              </p:cNvSpPr>
              <p:nvPr/>
            </p:nvSpPr>
            <p:spPr bwMode="auto">
              <a:xfrm>
                <a:off x="5121276" y="5984876"/>
                <a:ext cx="14288" cy="568325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3" name="Rectangle 664"/>
              <p:cNvSpPr>
                <a:spLocks noChangeArrowheads="1"/>
              </p:cNvSpPr>
              <p:nvPr/>
            </p:nvSpPr>
            <p:spPr bwMode="auto">
              <a:xfrm>
                <a:off x="5135564" y="5984876"/>
                <a:ext cx="14288" cy="568325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4" name="Rectangle 665"/>
              <p:cNvSpPr>
                <a:spLocks noChangeArrowheads="1"/>
              </p:cNvSpPr>
              <p:nvPr/>
            </p:nvSpPr>
            <p:spPr bwMode="auto">
              <a:xfrm>
                <a:off x="5149851" y="5984876"/>
                <a:ext cx="14288" cy="568325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5" name="Rectangle 666"/>
              <p:cNvSpPr>
                <a:spLocks noChangeArrowheads="1"/>
              </p:cNvSpPr>
              <p:nvPr/>
            </p:nvSpPr>
            <p:spPr bwMode="auto">
              <a:xfrm>
                <a:off x="5164139" y="5984876"/>
                <a:ext cx="14288" cy="568325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6" name="Rectangle 667"/>
              <p:cNvSpPr>
                <a:spLocks noChangeArrowheads="1"/>
              </p:cNvSpPr>
              <p:nvPr/>
            </p:nvSpPr>
            <p:spPr bwMode="auto">
              <a:xfrm>
                <a:off x="5178426" y="5984876"/>
                <a:ext cx="14288" cy="568325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7" name="Rectangle 668"/>
              <p:cNvSpPr>
                <a:spLocks noChangeArrowheads="1"/>
              </p:cNvSpPr>
              <p:nvPr/>
            </p:nvSpPr>
            <p:spPr bwMode="auto">
              <a:xfrm>
                <a:off x="5192714" y="5984876"/>
                <a:ext cx="9525" cy="568325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8" name="Rectangle 669"/>
              <p:cNvSpPr>
                <a:spLocks noChangeArrowheads="1"/>
              </p:cNvSpPr>
              <p:nvPr/>
            </p:nvSpPr>
            <p:spPr bwMode="auto">
              <a:xfrm>
                <a:off x="5202239" y="5984876"/>
                <a:ext cx="17463" cy="568325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79" name="Rectangle 670"/>
              <p:cNvSpPr>
                <a:spLocks noChangeArrowheads="1"/>
              </p:cNvSpPr>
              <p:nvPr/>
            </p:nvSpPr>
            <p:spPr bwMode="auto">
              <a:xfrm>
                <a:off x="5219701" y="5984876"/>
                <a:ext cx="11113" cy="568325"/>
              </a:xfrm>
              <a:prstGeom prst="rect">
                <a:avLst/>
              </a:prstGeom>
              <a:solidFill>
                <a:srgbClr val="F4F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0" name="Rectangle 671"/>
              <p:cNvSpPr>
                <a:spLocks noChangeArrowheads="1"/>
              </p:cNvSpPr>
              <p:nvPr/>
            </p:nvSpPr>
            <p:spPr bwMode="auto">
              <a:xfrm>
                <a:off x="5230814" y="5984876"/>
                <a:ext cx="14288" cy="568325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1" name="Rectangle 672"/>
              <p:cNvSpPr>
                <a:spLocks noChangeArrowheads="1"/>
              </p:cNvSpPr>
              <p:nvPr/>
            </p:nvSpPr>
            <p:spPr bwMode="auto">
              <a:xfrm>
                <a:off x="5245101" y="5984876"/>
                <a:ext cx="11113" cy="568325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2" name="Rectangle 673"/>
              <p:cNvSpPr>
                <a:spLocks noChangeArrowheads="1"/>
              </p:cNvSpPr>
              <p:nvPr/>
            </p:nvSpPr>
            <p:spPr bwMode="auto">
              <a:xfrm>
                <a:off x="5256214" y="5984876"/>
                <a:ext cx="14288" cy="568325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3" name="Rectangle 674"/>
              <p:cNvSpPr>
                <a:spLocks noChangeArrowheads="1"/>
              </p:cNvSpPr>
              <p:nvPr/>
            </p:nvSpPr>
            <p:spPr bwMode="auto">
              <a:xfrm>
                <a:off x="5270501" y="5984876"/>
                <a:ext cx="12700" cy="568325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4" name="Rectangle 675"/>
              <p:cNvSpPr>
                <a:spLocks noChangeArrowheads="1"/>
              </p:cNvSpPr>
              <p:nvPr/>
            </p:nvSpPr>
            <p:spPr bwMode="auto">
              <a:xfrm>
                <a:off x="5283201" y="5984876"/>
                <a:ext cx="14288" cy="568325"/>
              </a:xfrm>
              <a:prstGeom prst="rect">
                <a:avLst/>
              </a:prstGeom>
              <a:solidFill>
                <a:srgbClr val="F0F0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5" name="Rectangle 676"/>
              <p:cNvSpPr>
                <a:spLocks noChangeArrowheads="1"/>
              </p:cNvSpPr>
              <p:nvPr/>
            </p:nvSpPr>
            <p:spPr bwMode="auto">
              <a:xfrm>
                <a:off x="4733926" y="5984876"/>
                <a:ext cx="563563" cy="568325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6" name="Rectangle 677"/>
              <p:cNvSpPr>
                <a:spLocks noChangeArrowheads="1"/>
              </p:cNvSpPr>
              <p:nvPr/>
            </p:nvSpPr>
            <p:spPr bwMode="auto">
              <a:xfrm>
                <a:off x="4913314" y="6005514"/>
                <a:ext cx="221401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«DataType»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7" name="Rectangle 678"/>
              <p:cNvSpPr>
                <a:spLocks noChangeArrowheads="1"/>
              </p:cNvSpPr>
              <p:nvPr/>
            </p:nvSpPr>
            <p:spPr bwMode="auto">
              <a:xfrm>
                <a:off x="4935539" y="6051551"/>
                <a:ext cx="179310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Schedule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8" name="Line 679"/>
              <p:cNvSpPr>
                <a:spLocks noChangeShapeType="1"/>
              </p:cNvSpPr>
              <p:nvPr/>
            </p:nvSpPr>
            <p:spPr bwMode="auto">
              <a:xfrm>
                <a:off x="4733926" y="6115051"/>
                <a:ext cx="563563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189" name="Rectangle 680"/>
              <p:cNvSpPr>
                <a:spLocks noChangeArrowheads="1"/>
              </p:cNvSpPr>
              <p:nvPr/>
            </p:nvSpPr>
            <p:spPr bwMode="auto">
              <a:xfrm>
                <a:off x="4751389" y="6127751"/>
                <a:ext cx="34515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0" name="Rectangle 681"/>
              <p:cNvSpPr>
                <a:spLocks noChangeArrowheads="1"/>
              </p:cNvSpPr>
              <p:nvPr/>
            </p:nvSpPr>
            <p:spPr bwMode="auto">
              <a:xfrm>
                <a:off x="4811714" y="6127751"/>
                <a:ext cx="514358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diurnalBaseTime  :DateTime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1" name="Rectangle 682"/>
              <p:cNvSpPr>
                <a:spLocks noChangeArrowheads="1"/>
              </p:cNvSpPr>
              <p:nvPr/>
            </p:nvSpPr>
            <p:spPr bwMode="auto">
              <a:xfrm>
                <a:off x="4751389" y="6173789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2" name="Rectangle 683"/>
              <p:cNvSpPr>
                <a:spLocks noChangeArrowheads="1"/>
              </p:cNvSpPr>
              <p:nvPr/>
            </p:nvSpPr>
            <p:spPr bwMode="auto">
              <a:xfrm>
                <a:off x="4811714" y="6173789"/>
                <a:ext cx="232345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endHour  :int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3" name="Rectangle 684"/>
              <p:cNvSpPr>
                <a:spLocks noChangeArrowheads="1"/>
              </p:cNvSpPr>
              <p:nvPr/>
            </p:nvSpPr>
            <p:spPr bwMode="auto">
              <a:xfrm>
                <a:off x="4751389" y="6219826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4" name="Rectangle 685"/>
              <p:cNvSpPr>
                <a:spLocks noChangeArrowheads="1"/>
              </p:cNvSpPr>
              <p:nvPr/>
            </p:nvSpPr>
            <p:spPr bwMode="auto">
              <a:xfrm>
                <a:off x="4811714" y="6219826"/>
                <a:ext cx="266018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endMinute  :int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5" name="Rectangle 686"/>
              <p:cNvSpPr>
                <a:spLocks noChangeArrowheads="1"/>
              </p:cNvSpPr>
              <p:nvPr/>
            </p:nvSpPr>
            <p:spPr bwMode="auto">
              <a:xfrm>
                <a:off x="4751389" y="6265864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6" name="Rectangle 687"/>
              <p:cNvSpPr>
                <a:spLocks noChangeArrowheads="1"/>
              </p:cNvSpPr>
              <p:nvPr/>
            </p:nvSpPr>
            <p:spPr bwMode="auto">
              <a:xfrm>
                <a:off x="4811714" y="6265864"/>
                <a:ext cx="256758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dirty="0" err="1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endMonth</a:t>
                </a:r>
                <a:r>
                  <a:rPr kumimoji="0" lang="en-US" alt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:</a:t>
                </a:r>
                <a:r>
                  <a:rPr kumimoji="0" lang="en-US" altLang="en-US" sz="600" b="0" i="0" u="none" strike="noStrike" cap="none" normalizeH="0" baseline="0" dirty="0" err="1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int</a:t>
                </a:r>
                <a:endParaRPr kumimoji="0" lang="en-US" alt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7" name="Rectangle 688"/>
              <p:cNvSpPr>
                <a:spLocks noChangeArrowheads="1"/>
              </p:cNvSpPr>
              <p:nvPr/>
            </p:nvSpPr>
            <p:spPr bwMode="auto">
              <a:xfrm>
                <a:off x="4751389" y="6311901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8" name="Rectangle 689"/>
              <p:cNvSpPr>
                <a:spLocks noChangeArrowheads="1"/>
              </p:cNvSpPr>
              <p:nvPr/>
            </p:nvSpPr>
            <p:spPr bwMode="auto">
              <a:xfrm>
                <a:off x="4811714" y="6311901"/>
                <a:ext cx="313161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endWeekday  :int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9" name="Rectangle 690"/>
              <p:cNvSpPr>
                <a:spLocks noChangeArrowheads="1"/>
              </p:cNvSpPr>
              <p:nvPr/>
            </p:nvSpPr>
            <p:spPr bwMode="auto">
              <a:xfrm>
                <a:off x="4751389" y="6356351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0" name="Rectangle 691"/>
              <p:cNvSpPr>
                <a:spLocks noChangeArrowheads="1"/>
              </p:cNvSpPr>
              <p:nvPr/>
            </p:nvSpPr>
            <p:spPr bwMode="auto">
              <a:xfrm>
                <a:off x="4811714" y="6356351"/>
                <a:ext cx="242447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startHour  :int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1" name="Rectangle 692"/>
              <p:cNvSpPr>
                <a:spLocks noChangeArrowheads="1"/>
              </p:cNvSpPr>
              <p:nvPr/>
            </p:nvSpPr>
            <p:spPr bwMode="auto">
              <a:xfrm>
                <a:off x="4751389" y="6402389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2" name="Rectangle 693"/>
              <p:cNvSpPr>
                <a:spLocks noChangeArrowheads="1"/>
              </p:cNvSpPr>
              <p:nvPr/>
            </p:nvSpPr>
            <p:spPr bwMode="auto">
              <a:xfrm>
                <a:off x="4811714" y="6402389"/>
                <a:ext cx="276120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startMinute  :int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3" name="Rectangle 694"/>
              <p:cNvSpPr>
                <a:spLocks noChangeArrowheads="1"/>
              </p:cNvSpPr>
              <p:nvPr/>
            </p:nvSpPr>
            <p:spPr bwMode="auto">
              <a:xfrm>
                <a:off x="4751389" y="6448426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4" name="Rectangle 695"/>
              <p:cNvSpPr>
                <a:spLocks noChangeArrowheads="1"/>
              </p:cNvSpPr>
              <p:nvPr/>
            </p:nvSpPr>
            <p:spPr bwMode="auto">
              <a:xfrm>
                <a:off x="4811714" y="6448426"/>
                <a:ext cx="266860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startMonth  :int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" name="Rectangle 696"/>
              <p:cNvSpPr>
                <a:spLocks noChangeArrowheads="1"/>
              </p:cNvSpPr>
              <p:nvPr/>
            </p:nvSpPr>
            <p:spPr bwMode="auto">
              <a:xfrm>
                <a:off x="4751389" y="6494464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" name="Rectangle 697"/>
              <p:cNvSpPr>
                <a:spLocks noChangeArrowheads="1"/>
              </p:cNvSpPr>
              <p:nvPr/>
            </p:nvSpPr>
            <p:spPr bwMode="auto">
              <a:xfrm>
                <a:off x="4811714" y="6494464"/>
                <a:ext cx="323263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startWeekday  :int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07" name="Group 206"/>
            <p:cNvGrpSpPr/>
            <p:nvPr/>
          </p:nvGrpSpPr>
          <p:grpSpPr>
            <a:xfrm>
              <a:off x="6051551" y="5984876"/>
              <a:ext cx="569913" cy="241300"/>
              <a:chOff x="6051551" y="5984876"/>
              <a:chExt cx="569913" cy="241300"/>
            </a:xfrm>
          </p:grpSpPr>
          <p:sp>
            <p:nvSpPr>
              <p:cNvPr id="208" name="Rectangle 840"/>
              <p:cNvSpPr>
                <a:spLocks noChangeArrowheads="1"/>
              </p:cNvSpPr>
              <p:nvPr/>
            </p:nvSpPr>
            <p:spPr bwMode="auto">
              <a:xfrm>
                <a:off x="6062664" y="5994401"/>
                <a:ext cx="558800" cy="231775"/>
              </a:xfrm>
              <a:prstGeom prst="rect">
                <a:avLst/>
              </a:prstGeom>
              <a:solidFill>
                <a:srgbClr val="C0BF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09" name="Rectangle 841"/>
              <p:cNvSpPr>
                <a:spLocks noChangeArrowheads="1"/>
              </p:cNvSpPr>
              <p:nvPr/>
            </p:nvSpPr>
            <p:spPr bwMode="auto">
              <a:xfrm>
                <a:off x="6062664" y="5994401"/>
                <a:ext cx="558800" cy="231775"/>
              </a:xfrm>
              <a:prstGeom prst="rect">
                <a:avLst/>
              </a:prstGeom>
              <a:noFill/>
              <a:ln w="3175" cap="sq">
                <a:solidFill>
                  <a:srgbClr val="C0BFC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0" name="Rectangle 842"/>
              <p:cNvSpPr>
                <a:spLocks noChangeArrowheads="1"/>
              </p:cNvSpPr>
              <p:nvPr/>
            </p:nvSpPr>
            <p:spPr bwMode="auto">
              <a:xfrm>
                <a:off x="6051551" y="5984876"/>
                <a:ext cx="292100" cy="231775"/>
              </a:xfrm>
              <a:prstGeom prst="rect">
                <a:avLst/>
              </a:prstGeom>
              <a:solidFill>
                <a:srgbClr val="FFF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1" name="Rectangle 843"/>
              <p:cNvSpPr>
                <a:spLocks noChangeArrowheads="1"/>
              </p:cNvSpPr>
              <p:nvPr/>
            </p:nvSpPr>
            <p:spPr bwMode="auto">
              <a:xfrm>
                <a:off x="6343651" y="5984876"/>
                <a:ext cx="14288" cy="231775"/>
              </a:xfrm>
              <a:prstGeom prst="rect">
                <a:avLst/>
              </a:prstGeom>
              <a:solidFill>
                <a:srgbClr val="FEF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2" name="Rectangle 844"/>
              <p:cNvSpPr>
                <a:spLocks noChangeArrowheads="1"/>
              </p:cNvSpPr>
              <p:nvPr/>
            </p:nvSpPr>
            <p:spPr bwMode="auto">
              <a:xfrm>
                <a:off x="6357939" y="5984876"/>
                <a:ext cx="14288" cy="231775"/>
              </a:xfrm>
              <a:prstGeom prst="rect">
                <a:avLst/>
              </a:prstGeom>
              <a:solidFill>
                <a:srgbClr val="FDF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3" name="Rectangle 845"/>
              <p:cNvSpPr>
                <a:spLocks noChangeArrowheads="1"/>
              </p:cNvSpPr>
              <p:nvPr/>
            </p:nvSpPr>
            <p:spPr bwMode="auto">
              <a:xfrm>
                <a:off x="6372226" y="5984876"/>
                <a:ext cx="14288" cy="231775"/>
              </a:xfrm>
              <a:prstGeom prst="rect">
                <a:avLst/>
              </a:prstGeom>
              <a:solidFill>
                <a:srgbClr val="FDFD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4" name="Rectangle 846"/>
              <p:cNvSpPr>
                <a:spLocks noChangeArrowheads="1"/>
              </p:cNvSpPr>
              <p:nvPr/>
            </p:nvSpPr>
            <p:spPr bwMode="auto">
              <a:xfrm>
                <a:off x="6386514" y="5984876"/>
                <a:ext cx="14288" cy="231775"/>
              </a:xfrm>
              <a:prstGeom prst="rect">
                <a:avLst/>
              </a:prstGeom>
              <a:solidFill>
                <a:srgbClr val="FCF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5" name="Rectangle 847"/>
              <p:cNvSpPr>
                <a:spLocks noChangeArrowheads="1"/>
              </p:cNvSpPr>
              <p:nvPr/>
            </p:nvSpPr>
            <p:spPr bwMode="auto">
              <a:xfrm>
                <a:off x="6400801" y="5984876"/>
                <a:ext cx="9525" cy="231775"/>
              </a:xfrm>
              <a:prstGeom prst="rect">
                <a:avLst/>
              </a:prstGeom>
              <a:solidFill>
                <a:srgbClr val="FBFB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6" name="Rectangle 848"/>
              <p:cNvSpPr>
                <a:spLocks noChangeArrowheads="1"/>
              </p:cNvSpPr>
              <p:nvPr/>
            </p:nvSpPr>
            <p:spPr bwMode="auto">
              <a:xfrm>
                <a:off x="6410326" y="5984876"/>
                <a:ext cx="14288" cy="231775"/>
              </a:xfrm>
              <a:prstGeom prst="rect">
                <a:avLst/>
              </a:prstGeom>
              <a:solidFill>
                <a:srgbClr val="FAFA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7" name="Rectangle 849"/>
              <p:cNvSpPr>
                <a:spLocks noChangeArrowheads="1"/>
              </p:cNvSpPr>
              <p:nvPr/>
            </p:nvSpPr>
            <p:spPr bwMode="auto">
              <a:xfrm>
                <a:off x="6424614" y="5984876"/>
                <a:ext cx="11113" cy="231775"/>
              </a:xfrm>
              <a:prstGeom prst="rect">
                <a:avLst/>
              </a:prstGeom>
              <a:solidFill>
                <a:srgbClr val="FAFA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8" name="Rectangle 850"/>
              <p:cNvSpPr>
                <a:spLocks noChangeArrowheads="1"/>
              </p:cNvSpPr>
              <p:nvPr/>
            </p:nvSpPr>
            <p:spPr bwMode="auto">
              <a:xfrm>
                <a:off x="6435726" y="5984876"/>
                <a:ext cx="14288" cy="231775"/>
              </a:xfrm>
              <a:prstGeom prst="rect">
                <a:avLst/>
              </a:prstGeom>
              <a:solidFill>
                <a:srgbClr val="F9F9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9" name="Rectangle 851"/>
              <p:cNvSpPr>
                <a:spLocks noChangeArrowheads="1"/>
              </p:cNvSpPr>
              <p:nvPr/>
            </p:nvSpPr>
            <p:spPr bwMode="auto">
              <a:xfrm>
                <a:off x="6450014" y="5984876"/>
                <a:ext cx="14288" cy="231775"/>
              </a:xfrm>
              <a:prstGeom prst="rect">
                <a:avLst/>
              </a:prstGeom>
              <a:solidFill>
                <a:srgbClr val="F9F9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20" name="Rectangle 852"/>
              <p:cNvSpPr>
                <a:spLocks noChangeArrowheads="1"/>
              </p:cNvSpPr>
              <p:nvPr/>
            </p:nvSpPr>
            <p:spPr bwMode="auto">
              <a:xfrm>
                <a:off x="6464301" y="5984876"/>
                <a:ext cx="12700" cy="231775"/>
              </a:xfrm>
              <a:prstGeom prst="rect">
                <a:avLst/>
              </a:prstGeom>
              <a:solidFill>
                <a:srgbClr val="F8F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21" name="Rectangle 853"/>
              <p:cNvSpPr>
                <a:spLocks noChangeArrowheads="1"/>
              </p:cNvSpPr>
              <p:nvPr/>
            </p:nvSpPr>
            <p:spPr bwMode="auto">
              <a:xfrm>
                <a:off x="6477001" y="5984876"/>
                <a:ext cx="14288" cy="231775"/>
              </a:xfrm>
              <a:prstGeom prst="rect">
                <a:avLst/>
              </a:prstGeom>
              <a:solidFill>
                <a:srgbClr val="F8F8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22" name="Rectangle 854"/>
              <p:cNvSpPr>
                <a:spLocks noChangeArrowheads="1"/>
              </p:cNvSpPr>
              <p:nvPr/>
            </p:nvSpPr>
            <p:spPr bwMode="auto">
              <a:xfrm>
                <a:off x="6491289" y="5984876"/>
                <a:ext cx="14288" cy="231775"/>
              </a:xfrm>
              <a:prstGeom prst="rect">
                <a:avLst/>
              </a:prstGeom>
              <a:solidFill>
                <a:srgbClr val="F7F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23" name="Rectangle 855"/>
              <p:cNvSpPr>
                <a:spLocks noChangeArrowheads="1"/>
              </p:cNvSpPr>
              <p:nvPr/>
            </p:nvSpPr>
            <p:spPr bwMode="auto">
              <a:xfrm>
                <a:off x="6505576" y="5984876"/>
                <a:ext cx="14288" cy="231775"/>
              </a:xfrm>
              <a:prstGeom prst="rect">
                <a:avLst/>
              </a:prstGeom>
              <a:solidFill>
                <a:srgbClr val="F6F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24" name="Rectangle 856"/>
              <p:cNvSpPr>
                <a:spLocks noChangeArrowheads="1"/>
              </p:cNvSpPr>
              <p:nvPr/>
            </p:nvSpPr>
            <p:spPr bwMode="auto">
              <a:xfrm>
                <a:off x="6519864" y="5984876"/>
                <a:ext cx="14288" cy="231775"/>
              </a:xfrm>
              <a:prstGeom prst="rect">
                <a:avLst/>
              </a:prstGeom>
              <a:solidFill>
                <a:srgbClr val="F5F5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25" name="Rectangle 857"/>
              <p:cNvSpPr>
                <a:spLocks noChangeArrowheads="1"/>
              </p:cNvSpPr>
              <p:nvPr/>
            </p:nvSpPr>
            <p:spPr bwMode="auto">
              <a:xfrm>
                <a:off x="6534151" y="5984876"/>
                <a:ext cx="11113" cy="231775"/>
              </a:xfrm>
              <a:prstGeom prst="rect">
                <a:avLst/>
              </a:prstGeom>
              <a:solidFill>
                <a:srgbClr val="F4F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26" name="Rectangle 858"/>
              <p:cNvSpPr>
                <a:spLocks noChangeArrowheads="1"/>
              </p:cNvSpPr>
              <p:nvPr/>
            </p:nvSpPr>
            <p:spPr bwMode="auto">
              <a:xfrm>
                <a:off x="6545264" y="5984876"/>
                <a:ext cx="12700" cy="231775"/>
              </a:xfrm>
              <a:prstGeom prst="rect">
                <a:avLst/>
              </a:prstGeom>
              <a:solidFill>
                <a:srgbClr val="F4F4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27" name="Rectangle 859"/>
              <p:cNvSpPr>
                <a:spLocks noChangeArrowheads="1"/>
              </p:cNvSpPr>
              <p:nvPr/>
            </p:nvSpPr>
            <p:spPr bwMode="auto">
              <a:xfrm>
                <a:off x="6557964" y="5984876"/>
                <a:ext cx="11113" cy="231775"/>
              </a:xfrm>
              <a:prstGeom prst="rect">
                <a:avLst/>
              </a:prstGeom>
              <a:solidFill>
                <a:srgbClr val="F3F3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28" name="Rectangle 860"/>
              <p:cNvSpPr>
                <a:spLocks noChangeArrowheads="1"/>
              </p:cNvSpPr>
              <p:nvPr/>
            </p:nvSpPr>
            <p:spPr bwMode="auto">
              <a:xfrm>
                <a:off x="6569076" y="5984876"/>
                <a:ext cx="14288" cy="231775"/>
              </a:xfrm>
              <a:prstGeom prst="rect">
                <a:avLst/>
              </a:prstGeom>
              <a:solidFill>
                <a:srgbClr val="F2F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29" name="Rectangle 861"/>
              <p:cNvSpPr>
                <a:spLocks noChangeArrowheads="1"/>
              </p:cNvSpPr>
              <p:nvPr/>
            </p:nvSpPr>
            <p:spPr bwMode="auto">
              <a:xfrm>
                <a:off x="6583364" y="5984876"/>
                <a:ext cx="14288" cy="231775"/>
              </a:xfrm>
              <a:prstGeom prst="rect">
                <a:avLst/>
              </a:prstGeom>
              <a:solidFill>
                <a:srgbClr val="F2F2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30" name="Rectangle 862"/>
              <p:cNvSpPr>
                <a:spLocks noChangeArrowheads="1"/>
              </p:cNvSpPr>
              <p:nvPr/>
            </p:nvSpPr>
            <p:spPr bwMode="auto">
              <a:xfrm>
                <a:off x="6597651" y="5984876"/>
                <a:ext cx="14288" cy="231775"/>
              </a:xfrm>
              <a:prstGeom prst="rect">
                <a:avLst/>
              </a:prstGeom>
              <a:solidFill>
                <a:srgbClr val="F0F0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31" name="Rectangle 863"/>
              <p:cNvSpPr>
                <a:spLocks noChangeArrowheads="1"/>
              </p:cNvSpPr>
              <p:nvPr/>
            </p:nvSpPr>
            <p:spPr bwMode="auto">
              <a:xfrm>
                <a:off x="6051551" y="5984876"/>
                <a:ext cx="560388" cy="231775"/>
              </a:xfrm>
              <a:prstGeom prst="rect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32" name="Rectangle 864"/>
              <p:cNvSpPr>
                <a:spLocks noChangeArrowheads="1"/>
              </p:cNvSpPr>
              <p:nvPr/>
            </p:nvSpPr>
            <p:spPr bwMode="auto">
              <a:xfrm>
                <a:off x="6230939" y="6005513"/>
                <a:ext cx="221402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«</a:t>
                </a:r>
                <a:r>
                  <a:rPr kumimoji="0" lang="en-US" altLang="en-US" sz="6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DataType</a:t>
                </a:r>
                <a:r>
                  <a:rPr kumimoji="0" lang="en-US" alt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»</a:t>
                </a:r>
                <a:endParaRPr kumimoji="0" lang="en-US" alt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3" name="Rectangle 865"/>
              <p:cNvSpPr>
                <a:spLocks noChangeArrowheads="1"/>
              </p:cNvSpPr>
              <p:nvPr/>
            </p:nvSpPr>
            <p:spPr bwMode="auto">
              <a:xfrm>
                <a:off x="6199189" y="6051551"/>
                <a:ext cx="301375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DataGeneration</a:t>
                </a:r>
                <a:endParaRPr kumimoji="0" lang="en-US" alt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4" name="Line 866"/>
              <p:cNvSpPr>
                <a:spLocks noChangeShapeType="1"/>
              </p:cNvSpPr>
              <p:nvPr/>
            </p:nvSpPr>
            <p:spPr bwMode="auto">
              <a:xfrm>
                <a:off x="6051551" y="6115051"/>
                <a:ext cx="560388" cy="0"/>
              </a:xfrm>
              <a:prstGeom prst="line">
                <a:avLst/>
              </a:prstGeom>
              <a:noFill/>
              <a:ln w="3175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35" name="Rectangle 867"/>
              <p:cNvSpPr>
                <a:spLocks noChangeArrowheads="1"/>
              </p:cNvSpPr>
              <p:nvPr/>
            </p:nvSpPr>
            <p:spPr bwMode="auto">
              <a:xfrm>
                <a:off x="6069014" y="6127751"/>
                <a:ext cx="3451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 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6" name="Rectangle 868"/>
              <p:cNvSpPr>
                <a:spLocks noChangeArrowheads="1"/>
              </p:cNvSpPr>
              <p:nvPr/>
            </p:nvSpPr>
            <p:spPr bwMode="auto">
              <a:xfrm>
                <a:off x="6129339" y="6127751"/>
                <a:ext cx="433543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8B0000"/>
                    </a:solidFill>
                    <a:effectLst/>
                    <a:latin typeface="Arial" pitchFamily="34" charset="0"/>
                    <a:cs typeface="Arial" pitchFamily="34" charset="0"/>
                  </a:rPr>
                  <a:t>validPeriod  :TM_Period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37" name="Group 236"/>
            <p:cNvGrpSpPr/>
            <p:nvPr/>
          </p:nvGrpSpPr>
          <p:grpSpPr>
            <a:xfrm>
              <a:off x="5594351" y="6219826"/>
              <a:ext cx="671513" cy="815975"/>
              <a:chOff x="5594351" y="6219826"/>
              <a:chExt cx="671513" cy="815975"/>
            </a:xfrm>
          </p:grpSpPr>
          <p:sp>
            <p:nvSpPr>
              <p:cNvPr id="238" name="Line 1255"/>
              <p:cNvSpPr>
                <a:spLocks noChangeShapeType="1"/>
              </p:cNvSpPr>
              <p:nvPr/>
            </p:nvSpPr>
            <p:spPr bwMode="auto">
              <a:xfrm flipH="1">
                <a:off x="5815014" y="6219826"/>
                <a:ext cx="450850" cy="815975"/>
              </a:xfrm>
              <a:prstGeom prst="line">
                <a:avLst/>
              </a:pr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39" name="Freeform 1256"/>
              <p:cNvSpPr>
                <a:spLocks noEditPoints="1"/>
              </p:cNvSpPr>
              <p:nvPr/>
            </p:nvSpPr>
            <p:spPr bwMode="auto">
              <a:xfrm>
                <a:off x="5815014" y="6978651"/>
                <a:ext cx="42863" cy="57150"/>
              </a:xfrm>
              <a:custGeom>
                <a:avLst/>
                <a:gdLst>
                  <a:gd name="T0" fmla="*/ 0 w 27"/>
                  <a:gd name="T1" fmla="*/ 36 h 36"/>
                  <a:gd name="T2" fmla="*/ 5 w 27"/>
                  <a:gd name="T3" fmla="*/ 0 h 36"/>
                  <a:gd name="T4" fmla="*/ 0 w 27"/>
                  <a:gd name="T5" fmla="*/ 36 h 36"/>
                  <a:gd name="T6" fmla="*/ 27 w 27"/>
                  <a:gd name="T7" fmla="*/ 14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" h="36">
                    <a:moveTo>
                      <a:pt x="0" y="36"/>
                    </a:moveTo>
                    <a:lnTo>
                      <a:pt x="5" y="0"/>
                    </a:lnTo>
                    <a:moveTo>
                      <a:pt x="0" y="36"/>
                    </a:moveTo>
                    <a:lnTo>
                      <a:pt x="27" y="14"/>
                    </a:lnTo>
                  </a:path>
                </a:pathLst>
              </a:cu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40" name="Rectangle 1257"/>
              <p:cNvSpPr>
                <a:spLocks noChangeArrowheads="1"/>
              </p:cNvSpPr>
              <p:nvPr/>
            </p:nvSpPr>
            <p:spPr bwMode="auto">
              <a:xfrm>
                <a:off x="5594351" y="6972301"/>
                <a:ext cx="220560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+processing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1" name="Rectangle 1258"/>
              <p:cNvSpPr>
                <a:spLocks noChangeArrowheads="1"/>
              </p:cNvSpPr>
              <p:nvPr/>
            </p:nvSpPr>
            <p:spPr bwMode="auto">
              <a:xfrm>
                <a:off x="5843589" y="6972301"/>
                <a:ext cx="6734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0..1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42" name="Group 241"/>
            <p:cNvGrpSpPr/>
            <p:nvPr/>
          </p:nvGrpSpPr>
          <p:grpSpPr>
            <a:xfrm>
              <a:off x="6311901" y="6219826"/>
              <a:ext cx="248155" cy="411163"/>
              <a:chOff x="6311901" y="6219826"/>
              <a:chExt cx="248155" cy="411163"/>
            </a:xfrm>
          </p:grpSpPr>
          <p:sp>
            <p:nvSpPr>
              <p:cNvPr id="243" name="Line 1259"/>
              <p:cNvSpPr>
                <a:spLocks noChangeShapeType="1"/>
              </p:cNvSpPr>
              <p:nvPr/>
            </p:nvSpPr>
            <p:spPr bwMode="auto">
              <a:xfrm>
                <a:off x="6372226" y="6219826"/>
                <a:ext cx="136525" cy="411163"/>
              </a:xfrm>
              <a:prstGeom prst="line">
                <a:avLst/>
              </a:pr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44" name="Freeform 1260"/>
              <p:cNvSpPr>
                <a:spLocks noEditPoints="1"/>
              </p:cNvSpPr>
              <p:nvPr/>
            </p:nvSpPr>
            <p:spPr bwMode="auto">
              <a:xfrm>
                <a:off x="6473826" y="6575426"/>
                <a:ext cx="39688" cy="55563"/>
              </a:xfrm>
              <a:custGeom>
                <a:avLst/>
                <a:gdLst>
                  <a:gd name="T0" fmla="*/ 22 w 25"/>
                  <a:gd name="T1" fmla="*/ 35 h 35"/>
                  <a:gd name="T2" fmla="*/ 0 w 25"/>
                  <a:gd name="T3" fmla="*/ 8 h 35"/>
                  <a:gd name="T4" fmla="*/ 22 w 25"/>
                  <a:gd name="T5" fmla="*/ 35 h 35"/>
                  <a:gd name="T6" fmla="*/ 25 w 25"/>
                  <a:gd name="T7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" h="35">
                    <a:moveTo>
                      <a:pt x="22" y="35"/>
                    </a:moveTo>
                    <a:lnTo>
                      <a:pt x="0" y="8"/>
                    </a:lnTo>
                    <a:moveTo>
                      <a:pt x="22" y="35"/>
                    </a:moveTo>
                    <a:lnTo>
                      <a:pt x="25" y="0"/>
                    </a:lnTo>
                  </a:path>
                </a:pathLst>
              </a:cu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45" name="Rectangle 1261"/>
              <p:cNvSpPr>
                <a:spLocks noChangeArrowheads="1"/>
              </p:cNvSpPr>
              <p:nvPr/>
            </p:nvSpPr>
            <p:spPr bwMode="auto">
              <a:xfrm>
                <a:off x="6311901" y="6567488"/>
                <a:ext cx="184361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+reporting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6" name="Rectangle 1262"/>
              <p:cNvSpPr>
                <a:spLocks noChangeArrowheads="1"/>
              </p:cNvSpPr>
              <p:nvPr/>
            </p:nvSpPr>
            <p:spPr bwMode="auto">
              <a:xfrm>
                <a:off x="6537326" y="6567488"/>
                <a:ext cx="22730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47" name="Group 246"/>
            <p:cNvGrpSpPr/>
            <p:nvPr/>
          </p:nvGrpSpPr>
          <p:grpSpPr>
            <a:xfrm>
              <a:off x="5170489" y="6219826"/>
              <a:ext cx="976313" cy="619125"/>
              <a:chOff x="5170489" y="6219826"/>
              <a:chExt cx="976313" cy="619125"/>
            </a:xfrm>
          </p:grpSpPr>
          <p:sp>
            <p:nvSpPr>
              <p:cNvPr id="248" name="Line 1263"/>
              <p:cNvSpPr>
                <a:spLocks noChangeShapeType="1"/>
              </p:cNvSpPr>
              <p:nvPr/>
            </p:nvSpPr>
            <p:spPr bwMode="auto">
              <a:xfrm flipH="1">
                <a:off x="5170489" y="6219826"/>
                <a:ext cx="976313" cy="619125"/>
              </a:xfrm>
              <a:prstGeom prst="line">
                <a:avLst/>
              </a:pr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49" name="Freeform 1264"/>
              <p:cNvSpPr>
                <a:spLocks noEditPoints="1"/>
              </p:cNvSpPr>
              <p:nvPr/>
            </p:nvSpPr>
            <p:spPr bwMode="auto">
              <a:xfrm>
                <a:off x="5170489" y="6792913"/>
                <a:ext cx="57150" cy="46038"/>
              </a:xfrm>
              <a:custGeom>
                <a:avLst/>
                <a:gdLst>
                  <a:gd name="T0" fmla="*/ 0 w 36"/>
                  <a:gd name="T1" fmla="*/ 29 h 29"/>
                  <a:gd name="T2" fmla="*/ 20 w 36"/>
                  <a:gd name="T3" fmla="*/ 0 h 29"/>
                  <a:gd name="T4" fmla="*/ 0 w 36"/>
                  <a:gd name="T5" fmla="*/ 29 h 29"/>
                  <a:gd name="T6" fmla="*/ 36 w 36"/>
                  <a:gd name="T7" fmla="*/ 22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" h="29">
                    <a:moveTo>
                      <a:pt x="0" y="29"/>
                    </a:moveTo>
                    <a:lnTo>
                      <a:pt x="20" y="0"/>
                    </a:lnTo>
                    <a:moveTo>
                      <a:pt x="0" y="29"/>
                    </a:moveTo>
                    <a:lnTo>
                      <a:pt x="36" y="22"/>
                    </a:lnTo>
                  </a:path>
                </a:pathLst>
              </a:cu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50" name="Rectangle 1265"/>
              <p:cNvSpPr>
                <a:spLocks noChangeArrowheads="1"/>
              </p:cNvSpPr>
              <p:nvPr/>
            </p:nvSpPr>
            <p:spPr bwMode="auto">
              <a:xfrm>
                <a:off x="5181601" y="6775451"/>
                <a:ext cx="186887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+sampling</a:t>
                </a:r>
                <a:endParaRPr kumimoji="0" lang="en-US" alt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51" name="Group 250"/>
            <p:cNvGrpSpPr/>
            <p:nvPr/>
          </p:nvGrpSpPr>
          <p:grpSpPr>
            <a:xfrm>
              <a:off x="5302251" y="6135688"/>
              <a:ext cx="749300" cy="161202"/>
              <a:chOff x="5302251" y="6135688"/>
              <a:chExt cx="749300" cy="161202"/>
            </a:xfrm>
          </p:grpSpPr>
          <p:sp>
            <p:nvSpPr>
              <p:cNvPr id="252" name="Line 1304"/>
              <p:cNvSpPr>
                <a:spLocks noChangeShapeType="1"/>
              </p:cNvSpPr>
              <p:nvPr/>
            </p:nvSpPr>
            <p:spPr bwMode="auto">
              <a:xfrm flipH="1">
                <a:off x="5302251" y="6135688"/>
                <a:ext cx="749300" cy="95250"/>
              </a:xfrm>
              <a:prstGeom prst="line">
                <a:avLst/>
              </a:pr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53" name="Freeform 1305"/>
              <p:cNvSpPr>
                <a:spLocks noEditPoints="1"/>
              </p:cNvSpPr>
              <p:nvPr/>
            </p:nvSpPr>
            <p:spPr bwMode="auto">
              <a:xfrm>
                <a:off x="5302251" y="6202363"/>
                <a:ext cx="55563" cy="41275"/>
              </a:xfrm>
              <a:custGeom>
                <a:avLst/>
                <a:gdLst>
                  <a:gd name="T0" fmla="*/ 0 w 35"/>
                  <a:gd name="T1" fmla="*/ 18 h 26"/>
                  <a:gd name="T2" fmla="*/ 31 w 35"/>
                  <a:gd name="T3" fmla="*/ 0 h 26"/>
                  <a:gd name="T4" fmla="*/ 0 w 35"/>
                  <a:gd name="T5" fmla="*/ 18 h 26"/>
                  <a:gd name="T6" fmla="*/ 35 w 35"/>
                  <a:gd name="T7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26">
                    <a:moveTo>
                      <a:pt x="0" y="18"/>
                    </a:moveTo>
                    <a:lnTo>
                      <a:pt x="31" y="0"/>
                    </a:lnTo>
                    <a:moveTo>
                      <a:pt x="0" y="18"/>
                    </a:moveTo>
                    <a:lnTo>
                      <a:pt x="35" y="26"/>
                    </a:lnTo>
                  </a:path>
                </a:pathLst>
              </a:custGeom>
              <a:noFill/>
              <a:ln w="3175" cap="rnd">
                <a:solidFill>
                  <a:srgbClr val="000000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54" name="Rectangle 1306"/>
              <p:cNvSpPr>
                <a:spLocks noChangeArrowheads="1"/>
              </p:cNvSpPr>
              <p:nvPr/>
            </p:nvSpPr>
            <p:spPr bwMode="auto">
              <a:xfrm>
                <a:off x="5311776" y="6167438"/>
                <a:ext cx="186886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+schedule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5" name="Rectangle 1307"/>
              <p:cNvSpPr>
                <a:spLocks noChangeArrowheads="1"/>
              </p:cNvSpPr>
              <p:nvPr/>
            </p:nvSpPr>
            <p:spPr bwMode="auto">
              <a:xfrm>
                <a:off x="5311776" y="6248401"/>
                <a:ext cx="22730" cy="48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</a:t>
                </a:r>
                <a:endPara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4971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3" y="614363"/>
            <a:ext cx="9020175" cy="562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602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-19050"/>
            <a:ext cx="8277225" cy="689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7814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Reference </a:t>
            </a:r>
            <a:r>
              <a:rPr lang="de-CH" dirty="0" err="1" smtClean="0"/>
              <a:t>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dirty="0" smtClean="0"/>
              <a:t>WIGOS </a:t>
            </a:r>
            <a:r>
              <a:rPr lang="de-CH" dirty="0" err="1" smtClean="0"/>
              <a:t>Metadata</a:t>
            </a:r>
            <a:r>
              <a:rPr lang="de-CH" dirty="0" smtClean="0"/>
              <a:t> Standard</a:t>
            </a:r>
          </a:p>
          <a:p>
            <a:pPr lvl="1"/>
            <a:r>
              <a:rPr lang="de-CH" dirty="0" smtClean="0"/>
              <a:t>…</a:t>
            </a:r>
          </a:p>
          <a:p>
            <a:r>
              <a:rPr lang="de-CH" dirty="0" smtClean="0"/>
              <a:t>WIGOS </a:t>
            </a:r>
            <a:r>
              <a:rPr lang="de-CH" dirty="0" err="1" smtClean="0"/>
              <a:t>Metadata</a:t>
            </a:r>
            <a:r>
              <a:rPr lang="de-CH" dirty="0" smtClean="0"/>
              <a:t> Schema</a:t>
            </a:r>
          </a:p>
          <a:p>
            <a:pPr lvl="1" fontAlgn="ctr"/>
            <a:r>
              <a:rPr lang="en-US" dirty="0">
                <a:hlinkClick r:id="rId2"/>
              </a:rPr>
              <a:t>https://wmo.projecthut.com/svn/wmdr/</a:t>
            </a:r>
            <a:endParaRPr lang="en-US" dirty="0"/>
          </a:p>
          <a:p>
            <a:pPr lvl="1" fontAlgn="ctr"/>
            <a:r>
              <a:rPr lang="en-US" dirty="0" smtClean="0"/>
              <a:t>User: reviewer </a:t>
            </a:r>
            <a:r>
              <a:rPr lang="en-US" dirty="0"/>
              <a:t>/ </a:t>
            </a:r>
            <a:r>
              <a:rPr lang="en-US" dirty="0" smtClean="0"/>
              <a:t>password: IcanReview2</a:t>
            </a:r>
            <a:endParaRPr lang="de-CH" dirty="0" smtClean="0"/>
          </a:p>
          <a:p>
            <a:r>
              <a:rPr lang="de-CH" dirty="0" smtClean="0"/>
              <a:t>WIGOS Guide</a:t>
            </a: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www.wmo.int/pages/prog/www/wigos/WGM.html</a:t>
            </a:r>
            <a:endParaRPr lang="en-US" dirty="0" smtClean="0"/>
          </a:p>
          <a:p>
            <a:r>
              <a:rPr lang="de-CH" dirty="0" smtClean="0"/>
              <a:t>OSCAR/Surface</a:t>
            </a:r>
          </a:p>
          <a:p>
            <a:pPr lvl="1"/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oscar.wmo.int/surface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842000" y="1943100"/>
            <a:ext cx="3149600" cy="4826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 smtClean="0"/>
              <a:t>Need URL </a:t>
            </a:r>
            <a:r>
              <a:rPr lang="de-CH" dirty="0" err="1" smtClean="0"/>
              <a:t>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16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75" y="-1"/>
            <a:ext cx="8969025" cy="6419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0932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0"/>
            <a:ext cx="7010400" cy="6880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3914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XML </a:t>
            </a:r>
            <a:r>
              <a:rPr lang="de-CH" dirty="0" err="1"/>
              <a:t>schema</a:t>
            </a:r>
            <a:r>
              <a:rPr lang="de-CH" dirty="0"/>
              <a:t> </a:t>
            </a:r>
            <a:r>
              <a:rPr lang="de-CH" dirty="0" err="1"/>
              <a:t>definition</a:t>
            </a:r>
            <a:r>
              <a:rPr lang="de-CH" dirty="0"/>
              <a:t> (XSD</a:t>
            </a:r>
            <a:r>
              <a:rPr lang="de-CH" dirty="0" smtClean="0"/>
              <a:t>) </a:t>
            </a:r>
            <a:br>
              <a:rPr lang="de-CH" dirty="0" smtClean="0"/>
            </a:br>
            <a:r>
              <a:rPr lang="de-CH" dirty="0" smtClean="0"/>
              <a:t>&amp; </a:t>
            </a:r>
            <a:r>
              <a:rPr lang="de-CH" dirty="0" err="1" smtClean="0"/>
              <a:t>Schematron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73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What</a:t>
            </a:r>
            <a:r>
              <a:rPr lang="de-CH" dirty="0" smtClean="0"/>
              <a:t> </a:t>
            </a:r>
            <a:r>
              <a:rPr lang="de-CH" dirty="0" err="1" smtClean="0"/>
              <a:t>is</a:t>
            </a:r>
            <a:r>
              <a:rPr lang="de-CH" dirty="0" smtClean="0"/>
              <a:t> </a:t>
            </a:r>
            <a:r>
              <a:rPr lang="de-CH" dirty="0" err="1" smtClean="0"/>
              <a:t>what</a:t>
            </a:r>
            <a:r>
              <a:rPr lang="de-CH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dirty="0" smtClean="0"/>
              <a:t>XSD</a:t>
            </a:r>
          </a:p>
          <a:p>
            <a:pPr lvl="1"/>
            <a:r>
              <a:rPr lang="de-CH" dirty="0" smtClean="0"/>
              <a:t>Formal </a:t>
            </a:r>
            <a:r>
              <a:rPr lang="de-CH" dirty="0" err="1" smtClean="0"/>
              <a:t>validation</a:t>
            </a:r>
            <a:r>
              <a:rPr lang="de-CH" dirty="0" smtClean="0"/>
              <a:t> </a:t>
            </a:r>
            <a:r>
              <a:rPr lang="de-CH" dirty="0" err="1" smtClean="0"/>
              <a:t>rules</a:t>
            </a:r>
            <a:endParaRPr lang="de-CH" dirty="0" smtClean="0"/>
          </a:p>
          <a:p>
            <a:r>
              <a:rPr lang="de-CH" dirty="0" err="1" smtClean="0"/>
              <a:t>Schematron</a:t>
            </a:r>
            <a:endParaRPr lang="de-CH" dirty="0" smtClean="0"/>
          </a:p>
          <a:p>
            <a:pPr lvl="1"/>
            <a:r>
              <a:rPr lang="de-CH" dirty="0" smtClean="0"/>
              <a:t>Additional formal </a:t>
            </a:r>
            <a:r>
              <a:rPr lang="de-CH" dirty="0" err="1" smtClean="0"/>
              <a:t>constraints</a:t>
            </a:r>
            <a:r>
              <a:rPr lang="de-CH" dirty="0" smtClean="0"/>
              <a:t> </a:t>
            </a:r>
            <a:r>
              <a:rPr lang="de-CH" dirty="0" err="1" smtClean="0"/>
              <a:t>that</a:t>
            </a:r>
            <a:r>
              <a:rPr lang="de-CH" dirty="0" smtClean="0"/>
              <a:t> </a:t>
            </a:r>
            <a:r>
              <a:rPr lang="de-CH" dirty="0" err="1" smtClean="0"/>
              <a:t>cannot</a:t>
            </a:r>
            <a:r>
              <a:rPr lang="de-CH" dirty="0" smtClean="0"/>
              <a:t> </a:t>
            </a:r>
            <a:r>
              <a:rPr lang="de-CH" dirty="0" err="1" smtClean="0"/>
              <a:t>be</a:t>
            </a:r>
            <a:r>
              <a:rPr lang="de-CH" dirty="0" smtClean="0"/>
              <a:t> </a:t>
            </a:r>
            <a:r>
              <a:rPr lang="de-CH" dirty="0" err="1" smtClean="0"/>
              <a:t>expressed</a:t>
            </a:r>
            <a:r>
              <a:rPr lang="de-CH" dirty="0" smtClean="0"/>
              <a:t> in </a:t>
            </a:r>
            <a:r>
              <a:rPr lang="de-CH" dirty="0" smtClean="0"/>
              <a:t>XSD</a:t>
            </a:r>
            <a:endParaRPr lang="de-CH" dirty="0" smtClean="0"/>
          </a:p>
          <a:p>
            <a:r>
              <a:rPr lang="de-CH" dirty="0" smtClean="0"/>
              <a:t>On-line </a:t>
            </a:r>
            <a:r>
              <a:rPr lang="de-CH" dirty="0" err="1" smtClean="0"/>
              <a:t>validators</a:t>
            </a:r>
            <a:r>
              <a:rPr lang="de-CH" dirty="0" smtClean="0"/>
              <a:t> </a:t>
            </a:r>
            <a:r>
              <a:rPr lang="de-CH" dirty="0" err="1" smtClean="0"/>
              <a:t>exist</a:t>
            </a:r>
            <a:r>
              <a:rPr lang="de-CH" dirty="0" smtClean="0"/>
              <a:t> </a:t>
            </a:r>
            <a:r>
              <a:rPr lang="de-CH" dirty="0" err="1" smtClean="0"/>
              <a:t>for</a:t>
            </a:r>
            <a:r>
              <a:rPr lang="de-CH" dirty="0" smtClean="0"/>
              <a:t> XSD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www.freeformatter.com/xml-validator-xsd.html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http://www.xmlvalidation.com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de-CH" dirty="0" smtClean="0"/>
              <a:t>Stand-</a:t>
            </a:r>
            <a:r>
              <a:rPr lang="de-CH" dirty="0" err="1" smtClean="0"/>
              <a:t>alone</a:t>
            </a:r>
            <a:r>
              <a:rPr lang="de-CH" dirty="0" smtClean="0"/>
              <a:t> </a:t>
            </a:r>
            <a:r>
              <a:rPr lang="de-CH" dirty="0" err="1" smtClean="0"/>
              <a:t>tools</a:t>
            </a:r>
            <a:endParaRPr lang="de-CH" dirty="0" smtClean="0"/>
          </a:p>
          <a:p>
            <a:pPr lvl="1"/>
            <a:r>
              <a:rPr lang="de-CH" dirty="0" err="1" smtClean="0"/>
              <a:t>XMLSpy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68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WMDR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 smtClean="0"/>
              <a:t>Development </a:t>
            </a:r>
            <a:r>
              <a:rPr lang="de-CH" dirty="0" err="1" smtClean="0"/>
              <a:t>version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schema</a:t>
            </a:r>
            <a:endParaRPr lang="de-CH" dirty="0" smtClean="0"/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wmo.projecthut.com/svn/wmdr/branches/development/xsd/wmdr.xsd</a:t>
            </a:r>
            <a:endParaRPr lang="en-US" dirty="0" smtClean="0"/>
          </a:p>
          <a:p>
            <a:r>
              <a:rPr lang="de-CH" dirty="0" smtClean="0"/>
              <a:t>Development </a:t>
            </a:r>
            <a:r>
              <a:rPr lang="de-CH" dirty="0" err="1" smtClean="0"/>
              <a:t>version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schematron</a:t>
            </a:r>
            <a:endParaRPr lang="de-CH" dirty="0" smtClean="0"/>
          </a:p>
          <a:p>
            <a:pPr lvl="1"/>
            <a:r>
              <a:rPr lang="en-US" dirty="0">
                <a:hlinkClick r:id="rId3"/>
              </a:rPr>
              <a:t>https://wmo.projecthut.com/svn/wmdr/branches/development/xsd/schematron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de-CH" dirty="0" err="1" smtClean="0"/>
              <a:t>Credentials</a:t>
            </a:r>
            <a:endParaRPr lang="de-CH" dirty="0" smtClean="0"/>
          </a:p>
          <a:p>
            <a:pPr lvl="1"/>
            <a:r>
              <a:rPr lang="de-CH" dirty="0" smtClean="0"/>
              <a:t>User: </a:t>
            </a:r>
            <a:r>
              <a:rPr lang="de-CH" dirty="0" err="1" smtClean="0"/>
              <a:t>reviewer</a:t>
            </a:r>
            <a:endParaRPr lang="de-CH" dirty="0" smtClean="0"/>
          </a:p>
          <a:p>
            <a:pPr lvl="1"/>
            <a:r>
              <a:rPr lang="de-CH" dirty="0" smtClean="0"/>
              <a:t>Password: IcanReview2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74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examples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9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Example</a:t>
            </a:r>
            <a:r>
              <a:rPr lang="de-CH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wmo.projecthut.com/svn/wmdr/branches/development/examples/WIGOSMetadataRecordExample.xml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6" name="Picture 2" descr="Image result for under construction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0" y="3418455"/>
            <a:ext cx="3282950" cy="2707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692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How</a:t>
            </a:r>
            <a:r>
              <a:rPr lang="de-CH" dirty="0" smtClean="0"/>
              <a:t> </a:t>
            </a:r>
            <a:r>
              <a:rPr lang="de-CH" dirty="0" err="1" smtClean="0"/>
              <a:t>can</a:t>
            </a:r>
            <a:r>
              <a:rPr lang="de-CH" dirty="0" smtClean="0"/>
              <a:t> </a:t>
            </a:r>
            <a:r>
              <a:rPr lang="de-CH" dirty="0" err="1" smtClean="0"/>
              <a:t>you</a:t>
            </a:r>
            <a:r>
              <a:rPr lang="de-CH" dirty="0" smtClean="0"/>
              <a:t> </a:t>
            </a:r>
            <a:r>
              <a:rPr lang="de-CH" dirty="0" err="1" smtClean="0"/>
              <a:t>help</a:t>
            </a:r>
            <a:r>
              <a:rPr lang="de-CH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 smtClean="0"/>
              <a:t>Think </a:t>
            </a:r>
            <a:r>
              <a:rPr lang="de-CH" dirty="0" err="1" smtClean="0"/>
              <a:t>about</a:t>
            </a:r>
            <a:r>
              <a:rPr lang="de-CH" dirty="0" smtClean="0"/>
              <a:t> </a:t>
            </a:r>
            <a:r>
              <a:rPr lang="de-CH" dirty="0" err="1" smtClean="0"/>
              <a:t>what</a:t>
            </a:r>
            <a:r>
              <a:rPr lang="de-CH" dirty="0" smtClean="0"/>
              <a:t> </a:t>
            </a:r>
            <a:r>
              <a:rPr lang="de-CH" dirty="0" err="1" smtClean="0"/>
              <a:t>information</a:t>
            </a:r>
            <a:r>
              <a:rPr lang="de-CH" dirty="0" smtClean="0"/>
              <a:t> </a:t>
            </a:r>
            <a:r>
              <a:rPr lang="de-CH" dirty="0" err="1" smtClean="0"/>
              <a:t>you</a:t>
            </a:r>
            <a:r>
              <a:rPr lang="de-CH" dirty="0" smtClean="0"/>
              <a:t> </a:t>
            </a:r>
            <a:r>
              <a:rPr lang="de-CH" dirty="0" err="1" smtClean="0"/>
              <a:t>would</a:t>
            </a:r>
            <a:r>
              <a:rPr lang="de-CH" dirty="0" smtClean="0"/>
              <a:t> like </a:t>
            </a:r>
            <a:r>
              <a:rPr lang="de-CH" dirty="0" err="1" smtClean="0"/>
              <a:t>to</a:t>
            </a:r>
            <a:r>
              <a:rPr lang="de-CH" dirty="0" smtClean="0"/>
              <a:t> send </a:t>
            </a:r>
            <a:r>
              <a:rPr lang="de-CH" dirty="0" err="1" smtClean="0"/>
              <a:t>to</a:t>
            </a:r>
            <a:r>
              <a:rPr lang="de-CH" dirty="0" smtClean="0"/>
              <a:t> OSCAR/Surface</a:t>
            </a:r>
          </a:p>
          <a:p>
            <a:pPr lvl="1"/>
            <a:r>
              <a:rPr lang="de-CH" dirty="0" err="1" smtClean="0"/>
              <a:t>Full</a:t>
            </a:r>
            <a:r>
              <a:rPr lang="de-CH" dirty="0" smtClean="0"/>
              <a:t> </a:t>
            </a:r>
            <a:r>
              <a:rPr lang="de-CH" dirty="0" err="1" smtClean="0"/>
              <a:t>records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a </a:t>
            </a:r>
            <a:r>
              <a:rPr lang="de-CH" dirty="0" err="1" smtClean="0"/>
              <a:t>single</a:t>
            </a:r>
            <a:r>
              <a:rPr lang="de-CH" dirty="0" smtClean="0"/>
              <a:t> </a:t>
            </a:r>
            <a:r>
              <a:rPr lang="de-CH" dirty="0" err="1" smtClean="0"/>
              <a:t>station</a:t>
            </a:r>
            <a:r>
              <a:rPr lang="de-CH" dirty="0" smtClean="0"/>
              <a:t>?</a:t>
            </a:r>
          </a:p>
          <a:p>
            <a:pPr lvl="1"/>
            <a:r>
              <a:rPr lang="de-CH" dirty="0" err="1" smtClean="0"/>
              <a:t>Incremental</a:t>
            </a:r>
            <a:r>
              <a:rPr lang="de-CH" dirty="0" smtClean="0"/>
              <a:t> </a:t>
            </a:r>
            <a:r>
              <a:rPr lang="de-CH" dirty="0" err="1" smtClean="0"/>
              <a:t>changes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your</a:t>
            </a:r>
            <a:r>
              <a:rPr lang="de-CH" dirty="0" smtClean="0"/>
              <a:t> </a:t>
            </a:r>
            <a:r>
              <a:rPr lang="de-CH" dirty="0" err="1" smtClean="0"/>
              <a:t>entire</a:t>
            </a:r>
            <a:r>
              <a:rPr lang="de-CH" dirty="0" smtClean="0"/>
              <a:t> </a:t>
            </a:r>
            <a:r>
              <a:rPr lang="de-CH" dirty="0" err="1" smtClean="0"/>
              <a:t>network</a:t>
            </a:r>
            <a:r>
              <a:rPr lang="de-CH" dirty="0" smtClean="0"/>
              <a:t>?</a:t>
            </a:r>
          </a:p>
          <a:p>
            <a:pPr lvl="1"/>
            <a:r>
              <a:rPr lang="de-CH" dirty="0" smtClean="0"/>
              <a:t>…?</a:t>
            </a:r>
          </a:p>
          <a:p>
            <a:r>
              <a:rPr lang="de-CH" dirty="0" err="1" smtClean="0"/>
              <a:t>Prepare</a:t>
            </a:r>
            <a:r>
              <a:rPr lang="de-CH" dirty="0" smtClean="0"/>
              <a:t> «real-</a:t>
            </a:r>
            <a:r>
              <a:rPr lang="de-CH" dirty="0" err="1" smtClean="0"/>
              <a:t>world</a:t>
            </a:r>
            <a:r>
              <a:rPr lang="de-CH" dirty="0" smtClean="0"/>
              <a:t>» XML </a:t>
            </a:r>
            <a:r>
              <a:rPr lang="de-CH" dirty="0" err="1" smtClean="0"/>
              <a:t>example</a:t>
            </a:r>
            <a:r>
              <a:rPr lang="de-CH" dirty="0" smtClean="0"/>
              <a:t> </a:t>
            </a:r>
            <a:r>
              <a:rPr lang="de-CH" dirty="0" err="1" smtClean="0"/>
              <a:t>files</a:t>
            </a:r>
            <a:endParaRPr lang="de-CH" dirty="0" smtClean="0"/>
          </a:p>
          <a:p>
            <a:r>
              <a:rPr lang="de-CH" dirty="0" err="1" smtClean="0"/>
              <a:t>Validate</a:t>
            </a:r>
            <a:r>
              <a:rPr lang="de-CH" dirty="0" smtClean="0"/>
              <a:t>, </a:t>
            </a:r>
            <a:r>
              <a:rPr lang="de-CH" dirty="0" err="1" smtClean="0"/>
              <a:t>share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discuss</a:t>
            </a:r>
            <a:r>
              <a:rPr lang="de-CH" dirty="0" smtClean="0"/>
              <a:t> </a:t>
            </a:r>
            <a:r>
              <a:rPr lang="de-CH" dirty="0" err="1" smtClean="0"/>
              <a:t>with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OSCAR/Surface </a:t>
            </a:r>
            <a:r>
              <a:rPr lang="de-CH" dirty="0" err="1" smtClean="0"/>
              <a:t>team</a:t>
            </a:r>
            <a:r>
              <a:rPr lang="en-US" dirty="0" smtClean="0"/>
              <a:t> what works for you and </a:t>
            </a:r>
            <a:r>
              <a:rPr lang="en-US" smtClean="0"/>
              <a:t>what doesn’t</a:t>
            </a:r>
            <a:endParaRPr lang="de-CH" dirty="0" smtClean="0"/>
          </a:p>
        </p:txBody>
      </p:sp>
    </p:spTree>
    <p:extLst>
      <p:ext uri="{BB962C8B-B14F-4D97-AF65-F5344CB8AC3E}">
        <p14:creationId xmlns:p14="http://schemas.microsoft.com/office/powerpoint/2010/main" val="327532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_dark-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0000" cy="6885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6489700" y="0"/>
            <a:ext cx="26543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chemeClr val="bg1"/>
                </a:solidFill>
              </a:rPr>
              <a:t>Thank you</a:t>
            </a:r>
          </a:p>
          <a:p>
            <a:r>
              <a:rPr lang="en-US" sz="4800" dirty="0" smtClean="0">
                <a:solidFill>
                  <a:schemeClr val="bg1"/>
                </a:solidFill>
              </a:rPr>
              <a:t>Merci</a:t>
            </a:r>
          </a:p>
          <a:p>
            <a:r>
              <a:rPr lang="ar-SA" sz="5700" dirty="0" smtClean="0">
                <a:solidFill>
                  <a:schemeClr val="bg1"/>
                </a:solidFill>
              </a:rPr>
              <a:t>شكرا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4864100" y="1840813"/>
            <a:ext cx="4127500" cy="382472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de-CH" sz="1400" b="1" dirty="0">
                <a:solidFill>
                  <a:schemeClr val="bg1"/>
                </a:solidFill>
              </a:rPr>
              <a:t>Financial </a:t>
            </a:r>
            <a:r>
              <a:rPr lang="de-CH" sz="1400" b="1" dirty="0" err="1" smtClean="0">
                <a:solidFill>
                  <a:schemeClr val="bg1"/>
                </a:solidFill>
              </a:rPr>
              <a:t>support</a:t>
            </a:r>
            <a:r>
              <a:rPr lang="de-CH" sz="1400" b="1" dirty="0" smtClean="0">
                <a:solidFill>
                  <a:schemeClr val="bg1"/>
                </a:solidFill>
              </a:rPr>
              <a:t>. Swiss </a:t>
            </a:r>
            <a:r>
              <a:rPr lang="de-CH" sz="1400" b="1" dirty="0">
                <a:solidFill>
                  <a:schemeClr val="bg1"/>
                </a:solidFill>
              </a:rPr>
              <a:t>Federal Office </a:t>
            </a:r>
            <a:r>
              <a:rPr lang="de-CH" sz="1400" b="1" dirty="0" err="1">
                <a:solidFill>
                  <a:schemeClr val="bg1"/>
                </a:solidFill>
              </a:rPr>
              <a:t>of</a:t>
            </a:r>
            <a:r>
              <a:rPr lang="de-CH" sz="1400" b="1" dirty="0">
                <a:solidFill>
                  <a:schemeClr val="bg1"/>
                </a:solidFill>
              </a:rPr>
              <a:t> </a:t>
            </a:r>
            <a:r>
              <a:rPr lang="de-CH" sz="1400" b="1" dirty="0" err="1">
                <a:solidFill>
                  <a:schemeClr val="bg1"/>
                </a:solidFill>
              </a:rPr>
              <a:t>Foreign</a:t>
            </a:r>
            <a:r>
              <a:rPr lang="de-CH" sz="1400" b="1" dirty="0">
                <a:solidFill>
                  <a:schemeClr val="bg1"/>
                </a:solidFill>
              </a:rPr>
              <a:t> </a:t>
            </a:r>
            <a:r>
              <a:rPr lang="de-CH" sz="1400" b="1" dirty="0" err="1">
                <a:solidFill>
                  <a:schemeClr val="bg1"/>
                </a:solidFill>
              </a:rPr>
              <a:t>Affairs</a:t>
            </a:r>
            <a:r>
              <a:rPr lang="de-CH" sz="1400" b="1" dirty="0">
                <a:solidFill>
                  <a:schemeClr val="bg1"/>
                </a:solidFill>
              </a:rPr>
              <a:t>, </a:t>
            </a:r>
            <a:r>
              <a:rPr lang="de-CH" sz="1400" b="1" dirty="0" err="1" smtClean="0">
                <a:solidFill>
                  <a:schemeClr val="bg1"/>
                </a:solidFill>
              </a:rPr>
              <a:t>MeteoSwiss</a:t>
            </a:r>
            <a:r>
              <a:rPr lang="de-CH" sz="1400" b="1" dirty="0">
                <a:solidFill>
                  <a:schemeClr val="bg1"/>
                </a:solidFill>
              </a:rPr>
              <a:t>, WMO, Met </a:t>
            </a:r>
            <a:r>
              <a:rPr lang="de-CH" sz="1400" b="1" dirty="0" err="1">
                <a:solidFill>
                  <a:schemeClr val="bg1"/>
                </a:solidFill>
              </a:rPr>
              <a:t>Norway</a:t>
            </a:r>
            <a:endParaRPr lang="en-US" sz="1400" b="1" dirty="0">
              <a:solidFill>
                <a:schemeClr val="bg1"/>
              </a:solidFill>
            </a:endParaRPr>
          </a:p>
          <a:p>
            <a:pPr>
              <a:spcBef>
                <a:spcPts val="1200"/>
              </a:spcBef>
            </a:pPr>
            <a:r>
              <a:rPr lang="de-CH" sz="1400" dirty="0">
                <a:solidFill>
                  <a:schemeClr val="bg1"/>
                </a:solidFill>
              </a:rPr>
              <a:t>Project Team at </a:t>
            </a:r>
            <a:r>
              <a:rPr lang="de-CH" sz="1400" b="1" dirty="0" err="1" smtClean="0">
                <a:solidFill>
                  <a:schemeClr val="bg1"/>
                </a:solidFill>
              </a:rPr>
              <a:t>MeteoSwiss</a:t>
            </a:r>
            <a:r>
              <a:rPr lang="de-CH" sz="1400" dirty="0" smtClean="0">
                <a:solidFill>
                  <a:schemeClr val="bg1"/>
                </a:solidFill>
              </a:rPr>
              <a:t>. (</a:t>
            </a:r>
            <a:r>
              <a:rPr lang="de-CH" sz="1400" dirty="0" err="1">
                <a:solidFill>
                  <a:schemeClr val="bg1"/>
                </a:solidFill>
              </a:rPr>
              <a:t>current</a:t>
            </a:r>
            <a:r>
              <a:rPr lang="de-CH" sz="1400" dirty="0">
                <a:solidFill>
                  <a:schemeClr val="bg1"/>
                </a:solidFill>
              </a:rPr>
              <a:t>) J Klausen, L </a:t>
            </a:r>
            <a:r>
              <a:rPr lang="de-CH" sz="1400" dirty="0" err="1">
                <a:solidFill>
                  <a:schemeClr val="bg1"/>
                </a:solidFill>
              </a:rPr>
              <a:t>Cappelletti</a:t>
            </a:r>
            <a:r>
              <a:rPr lang="de-CH" sz="1400" dirty="0">
                <a:solidFill>
                  <a:schemeClr val="bg1"/>
                </a:solidFill>
              </a:rPr>
              <a:t>, B </a:t>
            </a:r>
            <a:r>
              <a:rPr lang="de-CH" sz="1400" dirty="0" err="1">
                <a:solidFill>
                  <a:schemeClr val="bg1"/>
                </a:solidFill>
              </a:rPr>
              <a:t>Calpini</a:t>
            </a:r>
            <a:r>
              <a:rPr lang="de-CH" sz="1400" dirty="0">
                <a:solidFill>
                  <a:schemeClr val="bg1"/>
                </a:solidFill>
              </a:rPr>
              <a:t>, M Musa, M </a:t>
            </a:r>
            <a:r>
              <a:rPr lang="de-CH" sz="1400" dirty="0" err="1">
                <a:solidFill>
                  <a:schemeClr val="bg1"/>
                </a:solidFill>
              </a:rPr>
              <a:t>Brändli</a:t>
            </a:r>
            <a:r>
              <a:rPr lang="de-CH" sz="1400" dirty="0">
                <a:solidFill>
                  <a:schemeClr val="bg1"/>
                </a:solidFill>
              </a:rPr>
              <a:t>, L </a:t>
            </a:r>
            <a:r>
              <a:rPr lang="de-CH" sz="1400" dirty="0" err="1">
                <a:solidFill>
                  <a:schemeClr val="bg1"/>
                </a:solidFill>
              </a:rPr>
              <a:t>Koppa</a:t>
            </a:r>
            <a:r>
              <a:rPr lang="de-CH" sz="1400" dirty="0">
                <a:solidFill>
                  <a:schemeClr val="bg1"/>
                </a:solidFill>
              </a:rPr>
              <a:t>, C Walder, E Grüter, S Sandmeier, M Schäfer, A </a:t>
            </a:r>
            <a:r>
              <a:rPr lang="de-CH" sz="1400" dirty="0" err="1">
                <a:solidFill>
                  <a:schemeClr val="bg1"/>
                </a:solidFill>
              </a:rPr>
              <a:t>Rubli</a:t>
            </a:r>
            <a:r>
              <a:rPr lang="de-CH" sz="1400" dirty="0">
                <a:solidFill>
                  <a:schemeClr val="bg1"/>
                </a:solidFill>
              </a:rPr>
              <a:t>, Tom Hager, Attila Loos; (</a:t>
            </a:r>
            <a:r>
              <a:rPr lang="de-CH" sz="1400" dirty="0" err="1">
                <a:solidFill>
                  <a:schemeClr val="bg1"/>
                </a:solidFill>
              </a:rPr>
              <a:t>past</a:t>
            </a:r>
            <a:r>
              <a:rPr lang="de-CH" sz="1400" dirty="0">
                <a:solidFill>
                  <a:schemeClr val="bg1"/>
                </a:solidFill>
              </a:rPr>
              <a:t>) J Mannes, S </a:t>
            </a:r>
            <a:r>
              <a:rPr lang="de-CH" sz="1400" dirty="0" err="1">
                <a:solidFill>
                  <a:schemeClr val="bg1"/>
                </a:solidFill>
              </a:rPr>
              <a:t>Spreitzer</a:t>
            </a:r>
            <a:r>
              <a:rPr lang="de-CH" sz="1400" dirty="0">
                <a:solidFill>
                  <a:schemeClr val="bg1"/>
                </a:solidFill>
              </a:rPr>
              <a:t>, M </a:t>
            </a:r>
            <a:r>
              <a:rPr lang="de-CH" sz="1400" dirty="0" err="1">
                <a:solidFill>
                  <a:schemeClr val="bg1"/>
                </a:solidFill>
              </a:rPr>
              <a:t>Leutenegger</a:t>
            </a:r>
            <a:r>
              <a:rPr lang="de-CH" sz="1400" dirty="0">
                <a:solidFill>
                  <a:schemeClr val="bg1"/>
                </a:solidFill>
              </a:rPr>
              <a:t>, C Sigg, M </a:t>
            </a:r>
            <a:r>
              <a:rPr lang="de-CH" sz="1400" dirty="0" err="1">
                <a:solidFill>
                  <a:schemeClr val="bg1"/>
                </a:solidFill>
              </a:rPr>
              <a:t>Abbt</a:t>
            </a:r>
            <a:r>
              <a:rPr lang="de-CH" sz="1400" dirty="0">
                <a:solidFill>
                  <a:schemeClr val="bg1"/>
                </a:solidFill>
              </a:rPr>
              <a:t>, W </a:t>
            </a:r>
            <a:r>
              <a:rPr lang="de-CH" sz="1400" dirty="0" err="1">
                <a:solidFill>
                  <a:schemeClr val="bg1"/>
                </a:solidFill>
              </a:rPr>
              <a:t>Brunelli</a:t>
            </a:r>
            <a:r>
              <a:rPr lang="de-CH" sz="1400" dirty="0">
                <a:solidFill>
                  <a:schemeClr val="bg1"/>
                </a:solidFill>
              </a:rPr>
              <a:t>, J Mettler </a:t>
            </a:r>
          </a:p>
          <a:p>
            <a:pPr>
              <a:spcBef>
                <a:spcPts val="600"/>
              </a:spcBef>
            </a:pPr>
            <a:r>
              <a:rPr lang="de-CH" sz="1400" dirty="0">
                <a:solidFill>
                  <a:schemeClr val="bg1"/>
                </a:solidFill>
              </a:rPr>
              <a:t>Project Team at </a:t>
            </a:r>
            <a:r>
              <a:rPr lang="de-CH" sz="1400" b="1" dirty="0" smtClean="0">
                <a:solidFill>
                  <a:schemeClr val="bg1"/>
                </a:solidFill>
              </a:rPr>
              <a:t>WMO</a:t>
            </a:r>
            <a:r>
              <a:rPr lang="de-CH" sz="1400" dirty="0" smtClean="0">
                <a:solidFill>
                  <a:schemeClr val="bg1"/>
                </a:solidFill>
              </a:rPr>
              <a:t> (</a:t>
            </a:r>
            <a:r>
              <a:rPr lang="de-CH" sz="1400" dirty="0" err="1" smtClean="0">
                <a:solidFill>
                  <a:schemeClr val="bg1"/>
                </a:solidFill>
              </a:rPr>
              <a:t>current</a:t>
            </a:r>
            <a:r>
              <a:rPr lang="de-CH" sz="1400" dirty="0" smtClean="0">
                <a:solidFill>
                  <a:schemeClr val="bg1"/>
                </a:solidFill>
              </a:rPr>
              <a:t>). F </a:t>
            </a:r>
            <a:r>
              <a:rPr lang="de-CH" sz="1400" dirty="0" err="1" smtClean="0">
                <a:solidFill>
                  <a:schemeClr val="bg1"/>
                </a:solidFill>
              </a:rPr>
              <a:t>Belda</a:t>
            </a:r>
            <a:r>
              <a:rPr lang="de-CH" sz="1400" dirty="0" smtClean="0">
                <a:solidFill>
                  <a:schemeClr val="bg1"/>
                </a:solidFill>
              </a:rPr>
              <a:t>, </a:t>
            </a:r>
            <a:r>
              <a:rPr lang="de-CH" sz="1400" dirty="0">
                <a:solidFill>
                  <a:schemeClr val="bg1"/>
                </a:solidFill>
              </a:rPr>
              <a:t>LP </a:t>
            </a:r>
            <a:r>
              <a:rPr lang="de-CH" sz="1400" dirty="0" err="1">
                <a:solidFill>
                  <a:schemeClr val="bg1"/>
                </a:solidFill>
              </a:rPr>
              <a:t>Riishojgaard</a:t>
            </a:r>
            <a:r>
              <a:rPr lang="de-CH" sz="1400" dirty="0" smtClean="0">
                <a:solidFill>
                  <a:schemeClr val="bg1"/>
                </a:solidFill>
              </a:rPr>
              <a:t>, </a:t>
            </a:r>
            <a:r>
              <a:rPr lang="de-CH" sz="1400" dirty="0">
                <a:solidFill>
                  <a:schemeClr val="bg1"/>
                </a:solidFill>
              </a:rPr>
              <a:t>T </a:t>
            </a:r>
            <a:r>
              <a:rPr lang="de-CH" sz="1400" dirty="0" err="1">
                <a:solidFill>
                  <a:schemeClr val="bg1"/>
                </a:solidFill>
              </a:rPr>
              <a:t>Pröscholdt</a:t>
            </a:r>
            <a:endParaRPr lang="de-CH" sz="1400" dirty="0">
              <a:solidFill>
                <a:schemeClr val="bg1"/>
              </a:solidFill>
            </a:endParaRPr>
          </a:p>
          <a:p>
            <a:pPr>
              <a:spcBef>
                <a:spcPts val="600"/>
              </a:spcBef>
            </a:pPr>
            <a:r>
              <a:rPr lang="de-CH" sz="1400" dirty="0">
                <a:solidFill>
                  <a:schemeClr val="bg1"/>
                </a:solidFill>
              </a:rPr>
              <a:t>Project Team at </a:t>
            </a:r>
            <a:r>
              <a:rPr lang="de-CH" sz="1400" b="1" dirty="0">
                <a:solidFill>
                  <a:schemeClr val="bg1"/>
                </a:solidFill>
              </a:rPr>
              <a:t>European </a:t>
            </a:r>
            <a:r>
              <a:rPr lang="de-CH" sz="1400" b="1" dirty="0" smtClean="0">
                <a:solidFill>
                  <a:schemeClr val="bg1"/>
                </a:solidFill>
              </a:rPr>
              <a:t>Dynamics</a:t>
            </a:r>
            <a:r>
              <a:rPr lang="de-CH" sz="1400" dirty="0" smtClean="0">
                <a:solidFill>
                  <a:schemeClr val="bg1"/>
                </a:solidFill>
              </a:rPr>
              <a:t> (</a:t>
            </a:r>
            <a:r>
              <a:rPr lang="de-CH" sz="1400" dirty="0" err="1" smtClean="0">
                <a:solidFill>
                  <a:schemeClr val="bg1"/>
                </a:solidFill>
              </a:rPr>
              <a:t>current</a:t>
            </a:r>
            <a:r>
              <a:rPr lang="de-CH" sz="1400" dirty="0" smtClean="0">
                <a:solidFill>
                  <a:schemeClr val="bg1"/>
                </a:solidFill>
              </a:rPr>
              <a:t>). T </a:t>
            </a:r>
            <a:r>
              <a:rPr lang="de-CH" sz="1400" dirty="0" err="1">
                <a:solidFill>
                  <a:schemeClr val="bg1"/>
                </a:solidFill>
              </a:rPr>
              <a:t>Galousis</a:t>
            </a:r>
            <a:r>
              <a:rPr lang="de-CH" sz="1400" dirty="0" smtClean="0">
                <a:solidFill>
                  <a:schemeClr val="bg1"/>
                </a:solidFill>
              </a:rPr>
              <a:t>, </a:t>
            </a:r>
            <a:r>
              <a:rPr lang="de-CH" sz="1400" dirty="0">
                <a:solidFill>
                  <a:schemeClr val="bg1"/>
                </a:solidFill>
              </a:rPr>
              <a:t>M </a:t>
            </a:r>
            <a:r>
              <a:rPr lang="de-CH" sz="1400" dirty="0" err="1">
                <a:solidFill>
                  <a:schemeClr val="bg1"/>
                </a:solidFill>
              </a:rPr>
              <a:t>Ulmann</a:t>
            </a:r>
            <a:r>
              <a:rPr lang="de-CH" sz="1400" dirty="0">
                <a:solidFill>
                  <a:schemeClr val="bg1"/>
                </a:solidFill>
              </a:rPr>
              <a:t>, L Christou, N </a:t>
            </a:r>
            <a:r>
              <a:rPr lang="de-CH" sz="1400" dirty="0" err="1">
                <a:solidFill>
                  <a:schemeClr val="bg1"/>
                </a:solidFill>
              </a:rPr>
              <a:t>Pappa</a:t>
            </a:r>
            <a:r>
              <a:rPr lang="de-CH" sz="1400" dirty="0">
                <a:solidFill>
                  <a:schemeClr val="bg1"/>
                </a:solidFill>
              </a:rPr>
              <a:t>, S </a:t>
            </a:r>
            <a:r>
              <a:rPr lang="de-CH" sz="1400" dirty="0" err="1">
                <a:solidFill>
                  <a:schemeClr val="bg1"/>
                </a:solidFill>
              </a:rPr>
              <a:t>Sklavos</a:t>
            </a:r>
            <a:r>
              <a:rPr lang="de-CH" sz="1400" dirty="0">
                <a:solidFill>
                  <a:schemeClr val="bg1"/>
                </a:solidFill>
              </a:rPr>
              <a:t>, …</a:t>
            </a:r>
          </a:p>
          <a:p>
            <a:pPr>
              <a:spcBef>
                <a:spcPts val="600"/>
              </a:spcBef>
            </a:pPr>
            <a:r>
              <a:rPr lang="de-CH" sz="1400" b="1" dirty="0" smtClean="0">
                <a:solidFill>
                  <a:schemeClr val="bg1"/>
                </a:solidFill>
              </a:rPr>
              <a:t>ICG-WIGOS</a:t>
            </a:r>
            <a:r>
              <a:rPr lang="de-CH" sz="1400" dirty="0" smtClean="0">
                <a:solidFill>
                  <a:schemeClr val="bg1"/>
                </a:solidFill>
              </a:rPr>
              <a:t>. S </a:t>
            </a:r>
            <a:r>
              <a:rPr lang="de-CH" sz="1400" dirty="0" err="1">
                <a:solidFill>
                  <a:schemeClr val="bg1"/>
                </a:solidFill>
              </a:rPr>
              <a:t>Barrell</a:t>
            </a:r>
            <a:r>
              <a:rPr lang="de-CH" sz="1400" dirty="0">
                <a:solidFill>
                  <a:schemeClr val="bg1"/>
                </a:solidFill>
              </a:rPr>
              <a:t>, B </a:t>
            </a:r>
            <a:r>
              <a:rPr lang="de-CH" sz="1400" dirty="0" err="1">
                <a:solidFill>
                  <a:schemeClr val="bg1"/>
                </a:solidFill>
              </a:rPr>
              <a:t>Calpini</a:t>
            </a:r>
            <a:r>
              <a:rPr lang="de-CH" sz="1400" dirty="0">
                <a:solidFill>
                  <a:schemeClr val="bg1"/>
                </a:solidFill>
              </a:rPr>
              <a:t>, …</a:t>
            </a:r>
          </a:p>
          <a:p>
            <a:r>
              <a:rPr lang="de-CH" sz="1400" b="1" dirty="0" smtClean="0">
                <a:solidFill>
                  <a:schemeClr val="bg1"/>
                </a:solidFill>
              </a:rPr>
              <a:t>TT-WMD</a:t>
            </a:r>
            <a:r>
              <a:rPr lang="de-CH" sz="1400" dirty="0" smtClean="0">
                <a:solidFill>
                  <a:schemeClr val="bg1"/>
                </a:solidFill>
              </a:rPr>
              <a:t>. (</a:t>
            </a:r>
            <a:r>
              <a:rPr lang="de-CH" sz="1400" dirty="0" err="1">
                <a:solidFill>
                  <a:schemeClr val="bg1"/>
                </a:solidFill>
              </a:rPr>
              <a:t>current</a:t>
            </a:r>
            <a:r>
              <a:rPr lang="de-CH" sz="1400" dirty="0">
                <a:solidFill>
                  <a:schemeClr val="bg1"/>
                </a:solidFill>
              </a:rPr>
              <a:t>) K </a:t>
            </a:r>
            <a:r>
              <a:rPr lang="de-CH" sz="1400" dirty="0" err="1">
                <a:solidFill>
                  <a:schemeClr val="bg1"/>
                </a:solidFill>
              </a:rPr>
              <a:t>Monnik</a:t>
            </a:r>
            <a:r>
              <a:rPr lang="de-CH" sz="1400" dirty="0">
                <a:solidFill>
                  <a:schemeClr val="bg1"/>
                </a:solidFill>
              </a:rPr>
              <a:t>, J Klausen, J </a:t>
            </a:r>
            <a:r>
              <a:rPr lang="de-CH" sz="1400" dirty="0" err="1">
                <a:solidFill>
                  <a:schemeClr val="bg1"/>
                </a:solidFill>
              </a:rPr>
              <a:t>Swaykos</a:t>
            </a:r>
            <a:r>
              <a:rPr lang="de-CH" sz="1400" dirty="0">
                <a:solidFill>
                  <a:schemeClr val="bg1"/>
                </a:solidFill>
              </a:rPr>
              <a:t>, T Boston, U </a:t>
            </a:r>
            <a:r>
              <a:rPr lang="de-CH" sz="1400" dirty="0" err="1">
                <a:solidFill>
                  <a:schemeClr val="bg1"/>
                </a:solidFill>
              </a:rPr>
              <a:t>Looser</a:t>
            </a:r>
            <a:r>
              <a:rPr lang="de-CH" sz="1400" dirty="0">
                <a:solidFill>
                  <a:schemeClr val="bg1"/>
                </a:solidFill>
              </a:rPr>
              <a:t>, E </a:t>
            </a:r>
            <a:r>
              <a:rPr lang="de-CH" sz="1400" dirty="0" err="1">
                <a:solidFill>
                  <a:schemeClr val="bg1"/>
                </a:solidFill>
              </a:rPr>
              <a:t>Büyükbas</a:t>
            </a:r>
            <a:r>
              <a:rPr lang="de-CH" sz="1400" dirty="0">
                <a:solidFill>
                  <a:schemeClr val="bg1"/>
                </a:solidFill>
              </a:rPr>
              <a:t>, Zhao </a:t>
            </a:r>
            <a:r>
              <a:rPr lang="de-CH" sz="1400" dirty="0" err="1">
                <a:solidFill>
                  <a:schemeClr val="bg1"/>
                </a:solidFill>
              </a:rPr>
              <a:t>Licheng</a:t>
            </a:r>
            <a:r>
              <a:rPr lang="de-CH" sz="1400" dirty="0">
                <a:solidFill>
                  <a:schemeClr val="bg1"/>
                </a:solidFill>
              </a:rPr>
              <a:t>, </a:t>
            </a:r>
            <a:r>
              <a:rPr lang="de-CH" sz="1400" dirty="0" smtClean="0">
                <a:solidFill>
                  <a:schemeClr val="bg1"/>
                </a:solidFill>
              </a:rPr>
              <a:t>T </a:t>
            </a:r>
            <a:r>
              <a:rPr lang="de-CH" sz="1400" dirty="0">
                <a:solidFill>
                  <a:schemeClr val="bg1"/>
                </a:solidFill>
              </a:rPr>
              <a:t>Oakley, S Foreman, D </a:t>
            </a:r>
            <a:r>
              <a:rPr lang="de-CH" sz="1400" dirty="0" err="1">
                <a:solidFill>
                  <a:schemeClr val="bg1"/>
                </a:solidFill>
              </a:rPr>
              <a:t>Lockett</a:t>
            </a:r>
            <a:r>
              <a:rPr lang="de-CH" sz="1400" dirty="0">
                <a:solidFill>
                  <a:schemeClr val="bg1"/>
                </a:solidFill>
              </a:rPr>
              <a:t>, L </a:t>
            </a:r>
            <a:r>
              <a:rPr lang="de-CH" sz="1400" dirty="0" err="1" smtClean="0">
                <a:solidFill>
                  <a:schemeClr val="bg1"/>
                </a:solidFill>
              </a:rPr>
              <a:t>Nunes</a:t>
            </a:r>
            <a:endParaRPr lang="de-CH" sz="1400" dirty="0">
              <a:solidFill>
                <a:schemeClr val="bg1"/>
              </a:solidFill>
            </a:endParaRPr>
          </a:p>
          <a:p>
            <a:r>
              <a:rPr lang="de-CH" sz="1400" b="1" dirty="0" smtClean="0">
                <a:solidFill>
                  <a:schemeClr val="bg1"/>
                </a:solidFill>
              </a:rPr>
              <a:t>IPET-MDRD</a:t>
            </a:r>
            <a:r>
              <a:rPr lang="de-CH" sz="1400" dirty="0" smtClean="0">
                <a:solidFill>
                  <a:schemeClr val="bg1"/>
                </a:solidFill>
              </a:rPr>
              <a:t>. D </a:t>
            </a:r>
            <a:r>
              <a:rPr lang="de-CH" sz="1400" dirty="0">
                <a:solidFill>
                  <a:schemeClr val="bg1"/>
                </a:solidFill>
              </a:rPr>
              <a:t>Lowe, J Tandy, …</a:t>
            </a:r>
          </a:p>
          <a:p>
            <a:pPr>
              <a:spcBef>
                <a:spcPts val="600"/>
              </a:spcBef>
            </a:pPr>
            <a:r>
              <a:rPr lang="de-CH" sz="1400" b="1" dirty="0">
                <a:solidFill>
                  <a:schemeClr val="bg1"/>
                </a:solidFill>
              </a:rPr>
              <a:t>JCOMMOPS</a:t>
            </a:r>
            <a:r>
              <a:rPr lang="de-CH" sz="1400" dirty="0">
                <a:solidFill>
                  <a:schemeClr val="bg1"/>
                </a:solidFill>
              </a:rPr>
              <a:t>, </a:t>
            </a:r>
            <a:r>
              <a:rPr lang="de-CH" sz="1400" b="1" dirty="0">
                <a:solidFill>
                  <a:schemeClr val="bg1"/>
                </a:solidFill>
              </a:rPr>
              <a:t>GAW WDCs</a:t>
            </a:r>
            <a:r>
              <a:rPr lang="de-CH" sz="1400" dirty="0" smtClean="0">
                <a:solidFill>
                  <a:schemeClr val="bg1"/>
                </a:solidFill>
              </a:rPr>
              <a:t>, </a:t>
            </a:r>
            <a:r>
              <a:rPr lang="de-CH" sz="1400" b="1" dirty="0">
                <a:solidFill>
                  <a:schemeClr val="bg1"/>
                </a:solidFill>
              </a:rPr>
              <a:t>ET-WDC</a:t>
            </a:r>
            <a:r>
              <a:rPr lang="de-CH" sz="1400" dirty="0">
                <a:solidFill>
                  <a:schemeClr val="bg1"/>
                </a:solidFill>
              </a:rPr>
              <a:t>, </a:t>
            </a:r>
            <a:r>
              <a:rPr lang="de-CH" sz="1400" dirty="0" smtClean="0">
                <a:solidFill>
                  <a:schemeClr val="bg1"/>
                </a:solidFill>
              </a:rPr>
              <a:t>…</a:t>
            </a:r>
            <a:endParaRPr lang="de-CH" sz="1400" dirty="0">
              <a:solidFill>
                <a:schemeClr val="bg1"/>
              </a:solidFill>
            </a:endParaRPr>
          </a:p>
        </p:txBody>
      </p:sp>
      <p:pic>
        <p:nvPicPr>
          <p:cNvPr id="5" name="Picture 2" descr="http://www.teamworkandleadership.com/wp-content/uploads/2015/02/teamwork-story-teamwork-makes-the-dreamwork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9721750">
            <a:off x="1590398" y="890746"/>
            <a:ext cx="1166364" cy="100566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 rot="19768426">
            <a:off x="1354165" y="1848758"/>
            <a:ext cx="2548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b="1" dirty="0" err="1" smtClean="0">
                <a:solidFill>
                  <a:schemeClr val="bg1"/>
                </a:solidFill>
              </a:rPr>
              <a:t>You</a:t>
            </a:r>
            <a:r>
              <a:rPr lang="de-CH" b="1" dirty="0" smtClean="0">
                <a:solidFill>
                  <a:schemeClr val="bg1"/>
                </a:solidFill>
              </a:rPr>
              <a:t> &amp; </a:t>
            </a:r>
            <a:r>
              <a:rPr lang="de-CH" b="1" dirty="0" err="1" smtClean="0">
                <a:solidFill>
                  <a:schemeClr val="bg1"/>
                </a:solidFill>
              </a:rPr>
              <a:t>your</a:t>
            </a:r>
            <a:r>
              <a:rPr lang="de-CH" b="1" dirty="0" smtClean="0">
                <a:solidFill>
                  <a:schemeClr val="bg1"/>
                </a:solidFill>
              </a:rPr>
              <a:t> </a:t>
            </a:r>
            <a:r>
              <a:rPr lang="de-CH" b="1" dirty="0" err="1" smtClean="0">
                <a:solidFill>
                  <a:schemeClr val="bg1"/>
                </a:solidFill>
              </a:rPr>
              <a:t>organization</a:t>
            </a:r>
            <a:r>
              <a:rPr lang="de-CH" b="1" dirty="0" smtClean="0">
                <a:solidFill>
                  <a:schemeClr val="bg1"/>
                </a:solidFill>
              </a:rPr>
              <a:t>!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28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Outline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CH" dirty="0" err="1" smtClean="0"/>
              <a:t>Introduction</a:t>
            </a:r>
            <a:endParaRPr lang="de-CH" dirty="0" smtClean="0"/>
          </a:p>
          <a:p>
            <a:r>
              <a:rPr lang="de-CH" dirty="0" err="1" smtClean="0"/>
              <a:t>Formalizing</a:t>
            </a:r>
            <a:r>
              <a:rPr lang="de-CH" dirty="0" smtClean="0"/>
              <a:t> WIGOS </a:t>
            </a:r>
            <a:r>
              <a:rPr lang="de-CH" dirty="0" err="1" smtClean="0"/>
              <a:t>metadata</a:t>
            </a:r>
            <a:endParaRPr lang="de-CH" dirty="0" smtClean="0"/>
          </a:p>
          <a:p>
            <a:r>
              <a:rPr lang="de-CH" dirty="0" smtClean="0"/>
              <a:t>Understanding </a:t>
            </a:r>
            <a:r>
              <a:rPr lang="de-CH" dirty="0" err="1" smtClean="0"/>
              <a:t>the</a:t>
            </a:r>
            <a:r>
              <a:rPr lang="de-CH" dirty="0" smtClean="0"/>
              <a:t> WIGOS </a:t>
            </a:r>
            <a:r>
              <a:rPr lang="de-CH" dirty="0" err="1" smtClean="0"/>
              <a:t>metadata</a:t>
            </a:r>
            <a:r>
              <a:rPr lang="de-CH" dirty="0" smtClean="0"/>
              <a:t> </a:t>
            </a:r>
            <a:r>
              <a:rPr lang="de-CH" dirty="0" err="1" smtClean="0"/>
              <a:t>model</a:t>
            </a:r>
            <a:endParaRPr lang="de-CH" dirty="0" smtClean="0"/>
          </a:p>
          <a:p>
            <a:r>
              <a:rPr lang="de-CH" dirty="0" smtClean="0"/>
              <a:t>XML </a:t>
            </a:r>
            <a:r>
              <a:rPr lang="de-CH" dirty="0" err="1" smtClean="0"/>
              <a:t>schema</a:t>
            </a:r>
            <a:r>
              <a:rPr lang="de-CH" dirty="0" smtClean="0"/>
              <a:t> </a:t>
            </a:r>
            <a:r>
              <a:rPr lang="de-CH" dirty="0" err="1" smtClean="0"/>
              <a:t>definition</a:t>
            </a:r>
            <a:r>
              <a:rPr lang="de-CH" dirty="0" smtClean="0"/>
              <a:t> (XSD) &amp; </a:t>
            </a:r>
            <a:r>
              <a:rPr lang="de-CH" dirty="0" err="1" smtClean="0"/>
              <a:t>Schematron</a:t>
            </a:r>
            <a:endParaRPr lang="de-CH" dirty="0" smtClean="0"/>
          </a:p>
          <a:p>
            <a:r>
              <a:rPr lang="de-CH" dirty="0" err="1" smtClean="0"/>
              <a:t>Examples</a:t>
            </a:r>
            <a:r>
              <a:rPr lang="de-CH" dirty="0" smtClean="0"/>
              <a:t>?</a:t>
            </a:r>
          </a:p>
          <a:p>
            <a:endParaRPr lang="de-CH" dirty="0" smtClean="0"/>
          </a:p>
          <a:p>
            <a:endParaRPr lang="de-CH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301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introduction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3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WIGOS </a:t>
            </a:r>
            <a:r>
              <a:rPr lang="de-CH" dirty="0" err="1"/>
              <a:t>Metadata</a:t>
            </a:r>
            <a:r>
              <a:rPr lang="de-CH" dirty="0"/>
              <a:t> </a:t>
            </a:r>
            <a:r>
              <a:rPr lang="de-CH" dirty="0" smtClean="0"/>
              <a:t>Standard</a:t>
            </a:r>
            <a:endParaRPr lang="en-US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733208"/>
              </p:ext>
            </p:extLst>
          </p:nvPr>
        </p:nvGraphicFramePr>
        <p:xfrm>
          <a:off x="981941" y="1392239"/>
          <a:ext cx="3293919" cy="4876405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3293919"/>
              </a:tblGrid>
              <a:tr h="467696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</a:rPr>
                        <a:t>1. Observed variable</a:t>
                      </a:r>
                      <a:endParaRPr lang="en-US" sz="1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67696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</a:rPr>
                        <a:t>2. Purpose of observation</a:t>
                      </a:r>
                      <a:endParaRPr lang="en-US" sz="1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67696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</a:rPr>
                        <a:t>3. Station/ platform</a:t>
                      </a:r>
                      <a:endParaRPr lang="en-US" sz="1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67696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</a:rPr>
                        <a:t>4. Environment</a:t>
                      </a:r>
                      <a:endParaRPr lang="en-US" sz="1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67696">
                <a:tc>
                  <a:txBody>
                    <a:bodyPr/>
                    <a:lstStyle/>
                    <a:p>
                      <a:pPr marL="266700" indent="-26670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</a:rPr>
                        <a:t>5. Instruments </a:t>
                      </a:r>
                      <a:r>
                        <a:rPr lang="en-GB" sz="1900" dirty="0" smtClean="0">
                          <a:effectLst/>
                        </a:rPr>
                        <a:t>&amp; methods </a:t>
                      </a:r>
                      <a:r>
                        <a:rPr lang="en-GB" sz="1900" dirty="0">
                          <a:effectLst/>
                        </a:rPr>
                        <a:t>of observation</a:t>
                      </a:r>
                      <a:endParaRPr lang="en-US" sz="1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44293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</a:rPr>
                        <a:t>6. Sampling</a:t>
                      </a:r>
                      <a:endParaRPr lang="en-US" sz="1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67696">
                <a:tc>
                  <a:txBody>
                    <a:bodyPr/>
                    <a:lstStyle/>
                    <a:p>
                      <a:pPr marL="266700" indent="-26670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</a:rPr>
                        <a:t>7. Data processing and reporting</a:t>
                      </a:r>
                      <a:endParaRPr lang="en-US" sz="1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67696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</a:rPr>
                        <a:t>8. Data Quality</a:t>
                      </a:r>
                      <a:endParaRPr lang="en-US" sz="1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67696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</a:rPr>
                        <a:t>9. Ownership and Data Policy</a:t>
                      </a:r>
                      <a:endParaRPr lang="en-US" sz="1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67696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</a:rPr>
                        <a:t>10. Contact</a:t>
                      </a:r>
                      <a:endParaRPr lang="en-US" sz="1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1" y="1392239"/>
            <a:ext cx="3813174" cy="2035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5478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WMDS </a:t>
            </a:r>
            <a:r>
              <a:rPr lang="de-CH" dirty="0" err="1"/>
              <a:t>is</a:t>
            </a:r>
            <a:r>
              <a:rPr lang="de-CH" dirty="0"/>
              <a:t> a </a:t>
            </a:r>
            <a:r>
              <a:rPr lang="de-CH" dirty="0" err="1"/>
              <a:t>descriptive</a:t>
            </a:r>
            <a:r>
              <a:rPr lang="de-CH" dirty="0"/>
              <a:t> </a:t>
            </a:r>
            <a:r>
              <a:rPr lang="de-CH" dirty="0" err="1" smtClean="0"/>
              <a:t>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 smtClean="0"/>
              <a:t>WMDS </a:t>
            </a:r>
            <a:r>
              <a:rPr lang="de-CH" dirty="0" err="1" smtClean="0"/>
              <a:t>describes</a:t>
            </a:r>
            <a:r>
              <a:rPr lang="de-CH" dirty="0" smtClean="0"/>
              <a:t> </a:t>
            </a:r>
            <a:r>
              <a:rPr lang="de-CH" dirty="0" err="1" smtClean="0"/>
              <a:t>concepts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principles</a:t>
            </a:r>
            <a:endParaRPr lang="de-CH" dirty="0" smtClean="0"/>
          </a:p>
          <a:p>
            <a:r>
              <a:rPr lang="de-CH" dirty="0" smtClean="0"/>
              <a:t>10 </a:t>
            </a:r>
            <a:r>
              <a:rPr lang="de-CH" dirty="0" err="1" smtClean="0"/>
              <a:t>categories</a:t>
            </a:r>
            <a:endParaRPr lang="de-CH" dirty="0"/>
          </a:p>
          <a:p>
            <a:r>
              <a:rPr lang="de-CH" dirty="0" smtClean="0"/>
              <a:t>Mix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general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specific</a:t>
            </a:r>
            <a:r>
              <a:rPr lang="de-CH" dirty="0" smtClean="0"/>
              <a:t> </a:t>
            </a:r>
            <a:r>
              <a:rPr lang="de-CH" dirty="0" err="1" smtClean="0"/>
              <a:t>metadata</a:t>
            </a:r>
            <a:r>
              <a:rPr lang="de-CH" dirty="0" smtClean="0"/>
              <a:t> </a:t>
            </a:r>
            <a:r>
              <a:rPr lang="de-CH" dirty="0" err="1" smtClean="0"/>
              <a:t>items</a:t>
            </a:r>
            <a:endParaRPr lang="de-CH" dirty="0" smtClean="0"/>
          </a:p>
          <a:p>
            <a:r>
              <a:rPr lang="de-CH" dirty="0" err="1" smtClean="0"/>
              <a:t>Ambiguous</a:t>
            </a:r>
            <a:r>
              <a:rPr lang="de-CH" dirty="0" smtClean="0"/>
              <a:t> </a:t>
            </a:r>
            <a:r>
              <a:rPr lang="de-CH" dirty="0" err="1" smtClean="0"/>
              <a:t>without</a:t>
            </a:r>
            <a:r>
              <a:rPr lang="de-CH" dirty="0" smtClean="0"/>
              <a:t> </a:t>
            </a:r>
            <a:r>
              <a:rPr lang="de-CH" dirty="0" err="1" smtClean="0"/>
              <a:t>further</a:t>
            </a:r>
            <a:r>
              <a:rPr lang="de-CH" dirty="0" smtClean="0"/>
              <a:t> </a:t>
            </a:r>
            <a:r>
              <a:rPr lang="de-CH" dirty="0" err="1" smtClean="0"/>
              <a:t>specification</a:t>
            </a:r>
            <a:endParaRPr lang="de-CH" dirty="0" smtClean="0"/>
          </a:p>
          <a:p>
            <a:r>
              <a:rPr lang="de-CH" dirty="0" smtClean="0"/>
              <a:t>Need formal </a:t>
            </a:r>
            <a:r>
              <a:rPr lang="de-CH" dirty="0" err="1" smtClean="0"/>
              <a:t>specification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metadata</a:t>
            </a:r>
            <a:r>
              <a:rPr lang="de-CH" dirty="0" smtClean="0"/>
              <a:t> </a:t>
            </a:r>
            <a:r>
              <a:rPr lang="de-CH" dirty="0" err="1" smtClean="0"/>
              <a:t>items</a:t>
            </a:r>
            <a:endParaRPr lang="de-CH" dirty="0" smtClean="0"/>
          </a:p>
          <a:p>
            <a:r>
              <a:rPr lang="de-CH" dirty="0" smtClean="0"/>
              <a:t>Need </a:t>
            </a:r>
            <a:r>
              <a:rPr lang="de-CH" dirty="0" err="1" smtClean="0"/>
              <a:t>cardinalities</a:t>
            </a:r>
            <a:endParaRPr lang="de-CH" dirty="0" smtClean="0"/>
          </a:p>
          <a:p>
            <a:r>
              <a:rPr lang="de-CH" dirty="0" smtClean="0"/>
              <a:t>Need «</a:t>
            </a:r>
            <a:r>
              <a:rPr lang="de-CH" dirty="0" err="1" smtClean="0"/>
              <a:t>best</a:t>
            </a:r>
            <a:r>
              <a:rPr lang="de-CH" dirty="0" smtClean="0"/>
              <a:t> </a:t>
            </a:r>
            <a:r>
              <a:rPr lang="de-CH" dirty="0" err="1" smtClean="0"/>
              <a:t>practice</a:t>
            </a:r>
            <a:r>
              <a:rPr lang="de-CH" dirty="0" smtClean="0"/>
              <a:t>» </a:t>
            </a:r>
            <a:r>
              <a:rPr lang="de-CH" dirty="0" err="1" smtClean="0"/>
              <a:t>guidance</a:t>
            </a:r>
            <a:r>
              <a:rPr lang="de-CH" dirty="0" smtClean="0"/>
              <a:t> material</a:t>
            </a:r>
          </a:p>
          <a:p>
            <a:pPr lvl="1"/>
            <a:endParaRPr lang="de-CH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950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OSCAR/Surface </a:t>
            </a:r>
            <a:r>
              <a:rPr lang="de-CH" dirty="0" err="1"/>
              <a:t>m</a:t>
            </a:r>
            <a:r>
              <a:rPr lang="de-CH" dirty="0" err="1" smtClean="0"/>
              <a:t>etadata</a:t>
            </a:r>
            <a:r>
              <a:rPr lang="de-CH" dirty="0" smtClean="0"/>
              <a:t> </a:t>
            </a:r>
            <a:r>
              <a:rPr lang="de-CH" dirty="0" err="1" smtClean="0"/>
              <a:t>sources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19300"/>
          </a:xfrm>
        </p:spPr>
        <p:txBody>
          <a:bodyPr>
            <a:normAutofit/>
          </a:bodyPr>
          <a:lstStyle/>
          <a:p>
            <a:r>
              <a:rPr lang="de-CH" dirty="0" smtClean="0"/>
              <a:t>NMHSs </a:t>
            </a:r>
            <a:r>
              <a:rPr lang="de-CH" dirty="0" err="1" smtClean="0"/>
              <a:t>are</a:t>
            </a:r>
            <a:r>
              <a:rPr lang="de-CH" dirty="0" smtClean="0"/>
              <a:t> </a:t>
            </a:r>
            <a:r>
              <a:rPr lang="de-CH" dirty="0" err="1" smtClean="0"/>
              <a:t>primary</a:t>
            </a:r>
            <a:r>
              <a:rPr lang="de-CH" dirty="0" smtClean="0"/>
              <a:t> </a:t>
            </a:r>
            <a:r>
              <a:rPr lang="de-CH" dirty="0" err="1" smtClean="0"/>
              <a:t>source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information</a:t>
            </a:r>
            <a:endParaRPr lang="de-CH" dirty="0" smtClean="0"/>
          </a:p>
          <a:p>
            <a:r>
              <a:rPr lang="de-CH" dirty="0" err="1" smtClean="0"/>
              <a:t>Integrate</a:t>
            </a:r>
            <a:r>
              <a:rPr lang="de-CH" dirty="0" smtClean="0"/>
              <a:t> </a:t>
            </a:r>
            <a:r>
              <a:rPr lang="de-CH" dirty="0" err="1" smtClean="0"/>
              <a:t>existing</a:t>
            </a:r>
            <a:r>
              <a:rPr lang="de-CH" dirty="0" smtClean="0"/>
              <a:t> </a:t>
            </a:r>
            <a:r>
              <a:rPr lang="de-CH" dirty="0" err="1" smtClean="0"/>
              <a:t>metadata</a:t>
            </a:r>
            <a:r>
              <a:rPr lang="de-CH" dirty="0" smtClean="0"/>
              <a:t> </a:t>
            </a:r>
            <a:r>
              <a:rPr lang="de-CH" dirty="0" err="1" smtClean="0"/>
              <a:t>automatically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reduce</a:t>
            </a:r>
            <a:r>
              <a:rPr lang="de-CH" dirty="0" smtClean="0"/>
              <a:t> </a:t>
            </a:r>
            <a:r>
              <a:rPr lang="de-CH" dirty="0" err="1" smtClean="0"/>
              <a:t>burden</a:t>
            </a:r>
            <a:endParaRPr lang="en-US" dirty="0"/>
          </a:p>
        </p:txBody>
      </p:sp>
      <p:pic>
        <p:nvPicPr>
          <p:cNvPr id="4" name="Picture 3" descr="H:\My Documents\Dienstreisen\CIMO2016\gawsis-oscar_sources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349" y="3467101"/>
            <a:ext cx="5148001" cy="305924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77140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/>
              <a:t>Formalizing</a:t>
            </a:r>
            <a:r>
              <a:rPr lang="de-CH" dirty="0"/>
              <a:t> WIGOS </a:t>
            </a:r>
            <a:r>
              <a:rPr lang="de-CH" dirty="0" err="1"/>
              <a:t>metadata</a:t>
            </a:r>
            <a:endParaRPr lang="de-CH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9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entagon 20"/>
          <p:cNvSpPr/>
          <p:nvPr/>
        </p:nvSpPr>
        <p:spPr>
          <a:xfrm flipH="1">
            <a:off x="7721987" y="2936158"/>
            <a:ext cx="1296000" cy="1295400"/>
          </a:xfrm>
          <a:prstGeom prst="homePlate">
            <a:avLst>
              <a:gd name="adj" fmla="val 28431"/>
            </a:avLst>
          </a:prstGeom>
          <a:gradFill>
            <a:lin ang="108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de-CH" dirty="0" smtClean="0">
                <a:solidFill>
                  <a:schemeClr val="tx1"/>
                </a:solidFill>
              </a:rPr>
              <a:t>WIGOS </a:t>
            </a:r>
            <a:r>
              <a:rPr lang="de-CH" dirty="0" err="1" smtClean="0">
                <a:solidFill>
                  <a:schemeClr val="tx1"/>
                </a:solidFill>
              </a:rPr>
              <a:t>Metadata</a:t>
            </a:r>
            <a:r>
              <a:rPr lang="de-CH" dirty="0" smtClean="0">
                <a:solidFill>
                  <a:schemeClr val="tx1"/>
                </a:solidFill>
              </a:rPr>
              <a:t> </a:t>
            </a:r>
            <a:r>
              <a:rPr lang="de-CH" dirty="0" err="1" smtClean="0">
                <a:solidFill>
                  <a:schemeClr val="bg1"/>
                </a:solidFill>
              </a:rPr>
              <a:t>Use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 err="1" smtClean="0"/>
              <a:t>Formalizing</a:t>
            </a:r>
            <a:r>
              <a:rPr lang="de-CH" dirty="0" smtClean="0"/>
              <a:t> WIGOS </a:t>
            </a:r>
            <a:r>
              <a:rPr lang="de-CH" dirty="0" err="1" smtClean="0"/>
              <a:t>Metdata</a:t>
            </a:r>
            <a:r>
              <a:rPr lang="de-CH" dirty="0" smtClean="0"/>
              <a:t/>
            </a:r>
            <a:br>
              <a:rPr lang="de-CH" dirty="0" smtClean="0"/>
            </a:br>
            <a:r>
              <a:rPr lang="de-CH" sz="4000" dirty="0" err="1" smtClean="0"/>
              <a:t>From</a:t>
            </a:r>
            <a:r>
              <a:rPr lang="de-CH" sz="4000" dirty="0" smtClean="0"/>
              <a:t> Standard </a:t>
            </a:r>
            <a:r>
              <a:rPr lang="de-CH" sz="4000" dirty="0" err="1" smtClean="0"/>
              <a:t>to</a:t>
            </a:r>
            <a:r>
              <a:rPr lang="de-CH" sz="4000" dirty="0" smtClean="0"/>
              <a:t> </a:t>
            </a:r>
            <a:r>
              <a:rPr lang="de-CH" sz="4000" dirty="0" err="1" smtClean="0"/>
              <a:t>Use</a:t>
            </a: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1407990" y="2936158"/>
            <a:ext cx="1656000" cy="1295400"/>
          </a:xfrm>
          <a:prstGeom prst="chevron">
            <a:avLst>
              <a:gd name="adj" fmla="val 26471"/>
            </a:avLst>
          </a:prstGeom>
          <a:gradFill>
            <a:lin ang="108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ctr"/>
            <a:r>
              <a:rPr lang="de-CH" dirty="0" smtClean="0">
                <a:solidFill>
                  <a:schemeClr val="tx1"/>
                </a:solidFill>
              </a:rPr>
              <a:t>WIGOS </a:t>
            </a:r>
            <a:r>
              <a:rPr lang="de-CH" dirty="0" err="1" smtClean="0">
                <a:solidFill>
                  <a:schemeClr val="tx1"/>
                </a:solidFill>
              </a:rPr>
              <a:t>Metadata</a:t>
            </a:r>
            <a:r>
              <a:rPr lang="de-CH" dirty="0" smtClean="0">
                <a:solidFill>
                  <a:schemeClr val="tx1"/>
                </a:solidFill>
              </a:rPr>
              <a:t> </a:t>
            </a:r>
            <a:r>
              <a:rPr lang="de-CH" dirty="0" smtClean="0">
                <a:solidFill>
                  <a:schemeClr val="bg1"/>
                </a:solidFill>
              </a:rPr>
              <a:t>Model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Pentagon 5"/>
          <p:cNvSpPr/>
          <p:nvPr/>
        </p:nvSpPr>
        <p:spPr>
          <a:xfrm>
            <a:off x="304800" y="2936158"/>
            <a:ext cx="1296000" cy="1295400"/>
          </a:xfrm>
          <a:prstGeom prst="homePlate">
            <a:avLst>
              <a:gd name="adj" fmla="val 28431"/>
            </a:avLst>
          </a:prstGeom>
          <a:gradFill>
            <a:lin ang="108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de-CH" dirty="0" smtClean="0">
                <a:solidFill>
                  <a:schemeClr val="tx1"/>
                </a:solidFill>
              </a:rPr>
              <a:t>WIGOS </a:t>
            </a:r>
            <a:r>
              <a:rPr lang="de-CH" dirty="0" err="1" smtClean="0">
                <a:solidFill>
                  <a:schemeClr val="tx1"/>
                </a:solidFill>
              </a:rPr>
              <a:t>Metadata</a:t>
            </a:r>
            <a:r>
              <a:rPr lang="de-CH" dirty="0" smtClean="0">
                <a:solidFill>
                  <a:schemeClr val="tx1"/>
                </a:solidFill>
              </a:rPr>
              <a:t> </a:t>
            </a:r>
            <a:r>
              <a:rPr lang="de-CH" dirty="0" smtClean="0">
                <a:solidFill>
                  <a:schemeClr val="bg1"/>
                </a:solidFill>
              </a:rPr>
              <a:t>Standard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2902880" y="2936158"/>
            <a:ext cx="1656000" cy="1295400"/>
          </a:xfrm>
          <a:prstGeom prst="chevron">
            <a:avLst>
              <a:gd name="adj" fmla="val 25490"/>
            </a:avLst>
          </a:prstGeom>
          <a:gradFill>
            <a:lin ang="108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ctr"/>
            <a:r>
              <a:rPr lang="de-CH" dirty="0" smtClean="0">
                <a:solidFill>
                  <a:schemeClr val="tx1"/>
                </a:solidFill>
              </a:rPr>
              <a:t>WIGOS </a:t>
            </a:r>
            <a:r>
              <a:rPr lang="de-CH" dirty="0" err="1" smtClean="0">
                <a:solidFill>
                  <a:schemeClr val="tx1"/>
                </a:solidFill>
              </a:rPr>
              <a:t>Metadata</a:t>
            </a:r>
            <a:r>
              <a:rPr lang="de-CH" dirty="0" smtClean="0">
                <a:solidFill>
                  <a:schemeClr val="tx1"/>
                </a:solidFill>
              </a:rPr>
              <a:t> </a:t>
            </a:r>
            <a:r>
              <a:rPr lang="de-CH" dirty="0" smtClean="0">
                <a:solidFill>
                  <a:schemeClr val="bg1"/>
                </a:solidFill>
              </a:rPr>
              <a:t>Schema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4397771" y="2936158"/>
            <a:ext cx="1656000" cy="1295400"/>
          </a:xfrm>
          <a:prstGeom prst="chevron">
            <a:avLst>
              <a:gd name="adj" fmla="val 24510"/>
            </a:avLst>
          </a:prstGeom>
          <a:gradFill>
            <a:lin ang="108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ctr"/>
            <a:r>
              <a:rPr lang="de-CH" dirty="0" smtClean="0">
                <a:solidFill>
                  <a:schemeClr val="tx1"/>
                </a:solidFill>
              </a:rPr>
              <a:t>WIGOS </a:t>
            </a:r>
            <a:r>
              <a:rPr lang="de-CH" dirty="0" err="1" smtClean="0">
                <a:solidFill>
                  <a:schemeClr val="tx1"/>
                </a:solidFill>
              </a:rPr>
              <a:t>Metadata</a:t>
            </a:r>
            <a:r>
              <a:rPr lang="de-CH" dirty="0" smtClean="0">
                <a:solidFill>
                  <a:schemeClr val="tx1"/>
                </a:solidFill>
              </a:rPr>
              <a:t> </a:t>
            </a:r>
            <a:br>
              <a:rPr lang="de-CH" dirty="0" smtClean="0">
                <a:solidFill>
                  <a:schemeClr val="tx1"/>
                </a:solidFill>
              </a:rPr>
            </a:br>
            <a:r>
              <a:rPr lang="de-CH" dirty="0" smtClean="0">
                <a:solidFill>
                  <a:schemeClr val="bg1"/>
                </a:solidFill>
              </a:rPr>
              <a:t>XML</a:t>
            </a:r>
            <a:r>
              <a:rPr lang="de-CH" dirty="0" smtClean="0">
                <a:solidFill>
                  <a:schemeClr val="tx1"/>
                </a:solidFill>
              </a:rPr>
              <a:t> </a:t>
            </a:r>
            <a:r>
              <a:rPr lang="de-CH" dirty="0" smtClean="0">
                <a:solidFill>
                  <a:schemeClr val="bg1"/>
                </a:solidFill>
              </a:rPr>
              <a:t>Files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5913828" y="2936158"/>
            <a:ext cx="1656000" cy="1295400"/>
          </a:xfrm>
          <a:prstGeom prst="chevron">
            <a:avLst>
              <a:gd name="adj" fmla="val 26471"/>
            </a:avLst>
          </a:prstGeom>
          <a:gradFill>
            <a:lin ang="108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ctr"/>
            <a:r>
              <a:rPr lang="de-CH" dirty="0" smtClean="0">
                <a:solidFill>
                  <a:schemeClr val="tx1"/>
                </a:solidFill>
              </a:rPr>
              <a:t>WIGOS </a:t>
            </a:r>
            <a:r>
              <a:rPr lang="de-CH" dirty="0" err="1" smtClean="0">
                <a:solidFill>
                  <a:schemeClr val="tx1"/>
                </a:solidFill>
              </a:rPr>
              <a:t>Metadata</a:t>
            </a:r>
            <a:r>
              <a:rPr lang="de-CH" dirty="0" smtClean="0">
                <a:solidFill>
                  <a:schemeClr val="tx1"/>
                </a:solidFill>
              </a:rPr>
              <a:t> </a:t>
            </a:r>
            <a:br>
              <a:rPr lang="de-CH" dirty="0" smtClean="0">
                <a:solidFill>
                  <a:schemeClr val="tx1"/>
                </a:solidFill>
              </a:rPr>
            </a:br>
            <a:r>
              <a:rPr lang="de-CH" dirty="0" smtClean="0">
                <a:solidFill>
                  <a:schemeClr val="bg1"/>
                </a:solidFill>
              </a:rPr>
              <a:t>Archive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5773699" y="3352316"/>
            <a:ext cx="508473" cy="1347716"/>
            <a:chOff x="6535699" y="3034816"/>
            <a:chExt cx="508473" cy="1347716"/>
          </a:xfrm>
        </p:grpSpPr>
        <p:grpSp>
          <p:nvGrpSpPr>
            <p:cNvPr id="12" name="Group 11"/>
            <p:cNvGrpSpPr/>
            <p:nvPr/>
          </p:nvGrpSpPr>
          <p:grpSpPr>
            <a:xfrm>
              <a:off x="6555935" y="3034816"/>
              <a:ext cx="468000" cy="468000"/>
              <a:chOff x="6400800" y="4508500"/>
              <a:chExt cx="546100" cy="546100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6508750" y="4616450"/>
                <a:ext cx="330200" cy="3302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Arc 10"/>
              <p:cNvSpPr/>
              <p:nvPr/>
            </p:nvSpPr>
            <p:spPr>
              <a:xfrm>
                <a:off x="6400800" y="4508500"/>
                <a:ext cx="546100" cy="546100"/>
              </a:xfrm>
              <a:prstGeom prst="arc">
                <a:avLst>
                  <a:gd name="adj1" fmla="val 16200000"/>
                  <a:gd name="adj2" fmla="val 5495468"/>
                </a:avLst>
              </a:prstGeom>
              <a:ln/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6535699" y="4013200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b="1" dirty="0" smtClean="0">
                  <a:solidFill>
                    <a:schemeClr val="accent2"/>
                  </a:solidFill>
                </a:rPr>
                <a:t>API</a:t>
              </a:r>
              <a:endParaRPr lang="en-US" b="1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493151" y="3339616"/>
            <a:ext cx="508473" cy="1347716"/>
            <a:chOff x="8255151" y="3034816"/>
            <a:chExt cx="508473" cy="1347716"/>
          </a:xfrm>
        </p:grpSpPr>
        <p:grpSp>
          <p:nvGrpSpPr>
            <p:cNvPr id="15" name="Group 14"/>
            <p:cNvGrpSpPr/>
            <p:nvPr/>
          </p:nvGrpSpPr>
          <p:grpSpPr>
            <a:xfrm flipH="1">
              <a:off x="8275387" y="3034816"/>
              <a:ext cx="468000" cy="468000"/>
              <a:chOff x="6400800" y="4508500"/>
              <a:chExt cx="546100" cy="546100"/>
            </a:xfrm>
          </p:grpSpPr>
          <p:sp>
            <p:nvSpPr>
              <p:cNvPr id="16" name="Oval 15"/>
              <p:cNvSpPr/>
              <p:nvPr/>
            </p:nvSpPr>
            <p:spPr>
              <a:xfrm>
                <a:off x="6508750" y="4616450"/>
                <a:ext cx="330200" cy="3302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Arc 16"/>
              <p:cNvSpPr/>
              <p:nvPr/>
            </p:nvSpPr>
            <p:spPr>
              <a:xfrm>
                <a:off x="6400800" y="4508500"/>
                <a:ext cx="546100" cy="546100"/>
              </a:xfrm>
              <a:prstGeom prst="arc">
                <a:avLst>
                  <a:gd name="adj1" fmla="val 16200000"/>
                  <a:gd name="adj2" fmla="val 5495468"/>
                </a:avLst>
              </a:prstGeom>
              <a:ln/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8255151" y="4013200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b="1" dirty="0" smtClean="0">
                  <a:solidFill>
                    <a:schemeClr val="accent2"/>
                  </a:solidFill>
                </a:rPr>
                <a:t>API</a:t>
              </a:r>
              <a:endParaRPr lang="en-US" b="1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189327" y="2273300"/>
            <a:ext cx="12480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dirty="0" err="1" smtClean="0"/>
              <a:t>Conceptual</a:t>
            </a:r>
            <a:endParaRPr lang="de-CH" dirty="0" smtClean="0"/>
          </a:p>
          <a:p>
            <a:pPr algn="ctr"/>
            <a:r>
              <a:rPr lang="de-CH" dirty="0" err="1" smtClean="0"/>
              <a:t>Principles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496890" y="2273300"/>
            <a:ext cx="13796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dirty="0" smtClean="0"/>
              <a:t>Formal </a:t>
            </a:r>
            <a:br>
              <a:rPr lang="de-CH" dirty="0" smtClean="0"/>
            </a:br>
            <a:r>
              <a:rPr lang="de-CH" dirty="0" err="1" smtClean="0"/>
              <a:t>Specification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008190" y="2273300"/>
            <a:ext cx="12450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dirty="0" err="1" smtClean="0"/>
              <a:t>Application</a:t>
            </a:r>
            <a:r>
              <a:rPr lang="de-CH" dirty="0" smtClean="0"/>
              <a:t/>
            </a:r>
            <a:br>
              <a:rPr lang="de-CH" dirty="0" smtClean="0"/>
            </a:br>
            <a:r>
              <a:rPr lang="de-CH" dirty="0" smtClean="0"/>
              <a:t>Rules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492196" y="2273300"/>
            <a:ext cx="1114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dirty="0" err="1" smtClean="0"/>
              <a:t>Packaged</a:t>
            </a:r>
            <a:r>
              <a:rPr lang="de-CH" dirty="0" smtClean="0"/>
              <a:t> </a:t>
            </a:r>
            <a:br>
              <a:rPr lang="de-CH" dirty="0" smtClean="0"/>
            </a:br>
            <a:r>
              <a:rPr lang="de-CH" dirty="0" smtClean="0"/>
              <a:t>Content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805339" y="2411799"/>
            <a:ext cx="161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dirty="0" smtClean="0"/>
              <a:t>OSCAR/Surface</a:t>
            </a:r>
            <a:endParaRPr lang="en-US" dirty="0"/>
          </a:p>
        </p:txBody>
      </p:sp>
      <p:sp>
        <p:nvSpPr>
          <p:cNvPr id="29" name="Arc 28"/>
          <p:cNvSpPr/>
          <p:nvPr/>
        </p:nvSpPr>
        <p:spPr>
          <a:xfrm>
            <a:off x="3822287" y="1885950"/>
            <a:ext cx="1150967" cy="774700"/>
          </a:xfrm>
          <a:prstGeom prst="arc">
            <a:avLst>
              <a:gd name="adj1" fmla="val 10621100"/>
              <a:gd name="adj2" fmla="val 0"/>
            </a:avLst>
          </a:prstGeom>
          <a:ln>
            <a:headEnd type="arrow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de-CH" dirty="0" err="1">
                <a:solidFill>
                  <a:schemeClr val="tx2"/>
                </a:solidFill>
              </a:rPr>
              <a:t>v</a:t>
            </a:r>
            <a:r>
              <a:rPr lang="de-CH" dirty="0" err="1" smtClean="0">
                <a:solidFill>
                  <a:schemeClr val="tx2"/>
                </a:solidFill>
              </a:rPr>
              <a:t>alidate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813980" y="4693166"/>
            <a:ext cx="18605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de-CH" dirty="0" smtClean="0"/>
              <a:t>Templates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de-CH" dirty="0" smtClean="0"/>
              <a:t>«Best </a:t>
            </a:r>
            <a:r>
              <a:rPr lang="de-CH" dirty="0" err="1" smtClean="0"/>
              <a:t>practice</a:t>
            </a:r>
            <a:r>
              <a:rPr lang="de-CH" dirty="0" smtClean="0"/>
              <a:t>» 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de-CH" dirty="0" smtClean="0"/>
              <a:t>Custom </a:t>
            </a:r>
            <a:r>
              <a:rPr lang="de-CH" dirty="0" err="1" smtClean="0"/>
              <a:t>tools</a:t>
            </a:r>
            <a:endParaRPr lang="en-US" dirty="0"/>
          </a:p>
        </p:txBody>
      </p:sp>
      <p:sp>
        <p:nvSpPr>
          <p:cNvPr id="31" name="Arc 30"/>
          <p:cNvSpPr/>
          <p:nvPr/>
        </p:nvSpPr>
        <p:spPr>
          <a:xfrm>
            <a:off x="4074803" y="3860622"/>
            <a:ext cx="1150968" cy="1309487"/>
          </a:xfrm>
          <a:prstGeom prst="arc">
            <a:avLst>
              <a:gd name="adj1" fmla="val 21437543"/>
              <a:gd name="adj2" fmla="val 5614433"/>
            </a:avLst>
          </a:prstGeom>
          <a:ln>
            <a:headEnd type="arrow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none"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876268" y="5057873"/>
            <a:ext cx="10181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CH" dirty="0" err="1" smtClean="0">
                <a:solidFill>
                  <a:schemeClr val="tx2"/>
                </a:solidFill>
              </a:rPr>
              <a:t>generate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739149" y="4592598"/>
            <a:ext cx="8322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CH" dirty="0" err="1" smtClean="0">
                <a:solidFill>
                  <a:schemeClr val="tx2"/>
                </a:solidFill>
              </a:rPr>
              <a:t>submit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479871" y="4588828"/>
            <a:ext cx="8343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CH" dirty="0" err="1" smtClean="0">
                <a:solidFill>
                  <a:schemeClr val="tx2"/>
                </a:solidFill>
              </a:rPr>
              <a:t>extract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09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 animBg="1"/>
      <p:bldP spid="30" grpId="0"/>
      <p:bldP spid="31" grpId="0" animBg="1"/>
      <p:bldP spid="32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WMO_BLUE_Powerpoint_en_f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WMO_BLUE_Powerpoint_en_fr</Template>
  <TotalTime>0</TotalTime>
  <Words>2933</Words>
  <Application>Microsoft Office PowerPoint</Application>
  <PresentationFormat>On-screen Show (4:3)</PresentationFormat>
  <Paragraphs>833</Paragraphs>
  <Slides>28</Slides>
  <Notes>0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WMO_BLUE_Powerpoint_en_fr</vt:lpstr>
      <vt:lpstr>PowerPoint Presentation</vt:lpstr>
      <vt:lpstr>Reference documents</vt:lpstr>
      <vt:lpstr>Outline</vt:lpstr>
      <vt:lpstr>introduction</vt:lpstr>
      <vt:lpstr>WIGOS Metadata Standard</vt:lpstr>
      <vt:lpstr>WMDS is a descriptive standard</vt:lpstr>
      <vt:lpstr>OSCAR/Surface metadata sources</vt:lpstr>
      <vt:lpstr>Formalizing WIGOS metadata</vt:lpstr>
      <vt:lpstr>Formalizing WIGOS Metdata From Standard to Use</vt:lpstr>
      <vt:lpstr>What is a formal specification?</vt:lpstr>
      <vt:lpstr>Understanding the WIGOS metadata model</vt:lpstr>
      <vt:lpstr>Formal WIGOS Metadata Model</vt:lpstr>
      <vt:lpstr>«FeatureType» WIGOSMetadataRecord </vt:lpstr>
      <vt:lpstr>«FeatureType» ObservingFacility </vt:lpstr>
      <vt:lpstr>«FeatureType»OM_Observation </vt:lpstr>
      <vt:lpstr>«FeatureType» Equipment, Deployment </vt:lpstr>
      <vt:lpstr>«DataType» DataGeneration</vt:lpstr>
      <vt:lpstr>PowerPoint Presentation</vt:lpstr>
      <vt:lpstr>PowerPoint Presentation</vt:lpstr>
      <vt:lpstr>PowerPoint Presentation</vt:lpstr>
      <vt:lpstr>PowerPoint Presentation</vt:lpstr>
      <vt:lpstr>XML schema definition (XSD)  &amp; Schematron</vt:lpstr>
      <vt:lpstr>What is what?</vt:lpstr>
      <vt:lpstr>WMDR</vt:lpstr>
      <vt:lpstr>examples</vt:lpstr>
      <vt:lpstr>Example 1</vt:lpstr>
      <vt:lpstr>How can you help?</vt:lpstr>
      <vt:lpstr>PowerPoint Presentation</vt:lpstr>
    </vt:vector>
  </TitlesOfParts>
  <Company>WMO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Timo Proescholdt</dc:creator>
  <cp:lastModifiedBy>Jörg Klausen</cp:lastModifiedBy>
  <cp:revision>115</cp:revision>
  <cp:lastPrinted>2017-05-09T06:04:30Z</cp:lastPrinted>
  <dcterms:created xsi:type="dcterms:W3CDTF">2016-05-31T14:56:00Z</dcterms:created>
  <dcterms:modified xsi:type="dcterms:W3CDTF">2017-05-23T19:57:55Z</dcterms:modified>
</cp:coreProperties>
</file>