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58" r:id="rId2"/>
  </p:sldMasterIdLst>
  <p:notesMasterIdLst>
    <p:notesMasterId r:id="rId17"/>
  </p:notesMasterIdLst>
  <p:sldIdLst>
    <p:sldId id="256" r:id="rId3"/>
    <p:sldId id="301" r:id="rId4"/>
    <p:sldId id="291" r:id="rId5"/>
    <p:sldId id="293" r:id="rId6"/>
    <p:sldId id="294" r:id="rId7"/>
    <p:sldId id="296" r:id="rId8"/>
    <p:sldId id="297" r:id="rId9"/>
    <p:sldId id="281" r:id="rId10"/>
    <p:sldId id="290" r:id="rId11"/>
    <p:sldId id="286" r:id="rId12"/>
    <p:sldId id="292" r:id="rId13"/>
    <p:sldId id="279" r:id="rId14"/>
    <p:sldId id="283" r:id="rId15"/>
    <p:sldId id="303" r:id="rId16"/>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0000FF"/>
    <a:srgbClr val="00FF00"/>
    <a:srgbClr val="003399"/>
    <a:srgbClr val="FFCC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1755" autoAdjust="0"/>
    <p:restoredTop sz="73574" autoAdjust="0"/>
  </p:normalViewPr>
  <p:slideViewPr>
    <p:cSldViewPr snapToGrid="0" snapToObjects="1">
      <p:cViewPr varScale="1">
        <p:scale>
          <a:sx n="77" d="100"/>
          <a:sy n="77" d="100"/>
        </p:scale>
        <p:origin x="1974" y="84"/>
      </p:cViewPr>
      <p:guideLst>
        <p:guide orient="horz" pos="2160"/>
        <p:guide pos="2859"/>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snapToObjects="1">
      <p:cViewPr varScale="1">
        <p:scale>
          <a:sx n="73" d="100"/>
          <a:sy n="73" d="100"/>
        </p:scale>
        <p:origin x="318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5" y="0"/>
            <a:ext cx="2945659" cy="496332"/>
          </a:xfrm>
          <a:prstGeom prst="rect">
            <a:avLst/>
          </a:prstGeom>
        </p:spPr>
        <p:txBody>
          <a:bodyPr vert="horz" lIns="91440" tIns="45720" rIns="91440" bIns="45720" rtlCol="0"/>
          <a:lstStyle>
            <a:lvl1pPr algn="r">
              <a:defRPr sz="1200"/>
            </a:lvl1pPr>
          </a:lstStyle>
          <a:p>
            <a:fld id="{B52C619D-49A1-43D3-A02C-742DF4F73657}" type="datetimeFigureOut">
              <a:rPr lang="en-US" smtClean="0"/>
              <a:t>11/12/2019</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5" y="9428583"/>
            <a:ext cx="2945659" cy="496332"/>
          </a:xfrm>
          <a:prstGeom prst="rect">
            <a:avLst/>
          </a:prstGeom>
        </p:spPr>
        <p:txBody>
          <a:bodyPr vert="horz" lIns="91440" tIns="45720" rIns="91440" bIns="45720" rtlCol="0" anchor="b"/>
          <a:lstStyle>
            <a:lvl1pPr algn="r">
              <a:defRPr sz="1200"/>
            </a:lvl1pPr>
          </a:lstStyle>
          <a:p>
            <a:fld id="{4CC6C61D-21BD-45CA-B920-B80C9B6DF6D2}" type="slidenum">
              <a:rPr lang="en-US" smtClean="0"/>
              <a:t>‹#›</a:t>
            </a:fld>
            <a:endParaRPr lang="en-US"/>
          </a:p>
        </p:txBody>
      </p:sp>
    </p:spTree>
    <p:extLst>
      <p:ext uri="{BB962C8B-B14F-4D97-AF65-F5344CB8AC3E}">
        <p14:creationId xmlns:p14="http://schemas.microsoft.com/office/powerpoint/2010/main" val="21301723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jma.go.jp/jma/kishou/know/upper/kaisetsu.html#kososite"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www.jma.go.jp/jma/kishou/know/windpro/kaisetsu.html#wprsite"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jma.go.jp/jma/kishou/know/upper/kaisetsu.html#kososit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jma.go.jp/jma/kishou/know/windpro/kaisetsu.html#wprsite"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sz="1200" b="0" i="0" u="none" strike="noStrike" kern="1200" dirty="0" smtClean="0">
                <a:solidFill>
                  <a:schemeClr val="tx1"/>
                </a:solidFill>
                <a:effectLst/>
                <a:latin typeface="+mn-lt"/>
                <a:ea typeface="+mn-ea"/>
                <a:cs typeface="+mn-cs"/>
              </a:rPr>
              <a:t>Hello everyone. My name is </a:t>
            </a:r>
            <a:r>
              <a:rPr lang="en-US" altLang="ja-JP" sz="1200" b="0" i="0" u="none" strike="noStrike" kern="1200" dirty="0" err="1" smtClean="0">
                <a:solidFill>
                  <a:schemeClr val="tx1"/>
                </a:solidFill>
                <a:effectLst/>
                <a:latin typeface="+mn-lt"/>
                <a:ea typeface="+mn-ea"/>
                <a:cs typeface="+mn-cs"/>
              </a:rPr>
              <a:t>Amune</a:t>
            </a:r>
            <a:r>
              <a:rPr lang="en-US" altLang="ja-JP" sz="1200" b="0" i="0" u="none" strike="noStrike" kern="1200" dirty="0" smtClean="0">
                <a:solidFill>
                  <a:schemeClr val="tx1"/>
                </a:solidFill>
                <a:effectLst/>
                <a:latin typeface="+mn-lt"/>
                <a:ea typeface="+mn-ea"/>
                <a:cs typeface="+mn-cs"/>
              </a:rPr>
              <a:t> Yamazaki from the observation division of the Japan Meteorological Agency.</a:t>
            </a:r>
            <a:r>
              <a:rPr lang="en-US" altLang="ja-JP" dirty="0" smtClean="0"/>
              <a:t> </a:t>
            </a:r>
          </a:p>
          <a:p>
            <a:r>
              <a:rPr lang="en-US" altLang="ja-JP" sz="1200" b="0" i="0" u="none" strike="noStrike" kern="1200" dirty="0" smtClean="0">
                <a:solidFill>
                  <a:schemeClr val="tx1"/>
                </a:solidFill>
                <a:effectLst/>
                <a:latin typeface="+mn-lt"/>
                <a:ea typeface="+mn-ea"/>
                <a:cs typeface="+mn-cs"/>
              </a:rPr>
              <a:t>this time, I would like to explain the requirement for meteorological observation in Japan and the observation network of JMA.</a:t>
            </a:r>
            <a:r>
              <a:rPr lang="en-US" altLang="ja-JP" dirty="0" smtClean="0"/>
              <a:t> </a:t>
            </a:r>
          </a:p>
          <a:p>
            <a:r>
              <a:rPr lang="en-US" altLang="ja-JP" sz="1200" b="0" i="0" u="none" strike="noStrike" kern="1200" dirty="0" smtClean="0">
                <a:solidFill>
                  <a:schemeClr val="tx1"/>
                </a:solidFill>
                <a:effectLst/>
                <a:latin typeface="+mn-lt"/>
                <a:ea typeface="+mn-ea"/>
                <a:cs typeface="+mn-cs"/>
              </a:rPr>
              <a:t>Finally, I would like to talk a little about the JMA's contribution to OSCAR / Surface.</a:t>
            </a:r>
            <a:r>
              <a:rPr lang="en-US" altLang="ja-JP" dirty="0" smtClean="0"/>
              <a:t> </a:t>
            </a:r>
            <a:endParaRPr kumimoji="1" lang="ja-JP" altLang="en-US" dirty="0"/>
          </a:p>
        </p:txBody>
      </p:sp>
      <p:sp>
        <p:nvSpPr>
          <p:cNvPr id="4" name="スライド番号プレースホルダー 3"/>
          <p:cNvSpPr>
            <a:spLocks noGrp="1"/>
          </p:cNvSpPr>
          <p:nvPr>
            <p:ph type="sldNum" sz="quarter" idx="10"/>
          </p:nvPr>
        </p:nvSpPr>
        <p:spPr/>
        <p:txBody>
          <a:bodyPr/>
          <a:lstStyle/>
          <a:p>
            <a:fld id="{4CC6C61D-21BD-45CA-B920-B80C9B6DF6D2}" type="slidenum">
              <a:rPr lang="en-US" smtClean="0"/>
              <a:t>1</a:t>
            </a:fld>
            <a:endParaRPr lang="en-US"/>
          </a:p>
        </p:txBody>
      </p:sp>
    </p:spTree>
    <p:extLst>
      <p:ext uri="{BB962C8B-B14F-4D97-AF65-F5344CB8AC3E}">
        <p14:creationId xmlns:p14="http://schemas.microsoft.com/office/powerpoint/2010/main" val="767420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p:txBody>
          <a:bodyPr/>
          <a:lstStyle/>
          <a:p>
            <a:fld id="{4CC6C61D-21BD-45CA-B920-B80C9B6DF6D2}" type="slidenum">
              <a:rPr lang="en-US" smtClean="0"/>
              <a:t>10</a:t>
            </a:fld>
            <a:endParaRPr lang="en-US"/>
          </a:p>
        </p:txBody>
      </p:sp>
    </p:spTree>
    <p:extLst>
      <p:ext uri="{BB962C8B-B14F-4D97-AF65-F5344CB8AC3E}">
        <p14:creationId xmlns:p14="http://schemas.microsoft.com/office/powerpoint/2010/main" val="17665244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地上気象観測</a:t>
            </a:r>
            <a:r>
              <a:rPr kumimoji="1" lang="en-US" altLang="ja-JP" dirty="0" smtClean="0"/>
              <a:t>155</a:t>
            </a:r>
            <a:r>
              <a:rPr kumimoji="1" lang="ja-JP" altLang="en-US" dirty="0" smtClean="0"/>
              <a:t>地点における観測要素（気温・湿度・気圧・降水量・風向風速・日照・積雪深）と測器について</a:t>
            </a:r>
          </a:p>
          <a:p>
            <a:endParaRPr kumimoji="1" lang="en-US" altLang="ja-JP" dirty="0" smtClean="0"/>
          </a:p>
          <a:p>
            <a:r>
              <a:rPr kumimoji="1" lang="ja-JP" altLang="en-US" dirty="0" smtClean="0"/>
              <a:t>各測器から変換部にデータを取り込み、ネットワークを通して</a:t>
            </a:r>
            <a:r>
              <a:rPr kumimoji="1" lang="en-US" altLang="ja-JP" dirty="0" smtClean="0"/>
              <a:t>1</a:t>
            </a:r>
            <a:r>
              <a:rPr kumimoji="1" lang="ja-JP" altLang="en-US" dirty="0" smtClean="0"/>
              <a:t>分毎に観測データをセンターシステムに送信</a:t>
            </a:r>
            <a:endParaRPr kumimoji="1" lang="en-US" altLang="ja-JP" dirty="0" smtClean="0"/>
          </a:p>
          <a:p>
            <a:r>
              <a:rPr kumimoji="1" lang="ja-JP" altLang="en-US" dirty="0" smtClean="0"/>
              <a:t>センターシステムにてデータ集信、品質管理を行っている</a:t>
            </a:r>
          </a:p>
          <a:p>
            <a:r>
              <a:rPr kumimoji="1" lang="ja-JP" altLang="en-US" dirty="0" smtClean="0"/>
              <a:t>（また、観測環境は</a:t>
            </a:r>
            <a:r>
              <a:rPr kumimoji="1" lang="en-US" altLang="ja-JP" dirty="0" smtClean="0"/>
              <a:t>CIMO</a:t>
            </a:r>
            <a:r>
              <a:rPr kumimoji="1" lang="ja-JP" altLang="en-US" dirty="0" smtClean="0"/>
              <a:t>の分類における階級２以上を基準とする（雨量））</a:t>
            </a:r>
            <a:endParaRPr kumimoji="1" lang="ja-JP" altLang="en-US" dirty="0"/>
          </a:p>
        </p:txBody>
      </p:sp>
      <p:sp>
        <p:nvSpPr>
          <p:cNvPr id="4" name="スライド番号プレースホルダー 3"/>
          <p:cNvSpPr>
            <a:spLocks noGrp="1"/>
          </p:cNvSpPr>
          <p:nvPr>
            <p:ph type="sldNum" sz="quarter" idx="10"/>
          </p:nvPr>
        </p:nvSpPr>
        <p:spPr/>
        <p:txBody>
          <a:bodyPr/>
          <a:lstStyle/>
          <a:p>
            <a:fld id="{4CC6C61D-21BD-45CA-B920-B80C9B6DF6D2}" type="slidenum">
              <a:rPr lang="en-US" smtClean="0"/>
              <a:t>11</a:t>
            </a:fld>
            <a:endParaRPr lang="en-US"/>
          </a:p>
        </p:txBody>
      </p:sp>
    </p:spTree>
    <p:extLst>
      <p:ext uri="{BB962C8B-B14F-4D97-AF65-F5344CB8AC3E}">
        <p14:creationId xmlns:p14="http://schemas.microsoft.com/office/powerpoint/2010/main" val="2498072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solidFill>
                  <a:srgbClr val="FF0000"/>
                </a:solidFill>
              </a:rPr>
              <a:t>ラジオゾンデによる観測を全国</a:t>
            </a:r>
            <a:r>
              <a:rPr kumimoji="1" lang="en-US" altLang="ja-JP" dirty="0" smtClean="0">
                <a:solidFill>
                  <a:srgbClr val="FF0000"/>
                </a:solidFill>
              </a:rPr>
              <a:t>16</a:t>
            </a:r>
            <a:r>
              <a:rPr kumimoji="1" lang="ja-JP" altLang="en-US" dirty="0" smtClean="0">
                <a:solidFill>
                  <a:srgbClr val="FF0000"/>
                </a:solidFill>
              </a:rPr>
              <a:t>地点、ウィンドプロファイラによる観測を</a:t>
            </a:r>
            <a:r>
              <a:rPr kumimoji="1" lang="en-US" altLang="ja-JP" dirty="0" smtClean="0">
                <a:solidFill>
                  <a:srgbClr val="FF0000"/>
                </a:solidFill>
              </a:rPr>
              <a:t>33</a:t>
            </a:r>
            <a:r>
              <a:rPr kumimoji="1" lang="ja-JP" altLang="en-US" dirty="0" smtClean="0">
                <a:solidFill>
                  <a:srgbClr val="FF0000"/>
                </a:solidFill>
              </a:rPr>
              <a:t>地点で実施</a:t>
            </a:r>
            <a:endParaRPr kumimoji="1" lang="en-US" altLang="ja-JP" dirty="0" smtClean="0">
              <a:solidFill>
                <a:srgbClr val="FF0000"/>
              </a:solidFill>
            </a:endParaRPr>
          </a:p>
          <a:p>
            <a:endParaRPr kumimoji="1" lang="en-US" altLang="ja-JP" dirty="0" smtClean="0">
              <a:solidFill>
                <a:srgbClr val="FF0000"/>
              </a:solidFill>
            </a:endParaRPr>
          </a:p>
          <a:p>
            <a:r>
              <a:rPr lang="ja-JP" altLang="en-US" dirty="0" smtClean="0"/>
              <a:t>気象庁では、</a:t>
            </a:r>
            <a:r>
              <a:rPr lang="ja-JP" altLang="en-US" dirty="0" smtClean="0">
                <a:hlinkClick r:id="rId3"/>
              </a:rPr>
              <a:t>全国</a:t>
            </a:r>
            <a:r>
              <a:rPr lang="en-US" altLang="ja-JP" dirty="0" smtClean="0">
                <a:hlinkClick r:id="rId3"/>
              </a:rPr>
              <a:t>16</a:t>
            </a:r>
            <a:r>
              <a:rPr lang="ja-JP" altLang="en-US" dirty="0" smtClean="0">
                <a:hlinkClick r:id="rId3"/>
              </a:rPr>
              <a:t>か所の気象官署や昭和基地（南極）</a:t>
            </a:r>
            <a:r>
              <a:rPr lang="ja-JP" altLang="en-US" dirty="0" smtClean="0"/>
              <a:t>で実施しています。 この他、海洋気象観測船でもラジオゾンデによる高層気象観測を行っています。 ラジオゾンデによる高層気象観測で得られたデータは、天気予報の基礎である数値予報モデルや、気候変動・地球環境の監視、航空機の運航管理などに利用されています。 </a:t>
            </a:r>
            <a:endParaRPr lang="en-US" altLang="ja-JP" dirty="0" smtClean="0"/>
          </a:p>
          <a:p>
            <a:endParaRPr kumimoji="1" lang="en-US" altLang="ja-JP" dirty="0" smtClean="0">
              <a:solidFill>
                <a:srgbClr val="FF0000"/>
              </a:solidFill>
            </a:endParaRPr>
          </a:p>
          <a:p>
            <a:r>
              <a:rPr lang="ja-JP" altLang="en-US" dirty="0" smtClean="0"/>
              <a:t>ウィンドプロファイラは、</a:t>
            </a:r>
            <a:r>
              <a:rPr lang="en-US" altLang="ja-JP" dirty="0" smtClean="0"/>
              <a:t>2001</a:t>
            </a:r>
            <a:r>
              <a:rPr lang="ja-JP" altLang="en-US" dirty="0" smtClean="0"/>
              <a:t>年</a:t>
            </a:r>
            <a:r>
              <a:rPr lang="en-US" altLang="ja-JP" dirty="0" smtClean="0"/>
              <a:t>4</a:t>
            </a:r>
            <a:r>
              <a:rPr lang="ja-JP" altLang="en-US" dirty="0" smtClean="0"/>
              <a:t>月に運用を開始し、現在</a:t>
            </a:r>
            <a:r>
              <a:rPr lang="ja-JP" altLang="en-US" dirty="0" smtClean="0">
                <a:hlinkClick r:id="rId4"/>
              </a:rPr>
              <a:t>全国に</a:t>
            </a:r>
            <a:r>
              <a:rPr lang="en-US" altLang="ja-JP" dirty="0" smtClean="0">
                <a:hlinkClick r:id="rId4"/>
              </a:rPr>
              <a:t>33</a:t>
            </a:r>
            <a:r>
              <a:rPr lang="ja-JP" altLang="en-US" dirty="0" smtClean="0">
                <a:hlinkClick r:id="rId4"/>
              </a:rPr>
              <a:t>か所</a:t>
            </a:r>
            <a:r>
              <a:rPr lang="ja-JP" altLang="en-US" dirty="0" smtClean="0"/>
              <a:t>あります。 各ウィンドプロファイラで得られた観測データは、気象庁本庁にある中央監視局に集められ、きめ細かな天気予報のもととなる数値予報などに利用されています。 </a:t>
            </a:r>
            <a:endParaRPr kumimoji="1" lang="en-US" altLang="ja-JP" dirty="0" smtClean="0">
              <a:solidFill>
                <a:srgbClr val="FF0000"/>
              </a:solidFill>
            </a:endParaRPr>
          </a:p>
        </p:txBody>
      </p:sp>
      <p:sp>
        <p:nvSpPr>
          <p:cNvPr id="4" name="スライド番号プレースホルダ 3"/>
          <p:cNvSpPr>
            <a:spLocks noGrp="1"/>
          </p:cNvSpPr>
          <p:nvPr>
            <p:ph type="sldNum" sz="quarter" idx="10"/>
          </p:nvPr>
        </p:nvSpPr>
        <p:spPr/>
        <p:txBody>
          <a:bodyPr/>
          <a:lstStyle/>
          <a:p>
            <a:fld id="{A803AD51-6130-4B8E-AF41-F56908AF4BCC}" type="slidenum">
              <a:rPr kumimoji="1" lang="ja-JP" altLang="en-US" smtClean="0"/>
              <a:pPr/>
              <a:t>12</a:t>
            </a:fld>
            <a:endParaRPr kumimoji="1" lang="ja-JP" altLang="en-US"/>
          </a:p>
        </p:txBody>
      </p:sp>
    </p:spTree>
    <p:extLst>
      <p:ext uri="{BB962C8B-B14F-4D97-AF65-F5344CB8AC3E}">
        <p14:creationId xmlns:p14="http://schemas.microsoft.com/office/powerpoint/2010/main" val="3893769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気象庁は</a:t>
            </a:r>
            <a:r>
              <a:rPr lang="en-US" altLang="ja-JP" dirty="0" smtClean="0"/>
              <a:t>1954</a:t>
            </a:r>
            <a:r>
              <a:rPr lang="ja-JP" altLang="en-US" dirty="0" smtClean="0"/>
              <a:t>年に気象レーダーの運用を開始し、現在、全国に</a:t>
            </a:r>
            <a:r>
              <a:rPr lang="en-US" altLang="ja-JP" dirty="0" smtClean="0"/>
              <a:t>20</a:t>
            </a:r>
            <a:r>
              <a:rPr lang="ja-JP" altLang="en-US" dirty="0" smtClean="0"/>
              <a:t>か所設置しています。気象レーダーで観測した日本全国の雨の強さの分布は、リアルタイムの防災情報として活用されるだけでなく、降水短時間予報や降水ナウキャストといった予報の作成にも利用されています。 </a:t>
            </a:r>
            <a:endParaRPr lang="en-US" altLang="ja-JP" dirty="0" smtClean="0"/>
          </a:p>
          <a:p>
            <a:endParaRPr kumimoji="1" lang="en-US" altLang="ja-JP" dirty="0" smtClean="0">
              <a:solidFill>
                <a:srgbClr val="FF0000"/>
              </a:solidFill>
            </a:endParaRPr>
          </a:p>
          <a:p>
            <a:r>
              <a:rPr lang="ja-JP" altLang="en-US" dirty="0" smtClean="0"/>
              <a:t>わが国は山地が多いため、レーダーの設置場所によっては各レーダーが観測可能な範囲が地形の影響を受けます。このことを十分に考慮して、わが国の国土のほぼ全域をカバーするようにレーダーを配置しています。</a:t>
            </a:r>
            <a:endParaRPr kumimoji="1" lang="en-US" altLang="ja-JP" dirty="0" smtClean="0">
              <a:solidFill>
                <a:srgbClr val="FF0000"/>
              </a:solidFill>
            </a:endParaRPr>
          </a:p>
        </p:txBody>
      </p:sp>
      <p:sp>
        <p:nvSpPr>
          <p:cNvPr id="4" name="スライド番号プレースホルダ 3"/>
          <p:cNvSpPr>
            <a:spLocks noGrp="1"/>
          </p:cNvSpPr>
          <p:nvPr>
            <p:ph type="sldNum" sz="quarter" idx="10"/>
          </p:nvPr>
        </p:nvSpPr>
        <p:spPr/>
        <p:txBody>
          <a:bodyPr/>
          <a:lstStyle/>
          <a:p>
            <a:fld id="{A803AD51-6130-4B8E-AF41-F56908AF4BCC}" type="slidenum">
              <a:rPr kumimoji="1" lang="ja-JP" altLang="en-US" smtClean="0"/>
              <a:pPr/>
              <a:t>13</a:t>
            </a:fld>
            <a:endParaRPr kumimoji="1" lang="ja-JP" altLang="en-US"/>
          </a:p>
        </p:txBody>
      </p:sp>
    </p:spTree>
    <p:extLst>
      <p:ext uri="{BB962C8B-B14F-4D97-AF65-F5344CB8AC3E}">
        <p14:creationId xmlns:p14="http://schemas.microsoft.com/office/powerpoint/2010/main" val="3026690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p:txBody>
          <a:bodyPr/>
          <a:lstStyle/>
          <a:p>
            <a:fld id="{4CC6C61D-21BD-45CA-B920-B80C9B6DF6D2}" type="slidenum">
              <a:rPr lang="en-US" smtClean="0"/>
              <a:t>14</a:t>
            </a:fld>
            <a:endParaRPr lang="en-US"/>
          </a:p>
        </p:txBody>
      </p:sp>
    </p:spTree>
    <p:extLst>
      <p:ext uri="{BB962C8B-B14F-4D97-AF65-F5344CB8AC3E}">
        <p14:creationId xmlns:p14="http://schemas.microsoft.com/office/powerpoint/2010/main" val="1854799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None/>
            </a:pPr>
            <a:r>
              <a:rPr lang="en-US" altLang="ja-JP" sz="1200" b="0" i="0" u="none" strike="noStrike" kern="1200" dirty="0" smtClean="0">
                <a:solidFill>
                  <a:schemeClr val="tx1"/>
                </a:solidFill>
                <a:effectLst/>
                <a:latin typeface="+mn-lt"/>
                <a:ea typeface="+mn-ea"/>
                <a:cs typeface="+mn-cs"/>
              </a:rPr>
              <a:t>Japan has four clearly defined seasons and is blessed with a beautiful natural environment. </a:t>
            </a:r>
          </a:p>
          <a:p>
            <a:pPr marL="0" indent="0">
              <a:buNone/>
            </a:pPr>
            <a:r>
              <a:rPr lang="en-US" altLang="ja-JP" sz="1200" b="0" i="0" u="none" strike="noStrike" kern="1200" dirty="0" smtClean="0">
                <a:solidFill>
                  <a:schemeClr val="tx1"/>
                </a:solidFill>
                <a:effectLst/>
                <a:latin typeface="+mn-lt"/>
                <a:ea typeface="+mn-ea"/>
                <a:cs typeface="+mn-cs"/>
              </a:rPr>
              <a:t>However, it is hit by many disasters such as heavy rain and accompanying landslides, typhoons and big earthquakes.</a:t>
            </a:r>
            <a:r>
              <a:rPr lang="en-US" altLang="ja-JP" dirty="0" smtClean="0"/>
              <a:t> </a:t>
            </a:r>
          </a:p>
          <a:p>
            <a:pPr marL="0" indent="0">
              <a:buNone/>
            </a:pPr>
            <a:r>
              <a:rPr lang="en-US" altLang="ja-JP" sz="1200" b="0" i="0" u="none" strike="noStrike" kern="1200" dirty="0" smtClean="0">
                <a:solidFill>
                  <a:schemeClr val="tx1"/>
                </a:solidFill>
                <a:effectLst/>
                <a:latin typeface="+mn-lt"/>
                <a:ea typeface="+mn-ea"/>
                <a:cs typeface="+mn-cs"/>
              </a:rPr>
              <a:t>To prepare for such disasters, JMA conducts various weather observations such as surface, radar, radiosonde, and wind profiler.</a:t>
            </a:r>
            <a:r>
              <a:rPr lang="en-US" altLang="ja-JP" dirty="0" smtClean="0"/>
              <a:t> </a:t>
            </a:r>
            <a:endParaRPr kumimoji="1" lang="en-US" altLang="ja-JP" sz="1200" b="0" i="0" u="none" strike="noStrike" kern="1200" dirty="0" smtClean="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4CC6C61D-21BD-45CA-B920-B80C9B6DF6D2}" type="slidenum">
              <a:rPr lang="en-US" smtClean="0"/>
              <a:t>2</a:t>
            </a:fld>
            <a:endParaRPr lang="en-US"/>
          </a:p>
        </p:txBody>
      </p:sp>
    </p:spTree>
    <p:extLst>
      <p:ext uri="{BB962C8B-B14F-4D97-AF65-F5344CB8AC3E}">
        <p14:creationId xmlns:p14="http://schemas.microsoft.com/office/powerpoint/2010/main" val="2066061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スライド イメージ プレースホルダ 1"/>
          <p:cNvSpPr>
            <a:spLocks noGrp="1" noRot="1" noChangeAspect="1" noTextEdit="1"/>
          </p:cNvSpPr>
          <p:nvPr>
            <p:ph type="sldImg"/>
          </p:nvPr>
        </p:nvSpPr>
        <p:spPr bwMode="auto">
          <a:noFill/>
          <a:ln>
            <a:solidFill>
              <a:srgbClr val="000000"/>
            </a:solidFill>
            <a:miter lim="800000"/>
            <a:headEnd/>
            <a:tailEnd/>
          </a:ln>
        </p:spPr>
      </p:sp>
      <p:sp>
        <p:nvSpPr>
          <p:cNvPr id="95235" name="ノート プレースホルダ 2"/>
          <p:cNvSpPr>
            <a:spLocks noGrp="1"/>
          </p:cNvSpPr>
          <p:nvPr>
            <p:ph type="body" idx="1"/>
          </p:nvPr>
        </p:nvSpPr>
        <p:spPr bwMode="auto">
          <a:noFill/>
        </p:spPr>
        <p:txBody>
          <a:bodyPr wrap="square" numCol="1" anchor="t" anchorCtr="0" compatLnSpc="1">
            <a:prstTxWarp prst="textNoShape">
              <a:avLst/>
            </a:prstTxWarp>
            <a:norm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200" b="0" i="0" u="none" strike="noStrike" kern="1200" dirty="0" smtClean="0">
                <a:solidFill>
                  <a:schemeClr val="tx1"/>
                </a:solidFill>
                <a:effectLst/>
                <a:latin typeface="+mn-lt"/>
                <a:ea typeface="+mn-ea"/>
                <a:cs typeface="+mn-cs"/>
              </a:rPr>
              <a:t>This is a map of JMA's surface observation network.</a:t>
            </a:r>
            <a:r>
              <a:rPr lang="en-US" altLang="ja-JP" dirty="0" smtClean="0"/>
              <a:t>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200" b="0" i="0" u="none" strike="noStrike" kern="1200" dirty="0" smtClean="0">
                <a:solidFill>
                  <a:schemeClr val="tx1"/>
                </a:solidFill>
                <a:effectLst/>
                <a:latin typeface="+mn-lt"/>
                <a:ea typeface="+mn-ea"/>
                <a:cs typeface="+mn-cs"/>
              </a:rPr>
              <a:t>155 stations represented by red dots are SYNOP stations.</a:t>
            </a:r>
            <a:r>
              <a:rPr lang="en-US" altLang="ja-JP"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b="0" i="0" u="none" strike="noStrike" kern="1200" dirty="0" smtClean="0">
                <a:solidFill>
                  <a:schemeClr val="tx1"/>
                </a:solidFill>
                <a:effectLst/>
                <a:latin typeface="+mn-lt"/>
                <a:ea typeface="+mn-ea"/>
                <a:cs typeface="+mn-cs"/>
              </a:rPr>
              <a:t>In addition, automatic observations are used to observe temperature, precipitation, and wind. We have a total of 1300 ground stations.</a:t>
            </a:r>
            <a:br>
              <a:rPr lang="en-US" altLang="ja-JP" sz="1200" b="0" i="0" u="none" strike="noStrike" kern="1200" dirty="0" smtClean="0">
                <a:solidFill>
                  <a:schemeClr val="tx1"/>
                </a:solidFill>
                <a:effectLst/>
                <a:latin typeface="+mn-lt"/>
                <a:ea typeface="+mn-ea"/>
                <a:cs typeface="+mn-cs"/>
              </a:rPr>
            </a:br>
            <a:r>
              <a:rPr lang="en-US" altLang="ja-JP" sz="1200" b="0" i="0" u="none" strike="noStrike" kern="1200" dirty="0" smtClean="0">
                <a:solidFill>
                  <a:schemeClr val="tx1"/>
                </a:solidFill>
                <a:effectLst/>
                <a:latin typeface="+mn-lt"/>
                <a:ea typeface="+mn-ea"/>
                <a:cs typeface="+mn-cs"/>
              </a:rPr>
              <a:t>We also observe snow depth in snowy areas.</a:t>
            </a:r>
            <a:r>
              <a:rPr lang="en-US" altLang="ja-JP" dirty="0" smtClean="0"/>
              <a:t> </a:t>
            </a:r>
            <a:endParaRPr lang="en-US" altLang="ja-JP" dirty="0" smtClean="0">
              <a:latin typeface="Times New Roman" pitchFamily="18" charset="0"/>
              <a:cs typeface="Times New Roman" pitchFamily="18" charset="0"/>
            </a:endParaRPr>
          </a:p>
        </p:txBody>
      </p:sp>
      <p:sp>
        <p:nvSpPr>
          <p:cNvPr id="5" name="日付プレースホルダ 4"/>
          <p:cNvSpPr>
            <a:spLocks noGrp="1"/>
          </p:cNvSpPr>
          <p:nvPr>
            <p:ph type="dt" sz="quarter" idx="1"/>
          </p:nvPr>
        </p:nvSpPr>
        <p:spPr/>
        <p:txBody>
          <a:bodyPr/>
          <a:lstStyle/>
          <a:p>
            <a:pPr>
              <a:defRPr/>
            </a:pPr>
            <a:r>
              <a:rPr lang="en-US" altLang="ja-JP" smtClean="0"/>
              <a:t>10/2/2018</a:t>
            </a:r>
            <a:endParaRPr lang="ja-JP" altLang="en-US"/>
          </a:p>
        </p:txBody>
      </p:sp>
      <p:sp>
        <p:nvSpPr>
          <p:cNvPr id="6" name="スライド番号プレースホルダ 5"/>
          <p:cNvSpPr>
            <a:spLocks noGrp="1"/>
          </p:cNvSpPr>
          <p:nvPr>
            <p:ph type="sldNum" sz="quarter" idx="5"/>
          </p:nvPr>
        </p:nvSpPr>
        <p:spPr/>
        <p:txBody>
          <a:bodyPr/>
          <a:lstStyle/>
          <a:p>
            <a:pPr>
              <a:defRPr/>
            </a:pPr>
            <a:fld id="{034E6BCA-156E-49A1-86C7-E607784CA28F}" type="slidenum">
              <a:rPr lang="ja-JP" altLang="en-US" smtClean="0"/>
              <a:pPr>
                <a:defRPr/>
              </a:pPr>
              <a:t>3</a:t>
            </a:fld>
            <a:endParaRPr lang="ja-JP" altLang="en-US"/>
          </a:p>
        </p:txBody>
      </p:sp>
    </p:spTree>
    <p:extLst>
      <p:ext uri="{BB962C8B-B14F-4D97-AF65-F5344CB8AC3E}">
        <p14:creationId xmlns:p14="http://schemas.microsoft.com/office/powerpoint/2010/main" val="1213342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sz="1200" b="0" i="0" u="none" strike="noStrike" kern="1200" dirty="0" smtClean="0">
                <a:solidFill>
                  <a:schemeClr val="tx1"/>
                </a:solidFill>
                <a:effectLst/>
                <a:latin typeface="+mn-lt"/>
                <a:ea typeface="+mn-ea"/>
                <a:cs typeface="+mn-cs"/>
              </a:rPr>
              <a:t>At the 155 SYNOP stations which I mentioned earlier,  air pressure, temperature, humidity, precipitation, wind direction and wind speed are observed using JMA-10 type observation equipment.</a:t>
            </a:r>
            <a:r>
              <a:rPr lang="en-US" altLang="ja-JP" dirty="0" smtClean="0"/>
              <a:t> </a:t>
            </a:r>
            <a:endParaRPr lang="en-US" altLang="ja-JP" dirty="0" smtClean="0"/>
          </a:p>
          <a:p>
            <a:endParaRPr lang="en-US" altLang="ja-JP" dirty="0" smtClean="0"/>
          </a:p>
          <a:p>
            <a:r>
              <a:rPr lang="ja-JP" altLang="en-US" dirty="0" smtClean="0"/>
              <a:t>全国約</a:t>
            </a:r>
            <a:r>
              <a:rPr lang="en-US" altLang="ja-JP" dirty="0" smtClean="0"/>
              <a:t>60</a:t>
            </a:r>
            <a:r>
              <a:rPr lang="ja-JP" altLang="en-US" dirty="0" smtClean="0"/>
              <a:t>か所の気象台・測候所では、気圧、気温、湿度、風向、風速、降水量、積雪の深さ、降雪の深さ、日照時間、日射量、雲、視程、大気現象等の気象観測を行っています。雲、視程、大気現象等は観測者が目視によって観測していますが（一部の気象台除く）、その他は地上気象観測装置によって自動的に観測を行っています。また、全国約</a:t>
            </a:r>
            <a:r>
              <a:rPr lang="en-US" altLang="ja-JP" dirty="0" smtClean="0"/>
              <a:t>90</a:t>
            </a:r>
            <a:r>
              <a:rPr lang="ja-JP" altLang="en-US" dirty="0" smtClean="0"/>
              <a:t>か所の特別地域気象観測所では、地上気象観測装置による自動観測のみを行っています。</a:t>
            </a:r>
          </a:p>
          <a:p>
            <a:r>
              <a:rPr lang="ja-JP" altLang="en-US" dirty="0" smtClean="0">
                <a:effectLst/>
              </a:rPr>
              <a:t>これらの観測データは、注意報・警報や天気予報の発表等に利用されるほか、気候変動の把握や産業活動の調査・研究等で活用されています。</a:t>
            </a:r>
            <a:endParaRPr lang="ja-JP" altLang="en-US" dirty="0">
              <a:effectLst/>
            </a:endParaRPr>
          </a:p>
        </p:txBody>
      </p:sp>
      <p:sp>
        <p:nvSpPr>
          <p:cNvPr id="4" name="スライド番号プレースホルダー 3"/>
          <p:cNvSpPr>
            <a:spLocks noGrp="1"/>
          </p:cNvSpPr>
          <p:nvPr>
            <p:ph type="sldNum" sz="quarter" idx="10"/>
          </p:nvPr>
        </p:nvSpPr>
        <p:spPr/>
        <p:txBody>
          <a:bodyPr/>
          <a:lstStyle/>
          <a:p>
            <a:fld id="{4CC6C61D-21BD-45CA-B920-B80C9B6DF6D2}" type="slidenum">
              <a:rPr lang="en-US" smtClean="0"/>
              <a:t>4</a:t>
            </a:fld>
            <a:endParaRPr lang="en-US"/>
          </a:p>
        </p:txBody>
      </p:sp>
    </p:spTree>
    <p:extLst>
      <p:ext uri="{BB962C8B-B14F-4D97-AF65-F5344CB8AC3E}">
        <p14:creationId xmlns:p14="http://schemas.microsoft.com/office/powerpoint/2010/main" val="4640325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sz="1200" b="0" i="0" u="none" strike="noStrike" kern="1200" dirty="0" smtClean="0">
                <a:solidFill>
                  <a:schemeClr val="tx1"/>
                </a:solidFill>
                <a:effectLst/>
                <a:latin typeface="+mn-lt"/>
                <a:ea typeface="+mn-ea"/>
                <a:cs typeface="+mn-cs"/>
              </a:rPr>
              <a:t>This is a map showing the radar observation network. There are 20 sites in total, which are arranged to cover almost the whole areas of Japan. Radar observation data is used for short-term forecasts of precipitation.</a:t>
            </a:r>
            <a:r>
              <a:rPr lang="en-US" altLang="ja-JP" dirty="0" smtClean="0"/>
              <a:t> </a:t>
            </a:r>
            <a:endParaRPr lang="en-US" altLang="ja-JP" dirty="0" smtClean="0"/>
          </a:p>
          <a:p>
            <a:endParaRPr lang="en-US" altLang="ja-JP" dirty="0" smtClean="0"/>
          </a:p>
          <a:p>
            <a:endParaRPr lang="en-US" altLang="ja-JP" dirty="0" smtClean="0"/>
          </a:p>
          <a:p>
            <a:r>
              <a:rPr lang="ja-JP" altLang="en-US" dirty="0" smtClean="0"/>
              <a:t>気象庁</a:t>
            </a:r>
            <a:r>
              <a:rPr lang="ja-JP" altLang="en-US" dirty="0" smtClean="0"/>
              <a:t>は</a:t>
            </a:r>
            <a:r>
              <a:rPr lang="en-US" altLang="ja-JP" dirty="0" smtClean="0"/>
              <a:t>1954</a:t>
            </a:r>
            <a:r>
              <a:rPr lang="ja-JP" altLang="en-US" dirty="0" smtClean="0"/>
              <a:t>年に気象レーダーの運用を開始し、現在、全国に</a:t>
            </a:r>
            <a:r>
              <a:rPr lang="en-US" altLang="ja-JP" dirty="0" smtClean="0"/>
              <a:t>20</a:t>
            </a:r>
            <a:r>
              <a:rPr lang="ja-JP" altLang="en-US" dirty="0" smtClean="0"/>
              <a:t>か所設置しています。気象レーダーで観測した日本全国の雨の強さの分布は、リアルタイムの防災情報として活用されるだけでなく、降水短時間予報や降水ナウキャストといった予報の作成にも利用されています。 </a:t>
            </a:r>
            <a:endParaRPr lang="en-US" altLang="ja-JP" dirty="0" smtClean="0"/>
          </a:p>
          <a:p>
            <a:endParaRPr kumimoji="1" lang="en-US" altLang="ja-JP" dirty="0" smtClean="0">
              <a:solidFill>
                <a:srgbClr val="FF0000"/>
              </a:solidFill>
            </a:endParaRPr>
          </a:p>
          <a:p>
            <a:r>
              <a:rPr lang="ja-JP" altLang="en-US" dirty="0" smtClean="0"/>
              <a:t>わが国は山地が多いため、レーダーの設置場所によっては各レーダーが観測可能な範囲が地形の影響を受けます。このことを十分に考慮して、わが国の国土のほぼ全域をカバーするようにレーダーを配置しています。</a:t>
            </a:r>
            <a:endParaRPr kumimoji="1" lang="en-US" altLang="ja-JP" dirty="0" smtClean="0">
              <a:solidFill>
                <a:srgbClr val="FF0000"/>
              </a:solidFill>
            </a:endParaRPr>
          </a:p>
        </p:txBody>
      </p:sp>
      <p:sp>
        <p:nvSpPr>
          <p:cNvPr id="4" name="スライド番号プレースホルダ 3"/>
          <p:cNvSpPr>
            <a:spLocks noGrp="1"/>
          </p:cNvSpPr>
          <p:nvPr>
            <p:ph type="sldNum" sz="quarter" idx="10"/>
          </p:nvPr>
        </p:nvSpPr>
        <p:spPr/>
        <p:txBody>
          <a:bodyPr/>
          <a:lstStyle/>
          <a:p>
            <a:fld id="{A803AD51-6130-4B8E-AF41-F56908AF4BCC}" type="slidenum">
              <a:rPr kumimoji="1" lang="ja-JP" altLang="en-US" smtClean="0"/>
              <a:pPr/>
              <a:t>5</a:t>
            </a:fld>
            <a:endParaRPr kumimoji="1" lang="ja-JP" altLang="en-US"/>
          </a:p>
        </p:txBody>
      </p:sp>
    </p:spTree>
    <p:extLst>
      <p:ext uri="{BB962C8B-B14F-4D97-AF65-F5344CB8AC3E}">
        <p14:creationId xmlns:p14="http://schemas.microsoft.com/office/powerpoint/2010/main" val="2753266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sz="1200" b="0" i="0" u="none" strike="noStrike" kern="1200" dirty="0" smtClean="0">
                <a:solidFill>
                  <a:schemeClr val="tx1"/>
                </a:solidFill>
                <a:effectLst/>
                <a:latin typeface="+mn-lt"/>
                <a:ea typeface="+mn-ea"/>
                <a:cs typeface="+mn-cs"/>
              </a:rPr>
              <a:t>This is a map showing the radiosonde observation network. There are 16 observation points in total, of which 8 are launched by humans and the remaining 8 are launched automatically. Radiosonde observation data is used for numerical prediction models.</a:t>
            </a:r>
            <a:r>
              <a:rPr lang="en-US" altLang="ja-JP" dirty="0" smtClean="0"/>
              <a:t> </a:t>
            </a:r>
            <a:endParaRPr lang="en-US" altLang="ja-JP" dirty="0" smtClean="0"/>
          </a:p>
          <a:p>
            <a:endParaRPr lang="en-US" altLang="ja-JP" dirty="0" smtClean="0"/>
          </a:p>
          <a:p>
            <a:endParaRPr lang="en-US" altLang="ja-JP" dirty="0" smtClean="0"/>
          </a:p>
          <a:p>
            <a:r>
              <a:rPr lang="ja-JP" altLang="en-US" dirty="0" smtClean="0"/>
              <a:t>気象庁</a:t>
            </a:r>
            <a:r>
              <a:rPr lang="ja-JP" altLang="en-US" dirty="0" smtClean="0"/>
              <a:t>では、</a:t>
            </a:r>
            <a:r>
              <a:rPr lang="ja-JP" altLang="en-US" dirty="0" smtClean="0">
                <a:hlinkClick r:id="rId3"/>
              </a:rPr>
              <a:t>全国</a:t>
            </a:r>
            <a:r>
              <a:rPr lang="en-US" altLang="ja-JP" dirty="0" smtClean="0">
                <a:hlinkClick r:id="rId3"/>
              </a:rPr>
              <a:t>16</a:t>
            </a:r>
            <a:r>
              <a:rPr lang="ja-JP" altLang="en-US" dirty="0" smtClean="0">
                <a:hlinkClick r:id="rId3"/>
              </a:rPr>
              <a:t>か所の気象官署や昭和基地（南極）</a:t>
            </a:r>
            <a:r>
              <a:rPr lang="ja-JP" altLang="en-US" dirty="0" smtClean="0"/>
              <a:t>で実施しています。 この他、海洋気象観測船でもラジオゾンデによる高層気象観測を行っています。 ラジオゾンデによる高層気象観測で得られたデータは、天気予報の基礎である数値予報モデルや、気候変動・地球環境の監視、航空機の運航管理などに利用されています。 </a:t>
            </a:r>
            <a:endParaRPr lang="en-US" altLang="ja-JP" dirty="0" smtClean="0"/>
          </a:p>
        </p:txBody>
      </p:sp>
      <p:sp>
        <p:nvSpPr>
          <p:cNvPr id="4" name="スライド番号プレースホルダ 3"/>
          <p:cNvSpPr>
            <a:spLocks noGrp="1"/>
          </p:cNvSpPr>
          <p:nvPr>
            <p:ph type="sldNum" sz="quarter" idx="10"/>
          </p:nvPr>
        </p:nvSpPr>
        <p:spPr/>
        <p:txBody>
          <a:bodyPr/>
          <a:lstStyle/>
          <a:p>
            <a:fld id="{A803AD51-6130-4B8E-AF41-F56908AF4BCC}" type="slidenum">
              <a:rPr kumimoji="1" lang="ja-JP" altLang="en-US" smtClean="0"/>
              <a:pPr/>
              <a:t>6</a:t>
            </a:fld>
            <a:endParaRPr kumimoji="1" lang="ja-JP" altLang="en-US"/>
          </a:p>
        </p:txBody>
      </p:sp>
    </p:spTree>
    <p:extLst>
      <p:ext uri="{BB962C8B-B14F-4D97-AF65-F5344CB8AC3E}">
        <p14:creationId xmlns:p14="http://schemas.microsoft.com/office/powerpoint/2010/main" val="1032188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sz="1200" b="0" i="0" u="none" strike="noStrike" kern="1200" dirty="0" smtClean="0">
                <a:solidFill>
                  <a:schemeClr val="tx1"/>
                </a:solidFill>
                <a:effectLst/>
                <a:latin typeface="+mn-lt"/>
                <a:ea typeface="+mn-ea"/>
                <a:cs typeface="+mn-cs"/>
              </a:rPr>
              <a:t>This is a map showing the wind profiler observation network. There are 33 observation points nationwide, and the obtained data is used for numerical forecasts.</a:t>
            </a:r>
            <a:r>
              <a:rPr lang="en-US" altLang="ja-JP" dirty="0" smtClean="0"/>
              <a:t> </a:t>
            </a:r>
            <a:endParaRPr lang="en-US" altLang="ja-JP" dirty="0" smtClean="0"/>
          </a:p>
          <a:p>
            <a:endParaRPr lang="en-US" altLang="ja-JP" dirty="0" smtClean="0"/>
          </a:p>
          <a:p>
            <a:endParaRPr lang="en-US" altLang="ja-JP" dirty="0" smtClean="0"/>
          </a:p>
          <a:p>
            <a:r>
              <a:rPr lang="ja-JP" altLang="en-US" dirty="0" smtClean="0"/>
              <a:t>ウィンドプロファイラ</a:t>
            </a:r>
            <a:r>
              <a:rPr lang="ja-JP" altLang="en-US" dirty="0" smtClean="0"/>
              <a:t>は、</a:t>
            </a:r>
            <a:r>
              <a:rPr lang="en-US" altLang="ja-JP" dirty="0" smtClean="0"/>
              <a:t>2001</a:t>
            </a:r>
            <a:r>
              <a:rPr lang="ja-JP" altLang="en-US" dirty="0" smtClean="0"/>
              <a:t>年</a:t>
            </a:r>
            <a:r>
              <a:rPr lang="en-US" altLang="ja-JP" dirty="0" smtClean="0"/>
              <a:t>4</a:t>
            </a:r>
            <a:r>
              <a:rPr lang="ja-JP" altLang="en-US" dirty="0" smtClean="0"/>
              <a:t>月に運用を開始し、現在</a:t>
            </a:r>
            <a:r>
              <a:rPr lang="ja-JP" altLang="en-US" dirty="0" smtClean="0">
                <a:hlinkClick r:id="rId3"/>
              </a:rPr>
              <a:t>全国に</a:t>
            </a:r>
            <a:r>
              <a:rPr lang="en-US" altLang="ja-JP" dirty="0" smtClean="0">
                <a:hlinkClick r:id="rId3"/>
              </a:rPr>
              <a:t>33</a:t>
            </a:r>
            <a:r>
              <a:rPr lang="ja-JP" altLang="en-US" dirty="0" smtClean="0">
                <a:hlinkClick r:id="rId3"/>
              </a:rPr>
              <a:t>か所</a:t>
            </a:r>
            <a:r>
              <a:rPr lang="ja-JP" altLang="en-US" dirty="0" smtClean="0"/>
              <a:t>あります。 各ウィンドプロファイラで得られた観測データは、気象庁本庁にある中央監視局に集められ、きめ細かな天気予報のもととなる数値予報などに利用されています。 </a:t>
            </a:r>
            <a:endParaRPr kumimoji="1" lang="en-US" altLang="ja-JP" dirty="0" smtClean="0">
              <a:solidFill>
                <a:srgbClr val="FF0000"/>
              </a:solidFill>
            </a:endParaRPr>
          </a:p>
        </p:txBody>
      </p:sp>
      <p:sp>
        <p:nvSpPr>
          <p:cNvPr id="4" name="スライド番号プレースホルダ 3"/>
          <p:cNvSpPr>
            <a:spLocks noGrp="1"/>
          </p:cNvSpPr>
          <p:nvPr>
            <p:ph type="sldNum" sz="quarter" idx="10"/>
          </p:nvPr>
        </p:nvSpPr>
        <p:spPr/>
        <p:txBody>
          <a:bodyPr/>
          <a:lstStyle/>
          <a:p>
            <a:fld id="{A803AD51-6130-4B8E-AF41-F56908AF4BCC}" type="slidenum">
              <a:rPr kumimoji="1" lang="ja-JP" altLang="en-US" smtClean="0"/>
              <a:pPr/>
              <a:t>7</a:t>
            </a:fld>
            <a:endParaRPr kumimoji="1" lang="ja-JP" altLang="en-US"/>
          </a:p>
        </p:txBody>
      </p:sp>
    </p:spTree>
    <p:extLst>
      <p:ext uri="{BB962C8B-B14F-4D97-AF65-F5344CB8AC3E}">
        <p14:creationId xmlns:p14="http://schemas.microsoft.com/office/powerpoint/2010/main" val="3427865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sz="1200" b="0" i="0" u="none" strike="noStrike" kern="1200" dirty="0" smtClean="0">
                <a:solidFill>
                  <a:schemeClr val="tx1"/>
                </a:solidFill>
                <a:effectLst/>
                <a:latin typeface="+mn-lt"/>
                <a:ea typeface="+mn-ea"/>
                <a:cs typeface="+mn-cs"/>
              </a:rPr>
              <a:t>Finally, we will introduce the JMA's contribution to OSCAR / Surface. </a:t>
            </a:r>
          </a:p>
          <a:p>
            <a:r>
              <a:rPr lang="en-US" altLang="ja-JP" sz="1200" b="0" i="0" u="none" strike="noStrike" kern="1200" dirty="0" smtClean="0">
                <a:solidFill>
                  <a:schemeClr val="tx1"/>
                </a:solidFill>
                <a:effectLst/>
                <a:latin typeface="+mn-lt"/>
                <a:ea typeface="+mn-ea"/>
                <a:cs typeface="+mn-cs"/>
              </a:rPr>
              <a:t>For 155 SYNOP ground stations, we have completed the input of metadata in the Mandatory Item (phase I, II) of OSCAR / Surface.</a:t>
            </a:r>
            <a:r>
              <a:rPr lang="en-US" altLang="ja-JP" dirty="0" smtClean="0"/>
              <a:t> </a:t>
            </a:r>
          </a:p>
          <a:p>
            <a:r>
              <a:rPr lang="en-US" altLang="ja-JP" sz="1200" b="0" i="0" u="none" strike="noStrike" kern="1200" dirty="0" smtClean="0">
                <a:solidFill>
                  <a:schemeClr val="tx1"/>
                </a:solidFill>
                <a:effectLst/>
                <a:latin typeface="+mn-lt"/>
                <a:ea typeface="+mn-ea"/>
                <a:cs typeface="+mn-cs"/>
              </a:rPr>
              <a:t>The observation items that have been registered are temperature, humidity, air pressure, precipitation, and wind.</a:t>
            </a:r>
            <a:r>
              <a:rPr lang="en-US" altLang="ja-JP" dirty="0" smtClean="0"/>
              <a:t> </a:t>
            </a:r>
          </a:p>
          <a:p>
            <a:r>
              <a:rPr lang="en-US" altLang="ja-JP" sz="1200" b="0" i="0" u="none" strike="noStrike" kern="1200" dirty="0" smtClean="0">
                <a:solidFill>
                  <a:schemeClr val="tx1"/>
                </a:solidFill>
                <a:effectLst/>
                <a:latin typeface="+mn-lt"/>
                <a:ea typeface="+mn-ea"/>
                <a:cs typeface="+mn-cs"/>
              </a:rPr>
              <a:t>As an example, this presentation includes an observation station in Tokyo and </a:t>
            </a:r>
            <a:r>
              <a:rPr lang="en-US" altLang="ja-JP" sz="1200" b="0" i="0" u="none" strike="noStrike" kern="1200" dirty="0" err="1" smtClean="0">
                <a:solidFill>
                  <a:schemeClr val="tx1"/>
                </a:solidFill>
                <a:effectLst/>
                <a:latin typeface="+mn-lt"/>
                <a:ea typeface="+mn-ea"/>
                <a:cs typeface="+mn-cs"/>
              </a:rPr>
              <a:t>Ishigakijima</a:t>
            </a:r>
            <a:r>
              <a:rPr lang="en-US" altLang="ja-JP" sz="1200" b="0" i="0" u="none" strike="noStrike" kern="1200" dirty="0" smtClean="0">
                <a:solidFill>
                  <a:schemeClr val="tx1"/>
                </a:solidFill>
                <a:effectLst/>
                <a:latin typeface="+mn-lt"/>
                <a:ea typeface="+mn-ea"/>
                <a:cs typeface="+mn-cs"/>
              </a:rPr>
              <a:t> that was recently certified as a WMO Centennial Observing Stations.</a:t>
            </a:r>
            <a:r>
              <a:rPr lang="en-US" altLang="ja-JP" dirty="0" smtClean="0"/>
              <a:t> </a:t>
            </a:r>
          </a:p>
          <a:p>
            <a:r>
              <a:rPr lang="en-US" altLang="ja-JP" sz="1200" b="0" i="0" u="none" strike="noStrike" kern="1200" dirty="0" smtClean="0">
                <a:solidFill>
                  <a:schemeClr val="tx1"/>
                </a:solidFill>
                <a:effectLst/>
                <a:latin typeface="+mn-lt"/>
                <a:ea typeface="+mn-ea"/>
                <a:cs typeface="+mn-cs"/>
              </a:rPr>
              <a:t>In the future, we will check the entered information.</a:t>
            </a:r>
            <a:endParaRPr kumimoji="1" lang="ja-JP" altLang="en-US" dirty="0"/>
          </a:p>
        </p:txBody>
      </p:sp>
      <p:sp>
        <p:nvSpPr>
          <p:cNvPr id="4" name="スライド番号プレースホルダー 3"/>
          <p:cNvSpPr>
            <a:spLocks noGrp="1"/>
          </p:cNvSpPr>
          <p:nvPr>
            <p:ph type="sldNum" sz="quarter" idx="10"/>
          </p:nvPr>
        </p:nvSpPr>
        <p:spPr/>
        <p:txBody>
          <a:bodyPr/>
          <a:lstStyle/>
          <a:p>
            <a:fld id="{4CC6C61D-21BD-45CA-B920-B80C9B6DF6D2}" type="slidenum">
              <a:rPr lang="en-US" smtClean="0"/>
              <a:t>8</a:t>
            </a:fld>
            <a:endParaRPr lang="en-US"/>
          </a:p>
        </p:txBody>
      </p:sp>
    </p:spTree>
    <p:extLst>
      <p:ext uri="{BB962C8B-B14F-4D97-AF65-F5344CB8AC3E}">
        <p14:creationId xmlns:p14="http://schemas.microsoft.com/office/powerpoint/2010/main" val="3670225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sz="1200" b="0" i="0" u="none" strike="noStrike" kern="1200" dirty="0" smtClean="0">
                <a:solidFill>
                  <a:schemeClr val="tx1"/>
                </a:solidFill>
                <a:effectLst/>
                <a:latin typeface="+mn-lt"/>
                <a:ea typeface="+mn-ea"/>
                <a:cs typeface="+mn-cs"/>
              </a:rPr>
              <a:t>thank you for your attention.</a:t>
            </a:r>
            <a:r>
              <a:rPr lang="en-US" altLang="ja-JP" dirty="0" smtClean="0"/>
              <a:t> </a:t>
            </a:r>
            <a:endParaRPr kumimoji="1" lang="ja-JP" altLang="en-US" dirty="0"/>
          </a:p>
        </p:txBody>
      </p:sp>
      <p:sp>
        <p:nvSpPr>
          <p:cNvPr id="4" name="スライド番号プレースホルダー 3"/>
          <p:cNvSpPr>
            <a:spLocks noGrp="1"/>
          </p:cNvSpPr>
          <p:nvPr>
            <p:ph type="sldNum" sz="quarter" idx="10"/>
          </p:nvPr>
        </p:nvSpPr>
        <p:spPr/>
        <p:txBody>
          <a:bodyPr/>
          <a:lstStyle/>
          <a:p>
            <a:fld id="{4CC6C61D-21BD-45CA-B920-B80C9B6DF6D2}" type="slidenum">
              <a:rPr lang="en-US" smtClean="0"/>
              <a:t>9</a:t>
            </a:fld>
            <a:endParaRPr lang="en-US"/>
          </a:p>
        </p:txBody>
      </p:sp>
    </p:spTree>
    <p:extLst>
      <p:ext uri="{BB962C8B-B14F-4D97-AF65-F5344CB8AC3E}">
        <p14:creationId xmlns:p14="http://schemas.microsoft.com/office/powerpoint/2010/main" val="2533519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BE8AD821-9ED2-4BA2-8FEA-C3EC4F191EED}" type="datetimeFigureOut">
              <a:rPr kumimoji="1" lang="ja-JP" altLang="en-US" smtClean="0"/>
              <a:t>2019/11/12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D74B0E1-8544-454A-90BC-2E46687653EF}" type="slidenum">
              <a:rPr kumimoji="1" lang="ja-JP" altLang="en-US" smtClean="0"/>
              <a:t>‹#›</a:t>
            </a:fld>
            <a:endParaRPr kumimoji="1" lang="ja-JP" altLang="en-US"/>
          </a:p>
        </p:txBody>
      </p:sp>
    </p:spTree>
    <p:extLst>
      <p:ext uri="{BB962C8B-B14F-4D97-AF65-F5344CB8AC3E}">
        <p14:creationId xmlns:p14="http://schemas.microsoft.com/office/powerpoint/2010/main" val="3617604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E8AD821-9ED2-4BA2-8FEA-C3EC4F191EED}" type="datetimeFigureOut">
              <a:rPr kumimoji="1" lang="ja-JP" altLang="en-US" smtClean="0"/>
              <a:t>2019/11/12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D74B0E1-8544-454A-90BC-2E46687653EF}" type="slidenum">
              <a:rPr kumimoji="1" lang="ja-JP" altLang="en-US" smtClean="0"/>
              <a:t>‹#›</a:t>
            </a:fld>
            <a:endParaRPr kumimoji="1" lang="ja-JP" altLang="en-US"/>
          </a:p>
        </p:txBody>
      </p:sp>
    </p:spTree>
    <p:extLst>
      <p:ext uri="{BB962C8B-B14F-4D97-AF65-F5344CB8AC3E}">
        <p14:creationId xmlns:p14="http://schemas.microsoft.com/office/powerpoint/2010/main" val="38986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8"/>
            <a:ext cx="78867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BE8AD821-9ED2-4BA2-8FEA-C3EC4F191EED}" type="datetimeFigureOut">
              <a:rPr kumimoji="1" lang="ja-JP" altLang="en-US" smtClean="0"/>
              <a:t>2019/11/12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D74B0E1-8544-454A-90BC-2E46687653EF}" type="slidenum">
              <a:rPr kumimoji="1" lang="ja-JP" altLang="en-US" smtClean="0"/>
              <a:t>‹#›</a:t>
            </a:fld>
            <a:endParaRPr kumimoji="1" lang="ja-JP" altLang="en-US"/>
          </a:p>
        </p:txBody>
      </p:sp>
    </p:spTree>
    <p:extLst>
      <p:ext uri="{BB962C8B-B14F-4D97-AF65-F5344CB8AC3E}">
        <p14:creationId xmlns:p14="http://schemas.microsoft.com/office/powerpoint/2010/main" val="9529665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6715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825625"/>
            <a:ext cx="386715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BE8AD821-9ED2-4BA2-8FEA-C3EC4F191EED}" type="datetimeFigureOut">
              <a:rPr kumimoji="1" lang="ja-JP" altLang="en-US" smtClean="0"/>
              <a:t>2019/11/12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D74B0E1-8544-454A-90BC-2E46687653EF}" type="slidenum">
              <a:rPr kumimoji="1" lang="ja-JP" altLang="en-US" smtClean="0"/>
              <a:t>‹#›</a:t>
            </a:fld>
            <a:endParaRPr kumimoji="1" lang="ja-JP" altLang="en-US"/>
          </a:p>
        </p:txBody>
      </p:sp>
    </p:spTree>
    <p:extLst>
      <p:ext uri="{BB962C8B-B14F-4D97-AF65-F5344CB8AC3E}">
        <p14:creationId xmlns:p14="http://schemas.microsoft.com/office/powerpoint/2010/main" val="31987134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365125"/>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30238" y="2505075"/>
            <a:ext cx="386873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0" y="2505075"/>
            <a:ext cx="38877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BE8AD821-9ED2-4BA2-8FEA-C3EC4F191EED}" type="datetimeFigureOut">
              <a:rPr kumimoji="1" lang="ja-JP" altLang="en-US" smtClean="0"/>
              <a:t>2019/11/12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D74B0E1-8544-454A-90BC-2E46687653EF}" type="slidenum">
              <a:rPr kumimoji="1" lang="ja-JP" altLang="en-US" smtClean="0"/>
              <a:t>‹#›</a:t>
            </a:fld>
            <a:endParaRPr kumimoji="1" lang="ja-JP" altLang="en-US"/>
          </a:p>
        </p:txBody>
      </p:sp>
    </p:spTree>
    <p:extLst>
      <p:ext uri="{BB962C8B-B14F-4D97-AF65-F5344CB8AC3E}">
        <p14:creationId xmlns:p14="http://schemas.microsoft.com/office/powerpoint/2010/main" val="42667664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BE8AD821-9ED2-4BA2-8FEA-C3EC4F191EED}" type="datetimeFigureOut">
              <a:rPr kumimoji="1" lang="ja-JP" altLang="en-US" smtClean="0"/>
              <a:t>2019/11/12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D74B0E1-8544-454A-90BC-2E46687653EF}" type="slidenum">
              <a:rPr kumimoji="1" lang="ja-JP" altLang="en-US" smtClean="0"/>
              <a:t>‹#›</a:t>
            </a:fld>
            <a:endParaRPr kumimoji="1" lang="ja-JP" altLang="en-US"/>
          </a:p>
        </p:txBody>
      </p:sp>
    </p:spTree>
    <p:extLst>
      <p:ext uri="{BB962C8B-B14F-4D97-AF65-F5344CB8AC3E}">
        <p14:creationId xmlns:p14="http://schemas.microsoft.com/office/powerpoint/2010/main" val="28729795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BE8AD821-9ED2-4BA2-8FEA-C3EC4F191EED}" type="datetimeFigureOut">
              <a:rPr kumimoji="1" lang="ja-JP" altLang="en-US" smtClean="0"/>
              <a:t>2019/11/12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D74B0E1-8544-454A-90BC-2E46687653EF}" type="slidenum">
              <a:rPr kumimoji="1" lang="ja-JP" altLang="en-US" smtClean="0"/>
              <a:t>‹#›</a:t>
            </a:fld>
            <a:endParaRPr kumimoji="1" lang="ja-JP" altLang="en-US"/>
          </a:p>
        </p:txBody>
      </p:sp>
    </p:spTree>
    <p:extLst>
      <p:ext uri="{BB962C8B-B14F-4D97-AF65-F5344CB8AC3E}">
        <p14:creationId xmlns:p14="http://schemas.microsoft.com/office/powerpoint/2010/main" val="29480667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BE8AD821-9ED2-4BA2-8FEA-C3EC4F191EED}" type="datetimeFigureOut">
              <a:rPr kumimoji="1" lang="ja-JP" altLang="en-US" smtClean="0"/>
              <a:t>2019/11/12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D74B0E1-8544-454A-90BC-2E46687653EF}" type="slidenum">
              <a:rPr kumimoji="1" lang="ja-JP" altLang="en-US" smtClean="0"/>
              <a:t>‹#›</a:t>
            </a:fld>
            <a:endParaRPr kumimoji="1" lang="ja-JP" altLang="en-US"/>
          </a:p>
        </p:txBody>
      </p:sp>
    </p:spTree>
    <p:extLst>
      <p:ext uri="{BB962C8B-B14F-4D97-AF65-F5344CB8AC3E}">
        <p14:creationId xmlns:p14="http://schemas.microsoft.com/office/powerpoint/2010/main" val="29729848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BE8AD821-9ED2-4BA2-8FEA-C3EC4F191EED}" type="datetimeFigureOut">
              <a:rPr kumimoji="1" lang="ja-JP" altLang="en-US" smtClean="0"/>
              <a:t>2019/11/12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D74B0E1-8544-454A-90BC-2E46687653EF}" type="slidenum">
              <a:rPr kumimoji="1" lang="ja-JP" altLang="en-US" smtClean="0"/>
              <a:t>‹#›</a:t>
            </a:fld>
            <a:endParaRPr kumimoji="1" lang="ja-JP" altLang="en-US"/>
          </a:p>
        </p:txBody>
      </p:sp>
    </p:spTree>
    <p:extLst>
      <p:ext uri="{BB962C8B-B14F-4D97-AF65-F5344CB8AC3E}">
        <p14:creationId xmlns:p14="http://schemas.microsoft.com/office/powerpoint/2010/main" val="13428400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E8AD821-9ED2-4BA2-8FEA-C3EC4F191EED}" type="datetimeFigureOut">
              <a:rPr kumimoji="1" lang="ja-JP" altLang="en-US" smtClean="0"/>
              <a:t>2019/11/12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D74B0E1-8544-454A-90BC-2E46687653EF}" type="slidenum">
              <a:rPr kumimoji="1" lang="ja-JP" altLang="en-US" smtClean="0"/>
              <a:t>‹#›</a:t>
            </a:fld>
            <a:endParaRPr kumimoji="1" lang="ja-JP" altLang="en-US"/>
          </a:p>
        </p:txBody>
      </p:sp>
    </p:spTree>
    <p:extLst>
      <p:ext uri="{BB962C8B-B14F-4D97-AF65-F5344CB8AC3E}">
        <p14:creationId xmlns:p14="http://schemas.microsoft.com/office/powerpoint/2010/main" val="2678239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pic>
        <p:nvPicPr>
          <p:cNvPr id="7" name="Picture 6" descr="wmo2016_powerpoint_standard_v2-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5151694"/>
            <a:ext cx="1988820" cy="171450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5"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0" y="365125"/>
            <a:ext cx="57626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E8AD821-9ED2-4BA2-8FEA-C3EC4F191EED}" type="datetimeFigureOut">
              <a:rPr kumimoji="1" lang="ja-JP" altLang="en-US" smtClean="0"/>
              <a:t>2019/11/12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D74B0E1-8544-454A-90BC-2E46687653EF}" type="slidenum">
              <a:rPr kumimoji="1" lang="ja-JP" altLang="en-US" smtClean="0"/>
              <a:t>‹#›</a:t>
            </a:fld>
            <a:endParaRPr kumimoji="1" lang="ja-JP" altLang="en-US"/>
          </a:p>
        </p:txBody>
      </p:sp>
    </p:spTree>
    <p:extLst>
      <p:ext uri="{BB962C8B-B14F-4D97-AF65-F5344CB8AC3E}">
        <p14:creationId xmlns:p14="http://schemas.microsoft.com/office/powerpoint/2010/main" val="22955205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59AF2F-52C6-9B46-B8B2-0579234AE62E}" type="slidenum">
              <a:rPr lang="en-US" smtClean="0"/>
              <a:t>‹#›</a:t>
            </a:fld>
            <a:endParaRPr lang="en-US"/>
          </a:p>
        </p:txBody>
      </p:sp>
      <p:pic>
        <p:nvPicPr>
          <p:cNvPr id="7" name="Picture 6" descr="wmo2016_powerpoint_standard_v2-2.jp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0" y="5151694"/>
            <a:ext cx="1988820" cy="1714500"/>
          </a:xfrm>
          <a:prstGeom prst="rect">
            <a:avLst/>
          </a:prstGeom>
        </p:spPr>
      </p:pic>
      <p:pic>
        <p:nvPicPr>
          <p:cNvPr id="4" name="図 3"/>
          <p:cNvPicPr>
            <a:picLocks noChangeAspect="1"/>
          </p:cNvPicPr>
          <p:nvPr userDrawn="1"/>
        </p:nvPicPr>
        <p:blipFill>
          <a:blip r:embed="rId12"/>
          <a:stretch>
            <a:fillRect/>
          </a:stretch>
        </p:blipFill>
        <p:spPr>
          <a:xfrm>
            <a:off x="7710615" y="6308725"/>
            <a:ext cx="1315741" cy="52536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8AD821-9ED2-4BA2-8FEA-C3EC4F191EED}" type="datetimeFigureOut">
              <a:rPr kumimoji="1" lang="ja-JP" altLang="en-US" smtClean="0"/>
              <a:t>2019/11/12</a:t>
            </a:fld>
            <a:endParaRPr kumimoji="1" lang="ja-JP" altLang="en-US"/>
          </a:p>
        </p:txBody>
      </p:sp>
      <p:sp>
        <p:nvSpPr>
          <p:cNvPr id="5" name="フッター プレースホルダー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74B0E1-8544-454A-90BC-2E46687653EF}" type="slidenum">
              <a:rPr kumimoji="1" lang="ja-JP" altLang="en-US" smtClean="0"/>
              <a:t>‹#›</a:t>
            </a:fld>
            <a:endParaRPr kumimoji="1" lang="ja-JP" altLang="en-US"/>
          </a:p>
        </p:txBody>
      </p:sp>
    </p:spTree>
    <p:extLst>
      <p:ext uri="{BB962C8B-B14F-4D97-AF65-F5344CB8AC3E}">
        <p14:creationId xmlns:p14="http://schemas.microsoft.com/office/powerpoint/2010/main" val="4155831032"/>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png"/><Relationship Id="rId7" Type="http://schemas.openxmlformats.org/officeDocument/2006/relationships/image" Target="../media/image36.jpeg"/><Relationship Id="rId12" Type="http://schemas.openxmlformats.org/officeDocument/2006/relationships/image" Target="../media/image41.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5.jpeg"/><Relationship Id="rId11" Type="http://schemas.openxmlformats.org/officeDocument/2006/relationships/image" Target="../media/image40.jpeg"/><Relationship Id="rId5" Type="http://schemas.openxmlformats.org/officeDocument/2006/relationships/image" Target="../media/image34.jpeg"/><Relationship Id="rId10" Type="http://schemas.openxmlformats.org/officeDocument/2006/relationships/image" Target="../media/image39.jpeg"/><Relationship Id="rId4" Type="http://schemas.openxmlformats.org/officeDocument/2006/relationships/image" Target="../media/image33.jpeg"/><Relationship Id="rId9" Type="http://schemas.openxmlformats.org/officeDocument/2006/relationships/image" Target="../media/image38.jpeg"/></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jpe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jpeg"/><Relationship Id="rId9" Type="http://schemas.openxmlformats.org/officeDocument/2006/relationships/image" Target="../media/image18.png"/><Relationship Id="rId1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jp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mo2016_powerpoint_standard_v2-1.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216000" cy="6912000"/>
          </a:xfrm>
          <a:prstGeom prst="rect">
            <a:avLst/>
          </a:prstGeom>
        </p:spPr>
      </p:pic>
      <p:sp>
        <p:nvSpPr>
          <p:cNvPr id="6" name="TextBox 5"/>
          <p:cNvSpPr txBox="1"/>
          <p:nvPr/>
        </p:nvSpPr>
        <p:spPr>
          <a:xfrm>
            <a:off x="4971238" y="5898887"/>
            <a:ext cx="4172989" cy="707886"/>
          </a:xfrm>
          <a:prstGeom prst="rect">
            <a:avLst/>
          </a:prstGeom>
          <a:noFill/>
        </p:spPr>
        <p:txBody>
          <a:bodyPr wrap="square" rtlCol="0">
            <a:spAutoFit/>
          </a:bodyPr>
          <a:lstStyle/>
          <a:p>
            <a:pPr algn="ctr"/>
            <a:r>
              <a:rPr lang="de-DE" sz="2000" dirty="0" smtClean="0">
                <a:solidFill>
                  <a:srgbClr val="000090"/>
                </a:solidFill>
              </a:rPr>
              <a:t>OSCAR/Surface course for RA-II </a:t>
            </a:r>
          </a:p>
          <a:p>
            <a:pPr algn="ctr"/>
            <a:endParaRPr lang="de-DE" sz="2000" dirty="0" smtClean="0">
              <a:solidFill>
                <a:srgbClr val="000090"/>
              </a:solidFill>
            </a:endParaRPr>
          </a:p>
        </p:txBody>
      </p:sp>
      <p:sp>
        <p:nvSpPr>
          <p:cNvPr id="7" name="Shape 231"/>
          <p:cNvSpPr txBox="1"/>
          <p:nvPr/>
        </p:nvSpPr>
        <p:spPr>
          <a:xfrm>
            <a:off x="120649" y="1002683"/>
            <a:ext cx="8865446" cy="110874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en-US" sz="4000" b="1" dirty="0" smtClean="0">
                <a:solidFill>
                  <a:srgbClr val="000090"/>
                </a:solidFill>
              </a:rPr>
              <a:t> </a:t>
            </a:r>
            <a:endParaRPr lang="en-US" sz="4000" b="1" dirty="0">
              <a:solidFill>
                <a:srgbClr val="000090"/>
              </a:solidFill>
            </a:endParaRPr>
          </a:p>
        </p:txBody>
      </p:sp>
      <p:sp>
        <p:nvSpPr>
          <p:cNvPr id="3" name="TextBox 2"/>
          <p:cNvSpPr txBox="1"/>
          <p:nvPr/>
        </p:nvSpPr>
        <p:spPr>
          <a:xfrm>
            <a:off x="3433759" y="2101743"/>
            <a:ext cx="2375779" cy="1077218"/>
          </a:xfrm>
          <a:prstGeom prst="rect">
            <a:avLst/>
          </a:prstGeom>
          <a:noFill/>
        </p:spPr>
        <p:txBody>
          <a:bodyPr wrap="none" rtlCol="0">
            <a:spAutoFit/>
          </a:bodyPr>
          <a:lstStyle/>
          <a:p>
            <a:pPr algn="ctr"/>
            <a:r>
              <a:rPr lang="en-US" sz="3200" i="1" dirty="0" smtClean="0">
                <a:solidFill>
                  <a:srgbClr val="011993"/>
                </a:solidFill>
                <a:latin typeface="+mj-lt"/>
                <a:ea typeface="Arial" panose="020B0604020202020204" pitchFamily="34" charset="0"/>
                <a:cs typeface="Arial" panose="020B0604020202020204" pitchFamily="34" charset="0"/>
                <a:sym typeface="Arial" panose="020B0604020202020204" pitchFamily="34" charset="0"/>
              </a:rPr>
              <a:t>Submitted by</a:t>
            </a:r>
          </a:p>
          <a:p>
            <a:pPr algn="ctr"/>
            <a:r>
              <a:rPr lang="en-US" altLang="ja-JP" sz="3200" i="1" dirty="0" smtClean="0">
                <a:latin typeface="+mj-lt"/>
              </a:rPr>
              <a:t>JMA</a:t>
            </a:r>
            <a:endParaRPr lang="x-none" altLang="en-US" sz="3200" i="1" dirty="0">
              <a:latin typeface="+mj-lt"/>
            </a:endParaRPr>
          </a:p>
        </p:txBody>
      </p:sp>
      <p:sp>
        <p:nvSpPr>
          <p:cNvPr id="4" name="テキスト ボックス 3"/>
          <p:cNvSpPr txBox="1"/>
          <p:nvPr/>
        </p:nvSpPr>
        <p:spPr>
          <a:xfrm>
            <a:off x="2361329" y="3423947"/>
            <a:ext cx="4493342" cy="369332"/>
          </a:xfrm>
          <a:prstGeom prst="rect">
            <a:avLst/>
          </a:prstGeom>
          <a:noFill/>
        </p:spPr>
        <p:txBody>
          <a:bodyPr wrap="square" rtlCol="0">
            <a:spAutoFit/>
          </a:bodyPr>
          <a:lstStyle/>
          <a:p>
            <a:pPr algn="ctr"/>
            <a:r>
              <a:rPr kumimoji="1" lang="en-US" altLang="ja-JP" dirty="0" smtClean="0"/>
              <a:t>YAMAZAKI </a:t>
            </a:r>
            <a:r>
              <a:rPr kumimoji="1" lang="en-US" altLang="ja-JP" dirty="0" err="1" smtClean="0"/>
              <a:t>Amune</a:t>
            </a:r>
            <a:endParaRPr kumimoji="1" lang="ja-JP"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ja-JP" altLang="en-US" sz="3600" b="1" dirty="0" smtClean="0">
                <a:solidFill>
                  <a:srgbClr val="000090"/>
                </a:solidFill>
              </a:rPr>
              <a:t>日本における気象観測の</a:t>
            </a:r>
            <a:r>
              <a:rPr lang="ja-JP" altLang="en-US" sz="3600" b="1" dirty="0">
                <a:solidFill>
                  <a:srgbClr val="000090"/>
                </a:solidFill>
              </a:rPr>
              <a:t>概要</a:t>
            </a:r>
            <a:endParaRPr lang="en-US" sz="3600" dirty="0"/>
          </a:p>
        </p:txBody>
      </p:sp>
      <p:sp>
        <p:nvSpPr>
          <p:cNvPr id="3" name="Content Placeholder 2"/>
          <p:cNvSpPr>
            <a:spLocks noGrp="1"/>
          </p:cNvSpPr>
          <p:nvPr>
            <p:ph idx="1"/>
          </p:nvPr>
        </p:nvSpPr>
        <p:spPr>
          <a:xfrm>
            <a:off x="457200" y="1417638"/>
            <a:ext cx="8229600" cy="4708525"/>
          </a:xfrm>
        </p:spPr>
        <p:txBody>
          <a:bodyPr>
            <a:normAutofit/>
          </a:bodyPr>
          <a:lstStyle/>
          <a:p>
            <a:pPr marL="682625" indent="-682625">
              <a:buFont typeface="+mj-lt"/>
              <a:buAutoNum type="romanUcPeriod"/>
            </a:pPr>
            <a:r>
              <a:rPr lang="ja-JP" altLang="en-US" sz="2400" dirty="0" smtClean="0"/>
              <a:t>概要</a:t>
            </a:r>
            <a:endParaRPr lang="en-US" altLang="ja-JP" sz="2400" dirty="0" smtClean="0"/>
          </a:p>
          <a:p>
            <a:pPr marL="682625" indent="-682625">
              <a:buFont typeface="+mj-lt"/>
              <a:buAutoNum type="romanUcPeriod"/>
            </a:pPr>
            <a:endParaRPr lang="en-US" altLang="ja-JP" sz="2400" dirty="0"/>
          </a:p>
          <a:p>
            <a:pPr marL="0" indent="0">
              <a:buNone/>
            </a:pPr>
            <a:r>
              <a:rPr lang="ja-JP" altLang="en-US" sz="2400" dirty="0" smtClean="0"/>
              <a:t>毎日の天気予報</a:t>
            </a:r>
            <a:r>
              <a:rPr lang="en-US" altLang="ja-JP" sz="2400" dirty="0" smtClean="0"/>
              <a:t>(Daily weather forecast)</a:t>
            </a:r>
            <a:r>
              <a:rPr lang="ja-JP" altLang="en-US" sz="2400" dirty="0" err="1" smtClean="0"/>
              <a:t>、</a:t>
            </a:r>
            <a:r>
              <a:rPr lang="ja-JP" altLang="en-US" sz="2400" dirty="0" smtClean="0"/>
              <a:t>雷雨や集中豪雨の監視</a:t>
            </a:r>
            <a:r>
              <a:rPr lang="en-US" altLang="ja-JP" sz="2400" dirty="0" smtClean="0"/>
              <a:t>(severe weather monitoring)</a:t>
            </a:r>
            <a:r>
              <a:rPr lang="ja-JP" altLang="en-US" sz="2400" dirty="0" err="1" smtClean="0"/>
              <a:t>、</a:t>
            </a:r>
            <a:r>
              <a:rPr lang="ja-JP" altLang="en-US" sz="2400" dirty="0" smtClean="0"/>
              <a:t>台風情報の分析</a:t>
            </a:r>
            <a:r>
              <a:rPr lang="en-US" altLang="ja-JP" sz="2400" dirty="0" smtClean="0"/>
              <a:t>(typhoon analysis)</a:t>
            </a:r>
            <a:r>
              <a:rPr lang="ja-JP" altLang="en-US" sz="2400" dirty="0" smtClean="0"/>
              <a:t>や気候監視</a:t>
            </a:r>
            <a:r>
              <a:rPr lang="en-US" altLang="ja-JP" sz="2400" dirty="0" smtClean="0"/>
              <a:t>(climate change monitoring)</a:t>
            </a:r>
            <a:r>
              <a:rPr lang="ja-JP" altLang="en-US" sz="2400" dirty="0" smtClean="0"/>
              <a:t>などに用いられ、気象情報の根幹となる</a:t>
            </a:r>
            <a:endParaRPr lang="en-US" altLang="ja-JP" sz="2400" dirty="0" smtClean="0"/>
          </a:p>
          <a:p>
            <a:pPr marL="0" indent="0">
              <a:buNone/>
            </a:pPr>
            <a:r>
              <a:rPr lang="ja-JP" altLang="en-US" sz="2400" dirty="0" smtClean="0"/>
              <a:t>注意報・警報等の防災情報、空路や海路等の輸送の安全確保、経済活動への利用など</a:t>
            </a:r>
            <a:endParaRPr lang="en-US" altLang="ja-JP" sz="2400" dirty="0" smtClean="0"/>
          </a:p>
          <a:p>
            <a:pPr marL="682625" indent="-682625">
              <a:buFont typeface="+mj-lt"/>
              <a:buAutoNum type="romanUcPeriod"/>
            </a:pPr>
            <a:endParaRPr lang="en-US" sz="2400" dirty="0"/>
          </a:p>
        </p:txBody>
      </p:sp>
    </p:spTree>
    <p:extLst>
      <p:ext uri="{BB962C8B-B14F-4D97-AF65-F5344CB8AC3E}">
        <p14:creationId xmlns:p14="http://schemas.microsoft.com/office/powerpoint/2010/main" val="38027264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1"/>
          <p:cNvSpPr txBox="1">
            <a:spLocks/>
          </p:cNvSpPr>
          <p:nvPr/>
        </p:nvSpPr>
        <p:spPr>
          <a:xfrm>
            <a:off x="603504" y="274638"/>
            <a:ext cx="8229600" cy="1143000"/>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smtClean="0">
                <a:solidFill>
                  <a:srgbClr val="000090"/>
                </a:solidFill>
              </a:rPr>
              <a:t/>
            </a:r>
            <a:br>
              <a:rPr lang="en-US" sz="3600" b="1" dirty="0" smtClean="0">
                <a:solidFill>
                  <a:srgbClr val="000090"/>
                </a:solidFill>
              </a:rPr>
            </a:br>
            <a:endParaRPr lang="en-US" sz="3100" dirty="0">
              <a:solidFill>
                <a:srgbClr val="000090"/>
              </a:solidFill>
            </a:endParaRPr>
          </a:p>
        </p:txBody>
      </p:sp>
      <p:sp>
        <p:nvSpPr>
          <p:cNvPr id="5" name="Title 1"/>
          <p:cNvSpPr txBox="1">
            <a:spLocks/>
          </p:cNvSpPr>
          <p:nvPr/>
        </p:nvSpPr>
        <p:spPr>
          <a:xfrm>
            <a:off x="581603" y="90317"/>
            <a:ext cx="8229600" cy="1143000"/>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smtClean="0">
                <a:solidFill>
                  <a:srgbClr val="000090"/>
                </a:solidFill>
              </a:rPr>
              <a:t>JMA’s Surface Weather Observations</a:t>
            </a:r>
            <a:endParaRPr lang="en-US" sz="3600" b="1" dirty="0">
              <a:solidFill>
                <a:srgbClr val="000090"/>
              </a:solidFill>
            </a:endParaRPr>
          </a:p>
        </p:txBody>
      </p:sp>
      <p:sp>
        <p:nvSpPr>
          <p:cNvPr id="83" name="Rectangle 15"/>
          <p:cNvSpPr>
            <a:spLocks noChangeArrowheads="1"/>
          </p:cNvSpPr>
          <p:nvPr/>
        </p:nvSpPr>
        <p:spPr bwMode="auto">
          <a:xfrm>
            <a:off x="3684618" y="4367817"/>
            <a:ext cx="998538" cy="285750"/>
          </a:xfrm>
          <a:prstGeom prst="rect">
            <a:avLst/>
          </a:prstGeom>
          <a:solidFill>
            <a:schemeClr val="bg1"/>
          </a:solidFill>
          <a:ln w="9525">
            <a:noFill/>
            <a:miter lim="800000"/>
            <a:headEnd/>
            <a:tailEnd/>
          </a:ln>
        </p:spPr>
        <p:txBody>
          <a:bodyPr wrap="none" anchor="ctr"/>
          <a:lstStyle/>
          <a:p>
            <a:pPr algn="ctr"/>
            <a:r>
              <a:rPr lang="en-US" altLang="ja-JP" sz="1400" dirty="0" smtClean="0">
                <a:latin typeface="Times New Roman" pitchFamily="18" charset="0"/>
              </a:rPr>
              <a:t>Rain Sensor</a:t>
            </a:r>
            <a:endParaRPr lang="en-US" altLang="ja-JP" sz="1400" dirty="0">
              <a:latin typeface="Times New Roman" pitchFamily="18" charset="0"/>
            </a:endParaRPr>
          </a:p>
        </p:txBody>
      </p:sp>
      <p:sp>
        <p:nvSpPr>
          <p:cNvPr id="84" name="Rectangle 16"/>
          <p:cNvSpPr>
            <a:spLocks noChangeArrowheads="1"/>
          </p:cNvSpPr>
          <p:nvPr/>
        </p:nvSpPr>
        <p:spPr bwMode="auto">
          <a:xfrm>
            <a:off x="1750965" y="4536444"/>
            <a:ext cx="1241425" cy="319088"/>
          </a:xfrm>
          <a:prstGeom prst="rect">
            <a:avLst/>
          </a:prstGeom>
          <a:solidFill>
            <a:schemeClr val="bg1"/>
          </a:solidFill>
          <a:ln w="9525">
            <a:noFill/>
            <a:miter lim="800000"/>
            <a:headEnd/>
            <a:tailEnd/>
          </a:ln>
        </p:spPr>
        <p:txBody>
          <a:bodyPr wrap="none" anchor="ctr"/>
          <a:lstStyle/>
          <a:p>
            <a:pPr algn="ctr"/>
            <a:r>
              <a:rPr lang="en-US" altLang="ja-JP" sz="1400" dirty="0" smtClean="0">
                <a:latin typeface="Times New Roman" pitchFamily="18" charset="0"/>
              </a:rPr>
              <a:t>Precipitation </a:t>
            </a:r>
            <a:r>
              <a:rPr lang="en-US" altLang="ja-JP" sz="1400" dirty="0">
                <a:latin typeface="Times New Roman" pitchFamily="18" charset="0"/>
              </a:rPr>
              <a:t>Gauge</a:t>
            </a:r>
          </a:p>
        </p:txBody>
      </p:sp>
      <p:sp>
        <p:nvSpPr>
          <p:cNvPr id="85" name="Rectangle 17"/>
          <p:cNvSpPr>
            <a:spLocks noChangeArrowheads="1"/>
          </p:cNvSpPr>
          <p:nvPr/>
        </p:nvSpPr>
        <p:spPr bwMode="auto">
          <a:xfrm>
            <a:off x="3705906" y="3201406"/>
            <a:ext cx="1309688" cy="423862"/>
          </a:xfrm>
          <a:prstGeom prst="rect">
            <a:avLst/>
          </a:prstGeom>
          <a:solidFill>
            <a:schemeClr val="bg1"/>
          </a:solidFill>
          <a:ln w="9525">
            <a:noFill/>
            <a:miter lim="800000"/>
            <a:headEnd/>
            <a:tailEnd/>
          </a:ln>
        </p:spPr>
        <p:txBody>
          <a:bodyPr wrap="none" anchor="ctr"/>
          <a:lstStyle/>
          <a:p>
            <a:pPr algn="ctr"/>
            <a:r>
              <a:rPr lang="en-US" altLang="ja-JP" sz="1400" dirty="0" smtClean="0">
                <a:latin typeface="Times New Roman" pitchFamily="18" charset="0"/>
              </a:rPr>
              <a:t>Thermometer</a:t>
            </a:r>
          </a:p>
          <a:p>
            <a:pPr algn="ctr"/>
            <a:r>
              <a:rPr lang="en-US" altLang="ja-JP" sz="1400" dirty="0" smtClean="0">
                <a:latin typeface="Times New Roman" pitchFamily="18" charset="0"/>
              </a:rPr>
              <a:t>Hygrometer</a:t>
            </a:r>
            <a:endParaRPr lang="en-US" altLang="ja-JP" sz="1400" dirty="0">
              <a:latin typeface="Times New Roman" pitchFamily="18" charset="0"/>
            </a:endParaRPr>
          </a:p>
        </p:txBody>
      </p:sp>
      <p:sp>
        <p:nvSpPr>
          <p:cNvPr id="86" name="Rectangle 18"/>
          <p:cNvSpPr>
            <a:spLocks noChangeArrowheads="1"/>
          </p:cNvSpPr>
          <p:nvPr/>
        </p:nvSpPr>
        <p:spPr bwMode="auto">
          <a:xfrm>
            <a:off x="2617880" y="1529016"/>
            <a:ext cx="1152525" cy="287337"/>
          </a:xfrm>
          <a:prstGeom prst="rect">
            <a:avLst/>
          </a:prstGeom>
          <a:solidFill>
            <a:schemeClr val="bg1"/>
          </a:solidFill>
          <a:ln w="9525">
            <a:noFill/>
            <a:miter lim="800000"/>
            <a:headEnd/>
            <a:tailEnd/>
          </a:ln>
        </p:spPr>
        <p:txBody>
          <a:bodyPr wrap="none" anchor="ctr"/>
          <a:lstStyle/>
          <a:p>
            <a:pPr algn="ctr"/>
            <a:r>
              <a:rPr lang="en-US" altLang="ja-JP" sz="1400" dirty="0" err="1">
                <a:latin typeface="Times New Roman" pitchFamily="18" charset="0"/>
              </a:rPr>
              <a:t>Pyranometer</a:t>
            </a:r>
            <a:endParaRPr lang="en-US" altLang="ja-JP" sz="1400" dirty="0">
              <a:latin typeface="Times New Roman" pitchFamily="18" charset="0"/>
            </a:endParaRPr>
          </a:p>
        </p:txBody>
      </p:sp>
      <p:sp>
        <p:nvSpPr>
          <p:cNvPr id="87" name="Rectangle 19"/>
          <p:cNvSpPr>
            <a:spLocks noChangeArrowheads="1"/>
          </p:cNvSpPr>
          <p:nvPr/>
        </p:nvSpPr>
        <p:spPr bwMode="auto">
          <a:xfrm>
            <a:off x="265437" y="3536223"/>
            <a:ext cx="1619250" cy="266824"/>
          </a:xfrm>
          <a:prstGeom prst="rect">
            <a:avLst/>
          </a:prstGeom>
          <a:solidFill>
            <a:schemeClr val="bg1"/>
          </a:solidFill>
          <a:ln w="9525">
            <a:noFill/>
            <a:miter lim="800000"/>
            <a:headEnd/>
            <a:tailEnd/>
          </a:ln>
        </p:spPr>
        <p:txBody>
          <a:bodyPr wrap="none" anchor="ctr"/>
          <a:lstStyle/>
          <a:p>
            <a:pPr algn="ctr"/>
            <a:r>
              <a:rPr lang="en-US" altLang="ja-JP" sz="1400" dirty="0" smtClean="0">
                <a:latin typeface="Times New Roman" pitchFamily="18" charset="0"/>
              </a:rPr>
              <a:t>Snow Cover Meter</a:t>
            </a:r>
            <a:endParaRPr lang="en-US" altLang="ja-JP" sz="1400" dirty="0">
              <a:latin typeface="Times New Roman" pitchFamily="18" charset="0"/>
            </a:endParaRPr>
          </a:p>
        </p:txBody>
      </p:sp>
      <p:sp>
        <p:nvSpPr>
          <p:cNvPr id="88" name="Rectangle 15"/>
          <p:cNvSpPr>
            <a:spLocks noChangeArrowheads="1"/>
          </p:cNvSpPr>
          <p:nvPr/>
        </p:nvSpPr>
        <p:spPr bwMode="auto">
          <a:xfrm>
            <a:off x="4289209" y="1526871"/>
            <a:ext cx="1368425" cy="285750"/>
          </a:xfrm>
          <a:prstGeom prst="rect">
            <a:avLst/>
          </a:prstGeom>
          <a:solidFill>
            <a:schemeClr val="bg1"/>
          </a:solidFill>
          <a:ln w="9525">
            <a:noFill/>
            <a:miter lim="800000"/>
            <a:headEnd/>
            <a:tailEnd/>
          </a:ln>
        </p:spPr>
        <p:txBody>
          <a:bodyPr wrap="none" anchor="ctr"/>
          <a:lstStyle/>
          <a:p>
            <a:pPr algn="ctr"/>
            <a:r>
              <a:rPr lang="en-US" altLang="ja-JP" sz="1400" dirty="0">
                <a:latin typeface="Times New Roman" pitchFamily="18" charset="0"/>
                <a:cs typeface="Times New Roman" pitchFamily="18" charset="0"/>
              </a:rPr>
              <a:t>Sunshine Recorder</a:t>
            </a:r>
          </a:p>
        </p:txBody>
      </p:sp>
      <p:sp>
        <p:nvSpPr>
          <p:cNvPr id="89" name="Rectangle 15"/>
          <p:cNvSpPr>
            <a:spLocks noChangeArrowheads="1"/>
          </p:cNvSpPr>
          <p:nvPr/>
        </p:nvSpPr>
        <p:spPr bwMode="auto">
          <a:xfrm>
            <a:off x="4843873" y="3732258"/>
            <a:ext cx="1368425" cy="564634"/>
          </a:xfrm>
          <a:prstGeom prst="rect">
            <a:avLst/>
          </a:prstGeom>
          <a:noFill/>
          <a:ln w="9525">
            <a:noFill/>
            <a:miter lim="800000"/>
            <a:headEnd/>
            <a:tailEnd/>
          </a:ln>
        </p:spPr>
        <p:txBody>
          <a:bodyPr wrap="none" anchor="ctr"/>
          <a:lstStyle/>
          <a:p>
            <a:pPr algn="ctr">
              <a:lnSpc>
                <a:spcPts val="2200"/>
              </a:lnSpc>
            </a:pPr>
            <a:r>
              <a:rPr lang="en-US" altLang="ja-JP" sz="1400" dirty="0" smtClean="0">
                <a:latin typeface="Times New Roman" pitchFamily="18" charset="0"/>
                <a:cs typeface="Times New Roman" pitchFamily="18" charset="0"/>
              </a:rPr>
              <a:t>Visibility Meter</a:t>
            </a:r>
          </a:p>
        </p:txBody>
      </p:sp>
      <p:sp>
        <p:nvSpPr>
          <p:cNvPr id="90" name="Rectangle 13"/>
          <p:cNvSpPr>
            <a:spLocks noChangeArrowheads="1"/>
          </p:cNvSpPr>
          <p:nvPr/>
        </p:nvSpPr>
        <p:spPr bwMode="auto">
          <a:xfrm>
            <a:off x="303527" y="1354890"/>
            <a:ext cx="1944687" cy="719137"/>
          </a:xfrm>
          <a:prstGeom prst="rect">
            <a:avLst/>
          </a:prstGeom>
          <a:noFill/>
          <a:ln w="9525">
            <a:noFill/>
            <a:miter lim="800000"/>
            <a:headEnd/>
            <a:tailEnd/>
          </a:ln>
        </p:spPr>
        <p:txBody>
          <a:bodyPr wrap="none" anchor="ctr"/>
          <a:lstStyle/>
          <a:p>
            <a:pPr algn="ctr"/>
            <a:r>
              <a:rPr lang="en-US" altLang="ja-JP" sz="1400" dirty="0">
                <a:latin typeface="Times New Roman" pitchFamily="18" charset="0"/>
                <a:cs typeface="Times New Roman" pitchFamily="18" charset="0"/>
              </a:rPr>
              <a:t>Combined Wind Vane and </a:t>
            </a:r>
          </a:p>
          <a:p>
            <a:pPr algn="ctr"/>
            <a:r>
              <a:rPr lang="en-US" altLang="ja-JP" sz="1400" dirty="0">
                <a:latin typeface="Times New Roman" pitchFamily="18" charset="0"/>
                <a:cs typeface="Times New Roman" pitchFamily="18" charset="0"/>
              </a:rPr>
              <a:t>Propeller Anemometer </a:t>
            </a:r>
          </a:p>
        </p:txBody>
      </p:sp>
      <p:pic>
        <p:nvPicPr>
          <p:cNvPr id="92" name="Picture 12"/>
          <p:cNvPicPr>
            <a:picLocks noChangeAspect="1" noChangeArrowheads="1"/>
          </p:cNvPicPr>
          <p:nvPr/>
        </p:nvPicPr>
        <p:blipFill rotWithShape="1">
          <a:blip r:embed="rId3">
            <a:lum bright="20000" contrast="20000"/>
          </a:blip>
          <a:srcRect l="53053"/>
          <a:stretch/>
        </p:blipFill>
        <p:spPr bwMode="auto">
          <a:xfrm>
            <a:off x="543942" y="3937171"/>
            <a:ext cx="869238" cy="211759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93" name="図 92" descr="回転式日照計.jpg"/>
          <p:cNvPicPr>
            <a:picLocks noChangeAspect="1"/>
          </p:cNvPicPr>
          <p:nvPr/>
        </p:nvPicPr>
        <p:blipFill>
          <a:blip r:embed="rId4"/>
          <a:stretch>
            <a:fillRect/>
          </a:stretch>
        </p:blipFill>
        <p:spPr>
          <a:xfrm>
            <a:off x="4182826" y="1862975"/>
            <a:ext cx="1380555" cy="1097674"/>
          </a:xfrm>
          <a:prstGeom prst="rect">
            <a:avLst/>
          </a:prstGeom>
          <a:effectLst>
            <a:outerShdw blurRad="50800" dist="38100" dir="2700000" algn="tl" rotWithShape="0">
              <a:prstClr val="black">
                <a:alpha val="40000"/>
              </a:prstClr>
            </a:outerShdw>
          </a:effectLst>
        </p:spPr>
      </p:pic>
      <p:pic>
        <p:nvPicPr>
          <p:cNvPr id="94" name="図 4" descr="20110704_10測器 014.jpg"/>
          <p:cNvPicPr>
            <a:picLocks noChangeAspect="1"/>
          </p:cNvPicPr>
          <p:nvPr/>
        </p:nvPicPr>
        <p:blipFill rotWithShape="1">
          <a:blip r:embed="rId5" cstate="print">
            <a:extLst>
              <a:ext uri="{28A0092B-C50C-407E-A947-70E740481C1C}">
                <a14:useLocalDpi xmlns:a14="http://schemas.microsoft.com/office/drawing/2010/main" val="0"/>
              </a:ext>
            </a:extLst>
          </a:blip>
          <a:srcRect l="13364" t="13961" r="9908" b="8851"/>
          <a:stretch/>
        </p:blipFill>
        <p:spPr bwMode="auto">
          <a:xfrm>
            <a:off x="2537782" y="1902313"/>
            <a:ext cx="1168124" cy="101602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 name="図 94" descr="北の丸の通風筒.jpg"/>
          <p:cNvPicPr>
            <a:picLocks noChangeAspect="1"/>
          </p:cNvPicPr>
          <p:nvPr/>
        </p:nvPicPr>
        <p:blipFill rotWithShape="1">
          <a:blip r:embed="rId6"/>
          <a:srcRect l="5263" t="20733" r="19475" b="25553"/>
          <a:stretch/>
        </p:blipFill>
        <p:spPr>
          <a:xfrm>
            <a:off x="2313411" y="3201406"/>
            <a:ext cx="1507383" cy="1083095"/>
          </a:xfrm>
          <a:prstGeom prst="rect">
            <a:avLst/>
          </a:prstGeom>
          <a:effectLst>
            <a:outerShdw blurRad="50800" dist="38100" dir="2700000" algn="tl" rotWithShape="0">
              <a:prstClr val="black">
                <a:alpha val="40000"/>
              </a:prstClr>
            </a:outerShdw>
          </a:effectLst>
        </p:spPr>
      </p:pic>
      <p:pic>
        <p:nvPicPr>
          <p:cNvPr id="96" name="Picture 9" descr="\\Jcmn20\観測課１\21_地上技術係\10型整備関連\取付調整\H23\作業写真\根室\DSCF6261.JPG"/>
          <p:cNvPicPr>
            <a:picLocks noChangeAspect="1" noChangeArrowheads="1"/>
          </p:cNvPicPr>
          <p:nvPr/>
        </p:nvPicPr>
        <p:blipFill>
          <a:blip r:embed="rId7" cstate="print"/>
          <a:srcRect/>
          <a:stretch>
            <a:fillRect/>
          </a:stretch>
        </p:blipFill>
        <p:spPr bwMode="auto">
          <a:xfrm>
            <a:off x="543942" y="1944493"/>
            <a:ext cx="1423827" cy="106772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97" name="図 96" descr="温水式雨量計_伊良湖.JPG"/>
          <p:cNvPicPr>
            <a:picLocks noChangeAspect="1"/>
          </p:cNvPicPr>
          <p:nvPr/>
        </p:nvPicPr>
        <p:blipFill>
          <a:blip r:embed="rId8" cstate="print"/>
          <a:stretch>
            <a:fillRect/>
          </a:stretch>
        </p:blipFill>
        <p:spPr>
          <a:xfrm>
            <a:off x="1650580" y="4919035"/>
            <a:ext cx="1492247" cy="1119495"/>
          </a:xfrm>
          <a:prstGeom prst="rect">
            <a:avLst/>
          </a:prstGeom>
          <a:effectLst>
            <a:outerShdw blurRad="50800" dist="38100" dir="2700000" algn="tl" rotWithShape="0">
              <a:prstClr val="black">
                <a:alpha val="40000"/>
              </a:prstClr>
            </a:outerShdw>
          </a:effectLst>
        </p:spPr>
      </p:pic>
      <p:pic>
        <p:nvPicPr>
          <p:cNvPr id="98" name="図 97" descr="DSC_0052.JPG"/>
          <p:cNvPicPr>
            <a:picLocks noChangeAspect="1"/>
          </p:cNvPicPr>
          <p:nvPr/>
        </p:nvPicPr>
        <p:blipFill>
          <a:blip r:embed="rId9" cstate="print">
            <a:lum bright="10000" contrast="10000"/>
          </a:blip>
          <a:srcRect l="5783" t="5901" r="8941"/>
          <a:stretch>
            <a:fillRect/>
          </a:stretch>
        </p:blipFill>
        <p:spPr>
          <a:xfrm>
            <a:off x="3802956" y="4634794"/>
            <a:ext cx="852112" cy="1414206"/>
          </a:xfrm>
          <a:prstGeom prst="rect">
            <a:avLst/>
          </a:prstGeom>
          <a:effectLst>
            <a:outerShdw blurRad="50800" dist="38100" dir="2700000" algn="tl" rotWithShape="0">
              <a:prstClr val="black">
                <a:alpha val="40000"/>
              </a:prstClr>
            </a:outerShdw>
          </a:effectLst>
        </p:spPr>
      </p:pic>
      <p:pic>
        <p:nvPicPr>
          <p:cNvPr id="99" name="Picture 8"/>
          <p:cNvPicPr>
            <a:picLocks noChangeAspect="1" noChangeArrowheads="1"/>
          </p:cNvPicPr>
          <p:nvPr/>
        </p:nvPicPr>
        <p:blipFill rotWithShape="1">
          <a:blip r:embed="rId10" cstate="print"/>
          <a:srcRect t="12827"/>
          <a:stretch/>
        </p:blipFill>
        <p:spPr bwMode="auto">
          <a:xfrm>
            <a:off x="5223860" y="4191875"/>
            <a:ext cx="1080067" cy="193424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00" name="Rectangle 15"/>
          <p:cNvSpPr>
            <a:spLocks noChangeArrowheads="1"/>
          </p:cNvSpPr>
          <p:nvPr/>
        </p:nvSpPr>
        <p:spPr bwMode="auto">
          <a:xfrm>
            <a:off x="5977622" y="2716558"/>
            <a:ext cx="1368425" cy="285750"/>
          </a:xfrm>
          <a:prstGeom prst="rect">
            <a:avLst/>
          </a:prstGeom>
          <a:solidFill>
            <a:schemeClr val="bg1"/>
          </a:solidFill>
          <a:ln w="9525">
            <a:noFill/>
            <a:miter lim="800000"/>
            <a:headEnd/>
            <a:tailEnd/>
          </a:ln>
        </p:spPr>
        <p:txBody>
          <a:bodyPr wrap="none" anchor="ctr"/>
          <a:lstStyle/>
          <a:p>
            <a:pPr algn="ctr"/>
            <a:r>
              <a:rPr lang="en-US" altLang="ja-JP" sz="1400" dirty="0" smtClean="0">
                <a:latin typeface="Times New Roman" pitchFamily="18" charset="0"/>
                <a:cs typeface="Times New Roman" pitchFamily="18" charset="0"/>
              </a:rPr>
              <a:t>Barometer</a:t>
            </a:r>
            <a:endParaRPr lang="en-US" altLang="ja-JP" sz="1400" dirty="0">
              <a:latin typeface="Times New Roman" pitchFamily="18" charset="0"/>
              <a:cs typeface="Times New Roman" pitchFamily="18" charset="0"/>
            </a:endParaRPr>
          </a:p>
        </p:txBody>
      </p:sp>
      <p:pic>
        <p:nvPicPr>
          <p:cNvPr id="101" name="図 100" descr="DSC_0415.JPG"/>
          <p:cNvPicPr>
            <a:picLocks noChangeAspect="1"/>
          </p:cNvPicPr>
          <p:nvPr/>
        </p:nvPicPr>
        <p:blipFill>
          <a:blip r:embed="rId11" cstate="print"/>
          <a:srcRect l="13776" r="19288" b="8547"/>
          <a:stretch>
            <a:fillRect/>
          </a:stretch>
        </p:blipFill>
        <p:spPr>
          <a:xfrm>
            <a:off x="6082185" y="1567131"/>
            <a:ext cx="1203109" cy="1092932"/>
          </a:xfrm>
          <a:prstGeom prst="rect">
            <a:avLst/>
          </a:prstGeom>
          <a:effectLst>
            <a:outerShdw blurRad="50800" dist="38100" dir="2700000" algn="tl" rotWithShape="0">
              <a:prstClr val="black">
                <a:alpha val="40000"/>
              </a:prstClr>
            </a:outerShdw>
          </a:effectLst>
        </p:spPr>
      </p:pic>
      <p:sp>
        <p:nvSpPr>
          <p:cNvPr id="102" name="角丸四角形 101"/>
          <p:cNvSpPr/>
          <p:nvPr/>
        </p:nvSpPr>
        <p:spPr>
          <a:xfrm>
            <a:off x="163984" y="984289"/>
            <a:ext cx="8867273" cy="5256714"/>
          </a:xfrm>
          <a:prstGeom prst="roundRect">
            <a:avLst/>
          </a:prstGeom>
          <a:noFill/>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3" name="角丸四角形 102"/>
          <p:cNvSpPr/>
          <p:nvPr/>
        </p:nvSpPr>
        <p:spPr>
          <a:xfrm>
            <a:off x="163984" y="712698"/>
            <a:ext cx="1546665" cy="54098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t>JMA-10 type</a:t>
            </a:r>
            <a:endParaRPr kumimoji="1" lang="ja-JP" altLang="en-US" dirty="0"/>
          </a:p>
        </p:txBody>
      </p:sp>
      <p:sp>
        <p:nvSpPr>
          <p:cNvPr id="104" name="AutoShape 8"/>
          <p:cNvSpPr>
            <a:spLocks noChangeArrowheads="1"/>
          </p:cNvSpPr>
          <p:nvPr/>
        </p:nvSpPr>
        <p:spPr bwMode="auto">
          <a:xfrm>
            <a:off x="6732089" y="3232165"/>
            <a:ext cx="638379" cy="495300"/>
          </a:xfrm>
          <a:prstGeom prst="rightArrow">
            <a:avLst>
              <a:gd name="adj1" fmla="val 43333"/>
              <a:gd name="adj2" fmla="val 63086"/>
            </a:avLst>
          </a:prstGeom>
          <a:solidFill>
            <a:srgbClr val="FFFF00"/>
          </a:solidFill>
          <a:ln w="9525">
            <a:solidFill>
              <a:schemeClr val="tx1"/>
            </a:solidFill>
            <a:miter lim="800000"/>
            <a:headEnd/>
            <a:tailEnd/>
          </a:ln>
          <a:effectLst>
            <a:outerShdw blurRad="50800" dist="38100" dir="2700000" algn="tl" rotWithShape="0">
              <a:prstClr val="black">
                <a:alpha val="40000"/>
              </a:prstClr>
            </a:outerShdw>
          </a:effectLst>
        </p:spPr>
        <p:txBody>
          <a:bodyPr wrap="none" anchor="ctr"/>
          <a:lstStyle/>
          <a:p>
            <a:endParaRPr lang="ja-JP" altLang="en-US"/>
          </a:p>
        </p:txBody>
      </p:sp>
      <p:sp>
        <p:nvSpPr>
          <p:cNvPr id="105" name="Rectangle 12"/>
          <p:cNvSpPr>
            <a:spLocks noChangeArrowheads="1"/>
          </p:cNvSpPr>
          <p:nvPr/>
        </p:nvSpPr>
        <p:spPr bwMode="auto">
          <a:xfrm>
            <a:off x="7473553" y="5221174"/>
            <a:ext cx="1587603" cy="523220"/>
          </a:xfrm>
          <a:prstGeom prst="rect">
            <a:avLst/>
          </a:prstGeom>
          <a:noFill/>
          <a:ln w="9525">
            <a:noFill/>
            <a:miter lim="800000"/>
            <a:headEnd/>
            <a:tailEnd/>
          </a:ln>
        </p:spPr>
        <p:txBody>
          <a:bodyPr wrap="square" anchor="ctr">
            <a:spAutoFit/>
          </a:bodyPr>
          <a:lstStyle/>
          <a:p>
            <a:r>
              <a:rPr lang="en-US" altLang="ja-JP" sz="1400" dirty="0">
                <a:latin typeface="Times New Roman" pitchFamily="18" charset="0"/>
              </a:rPr>
              <a:t>Data Converter &amp; Processing Unit</a:t>
            </a:r>
          </a:p>
        </p:txBody>
      </p:sp>
      <p:pic>
        <p:nvPicPr>
          <p:cNvPr id="106" name="図 105" descr="JMA10型筺体の写真.jpg"/>
          <p:cNvPicPr>
            <a:picLocks noChangeAspect="1"/>
          </p:cNvPicPr>
          <p:nvPr/>
        </p:nvPicPr>
        <p:blipFill>
          <a:blip r:embed="rId12" cstate="print"/>
          <a:stretch>
            <a:fillRect/>
          </a:stretch>
        </p:blipFill>
        <p:spPr>
          <a:xfrm>
            <a:off x="7522646" y="2318408"/>
            <a:ext cx="1236532" cy="2818114"/>
          </a:xfrm>
          <a:prstGeom prst="rect">
            <a:avLst/>
          </a:prstGeom>
          <a:effectLst>
            <a:outerShdw blurRad="50800" dist="38100" dir="2700000" algn="tl" rotWithShape="0">
              <a:prstClr val="black">
                <a:alpha val="40000"/>
              </a:prstClr>
            </a:outerShdw>
          </a:effectLst>
        </p:spPr>
      </p:pic>
      <p:sp>
        <p:nvSpPr>
          <p:cNvPr id="107" name="角丸四角形 106"/>
          <p:cNvSpPr/>
          <p:nvPr/>
        </p:nvSpPr>
        <p:spPr>
          <a:xfrm>
            <a:off x="7935067" y="2958811"/>
            <a:ext cx="538162" cy="361345"/>
          </a:xfrm>
          <a:prstGeom prst="roundRect">
            <a:avLst/>
          </a:prstGeom>
          <a:noFill/>
          <a:ln w="31750">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Tree>
    <p:extLst>
      <p:ext uri="{BB962C8B-B14F-4D97-AF65-F5344CB8AC3E}">
        <p14:creationId xmlns:p14="http://schemas.microsoft.com/office/powerpoint/2010/main" val="36215436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643062"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pic>
        <p:nvPicPr>
          <p:cNvPr id="3" name="図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2350" y="641708"/>
            <a:ext cx="5879299" cy="5662279"/>
          </a:xfrm>
          <a:prstGeom prst="rect">
            <a:avLst/>
          </a:prstGeom>
          <a:ln>
            <a:solidFill>
              <a:schemeClr val="tx1"/>
            </a:solidFill>
          </a:ln>
        </p:spPr>
      </p:pic>
      <p:sp>
        <p:nvSpPr>
          <p:cNvPr id="5" name="Title 1"/>
          <p:cNvSpPr txBox="1">
            <a:spLocks/>
          </p:cNvSpPr>
          <p:nvPr/>
        </p:nvSpPr>
        <p:spPr>
          <a:xfrm>
            <a:off x="457200" y="64382"/>
            <a:ext cx="8229600" cy="590026"/>
          </a:xfrm>
          <a:prstGeom prst="rect">
            <a:avLst/>
          </a:prstGeom>
        </p:spPr>
        <p:txBody>
          <a:bodyP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ja-JP" sz="3600" b="1" dirty="0">
                <a:solidFill>
                  <a:srgbClr val="000090"/>
                </a:solidFill>
              </a:rPr>
              <a:t>JMA Upper-air </a:t>
            </a:r>
            <a:r>
              <a:rPr lang="en-US" altLang="ja-JP" sz="3600" b="1" dirty="0" smtClean="0">
                <a:solidFill>
                  <a:srgbClr val="000090"/>
                </a:solidFill>
              </a:rPr>
              <a:t>Observation </a:t>
            </a:r>
            <a:r>
              <a:rPr lang="en-US" altLang="ja-JP" sz="3600" b="1" dirty="0" err="1" smtClean="0">
                <a:solidFill>
                  <a:srgbClr val="000090"/>
                </a:solidFill>
              </a:rPr>
              <a:t>Netwo</a:t>
            </a:r>
            <a:r>
              <a:rPr lang="ja-JP" altLang="en-US" sz="3600" b="1" dirty="0" err="1" smtClean="0">
                <a:solidFill>
                  <a:srgbClr val="000090"/>
                </a:solidFill>
              </a:rPr>
              <a:t>ｒ</a:t>
            </a:r>
            <a:r>
              <a:rPr lang="en-US" altLang="ja-JP" sz="3600" b="1" dirty="0" smtClean="0">
                <a:solidFill>
                  <a:srgbClr val="000090"/>
                </a:solidFill>
              </a:rPr>
              <a:t>k</a:t>
            </a:r>
            <a:endParaRPr lang="en-US" altLang="ja-JP" sz="3600" b="1" dirty="0">
              <a:solidFill>
                <a:srgbClr val="000090"/>
              </a:solidFill>
            </a:endParaRPr>
          </a:p>
        </p:txBody>
      </p:sp>
      <p:grpSp>
        <p:nvGrpSpPr>
          <p:cNvPr id="4" name="グループ化 3"/>
          <p:cNvGrpSpPr/>
          <p:nvPr/>
        </p:nvGrpSpPr>
        <p:grpSpPr>
          <a:xfrm>
            <a:off x="1714312" y="789313"/>
            <a:ext cx="2147272" cy="705826"/>
            <a:chOff x="1807211" y="1691630"/>
            <a:chExt cx="2147272" cy="705826"/>
          </a:xfrm>
        </p:grpSpPr>
        <p:sp>
          <p:nvSpPr>
            <p:cNvPr id="6" name="Text Box 4300"/>
            <p:cNvSpPr txBox="1">
              <a:spLocks noChangeArrowheads="1"/>
            </p:cNvSpPr>
            <p:nvPr/>
          </p:nvSpPr>
          <p:spPr bwMode="auto">
            <a:xfrm>
              <a:off x="1807211" y="1691630"/>
              <a:ext cx="2147272" cy="705826"/>
            </a:xfrm>
            <a:prstGeom prst="rect">
              <a:avLst/>
            </a:prstGeom>
            <a:solidFill>
              <a:schemeClr val="bg1"/>
            </a:solidFill>
            <a:ln w="3175">
              <a:solidFill>
                <a:schemeClr val="tx1"/>
              </a:solidFill>
              <a:miter lim="800000"/>
              <a:headEnd/>
              <a:tailEnd/>
            </a:ln>
            <a:effectLst/>
          </p:spPr>
          <p:txBody>
            <a:bodyPr wrap="square" tIns="79200" bIns="86400">
              <a:spAutoFit/>
            </a:bodyPr>
            <a:lstStyle/>
            <a:p>
              <a:pPr defTabSz="350838">
                <a:lnSpc>
                  <a:spcPts val="2100"/>
                </a:lnSpc>
                <a:tabLst>
                  <a:tab pos="3948113" algn="r"/>
                  <a:tab pos="3959225" algn="r"/>
                </a:tabLst>
                <a:defRPr/>
              </a:pPr>
              <a:r>
                <a:rPr lang="en-US" altLang="ja-JP" sz="1400" dirty="0" smtClean="0">
                  <a:latin typeface="Times New Roman" pitchFamily="18" charset="0"/>
                  <a:ea typeface="ＭＳ Ｐゴシック" charset="-128"/>
                  <a:cs typeface="Times New Roman" pitchFamily="18" charset="0"/>
                </a:rPr>
                <a:t>    Radiosonde station	16</a:t>
              </a:r>
            </a:p>
            <a:p>
              <a:pPr defTabSz="350838">
                <a:lnSpc>
                  <a:spcPts val="2100"/>
                </a:lnSpc>
                <a:tabLst>
                  <a:tab pos="3948113" algn="r"/>
                  <a:tab pos="3959225" algn="r"/>
                </a:tabLst>
                <a:defRPr/>
              </a:pPr>
              <a:r>
                <a:rPr lang="en-US" altLang="ja-JP" sz="1400" dirty="0" smtClean="0">
                  <a:latin typeface="Times New Roman" pitchFamily="18" charset="0"/>
                  <a:ea typeface="ＭＳ Ｐゴシック" charset="-128"/>
                  <a:cs typeface="Times New Roman" pitchFamily="18" charset="0"/>
                </a:rPr>
                <a:t>    </a:t>
              </a:r>
              <a:r>
                <a:rPr lang="en-US" altLang="ja-JP" sz="1400" dirty="0" err="1" smtClean="0">
                  <a:latin typeface="Times New Roman" pitchFamily="18" charset="0"/>
                  <a:ea typeface="ＭＳ Ｐゴシック" charset="-128"/>
                  <a:cs typeface="Times New Roman" pitchFamily="18" charset="0"/>
                </a:rPr>
                <a:t>Windprofiler</a:t>
              </a:r>
              <a:r>
                <a:rPr lang="en-US" altLang="ja-JP" sz="1400" dirty="0" smtClean="0">
                  <a:latin typeface="Times New Roman" pitchFamily="18" charset="0"/>
                  <a:ea typeface="ＭＳ Ｐゴシック" charset="-128"/>
                  <a:cs typeface="Times New Roman" pitchFamily="18" charset="0"/>
                </a:rPr>
                <a:t> station 	33</a:t>
              </a:r>
              <a:endParaRPr lang="en-US" altLang="ja-JP" sz="1400" b="1" dirty="0">
                <a:latin typeface="Times New Roman" pitchFamily="18" charset="0"/>
                <a:ea typeface="ＭＳ ゴシック" pitchFamily="49" charset="-128"/>
              </a:endParaRPr>
            </a:p>
          </p:txBody>
        </p:sp>
        <p:sp>
          <p:nvSpPr>
            <p:cNvPr id="7" name="正方形/長方形 6"/>
            <p:cNvSpPr/>
            <p:nvPr/>
          </p:nvSpPr>
          <p:spPr>
            <a:xfrm>
              <a:off x="1883219" y="2115460"/>
              <a:ext cx="139752" cy="144000"/>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1883219" y="1851290"/>
              <a:ext cx="139752" cy="144000"/>
            </a:xfrm>
            <a:prstGeom prst="rect">
              <a:avLst/>
            </a:prstGeom>
            <a:solidFill>
              <a:srgbClr val="00F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7478946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51" name="Rectangle 590"/>
          <p:cNvSpPr>
            <a:spLocks noChangeArrowheads="1"/>
          </p:cNvSpPr>
          <p:nvPr/>
        </p:nvSpPr>
        <p:spPr bwMode="auto">
          <a:xfrm>
            <a:off x="1153437" y="2409426"/>
            <a:ext cx="2667676" cy="584775"/>
          </a:xfrm>
          <a:prstGeom prst="rect">
            <a:avLst/>
          </a:prstGeom>
          <a:noFill/>
          <a:ln w="9525">
            <a:noFill/>
            <a:miter lim="800000"/>
            <a:headEnd/>
            <a:tailEnd/>
          </a:ln>
        </p:spPr>
        <p:txBody>
          <a:bodyPr wrap="square" anchor="ctr">
            <a:spAutoFit/>
          </a:bodyPr>
          <a:lstStyle/>
          <a:p>
            <a:r>
              <a:rPr lang="ja-JP" altLang="en-US" sz="1600" dirty="0">
                <a:latin typeface="ＭＳ ゴシック" pitchFamily="49" charset="-128"/>
                <a:ea typeface="ＭＳ ゴシック" pitchFamily="49" charset="-128"/>
                <a:cs typeface="Times New Roman" pitchFamily="18" charset="0"/>
              </a:rPr>
              <a:t>地上気象観測網</a:t>
            </a:r>
            <a:endParaRPr lang="ja-JP" altLang="en-US" sz="1600" dirty="0">
              <a:ea typeface="ＭＳ ゴシック" pitchFamily="49" charset="-128"/>
              <a:cs typeface="Times New Roman" pitchFamily="18" charset="0"/>
            </a:endParaRPr>
          </a:p>
          <a:p>
            <a:pPr eaLnBrk="0" hangingPunct="0"/>
            <a:r>
              <a:rPr lang="ja-JP" altLang="en-US" sz="1600" dirty="0">
                <a:latin typeface="ＭＳ ゴシック" pitchFamily="49" charset="-128"/>
                <a:ea typeface="ＭＳ ゴシック" pitchFamily="49" charset="-128"/>
                <a:cs typeface="Times New Roman" pitchFamily="18" charset="0"/>
              </a:rPr>
              <a:t>（</a:t>
            </a:r>
            <a:r>
              <a:rPr lang="ja-JP" altLang="en-US" sz="1600" dirty="0" smtClean="0">
                <a:latin typeface="ＭＳ ゴシック" pitchFamily="49" charset="-128"/>
                <a:ea typeface="ＭＳ ゴシック" pitchFamily="49" charset="-128"/>
                <a:cs typeface="Times New Roman" pitchFamily="18" charset="0"/>
              </a:rPr>
              <a:t>平成</a:t>
            </a:r>
            <a:r>
              <a:rPr lang="en-US" altLang="ja-JP" sz="1600" dirty="0" smtClean="0">
                <a:latin typeface="ＭＳ ゴシック" pitchFamily="49" charset="-128"/>
                <a:ea typeface="ＭＳ ゴシック" pitchFamily="49" charset="-128"/>
                <a:cs typeface="Times New Roman" pitchFamily="18" charset="0"/>
              </a:rPr>
              <a:t>31</a:t>
            </a:r>
            <a:r>
              <a:rPr lang="ja-JP" altLang="en-US" sz="1600" dirty="0" smtClean="0">
                <a:latin typeface="ＭＳ ゴシック" pitchFamily="49" charset="-128"/>
                <a:ea typeface="ＭＳ ゴシック" pitchFamily="49" charset="-128"/>
                <a:cs typeface="Times New Roman" pitchFamily="18" charset="0"/>
              </a:rPr>
              <a:t>年４月１日</a:t>
            </a:r>
            <a:r>
              <a:rPr lang="ja-JP" altLang="en-US" sz="1600" dirty="0">
                <a:latin typeface="ＭＳ ゴシック" pitchFamily="49" charset="-128"/>
                <a:ea typeface="ＭＳ ゴシック" pitchFamily="49" charset="-128"/>
                <a:cs typeface="Times New Roman" pitchFamily="18" charset="0"/>
              </a:rPr>
              <a:t>現在）</a:t>
            </a:r>
            <a:endParaRPr lang="ja-JP" altLang="en-US" sz="1600" dirty="0">
              <a:ea typeface="ＭＳ ゴシック" pitchFamily="49" charset="-128"/>
              <a:cs typeface="Times New Roman" pitchFamily="18" charset="0"/>
            </a:endParaRPr>
          </a:p>
        </p:txBody>
      </p:sp>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5177" y="654408"/>
            <a:ext cx="7413645" cy="5560233"/>
          </a:xfrm>
          <a:prstGeom prst="rect">
            <a:avLst/>
          </a:prstGeom>
        </p:spPr>
      </p:pic>
      <p:sp>
        <p:nvSpPr>
          <p:cNvPr id="538" name="Title 1"/>
          <p:cNvSpPr txBox="1">
            <a:spLocks/>
          </p:cNvSpPr>
          <p:nvPr/>
        </p:nvSpPr>
        <p:spPr>
          <a:xfrm>
            <a:off x="457200" y="64382"/>
            <a:ext cx="8229600" cy="590026"/>
          </a:xfrm>
          <a:prstGeom prst="rect">
            <a:avLst/>
          </a:prstGeom>
        </p:spPr>
        <p:txBody>
          <a:bodyP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smtClean="0">
                <a:solidFill>
                  <a:srgbClr val="000090"/>
                </a:solidFill>
              </a:rPr>
              <a:t>JMA </a:t>
            </a:r>
            <a:r>
              <a:rPr lang="en-US" sz="3600" b="1" dirty="0">
                <a:solidFill>
                  <a:srgbClr val="000090"/>
                </a:solidFill>
              </a:rPr>
              <a:t>Radar Observation Network</a:t>
            </a:r>
          </a:p>
        </p:txBody>
      </p:sp>
      <p:sp>
        <p:nvSpPr>
          <p:cNvPr id="5" name="Rectangle 267"/>
          <p:cNvSpPr>
            <a:spLocks noChangeArrowheads="1"/>
          </p:cNvSpPr>
          <p:nvPr/>
        </p:nvSpPr>
        <p:spPr bwMode="auto">
          <a:xfrm>
            <a:off x="5923252" y="5323951"/>
            <a:ext cx="1831336" cy="246221"/>
          </a:xfrm>
          <a:prstGeom prst="rect">
            <a:avLst/>
          </a:prstGeom>
          <a:solidFill>
            <a:schemeClr val="bg1"/>
          </a:solidFill>
          <a:ln w="9525">
            <a:noFill/>
            <a:miter lim="800000"/>
            <a:headEnd/>
            <a:tailEnd/>
          </a:ln>
        </p:spPr>
        <p:txBody>
          <a:bodyPr wrap="square" lIns="0" tIns="0" rIns="0" bIns="0">
            <a:spAutoFit/>
          </a:bodyPr>
          <a:lstStyle/>
          <a:p>
            <a:pPr>
              <a:defRPr/>
            </a:pPr>
            <a:r>
              <a:rPr lang="en-US" altLang="ja-JP" sz="1200" dirty="0">
                <a:latin typeface="+mj-lt"/>
                <a:ea typeface="ＭＳ Ｐゴシック" pitchFamily="50" charset="-128"/>
              </a:rPr>
              <a:t> </a:t>
            </a:r>
            <a:r>
              <a:rPr lang="en-US" altLang="ja-JP" sz="1600" dirty="0" smtClean="0">
                <a:latin typeface="+mj-lt"/>
                <a:ea typeface="ＭＳ Ｐゴシック" pitchFamily="50" charset="-128"/>
              </a:rPr>
              <a:t>Doppler radars (20)</a:t>
            </a:r>
            <a:endParaRPr lang="en-US" altLang="ja-JP" sz="1600" dirty="0">
              <a:latin typeface="+mj-lt"/>
              <a:ea typeface="ＭＳ Ｐゴシック" pitchFamily="50" charset="-128"/>
            </a:endParaRPr>
          </a:p>
        </p:txBody>
      </p:sp>
      <p:sp>
        <p:nvSpPr>
          <p:cNvPr id="6" name="Oval 284"/>
          <p:cNvSpPr>
            <a:spLocks noChangeArrowheads="1"/>
          </p:cNvSpPr>
          <p:nvPr/>
        </p:nvSpPr>
        <p:spPr bwMode="auto">
          <a:xfrm>
            <a:off x="5737322" y="5359571"/>
            <a:ext cx="162000" cy="162000"/>
          </a:xfrm>
          <a:prstGeom prst="ellipse">
            <a:avLst/>
          </a:prstGeom>
          <a:solidFill>
            <a:srgbClr val="0070C0"/>
          </a:solidFill>
          <a:ln w="14288">
            <a:solidFill>
              <a:srgbClr val="000000"/>
            </a:solidFill>
            <a:round/>
            <a:headEnd/>
            <a:tailEnd/>
          </a:ln>
        </p:spPr>
        <p:txBody>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endParaRPr lang="ja-JP" altLang="en-US"/>
          </a:p>
        </p:txBody>
      </p:sp>
    </p:spTree>
    <p:extLst>
      <p:ext uri="{BB962C8B-B14F-4D97-AF65-F5344CB8AC3E}">
        <p14:creationId xmlns:p14="http://schemas.microsoft.com/office/powerpoint/2010/main" val="22056958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ja-JP" altLang="en-US" sz="3600" b="1" dirty="0" smtClean="0">
                <a:solidFill>
                  <a:srgbClr val="000090"/>
                </a:solidFill>
              </a:rPr>
              <a:t>日本についての概要</a:t>
            </a:r>
            <a:endParaRPr lang="en-US" sz="3600" dirty="0"/>
          </a:p>
        </p:txBody>
      </p:sp>
      <p:sp>
        <p:nvSpPr>
          <p:cNvPr id="3" name="Content Placeholder 2"/>
          <p:cNvSpPr>
            <a:spLocks noGrp="1"/>
          </p:cNvSpPr>
          <p:nvPr>
            <p:ph idx="1"/>
          </p:nvPr>
        </p:nvSpPr>
        <p:spPr>
          <a:xfrm>
            <a:off x="457200" y="1417638"/>
            <a:ext cx="8229600" cy="4708525"/>
          </a:xfrm>
        </p:spPr>
        <p:txBody>
          <a:bodyPr>
            <a:normAutofit/>
          </a:bodyPr>
          <a:lstStyle/>
          <a:p>
            <a:pPr marL="682625" indent="-682625">
              <a:buFont typeface="+mj-lt"/>
              <a:buAutoNum type="romanUcPeriod"/>
            </a:pPr>
            <a:r>
              <a:rPr lang="ja-JP" altLang="en-US" sz="2400" dirty="0" smtClean="0"/>
              <a:t>概要</a:t>
            </a:r>
            <a:endParaRPr lang="en-US" altLang="ja-JP" sz="2400" dirty="0" smtClean="0"/>
          </a:p>
          <a:p>
            <a:pPr marL="0" indent="0">
              <a:buNone/>
            </a:pPr>
            <a:endParaRPr lang="en-US" altLang="ja-JP" sz="2400" dirty="0"/>
          </a:p>
          <a:p>
            <a:pPr marL="0" indent="0">
              <a:buNone/>
            </a:pPr>
            <a:r>
              <a:rPr lang="en-US" altLang="ja-JP" sz="2400" dirty="0" smtClean="0"/>
              <a:t> </a:t>
            </a:r>
            <a:r>
              <a:rPr lang="ja-JP" altLang="en-US" sz="2400" dirty="0" smtClean="0"/>
              <a:t>毎日の天気予報</a:t>
            </a:r>
            <a:r>
              <a:rPr lang="en-US" altLang="ja-JP" sz="2400" dirty="0" smtClean="0"/>
              <a:t>(Daily weather forecast)</a:t>
            </a:r>
            <a:r>
              <a:rPr lang="ja-JP" altLang="en-US" sz="2400" dirty="0" err="1" smtClean="0"/>
              <a:t>、</a:t>
            </a:r>
            <a:r>
              <a:rPr lang="ja-JP" altLang="en-US" sz="2400" dirty="0" smtClean="0"/>
              <a:t>雷雨や集中豪雨の監視</a:t>
            </a:r>
            <a:r>
              <a:rPr lang="en-US" altLang="ja-JP" sz="2400" dirty="0" smtClean="0"/>
              <a:t>(severe weather monitoring)</a:t>
            </a:r>
            <a:r>
              <a:rPr lang="ja-JP" altLang="en-US" sz="2400" dirty="0" err="1" smtClean="0"/>
              <a:t>、</a:t>
            </a:r>
            <a:r>
              <a:rPr lang="ja-JP" altLang="en-US" sz="2400" dirty="0" smtClean="0"/>
              <a:t>台風情報の分析</a:t>
            </a:r>
            <a:r>
              <a:rPr lang="en-US" altLang="ja-JP" sz="2400" dirty="0" smtClean="0"/>
              <a:t>(typhoon analysis)</a:t>
            </a:r>
            <a:r>
              <a:rPr lang="ja-JP" altLang="en-US" sz="2400" dirty="0" smtClean="0"/>
              <a:t>や気候監視</a:t>
            </a:r>
            <a:r>
              <a:rPr lang="en-US" altLang="ja-JP" sz="2400" dirty="0" smtClean="0"/>
              <a:t>(climate change monitoring)</a:t>
            </a:r>
            <a:r>
              <a:rPr lang="ja-JP" altLang="en-US" sz="2400" dirty="0" smtClean="0"/>
              <a:t>などに用いられ、気象情報の根幹となる</a:t>
            </a:r>
            <a:endParaRPr lang="en-US" altLang="ja-JP" sz="2400" dirty="0" smtClean="0"/>
          </a:p>
          <a:p>
            <a:pPr marL="0" indent="0">
              <a:buNone/>
            </a:pPr>
            <a:r>
              <a:rPr lang="ja-JP" altLang="en-US" sz="2400" dirty="0" smtClean="0"/>
              <a:t>注意報・警報等の防災情報、空路や海路等の輸送の安全確保、経済活動への利用など</a:t>
            </a:r>
            <a:endParaRPr lang="en-US" altLang="ja-JP" sz="2400" dirty="0" smtClean="0"/>
          </a:p>
          <a:p>
            <a:pPr marL="682625" indent="-682625">
              <a:buFont typeface="+mj-lt"/>
              <a:buAutoNum type="romanUcPeriod"/>
            </a:pPr>
            <a:endParaRPr lang="en-US" sz="2400" dirty="0"/>
          </a:p>
        </p:txBody>
      </p:sp>
    </p:spTree>
    <p:extLst>
      <p:ext uri="{BB962C8B-B14F-4D97-AF65-F5344CB8AC3E}">
        <p14:creationId xmlns:p14="http://schemas.microsoft.com/office/powerpoint/2010/main" val="2960604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835" y="1766005"/>
            <a:ext cx="1651271" cy="2201694"/>
          </a:xfrm>
          <a:prstGeom prst="rect">
            <a:avLst/>
          </a:prstGeom>
        </p:spPr>
      </p:pic>
      <p:sp>
        <p:nvSpPr>
          <p:cNvPr id="14" name="Content Placeholder 2"/>
          <p:cNvSpPr txBox="1">
            <a:spLocks/>
          </p:cNvSpPr>
          <p:nvPr/>
        </p:nvSpPr>
        <p:spPr>
          <a:xfrm>
            <a:off x="124635" y="776989"/>
            <a:ext cx="6105923" cy="164075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ja-JP" sz="2800" dirty="0" smtClean="0"/>
              <a:t>Characteristics of Japanese weather</a:t>
            </a:r>
          </a:p>
          <a:p>
            <a:r>
              <a:rPr lang="en-US" altLang="ja-JP" sz="2000" dirty="0" smtClean="0"/>
              <a:t>Four seasons, beautiful natural environment</a:t>
            </a:r>
          </a:p>
          <a:p>
            <a:r>
              <a:rPr lang="en-US" altLang="ja-JP" sz="2000" dirty="0" smtClean="0"/>
              <a:t>Many weather disasters</a:t>
            </a:r>
          </a:p>
          <a:p>
            <a:pPr marL="0" indent="0">
              <a:buFont typeface="Arial" panose="020B0604020202020204" pitchFamily="34" charset="0"/>
              <a:buNone/>
            </a:pPr>
            <a:endParaRPr lang="en-US" altLang="ja-JP" sz="2800" dirty="0" smtClean="0"/>
          </a:p>
        </p:txBody>
      </p:sp>
      <p:pic>
        <p:nvPicPr>
          <p:cNvPr id="15" name="図 14"/>
          <p:cNvPicPr>
            <a:picLocks noChangeAspect="1"/>
          </p:cNvPicPr>
          <p:nvPr/>
        </p:nvPicPr>
        <p:blipFill rotWithShape="1">
          <a:blip r:embed="rId4">
            <a:extLst>
              <a:ext uri="{28A0092B-C50C-407E-A947-70E740481C1C}">
                <a14:useLocalDpi xmlns:a14="http://schemas.microsoft.com/office/drawing/2010/main" val="0"/>
              </a:ext>
            </a:extLst>
          </a:blip>
          <a:srcRect l="22183" t="26210" r="15228"/>
          <a:stretch/>
        </p:blipFill>
        <p:spPr>
          <a:xfrm>
            <a:off x="4410523" y="2003260"/>
            <a:ext cx="1666244" cy="1964439"/>
          </a:xfrm>
          <a:prstGeom prst="rect">
            <a:avLst/>
          </a:prstGeom>
        </p:spPr>
      </p:pic>
      <p:pic>
        <p:nvPicPr>
          <p:cNvPr id="5" name="図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64377" y="2479890"/>
            <a:ext cx="1980784" cy="1485588"/>
          </a:xfrm>
          <a:prstGeom prst="rect">
            <a:avLst/>
          </a:prstGeom>
        </p:spPr>
      </p:pic>
      <p:sp>
        <p:nvSpPr>
          <p:cNvPr id="2" name="Title 1"/>
          <p:cNvSpPr>
            <a:spLocks noGrp="1"/>
          </p:cNvSpPr>
          <p:nvPr>
            <p:ph type="title"/>
          </p:nvPr>
        </p:nvSpPr>
        <p:spPr>
          <a:xfrm>
            <a:off x="457200" y="-85946"/>
            <a:ext cx="8229600" cy="1143000"/>
          </a:xfrm>
        </p:spPr>
        <p:txBody>
          <a:bodyPr>
            <a:normAutofit fontScale="90000"/>
          </a:bodyPr>
          <a:lstStyle/>
          <a:p>
            <a:r>
              <a:rPr lang="en-US" altLang="ja-JP" sz="4000" b="1" dirty="0" smtClean="0">
                <a:solidFill>
                  <a:srgbClr val="000090"/>
                </a:solidFill>
              </a:rPr>
              <a:t>Overview of JMA’s </a:t>
            </a:r>
            <a:r>
              <a:rPr lang="en-US" altLang="ja-JP" sz="4000" b="1" dirty="0">
                <a:solidFill>
                  <a:srgbClr val="000090"/>
                </a:solidFill>
              </a:rPr>
              <a:t>Weather Observation</a:t>
            </a:r>
            <a:endParaRPr lang="en-US" sz="4000" dirty="0"/>
          </a:p>
        </p:txBody>
      </p:sp>
      <p:sp>
        <p:nvSpPr>
          <p:cNvPr id="6" name="Content Placeholder 2"/>
          <p:cNvSpPr txBox="1">
            <a:spLocks/>
          </p:cNvSpPr>
          <p:nvPr/>
        </p:nvSpPr>
        <p:spPr>
          <a:xfrm>
            <a:off x="112368" y="3757540"/>
            <a:ext cx="4921271" cy="470852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altLang="ja-JP" sz="2800" dirty="0" smtClean="0"/>
          </a:p>
          <a:p>
            <a:r>
              <a:rPr lang="en-US" altLang="ja-JP" sz="2800" dirty="0" smtClean="0"/>
              <a:t>JMA’s weather</a:t>
            </a:r>
            <a:r>
              <a:rPr lang="ja-JP" altLang="en-US" sz="2800" dirty="0"/>
              <a:t> </a:t>
            </a:r>
            <a:r>
              <a:rPr lang="en-US" altLang="ja-JP" sz="2800" dirty="0" smtClean="0"/>
              <a:t>observations</a:t>
            </a:r>
          </a:p>
          <a:p>
            <a:r>
              <a:rPr lang="en-US" altLang="ja-JP" sz="2000" dirty="0" smtClean="0"/>
              <a:t>Surface observation</a:t>
            </a:r>
          </a:p>
          <a:p>
            <a:r>
              <a:rPr lang="en-US" altLang="ja-JP" sz="2000" dirty="0" smtClean="0"/>
              <a:t>Radar observation</a:t>
            </a:r>
          </a:p>
          <a:p>
            <a:r>
              <a:rPr lang="en-US" altLang="ja-JP" sz="2000" dirty="0" smtClean="0"/>
              <a:t>Radiosonde observation</a:t>
            </a:r>
          </a:p>
          <a:p>
            <a:r>
              <a:rPr lang="en-US" altLang="ja-JP" sz="2000" dirty="0" smtClean="0"/>
              <a:t>Wind profiler observation</a:t>
            </a:r>
          </a:p>
        </p:txBody>
      </p:sp>
      <p:sp>
        <p:nvSpPr>
          <p:cNvPr id="10" name="爆発 1 9"/>
          <p:cNvSpPr/>
          <p:nvPr/>
        </p:nvSpPr>
        <p:spPr>
          <a:xfrm>
            <a:off x="946385" y="1875467"/>
            <a:ext cx="2332472" cy="755407"/>
          </a:xfrm>
          <a:prstGeom prst="irregularSeal1">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kumimoji="1" lang="en-US" altLang="ja-JP" sz="2000" dirty="0">
                <a:solidFill>
                  <a:srgbClr val="000099"/>
                </a:solidFill>
              </a:rPr>
              <a:t>Heavy rain</a:t>
            </a:r>
            <a:endParaRPr kumimoji="1" lang="ja-JP" altLang="en-US" sz="2000" dirty="0">
              <a:solidFill>
                <a:srgbClr val="000099"/>
              </a:solidFill>
            </a:endParaRPr>
          </a:p>
        </p:txBody>
      </p:sp>
      <p:sp>
        <p:nvSpPr>
          <p:cNvPr id="11" name="爆発 1 10"/>
          <p:cNvSpPr/>
          <p:nvPr/>
        </p:nvSpPr>
        <p:spPr>
          <a:xfrm>
            <a:off x="2145766" y="2241235"/>
            <a:ext cx="2291391" cy="651510"/>
          </a:xfrm>
          <a:prstGeom prst="irregularSeal1">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kumimoji="1" lang="en-US" altLang="ja-JP" sz="2000" dirty="0" smtClean="0">
                <a:solidFill>
                  <a:srgbClr val="000099"/>
                </a:solidFill>
              </a:rPr>
              <a:t>Landslides</a:t>
            </a:r>
            <a:endParaRPr kumimoji="1" lang="ja-JP" altLang="en-US" sz="2000" dirty="0">
              <a:solidFill>
                <a:srgbClr val="000099"/>
              </a:solidFill>
            </a:endParaRPr>
          </a:p>
        </p:txBody>
      </p:sp>
      <p:pic>
        <p:nvPicPr>
          <p:cNvPr id="23" name="図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77482" y="2355542"/>
            <a:ext cx="2320870" cy="1609136"/>
          </a:xfrm>
          <a:prstGeom prst="rect">
            <a:avLst/>
          </a:prstGeom>
        </p:spPr>
      </p:pic>
      <p:sp>
        <p:nvSpPr>
          <p:cNvPr id="12" name="爆発 1 11"/>
          <p:cNvSpPr/>
          <p:nvPr/>
        </p:nvSpPr>
        <p:spPr>
          <a:xfrm>
            <a:off x="5817870" y="2029787"/>
            <a:ext cx="3326130" cy="651510"/>
          </a:xfrm>
          <a:prstGeom prst="irregularSeal1">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en-US" altLang="ja-JP" sz="2000" dirty="0" smtClean="0">
                <a:solidFill>
                  <a:srgbClr val="000099"/>
                </a:solidFill>
              </a:rPr>
              <a:t>Big</a:t>
            </a:r>
            <a:r>
              <a:rPr kumimoji="1" lang="en-US" altLang="ja-JP" sz="2000" dirty="0" smtClean="0"/>
              <a:t> </a:t>
            </a:r>
            <a:r>
              <a:rPr kumimoji="1" lang="en-US" altLang="ja-JP" sz="2000" dirty="0" smtClean="0">
                <a:solidFill>
                  <a:srgbClr val="000099"/>
                </a:solidFill>
              </a:rPr>
              <a:t>earthquakes</a:t>
            </a:r>
            <a:endParaRPr kumimoji="1" lang="ja-JP" altLang="en-US" sz="2000" dirty="0">
              <a:solidFill>
                <a:srgbClr val="000099"/>
              </a:solidFill>
            </a:endParaRPr>
          </a:p>
        </p:txBody>
      </p:sp>
      <p:sp>
        <p:nvSpPr>
          <p:cNvPr id="24" name="Content Placeholder 2"/>
          <p:cNvSpPr txBox="1">
            <a:spLocks/>
          </p:cNvSpPr>
          <p:nvPr/>
        </p:nvSpPr>
        <p:spPr>
          <a:xfrm>
            <a:off x="4543494" y="4294151"/>
            <a:ext cx="4595044" cy="470852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ja-JP" sz="2800" dirty="0" smtClean="0"/>
              <a:t>Use of observation data</a:t>
            </a:r>
          </a:p>
          <a:p>
            <a:r>
              <a:rPr lang="en-US" altLang="ja-JP" sz="2000" dirty="0" smtClean="0"/>
              <a:t>Daily weather forecast</a:t>
            </a:r>
          </a:p>
          <a:p>
            <a:r>
              <a:rPr lang="en-US" altLang="ja-JP" sz="2000" dirty="0" smtClean="0"/>
              <a:t>Warning and advisory for weather disaster </a:t>
            </a:r>
          </a:p>
          <a:p>
            <a:r>
              <a:rPr lang="en-US" altLang="ja-JP" sz="2000" dirty="0" smtClean="0"/>
              <a:t>Monitoring of the climate </a:t>
            </a:r>
          </a:p>
          <a:p>
            <a:pPr marL="0" indent="0">
              <a:buNone/>
            </a:pPr>
            <a:r>
              <a:rPr lang="en-US" altLang="ja-JP" sz="2000" dirty="0"/>
              <a:t> </a:t>
            </a:r>
            <a:r>
              <a:rPr lang="en-US" altLang="ja-JP" sz="2000" dirty="0" smtClean="0"/>
              <a:t>                                                                   etc</a:t>
            </a:r>
            <a:r>
              <a:rPr lang="en-US" altLang="ja-JP" sz="2000" dirty="0"/>
              <a:t>.</a:t>
            </a:r>
            <a:endParaRPr lang="en-US" altLang="ja-JP" sz="2000" dirty="0" smtClean="0"/>
          </a:p>
          <a:p>
            <a:endParaRPr lang="en-US" altLang="ja-JP" sz="2800" dirty="0" smtClean="0"/>
          </a:p>
        </p:txBody>
      </p:sp>
      <p:sp>
        <p:nvSpPr>
          <p:cNvPr id="13" name="爆発 1 12"/>
          <p:cNvSpPr/>
          <p:nvPr/>
        </p:nvSpPr>
        <p:spPr>
          <a:xfrm>
            <a:off x="4309675" y="2916606"/>
            <a:ext cx="2254487" cy="854539"/>
          </a:xfrm>
          <a:prstGeom prst="irregularSeal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2000" dirty="0" smtClean="0">
                <a:solidFill>
                  <a:srgbClr val="000099"/>
                </a:solidFill>
              </a:rPr>
              <a:t>Typhoon</a:t>
            </a:r>
            <a:endParaRPr kumimoji="1" lang="ja-JP" altLang="en-US" sz="2000" dirty="0">
              <a:solidFill>
                <a:srgbClr val="000099"/>
              </a:solidFill>
            </a:endParaRPr>
          </a:p>
        </p:txBody>
      </p:sp>
    </p:spTree>
    <p:extLst>
      <p:ext uri="{BB962C8B-B14F-4D97-AF65-F5344CB8AC3E}">
        <p14:creationId xmlns:p14="http://schemas.microsoft.com/office/powerpoint/2010/main" val="29982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917575" y="665456"/>
            <a:ext cx="7426325" cy="5709943"/>
          </a:xfrm>
          <a:prstGeom prst="rect">
            <a:avLst/>
          </a:prstGeom>
        </p:spPr>
      </p:pic>
      <p:sp>
        <p:nvSpPr>
          <p:cNvPr id="41" name="Title 1"/>
          <p:cNvSpPr txBox="1">
            <a:spLocks/>
          </p:cNvSpPr>
          <p:nvPr/>
        </p:nvSpPr>
        <p:spPr>
          <a:xfrm>
            <a:off x="457200" y="64382"/>
            <a:ext cx="8229600" cy="590026"/>
          </a:xfrm>
          <a:prstGeom prst="rect">
            <a:avLst/>
          </a:prstGeom>
        </p:spPr>
        <p:txBody>
          <a:bodyP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smtClean="0">
                <a:solidFill>
                  <a:srgbClr val="000090"/>
                </a:solidFill>
              </a:rPr>
              <a:t>JMA Surface Observation </a:t>
            </a:r>
            <a:r>
              <a:rPr lang="en-US" sz="3600" b="1" dirty="0">
                <a:solidFill>
                  <a:srgbClr val="000090"/>
                </a:solidFill>
              </a:rPr>
              <a:t>network</a:t>
            </a:r>
          </a:p>
        </p:txBody>
      </p:sp>
      <p:grpSp>
        <p:nvGrpSpPr>
          <p:cNvPr id="8" name="グループ化 7"/>
          <p:cNvGrpSpPr/>
          <p:nvPr/>
        </p:nvGrpSpPr>
        <p:grpSpPr>
          <a:xfrm>
            <a:off x="520723" y="747899"/>
            <a:ext cx="3991903" cy="2321653"/>
            <a:chOff x="1461800" y="3216704"/>
            <a:chExt cx="4113230" cy="2321653"/>
          </a:xfrm>
          <a:effectLst/>
        </p:grpSpPr>
        <p:sp>
          <p:nvSpPr>
            <p:cNvPr id="42" name="Text Box 4300"/>
            <p:cNvSpPr txBox="1">
              <a:spLocks noChangeArrowheads="1"/>
            </p:cNvSpPr>
            <p:nvPr/>
          </p:nvSpPr>
          <p:spPr bwMode="auto">
            <a:xfrm>
              <a:off x="1461800" y="3216704"/>
              <a:ext cx="4113230" cy="2321653"/>
            </a:xfrm>
            <a:prstGeom prst="rect">
              <a:avLst/>
            </a:prstGeom>
            <a:solidFill>
              <a:schemeClr val="bg1"/>
            </a:solidFill>
            <a:ln w="3175">
              <a:solidFill>
                <a:schemeClr val="tx1"/>
              </a:solidFill>
              <a:miter lim="800000"/>
              <a:headEnd/>
              <a:tailEnd/>
            </a:ln>
            <a:effectLst/>
          </p:spPr>
          <p:txBody>
            <a:bodyPr wrap="square" tIns="79200" bIns="86400">
              <a:spAutoFit/>
            </a:bodyPr>
            <a:lstStyle/>
            <a:p>
              <a:pPr defTabSz="350838">
                <a:lnSpc>
                  <a:spcPts val="2100"/>
                </a:lnSpc>
                <a:tabLst>
                  <a:tab pos="3948113" algn="r"/>
                  <a:tab pos="3959225" algn="r"/>
                </a:tabLst>
                <a:defRPr/>
              </a:pPr>
              <a:r>
                <a:rPr lang="ja-JP" altLang="en-US" sz="1200" dirty="0">
                  <a:solidFill>
                    <a:srgbClr val="FF0000"/>
                  </a:solidFill>
                  <a:latin typeface="ＭＳ ゴシック" pitchFamily="49" charset="-128"/>
                  <a:ea typeface="ＭＳ ゴシック" pitchFamily="49" charset="-128"/>
                </a:rPr>
                <a:t> </a:t>
              </a:r>
              <a:r>
                <a:rPr lang="ja-JP" altLang="en-US" sz="1200" dirty="0" smtClean="0">
                  <a:solidFill>
                    <a:srgbClr val="FF0000"/>
                  </a:solidFill>
                  <a:latin typeface="ＭＳ ゴシック" pitchFamily="49" charset="-128"/>
                  <a:ea typeface="ＭＳ ゴシック" pitchFamily="49" charset="-128"/>
                </a:rPr>
                <a:t>  </a:t>
              </a:r>
              <a:r>
                <a:rPr lang="en-US" altLang="ja-JP" sz="1200" dirty="0" smtClean="0">
                  <a:latin typeface="Times New Roman" pitchFamily="18" charset="0"/>
                  <a:ea typeface="ＭＳ Ｐゴシック" charset="-128"/>
                  <a:cs typeface="Times New Roman" pitchFamily="18" charset="0"/>
                </a:rPr>
                <a:t>Observations, Special AWS</a:t>
              </a:r>
              <a:r>
                <a:rPr lang="en-US" altLang="ja-JP" sz="1200" dirty="0">
                  <a:latin typeface="Times New Roman" pitchFamily="18" charset="0"/>
                  <a:ea typeface="ＭＳ Ｐゴシック" charset="-128"/>
                  <a:cs typeface="Times New Roman" pitchFamily="18" charset="0"/>
                </a:rPr>
                <a:t>	</a:t>
              </a:r>
              <a:r>
                <a:rPr lang="en-US" altLang="ja-JP" sz="1200" dirty="0" smtClean="0">
                  <a:latin typeface="Times New Roman" pitchFamily="18" charset="0"/>
                  <a:ea typeface="ＭＳ Ｐゴシック" charset="-128"/>
                  <a:cs typeface="Times New Roman" pitchFamily="18" charset="0"/>
                </a:rPr>
                <a:t>155 sites </a:t>
              </a:r>
            </a:p>
            <a:p>
              <a:pPr defTabSz="350838">
                <a:lnSpc>
                  <a:spcPts val="2100"/>
                </a:lnSpc>
                <a:tabLst>
                  <a:tab pos="3948113" algn="r"/>
                  <a:tab pos="3959225" algn="r"/>
                </a:tabLst>
                <a:defRPr/>
              </a:pPr>
              <a:r>
                <a:rPr lang="en-US" altLang="ja-JP" sz="1200" dirty="0">
                  <a:latin typeface="Times New Roman" pitchFamily="18" charset="0"/>
                  <a:ea typeface="ＭＳ Ｐゴシック" charset="-128"/>
                  <a:cs typeface="Times New Roman" pitchFamily="18" charset="0"/>
                </a:rPr>
                <a:t> </a:t>
              </a:r>
              <a:r>
                <a:rPr lang="en-US" altLang="ja-JP" sz="1200" dirty="0" smtClean="0">
                  <a:latin typeface="Times New Roman" pitchFamily="18" charset="0"/>
                  <a:ea typeface="ＭＳ Ｐゴシック" charset="-128"/>
                  <a:cs typeface="Times New Roman" pitchFamily="18" charset="0"/>
                </a:rPr>
                <a:t>      </a:t>
              </a:r>
              <a:r>
                <a:rPr lang="en-US" altLang="ja-JP" sz="1100" dirty="0" smtClean="0">
                  <a:latin typeface="Times New Roman" pitchFamily="18" charset="0"/>
                  <a:ea typeface="ＭＳ Ｐゴシック" charset="-128"/>
                  <a:cs typeface="Times New Roman" pitchFamily="18" charset="0"/>
                </a:rPr>
                <a:t>(including special automated weather stations)</a:t>
              </a:r>
              <a:endParaRPr lang="en-US" altLang="ja-JP" sz="1100" dirty="0">
                <a:latin typeface="Times New Roman" pitchFamily="18" charset="0"/>
                <a:ea typeface="ＭＳ Ｐゴシック" charset="-128"/>
                <a:cs typeface="Times New Roman" pitchFamily="18" charset="0"/>
              </a:endParaRPr>
            </a:p>
            <a:p>
              <a:pPr defTabSz="350838">
                <a:lnSpc>
                  <a:spcPts val="2100"/>
                </a:lnSpc>
                <a:tabLst>
                  <a:tab pos="3948113" algn="r"/>
                  <a:tab pos="3959225" algn="r"/>
                </a:tabLst>
                <a:defRPr/>
              </a:pPr>
              <a:r>
                <a:rPr lang="ja-JP" altLang="en-US" sz="1200" dirty="0">
                  <a:solidFill>
                    <a:srgbClr val="0000FF"/>
                  </a:solidFill>
                  <a:latin typeface="ＭＳ ゴシック" pitchFamily="49" charset="-128"/>
                  <a:ea typeface="ＭＳ ゴシック" pitchFamily="49" charset="-128"/>
                </a:rPr>
                <a:t> 　</a:t>
              </a:r>
              <a:r>
                <a:rPr lang="en-US" altLang="ja-JP" sz="1200" dirty="0" smtClean="0">
                  <a:latin typeface="Times New Roman" pitchFamily="18" charset="0"/>
                  <a:ea typeface="ＭＳ Ｐゴシック" charset="-128"/>
                  <a:cs typeface="Times New Roman" pitchFamily="18" charset="0"/>
                </a:rPr>
                <a:t>Rainfall, Temperature, Wind, Sunshine	</a:t>
              </a:r>
              <a:r>
                <a:rPr lang="en-US" altLang="ja-JP" sz="1200" dirty="0" smtClean="0">
                  <a:latin typeface="Times New Roman" pitchFamily="18" charset="0"/>
                  <a:ea typeface="ＭＳ ゴシック" pitchFamily="49" charset="-128"/>
                </a:rPr>
                <a:t>687 sites</a:t>
              </a:r>
              <a:endParaRPr lang="en-US" altLang="ja-JP" sz="1200" dirty="0">
                <a:latin typeface="Times New Roman" pitchFamily="18" charset="0"/>
                <a:ea typeface="ＭＳ ゴシック" pitchFamily="49" charset="-128"/>
              </a:endParaRPr>
            </a:p>
            <a:p>
              <a:pPr defTabSz="350838">
                <a:lnSpc>
                  <a:spcPts val="2100"/>
                </a:lnSpc>
                <a:tabLst>
                  <a:tab pos="3948113" algn="r"/>
                  <a:tab pos="3959225" algn="r"/>
                </a:tabLst>
                <a:defRPr/>
              </a:pPr>
              <a:r>
                <a:rPr lang="ja-JP" altLang="en-US" sz="1200" dirty="0">
                  <a:solidFill>
                    <a:srgbClr val="0000FF"/>
                  </a:solidFill>
                  <a:latin typeface="ＭＳ ゴシック" pitchFamily="49" charset="-128"/>
                  <a:ea typeface="ＭＳ ゴシック" pitchFamily="49" charset="-128"/>
                </a:rPr>
                <a:t> 　</a:t>
              </a:r>
              <a:r>
                <a:rPr lang="en-US" altLang="ja-JP" sz="1200" dirty="0">
                  <a:latin typeface="Times New Roman" pitchFamily="18" charset="0"/>
                  <a:ea typeface="ＭＳ Ｐゴシック" charset="-128"/>
                  <a:cs typeface="Times New Roman" pitchFamily="18" charset="0"/>
                </a:rPr>
                <a:t>Rainfall, Temperature, </a:t>
              </a:r>
              <a:r>
                <a:rPr lang="en-US" altLang="ja-JP" sz="1200" dirty="0" smtClean="0">
                  <a:latin typeface="Times New Roman" pitchFamily="18" charset="0"/>
                  <a:ea typeface="ＭＳ Ｐゴシック" charset="-128"/>
                  <a:cs typeface="Times New Roman" pitchFamily="18" charset="0"/>
                </a:rPr>
                <a:t>Wind 	</a:t>
              </a:r>
              <a:r>
                <a:rPr lang="en-US" altLang="ja-JP" sz="1200" dirty="0" smtClean="0">
                  <a:latin typeface="Times New Roman" pitchFamily="18" charset="0"/>
                  <a:ea typeface="ＭＳ ゴシック" pitchFamily="49" charset="-128"/>
                </a:rPr>
                <a:t>86 sites</a:t>
              </a:r>
            </a:p>
            <a:p>
              <a:pPr defTabSz="350838">
                <a:lnSpc>
                  <a:spcPts val="2100"/>
                </a:lnSpc>
                <a:tabLst>
                  <a:tab pos="3948113" algn="r"/>
                  <a:tab pos="3959225" algn="r"/>
                </a:tabLst>
                <a:defRPr/>
              </a:pPr>
              <a:r>
                <a:rPr lang="en-US" altLang="ja-JP" sz="1200" dirty="0" smtClean="0">
                  <a:latin typeface="Times New Roman" pitchFamily="18" charset="0"/>
                  <a:ea typeface="ＭＳ Ｐゴシック" charset="-128"/>
                  <a:cs typeface="Times New Roman" pitchFamily="18" charset="0"/>
                </a:rPr>
                <a:t>      </a:t>
              </a:r>
              <a:r>
                <a:rPr lang="en-US" altLang="ja-JP" sz="1100" dirty="0" smtClean="0">
                  <a:latin typeface="Times New Roman" pitchFamily="18" charset="0"/>
                  <a:ea typeface="ＭＳ Ｐゴシック" charset="-128"/>
                  <a:cs typeface="Times New Roman" pitchFamily="18" charset="0"/>
                </a:rPr>
                <a:t>(</a:t>
              </a:r>
              <a:r>
                <a:rPr lang="en-US" altLang="ja-JP" sz="1100" dirty="0">
                  <a:latin typeface="Times New Roman" pitchFamily="18" charset="0"/>
                  <a:ea typeface="ＭＳ Ｐゴシック" charset="-128"/>
                  <a:cs typeface="Times New Roman" pitchFamily="18" charset="0"/>
                </a:rPr>
                <a:t>including </a:t>
              </a:r>
              <a:r>
                <a:rPr lang="en-US" altLang="ja-JP" sz="1100" dirty="0" smtClean="0">
                  <a:latin typeface="Times New Roman" pitchFamily="18" charset="0"/>
                  <a:ea typeface="ＭＳ Ｐゴシック" charset="-128"/>
                  <a:cs typeface="Times New Roman" pitchFamily="18" charset="0"/>
                </a:rPr>
                <a:t>9 extraordinary observation sites)</a:t>
              </a:r>
              <a:endParaRPr lang="en-US" altLang="ja-JP" sz="1100" dirty="0" smtClean="0">
                <a:latin typeface="Times New Roman" pitchFamily="18" charset="0"/>
                <a:ea typeface="ＭＳ ゴシック" pitchFamily="49" charset="-128"/>
              </a:endParaRPr>
            </a:p>
            <a:p>
              <a:pPr defTabSz="350838">
                <a:lnSpc>
                  <a:spcPts val="2100"/>
                </a:lnSpc>
                <a:tabLst>
                  <a:tab pos="3948113" algn="r"/>
                  <a:tab pos="3959225" algn="r"/>
                </a:tabLst>
                <a:defRPr/>
              </a:pPr>
              <a:r>
                <a:rPr lang="en-US" altLang="ja-JP" sz="1200" dirty="0" smtClean="0">
                  <a:latin typeface="Times New Roman" pitchFamily="18" charset="0"/>
                  <a:ea typeface="ＭＳ Ｐゴシック" charset="-128"/>
                  <a:cs typeface="Times New Roman" pitchFamily="18" charset="0"/>
                </a:rPr>
                <a:t>      Rainfall 	</a:t>
              </a:r>
              <a:r>
                <a:rPr lang="en-US" altLang="ja-JP" sz="1200" dirty="0" smtClean="0">
                  <a:latin typeface="Times New Roman" pitchFamily="18" charset="0"/>
                  <a:ea typeface="ＭＳ ゴシック" pitchFamily="49" charset="-128"/>
                </a:rPr>
                <a:t>372 sites</a:t>
              </a:r>
            </a:p>
            <a:p>
              <a:pPr defTabSz="350838">
                <a:lnSpc>
                  <a:spcPts val="2100"/>
                </a:lnSpc>
                <a:tabLst>
                  <a:tab pos="3948113" algn="r"/>
                  <a:tab pos="3959225" algn="r"/>
                </a:tabLst>
                <a:defRPr/>
              </a:pPr>
              <a:r>
                <a:rPr lang="en-US" altLang="ja-JP" sz="1100" dirty="0" smtClean="0">
                  <a:latin typeface="Times New Roman" pitchFamily="18" charset="0"/>
                  <a:ea typeface="ＭＳ Ｐゴシック" charset="-128"/>
                  <a:cs typeface="Times New Roman" pitchFamily="18" charset="0"/>
                </a:rPr>
                <a:t>       </a:t>
              </a:r>
              <a:r>
                <a:rPr lang="en-US" altLang="ja-JP" sz="1100" dirty="0">
                  <a:latin typeface="Times New Roman" pitchFamily="18" charset="0"/>
                  <a:ea typeface="ＭＳ Ｐゴシック" charset="-128"/>
                  <a:cs typeface="Times New Roman" pitchFamily="18" charset="0"/>
                </a:rPr>
                <a:t>(including </a:t>
              </a:r>
              <a:r>
                <a:rPr lang="en-US" altLang="ja-JP" sz="1100" dirty="0" smtClean="0">
                  <a:latin typeface="Times New Roman" pitchFamily="18" charset="0"/>
                  <a:ea typeface="ＭＳ Ｐゴシック" charset="-128"/>
                  <a:cs typeface="Times New Roman" pitchFamily="18" charset="0"/>
                </a:rPr>
                <a:t>3 </a:t>
              </a:r>
              <a:r>
                <a:rPr lang="en-US" altLang="ja-JP" sz="1100" dirty="0">
                  <a:latin typeface="Times New Roman" pitchFamily="18" charset="0"/>
                  <a:ea typeface="ＭＳ Ｐゴシック" charset="-128"/>
                  <a:cs typeface="Times New Roman" pitchFamily="18" charset="0"/>
                </a:rPr>
                <a:t>extraordinary </a:t>
              </a:r>
              <a:r>
                <a:rPr lang="en-US" altLang="ja-JP" sz="1100" dirty="0" smtClean="0">
                  <a:latin typeface="Times New Roman" pitchFamily="18" charset="0"/>
                  <a:ea typeface="ＭＳ Ｐゴシック" charset="-128"/>
                  <a:cs typeface="Times New Roman" pitchFamily="18" charset="0"/>
                </a:rPr>
                <a:t>observation </a:t>
              </a:r>
              <a:r>
                <a:rPr lang="en-US" altLang="ja-JP" sz="1100" dirty="0">
                  <a:latin typeface="Times New Roman" pitchFamily="18" charset="0"/>
                  <a:ea typeface="ＭＳ Ｐゴシック" charset="-128"/>
                  <a:cs typeface="Times New Roman" pitchFamily="18" charset="0"/>
                </a:rPr>
                <a:t>sites)</a:t>
              </a:r>
              <a:endParaRPr lang="en-US" altLang="ja-JP" sz="1100" dirty="0">
                <a:latin typeface="Times New Roman" pitchFamily="18" charset="0"/>
                <a:ea typeface="ＭＳ ゴシック" pitchFamily="49" charset="-128"/>
              </a:endParaRPr>
            </a:p>
            <a:p>
              <a:pPr defTabSz="350838">
                <a:lnSpc>
                  <a:spcPts val="2100"/>
                </a:lnSpc>
                <a:tabLst>
                  <a:tab pos="3948113" algn="r"/>
                  <a:tab pos="3959225" algn="r"/>
                </a:tabLst>
                <a:defRPr/>
              </a:pPr>
              <a:r>
                <a:rPr lang="en-US" altLang="ja-JP" sz="1200" dirty="0" smtClean="0">
                  <a:latin typeface="Times New Roman" pitchFamily="18" charset="0"/>
                  <a:ea typeface="ＭＳ Ｐゴシック" charset="-128"/>
                  <a:cs typeface="Times New Roman" pitchFamily="18" charset="0"/>
                </a:rPr>
                <a:t>      Snowfall	</a:t>
              </a:r>
              <a:r>
                <a:rPr lang="en-US" altLang="ja-JP" sz="1200" dirty="0" smtClean="0">
                  <a:latin typeface="Times New Roman" pitchFamily="18" charset="0"/>
                  <a:ea typeface="ＭＳ ゴシック" pitchFamily="49" charset="-128"/>
                </a:rPr>
                <a:t>324 sites</a:t>
              </a:r>
              <a:endParaRPr lang="en-US" altLang="ja-JP" sz="1200" dirty="0">
                <a:latin typeface="Times New Roman" pitchFamily="18" charset="0"/>
                <a:ea typeface="ＭＳ ゴシック" pitchFamily="49" charset="-128"/>
              </a:endParaRPr>
            </a:p>
          </p:txBody>
        </p:sp>
        <p:grpSp>
          <p:nvGrpSpPr>
            <p:cNvPr id="7" name="グループ化 6"/>
            <p:cNvGrpSpPr/>
            <p:nvPr/>
          </p:nvGrpSpPr>
          <p:grpSpPr>
            <a:xfrm>
              <a:off x="1533980" y="3384929"/>
              <a:ext cx="144000" cy="2001308"/>
              <a:chOff x="0" y="3372592"/>
              <a:chExt cx="144000" cy="2001308"/>
            </a:xfrm>
          </p:grpSpPr>
          <p:sp>
            <p:nvSpPr>
              <p:cNvPr id="3" name="正方形/長方形 2"/>
              <p:cNvSpPr/>
              <p:nvPr/>
            </p:nvSpPr>
            <p:spPr>
              <a:xfrm>
                <a:off x="0" y="3372592"/>
                <a:ext cx="144000" cy="144000"/>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3" name="円/楕円 20"/>
              <p:cNvSpPr/>
              <p:nvPr/>
            </p:nvSpPr>
            <p:spPr>
              <a:xfrm>
                <a:off x="0" y="3897546"/>
                <a:ext cx="144000" cy="144000"/>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4" name="円/楕円 20"/>
              <p:cNvSpPr/>
              <p:nvPr/>
            </p:nvSpPr>
            <p:spPr>
              <a:xfrm>
                <a:off x="0" y="4168701"/>
                <a:ext cx="144000" cy="144000"/>
              </a:xfrm>
              <a:prstGeom prst="ellipse">
                <a:avLst/>
              </a:prstGeom>
              <a:noFill/>
              <a:ln w="190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5" name="円/楕円 20"/>
              <p:cNvSpPr/>
              <p:nvPr/>
            </p:nvSpPr>
            <p:spPr>
              <a:xfrm>
                <a:off x="0" y="4701112"/>
                <a:ext cx="144000" cy="144000"/>
              </a:xfrm>
              <a:prstGeom prst="ellipse">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 name="加算 4"/>
              <p:cNvSpPr/>
              <p:nvPr/>
            </p:nvSpPr>
            <p:spPr>
              <a:xfrm>
                <a:off x="0" y="5229900"/>
                <a:ext cx="144000" cy="144000"/>
              </a:xfrm>
              <a:prstGeom prst="mathPlus">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sp>
        <p:nvSpPr>
          <p:cNvPr id="47" name="Text Box 4300"/>
          <p:cNvSpPr txBox="1">
            <a:spLocks noChangeArrowheads="1"/>
          </p:cNvSpPr>
          <p:nvPr/>
        </p:nvSpPr>
        <p:spPr bwMode="auto">
          <a:xfrm>
            <a:off x="5536063" y="3425427"/>
            <a:ext cx="2598534" cy="705826"/>
          </a:xfrm>
          <a:prstGeom prst="rect">
            <a:avLst/>
          </a:prstGeom>
          <a:solidFill>
            <a:schemeClr val="bg1"/>
          </a:solidFill>
          <a:ln w="3175">
            <a:solidFill>
              <a:schemeClr val="tx1"/>
            </a:solidFill>
            <a:miter lim="800000"/>
            <a:headEnd/>
            <a:tailEnd/>
          </a:ln>
          <a:effectLst/>
        </p:spPr>
        <p:txBody>
          <a:bodyPr wrap="square" tIns="79200" bIns="86400">
            <a:spAutoFit/>
          </a:bodyPr>
          <a:lstStyle/>
          <a:p>
            <a:pPr defTabSz="350838">
              <a:lnSpc>
                <a:spcPts val="2100"/>
              </a:lnSpc>
              <a:tabLst>
                <a:tab pos="3948113" algn="r"/>
                <a:tab pos="3959225" algn="r"/>
              </a:tabLst>
              <a:defRPr/>
            </a:pPr>
            <a:r>
              <a:rPr lang="en-US" altLang="ja-JP" sz="1100" dirty="0" err="1" smtClean="0">
                <a:latin typeface="Times New Roman" pitchFamily="18" charset="0"/>
                <a:ea typeface="ＭＳ Ｐゴシック" charset="-128"/>
                <a:cs typeface="Times New Roman" pitchFamily="18" charset="0"/>
              </a:rPr>
              <a:t>Chichijima</a:t>
            </a:r>
            <a:r>
              <a:rPr lang="en-US" altLang="ja-JP" sz="1100" dirty="0" smtClean="0">
                <a:latin typeface="Times New Roman" pitchFamily="18" charset="0"/>
                <a:ea typeface="ＭＳ Ｐゴシック" charset="-128"/>
                <a:cs typeface="Times New Roman" pitchFamily="18" charset="0"/>
              </a:rPr>
              <a:t>, </a:t>
            </a:r>
            <a:r>
              <a:rPr lang="en-US" altLang="ja-JP" sz="1100" dirty="0" err="1" smtClean="0">
                <a:latin typeface="Times New Roman" pitchFamily="18" charset="0"/>
                <a:ea typeface="ＭＳ Ｐゴシック" charset="-128"/>
                <a:cs typeface="Times New Roman" pitchFamily="18" charset="0"/>
              </a:rPr>
              <a:t>Minamitorishima</a:t>
            </a:r>
            <a:r>
              <a:rPr lang="en-US" altLang="ja-JP" sz="1100" dirty="0" smtClean="0">
                <a:latin typeface="Times New Roman" pitchFamily="18" charset="0"/>
                <a:ea typeface="ＭＳ Ｐゴシック" charset="-128"/>
                <a:cs typeface="Times New Roman" pitchFamily="18" charset="0"/>
              </a:rPr>
              <a:t>: 4 elements</a:t>
            </a:r>
            <a:endParaRPr lang="en-US" altLang="ja-JP" sz="1100" dirty="0">
              <a:latin typeface="Times New Roman" pitchFamily="18" charset="0"/>
              <a:ea typeface="ＭＳ Ｐゴシック" charset="-128"/>
              <a:cs typeface="Times New Roman" pitchFamily="18" charset="0"/>
            </a:endParaRPr>
          </a:p>
          <a:p>
            <a:pPr defTabSz="350838">
              <a:lnSpc>
                <a:spcPts val="2100"/>
              </a:lnSpc>
              <a:tabLst>
                <a:tab pos="3948113" algn="r"/>
                <a:tab pos="3959225" algn="r"/>
              </a:tabLst>
              <a:defRPr/>
            </a:pPr>
            <a:r>
              <a:rPr lang="en-US" altLang="ja-JP" sz="1100" dirty="0" err="1" smtClean="0">
                <a:latin typeface="Times New Roman" pitchFamily="18" charset="0"/>
                <a:ea typeface="ＭＳ Ｐゴシック" charset="-128"/>
                <a:cs typeface="Times New Roman" pitchFamily="18" charset="0"/>
              </a:rPr>
              <a:t>Hahajima</a:t>
            </a:r>
            <a:r>
              <a:rPr lang="en-US" altLang="ja-JP" sz="1100" dirty="0" smtClean="0">
                <a:latin typeface="Times New Roman" pitchFamily="18" charset="0"/>
                <a:ea typeface="ＭＳ Ｐゴシック" charset="-128"/>
                <a:cs typeface="Times New Roman" pitchFamily="18" charset="0"/>
              </a:rPr>
              <a:t>: Rainfall</a:t>
            </a:r>
            <a:endParaRPr lang="en-US" altLang="ja-JP" sz="1100" b="1" dirty="0">
              <a:latin typeface="Times New Roman" pitchFamily="18" charset="0"/>
              <a:ea typeface="ＭＳ ゴシック" pitchFamily="49" charset="-128"/>
            </a:endParaRPr>
          </a:p>
        </p:txBody>
      </p:sp>
      <p:pic>
        <p:nvPicPr>
          <p:cNvPr id="54" name="Picture 10" descr="C:\Documents and Settings\JMA100F\デスクトップ\20110322-1836_43171_1-5-EE.jpg"/>
          <p:cNvPicPr>
            <a:picLocks noChangeAspect="1" noChangeArrowheads="1"/>
          </p:cNvPicPr>
          <p:nvPr/>
        </p:nvPicPr>
        <p:blipFill>
          <a:blip r:embed="rId4" cstate="print"/>
          <a:srcRect/>
          <a:stretch>
            <a:fillRect/>
          </a:stretch>
        </p:blipFill>
        <p:spPr bwMode="auto">
          <a:xfrm>
            <a:off x="136766" y="3241242"/>
            <a:ext cx="1082436" cy="81140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5" name="Picture 4" descr="http://jz200918.met.kishou.go.jp/amd/AMeDAS/2010/41/41277/20100603-1137_41277_1-5-NW.JPG"/>
          <p:cNvPicPr>
            <a:picLocks noChangeAspect="1" noChangeArrowheads="1"/>
          </p:cNvPicPr>
          <p:nvPr/>
        </p:nvPicPr>
        <p:blipFill>
          <a:blip r:embed="rId5" cstate="print"/>
          <a:srcRect/>
          <a:stretch>
            <a:fillRect/>
          </a:stretch>
        </p:blipFill>
        <p:spPr bwMode="auto">
          <a:xfrm>
            <a:off x="7321522" y="2018805"/>
            <a:ext cx="1626150" cy="1218972"/>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7" name="正方形/長方形 56"/>
          <p:cNvSpPr/>
          <p:nvPr/>
        </p:nvSpPr>
        <p:spPr>
          <a:xfrm>
            <a:off x="7428979" y="2079219"/>
            <a:ext cx="139752" cy="144000"/>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8" name="円/楕円 20"/>
          <p:cNvSpPr/>
          <p:nvPr/>
        </p:nvSpPr>
        <p:spPr>
          <a:xfrm>
            <a:off x="199548" y="3303529"/>
            <a:ext cx="139752" cy="144000"/>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59" name="Picture 11" descr="C:\Documents and Settings\JMA100F\デスクトップ\20110617-1316_40251_1-5-SE.jpg"/>
          <p:cNvPicPr>
            <a:picLocks noChangeAspect="1" noChangeArrowheads="1"/>
          </p:cNvPicPr>
          <p:nvPr/>
        </p:nvPicPr>
        <p:blipFill>
          <a:blip r:embed="rId6" cstate="print"/>
          <a:srcRect/>
          <a:stretch>
            <a:fillRect/>
          </a:stretch>
        </p:blipFill>
        <p:spPr bwMode="auto">
          <a:xfrm>
            <a:off x="135905" y="4131253"/>
            <a:ext cx="1082436" cy="8114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0" name="円/楕円 20"/>
          <p:cNvSpPr/>
          <p:nvPr/>
        </p:nvSpPr>
        <p:spPr>
          <a:xfrm>
            <a:off x="199548" y="4177733"/>
            <a:ext cx="139752" cy="144000"/>
          </a:xfrm>
          <a:prstGeom prst="ellipse">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9" name="Text Box 4300"/>
          <p:cNvSpPr txBox="1">
            <a:spLocks noChangeArrowheads="1"/>
          </p:cNvSpPr>
          <p:nvPr/>
        </p:nvSpPr>
        <p:spPr bwMode="auto">
          <a:xfrm>
            <a:off x="917576" y="5806461"/>
            <a:ext cx="3901168" cy="436522"/>
          </a:xfrm>
          <a:prstGeom prst="rect">
            <a:avLst/>
          </a:prstGeom>
          <a:noFill/>
          <a:ln w="3175">
            <a:noFill/>
            <a:miter lim="800000"/>
            <a:headEnd/>
            <a:tailEnd/>
          </a:ln>
          <a:effectLst/>
        </p:spPr>
        <p:txBody>
          <a:bodyPr wrap="square" tIns="79200" bIns="86400">
            <a:spAutoFit/>
          </a:bodyPr>
          <a:lstStyle/>
          <a:p>
            <a:pPr defTabSz="350838">
              <a:lnSpc>
                <a:spcPts val="2100"/>
              </a:lnSpc>
              <a:tabLst>
                <a:tab pos="3948113" algn="r"/>
                <a:tab pos="3959225" algn="r"/>
              </a:tabLst>
              <a:defRPr/>
            </a:pPr>
            <a:r>
              <a:rPr lang="en-US" altLang="ja-JP" sz="1100" dirty="0" err="1" smtClean="0">
                <a:latin typeface="Times New Roman" pitchFamily="18" charset="0"/>
                <a:ea typeface="ＭＳ Ｐゴシック" charset="-128"/>
                <a:cs typeface="Times New Roman" pitchFamily="18" charset="0"/>
              </a:rPr>
              <a:t>AMeDAS</a:t>
            </a:r>
            <a:r>
              <a:rPr lang="ja-JP" altLang="en-US" sz="1100" dirty="0" smtClean="0">
                <a:latin typeface="Times New Roman" pitchFamily="18" charset="0"/>
                <a:ea typeface="ＭＳ Ｐゴシック" charset="-128"/>
                <a:cs typeface="Times New Roman" pitchFamily="18" charset="0"/>
              </a:rPr>
              <a:t>（</a:t>
            </a:r>
            <a:r>
              <a:rPr lang="en-US" altLang="ja-JP" sz="1100" dirty="0">
                <a:latin typeface="Times New Roman" pitchFamily="18" charset="0"/>
                <a:ea typeface="ＭＳ Ｐゴシック" charset="-128"/>
                <a:cs typeface="Times New Roman" pitchFamily="18" charset="0"/>
              </a:rPr>
              <a:t>Automated Meteorological Data Acquisition System</a:t>
            </a:r>
            <a:r>
              <a:rPr lang="ja-JP" altLang="en-US" sz="1100" dirty="0" smtClean="0">
                <a:latin typeface="Times New Roman" pitchFamily="18" charset="0"/>
                <a:ea typeface="ＭＳ Ｐゴシック" charset="-128"/>
                <a:cs typeface="Times New Roman" pitchFamily="18" charset="0"/>
              </a:rPr>
              <a:t>）</a:t>
            </a:r>
            <a:endParaRPr lang="en-US" altLang="ja-JP" sz="1100" b="1" dirty="0">
              <a:latin typeface="Times New Roman" pitchFamily="18" charset="0"/>
              <a:ea typeface="ＭＳ ゴシック" pitchFamily="49" charset="-128"/>
            </a:endParaRPr>
          </a:p>
        </p:txBody>
      </p:sp>
    </p:spTree>
    <p:extLst>
      <p:ext uri="{BB962C8B-B14F-4D97-AF65-F5344CB8AC3E}">
        <p14:creationId xmlns:p14="http://schemas.microsoft.com/office/powerpoint/2010/main" val="10414952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03504" y="274638"/>
            <a:ext cx="8229600" cy="1143000"/>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smtClean="0">
                <a:solidFill>
                  <a:srgbClr val="000090"/>
                </a:solidFill>
              </a:rPr>
              <a:t/>
            </a:r>
            <a:br>
              <a:rPr lang="en-US" sz="3600" b="1" dirty="0" smtClean="0">
                <a:solidFill>
                  <a:srgbClr val="000090"/>
                </a:solidFill>
              </a:rPr>
            </a:br>
            <a:endParaRPr lang="en-US" sz="3100" dirty="0">
              <a:solidFill>
                <a:srgbClr val="000090"/>
              </a:solidFill>
            </a:endParaRPr>
          </a:p>
        </p:txBody>
      </p:sp>
      <p:sp>
        <p:nvSpPr>
          <p:cNvPr id="5" name="Title 1"/>
          <p:cNvSpPr txBox="1">
            <a:spLocks/>
          </p:cNvSpPr>
          <p:nvPr/>
        </p:nvSpPr>
        <p:spPr>
          <a:xfrm>
            <a:off x="581603" y="90317"/>
            <a:ext cx="8229600" cy="1143000"/>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smtClean="0">
                <a:solidFill>
                  <a:srgbClr val="000090"/>
                </a:solidFill>
              </a:rPr>
              <a:t>JMA’s Surface Weather Observations</a:t>
            </a:r>
            <a:endParaRPr lang="en-US" sz="3600" b="1" dirty="0">
              <a:solidFill>
                <a:srgbClr val="000090"/>
              </a:solidFill>
            </a:endParaRPr>
          </a:p>
        </p:txBody>
      </p:sp>
      <p:pic>
        <p:nvPicPr>
          <p:cNvPr id="4" name="図 3"/>
          <p:cNvPicPr>
            <a:picLocks noChangeAspect="1"/>
          </p:cNvPicPr>
          <p:nvPr/>
        </p:nvPicPr>
        <p:blipFill>
          <a:blip r:embed="rId3"/>
          <a:stretch>
            <a:fillRect/>
          </a:stretch>
        </p:blipFill>
        <p:spPr>
          <a:xfrm>
            <a:off x="5682573" y="1005840"/>
            <a:ext cx="3370551" cy="2702560"/>
          </a:xfrm>
          <a:prstGeom prst="rect">
            <a:avLst/>
          </a:prstGeom>
        </p:spPr>
      </p:pic>
      <p:sp>
        <p:nvSpPr>
          <p:cNvPr id="31" name="角丸四角形 30"/>
          <p:cNvSpPr/>
          <p:nvPr/>
        </p:nvSpPr>
        <p:spPr>
          <a:xfrm>
            <a:off x="8065079" y="1945354"/>
            <a:ext cx="988045" cy="40697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1600" dirty="0" smtClean="0">
                <a:solidFill>
                  <a:srgbClr val="000099"/>
                </a:solidFill>
              </a:rPr>
              <a:t>155 sites</a:t>
            </a:r>
            <a:endParaRPr kumimoji="1" lang="ja-JP" altLang="en-US" sz="1600" dirty="0">
              <a:solidFill>
                <a:srgbClr val="000099"/>
              </a:solidFill>
            </a:endParaRPr>
          </a:p>
        </p:txBody>
      </p:sp>
      <p:pic>
        <p:nvPicPr>
          <p:cNvPr id="32" name="Picture 2" descr="C:\Documents and Settings\JMA15EA\My Documents\130219_RIC_country_report\参考\RIC関連資料\しゃしん\水戸.jpg"/>
          <p:cNvPicPr>
            <a:picLocks noChangeAspect="1" noChangeArrowheads="1"/>
          </p:cNvPicPr>
          <p:nvPr/>
        </p:nvPicPr>
        <p:blipFill rotWithShape="1">
          <a:blip r:embed="rId4" cstate="print"/>
          <a:srcRect b="8733"/>
          <a:stretch/>
        </p:blipFill>
        <p:spPr bwMode="auto">
          <a:xfrm>
            <a:off x="5715093" y="3797300"/>
            <a:ext cx="3294229" cy="2248393"/>
          </a:xfrm>
          <a:prstGeom prst="rect">
            <a:avLst/>
          </a:prstGeom>
          <a:noFill/>
          <a:effectLst>
            <a:outerShdw blurRad="50800" dist="38100" dir="2700000" algn="tl" rotWithShape="0">
              <a:prstClr val="black">
                <a:alpha val="40000"/>
              </a:prstClr>
            </a:outerShdw>
          </a:effectLst>
        </p:spPr>
      </p:pic>
      <p:sp>
        <p:nvSpPr>
          <p:cNvPr id="64" name="Rectangle 15"/>
          <p:cNvSpPr>
            <a:spLocks noChangeArrowheads="1"/>
          </p:cNvSpPr>
          <p:nvPr/>
        </p:nvSpPr>
        <p:spPr bwMode="auto">
          <a:xfrm>
            <a:off x="3293532" y="4846638"/>
            <a:ext cx="998538" cy="285750"/>
          </a:xfrm>
          <a:prstGeom prst="rect">
            <a:avLst/>
          </a:prstGeom>
          <a:solidFill>
            <a:schemeClr val="bg1"/>
          </a:solidFill>
          <a:ln w="9525">
            <a:noFill/>
            <a:miter lim="800000"/>
            <a:headEnd/>
            <a:tailEnd/>
          </a:ln>
        </p:spPr>
        <p:txBody>
          <a:bodyPr wrap="none" anchor="ctr"/>
          <a:lstStyle/>
          <a:p>
            <a:pPr algn="ctr"/>
            <a:r>
              <a:rPr lang="en-US" altLang="ja-JP" sz="1400" dirty="0" smtClean="0">
                <a:latin typeface="Times New Roman" pitchFamily="18" charset="0"/>
              </a:rPr>
              <a:t>Rain Sensor</a:t>
            </a:r>
            <a:endParaRPr lang="en-US" altLang="ja-JP" sz="1400" dirty="0">
              <a:latin typeface="Times New Roman" pitchFamily="18" charset="0"/>
            </a:endParaRPr>
          </a:p>
        </p:txBody>
      </p:sp>
      <p:sp>
        <p:nvSpPr>
          <p:cNvPr id="65" name="Rectangle 16"/>
          <p:cNvSpPr>
            <a:spLocks noChangeArrowheads="1"/>
          </p:cNvSpPr>
          <p:nvPr/>
        </p:nvSpPr>
        <p:spPr bwMode="auto">
          <a:xfrm>
            <a:off x="2217031" y="4618017"/>
            <a:ext cx="1076501" cy="319088"/>
          </a:xfrm>
          <a:prstGeom prst="rect">
            <a:avLst/>
          </a:prstGeom>
          <a:solidFill>
            <a:schemeClr val="bg1"/>
          </a:solidFill>
          <a:ln w="9525">
            <a:noFill/>
            <a:miter lim="800000"/>
            <a:headEnd/>
            <a:tailEnd/>
          </a:ln>
        </p:spPr>
        <p:txBody>
          <a:bodyPr wrap="none" anchor="ctr"/>
          <a:lstStyle/>
          <a:p>
            <a:pPr algn="ctr"/>
            <a:r>
              <a:rPr lang="en-US" altLang="ja-JP" sz="1400" dirty="0" smtClean="0">
                <a:latin typeface="Times New Roman" pitchFamily="18" charset="0"/>
              </a:rPr>
              <a:t>Precipitation</a:t>
            </a:r>
          </a:p>
          <a:p>
            <a:pPr algn="ctr"/>
            <a:r>
              <a:rPr lang="en-US" altLang="ja-JP" sz="1400" dirty="0" smtClean="0">
                <a:latin typeface="Times New Roman" pitchFamily="18" charset="0"/>
              </a:rPr>
              <a:t> </a:t>
            </a:r>
            <a:r>
              <a:rPr lang="en-US" altLang="ja-JP" sz="1400" dirty="0">
                <a:latin typeface="Times New Roman" pitchFamily="18" charset="0"/>
              </a:rPr>
              <a:t>Gauge</a:t>
            </a:r>
          </a:p>
        </p:txBody>
      </p:sp>
      <p:sp>
        <p:nvSpPr>
          <p:cNvPr id="66" name="Rectangle 17"/>
          <p:cNvSpPr>
            <a:spLocks noChangeArrowheads="1"/>
          </p:cNvSpPr>
          <p:nvPr/>
        </p:nvSpPr>
        <p:spPr bwMode="auto">
          <a:xfrm>
            <a:off x="1360348" y="4084983"/>
            <a:ext cx="1309688" cy="423862"/>
          </a:xfrm>
          <a:prstGeom prst="rect">
            <a:avLst/>
          </a:prstGeom>
          <a:solidFill>
            <a:schemeClr val="bg1"/>
          </a:solidFill>
          <a:ln w="9525">
            <a:noFill/>
            <a:miter lim="800000"/>
            <a:headEnd/>
            <a:tailEnd/>
          </a:ln>
        </p:spPr>
        <p:txBody>
          <a:bodyPr wrap="none" anchor="ctr"/>
          <a:lstStyle/>
          <a:p>
            <a:pPr algn="ctr"/>
            <a:r>
              <a:rPr lang="en-US" altLang="ja-JP" sz="1400" dirty="0">
                <a:latin typeface="Times New Roman" pitchFamily="18" charset="0"/>
              </a:rPr>
              <a:t>Thermometer</a:t>
            </a:r>
          </a:p>
          <a:p>
            <a:pPr algn="ctr"/>
            <a:r>
              <a:rPr lang="en-US" altLang="ja-JP" sz="1400" dirty="0">
                <a:latin typeface="Times New Roman" pitchFamily="18" charset="0"/>
              </a:rPr>
              <a:t>Hygrometer</a:t>
            </a:r>
          </a:p>
        </p:txBody>
      </p:sp>
      <p:sp>
        <p:nvSpPr>
          <p:cNvPr id="67" name="Rectangle 18"/>
          <p:cNvSpPr>
            <a:spLocks noChangeArrowheads="1"/>
          </p:cNvSpPr>
          <p:nvPr/>
        </p:nvSpPr>
        <p:spPr bwMode="auto">
          <a:xfrm>
            <a:off x="1156074" y="2282154"/>
            <a:ext cx="1152525" cy="287337"/>
          </a:xfrm>
          <a:prstGeom prst="rect">
            <a:avLst/>
          </a:prstGeom>
          <a:solidFill>
            <a:schemeClr val="bg1"/>
          </a:solidFill>
          <a:ln w="9525">
            <a:noFill/>
            <a:miter lim="800000"/>
            <a:headEnd/>
            <a:tailEnd/>
          </a:ln>
        </p:spPr>
        <p:txBody>
          <a:bodyPr wrap="none" anchor="ctr"/>
          <a:lstStyle/>
          <a:p>
            <a:pPr algn="ctr"/>
            <a:r>
              <a:rPr lang="en-US" altLang="ja-JP" sz="1400" dirty="0" err="1">
                <a:latin typeface="Times New Roman" pitchFamily="18" charset="0"/>
              </a:rPr>
              <a:t>Pyranometer</a:t>
            </a:r>
            <a:endParaRPr lang="en-US" altLang="ja-JP" sz="1400" dirty="0">
              <a:latin typeface="Times New Roman" pitchFamily="18" charset="0"/>
            </a:endParaRPr>
          </a:p>
        </p:txBody>
      </p:sp>
      <p:sp>
        <p:nvSpPr>
          <p:cNvPr id="68" name="Rectangle 19"/>
          <p:cNvSpPr>
            <a:spLocks noChangeArrowheads="1"/>
          </p:cNvSpPr>
          <p:nvPr/>
        </p:nvSpPr>
        <p:spPr bwMode="auto">
          <a:xfrm>
            <a:off x="395942" y="3528523"/>
            <a:ext cx="1619250" cy="266824"/>
          </a:xfrm>
          <a:prstGeom prst="rect">
            <a:avLst/>
          </a:prstGeom>
          <a:solidFill>
            <a:schemeClr val="bg1"/>
          </a:solidFill>
          <a:ln w="9525">
            <a:noFill/>
            <a:miter lim="800000"/>
            <a:headEnd/>
            <a:tailEnd/>
          </a:ln>
        </p:spPr>
        <p:txBody>
          <a:bodyPr wrap="none" anchor="ctr"/>
          <a:lstStyle/>
          <a:p>
            <a:pPr algn="ctr"/>
            <a:r>
              <a:rPr lang="en-US" altLang="ja-JP" sz="1400" dirty="0" smtClean="0">
                <a:latin typeface="Times New Roman" pitchFamily="18" charset="0"/>
              </a:rPr>
              <a:t>Snow Cover Meter</a:t>
            </a:r>
            <a:endParaRPr lang="en-US" altLang="ja-JP" sz="1400" dirty="0">
              <a:latin typeface="Times New Roman" pitchFamily="18" charset="0"/>
            </a:endParaRPr>
          </a:p>
        </p:txBody>
      </p:sp>
      <p:pic>
        <p:nvPicPr>
          <p:cNvPr id="69" name="図 23" descr="日照計.gif"/>
          <p:cNvPicPr>
            <a:picLocks noChangeAspect="1"/>
          </p:cNvPicPr>
          <p:nvPr/>
        </p:nvPicPr>
        <p:blipFill>
          <a:blip r:embed="rId5" cstate="print"/>
          <a:srcRect l="13757" t="14549" r="10574" b="7855"/>
          <a:stretch>
            <a:fillRect/>
          </a:stretch>
        </p:blipFill>
        <p:spPr bwMode="auto">
          <a:xfrm>
            <a:off x="2458011" y="2369579"/>
            <a:ext cx="746445" cy="1085850"/>
          </a:xfrm>
          <a:prstGeom prst="rect">
            <a:avLst/>
          </a:prstGeom>
          <a:noFill/>
          <a:ln w="9525">
            <a:noFill/>
            <a:miter lim="800000"/>
            <a:headEnd/>
            <a:tailEnd/>
          </a:ln>
        </p:spPr>
      </p:pic>
      <p:pic>
        <p:nvPicPr>
          <p:cNvPr id="70" name="図 24" descr="全天日射計.gif"/>
          <p:cNvPicPr>
            <a:picLocks noChangeAspect="1"/>
          </p:cNvPicPr>
          <p:nvPr/>
        </p:nvPicPr>
        <p:blipFill>
          <a:blip r:embed="rId6" cstate="print"/>
          <a:srcRect l="19281" t="15350" r="19281" b="24800"/>
          <a:stretch>
            <a:fillRect/>
          </a:stretch>
        </p:blipFill>
        <p:spPr bwMode="auto">
          <a:xfrm>
            <a:off x="1504876" y="2625114"/>
            <a:ext cx="534932" cy="725540"/>
          </a:xfrm>
          <a:prstGeom prst="rect">
            <a:avLst/>
          </a:prstGeom>
          <a:noFill/>
          <a:ln w="9525">
            <a:noFill/>
            <a:miter lim="800000"/>
            <a:headEnd/>
            <a:tailEnd/>
          </a:ln>
        </p:spPr>
      </p:pic>
      <p:pic>
        <p:nvPicPr>
          <p:cNvPr id="71" name="図 25" descr="風向風速計.gif"/>
          <p:cNvPicPr>
            <a:picLocks noChangeAspect="1"/>
          </p:cNvPicPr>
          <p:nvPr/>
        </p:nvPicPr>
        <p:blipFill>
          <a:blip r:embed="rId7" cstate="print"/>
          <a:srcRect/>
          <a:stretch>
            <a:fillRect/>
          </a:stretch>
        </p:blipFill>
        <p:spPr bwMode="auto">
          <a:xfrm>
            <a:off x="235511" y="2085578"/>
            <a:ext cx="684959" cy="1342864"/>
          </a:xfrm>
          <a:prstGeom prst="rect">
            <a:avLst/>
          </a:prstGeom>
          <a:noFill/>
          <a:ln w="9525">
            <a:noFill/>
            <a:miter lim="800000"/>
            <a:headEnd/>
            <a:tailEnd/>
          </a:ln>
        </p:spPr>
      </p:pic>
      <p:pic>
        <p:nvPicPr>
          <p:cNvPr id="72" name="図 26" descr="通風筒.gif"/>
          <p:cNvPicPr>
            <a:picLocks noChangeAspect="1"/>
          </p:cNvPicPr>
          <p:nvPr/>
        </p:nvPicPr>
        <p:blipFill>
          <a:blip r:embed="rId8" cstate="print"/>
          <a:srcRect/>
          <a:stretch>
            <a:fillRect/>
          </a:stretch>
        </p:blipFill>
        <p:spPr bwMode="auto">
          <a:xfrm>
            <a:off x="1322389" y="4502495"/>
            <a:ext cx="843594" cy="1561755"/>
          </a:xfrm>
          <a:prstGeom prst="rect">
            <a:avLst/>
          </a:prstGeom>
          <a:noFill/>
          <a:ln w="9525">
            <a:noFill/>
            <a:miter lim="800000"/>
            <a:headEnd/>
            <a:tailEnd/>
          </a:ln>
        </p:spPr>
      </p:pic>
      <p:pic>
        <p:nvPicPr>
          <p:cNvPr id="73" name="図 27" descr="感雨器.gif"/>
          <p:cNvPicPr>
            <a:picLocks noChangeAspect="1"/>
          </p:cNvPicPr>
          <p:nvPr/>
        </p:nvPicPr>
        <p:blipFill>
          <a:blip r:embed="rId9" cstate="print"/>
          <a:srcRect/>
          <a:stretch>
            <a:fillRect/>
          </a:stretch>
        </p:blipFill>
        <p:spPr bwMode="auto">
          <a:xfrm>
            <a:off x="3446463" y="5103854"/>
            <a:ext cx="429175" cy="922296"/>
          </a:xfrm>
          <a:prstGeom prst="rect">
            <a:avLst/>
          </a:prstGeom>
          <a:noFill/>
          <a:ln w="9525">
            <a:noFill/>
            <a:miter lim="800000"/>
            <a:headEnd/>
            <a:tailEnd/>
          </a:ln>
        </p:spPr>
      </p:pic>
      <p:pic>
        <p:nvPicPr>
          <p:cNvPr id="74" name="図 28" descr="視程計.gif"/>
          <p:cNvPicPr>
            <a:picLocks noChangeAspect="1"/>
          </p:cNvPicPr>
          <p:nvPr/>
        </p:nvPicPr>
        <p:blipFill>
          <a:blip r:embed="rId10" cstate="print"/>
          <a:srcRect/>
          <a:stretch>
            <a:fillRect/>
          </a:stretch>
        </p:blipFill>
        <p:spPr bwMode="auto">
          <a:xfrm>
            <a:off x="4279900" y="4863028"/>
            <a:ext cx="836216" cy="1169472"/>
          </a:xfrm>
          <a:prstGeom prst="rect">
            <a:avLst/>
          </a:prstGeom>
          <a:noFill/>
          <a:ln w="9525">
            <a:noFill/>
            <a:miter lim="800000"/>
            <a:headEnd/>
            <a:tailEnd/>
          </a:ln>
        </p:spPr>
      </p:pic>
      <p:pic>
        <p:nvPicPr>
          <p:cNvPr id="75" name="図 29" descr="雨量計.gif"/>
          <p:cNvPicPr>
            <a:picLocks noChangeAspect="1"/>
          </p:cNvPicPr>
          <p:nvPr/>
        </p:nvPicPr>
        <p:blipFill>
          <a:blip r:embed="rId11" cstate="print"/>
          <a:srcRect/>
          <a:stretch>
            <a:fillRect/>
          </a:stretch>
        </p:blipFill>
        <p:spPr bwMode="auto">
          <a:xfrm>
            <a:off x="2365375" y="5013165"/>
            <a:ext cx="534933" cy="1003459"/>
          </a:xfrm>
          <a:prstGeom prst="rect">
            <a:avLst/>
          </a:prstGeom>
          <a:noFill/>
          <a:ln w="9525">
            <a:noFill/>
            <a:miter lim="800000"/>
            <a:headEnd/>
            <a:tailEnd/>
          </a:ln>
        </p:spPr>
      </p:pic>
      <p:pic>
        <p:nvPicPr>
          <p:cNvPr id="76" name="図 30" descr="積雪計.gif"/>
          <p:cNvPicPr>
            <a:picLocks noChangeAspect="1"/>
          </p:cNvPicPr>
          <p:nvPr/>
        </p:nvPicPr>
        <p:blipFill>
          <a:blip r:embed="rId12" cstate="print"/>
          <a:srcRect/>
          <a:stretch>
            <a:fillRect/>
          </a:stretch>
        </p:blipFill>
        <p:spPr bwMode="auto">
          <a:xfrm>
            <a:off x="598489" y="3872335"/>
            <a:ext cx="724310" cy="2145877"/>
          </a:xfrm>
          <a:prstGeom prst="rect">
            <a:avLst/>
          </a:prstGeom>
          <a:noFill/>
          <a:ln w="9525">
            <a:noFill/>
            <a:miter lim="800000"/>
            <a:headEnd/>
            <a:tailEnd/>
          </a:ln>
        </p:spPr>
      </p:pic>
      <p:sp>
        <p:nvSpPr>
          <p:cNvPr id="77" name="Rectangle 15"/>
          <p:cNvSpPr>
            <a:spLocks noChangeArrowheads="1"/>
          </p:cNvSpPr>
          <p:nvPr/>
        </p:nvSpPr>
        <p:spPr bwMode="auto">
          <a:xfrm>
            <a:off x="2434815" y="2119014"/>
            <a:ext cx="1368425" cy="285750"/>
          </a:xfrm>
          <a:prstGeom prst="rect">
            <a:avLst/>
          </a:prstGeom>
          <a:solidFill>
            <a:schemeClr val="bg1"/>
          </a:solidFill>
          <a:ln w="9525">
            <a:noFill/>
            <a:miter lim="800000"/>
            <a:headEnd/>
            <a:tailEnd/>
          </a:ln>
        </p:spPr>
        <p:txBody>
          <a:bodyPr wrap="none" anchor="ctr"/>
          <a:lstStyle/>
          <a:p>
            <a:pPr algn="ctr"/>
            <a:r>
              <a:rPr lang="en-US" altLang="ja-JP" sz="1400" dirty="0">
                <a:latin typeface="Times New Roman" pitchFamily="18" charset="0"/>
                <a:cs typeface="Times New Roman" pitchFamily="18" charset="0"/>
              </a:rPr>
              <a:t>Sunshine Recorder</a:t>
            </a:r>
          </a:p>
        </p:txBody>
      </p:sp>
      <p:sp>
        <p:nvSpPr>
          <p:cNvPr id="78" name="Rectangle 15"/>
          <p:cNvSpPr>
            <a:spLocks noChangeArrowheads="1"/>
          </p:cNvSpPr>
          <p:nvPr/>
        </p:nvSpPr>
        <p:spPr bwMode="auto">
          <a:xfrm>
            <a:off x="3965516" y="4386744"/>
            <a:ext cx="1368425" cy="564634"/>
          </a:xfrm>
          <a:prstGeom prst="rect">
            <a:avLst/>
          </a:prstGeom>
          <a:noFill/>
          <a:ln w="9525">
            <a:noFill/>
            <a:miter lim="800000"/>
            <a:headEnd/>
            <a:tailEnd/>
          </a:ln>
        </p:spPr>
        <p:txBody>
          <a:bodyPr wrap="none" anchor="ctr"/>
          <a:lstStyle/>
          <a:p>
            <a:pPr algn="ctr">
              <a:lnSpc>
                <a:spcPts val="2200"/>
              </a:lnSpc>
            </a:pPr>
            <a:r>
              <a:rPr lang="en-US" altLang="ja-JP" sz="1400" dirty="0" smtClean="0">
                <a:latin typeface="Times New Roman" pitchFamily="18" charset="0"/>
                <a:cs typeface="Times New Roman" pitchFamily="18" charset="0"/>
              </a:rPr>
              <a:t>Visibility Meter</a:t>
            </a:r>
          </a:p>
        </p:txBody>
      </p:sp>
      <p:sp>
        <p:nvSpPr>
          <p:cNvPr id="79" name="正方形/長方形 78"/>
          <p:cNvSpPr/>
          <p:nvPr/>
        </p:nvSpPr>
        <p:spPr>
          <a:xfrm>
            <a:off x="423725" y="5949950"/>
            <a:ext cx="4761188" cy="71438"/>
          </a:xfrm>
          <a:prstGeom prst="rect">
            <a:avLst/>
          </a:prstGeom>
          <a:blipFill>
            <a:blip r:embed="rId13" cstate="prin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80" name="Rectangle 13"/>
          <p:cNvSpPr>
            <a:spLocks noChangeArrowheads="1"/>
          </p:cNvSpPr>
          <p:nvPr/>
        </p:nvSpPr>
        <p:spPr bwMode="auto">
          <a:xfrm>
            <a:off x="223413" y="1471896"/>
            <a:ext cx="1944687" cy="719137"/>
          </a:xfrm>
          <a:prstGeom prst="rect">
            <a:avLst/>
          </a:prstGeom>
          <a:noFill/>
          <a:ln w="9525">
            <a:noFill/>
            <a:miter lim="800000"/>
            <a:headEnd/>
            <a:tailEnd/>
          </a:ln>
        </p:spPr>
        <p:txBody>
          <a:bodyPr wrap="none" anchor="ctr"/>
          <a:lstStyle/>
          <a:p>
            <a:pPr algn="ctr"/>
            <a:r>
              <a:rPr lang="en-US" altLang="ja-JP" sz="1400" dirty="0">
                <a:latin typeface="Times New Roman" pitchFamily="18" charset="0"/>
                <a:cs typeface="Times New Roman" pitchFamily="18" charset="0"/>
              </a:rPr>
              <a:t>Combined Wind Vane and </a:t>
            </a:r>
          </a:p>
          <a:p>
            <a:pPr algn="ctr"/>
            <a:r>
              <a:rPr lang="en-US" altLang="ja-JP" sz="1400" dirty="0">
                <a:latin typeface="Times New Roman" pitchFamily="18" charset="0"/>
                <a:cs typeface="Times New Roman" pitchFamily="18" charset="0"/>
              </a:rPr>
              <a:t>Propeller Anemometer </a:t>
            </a:r>
          </a:p>
        </p:txBody>
      </p:sp>
      <p:sp>
        <p:nvSpPr>
          <p:cNvPr id="81" name="Rectangle 18"/>
          <p:cNvSpPr>
            <a:spLocks noChangeArrowheads="1"/>
          </p:cNvSpPr>
          <p:nvPr/>
        </p:nvSpPr>
        <p:spPr bwMode="auto">
          <a:xfrm>
            <a:off x="204437" y="4799175"/>
            <a:ext cx="719957" cy="360362"/>
          </a:xfrm>
          <a:prstGeom prst="rect">
            <a:avLst/>
          </a:prstGeom>
          <a:noFill/>
          <a:ln w="9525">
            <a:noFill/>
            <a:miter lim="800000"/>
            <a:headEnd/>
            <a:tailEnd/>
          </a:ln>
        </p:spPr>
        <p:txBody>
          <a:bodyPr wrap="none" anchor="ctr"/>
          <a:lstStyle/>
          <a:p>
            <a:pPr algn="ctr"/>
            <a:r>
              <a:rPr lang="en-US" altLang="ja-JP" sz="1400" dirty="0" smtClean="0">
                <a:solidFill>
                  <a:schemeClr val="tx1">
                    <a:lumMod val="50000"/>
                    <a:lumOff val="50000"/>
                  </a:schemeClr>
                </a:solidFill>
                <a:latin typeface="Times New Roman" pitchFamily="18" charset="0"/>
              </a:rPr>
              <a:t>Human</a:t>
            </a:r>
          </a:p>
          <a:p>
            <a:pPr algn="ctr"/>
            <a:r>
              <a:rPr lang="en-US" altLang="ja-JP" sz="1400" dirty="0" smtClean="0">
                <a:solidFill>
                  <a:schemeClr val="tx1">
                    <a:lumMod val="50000"/>
                    <a:lumOff val="50000"/>
                  </a:schemeClr>
                </a:solidFill>
                <a:latin typeface="Times New Roman" pitchFamily="18" charset="0"/>
              </a:rPr>
              <a:t>Detector</a:t>
            </a:r>
            <a:endParaRPr lang="en-US" altLang="ja-JP" sz="1400" dirty="0">
              <a:solidFill>
                <a:schemeClr val="tx1">
                  <a:lumMod val="50000"/>
                  <a:lumOff val="50000"/>
                </a:schemeClr>
              </a:solidFill>
              <a:latin typeface="Times New Roman" pitchFamily="18" charset="0"/>
            </a:endParaRPr>
          </a:p>
        </p:txBody>
      </p:sp>
      <p:cxnSp>
        <p:nvCxnSpPr>
          <p:cNvPr id="82" name="直線矢印コネクタ 81"/>
          <p:cNvCxnSpPr/>
          <p:nvPr/>
        </p:nvCxnSpPr>
        <p:spPr>
          <a:xfrm flipV="1">
            <a:off x="743989" y="4439135"/>
            <a:ext cx="432048" cy="360040"/>
          </a:xfrm>
          <a:prstGeom prst="straightConnector1">
            <a:avLst/>
          </a:prstGeom>
          <a:ln w="1270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pic>
        <p:nvPicPr>
          <p:cNvPr id="26" name="図 22" descr="筺体.gif"/>
          <p:cNvPicPr>
            <a:picLocks noChangeAspect="1"/>
          </p:cNvPicPr>
          <p:nvPr/>
        </p:nvPicPr>
        <p:blipFill>
          <a:blip r:embed="rId14" cstate="print"/>
          <a:srcRect b="3349"/>
          <a:stretch>
            <a:fillRect/>
          </a:stretch>
        </p:blipFill>
        <p:spPr bwMode="auto">
          <a:xfrm>
            <a:off x="3877127" y="1442405"/>
            <a:ext cx="951165" cy="2003438"/>
          </a:xfrm>
          <a:prstGeom prst="rect">
            <a:avLst/>
          </a:prstGeom>
          <a:noFill/>
          <a:ln w="9525">
            <a:noFill/>
            <a:miter lim="800000"/>
            <a:headEnd/>
            <a:tailEnd/>
          </a:ln>
        </p:spPr>
      </p:pic>
      <p:sp>
        <p:nvSpPr>
          <p:cNvPr id="27" name="Rectangle 20"/>
          <p:cNvSpPr>
            <a:spLocks noChangeArrowheads="1"/>
          </p:cNvSpPr>
          <p:nvPr/>
        </p:nvSpPr>
        <p:spPr bwMode="auto">
          <a:xfrm>
            <a:off x="4700545" y="1459554"/>
            <a:ext cx="882650" cy="295275"/>
          </a:xfrm>
          <a:prstGeom prst="rect">
            <a:avLst/>
          </a:prstGeom>
          <a:noFill/>
          <a:ln w="9525">
            <a:noFill/>
            <a:miter lim="800000"/>
            <a:headEnd/>
            <a:tailEnd/>
          </a:ln>
        </p:spPr>
        <p:txBody>
          <a:bodyPr wrap="none" anchor="ctr"/>
          <a:lstStyle/>
          <a:p>
            <a:pPr algn="ctr"/>
            <a:r>
              <a:rPr lang="en-US" altLang="ja-JP" sz="1400" dirty="0">
                <a:latin typeface="Times New Roman" pitchFamily="18" charset="0"/>
              </a:rPr>
              <a:t>Barometer</a:t>
            </a:r>
          </a:p>
        </p:txBody>
      </p:sp>
      <p:sp>
        <p:nvSpPr>
          <p:cNvPr id="28" name="Line 24"/>
          <p:cNvSpPr>
            <a:spLocks noChangeShapeType="1"/>
          </p:cNvSpPr>
          <p:nvPr/>
        </p:nvSpPr>
        <p:spPr bwMode="auto">
          <a:xfrm flipH="1">
            <a:off x="4546930" y="1755885"/>
            <a:ext cx="441325" cy="168275"/>
          </a:xfrm>
          <a:prstGeom prst="line">
            <a:avLst/>
          </a:prstGeom>
          <a:noFill/>
          <a:ln w="19050">
            <a:solidFill>
              <a:schemeClr val="tx1"/>
            </a:solidFill>
            <a:round/>
            <a:headEnd/>
            <a:tailEnd type="stealth" w="lg" len="lg"/>
          </a:ln>
          <a:effectLst>
            <a:outerShdw blurRad="50800" dist="38100" dir="2700000" algn="tl" rotWithShape="0">
              <a:prstClr val="black">
                <a:alpha val="40000"/>
              </a:prstClr>
            </a:outerShdw>
          </a:effectLst>
        </p:spPr>
        <p:txBody>
          <a:bodyPr wrap="none" anchor="ctr"/>
          <a:lstStyle/>
          <a:p>
            <a:endParaRPr lang="ja-JP" altLang="en-US"/>
          </a:p>
        </p:txBody>
      </p:sp>
      <p:sp>
        <p:nvSpPr>
          <p:cNvPr id="34" name="Rectangle 12"/>
          <p:cNvSpPr>
            <a:spLocks noChangeArrowheads="1"/>
          </p:cNvSpPr>
          <p:nvPr/>
        </p:nvSpPr>
        <p:spPr bwMode="auto">
          <a:xfrm>
            <a:off x="3710595" y="3432011"/>
            <a:ext cx="1587603" cy="523220"/>
          </a:xfrm>
          <a:prstGeom prst="rect">
            <a:avLst/>
          </a:prstGeom>
          <a:noFill/>
          <a:ln w="9525">
            <a:noFill/>
            <a:miter lim="800000"/>
            <a:headEnd/>
            <a:tailEnd/>
          </a:ln>
        </p:spPr>
        <p:txBody>
          <a:bodyPr wrap="square" anchor="ctr">
            <a:spAutoFit/>
          </a:bodyPr>
          <a:lstStyle/>
          <a:p>
            <a:r>
              <a:rPr lang="en-US" altLang="ja-JP" sz="1400" dirty="0">
                <a:latin typeface="Times New Roman" pitchFamily="18" charset="0"/>
              </a:rPr>
              <a:t>Data Converter &amp; Processing Unit</a:t>
            </a:r>
          </a:p>
        </p:txBody>
      </p:sp>
      <p:sp>
        <p:nvSpPr>
          <p:cNvPr id="37" name="角丸四角形 36"/>
          <p:cNvSpPr/>
          <p:nvPr/>
        </p:nvSpPr>
        <p:spPr>
          <a:xfrm>
            <a:off x="163985" y="984289"/>
            <a:ext cx="5436716" cy="5256714"/>
          </a:xfrm>
          <a:prstGeom prst="roundRect">
            <a:avLst/>
          </a:prstGeom>
          <a:noFill/>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5" name="角丸四角形 34"/>
          <p:cNvSpPr/>
          <p:nvPr/>
        </p:nvSpPr>
        <p:spPr>
          <a:xfrm>
            <a:off x="163985" y="913516"/>
            <a:ext cx="1546665" cy="54098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solidFill>
                  <a:srgbClr val="000099"/>
                </a:solidFill>
              </a:rPr>
              <a:t>JMA-10 type</a:t>
            </a:r>
            <a:endParaRPr kumimoji="1" lang="ja-JP" altLang="en-US" dirty="0">
              <a:solidFill>
                <a:srgbClr val="000099"/>
              </a:solidFill>
            </a:endParaRPr>
          </a:p>
        </p:txBody>
      </p:sp>
    </p:spTree>
    <p:extLst>
      <p:ext uri="{BB962C8B-B14F-4D97-AF65-F5344CB8AC3E}">
        <p14:creationId xmlns:p14="http://schemas.microsoft.com/office/powerpoint/2010/main" val="20566191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 name="Title 1"/>
          <p:cNvSpPr txBox="1">
            <a:spLocks/>
          </p:cNvSpPr>
          <p:nvPr/>
        </p:nvSpPr>
        <p:spPr>
          <a:xfrm>
            <a:off x="457200" y="64382"/>
            <a:ext cx="8229600" cy="590026"/>
          </a:xfrm>
          <a:prstGeom prst="rect">
            <a:avLst/>
          </a:prstGeom>
        </p:spPr>
        <p:txBody>
          <a:bodyP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smtClean="0">
                <a:solidFill>
                  <a:srgbClr val="000090"/>
                </a:solidFill>
              </a:rPr>
              <a:t>JMA </a:t>
            </a:r>
            <a:r>
              <a:rPr lang="en-US" sz="3600" b="1" dirty="0">
                <a:solidFill>
                  <a:srgbClr val="000090"/>
                </a:solidFill>
              </a:rPr>
              <a:t>Radar Observation Network</a:t>
            </a:r>
          </a:p>
        </p:txBody>
      </p:sp>
      <p:pic>
        <p:nvPicPr>
          <p:cNvPr id="4" name="図 3"/>
          <p:cNvPicPr>
            <a:picLocks noChangeAspect="1"/>
          </p:cNvPicPr>
          <p:nvPr/>
        </p:nvPicPr>
        <p:blipFill>
          <a:blip r:embed="rId3"/>
          <a:stretch>
            <a:fillRect/>
          </a:stretch>
        </p:blipFill>
        <p:spPr>
          <a:xfrm>
            <a:off x="957872" y="654408"/>
            <a:ext cx="7228256" cy="5599112"/>
          </a:xfrm>
          <a:prstGeom prst="rect">
            <a:avLst/>
          </a:prstGeom>
        </p:spPr>
      </p:pic>
    </p:spTree>
    <p:extLst>
      <p:ext uri="{BB962C8B-B14F-4D97-AF65-F5344CB8AC3E}">
        <p14:creationId xmlns:p14="http://schemas.microsoft.com/office/powerpoint/2010/main" val="38270996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643062"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5" name="Title 1"/>
          <p:cNvSpPr txBox="1">
            <a:spLocks/>
          </p:cNvSpPr>
          <p:nvPr/>
        </p:nvSpPr>
        <p:spPr>
          <a:xfrm>
            <a:off x="457200" y="64382"/>
            <a:ext cx="8229600" cy="590026"/>
          </a:xfrm>
          <a:prstGeom prst="rect">
            <a:avLst/>
          </a:prstGeom>
        </p:spPr>
        <p:txBody>
          <a:bodyP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ja-JP" sz="3600" b="1" dirty="0">
                <a:solidFill>
                  <a:srgbClr val="000090"/>
                </a:solidFill>
              </a:rPr>
              <a:t>JMA Radiosonde observation network</a:t>
            </a:r>
          </a:p>
        </p:txBody>
      </p:sp>
      <p:pic>
        <p:nvPicPr>
          <p:cNvPr id="9" name="図 8"/>
          <p:cNvPicPr>
            <a:picLocks noChangeAspect="1"/>
          </p:cNvPicPr>
          <p:nvPr/>
        </p:nvPicPr>
        <p:blipFill>
          <a:blip r:embed="rId3"/>
          <a:stretch>
            <a:fillRect/>
          </a:stretch>
        </p:blipFill>
        <p:spPr>
          <a:xfrm>
            <a:off x="2000250" y="647700"/>
            <a:ext cx="5143500" cy="5562600"/>
          </a:xfrm>
          <a:prstGeom prst="rect">
            <a:avLst/>
          </a:prstGeom>
        </p:spPr>
      </p:pic>
    </p:spTree>
    <p:extLst>
      <p:ext uri="{BB962C8B-B14F-4D97-AF65-F5344CB8AC3E}">
        <p14:creationId xmlns:p14="http://schemas.microsoft.com/office/powerpoint/2010/main" val="14322212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643062"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5" name="Title 1"/>
          <p:cNvSpPr txBox="1">
            <a:spLocks/>
          </p:cNvSpPr>
          <p:nvPr/>
        </p:nvSpPr>
        <p:spPr>
          <a:xfrm>
            <a:off x="457200" y="64382"/>
            <a:ext cx="8229600" cy="590026"/>
          </a:xfrm>
          <a:prstGeom prst="rect">
            <a:avLst/>
          </a:prstGeom>
        </p:spPr>
        <p:txBody>
          <a:bodyP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ja-JP" sz="3600" b="1" dirty="0">
                <a:solidFill>
                  <a:srgbClr val="000090"/>
                </a:solidFill>
              </a:rPr>
              <a:t>JMA Wind profiler observation network </a:t>
            </a:r>
          </a:p>
        </p:txBody>
      </p:sp>
      <p:pic>
        <p:nvPicPr>
          <p:cNvPr id="3" name="図 2"/>
          <p:cNvPicPr>
            <a:picLocks noChangeAspect="1"/>
          </p:cNvPicPr>
          <p:nvPr/>
        </p:nvPicPr>
        <p:blipFill>
          <a:blip r:embed="rId3"/>
          <a:stretch>
            <a:fillRect/>
          </a:stretch>
        </p:blipFill>
        <p:spPr>
          <a:xfrm>
            <a:off x="1643062" y="643846"/>
            <a:ext cx="5811838" cy="5526529"/>
          </a:xfrm>
          <a:prstGeom prst="rect">
            <a:avLst/>
          </a:prstGeom>
        </p:spPr>
      </p:pic>
    </p:spTree>
    <p:extLst>
      <p:ext uri="{BB962C8B-B14F-4D97-AF65-F5344CB8AC3E}">
        <p14:creationId xmlns:p14="http://schemas.microsoft.com/office/powerpoint/2010/main" val="25815550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p:cNvPicPr>
            <a:picLocks noChangeAspect="1"/>
          </p:cNvPicPr>
          <p:nvPr/>
        </p:nvPicPr>
        <p:blipFill rotWithShape="1">
          <a:blip r:embed="rId3"/>
          <a:srcRect l="49845" t="17429"/>
          <a:stretch/>
        </p:blipFill>
        <p:spPr>
          <a:xfrm>
            <a:off x="217855" y="4357158"/>
            <a:ext cx="2834712" cy="1877388"/>
          </a:xfrm>
          <a:prstGeom prst="rect">
            <a:avLst/>
          </a:prstGeom>
        </p:spPr>
      </p:pic>
      <p:sp>
        <p:nvSpPr>
          <p:cNvPr id="3" name="Title 1"/>
          <p:cNvSpPr txBox="1">
            <a:spLocks/>
          </p:cNvSpPr>
          <p:nvPr/>
        </p:nvSpPr>
        <p:spPr>
          <a:xfrm>
            <a:off x="457200" y="274638"/>
            <a:ext cx="8229600" cy="1143000"/>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smtClean="0">
                <a:solidFill>
                  <a:srgbClr val="000090"/>
                </a:solidFill>
              </a:rPr>
              <a:t>JMA’s contribution to OSCAR/Surface</a:t>
            </a:r>
            <a:br>
              <a:rPr lang="en-US" sz="3600" b="1" dirty="0" smtClean="0">
                <a:solidFill>
                  <a:srgbClr val="000090"/>
                </a:solidFill>
              </a:rPr>
            </a:br>
            <a:endParaRPr lang="en-US" sz="3100" dirty="0">
              <a:solidFill>
                <a:srgbClr val="000090"/>
              </a:solidFill>
            </a:endParaRPr>
          </a:p>
        </p:txBody>
      </p:sp>
      <p:sp>
        <p:nvSpPr>
          <p:cNvPr id="4" name="コンテンツ プレースホルダー 3"/>
          <p:cNvSpPr txBox="1">
            <a:spLocks/>
          </p:cNvSpPr>
          <p:nvPr/>
        </p:nvSpPr>
        <p:spPr>
          <a:xfrm>
            <a:off x="-2907752" y="3905903"/>
            <a:ext cx="5485792" cy="2804662"/>
          </a:xfrm>
          <a:prstGeom prst="rect">
            <a:avLst/>
          </a:prstGeom>
        </p:spPr>
        <p:txBody>
          <a:bodyPr/>
          <a:lstStyle>
            <a:lvl1pPr marL="342900" indent="-342900" algn="l" defTabSz="457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kumimoji="1" lang="en-US" altLang="ja-JP" sz="2000" dirty="0" smtClean="0"/>
          </a:p>
        </p:txBody>
      </p:sp>
      <p:pic>
        <p:nvPicPr>
          <p:cNvPr id="2" name="図 1"/>
          <p:cNvPicPr>
            <a:picLocks noChangeAspect="1"/>
          </p:cNvPicPr>
          <p:nvPr/>
        </p:nvPicPr>
        <p:blipFill>
          <a:blip r:embed="rId4"/>
          <a:stretch>
            <a:fillRect/>
          </a:stretch>
        </p:blipFill>
        <p:spPr>
          <a:xfrm>
            <a:off x="4688172" y="3259562"/>
            <a:ext cx="4226478" cy="2987683"/>
          </a:xfrm>
          <a:prstGeom prst="rect">
            <a:avLst/>
          </a:prstGeom>
        </p:spPr>
      </p:pic>
      <p:pic>
        <p:nvPicPr>
          <p:cNvPr id="6" name="図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0317" y="1322838"/>
            <a:ext cx="3040691" cy="2280521"/>
          </a:xfrm>
          <a:prstGeom prst="rect">
            <a:avLst/>
          </a:prstGeom>
        </p:spPr>
      </p:pic>
      <p:sp>
        <p:nvSpPr>
          <p:cNvPr id="10" name="コンテンツ プレースホルダー 3"/>
          <p:cNvSpPr txBox="1">
            <a:spLocks/>
          </p:cNvSpPr>
          <p:nvPr/>
        </p:nvSpPr>
        <p:spPr>
          <a:xfrm>
            <a:off x="0" y="898536"/>
            <a:ext cx="2400300" cy="519102"/>
          </a:xfrm>
          <a:prstGeom prst="rect">
            <a:avLst/>
          </a:prstGeom>
        </p:spPr>
        <p:txBody>
          <a:bodyPr/>
          <a:lstStyle>
            <a:lvl1pPr marL="342900" indent="-342900" algn="l" defTabSz="457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kumimoji="1" lang="en-US" altLang="ja-JP" sz="2400" dirty="0" smtClean="0"/>
              <a:t>TOKYO</a:t>
            </a:r>
            <a:endParaRPr kumimoji="1" lang="ja-JP" altLang="en-US" sz="2400" dirty="0" smtClean="0"/>
          </a:p>
        </p:txBody>
      </p:sp>
      <p:pic>
        <p:nvPicPr>
          <p:cNvPr id="7" name="図 6"/>
          <p:cNvPicPr>
            <a:picLocks noChangeAspect="1"/>
          </p:cNvPicPr>
          <p:nvPr/>
        </p:nvPicPr>
        <p:blipFill>
          <a:blip r:embed="rId6"/>
          <a:stretch>
            <a:fillRect/>
          </a:stretch>
        </p:blipFill>
        <p:spPr>
          <a:xfrm>
            <a:off x="2627181" y="3965219"/>
            <a:ext cx="1731279" cy="1478761"/>
          </a:xfrm>
          <a:prstGeom prst="rect">
            <a:avLst/>
          </a:prstGeom>
        </p:spPr>
      </p:pic>
      <p:sp>
        <p:nvSpPr>
          <p:cNvPr id="9" name="コンテンツ プレースホルダー 3"/>
          <p:cNvSpPr txBox="1">
            <a:spLocks/>
          </p:cNvSpPr>
          <p:nvPr/>
        </p:nvSpPr>
        <p:spPr>
          <a:xfrm>
            <a:off x="0" y="3838056"/>
            <a:ext cx="3274966" cy="519102"/>
          </a:xfrm>
          <a:prstGeom prst="rect">
            <a:avLst/>
          </a:prstGeom>
        </p:spPr>
        <p:txBody>
          <a:bodyPr/>
          <a:lstStyle>
            <a:lvl1pPr marL="342900" indent="-342900" algn="l" defTabSz="457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kumimoji="1" lang="en-US" altLang="ja-JP" sz="2400" dirty="0" smtClean="0"/>
              <a:t>ISHIGAKIJIMA</a:t>
            </a:r>
            <a:endParaRPr kumimoji="1" lang="ja-JP" altLang="en-US" sz="2400" dirty="0" smtClean="0"/>
          </a:p>
        </p:txBody>
      </p:sp>
      <p:sp>
        <p:nvSpPr>
          <p:cNvPr id="11" name="コンテンツ プレースホルダー 3"/>
          <p:cNvSpPr txBox="1">
            <a:spLocks/>
          </p:cNvSpPr>
          <p:nvPr/>
        </p:nvSpPr>
        <p:spPr>
          <a:xfrm>
            <a:off x="3274966" y="1177153"/>
            <a:ext cx="5639684" cy="2358359"/>
          </a:xfrm>
          <a:prstGeom prst="rect">
            <a:avLst/>
          </a:prstGeom>
        </p:spPr>
        <p:txBody>
          <a:bodyPr/>
          <a:lstStyle>
            <a:lvl1pPr marL="342900" indent="-342900" algn="l" defTabSz="457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ja-JP" sz="1800" dirty="0" smtClean="0"/>
              <a:t>Registered</a:t>
            </a:r>
            <a:r>
              <a:rPr kumimoji="1" lang="en-US" altLang="ja-JP" sz="1800" dirty="0" smtClean="0"/>
              <a:t> </a:t>
            </a:r>
            <a:r>
              <a:rPr lang="en-US" altLang="ja-JP" sz="1800" dirty="0" smtClean="0"/>
              <a:t>Mandatory Items (phase I,II</a:t>
            </a:r>
            <a:r>
              <a:rPr lang="en-US" altLang="ja-JP" sz="1800" b="1" dirty="0" smtClean="0"/>
              <a:t>) </a:t>
            </a:r>
            <a:r>
              <a:rPr lang="en-US" altLang="ja-JP" sz="1800" dirty="0" smtClean="0"/>
              <a:t>about </a:t>
            </a:r>
            <a:r>
              <a:rPr lang="en-US" altLang="ja-JP" sz="1800" dirty="0"/>
              <a:t>the following observation </a:t>
            </a:r>
            <a:r>
              <a:rPr lang="en-US" altLang="ja-JP" sz="1800" dirty="0" smtClean="0"/>
              <a:t>elements</a:t>
            </a:r>
            <a:r>
              <a:rPr lang="ja-JP" altLang="en-US" sz="1800" dirty="0"/>
              <a:t> </a:t>
            </a:r>
            <a:r>
              <a:rPr lang="ja-JP" altLang="en-US" sz="1800" dirty="0" smtClean="0"/>
              <a:t> </a:t>
            </a:r>
            <a:endParaRPr lang="en-US" altLang="ja-JP" sz="1800" dirty="0" smtClean="0"/>
          </a:p>
          <a:p>
            <a:pPr marL="0" indent="0">
              <a:buNone/>
            </a:pPr>
            <a:r>
              <a:rPr kumimoji="1" lang="ja-JP" altLang="en-US" sz="1800" dirty="0" smtClean="0"/>
              <a:t> ・ </a:t>
            </a:r>
            <a:r>
              <a:rPr kumimoji="1" lang="en-US" altLang="ja-JP" sz="1800" dirty="0" smtClean="0"/>
              <a:t>Temperature</a:t>
            </a:r>
          </a:p>
          <a:p>
            <a:pPr marL="0" indent="0">
              <a:buNone/>
            </a:pPr>
            <a:r>
              <a:rPr kumimoji="1" lang="ja-JP" altLang="en-US" sz="1800" dirty="0" smtClean="0"/>
              <a:t> ・ </a:t>
            </a:r>
            <a:r>
              <a:rPr kumimoji="1" lang="en-US" altLang="ja-JP" sz="1800" dirty="0" smtClean="0"/>
              <a:t>Humidity</a:t>
            </a:r>
          </a:p>
          <a:p>
            <a:pPr marL="0" indent="0">
              <a:buNone/>
            </a:pPr>
            <a:r>
              <a:rPr kumimoji="1" lang="ja-JP" altLang="en-US" sz="1800" dirty="0" smtClean="0"/>
              <a:t> ・ </a:t>
            </a:r>
            <a:r>
              <a:rPr kumimoji="1" lang="en-US" altLang="ja-JP" sz="1800" dirty="0" smtClean="0"/>
              <a:t>Pressure</a:t>
            </a:r>
          </a:p>
          <a:p>
            <a:pPr marL="0" indent="0">
              <a:buNone/>
            </a:pPr>
            <a:r>
              <a:rPr kumimoji="1" lang="ja-JP" altLang="en-US" sz="1800" dirty="0" smtClean="0"/>
              <a:t> ・ </a:t>
            </a:r>
            <a:r>
              <a:rPr kumimoji="1" lang="en-US" altLang="ja-JP" sz="1800" dirty="0" smtClean="0"/>
              <a:t>Precipitation</a:t>
            </a:r>
          </a:p>
          <a:p>
            <a:pPr marL="0" indent="0">
              <a:buNone/>
            </a:pPr>
            <a:r>
              <a:rPr kumimoji="1" lang="ja-JP" altLang="en-US" sz="1800" dirty="0" smtClean="0"/>
              <a:t> ・ </a:t>
            </a:r>
            <a:r>
              <a:rPr kumimoji="1" lang="en-US" altLang="ja-JP" sz="1800" dirty="0" smtClean="0"/>
              <a:t>Wind</a:t>
            </a:r>
            <a:endParaRPr kumimoji="1" lang="en-US" altLang="ja-JP" sz="1800" dirty="0"/>
          </a:p>
        </p:txBody>
      </p:sp>
    </p:spTree>
    <p:extLst>
      <p:ext uri="{BB962C8B-B14F-4D97-AF65-F5344CB8AC3E}">
        <p14:creationId xmlns:p14="http://schemas.microsoft.com/office/powerpoint/2010/main" val="34026254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mo2016_powerpoint_standard_v2.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2080" y="0"/>
            <a:ext cx="9144000" cy="6858000"/>
          </a:xfrm>
          <a:prstGeom prst="rect">
            <a:avLst/>
          </a:prstGeom>
        </p:spPr>
      </p:pic>
      <p:sp>
        <p:nvSpPr>
          <p:cNvPr id="7" name="Title 1"/>
          <p:cNvSpPr txBox="1"/>
          <p:nvPr/>
        </p:nvSpPr>
        <p:spPr>
          <a:xfrm>
            <a:off x="457200" y="2002370"/>
            <a:ext cx="8229600" cy="2098575"/>
          </a:xfrm>
          <a:prstGeom prst="rect">
            <a:avLst/>
          </a:prstGeom>
        </p:spPr>
        <p:txBody>
          <a:bodyPr vert="horz" lIns="91440" tIns="45720" rIns="91440" bIns="45720" rtlCol="0" anchor="ctr">
            <a:normAutofit fontScale="75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6400" dirty="0" smtClean="0">
                <a:solidFill>
                  <a:srgbClr val="000090"/>
                </a:solidFill>
              </a:rPr>
              <a:t>Thank you</a:t>
            </a:r>
          </a:p>
          <a:p>
            <a:endParaRPr lang="en-US" sz="4800" dirty="0" smtClean="0">
              <a:solidFill>
                <a:srgbClr val="000090"/>
              </a:solidFill>
            </a:endParaRPr>
          </a:p>
          <a:p>
            <a:r>
              <a:rPr lang="en-US" altLang="en-US" sz="3100" dirty="0" err="1" smtClean="0">
                <a:solidFill>
                  <a:srgbClr val="000090"/>
                </a:solidFill>
              </a:rPr>
              <a:t>yamazaki</a:t>
            </a:r>
            <a:r>
              <a:rPr lang="x-none" altLang="en-US" sz="3100" dirty="0" smtClean="0">
                <a:solidFill>
                  <a:srgbClr val="000090"/>
                </a:solidFill>
              </a:rPr>
              <a:t>.</a:t>
            </a:r>
            <a:r>
              <a:rPr lang="en-US" altLang="en-US" sz="3100" dirty="0" err="1" smtClean="0">
                <a:solidFill>
                  <a:srgbClr val="000090"/>
                </a:solidFill>
              </a:rPr>
              <a:t>amune</a:t>
            </a:r>
            <a:r>
              <a:rPr lang="x-none" altLang="en-US" sz="3100" dirty="0" smtClean="0">
                <a:solidFill>
                  <a:srgbClr val="000090"/>
                </a:solidFill>
              </a:rPr>
              <a:t>@met.</a:t>
            </a:r>
            <a:r>
              <a:rPr lang="en-US" altLang="en-US" sz="3100" dirty="0" err="1" smtClean="0">
                <a:solidFill>
                  <a:srgbClr val="000090"/>
                </a:solidFill>
              </a:rPr>
              <a:t>kishou</a:t>
            </a:r>
            <a:r>
              <a:rPr lang="x-none" altLang="en-US" sz="3100" dirty="0" smtClean="0">
                <a:solidFill>
                  <a:srgbClr val="000090"/>
                </a:solidFill>
              </a:rPr>
              <a:t>.</a:t>
            </a:r>
            <a:r>
              <a:rPr lang="en-US" altLang="en-US" sz="3100" dirty="0" smtClean="0">
                <a:solidFill>
                  <a:srgbClr val="000090"/>
                </a:solidFill>
              </a:rPr>
              <a:t>go.jp</a:t>
            </a:r>
            <a:endParaRPr lang="x-none" altLang="en-US" sz="3100" dirty="0" smtClean="0">
              <a:solidFill>
                <a:srgbClr val="000090"/>
              </a:solidFill>
            </a:endParaRPr>
          </a:p>
          <a:p>
            <a:endParaRPr lang="en-US" sz="3100" dirty="0" smtClean="0">
              <a:solidFill>
                <a:srgbClr val="000090"/>
              </a:solidFill>
            </a:endParaRPr>
          </a:p>
          <a:p>
            <a:r>
              <a:rPr lang="en-US" sz="3100" dirty="0" smtClean="0">
                <a:solidFill>
                  <a:srgbClr val="000090"/>
                </a:solidFill>
              </a:rPr>
              <a:t> </a:t>
            </a:r>
          </a:p>
        </p:txBody>
      </p:sp>
    </p:spTree>
    <p:extLst>
      <p:ext uri="{BB962C8B-B14F-4D97-AF65-F5344CB8AC3E}">
        <p14:creationId xmlns:p14="http://schemas.microsoft.com/office/powerpoint/2010/main" val="122424752"/>
      </p:ext>
    </p:extLst>
  </p:cSld>
  <p:clrMapOvr>
    <a:masterClrMapping/>
  </p:clrMapOvr>
  <p:timing>
    <p:tnLst>
      <p:par>
        <p:cTn id="1" dur="indefinite" restart="never" nodeType="tmRoot"/>
      </p:par>
    </p:tnLst>
  </p:timing>
</p:sld>
</file>

<file path=ppt/theme/theme1.xml><?xml version="1.0" encoding="utf-8"?>
<a:theme xmlns:a="http://schemas.openxmlformats.org/drawingml/2006/main" name="WMO_WHITE_Powerpoint_en_f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WMO_WHITE_Powerpoint_en_fr</Template>
  <TotalTime>3491</TotalTime>
  <Words>1595</Words>
  <Application>Microsoft Office PowerPoint</Application>
  <PresentationFormat>画面に合わせる (4:3)</PresentationFormat>
  <Paragraphs>165</Paragraphs>
  <Slides>14</Slides>
  <Notes>14</Notes>
  <HiddenSlides>5</HiddenSlides>
  <MMClips>0</MMClips>
  <ScaleCrop>false</ScaleCrop>
  <HeadingPairs>
    <vt:vector size="6" baseType="variant">
      <vt:variant>
        <vt:lpstr>使用されているフォント</vt:lpstr>
      </vt:variant>
      <vt:variant>
        <vt:i4>7</vt:i4>
      </vt:variant>
      <vt:variant>
        <vt:lpstr>テーマ</vt:lpstr>
      </vt:variant>
      <vt:variant>
        <vt:i4>2</vt:i4>
      </vt:variant>
      <vt:variant>
        <vt:lpstr>スライド タイトル</vt:lpstr>
      </vt:variant>
      <vt:variant>
        <vt:i4>14</vt:i4>
      </vt:variant>
    </vt:vector>
  </HeadingPairs>
  <TitlesOfParts>
    <vt:vector size="23" baseType="lpstr">
      <vt:lpstr>ＭＳ Ｐゴシック</vt:lpstr>
      <vt:lpstr>ＭＳ ゴシック</vt:lpstr>
      <vt:lpstr>游ゴシック</vt:lpstr>
      <vt:lpstr>游ゴシック Light</vt:lpstr>
      <vt:lpstr>Arial</vt:lpstr>
      <vt:lpstr>Calibri</vt:lpstr>
      <vt:lpstr>Times New Roman</vt:lpstr>
      <vt:lpstr>WMO_WHITE_Powerpoint_en_fr</vt:lpstr>
      <vt:lpstr>デザインの設定</vt:lpstr>
      <vt:lpstr>PowerPoint プレゼンテーション</vt:lpstr>
      <vt:lpstr>Overview of JMA’s Weather Observation</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日本における気象観測の概要</vt:lpstr>
      <vt:lpstr>PowerPoint プレゼンテーション</vt:lpstr>
      <vt:lpstr>PowerPoint プレゼンテーション</vt:lpstr>
      <vt:lpstr>PowerPoint プレゼンテーション</vt:lpstr>
      <vt:lpstr>日本についての概要</vt:lpstr>
    </vt:vector>
  </TitlesOfParts>
  <Company>World Meteorological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LFNunes</dc:creator>
  <cp:lastModifiedBy>e5470-001</cp:lastModifiedBy>
  <cp:revision>704</cp:revision>
  <cp:lastPrinted>2018-09-18T03:14:28Z</cp:lastPrinted>
  <dcterms:created xsi:type="dcterms:W3CDTF">2018-09-18T03:14:28Z</dcterms:created>
  <dcterms:modified xsi:type="dcterms:W3CDTF">2019-11-12T08:31:05Z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1033-10.1.0.6757</vt:lpwstr>
  </property>
</Properties>
</file>