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7" r:id="rId5"/>
    <p:sldMasterId id="2147483709" r:id="rId6"/>
    <p:sldMasterId id="2147483721" r:id="rId7"/>
  </p:sldMasterIdLst>
  <p:notesMasterIdLst>
    <p:notesMasterId r:id="rId19"/>
  </p:notesMasterIdLst>
  <p:sldIdLst>
    <p:sldId id="272" r:id="rId8"/>
    <p:sldId id="256" r:id="rId9"/>
    <p:sldId id="258" r:id="rId10"/>
    <p:sldId id="260" r:id="rId11"/>
    <p:sldId id="261" r:id="rId12"/>
    <p:sldId id="265" r:id="rId13"/>
    <p:sldId id="263" r:id="rId14"/>
    <p:sldId id="266" r:id="rId15"/>
    <p:sldId id="267" r:id="rId16"/>
    <p:sldId id="268" r:id="rId17"/>
    <p:sldId id="27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1" autoAdjust="0"/>
    <p:restoredTop sz="94660"/>
  </p:normalViewPr>
  <p:slideViewPr>
    <p:cSldViewPr snapToGrid="0">
      <p:cViewPr varScale="1">
        <p:scale>
          <a:sx n="56" d="100"/>
          <a:sy n="56" d="100"/>
        </p:scale>
        <p:origin x="65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432741-C90F-4C22-ADCF-C6592AB1D582}" type="datetimeFigureOut">
              <a:rPr lang="en-US" smtClean="0"/>
              <a:t>11/13/2019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8A2B2-10E1-45CF-91D3-EFA2070289F5}" type="slidenum">
              <a:rPr lang="en-US" smtClean="0"/>
              <a:t>‹#›</a:t>
            </a:fld>
            <a:endParaRPr lang="en-US"/>
          </a:p>
        </p:txBody>
      </p:sp>
    </p:spTree>
    <p:extLst>
      <p:ext uri="{BB962C8B-B14F-4D97-AF65-F5344CB8AC3E}">
        <p14:creationId xmlns:p14="http://schemas.microsoft.com/office/powerpoint/2010/main" val="3934821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564054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88" y="503238"/>
            <a:ext cx="4184650" cy="2354262"/>
          </a:xfrm>
        </p:spPr>
      </p:sp>
      <p:sp>
        <p:nvSpPr>
          <p:cNvPr id="3" name="Notes Placeholder 2"/>
          <p:cNvSpPr>
            <a:spLocks noGrp="1"/>
          </p:cNvSpPr>
          <p:nvPr>
            <p:ph type="body" idx="1"/>
          </p:nvPr>
        </p:nvSpPr>
        <p:spPr/>
        <p:txBody>
          <a:bodyPr>
            <a:normAutofit fontScale="77500" lnSpcReduction="20000"/>
          </a:bodyPr>
          <a:lstStyle/>
          <a:p>
            <a:r>
              <a:rPr lang="en-US" sz="1400" b="1" dirty="0" smtClean="0"/>
              <a:t>Faded picture background </a:t>
            </a:r>
            <a:r>
              <a:rPr lang="en-US" sz="1400" b="1" baseline="0" dirty="0" smtClean="0"/>
              <a:t>with full-color overlay</a:t>
            </a:r>
          </a:p>
          <a:p>
            <a:r>
              <a:rPr lang="en-US" sz="1400" b="0" baseline="0" dirty="0" smtClean="0"/>
              <a:t>(Intermediate)</a:t>
            </a:r>
          </a:p>
          <a:p>
            <a:endParaRPr lang="en-US" sz="1200" baseline="0" dirty="0" smtClean="0"/>
          </a:p>
          <a:p>
            <a:endParaRPr lang="en-US" sz="1200" baseline="0" dirty="0" smtClean="0"/>
          </a:p>
          <a:p>
            <a:r>
              <a:rPr lang="en-US" sz="1200" b="1" baseline="0" dirty="0" smtClean="0"/>
              <a:t>Tip</a:t>
            </a:r>
            <a:r>
              <a:rPr lang="en-US" sz="1200" baseline="0" dirty="0" smtClean="0"/>
              <a:t>: For best results with the picture overlay on this slide, use a picture that is the same dimensions as the slide: 7.5” high and 10” wide. If the picture is not the same height and width, resize or crop to those dimensions before following the instructions below. </a:t>
            </a:r>
          </a:p>
          <a:p>
            <a:endParaRPr lang="en-US" sz="1200" baseline="0" dirty="0" smtClean="0"/>
          </a:p>
          <a:p>
            <a:endParaRPr lang="en-US" sz="1200" baseline="0" dirty="0" smtClean="0"/>
          </a:p>
          <a:p>
            <a:r>
              <a:rPr lang="en-US" sz="1200" b="0" dirty="0" smtClean="0"/>
              <a:t>To reproduce the background effects on this</a:t>
            </a:r>
            <a:r>
              <a:rPr lang="en-US" sz="1200" b="0" baseline="0" dirty="0" smtClean="0"/>
              <a:t>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Slides</a:t>
            </a:r>
            <a:r>
              <a:rPr lang="en-US" sz="1200" baseline="0" dirty="0" smtClean="0"/>
              <a:t> group, click </a:t>
            </a:r>
            <a:r>
              <a:rPr lang="en-US" sz="1200" b="1" baseline="0" dirty="0" smtClean="0"/>
              <a:t>Layout</a:t>
            </a:r>
            <a:r>
              <a:rPr lang="en-US" sz="1200" b="0" baseline="0" dirty="0" smtClean="0"/>
              <a:t>,</a:t>
            </a:r>
            <a:r>
              <a:rPr lang="en-US" sz="1200" baseline="0" dirty="0" smtClean="0"/>
              <a:t> and then click </a:t>
            </a:r>
            <a:r>
              <a:rPr lang="en-US" sz="1200" b="1" baseline="0" dirty="0" smtClean="0"/>
              <a:t>Blank</a:t>
            </a:r>
            <a:r>
              <a:rPr lang="en-US" sz="1200" baseline="0" dirty="0" smtClean="0"/>
              <a:t>. </a:t>
            </a:r>
          </a:p>
          <a:p>
            <a:pPr marL="228600" indent="-228600">
              <a:buFont typeface="+mj-lt"/>
              <a:buAutoNum type="arabicPeriod"/>
            </a:pPr>
            <a:r>
              <a:rPr lang="en-US" sz="1200" b="0" dirty="0" smtClean="0"/>
              <a:t>Right-click the slide</a:t>
            </a:r>
            <a:r>
              <a:rPr lang="en-US" sz="1200" b="0" baseline="0" dirty="0" smtClean="0"/>
              <a:t> and then click </a:t>
            </a:r>
            <a:r>
              <a:rPr lang="en-US" sz="1200" b="1" dirty="0" smtClean="0"/>
              <a:t>Format</a:t>
            </a:r>
            <a:r>
              <a:rPr lang="en-US" sz="1200" b="0" baseline="0" dirty="0" smtClean="0"/>
              <a:t> </a:t>
            </a:r>
            <a:r>
              <a:rPr lang="en-US" sz="1200" b="1" baseline="0" dirty="0" smtClean="0"/>
              <a:t>Background</a:t>
            </a:r>
            <a:r>
              <a:rPr lang="en-US" sz="1200" b="0" baseline="0" dirty="0" smtClean="0"/>
              <a:t>.</a:t>
            </a:r>
          </a:p>
          <a:p>
            <a:pPr marL="228600" indent="-228600">
              <a:buFont typeface="+mj-lt"/>
              <a:buAutoNum type="arabicPeriod"/>
            </a:pPr>
            <a:r>
              <a:rPr lang="en-US" sz="1200" b="0" baseline="0" dirty="0" smtClean="0"/>
              <a:t>In the </a:t>
            </a:r>
            <a:r>
              <a:rPr lang="en-US" sz="1200" b="1" baseline="0" dirty="0" smtClean="0"/>
              <a:t>Format Background</a:t>
            </a:r>
            <a:r>
              <a:rPr lang="en-US" sz="1200" b="0" baseline="0" dirty="0" smtClean="0"/>
              <a:t> dialog box, click </a:t>
            </a:r>
            <a:r>
              <a:rPr lang="en-US" sz="1200" b="1" baseline="0" dirty="0" smtClean="0"/>
              <a:t>Fill</a:t>
            </a:r>
            <a:r>
              <a:rPr lang="en-US" sz="1200" b="0" baseline="0" dirty="0" smtClean="0"/>
              <a:t> in the left pane. In the </a:t>
            </a:r>
            <a:r>
              <a:rPr lang="en-US" sz="1200" b="1" baseline="0" dirty="0" smtClean="0"/>
              <a:t>Fill</a:t>
            </a:r>
            <a:r>
              <a:rPr lang="en-US" sz="1200" b="0" baseline="0" dirty="0" smtClean="0"/>
              <a:t> pane, select </a:t>
            </a:r>
            <a:r>
              <a:rPr lang="en-US" sz="1200" b="1" baseline="0" dirty="0" smtClean="0"/>
              <a:t>Picture or texture fill</a:t>
            </a:r>
            <a:r>
              <a:rPr lang="en-US" sz="1200" b="0" baseline="0" dirty="0" smtClean="0"/>
              <a:t>, and then under </a:t>
            </a:r>
            <a:r>
              <a:rPr lang="en-US" sz="1200" b="1" baseline="0" dirty="0" smtClean="0"/>
              <a:t>Insert from</a:t>
            </a:r>
            <a:r>
              <a:rPr lang="en-US" sz="1200" b="0" baseline="0" dirty="0" smtClean="0"/>
              <a:t>, click </a:t>
            </a:r>
            <a:r>
              <a:rPr lang="en-US" sz="1200" b="1" baseline="0" dirty="0" smtClean="0"/>
              <a:t>File</a:t>
            </a:r>
            <a:r>
              <a:rPr lang="en-US" sz="1200" b="0" baseline="0" dirty="0" smtClean="0"/>
              <a:t>. </a:t>
            </a:r>
          </a:p>
          <a:p>
            <a:pPr marL="228600" indent="-228600">
              <a:buFont typeface="+mj-lt"/>
              <a:buAutoNum type="arabicPeriod"/>
            </a:pPr>
            <a:r>
              <a:rPr lang="en-US" sz="1200" b="0" baseline="0" dirty="0" smtClean="0"/>
              <a:t>In the </a:t>
            </a:r>
            <a:r>
              <a:rPr lang="en-US" sz="1200" b="1" baseline="0" dirty="0" smtClean="0"/>
              <a:t>Insert Picture </a:t>
            </a:r>
            <a:r>
              <a:rPr lang="en-US" sz="1200" b="0" baseline="0" dirty="0" smtClean="0"/>
              <a:t>dialog box, select a picture, and then click </a:t>
            </a:r>
            <a:r>
              <a:rPr lang="en-US" sz="1200" b="1" baseline="0" dirty="0" smtClean="0"/>
              <a:t>Insert</a:t>
            </a:r>
            <a:r>
              <a:rPr lang="en-US" sz="1200" b="0" baseline="0" dirty="0" smtClean="0"/>
              <a:t>.</a:t>
            </a:r>
          </a:p>
          <a:p>
            <a:pPr marL="228600" indent="-228600">
              <a:buFont typeface="+mj-lt"/>
              <a:buAutoNum type="arabicPeriod"/>
            </a:pPr>
            <a:r>
              <a:rPr lang="en-US" sz="1200" b="0" baseline="0" dirty="0" smtClean="0"/>
              <a:t>Also in the </a:t>
            </a:r>
            <a:r>
              <a:rPr lang="en-US" sz="1200" b="1" baseline="0" dirty="0" smtClean="0"/>
              <a:t>Format Background </a:t>
            </a:r>
            <a:r>
              <a:rPr lang="en-US" sz="1200" b="0" baseline="0" dirty="0" smtClean="0"/>
              <a:t>dialog box, in the </a:t>
            </a:r>
            <a:r>
              <a:rPr lang="en-US" sz="1200" b="1" baseline="0" dirty="0" smtClean="0"/>
              <a:t>Fill</a:t>
            </a:r>
            <a:r>
              <a:rPr lang="en-US" sz="1200" b="0" baseline="0" dirty="0" smtClean="0"/>
              <a:t> pane, in the </a:t>
            </a:r>
            <a:r>
              <a:rPr lang="en-US" sz="1200" b="1" baseline="0" dirty="0" smtClean="0"/>
              <a:t>Transparency</a:t>
            </a:r>
            <a:r>
              <a:rPr lang="en-US" sz="1200" b="0" baseline="0" dirty="0" smtClean="0"/>
              <a:t> box, enter </a:t>
            </a:r>
            <a:r>
              <a:rPr lang="en-US" sz="1200" b="1" baseline="0" dirty="0" smtClean="0"/>
              <a:t>50%</a:t>
            </a:r>
            <a:r>
              <a:rPr lang="en-US" sz="1200" b="0" baseline="0" dirty="0" smtClean="0"/>
              <a:t>.</a:t>
            </a:r>
          </a:p>
          <a:p>
            <a:pPr marL="228600" indent="-228600">
              <a:buFont typeface="+mj-lt"/>
              <a:buAutoNum type="arabicPeriod"/>
            </a:pPr>
            <a:r>
              <a:rPr lang="en-US" sz="1200" b="0" baseline="0" dirty="0" smtClean="0"/>
              <a:t>Also in the </a:t>
            </a:r>
            <a:r>
              <a:rPr lang="en-US" sz="1200" b="1" baseline="0" dirty="0" smtClean="0"/>
              <a:t>Format Background </a:t>
            </a:r>
            <a:r>
              <a:rPr lang="en-US" sz="1200" b="0" baseline="0" dirty="0" smtClean="0"/>
              <a:t>dialog box, click </a:t>
            </a:r>
            <a:r>
              <a:rPr lang="en-US" sz="1200" b="1" baseline="0" dirty="0" smtClean="0"/>
              <a:t>Picture</a:t>
            </a:r>
            <a:r>
              <a:rPr lang="en-US" sz="1200" b="0" baseline="0" dirty="0" smtClean="0"/>
              <a:t> </a:t>
            </a:r>
            <a:r>
              <a:rPr lang="en-US" sz="1200" b="1" baseline="0" dirty="0" smtClean="0"/>
              <a:t>Color</a:t>
            </a:r>
            <a:r>
              <a:rPr lang="en-US" sz="1200" b="0" baseline="0" dirty="0" smtClean="0"/>
              <a:t> in the left pane. In the </a:t>
            </a:r>
            <a:r>
              <a:rPr lang="en-US" sz="1200" b="1" baseline="0" dirty="0" smtClean="0"/>
              <a:t>Picture Color</a:t>
            </a:r>
            <a:r>
              <a:rPr lang="en-US" sz="1200" b="0" baseline="0" dirty="0" smtClean="0"/>
              <a:t> pane, under </a:t>
            </a:r>
            <a:r>
              <a:rPr lang="en-US" sz="1200" b="1" baseline="0" dirty="0" smtClean="0"/>
              <a:t>Recolor</a:t>
            </a:r>
            <a:r>
              <a:rPr lang="en-US" sz="1200" b="0" baseline="0" dirty="0" smtClean="0"/>
              <a:t>, click the button next to </a:t>
            </a:r>
            <a:r>
              <a:rPr lang="en-US" sz="1200" b="1" baseline="0" dirty="0" smtClean="0"/>
              <a:t>Presets</a:t>
            </a:r>
            <a:r>
              <a:rPr lang="en-US" sz="1200" b="0" baseline="0" dirty="0" smtClean="0"/>
              <a:t>, and then click </a:t>
            </a:r>
            <a:r>
              <a:rPr lang="en-US" sz="1200" b="1" baseline="0" dirty="0" smtClean="0"/>
              <a:t>Tan, Background color 2 Light </a:t>
            </a:r>
            <a:r>
              <a:rPr lang="en-US" sz="1200" b="0" baseline="0" dirty="0" smtClean="0"/>
              <a:t>(third row, first option from the left). </a:t>
            </a:r>
          </a:p>
          <a:p>
            <a:pPr marL="228600" indent="-228600">
              <a:buFont typeface="+mj-lt"/>
              <a:buAutoNum type="arabicPeriod"/>
            </a:pPr>
            <a:r>
              <a:rPr lang="en-US" sz="1200" b="0" baseline="0" dirty="0" smtClean="0"/>
              <a:t>On the </a:t>
            </a:r>
            <a:r>
              <a:rPr lang="en-US" sz="1200" b="1" baseline="0" dirty="0" smtClean="0"/>
              <a:t>Insert</a:t>
            </a:r>
            <a:r>
              <a:rPr lang="en-US" sz="1200" b="0" baseline="0" dirty="0" smtClean="0"/>
              <a:t> tab, in the </a:t>
            </a:r>
            <a:r>
              <a:rPr lang="en-US" sz="1200" b="1" baseline="0" dirty="0" smtClean="0"/>
              <a:t>Images</a:t>
            </a:r>
            <a:r>
              <a:rPr lang="en-US" sz="1200" b="0" baseline="0" dirty="0" smtClean="0"/>
              <a:t> group, click </a:t>
            </a:r>
            <a:r>
              <a:rPr lang="en-US" sz="1200" b="1" baseline="0" dirty="0" smtClean="0"/>
              <a:t>Picture</a:t>
            </a:r>
            <a:r>
              <a:rPr lang="en-US" sz="1200" b="0" baseline="0" dirty="0" smtClean="0"/>
              <a:t>.</a:t>
            </a:r>
          </a:p>
          <a:p>
            <a:pPr marL="228600" indent="-228600">
              <a:buFont typeface="+mj-lt"/>
              <a:buAutoNum type="arabicPeriod"/>
            </a:pPr>
            <a:r>
              <a:rPr lang="en-US" sz="1200" b="0" baseline="0" dirty="0" smtClean="0"/>
              <a:t>In the </a:t>
            </a:r>
            <a:r>
              <a:rPr lang="en-US" sz="1200" b="1" baseline="0" dirty="0" smtClean="0"/>
              <a:t>Insert Picture </a:t>
            </a:r>
            <a:r>
              <a:rPr lang="en-US" sz="1200" b="0" baseline="0" dirty="0" smtClean="0"/>
              <a:t>dialog box, select the same picture chosen for the background, and then click </a:t>
            </a:r>
            <a:r>
              <a:rPr lang="en-US" sz="1200" b="1" baseline="0" dirty="0" smtClean="0"/>
              <a:t>Insert</a:t>
            </a:r>
            <a:r>
              <a:rPr lang="en-US" sz="1200" b="0" baseline="0" dirty="0" smtClean="0"/>
              <a:t>. </a:t>
            </a:r>
            <a:endParaRPr lang="en-US" sz="1200" b="0" i="1" baseline="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Select the picture. Under </a:t>
            </a:r>
            <a:r>
              <a:rPr lang="en-US" sz="1200" b="1" baseline="0" dirty="0" smtClean="0"/>
              <a:t>Picture Tools</a:t>
            </a:r>
            <a:r>
              <a:rPr lang="en-US" sz="1200" b="0" baseline="0" dirty="0" smtClean="0"/>
              <a:t>, on the </a:t>
            </a:r>
            <a:r>
              <a:rPr lang="en-US" sz="1200" b="1" baseline="0" dirty="0" smtClean="0"/>
              <a:t>Format</a:t>
            </a:r>
            <a:r>
              <a:rPr lang="en-US" sz="1200" b="0" baseline="0" dirty="0" smtClean="0"/>
              <a:t> tab, in the bottom right corner of the </a:t>
            </a:r>
            <a:r>
              <a:rPr lang="en-US" sz="1200" b="1" baseline="0" dirty="0" smtClean="0"/>
              <a:t>Size</a:t>
            </a:r>
            <a:r>
              <a:rPr lang="en-US" sz="1200" b="0" baseline="0" dirty="0" smtClean="0"/>
              <a:t> group, click the </a:t>
            </a:r>
            <a:r>
              <a:rPr lang="en-US" sz="1200" b="1" baseline="0" dirty="0" smtClean="0"/>
              <a:t>Size and Position </a:t>
            </a:r>
            <a:r>
              <a:rPr lang="en-US" sz="1200" b="0" baseline="0" dirty="0" smtClean="0"/>
              <a:t>dialog box launcher.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Format Picture </a:t>
            </a:r>
            <a:r>
              <a:rPr lang="en-US" sz="1200" kern="1200" dirty="0" smtClean="0">
                <a:solidFill>
                  <a:schemeClr val="tx1"/>
                </a:solidFill>
                <a:effectLst/>
                <a:latin typeface="+mn-lt"/>
                <a:ea typeface="+mn-ea"/>
                <a:cs typeface="+mn-cs"/>
              </a:rPr>
              <a:t>dialog box, resize or crop the image so that the height is set to </a:t>
            </a:r>
            <a:r>
              <a:rPr lang="en-US" sz="1200" b="1" kern="1200" dirty="0" smtClean="0">
                <a:solidFill>
                  <a:schemeClr val="tx1"/>
                </a:solidFill>
                <a:effectLst/>
                <a:latin typeface="+mn-lt"/>
                <a:ea typeface="+mn-ea"/>
                <a:cs typeface="+mn-cs"/>
              </a:rPr>
              <a:t>7.5”</a:t>
            </a:r>
            <a:r>
              <a:rPr lang="en-US" sz="1200" kern="1200" dirty="0" smtClean="0">
                <a:solidFill>
                  <a:schemeClr val="tx1"/>
                </a:solidFill>
                <a:effectLst/>
                <a:latin typeface="+mn-lt"/>
                <a:ea typeface="+mn-ea"/>
                <a:cs typeface="+mn-cs"/>
              </a:rPr>
              <a:t> and the width</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set to </a:t>
            </a:r>
            <a:r>
              <a:rPr lang="en-US" sz="1200" b="1" kern="1200" dirty="0" smtClean="0">
                <a:solidFill>
                  <a:schemeClr val="tx1"/>
                </a:solidFill>
                <a:effectLst/>
                <a:latin typeface="+mn-lt"/>
                <a:ea typeface="+mn-ea"/>
                <a:cs typeface="+mn-cs"/>
              </a:rPr>
              <a:t>2.25”</a:t>
            </a:r>
            <a:r>
              <a:rPr lang="en-US" sz="1200" kern="1200" dirty="0" smtClean="0">
                <a:solidFill>
                  <a:schemeClr val="tx1"/>
                </a:solidFill>
                <a:effectLst/>
                <a:latin typeface="+mn-lt"/>
                <a:ea typeface="+mn-ea"/>
                <a:cs typeface="+mn-cs"/>
              </a:rPr>
              <a:t>.</a:t>
            </a:r>
          </a:p>
          <a:p>
            <a:pPr marL="628650" lvl="1" indent="-171450">
              <a:buFont typeface="Arial" pitchFamily="34" charset="0"/>
              <a:buChar char="•"/>
            </a:pPr>
            <a:r>
              <a:rPr lang="en-US" sz="1200" kern="1200" dirty="0" smtClean="0">
                <a:solidFill>
                  <a:schemeClr val="tx1"/>
                </a:solidFill>
                <a:effectLst/>
                <a:latin typeface="+mn-lt"/>
                <a:ea typeface="+mn-ea"/>
                <a:cs typeface="+mn-cs"/>
              </a:rPr>
              <a:t>To crop the picture, click </a:t>
            </a:r>
            <a:r>
              <a:rPr lang="en-US" sz="1200" b="1" kern="1200" dirty="0" smtClean="0">
                <a:solidFill>
                  <a:schemeClr val="tx1"/>
                </a:solidFill>
                <a:effectLst/>
                <a:latin typeface="+mn-lt"/>
                <a:ea typeface="+mn-ea"/>
                <a:cs typeface="+mn-cs"/>
              </a:rPr>
              <a:t>Crop</a:t>
            </a:r>
            <a:r>
              <a:rPr lang="en-US" sz="1200" kern="1200" dirty="0" smtClean="0">
                <a:solidFill>
                  <a:schemeClr val="tx1"/>
                </a:solidFill>
                <a:effectLst/>
                <a:latin typeface="+mn-lt"/>
                <a:ea typeface="+mn-ea"/>
                <a:cs typeface="+mn-cs"/>
              </a:rPr>
              <a:t> in the left pane, and in the </a:t>
            </a:r>
            <a:r>
              <a:rPr lang="en-US" sz="1200" b="1" kern="1200" dirty="0" smtClean="0">
                <a:solidFill>
                  <a:schemeClr val="tx1"/>
                </a:solidFill>
                <a:effectLst/>
                <a:latin typeface="+mn-lt"/>
                <a:ea typeface="+mn-ea"/>
                <a:cs typeface="+mn-cs"/>
              </a:rPr>
              <a:t>Crop</a:t>
            </a:r>
            <a:r>
              <a:rPr lang="en-US" sz="1200" kern="1200" dirty="0" smtClean="0">
                <a:solidFill>
                  <a:schemeClr val="tx1"/>
                </a:solidFill>
                <a:effectLst/>
                <a:latin typeface="+mn-lt"/>
                <a:ea typeface="+mn-ea"/>
                <a:cs typeface="+mn-cs"/>
              </a:rPr>
              <a:t> pane, under </a:t>
            </a:r>
            <a:r>
              <a:rPr lang="en-US" sz="1200" b="1" kern="1200" dirty="0" smtClean="0">
                <a:solidFill>
                  <a:schemeClr val="tx1"/>
                </a:solidFill>
                <a:effectLst/>
                <a:latin typeface="+mn-lt"/>
                <a:ea typeface="+mn-ea"/>
                <a:cs typeface="+mn-cs"/>
              </a:rPr>
              <a:t>Crop position</a:t>
            </a:r>
            <a:r>
              <a:rPr lang="en-US" sz="1200" kern="1200" dirty="0" smtClean="0">
                <a:solidFill>
                  <a:schemeClr val="tx1"/>
                </a:solidFill>
                <a:effectLst/>
                <a:latin typeface="+mn-lt"/>
                <a:ea typeface="+mn-ea"/>
                <a:cs typeface="+mn-cs"/>
              </a:rPr>
              <a:t>, enter values into the </a:t>
            </a:r>
            <a:r>
              <a:rPr lang="en-US" sz="1200" b="1" kern="1200" dirty="0" smtClean="0">
                <a:solidFill>
                  <a:schemeClr val="tx1"/>
                </a:solidFill>
                <a:effectLst/>
                <a:latin typeface="+mn-lt"/>
                <a:ea typeface="+mn-ea"/>
                <a:cs typeface="+mn-cs"/>
              </a:rPr>
              <a:t>Height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Width</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Left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Top</a:t>
            </a:r>
            <a:r>
              <a:rPr lang="en-US" sz="1200" kern="1200" dirty="0" smtClean="0">
                <a:solidFill>
                  <a:schemeClr val="tx1"/>
                </a:solidFill>
                <a:effectLst/>
                <a:latin typeface="+mn-lt"/>
                <a:ea typeface="+mn-ea"/>
                <a:cs typeface="+mn-cs"/>
              </a:rPr>
              <a:t> boxes. </a:t>
            </a:r>
          </a:p>
          <a:p>
            <a:pPr marL="628650" lvl="1" indent="-171450">
              <a:buFont typeface="Arial" pitchFamily="34" charset="0"/>
              <a:buChar char="•"/>
            </a:pPr>
            <a:r>
              <a:rPr lang="en-US" sz="1200" kern="1200" dirty="0" smtClean="0">
                <a:solidFill>
                  <a:schemeClr val="tx1"/>
                </a:solidFill>
                <a:effectLst/>
                <a:latin typeface="+mn-lt"/>
                <a:ea typeface="+mn-ea"/>
                <a:cs typeface="+mn-cs"/>
              </a:rPr>
              <a:t>To resize the picture, click </a:t>
            </a:r>
            <a:r>
              <a:rPr lang="en-US" sz="1200" b="1" kern="1200" dirty="0" smtClean="0">
                <a:solidFill>
                  <a:schemeClr val="tx1"/>
                </a:solidFill>
                <a:effectLst/>
                <a:latin typeface="+mn-lt"/>
                <a:ea typeface="+mn-ea"/>
                <a:cs typeface="+mn-cs"/>
              </a:rPr>
              <a:t>Size</a:t>
            </a:r>
            <a:r>
              <a:rPr lang="en-US" sz="1200" kern="1200" dirty="0" smtClean="0">
                <a:solidFill>
                  <a:schemeClr val="tx1"/>
                </a:solidFill>
                <a:effectLst/>
                <a:latin typeface="+mn-lt"/>
                <a:ea typeface="+mn-ea"/>
                <a:cs typeface="+mn-cs"/>
              </a:rPr>
              <a:t> in the left pane, and in the </a:t>
            </a:r>
            <a:r>
              <a:rPr lang="en-US" sz="1200" b="1" kern="1200" dirty="0" smtClean="0">
                <a:solidFill>
                  <a:schemeClr val="tx1"/>
                </a:solidFill>
                <a:effectLst/>
                <a:latin typeface="+mn-lt"/>
                <a:ea typeface="+mn-ea"/>
                <a:cs typeface="+mn-cs"/>
              </a:rPr>
              <a:t>Size</a:t>
            </a:r>
            <a:r>
              <a:rPr lang="en-US" sz="1200" kern="1200" dirty="0" smtClean="0">
                <a:solidFill>
                  <a:schemeClr val="tx1"/>
                </a:solidFill>
                <a:effectLst/>
                <a:latin typeface="+mn-lt"/>
                <a:ea typeface="+mn-ea"/>
                <a:cs typeface="+mn-cs"/>
              </a:rPr>
              <a:t> pane, under </a:t>
            </a:r>
            <a:r>
              <a:rPr lang="en-US" sz="1200" b="1" kern="1200" dirty="0" smtClean="0">
                <a:solidFill>
                  <a:schemeClr val="tx1"/>
                </a:solidFill>
                <a:effectLst/>
                <a:latin typeface="+mn-lt"/>
                <a:ea typeface="+mn-ea"/>
                <a:cs typeface="+mn-cs"/>
              </a:rPr>
              <a:t>Size and rotate</a:t>
            </a:r>
            <a:r>
              <a:rPr lang="en-US" sz="1200" kern="1200" dirty="0" smtClean="0">
                <a:solidFill>
                  <a:schemeClr val="tx1"/>
                </a:solidFill>
                <a:effectLst/>
                <a:latin typeface="+mn-lt"/>
                <a:ea typeface="+mn-ea"/>
                <a:cs typeface="+mn-cs"/>
              </a:rPr>
              <a:t>, enter values into the </a:t>
            </a:r>
            <a:r>
              <a:rPr lang="en-US" sz="1200" b="1" kern="1200" dirty="0" smtClean="0">
                <a:solidFill>
                  <a:schemeClr val="tx1"/>
                </a:solidFill>
                <a:effectLst/>
                <a:latin typeface="+mn-lt"/>
                <a:ea typeface="+mn-ea"/>
                <a:cs typeface="+mn-cs"/>
              </a:rPr>
              <a:t>Height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Width</a:t>
            </a:r>
            <a:r>
              <a:rPr lang="en-US" sz="1200" kern="1200" dirty="0" smtClean="0">
                <a:solidFill>
                  <a:schemeClr val="tx1"/>
                </a:solidFill>
                <a:effectLst/>
                <a:latin typeface="+mn-lt"/>
                <a:ea typeface="+mn-ea"/>
                <a:cs typeface="+mn-cs"/>
              </a:rPr>
              <a:t> boxes.</a:t>
            </a:r>
            <a:r>
              <a:rPr lang="en-US" sz="1400" kern="1200" dirty="0" smtClean="0">
                <a:solidFill>
                  <a:schemeClr val="tx1"/>
                </a:solidFill>
                <a:effectLst/>
                <a:latin typeface="+mn-lt"/>
                <a:ea typeface="+mn-ea"/>
                <a:cs typeface="+mn-cs"/>
              </a:rPr>
              <a:t> </a:t>
            </a:r>
          </a:p>
          <a:p>
            <a:pPr marL="228600" indent="-228600">
              <a:buFont typeface="+mj-lt"/>
              <a:buAutoNum type="arabicPeriod"/>
            </a:pPr>
            <a:r>
              <a:rPr lang="en-US" sz="1200" b="0" i="0" baseline="0" dirty="0" smtClean="0"/>
              <a:t>Also in the </a:t>
            </a:r>
            <a:r>
              <a:rPr lang="en-US" sz="1200" b="1" i="0" baseline="0" dirty="0" smtClean="0"/>
              <a:t>Format Picture </a:t>
            </a:r>
            <a:r>
              <a:rPr lang="en-US" sz="1200" b="0" i="0" baseline="0" dirty="0" smtClean="0"/>
              <a:t>dialog box, click </a:t>
            </a:r>
            <a:r>
              <a:rPr lang="en-US" sz="1200" b="1" i="0" baseline="0" dirty="0" smtClean="0"/>
              <a:t>Glow and Soft Edges </a:t>
            </a:r>
            <a:r>
              <a:rPr lang="en-US" sz="1200" b="0" i="0" baseline="0" dirty="0" smtClean="0"/>
              <a:t>in the left pane, and then in the </a:t>
            </a:r>
            <a:r>
              <a:rPr lang="en-US" sz="1200" b="1" i="0" baseline="0" dirty="0" smtClean="0"/>
              <a:t>Glow and Soft Edges</a:t>
            </a:r>
            <a:r>
              <a:rPr lang="en-US" sz="1200" b="0" i="0" baseline="0" dirty="0" smtClean="0"/>
              <a:t> pane, under </a:t>
            </a:r>
            <a:r>
              <a:rPr lang="en-US" sz="1200" b="1" i="0" baseline="0" dirty="0" smtClean="0"/>
              <a:t>Soft Edges</a:t>
            </a:r>
            <a:r>
              <a:rPr lang="en-US" sz="1200" b="0" i="0" baseline="0" dirty="0" smtClean="0"/>
              <a:t>, in the </a:t>
            </a:r>
            <a:r>
              <a:rPr lang="en-US" sz="1200" b="1" i="0" baseline="0" dirty="0" smtClean="0"/>
              <a:t>Size</a:t>
            </a:r>
            <a:r>
              <a:rPr lang="en-US" sz="1200" b="0" i="0" baseline="0" dirty="0" smtClean="0"/>
              <a:t> box enter </a:t>
            </a:r>
            <a:r>
              <a:rPr lang="en-US" sz="1200" b="1" i="0" baseline="0" dirty="0" smtClean="0"/>
              <a:t>10 point</a:t>
            </a:r>
            <a:r>
              <a:rPr lang="en-US" sz="1200" b="0" i="0" baseline="0" dirty="0" smtClean="0"/>
              <a:t>. </a:t>
            </a:r>
          </a:p>
          <a:p>
            <a:endParaRPr lang="en-US" sz="1200" b="0" baseline="0" dirty="0" smtClean="0"/>
          </a:p>
          <a:p>
            <a:endParaRPr lang="en-US" sz="1200" baseline="0" dirty="0" smtClean="0"/>
          </a:p>
        </p:txBody>
      </p:sp>
    </p:spTree>
    <p:extLst>
      <p:ext uri="{BB962C8B-B14F-4D97-AF65-F5344CB8AC3E}">
        <p14:creationId xmlns:p14="http://schemas.microsoft.com/office/powerpoint/2010/main" val="1082041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88" y="503238"/>
            <a:ext cx="4184650" cy="2354262"/>
          </a:xfrm>
        </p:spPr>
      </p:sp>
      <p:sp>
        <p:nvSpPr>
          <p:cNvPr id="3" name="Notes Placeholder 2"/>
          <p:cNvSpPr>
            <a:spLocks noGrp="1"/>
          </p:cNvSpPr>
          <p:nvPr>
            <p:ph type="body" idx="1"/>
          </p:nvPr>
        </p:nvSpPr>
        <p:spPr/>
        <p:txBody>
          <a:bodyPr>
            <a:normAutofit fontScale="77500" lnSpcReduction="20000"/>
          </a:bodyPr>
          <a:lstStyle/>
          <a:p>
            <a:r>
              <a:rPr lang="en-US" sz="1400" b="1" dirty="0" smtClean="0"/>
              <a:t>Faded picture background </a:t>
            </a:r>
            <a:r>
              <a:rPr lang="en-US" sz="1400" b="1" baseline="0" dirty="0" smtClean="0"/>
              <a:t>with full-color overlay</a:t>
            </a:r>
          </a:p>
          <a:p>
            <a:r>
              <a:rPr lang="en-US" sz="1400" b="0" baseline="0" dirty="0" smtClean="0"/>
              <a:t>(Intermediate)</a:t>
            </a:r>
          </a:p>
          <a:p>
            <a:endParaRPr lang="en-US" sz="1200" baseline="0" dirty="0" smtClean="0"/>
          </a:p>
          <a:p>
            <a:endParaRPr lang="en-US" sz="1200" baseline="0" dirty="0" smtClean="0"/>
          </a:p>
          <a:p>
            <a:r>
              <a:rPr lang="en-US" sz="1200" b="1" baseline="0" dirty="0" smtClean="0"/>
              <a:t>Tip</a:t>
            </a:r>
            <a:r>
              <a:rPr lang="en-US" sz="1200" baseline="0" dirty="0" smtClean="0"/>
              <a:t>: For best results with the picture overlay on this slide, use a picture that is the same dimensions as the slide: 7.5” high and 10” wide. If the picture is not the same height and width, resize or crop to those dimensions before following the instructions below. </a:t>
            </a:r>
          </a:p>
          <a:p>
            <a:endParaRPr lang="en-US" sz="1200" baseline="0" dirty="0" smtClean="0"/>
          </a:p>
          <a:p>
            <a:endParaRPr lang="en-US" sz="1200" baseline="0" dirty="0" smtClean="0"/>
          </a:p>
          <a:p>
            <a:r>
              <a:rPr lang="en-US" sz="1200" b="0" dirty="0" smtClean="0"/>
              <a:t>To reproduce the background effects on this</a:t>
            </a:r>
            <a:r>
              <a:rPr lang="en-US" sz="1200" b="0" baseline="0" dirty="0" smtClean="0"/>
              <a:t>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Slides</a:t>
            </a:r>
            <a:r>
              <a:rPr lang="en-US" sz="1200" baseline="0" dirty="0" smtClean="0"/>
              <a:t> group, click </a:t>
            </a:r>
            <a:r>
              <a:rPr lang="en-US" sz="1200" b="1" baseline="0" dirty="0" smtClean="0"/>
              <a:t>Layout</a:t>
            </a:r>
            <a:r>
              <a:rPr lang="en-US" sz="1200" b="0" baseline="0" dirty="0" smtClean="0"/>
              <a:t>,</a:t>
            </a:r>
            <a:r>
              <a:rPr lang="en-US" sz="1200" baseline="0" dirty="0" smtClean="0"/>
              <a:t> and then click </a:t>
            </a:r>
            <a:r>
              <a:rPr lang="en-US" sz="1200" b="1" baseline="0" dirty="0" smtClean="0"/>
              <a:t>Blank</a:t>
            </a:r>
            <a:r>
              <a:rPr lang="en-US" sz="1200" baseline="0" dirty="0" smtClean="0"/>
              <a:t>. </a:t>
            </a:r>
          </a:p>
          <a:p>
            <a:pPr marL="228600" indent="-228600">
              <a:buFont typeface="+mj-lt"/>
              <a:buAutoNum type="arabicPeriod"/>
            </a:pPr>
            <a:r>
              <a:rPr lang="en-US" sz="1200" b="0" dirty="0" smtClean="0"/>
              <a:t>Right-click the slide</a:t>
            </a:r>
            <a:r>
              <a:rPr lang="en-US" sz="1200" b="0" baseline="0" dirty="0" smtClean="0"/>
              <a:t> and then click </a:t>
            </a:r>
            <a:r>
              <a:rPr lang="en-US" sz="1200" b="1" dirty="0" smtClean="0"/>
              <a:t>Format</a:t>
            </a:r>
            <a:r>
              <a:rPr lang="en-US" sz="1200" b="0" baseline="0" dirty="0" smtClean="0"/>
              <a:t> </a:t>
            </a:r>
            <a:r>
              <a:rPr lang="en-US" sz="1200" b="1" baseline="0" dirty="0" smtClean="0"/>
              <a:t>Background</a:t>
            </a:r>
            <a:r>
              <a:rPr lang="en-US" sz="1200" b="0" baseline="0" dirty="0" smtClean="0"/>
              <a:t>.</a:t>
            </a:r>
          </a:p>
          <a:p>
            <a:pPr marL="228600" indent="-228600">
              <a:buFont typeface="+mj-lt"/>
              <a:buAutoNum type="arabicPeriod"/>
            </a:pPr>
            <a:r>
              <a:rPr lang="en-US" sz="1200" b="0" baseline="0" dirty="0" smtClean="0"/>
              <a:t>In the </a:t>
            </a:r>
            <a:r>
              <a:rPr lang="en-US" sz="1200" b="1" baseline="0" dirty="0" smtClean="0"/>
              <a:t>Format Background</a:t>
            </a:r>
            <a:r>
              <a:rPr lang="en-US" sz="1200" b="0" baseline="0" dirty="0" smtClean="0"/>
              <a:t> dialog box, click </a:t>
            </a:r>
            <a:r>
              <a:rPr lang="en-US" sz="1200" b="1" baseline="0" dirty="0" smtClean="0"/>
              <a:t>Fill</a:t>
            </a:r>
            <a:r>
              <a:rPr lang="en-US" sz="1200" b="0" baseline="0" dirty="0" smtClean="0"/>
              <a:t> in the left pane. In the </a:t>
            </a:r>
            <a:r>
              <a:rPr lang="en-US" sz="1200" b="1" baseline="0" dirty="0" smtClean="0"/>
              <a:t>Fill</a:t>
            </a:r>
            <a:r>
              <a:rPr lang="en-US" sz="1200" b="0" baseline="0" dirty="0" smtClean="0"/>
              <a:t> pane, select </a:t>
            </a:r>
            <a:r>
              <a:rPr lang="en-US" sz="1200" b="1" baseline="0" dirty="0" smtClean="0"/>
              <a:t>Picture or texture fill</a:t>
            </a:r>
            <a:r>
              <a:rPr lang="en-US" sz="1200" b="0" baseline="0" dirty="0" smtClean="0"/>
              <a:t>, and then under </a:t>
            </a:r>
            <a:r>
              <a:rPr lang="en-US" sz="1200" b="1" baseline="0" dirty="0" smtClean="0"/>
              <a:t>Insert from</a:t>
            </a:r>
            <a:r>
              <a:rPr lang="en-US" sz="1200" b="0" baseline="0" dirty="0" smtClean="0"/>
              <a:t>, click </a:t>
            </a:r>
            <a:r>
              <a:rPr lang="en-US" sz="1200" b="1" baseline="0" dirty="0" smtClean="0"/>
              <a:t>File</a:t>
            </a:r>
            <a:r>
              <a:rPr lang="en-US" sz="1200" b="0" baseline="0" dirty="0" smtClean="0"/>
              <a:t>. </a:t>
            </a:r>
          </a:p>
          <a:p>
            <a:pPr marL="228600" indent="-228600">
              <a:buFont typeface="+mj-lt"/>
              <a:buAutoNum type="arabicPeriod"/>
            </a:pPr>
            <a:r>
              <a:rPr lang="en-US" sz="1200" b="0" baseline="0" dirty="0" smtClean="0"/>
              <a:t>In the </a:t>
            </a:r>
            <a:r>
              <a:rPr lang="en-US" sz="1200" b="1" baseline="0" dirty="0" smtClean="0"/>
              <a:t>Insert Picture </a:t>
            </a:r>
            <a:r>
              <a:rPr lang="en-US" sz="1200" b="0" baseline="0" dirty="0" smtClean="0"/>
              <a:t>dialog box, select a picture, and then click </a:t>
            </a:r>
            <a:r>
              <a:rPr lang="en-US" sz="1200" b="1" baseline="0" dirty="0" smtClean="0"/>
              <a:t>Insert</a:t>
            </a:r>
            <a:r>
              <a:rPr lang="en-US" sz="1200" b="0" baseline="0" dirty="0" smtClean="0"/>
              <a:t>.</a:t>
            </a:r>
          </a:p>
          <a:p>
            <a:pPr marL="228600" indent="-228600">
              <a:buFont typeface="+mj-lt"/>
              <a:buAutoNum type="arabicPeriod"/>
            </a:pPr>
            <a:r>
              <a:rPr lang="en-US" sz="1200" b="0" baseline="0" dirty="0" smtClean="0"/>
              <a:t>Also in the </a:t>
            </a:r>
            <a:r>
              <a:rPr lang="en-US" sz="1200" b="1" baseline="0" dirty="0" smtClean="0"/>
              <a:t>Format Background </a:t>
            </a:r>
            <a:r>
              <a:rPr lang="en-US" sz="1200" b="0" baseline="0" dirty="0" smtClean="0"/>
              <a:t>dialog box, in the </a:t>
            </a:r>
            <a:r>
              <a:rPr lang="en-US" sz="1200" b="1" baseline="0" dirty="0" smtClean="0"/>
              <a:t>Fill</a:t>
            </a:r>
            <a:r>
              <a:rPr lang="en-US" sz="1200" b="0" baseline="0" dirty="0" smtClean="0"/>
              <a:t> pane, in the </a:t>
            </a:r>
            <a:r>
              <a:rPr lang="en-US" sz="1200" b="1" baseline="0" dirty="0" smtClean="0"/>
              <a:t>Transparency</a:t>
            </a:r>
            <a:r>
              <a:rPr lang="en-US" sz="1200" b="0" baseline="0" dirty="0" smtClean="0"/>
              <a:t> box, enter </a:t>
            </a:r>
            <a:r>
              <a:rPr lang="en-US" sz="1200" b="1" baseline="0" dirty="0" smtClean="0"/>
              <a:t>50%</a:t>
            </a:r>
            <a:r>
              <a:rPr lang="en-US" sz="1200" b="0" baseline="0" dirty="0" smtClean="0"/>
              <a:t>.</a:t>
            </a:r>
          </a:p>
          <a:p>
            <a:pPr marL="228600" indent="-228600">
              <a:buFont typeface="+mj-lt"/>
              <a:buAutoNum type="arabicPeriod"/>
            </a:pPr>
            <a:r>
              <a:rPr lang="en-US" sz="1200" b="0" baseline="0" dirty="0" smtClean="0"/>
              <a:t>Also in the </a:t>
            </a:r>
            <a:r>
              <a:rPr lang="en-US" sz="1200" b="1" baseline="0" dirty="0" smtClean="0"/>
              <a:t>Format Background </a:t>
            </a:r>
            <a:r>
              <a:rPr lang="en-US" sz="1200" b="0" baseline="0" dirty="0" smtClean="0"/>
              <a:t>dialog box, click </a:t>
            </a:r>
            <a:r>
              <a:rPr lang="en-US" sz="1200" b="1" baseline="0" dirty="0" smtClean="0"/>
              <a:t>Picture</a:t>
            </a:r>
            <a:r>
              <a:rPr lang="en-US" sz="1200" b="0" baseline="0" dirty="0" smtClean="0"/>
              <a:t> </a:t>
            </a:r>
            <a:r>
              <a:rPr lang="en-US" sz="1200" b="1" baseline="0" dirty="0" smtClean="0"/>
              <a:t>Color</a:t>
            </a:r>
            <a:r>
              <a:rPr lang="en-US" sz="1200" b="0" baseline="0" dirty="0" smtClean="0"/>
              <a:t> in the left pane. In the </a:t>
            </a:r>
            <a:r>
              <a:rPr lang="en-US" sz="1200" b="1" baseline="0" dirty="0" smtClean="0"/>
              <a:t>Picture Color</a:t>
            </a:r>
            <a:r>
              <a:rPr lang="en-US" sz="1200" b="0" baseline="0" dirty="0" smtClean="0"/>
              <a:t> pane, under </a:t>
            </a:r>
            <a:r>
              <a:rPr lang="en-US" sz="1200" b="1" baseline="0" dirty="0" smtClean="0"/>
              <a:t>Recolor</a:t>
            </a:r>
            <a:r>
              <a:rPr lang="en-US" sz="1200" b="0" baseline="0" dirty="0" smtClean="0"/>
              <a:t>, click the button next to </a:t>
            </a:r>
            <a:r>
              <a:rPr lang="en-US" sz="1200" b="1" baseline="0" dirty="0" smtClean="0"/>
              <a:t>Presets</a:t>
            </a:r>
            <a:r>
              <a:rPr lang="en-US" sz="1200" b="0" baseline="0" dirty="0" smtClean="0"/>
              <a:t>, and then click </a:t>
            </a:r>
            <a:r>
              <a:rPr lang="en-US" sz="1200" b="1" baseline="0" dirty="0" smtClean="0"/>
              <a:t>Tan, Background color 2 Light </a:t>
            </a:r>
            <a:r>
              <a:rPr lang="en-US" sz="1200" b="0" baseline="0" dirty="0" smtClean="0"/>
              <a:t>(third row, first option from the left). </a:t>
            </a:r>
          </a:p>
          <a:p>
            <a:pPr marL="228600" indent="-228600">
              <a:buFont typeface="+mj-lt"/>
              <a:buAutoNum type="arabicPeriod"/>
            </a:pPr>
            <a:r>
              <a:rPr lang="en-US" sz="1200" b="0" baseline="0" dirty="0" smtClean="0"/>
              <a:t>On the </a:t>
            </a:r>
            <a:r>
              <a:rPr lang="en-US" sz="1200" b="1" baseline="0" dirty="0" smtClean="0"/>
              <a:t>Insert</a:t>
            </a:r>
            <a:r>
              <a:rPr lang="en-US" sz="1200" b="0" baseline="0" dirty="0" smtClean="0"/>
              <a:t> tab, in the </a:t>
            </a:r>
            <a:r>
              <a:rPr lang="en-US" sz="1200" b="1" baseline="0" dirty="0" smtClean="0"/>
              <a:t>Images</a:t>
            </a:r>
            <a:r>
              <a:rPr lang="en-US" sz="1200" b="0" baseline="0" dirty="0" smtClean="0"/>
              <a:t> group, click </a:t>
            </a:r>
            <a:r>
              <a:rPr lang="en-US" sz="1200" b="1" baseline="0" dirty="0" smtClean="0"/>
              <a:t>Picture</a:t>
            </a:r>
            <a:r>
              <a:rPr lang="en-US" sz="1200" b="0" baseline="0" dirty="0" smtClean="0"/>
              <a:t>.</a:t>
            </a:r>
          </a:p>
          <a:p>
            <a:pPr marL="228600" indent="-228600">
              <a:buFont typeface="+mj-lt"/>
              <a:buAutoNum type="arabicPeriod"/>
            </a:pPr>
            <a:r>
              <a:rPr lang="en-US" sz="1200" b="0" baseline="0" dirty="0" smtClean="0"/>
              <a:t>In the </a:t>
            </a:r>
            <a:r>
              <a:rPr lang="en-US" sz="1200" b="1" baseline="0" dirty="0" smtClean="0"/>
              <a:t>Insert Picture </a:t>
            </a:r>
            <a:r>
              <a:rPr lang="en-US" sz="1200" b="0" baseline="0" dirty="0" smtClean="0"/>
              <a:t>dialog box, select the same picture chosen for the background, and then click </a:t>
            </a:r>
            <a:r>
              <a:rPr lang="en-US" sz="1200" b="1" baseline="0" dirty="0" smtClean="0"/>
              <a:t>Insert</a:t>
            </a:r>
            <a:r>
              <a:rPr lang="en-US" sz="1200" b="0" baseline="0" dirty="0" smtClean="0"/>
              <a:t>. </a:t>
            </a:r>
            <a:endParaRPr lang="en-US" sz="1200" b="0" i="1" baseline="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Select the picture. Under </a:t>
            </a:r>
            <a:r>
              <a:rPr lang="en-US" sz="1200" b="1" baseline="0" dirty="0" smtClean="0"/>
              <a:t>Picture Tools</a:t>
            </a:r>
            <a:r>
              <a:rPr lang="en-US" sz="1200" b="0" baseline="0" dirty="0" smtClean="0"/>
              <a:t>, on the </a:t>
            </a:r>
            <a:r>
              <a:rPr lang="en-US" sz="1200" b="1" baseline="0" dirty="0" smtClean="0"/>
              <a:t>Format</a:t>
            </a:r>
            <a:r>
              <a:rPr lang="en-US" sz="1200" b="0" baseline="0" dirty="0" smtClean="0"/>
              <a:t> tab, in the bottom right corner of the </a:t>
            </a:r>
            <a:r>
              <a:rPr lang="en-US" sz="1200" b="1" baseline="0" dirty="0" smtClean="0"/>
              <a:t>Size</a:t>
            </a:r>
            <a:r>
              <a:rPr lang="en-US" sz="1200" b="0" baseline="0" dirty="0" smtClean="0"/>
              <a:t> group, click the </a:t>
            </a:r>
            <a:r>
              <a:rPr lang="en-US" sz="1200" b="1" baseline="0" dirty="0" smtClean="0"/>
              <a:t>Size and Position </a:t>
            </a:r>
            <a:r>
              <a:rPr lang="en-US" sz="1200" b="0" baseline="0" dirty="0" smtClean="0"/>
              <a:t>dialog box launcher.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Format Picture </a:t>
            </a:r>
            <a:r>
              <a:rPr lang="en-US" sz="1200" kern="1200" dirty="0" smtClean="0">
                <a:solidFill>
                  <a:schemeClr val="tx1"/>
                </a:solidFill>
                <a:effectLst/>
                <a:latin typeface="+mn-lt"/>
                <a:ea typeface="+mn-ea"/>
                <a:cs typeface="+mn-cs"/>
              </a:rPr>
              <a:t>dialog box, resize or crop the image so that the height is set to </a:t>
            </a:r>
            <a:r>
              <a:rPr lang="en-US" sz="1200" b="1" kern="1200" dirty="0" smtClean="0">
                <a:solidFill>
                  <a:schemeClr val="tx1"/>
                </a:solidFill>
                <a:effectLst/>
                <a:latin typeface="+mn-lt"/>
                <a:ea typeface="+mn-ea"/>
                <a:cs typeface="+mn-cs"/>
              </a:rPr>
              <a:t>7.5”</a:t>
            </a:r>
            <a:r>
              <a:rPr lang="en-US" sz="1200" kern="1200" dirty="0" smtClean="0">
                <a:solidFill>
                  <a:schemeClr val="tx1"/>
                </a:solidFill>
                <a:effectLst/>
                <a:latin typeface="+mn-lt"/>
                <a:ea typeface="+mn-ea"/>
                <a:cs typeface="+mn-cs"/>
              </a:rPr>
              <a:t> and the width</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set to </a:t>
            </a:r>
            <a:r>
              <a:rPr lang="en-US" sz="1200" b="1" kern="1200" dirty="0" smtClean="0">
                <a:solidFill>
                  <a:schemeClr val="tx1"/>
                </a:solidFill>
                <a:effectLst/>
                <a:latin typeface="+mn-lt"/>
                <a:ea typeface="+mn-ea"/>
                <a:cs typeface="+mn-cs"/>
              </a:rPr>
              <a:t>2.25”</a:t>
            </a:r>
            <a:r>
              <a:rPr lang="en-US" sz="1200" kern="1200" dirty="0" smtClean="0">
                <a:solidFill>
                  <a:schemeClr val="tx1"/>
                </a:solidFill>
                <a:effectLst/>
                <a:latin typeface="+mn-lt"/>
                <a:ea typeface="+mn-ea"/>
                <a:cs typeface="+mn-cs"/>
              </a:rPr>
              <a:t>.</a:t>
            </a:r>
          </a:p>
          <a:p>
            <a:pPr marL="628650" lvl="1" indent="-171450">
              <a:buFont typeface="Arial" pitchFamily="34" charset="0"/>
              <a:buChar char="•"/>
            </a:pPr>
            <a:r>
              <a:rPr lang="en-US" sz="1200" kern="1200" dirty="0" smtClean="0">
                <a:solidFill>
                  <a:schemeClr val="tx1"/>
                </a:solidFill>
                <a:effectLst/>
                <a:latin typeface="+mn-lt"/>
                <a:ea typeface="+mn-ea"/>
                <a:cs typeface="+mn-cs"/>
              </a:rPr>
              <a:t>To crop the picture, click </a:t>
            </a:r>
            <a:r>
              <a:rPr lang="en-US" sz="1200" b="1" kern="1200" dirty="0" smtClean="0">
                <a:solidFill>
                  <a:schemeClr val="tx1"/>
                </a:solidFill>
                <a:effectLst/>
                <a:latin typeface="+mn-lt"/>
                <a:ea typeface="+mn-ea"/>
                <a:cs typeface="+mn-cs"/>
              </a:rPr>
              <a:t>Crop</a:t>
            </a:r>
            <a:r>
              <a:rPr lang="en-US" sz="1200" kern="1200" dirty="0" smtClean="0">
                <a:solidFill>
                  <a:schemeClr val="tx1"/>
                </a:solidFill>
                <a:effectLst/>
                <a:latin typeface="+mn-lt"/>
                <a:ea typeface="+mn-ea"/>
                <a:cs typeface="+mn-cs"/>
              </a:rPr>
              <a:t> in the left pane, and in the </a:t>
            </a:r>
            <a:r>
              <a:rPr lang="en-US" sz="1200" b="1" kern="1200" dirty="0" smtClean="0">
                <a:solidFill>
                  <a:schemeClr val="tx1"/>
                </a:solidFill>
                <a:effectLst/>
                <a:latin typeface="+mn-lt"/>
                <a:ea typeface="+mn-ea"/>
                <a:cs typeface="+mn-cs"/>
              </a:rPr>
              <a:t>Crop</a:t>
            </a:r>
            <a:r>
              <a:rPr lang="en-US" sz="1200" kern="1200" dirty="0" smtClean="0">
                <a:solidFill>
                  <a:schemeClr val="tx1"/>
                </a:solidFill>
                <a:effectLst/>
                <a:latin typeface="+mn-lt"/>
                <a:ea typeface="+mn-ea"/>
                <a:cs typeface="+mn-cs"/>
              </a:rPr>
              <a:t> pane, under </a:t>
            </a:r>
            <a:r>
              <a:rPr lang="en-US" sz="1200" b="1" kern="1200" dirty="0" smtClean="0">
                <a:solidFill>
                  <a:schemeClr val="tx1"/>
                </a:solidFill>
                <a:effectLst/>
                <a:latin typeface="+mn-lt"/>
                <a:ea typeface="+mn-ea"/>
                <a:cs typeface="+mn-cs"/>
              </a:rPr>
              <a:t>Crop position</a:t>
            </a:r>
            <a:r>
              <a:rPr lang="en-US" sz="1200" kern="1200" dirty="0" smtClean="0">
                <a:solidFill>
                  <a:schemeClr val="tx1"/>
                </a:solidFill>
                <a:effectLst/>
                <a:latin typeface="+mn-lt"/>
                <a:ea typeface="+mn-ea"/>
                <a:cs typeface="+mn-cs"/>
              </a:rPr>
              <a:t>, enter values into the </a:t>
            </a:r>
            <a:r>
              <a:rPr lang="en-US" sz="1200" b="1" kern="1200" dirty="0" smtClean="0">
                <a:solidFill>
                  <a:schemeClr val="tx1"/>
                </a:solidFill>
                <a:effectLst/>
                <a:latin typeface="+mn-lt"/>
                <a:ea typeface="+mn-ea"/>
                <a:cs typeface="+mn-cs"/>
              </a:rPr>
              <a:t>Height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Width</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Left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Top</a:t>
            </a:r>
            <a:r>
              <a:rPr lang="en-US" sz="1200" kern="1200" dirty="0" smtClean="0">
                <a:solidFill>
                  <a:schemeClr val="tx1"/>
                </a:solidFill>
                <a:effectLst/>
                <a:latin typeface="+mn-lt"/>
                <a:ea typeface="+mn-ea"/>
                <a:cs typeface="+mn-cs"/>
              </a:rPr>
              <a:t> boxes. </a:t>
            </a:r>
          </a:p>
          <a:p>
            <a:pPr marL="628650" lvl="1" indent="-171450">
              <a:buFont typeface="Arial" pitchFamily="34" charset="0"/>
              <a:buChar char="•"/>
            </a:pPr>
            <a:r>
              <a:rPr lang="en-US" sz="1200" kern="1200" dirty="0" smtClean="0">
                <a:solidFill>
                  <a:schemeClr val="tx1"/>
                </a:solidFill>
                <a:effectLst/>
                <a:latin typeface="+mn-lt"/>
                <a:ea typeface="+mn-ea"/>
                <a:cs typeface="+mn-cs"/>
              </a:rPr>
              <a:t>To resize the picture, click </a:t>
            </a:r>
            <a:r>
              <a:rPr lang="en-US" sz="1200" b="1" kern="1200" dirty="0" smtClean="0">
                <a:solidFill>
                  <a:schemeClr val="tx1"/>
                </a:solidFill>
                <a:effectLst/>
                <a:latin typeface="+mn-lt"/>
                <a:ea typeface="+mn-ea"/>
                <a:cs typeface="+mn-cs"/>
              </a:rPr>
              <a:t>Size</a:t>
            </a:r>
            <a:r>
              <a:rPr lang="en-US" sz="1200" kern="1200" dirty="0" smtClean="0">
                <a:solidFill>
                  <a:schemeClr val="tx1"/>
                </a:solidFill>
                <a:effectLst/>
                <a:latin typeface="+mn-lt"/>
                <a:ea typeface="+mn-ea"/>
                <a:cs typeface="+mn-cs"/>
              </a:rPr>
              <a:t> in the left pane, and in the </a:t>
            </a:r>
            <a:r>
              <a:rPr lang="en-US" sz="1200" b="1" kern="1200" dirty="0" smtClean="0">
                <a:solidFill>
                  <a:schemeClr val="tx1"/>
                </a:solidFill>
                <a:effectLst/>
                <a:latin typeface="+mn-lt"/>
                <a:ea typeface="+mn-ea"/>
                <a:cs typeface="+mn-cs"/>
              </a:rPr>
              <a:t>Size</a:t>
            </a:r>
            <a:r>
              <a:rPr lang="en-US" sz="1200" kern="1200" dirty="0" smtClean="0">
                <a:solidFill>
                  <a:schemeClr val="tx1"/>
                </a:solidFill>
                <a:effectLst/>
                <a:latin typeface="+mn-lt"/>
                <a:ea typeface="+mn-ea"/>
                <a:cs typeface="+mn-cs"/>
              </a:rPr>
              <a:t> pane, under </a:t>
            </a:r>
            <a:r>
              <a:rPr lang="en-US" sz="1200" b="1" kern="1200" dirty="0" smtClean="0">
                <a:solidFill>
                  <a:schemeClr val="tx1"/>
                </a:solidFill>
                <a:effectLst/>
                <a:latin typeface="+mn-lt"/>
                <a:ea typeface="+mn-ea"/>
                <a:cs typeface="+mn-cs"/>
              </a:rPr>
              <a:t>Size and rotate</a:t>
            </a:r>
            <a:r>
              <a:rPr lang="en-US" sz="1200" kern="1200" dirty="0" smtClean="0">
                <a:solidFill>
                  <a:schemeClr val="tx1"/>
                </a:solidFill>
                <a:effectLst/>
                <a:latin typeface="+mn-lt"/>
                <a:ea typeface="+mn-ea"/>
                <a:cs typeface="+mn-cs"/>
              </a:rPr>
              <a:t>, enter values into the </a:t>
            </a:r>
            <a:r>
              <a:rPr lang="en-US" sz="1200" b="1" kern="1200" dirty="0" smtClean="0">
                <a:solidFill>
                  <a:schemeClr val="tx1"/>
                </a:solidFill>
                <a:effectLst/>
                <a:latin typeface="+mn-lt"/>
                <a:ea typeface="+mn-ea"/>
                <a:cs typeface="+mn-cs"/>
              </a:rPr>
              <a:t>Height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Width</a:t>
            </a:r>
            <a:r>
              <a:rPr lang="en-US" sz="1200" kern="1200" dirty="0" smtClean="0">
                <a:solidFill>
                  <a:schemeClr val="tx1"/>
                </a:solidFill>
                <a:effectLst/>
                <a:latin typeface="+mn-lt"/>
                <a:ea typeface="+mn-ea"/>
                <a:cs typeface="+mn-cs"/>
              </a:rPr>
              <a:t> boxes.</a:t>
            </a:r>
            <a:r>
              <a:rPr lang="en-US" sz="1400" kern="1200" dirty="0" smtClean="0">
                <a:solidFill>
                  <a:schemeClr val="tx1"/>
                </a:solidFill>
                <a:effectLst/>
                <a:latin typeface="+mn-lt"/>
                <a:ea typeface="+mn-ea"/>
                <a:cs typeface="+mn-cs"/>
              </a:rPr>
              <a:t> </a:t>
            </a:r>
          </a:p>
          <a:p>
            <a:pPr marL="228600" indent="-228600">
              <a:buFont typeface="+mj-lt"/>
              <a:buAutoNum type="arabicPeriod"/>
            </a:pPr>
            <a:r>
              <a:rPr lang="en-US" sz="1200" b="0" i="0" baseline="0" dirty="0" smtClean="0"/>
              <a:t>Also in the </a:t>
            </a:r>
            <a:r>
              <a:rPr lang="en-US" sz="1200" b="1" i="0" baseline="0" dirty="0" smtClean="0"/>
              <a:t>Format Picture </a:t>
            </a:r>
            <a:r>
              <a:rPr lang="en-US" sz="1200" b="0" i="0" baseline="0" dirty="0" smtClean="0"/>
              <a:t>dialog box, click </a:t>
            </a:r>
            <a:r>
              <a:rPr lang="en-US" sz="1200" b="1" i="0" baseline="0" dirty="0" smtClean="0"/>
              <a:t>Glow and Soft Edges </a:t>
            </a:r>
            <a:r>
              <a:rPr lang="en-US" sz="1200" b="0" i="0" baseline="0" dirty="0" smtClean="0"/>
              <a:t>in the left pane, and then in the </a:t>
            </a:r>
            <a:r>
              <a:rPr lang="en-US" sz="1200" b="1" i="0" baseline="0" dirty="0" smtClean="0"/>
              <a:t>Glow and Soft Edges</a:t>
            </a:r>
            <a:r>
              <a:rPr lang="en-US" sz="1200" b="0" i="0" baseline="0" dirty="0" smtClean="0"/>
              <a:t> pane, under </a:t>
            </a:r>
            <a:r>
              <a:rPr lang="en-US" sz="1200" b="1" i="0" baseline="0" dirty="0" smtClean="0"/>
              <a:t>Soft Edges</a:t>
            </a:r>
            <a:r>
              <a:rPr lang="en-US" sz="1200" b="0" i="0" baseline="0" dirty="0" smtClean="0"/>
              <a:t>, in the </a:t>
            </a:r>
            <a:r>
              <a:rPr lang="en-US" sz="1200" b="1" i="0" baseline="0" dirty="0" smtClean="0"/>
              <a:t>Size</a:t>
            </a:r>
            <a:r>
              <a:rPr lang="en-US" sz="1200" b="0" i="0" baseline="0" dirty="0" smtClean="0"/>
              <a:t> box enter </a:t>
            </a:r>
            <a:r>
              <a:rPr lang="en-US" sz="1200" b="1" i="0" baseline="0" dirty="0" smtClean="0"/>
              <a:t>10 point</a:t>
            </a:r>
            <a:r>
              <a:rPr lang="en-US" sz="1200" b="0" i="0" baseline="0" dirty="0" smtClean="0"/>
              <a:t>. </a:t>
            </a:r>
          </a:p>
          <a:p>
            <a:endParaRPr lang="en-US" sz="1200" b="0" baseline="0" dirty="0" smtClean="0"/>
          </a:p>
          <a:p>
            <a:endParaRPr lang="en-US" sz="1200" baseline="0" dirty="0" smtClean="0"/>
          </a:p>
        </p:txBody>
      </p:sp>
    </p:spTree>
    <p:extLst>
      <p:ext uri="{BB962C8B-B14F-4D97-AF65-F5344CB8AC3E}">
        <p14:creationId xmlns:p14="http://schemas.microsoft.com/office/powerpoint/2010/main" val="3811348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88" y="503238"/>
            <a:ext cx="4184650" cy="2354262"/>
          </a:xfrm>
        </p:spPr>
      </p:sp>
      <p:sp>
        <p:nvSpPr>
          <p:cNvPr id="3" name="Notes Placeholder 2"/>
          <p:cNvSpPr>
            <a:spLocks noGrp="1"/>
          </p:cNvSpPr>
          <p:nvPr>
            <p:ph type="body" idx="1"/>
          </p:nvPr>
        </p:nvSpPr>
        <p:spPr/>
        <p:txBody>
          <a:bodyPr>
            <a:normAutofit fontScale="77500" lnSpcReduction="20000"/>
          </a:bodyPr>
          <a:lstStyle/>
          <a:p>
            <a:r>
              <a:rPr lang="en-US" sz="1400" b="1" dirty="0" smtClean="0"/>
              <a:t>Faded picture background </a:t>
            </a:r>
            <a:r>
              <a:rPr lang="en-US" sz="1400" b="1" baseline="0" dirty="0" smtClean="0"/>
              <a:t>with full-color overlay</a:t>
            </a:r>
          </a:p>
          <a:p>
            <a:r>
              <a:rPr lang="en-US" sz="1400" b="0" baseline="0" dirty="0" smtClean="0"/>
              <a:t>(Intermediate)</a:t>
            </a:r>
          </a:p>
          <a:p>
            <a:endParaRPr lang="en-US" sz="1200" baseline="0" dirty="0" smtClean="0"/>
          </a:p>
          <a:p>
            <a:endParaRPr lang="en-US" sz="1200" baseline="0" dirty="0" smtClean="0"/>
          </a:p>
          <a:p>
            <a:r>
              <a:rPr lang="en-US" sz="1200" b="1" baseline="0" dirty="0" smtClean="0"/>
              <a:t>Tip</a:t>
            </a:r>
            <a:r>
              <a:rPr lang="en-US" sz="1200" baseline="0" dirty="0" smtClean="0"/>
              <a:t>: For best results with the picture overlay on this slide, use a picture that is the same dimensions as the slide: 7.5” high and 10” wide. If the picture is not the same height and width, resize or crop to those dimensions before following the instructions below. </a:t>
            </a:r>
          </a:p>
          <a:p>
            <a:endParaRPr lang="en-US" sz="1200" baseline="0" dirty="0" smtClean="0"/>
          </a:p>
          <a:p>
            <a:endParaRPr lang="en-US" sz="1200" baseline="0" dirty="0" smtClean="0"/>
          </a:p>
          <a:p>
            <a:r>
              <a:rPr lang="en-US" sz="1200" b="0" dirty="0" smtClean="0"/>
              <a:t>To reproduce the background effects on this</a:t>
            </a:r>
            <a:r>
              <a:rPr lang="en-US" sz="1200" b="0" baseline="0" dirty="0" smtClean="0"/>
              <a:t>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Slides</a:t>
            </a:r>
            <a:r>
              <a:rPr lang="en-US" sz="1200" baseline="0" dirty="0" smtClean="0"/>
              <a:t> group, click </a:t>
            </a:r>
            <a:r>
              <a:rPr lang="en-US" sz="1200" b="1" baseline="0" dirty="0" smtClean="0"/>
              <a:t>Layout</a:t>
            </a:r>
            <a:r>
              <a:rPr lang="en-US" sz="1200" b="0" baseline="0" dirty="0" smtClean="0"/>
              <a:t>,</a:t>
            </a:r>
            <a:r>
              <a:rPr lang="en-US" sz="1200" baseline="0" dirty="0" smtClean="0"/>
              <a:t> and then click </a:t>
            </a:r>
            <a:r>
              <a:rPr lang="en-US" sz="1200" b="1" baseline="0" dirty="0" smtClean="0"/>
              <a:t>Blank</a:t>
            </a:r>
            <a:r>
              <a:rPr lang="en-US" sz="1200" baseline="0" dirty="0" smtClean="0"/>
              <a:t>. </a:t>
            </a:r>
          </a:p>
          <a:p>
            <a:pPr marL="228600" indent="-228600">
              <a:buFont typeface="+mj-lt"/>
              <a:buAutoNum type="arabicPeriod"/>
            </a:pPr>
            <a:r>
              <a:rPr lang="en-US" sz="1200" b="0" dirty="0" smtClean="0"/>
              <a:t>Right-click the slide</a:t>
            </a:r>
            <a:r>
              <a:rPr lang="en-US" sz="1200" b="0" baseline="0" dirty="0" smtClean="0"/>
              <a:t> and then click </a:t>
            </a:r>
            <a:r>
              <a:rPr lang="en-US" sz="1200" b="1" dirty="0" smtClean="0"/>
              <a:t>Format</a:t>
            </a:r>
            <a:r>
              <a:rPr lang="en-US" sz="1200" b="0" baseline="0" dirty="0" smtClean="0"/>
              <a:t> </a:t>
            </a:r>
            <a:r>
              <a:rPr lang="en-US" sz="1200" b="1" baseline="0" dirty="0" smtClean="0"/>
              <a:t>Background</a:t>
            </a:r>
            <a:r>
              <a:rPr lang="en-US" sz="1200" b="0" baseline="0" dirty="0" smtClean="0"/>
              <a:t>.</a:t>
            </a:r>
          </a:p>
          <a:p>
            <a:pPr marL="228600" indent="-228600">
              <a:buFont typeface="+mj-lt"/>
              <a:buAutoNum type="arabicPeriod"/>
            </a:pPr>
            <a:r>
              <a:rPr lang="en-US" sz="1200" b="0" baseline="0" dirty="0" smtClean="0"/>
              <a:t>In the </a:t>
            </a:r>
            <a:r>
              <a:rPr lang="en-US" sz="1200" b="1" baseline="0" dirty="0" smtClean="0"/>
              <a:t>Format Background</a:t>
            </a:r>
            <a:r>
              <a:rPr lang="en-US" sz="1200" b="0" baseline="0" dirty="0" smtClean="0"/>
              <a:t> dialog box, click </a:t>
            </a:r>
            <a:r>
              <a:rPr lang="en-US" sz="1200" b="1" baseline="0" dirty="0" smtClean="0"/>
              <a:t>Fill</a:t>
            </a:r>
            <a:r>
              <a:rPr lang="en-US" sz="1200" b="0" baseline="0" dirty="0" smtClean="0"/>
              <a:t> in the left pane. In the </a:t>
            </a:r>
            <a:r>
              <a:rPr lang="en-US" sz="1200" b="1" baseline="0" dirty="0" smtClean="0"/>
              <a:t>Fill</a:t>
            </a:r>
            <a:r>
              <a:rPr lang="en-US" sz="1200" b="0" baseline="0" dirty="0" smtClean="0"/>
              <a:t> pane, select </a:t>
            </a:r>
            <a:r>
              <a:rPr lang="en-US" sz="1200" b="1" baseline="0" dirty="0" smtClean="0"/>
              <a:t>Picture or texture fill</a:t>
            </a:r>
            <a:r>
              <a:rPr lang="en-US" sz="1200" b="0" baseline="0" dirty="0" smtClean="0"/>
              <a:t>, and then under </a:t>
            </a:r>
            <a:r>
              <a:rPr lang="en-US" sz="1200" b="1" baseline="0" dirty="0" smtClean="0"/>
              <a:t>Insert from</a:t>
            </a:r>
            <a:r>
              <a:rPr lang="en-US" sz="1200" b="0" baseline="0" dirty="0" smtClean="0"/>
              <a:t>, click </a:t>
            </a:r>
            <a:r>
              <a:rPr lang="en-US" sz="1200" b="1" baseline="0" dirty="0" smtClean="0"/>
              <a:t>File</a:t>
            </a:r>
            <a:r>
              <a:rPr lang="en-US" sz="1200" b="0" baseline="0" dirty="0" smtClean="0"/>
              <a:t>. </a:t>
            </a:r>
          </a:p>
          <a:p>
            <a:pPr marL="228600" indent="-228600">
              <a:buFont typeface="+mj-lt"/>
              <a:buAutoNum type="arabicPeriod"/>
            </a:pPr>
            <a:r>
              <a:rPr lang="en-US" sz="1200" b="0" baseline="0" dirty="0" smtClean="0"/>
              <a:t>In the </a:t>
            </a:r>
            <a:r>
              <a:rPr lang="en-US" sz="1200" b="1" baseline="0" dirty="0" smtClean="0"/>
              <a:t>Insert Picture </a:t>
            </a:r>
            <a:r>
              <a:rPr lang="en-US" sz="1200" b="0" baseline="0" dirty="0" smtClean="0"/>
              <a:t>dialog box, select a picture, and then click </a:t>
            </a:r>
            <a:r>
              <a:rPr lang="en-US" sz="1200" b="1" baseline="0" dirty="0" smtClean="0"/>
              <a:t>Insert</a:t>
            </a:r>
            <a:r>
              <a:rPr lang="en-US" sz="1200" b="0" baseline="0" dirty="0" smtClean="0"/>
              <a:t>.</a:t>
            </a:r>
          </a:p>
          <a:p>
            <a:pPr marL="228600" indent="-228600">
              <a:buFont typeface="+mj-lt"/>
              <a:buAutoNum type="arabicPeriod"/>
            </a:pPr>
            <a:r>
              <a:rPr lang="en-US" sz="1200" b="0" baseline="0" dirty="0" smtClean="0"/>
              <a:t>Also in the </a:t>
            </a:r>
            <a:r>
              <a:rPr lang="en-US" sz="1200" b="1" baseline="0" dirty="0" smtClean="0"/>
              <a:t>Format Background </a:t>
            </a:r>
            <a:r>
              <a:rPr lang="en-US" sz="1200" b="0" baseline="0" dirty="0" smtClean="0"/>
              <a:t>dialog box, in the </a:t>
            </a:r>
            <a:r>
              <a:rPr lang="en-US" sz="1200" b="1" baseline="0" dirty="0" smtClean="0"/>
              <a:t>Fill</a:t>
            </a:r>
            <a:r>
              <a:rPr lang="en-US" sz="1200" b="0" baseline="0" dirty="0" smtClean="0"/>
              <a:t> pane, in the </a:t>
            </a:r>
            <a:r>
              <a:rPr lang="en-US" sz="1200" b="1" baseline="0" dirty="0" smtClean="0"/>
              <a:t>Transparency</a:t>
            </a:r>
            <a:r>
              <a:rPr lang="en-US" sz="1200" b="0" baseline="0" dirty="0" smtClean="0"/>
              <a:t> box, enter </a:t>
            </a:r>
            <a:r>
              <a:rPr lang="en-US" sz="1200" b="1" baseline="0" dirty="0" smtClean="0"/>
              <a:t>50%</a:t>
            </a:r>
            <a:r>
              <a:rPr lang="en-US" sz="1200" b="0" baseline="0" dirty="0" smtClean="0"/>
              <a:t>.</a:t>
            </a:r>
          </a:p>
          <a:p>
            <a:pPr marL="228600" indent="-228600">
              <a:buFont typeface="+mj-lt"/>
              <a:buAutoNum type="arabicPeriod"/>
            </a:pPr>
            <a:r>
              <a:rPr lang="en-US" sz="1200" b="0" baseline="0" dirty="0" smtClean="0"/>
              <a:t>Also in the </a:t>
            </a:r>
            <a:r>
              <a:rPr lang="en-US" sz="1200" b="1" baseline="0" dirty="0" smtClean="0"/>
              <a:t>Format Background </a:t>
            </a:r>
            <a:r>
              <a:rPr lang="en-US" sz="1200" b="0" baseline="0" dirty="0" smtClean="0"/>
              <a:t>dialog box, click </a:t>
            </a:r>
            <a:r>
              <a:rPr lang="en-US" sz="1200" b="1" baseline="0" dirty="0" smtClean="0"/>
              <a:t>Picture</a:t>
            </a:r>
            <a:r>
              <a:rPr lang="en-US" sz="1200" b="0" baseline="0" dirty="0" smtClean="0"/>
              <a:t> </a:t>
            </a:r>
            <a:r>
              <a:rPr lang="en-US" sz="1200" b="1" baseline="0" dirty="0" smtClean="0"/>
              <a:t>Color</a:t>
            </a:r>
            <a:r>
              <a:rPr lang="en-US" sz="1200" b="0" baseline="0" dirty="0" smtClean="0"/>
              <a:t> in the left pane. In the </a:t>
            </a:r>
            <a:r>
              <a:rPr lang="en-US" sz="1200" b="1" baseline="0" dirty="0" smtClean="0"/>
              <a:t>Picture Color</a:t>
            </a:r>
            <a:r>
              <a:rPr lang="en-US" sz="1200" b="0" baseline="0" dirty="0" smtClean="0"/>
              <a:t> pane, under </a:t>
            </a:r>
            <a:r>
              <a:rPr lang="en-US" sz="1200" b="1" baseline="0" dirty="0" smtClean="0"/>
              <a:t>Recolor</a:t>
            </a:r>
            <a:r>
              <a:rPr lang="en-US" sz="1200" b="0" baseline="0" dirty="0" smtClean="0"/>
              <a:t>, click the button next to </a:t>
            </a:r>
            <a:r>
              <a:rPr lang="en-US" sz="1200" b="1" baseline="0" dirty="0" smtClean="0"/>
              <a:t>Presets</a:t>
            </a:r>
            <a:r>
              <a:rPr lang="en-US" sz="1200" b="0" baseline="0" dirty="0" smtClean="0"/>
              <a:t>, and then click </a:t>
            </a:r>
            <a:r>
              <a:rPr lang="en-US" sz="1200" b="1" baseline="0" dirty="0" smtClean="0"/>
              <a:t>Tan, Background color 2 Light </a:t>
            </a:r>
            <a:r>
              <a:rPr lang="en-US" sz="1200" b="0" baseline="0" dirty="0" smtClean="0"/>
              <a:t>(third row, first option from the left). </a:t>
            </a:r>
          </a:p>
          <a:p>
            <a:pPr marL="228600" indent="-228600">
              <a:buFont typeface="+mj-lt"/>
              <a:buAutoNum type="arabicPeriod"/>
            </a:pPr>
            <a:r>
              <a:rPr lang="en-US" sz="1200" b="0" baseline="0" dirty="0" smtClean="0"/>
              <a:t>On the </a:t>
            </a:r>
            <a:r>
              <a:rPr lang="en-US" sz="1200" b="1" baseline="0" dirty="0" smtClean="0"/>
              <a:t>Insert</a:t>
            </a:r>
            <a:r>
              <a:rPr lang="en-US" sz="1200" b="0" baseline="0" dirty="0" smtClean="0"/>
              <a:t> tab, in the </a:t>
            </a:r>
            <a:r>
              <a:rPr lang="en-US" sz="1200" b="1" baseline="0" dirty="0" smtClean="0"/>
              <a:t>Images</a:t>
            </a:r>
            <a:r>
              <a:rPr lang="en-US" sz="1200" b="0" baseline="0" dirty="0" smtClean="0"/>
              <a:t> group, click </a:t>
            </a:r>
            <a:r>
              <a:rPr lang="en-US" sz="1200" b="1" baseline="0" dirty="0" smtClean="0"/>
              <a:t>Picture</a:t>
            </a:r>
            <a:r>
              <a:rPr lang="en-US" sz="1200" b="0" baseline="0" dirty="0" smtClean="0"/>
              <a:t>.</a:t>
            </a:r>
          </a:p>
          <a:p>
            <a:pPr marL="228600" indent="-228600">
              <a:buFont typeface="+mj-lt"/>
              <a:buAutoNum type="arabicPeriod"/>
            </a:pPr>
            <a:r>
              <a:rPr lang="en-US" sz="1200" b="0" baseline="0" dirty="0" smtClean="0"/>
              <a:t>In the </a:t>
            </a:r>
            <a:r>
              <a:rPr lang="en-US" sz="1200" b="1" baseline="0" dirty="0" smtClean="0"/>
              <a:t>Insert Picture </a:t>
            </a:r>
            <a:r>
              <a:rPr lang="en-US" sz="1200" b="0" baseline="0" dirty="0" smtClean="0"/>
              <a:t>dialog box, select the same picture chosen for the background, and then click </a:t>
            </a:r>
            <a:r>
              <a:rPr lang="en-US" sz="1200" b="1" baseline="0" dirty="0" smtClean="0"/>
              <a:t>Insert</a:t>
            </a:r>
            <a:r>
              <a:rPr lang="en-US" sz="1200" b="0" baseline="0" dirty="0" smtClean="0"/>
              <a:t>. </a:t>
            </a:r>
            <a:endParaRPr lang="en-US" sz="1200" b="0" i="1" baseline="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Select the picture. Under </a:t>
            </a:r>
            <a:r>
              <a:rPr lang="en-US" sz="1200" b="1" baseline="0" dirty="0" smtClean="0"/>
              <a:t>Picture Tools</a:t>
            </a:r>
            <a:r>
              <a:rPr lang="en-US" sz="1200" b="0" baseline="0" dirty="0" smtClean="0"/>
              <a:t>, on the </a:t>
            </a:r>
            <a:r>
              <a:rPr lang="en-US" sz="1200" b="1" baseline="0" dirty="0" smtClean="0"/>
              <a:t>Format</a:t>
            </a:r>
            <a:r>
              <a:rPr lang="en-US" sz="1200" b="0" baseline="0" dirty="0" smtClean="0"/>
              <a:t> tab, in the bottom right corner of the </a:t>
            </a:r>
            <a:r>
              <a:rPr lang="en-US" sz="1200" b="1" baseline="0" dirty="0" smtClean="0"/>
              <a:t>Size</a:t>
            </a:r>
            <a:r>
              <a:rPr lang="en-US" sz="1200" b="0" baseline="0" dirty="0" smtClean="0"/>
              <a:t> group, click the </a:t>
            </a:r>
            <a:r>
              <a:rPr lang="en-US" sz="1200" b="1" baseline="0" dirty="0" smtClean="0"/>
              <a:t>Size and Position </a:t>
            </a:r>
            <a:r>
              <a:rPr lang="en-US" sz="1200" b="0" baseline="0" dirty="0" smtClean="0"/>
              <a:t>dialog box launcher.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Format Picture </a:t>
            </a:r>
            <a:r>
              <a:rPr lang="en-US" sz="1200" kern="1200" dirty="0" smtClean="0">
                <a:solidFill>
                  <a:schemeClr val="tx1"/>
                </a:solidFill>
                <a:effectLst/>
                <a:latin typeface="+mn-lt"/>
                <a:ea typeface="+mn-ea"/>
                <a:cs typeface="+mn-cs"/>
              </a:rPr>
              <a:t>dialog box, resize or crop the image so that the height is set to </a:t>
            </a:r>
            <a:r>
              <a:rPr lang="en-US" sz="1200" b="1" kern="1200" dirty="0" smtClean="0">
                <a:solidFill>
                  <a:schemeClr val="tx1"/>
                </a:solidFill>
                <a:effectLst/>
                <a:latin typeface="+mn-lt"/>
                <a:ea typeface="+mn-ea"/>
                <a:cs typeface="+mn-cs"/>
              </a:rPr>
              <a:t>7.5”</a:t>
            </a:r>
            <a:r>
              <a:rPr lang="en-US" sz="1200" kern="1200" dirty="0" smtClean="0">
                <a:solidFill>
                  <a:schemeClr val="tx1"/>
                </a:solidFill>
                <a:effectLst/>
                <a:latin typeface="+mn-lt"/>
                <a:ea typeface="+mn-ea"/>
                <a:cs typeface="+mn-cs"/>
              </a:rPr>
              <a:t> and the width</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set to </a:t>
            </a:r>
            <a:r>
              <a:rPr lang="en-US" sz="1200" b="1" kern="1200" dirty="0" smtClean="0">
                <a:solidFill>
                  <a:schemeClr val="tx1"/>
                </a:solidFill>
                <a:effectLst/>
                <a:latin typeface="+mn-lt"/>
                <a:ea typeface="+mn-ea"/>
                <a:cs typeface="+mn-cs"/>
              </a:rPr>
              <a:t>2.25”</a:t>
            </a:r>
            <a:r>
              <a:rPr lang="en-US" sz="1200" kern="1200" dirty="0" smtClean="0">
                <a:solidFill>
                  <a:schemeClr val="tx1"/>
                </a:solidFill>
                <a:effectLst/>
                <a:latin typeface="+mn-lt"/>
                <a:ea typeface="+mn-ea"/>
                <a:cs typeface="+mn-cs"/>
              </a:rPr>
              <a:t>.</a:t>
            </a:r>
          </a:p>
          <a:p>
            <a:pPr marL="628650" lvl="1" indent="-171450">
              <a:buFont typeface="Arial" pitchFamily="34" charset="0"/>
              <a:buChar char="•"/>
            </a:pPr>
            <a:r>
              <a:rPr lang="en-US" sz="1200" kern="1200" dirty="0" smtClean="0">
                <a:solidFill>
                  <a:schemeClr val="tx1"/>
                </a:solidFill>
                <a:effectLst/>
                <a:latin typeface="+mn-lt"/>
                <a:ea typeface="+mn-ea"/>
                <a:cs typeface="+mn-cs"/>
              </a:rPr>
              <a:t>To crop the picture, click </a:t>
            </a:r>
            <a:r>
              <a:rPr lang="en-US" sz="1200" b="1" kern="1200" dirty="0" smtClean="0">
                <a:solidFill>
                  <a:schemeClr val="tx1"/>
                </a:solidFill>
                <a:effectLst/>
                <a:latin typeface="+mn-lt"/>
                <a:ea typeface="+mn-ea"/>
                <a:cs typeface="+mn-cs"/>
              </a:rPr>
              <a:t>Crop</a:t>
            </a:r>
            <a:r>
              <a:rPr lang="en-US" sz="1200" kern="1200" dirty="0" smtClean="0">
                <a:solidFill>
                  <a:schemeClr val="tx1"/>
                </a:solidFill>
                <a:effectLst/>
                <a:latin typeface="+mn-lt"/>
                <a:ea typeface="+mn-ea"/>
                <a:cs typeface="+mn-cs"/>
              </a:rPr>
              <a:t> in the left pane, and in the </a:t>
            </a:r>
            <a:r>
              <a:rPr lang="en-US" sz="1200" b="1" kern="1200" dirty="0" smtClean="0">
                <a:solidFill>
                  <a:schemeClr val="tx1"/>
                </a:solidFill>
                <a:effectLst/>
                <a:latin typeface="+mn-lt"/>
                <a:ea typeface="+mn-ea"/>
                <a:cs typeface="+mn-cs"/>
              </a:rPr>
              <a:t>Crop</a:t>
            </a:r>
            <a:r>
              <a:rPr lang="en-US" sz="1200" kern="1200" dirty="0" smtClean="0">
                <a:solidFill>
                  <a:schemeClr val="tx1"/>
                </a:solidFill>
                <a:effectLst/>
                <a:latin typeface="+mn-lt"/>
                <a:ea typeface="+mn-ea"/>
                <a:cs typeface="+mn-cs"/>
              </a:rPr>
              <a:t> pane, under </a:t>
            </a:r>
            <a:r>
              <a:rPr lang="en-US" sz="1200" b="1" kern="1200" dirty="0" smtClean="0">
                <a:solidFill>
                  <a:schemeClr val="tx1"/>
                </a:solidFill>
                <a:effectLst/>
                <a:latin typeface="+mn-lt"/>
                <a:ea typeface="+mn-ea"/>
                <a:cs typeface="+mn-cs"/>
              </a:rPr>
              <a:t>Crop position</a:t>
            </a:r>
            <a:r>
              <a:rPr lang="en-US" sz="1200" kern="1200" dirty="0" smtClean="0">
                <a:solidFill>
                  <a:schemeClr val="tx1"/>
                </a:solidFill>
                <a:effectLst/>
                <a:latin typeface="+mn-lt"/>
                <a:ea typeface="+mn-ea"/>
                <a:cs typeface="+mn-cs"/>
              </a:rPr>
              <a:t>, enter values into the </a:t>
            </a:r>
            <a:r>
              <a:rPr lang="en-US" sz="1200" b="1" kern="1200" dirty="0" smtClean="0">
                <a:solidFill>
                  <a:schemeClr val="tx1"/>
                </a:solidFill>
                <a:effectLst/>
                <a:latin typeface="+mn-lt"/>
                <a:ea typeface="+mn-ea"/>
                <a:cs typeface="+mn-cs"/>
              </a:rPr>
              <a:t>Height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Width</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Left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Top</a:t>
            </a:r>
            <a:r>
              <a:rPr lang="en-US" sz="1200" kern="1200" dirty="0" smtClean="0">
                <a:solidFill>
                  <a:schemeClr val="tx1"/>
                </a:solidFill>
                <a:effectLst/>
                <a:latin typeface="+mn-lt"/>
                <a:ea typeface="+mn-ea"/>
                <a:cs typeface="+mn-cs"/>
              </a:rPr>
              <a:t> boxes. </a:t>
            </a:r>
          </a:p>
          <a:p>
            <a:pPr marL="628650" lvl="1" indent="-171450">
              <a:buFont typeface="Arial" pitchFamily="34" charset="0"/>
              <a:buChar char="•"/>
            </a:pPr>
            <a:r>
              <a:rPr lang="en-US" sz="1200" kern="1200" dirty="0" smtClean="0">
                <a:solidFill>
                  <a:schemeClr val="tx1"/>
                </a:solidFill>
                <a:effectLst/>
                <a:latin typeface="+mn-lt"/>
                <a:ea typeface="+mn-ea"/>
                <a:cs typeface="+mn-cs"/>
              </a:rPr>
              <a:t>To resize the picture, click </a:t>
            </a:r>
            <a:r>
              <a:rPr lang="en-US" sz="1200" b="1" kern="1200" dirty="0" smtClean="0">
                <a:solidFill>
                  <a:schemeClr val="tx1"/>
                </a:solidFill>
                <a:effectLst/>
                <a:latin typeface="+mn-lt"/>
                <a:ea typeface="+mn-ea"/>
                <a:cs typeface="+mn-cs"/>
              </a:rPr>
              <a:t>Size</a:t>
            </a:r>
            <a:r>
              <a:rPr lang="en-US" sz="1200" kern="1200" dirty="0" smtClean="0">
                <a:solidFill>
                  <a:schemeClr val="tx1"/>
                </a:solidFill>
                <a:effectLst/>
                <a:latin typeface="+mn-lt"/>
                <a:ea typeface="+mn-ea"/>
                <a:cs typeface="+mn-cs"/>
              </a:rPr>
              <a:t> in the left pane, and in the </a:t>
            </a:r>
            <a:r>
              <a:rPr lang="en-US" sz="1200" b="1" kern="1200" dirty="0" smtClean="0">
                <a:solidFill>
                  <a:schemeClr val="tx1"/>
                </a:solidFill>
                <a:effectLst/>
                <a:latin typeface="+mn-lt"/>
                <a:ea typeface="+mn-ea"/>
                <a:cs typeface="+mn-cs"/>
              </a:rPr>
              <a:t>Size</a:t>
            </a:r>
            <a:r>
              <a:rPr lang="en-US" sz="1200" kern="1200" dirty="0" smtClean="0">
                <a:solidFill>
                  <a:schemeClr val="tx1"/>
                </a:solidFill>
                <a:effectLst/>
                <a:latin typeface="+mn-lt"/>
                <a:ea typeface="+mn-ea"/>
                <a:cs typeface="+mn-cs"/>
              </a:rPr>
              <a:t> pane, under </a:t>
            </a:r>
            <a:r>
              <a:rPr lang="en-US" sz="1200" b="1" kern="1200" dirty="0" smtClean="0">
                <a:solidFill>
                  <a:schemeClr val="tx1"/>
                </a:solidFill>
                <a:effectLst/>
                <a:latin typeface="+mn-lt"/>
                <a:ea typeface="+mn-ea"/>
                <a:cs typeface="+mn-cs"/>
              </a:rPr>
              <a:t>Size and rotate</a:t>
            </a:r>
            <a:r>
              <a:rPr lang="en-US" sz="1200" kern="1200" dirty="0" smtClean="0">
                <a:solidFill>
                  <a:schemeClr val="tx1"/>
                </a:solidFill>
                <a:effectLst/>
                <a:latin typeface="+mn-lt"/>
                <a:ea typeface="+mn-ea"/>
                <a:cs typeface="+mn-cs"/>
              </a:rPr>
              <a:t>, enter values into the </a:t>
            </a:r>
            <a:r>
              <a:rPr lang="en-US" sz="1200" b="1" kern="1200" dirty="0" smtClean="0">
                <a:solidFill>
                  <a:schemeClr val="tx1"/>
                </a:solidFill>
                <a:effectLst/>
                <a:latin typeface="+mn-lt"/>
                <a:ea typeface="+mn-ea"/>
                <a:cs typeface="+mn-cs"/>
              </a:rPr>
              <a:t>Height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Width</a:t>
            </a:r>
            <a:r>
              <a:rPr lang="en-US" sz="1200" kern="1200" dirty="0" smtClean="0">
                <a:solidFill>
                  <a:schemeClr val="tx1"/>
                </a:solidFill>
                <a:effectLst/>
                <a:latin typeface="+mn-lt"/>
                <a:ea typeface="+mn-ea"/>
                <a:cs typeface="+mn-cs"/>
              </a:rPr>
              <a:t> boxes.</a:t>
            </a:r>
            <a:r>
              <a:rPr lang="en-US" sz="1400" kern="1200" dirty="0" smtClean="0">
                <a:solidFill>
                  <a:schemeClr val="tx1"/>
                </a:solidFill>
                <a:effectLst/>
                <a:latin typeface="+mn-lt"/>
                <a:ea typeface="+mn-ea"/>
                <a:cs typeface="+mn-cs"/>
              </a:rPr>
              <a:t> </a:t>
            </a:r>
          </a:p>
          <a:p>
            <a:pPr marL="228600" indent="-228600">
              <a:buFont typeface="+mj-lt"/>
              <a:buAutoNum type="arabicPeriod"/>
            </a:pPr>
            <a:r>
              <a:rPr lang="en-US" sz="1200" b="0" i="0" baseline="0" dirty="0" smtClean="0"/>
              <a:t>Also in the </a:t>
            </a:r>
            <a:r>
              <a:rPr lang="en-US" sz="1200" b="1" i="0" baseline="0" dirty="0" smtClean="0"/>
              <a:t>Format Picture </a:t>
            </a:r>
            <a:r>
              <a:rPr lang="en-US" sz="1200" b="0" i="0" baseline="0" dirty="0" smtClean="0"/>
              <a:t>dialog box, click </a:t>
            </a:r>
            <a:r>
              <a:rPr lang="en-US" sz="1200" b="1" i="0" baseline="0" dirty="0" smtClean="0"/>
              <a:t>Glow and Soft Edges </a:t>
            </a:r>
            <a:r>
              <a:rPr lang="en-US" sz="1200" b="0" i="0" baseline="0" dirty="0" smtClean="0"/>
              <a:t>in the left pane, and then in the </a:t>
            </a:r>
            <a:r>
              <a:rPr lang="en-US" sz="1200" b="1" i="0" baseline="0" dirty="0" smtClean="0"/>
              <a:t>Glow and Soft Edges</a:t>
            </a:r>
            <a:r>
              <a:rPr lang="en-US" sz="1200" b="0" i="0" baseline="0" dirty="0" smtClean="0"/>
              <a:t> pane, under </a:t>
            </a:r>
            <a:r>
              <a:rPr lang="en-US" sz="1200" b="1" i="0" baseline="0" dirty="0" smtClean="0"/>
              <a:t>Soft Edges</a:t>
            </a:r>
            <a:r>
              <a:rPr lang="en-US" sz="1200" b="0" i="0" baseline="0" dirty="0" smtClean="0"/>
              <a:t>, in the </a:t>
            </a:r>
            <a:r>
              <a:rPr lang="en-US" sz="1200" b="1" i="0" baseline="0" dirty="0" smtClean="0"/>
              <a:t>Size</a:t>
            </a:r>
            <a:r>
              <a:rPr lang="en-US" sz="1200" b="0" i="0" baseline="0" dirty="0" smtClean="0"/>
              <a:t> box enter </a:t>
            </a:r>
            <a:r>
              <a:rPr lang="en-US" sz="1200" b="1" i="0" baseline="0" dirty="0" smtClean="0"/>
              <a:t>10 point</a:t>
            </a:r>
            <a:r>
              <a:rPr lang="en-US" sz="1200" b="0" i="0" baseline="0" dirty="0" smtClean="0"/>
              <a:t>. </a:t>
            </a:r>
          </a:p>
          <a:p>
            <a:endParaRPr lang="en-US" sz="1200" b="0" baseline="0" dirty="0" smtClean="0"/>
          </a:p>
          <a:p>
            <a:endParaRPr lang="en-US" sz="1200" baseline="0" dirty="0" smtClean="0"/>
          </a:p>
        </p:txBody>
      </p:sp>
    </p:spTree>
    <p:extLst>
      <p:ext uri="{BB962C8B-B14F-4D97-AF65-F5344CB8AC3E}">
        <p14:creationId xmlns:p14="http://schemas.microsoft.com/office/powerpoint/2010/main" val="3088872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A5A4FD-F71E-4DFA-AFDB-1FA22D920FC4}"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2560280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A5A4FD-F71E-4DFA-AFDB-1FA22D920FC4}"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3841336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A5A4FD-F71E-4DFA-AFDB-1FA22D920FC4}"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2224418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D70D605-9F88-415E-9C94-6A22FEA53BFF}"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2434808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E524CBB-2C75-4CFD-843F-F290920849E9}"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424004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2397F98-84FC-4521-96DA-43A0D5028540}"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2930527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114BBD9-37E6-4DA1-89D5-F09F7A846EDC}"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23750578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CCED2E67-BE88-4481-B214-3744F0A03E2C}"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21887418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5AD14345-5597-428E-A98C-3C662646A378}"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2901167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1F3F8354-5880-47BC-8AFD-0D966381DACC}"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6318794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F102476-8246-4D5E-AE05-5A11C723FAEB}"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4268429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A5A4FD-F71E-4DFA-AFDB-1FA22D920FC4}"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23867892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EA93501-A630-449B-8FA3-C817CFB853B1}"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21818348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DDBF5EB-AD06-45ED-BA6E-F464C02D88AF}"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8824770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78F0F84-4397-4946-B31A-08FF0E017D52}" type="slidenum">
              <a:rPr lang="en-US">
                <a:solidFill>
                  <a:srgbClr val="000000"/>
                </a:solidFill>
              </a:rPr>
              <a:pPr/>
              <a:t>‹#›</a:t>
            </a:fld>
            <a:endParaRPr lang="th-TH">
              <a:solidFill>
                <a:srgbClr val="000000"/>
              </a:solidFill>
            </a:endParaRPr>
          </a:p>
        </p:txBody>
      </p:sp>
    </p:spTree>
    <p:extLst>
      <p:ext uri="{BB962C8B-B14F-4D97-AF65-F5344CB8AC3E}">
        <p14:creationId xmlns:p14="http://schemas.microsoft.com/office/powerpoint/2010/main" val="34804717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872534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878787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336336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188939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667097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950464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44792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A5A4FD-F71E-4DFA-AFDB-1FA22D920FC4}"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15967385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921484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11546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168735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089124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9E1BB96-B440-4CA3-BCFB-52EB6C200283}"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00E24BFE-6235-4818-9B63-E4527BB13F4C}" type="slidenum">
              <a:rPr lang="en-US"/>
              <a:pPr/>
              <a:t>‹#›</a:t>
            </a:fld>
            <a:endParaRPr lang="en-US"/>
          </a:p>
        </p:txBody>
      </p:sp>
    </p:spTree>
    <p:extLst>
      <p:ext uri="{BB962C8B-B14F-4D97-AF65-F5344CB8AC3E}">
        <p14:creationId xmlns:p14="http://schemas.microsoft.com/office/powerpoint/2010/main" val="19739632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514E6FA-2063-46F6-9DE9-BC76B2C58125}"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147E24B-8B6A-4D3D-90B4-1976BE2340D9}" type="slidenum">
              <a:rPr lang="en-US"/>
              <a:pPr/>
              <a:t>‹#›</a:t>
            </a:fld>
            <a:endParaRPr lang="en-US"/>
          </a:p>
        </p:txBody>
      </p:sp>
    </p:spTree>
    <p:extLst>
      <p:ext uri="{BB962C8B-B14F-4D97-AF65-F5344CB8AC3E}">
        <p14:creationId xmlns:p14="http://schemas.microsoft.com/office/powerpoint/2010/main" val="19424643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EE74635-FCC7-4019-912D-BA473FF285F1}"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0CA42D72-AA2D-417D-9FC1-14EB30AD6E0D}" type="slidenum">
              <a:rPr lang="en-US"/>
              <a:pPr/>
              <a:t>‹#›</a:t>
            </a:fld>
            <a:endParaRPr lang="en-US"/>
          </a:p>
        </p:txBody>
      </p:sp>
    </p:spTree>
    <p:extLst>
      <p:ext uri="{BB962C8B-B14F-4D97-AF65-F5344CB8AC3E}">
        <p14:creationId xmlns:p14="http://schemas.microsoft.com/office/powerpoint/2010/main" val="28649384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DC43922-2309-4511-89DD-58E0E857DD17}" type="datetimeFigureOut">
              <a:rPr lang="en-US">
                <a:solidFill>
                  <a:prstClr val="black">
                    <a:tint val="75000"/>
                  </a:prstClr>
                </a:solidFill>
              </a:rPr>
              <a:pPr>
                <a:defRPr/>
              </a:pPr>
              <a:t>11/13/2019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4C11C6E-17A8-4960-BDCD-EEF13C3944DD}" type="slidenum">
              <a:rPr lang="en-US"/>
              <a:pPr/>
              <a:t>‹#›</a:t>
            </a:fld>
            <a:endParaRPr lang="en-US"/>
          </a:p>
        </p:txBody>
      </p:sp>
    </p:spTree>
    <p:extLst>
      <p:ext uri="{BB962C8B-B14F-4D97-AF65-F5344CB8AC3E}">
        <p14:creationId xmlns:p14="http://schemas.microsoft.com/office/powerpoint/2010/main" val="42557074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30BF26F-633D-441C-9A0E-82D8E5041C57}" type="datetimeFigureOut">
              <a:rPr lang="en-US">
                <a:solidFill>
                  <a:prstClr val="black">
                    <a:tint val="75000"/>
                  </a:prstClr>
                </a:solidFill>
              </a:rPr>
              <a:pPr>
                <a:defRPr/>
              </a:pPr>
              <a:t>11/13/2019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E9029C24-0AA3-4B5F-AF60-481EB528398E}" type="slidenum">
              <a:rPr lang="en-US"/>
              <a:pPr/>
              <a:t>‹#›</a:t>
            </a:fld>
            <a:endParaRPr lang="en-US"/>
          </a:p>
        </p:txBody>
      </p:sp>
    </p:spTree>
    <p:extLst>
      <p:ext uri="{BB962C8B-B14F-4D97-AF65-F5344CB8AC3E}">
        <p14:creationId xmlns:p14="http://schemas.microsoft.com/office/powerpoint/2010/main" val="27782589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C7DF9BF-1867-41F4-8ECE-908EA8D5AE9B}" type="datetimeFigureOut">
              <a:rPr lang="en-US">
                <a:solidFill>
                  <a:prstClr val="black">
                    <a:tint val="75000"/>
                  </a:prstClr>
                </a:solidFill>
              </a:rPr>
              <a:pPr>
                <a:defRPr/>
              </a:pPr>
              <a:t>11/13/2019</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4E03E038-8FC8-4B8B-9051-BD73039F8950}" type="slidenum">
              <a:rPr lang="en-US"/>
              <a:pPr/>
              <a:t>‹#›</a:t>
            </a:fld>
            <a:endParaRPr lang="en-US"/>
          </a:p>
        </p:txBody>
      </p:sp>
    </p:spTree>
    <p:extLst>
      <p:ext uri="{BB962C8B-B14F-4D97-AF65-F5344CB8AC3E}">
        <p14:creationId xmlns:p14="http://schemas.microsoft.com/office/powerpoint/2010/main" val="1843095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A5A4FD-F71E-4DFA-AFDB-1FA22D920FC4}" type="datetimeFigureOut">
              <a:rPr lang="en-US" smtClean="0"/>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7820326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2EBD922-2B74-4710-BE42-C2BB61A6C55F}" type="datetimeFigureOut">
              <a:rPr lang="en-US">
                <a:solidFill>
                  <a:prstClr val="black">
                    <a:tint val="75000"/>
                  </a:prstClr>
                </a:solidFill>
              </a:rPr>
              <a:pPr>
                <a:defRPr/>
              </a:pPr>
              <a:t>11/13/2019</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B1A93DA8-59E8-4E24-8849-CCC3B593BD50}" type="slidenum">
              <a:rPr lang="en-US"/>
              <a:pPr/>
              <a:t>‹#›</a:t>
            </a:fld>
            <a:endParaRPr lang="en-US"/>
          </a:p>
        </p:txBody>
      </p:sp>
    </p:spTree>
    <p:extLst>
      <p:ext uri="{BB962C8B-B14F-4D97-AF65-F5344CB8AC3E}">
        <p14:creationId xmlns:p14="http://schemas.microsoft.com/office/powerpoint/2010/main" val="25239479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4998DA3-C0DF-46F5-B569-C895AE480AF7}" type="datetimeFigureOut">
              <a:rPr lang="en-US">
                <a:solidFill>
                  <a:prstClr val="black">
                    <a:tint val="75000"/>
                  </a:prstClr>
                </a:solidFill>
              </a:rPr>
              <a:pPr>
                <a:defRPr/>
              </a:pPr>
              <a:t>11/13/2019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54F1E53E-B535-46E9-B284-CD8AD96216ED}" type="slidenum">
              <a:rPr lang="en-US"/>
              <a:pPr/>
              <a:t>‹#›</a:t>
            </a:fld>
            <a:endParaRPr lang="en-US"/>
          </a:p>
        </p:txBody>
      </p:sp>
    </p:spTree>
    <p:extLst>
      <p:ext uri="{BB962C8B-B14F-4D97-AF65-F5344CB8AC3E}">
        <p14:creationId xmlns:p14="http://schemas.microsoft.com/office/powerpoint/2010/main" val="16683167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1A86865-3CA5-4EF5-8335-613408A9F8D3}" type="datetimeFigureOut">
              <a:rPr lang="en-US">
                <a:solidFill>
                  <a:prstClr val="black">
                    <a:tint val="75000"/>
                  </a:prstClr>
                </a:solidFill>
              </a:rPr>
              <a:pPr>
                <a:defRPr/>
              </a:pPr>
              <a:t>11/13/2019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380FB4A-43E8-4547-BD70-EE763C1631F8}" type="slidenum">
              <a:rPr lang="en-US"/>
              <a:pPr/>
              <a:t>‹#›</a:t>
            </a:fld>
            <a:endParaRPr lang="en-US"/>
          </a:p>
        </p:txBody>
      </p:sp>
    </p:spTree>
    <p:extLst>
      <p:ext uri="{BB962C8B-B14F-4D97-AF65-F5344CB8AC3E}">
        <p14:creationId xmlns:p14="http://schemas.microsoft.com/office/powerpoint/2010/main" val="27933078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D0E88EE-8804-410A-825F-B982D6D4F2FE}"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99521AA-36C6-4719-A86D-C3F64B4013C4}" type="slidenum">
              <a:rPr lang="en-US"/>
              <a:pPr/>
              <a:t>‹#›</a:t>
            </a:fld>
            <a:endParaRPr lang="en-US"/>
          </a:p>
        </p:txBody>
      </p:sp>
    </p:spTree>
    <p:extLst>
      <p:ext uri="{BB962C8B-B14F-4D97-AF65-F5344CB8AC3E}">
        <p14:creationId xmlns:p14="http://schemas.microsoft.com/office/powerpoint/2010/main" val="8059443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B4C7EBE-E070-4BAB-8153-BFAC849FAB3C}"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3EBD7942-CCE7-4D47-9942-10F51D422728}" type="slidenum">
              <a:rPr lang="en-US"/>
              <a:pPr/>
              <a:t>‹#›</a:t>
            </a:fld>
            <a:endParaRPr lang="en-US"/>
          </a:p>
        </p:txBody>
      </p:sp>
    </p:spTree>
    <p:extLst>
      <p:ext uri="{BB962C8B-B14F-4D97-AF65-F5344CB8AC3E}">
        <p14:creationId xmlns:p14="http://schemas.microsoft.com/office/powerpoint/2010/main" val="19761186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0306" y="275333"/>
            <a:ext cx="10971389"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10307" y="1599904"/>
            <a:ext cx="5401028" cy="4525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80667" y="1599904"/>
            <a:ext cx="5401028" cy="4525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Rectangle 6"/>
          <p:cNvSpPr>
            <a:spLocks noGrp="1" noChangeArrowheads="1"/>
          </p:cNvSpPr>
          <p:nvPr>
            <p:ph type="sldNum" sz="quarter" idx="12"/>
          </p:nvPr>
        </p:nvSpPr>
        <p:spPr/>
        <p:txBody>
          <a:bodyPr/>
          <a:lstStyle>
            <a:lvl1pPr>
              <a:defRPr/>
            </a:lvl1pPr>
          </a:lstStyle>
          <a:p>
            <a:fld id="{21942C1E-B91C-4E4D-99CA-EF5EAFBCF995}" type="slidenum">
              <a:rPr lang="en-US"/>
              <a:pPr/>
              <a:t>‹#›</a:t>
            </a:fld>
            <a:endParaRPr lang="en-US"/>
          </a:p>
        </p:txBody>
      </p:sp>
    </p:spTree>
    <p:extLst>
      <p:ext uri="{BB962C8B-B14F-4D97-AF65-F5344CB8AC3E}">
        <p14:creationId xmlns:p14="http://schemas.microsoft.com/office/powerpoint/2010/main" val="22170751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5CB4739-A5B2-474A-8AF4-9B4A4B4707AA}"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E91265B-EB94-4ECF-86F8-92CA5C30A9A0}" type="slidenum">
              <a:rPr lang="en-US"/>
              <a:pPr>
                <a:defRPr/>
              </a:pPr>
              <a:t>‹#›</a:t>
            </a:fld>
            <a:endParaRPr lang="en-US"/>
          </a:p>
        </p:txBody>
      </p:sp>
    </p:spTree>
    <p:extLst>
      <p:ext uri="{BB962C8B-B14F-4D97-AF65-F5344CB8AC3E}">
        <p14:creationId xmlns:p14="http://schemas.microsoft.com/office/powerpoint/2010/main" val="17794365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AD1EFFC-E81C-41D2-A334-7E7C0AD28E2D}"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01F8AA0-41E1-4EC9-B517-7FC0D227A33C}" type="slidenum">
              <a:rPr lang="en-US"/>
              <a:pPr>
                <a:defRPr/>
              </a:pPr>
              <a:t>‹#›</a:t>
            </a:fld>
            <a:endParaRPr lang="en-US"/>
          </a:p>
        </p:txBody>
      </p:sp>
    </p:spTree>
    <p:extLst>
      <p:ext uri="{BB962C8B-B14F-4D97-AF65-F5344CB8AC3E}">
        <p14:creationId xmlns:p14="http://schemas.microsoft.com/office/powerpoint/2010/main" val="37434609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C852AD7-C4CF-45E9-B9CE-F25808E6FB62}"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FA7B4A2-9C46-4A19-88F5-3D8D86987C39}" type="slidenum">
              <a:rPr lang="en-US"/>
              <a:pPr>
                <a:defRPr/>
              </a:pPr>
              <a:t>‹#›</a:t>
            </a:fld>
            <a:endParaRPr lang="en-US"/>
          </a:p>
        </p:txBody>
      </p:sp>
    </p:spTree>
    <p:extLst>
      <p:ext uri="{BB962C8B-B14F-4D97-AF65-F5344CB8AC3E}">
        <p14:creationId xmlns:p14="http://schemas.microsoft.com/office/powerpoint/2010/main" val="34201906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34DA344-274E-4834-BA57-B6DA8028ACEA}" type="datetimeFigureOut">
              <a:rPr lang="en-US">
                <a:solidFill>
                  <a:prstClr val="black">
                    <a:tint val="75000"/>
                  </a:prstClr>
                </a:solidFill>
              </a:rPr>
              <a:pPr>
                <a:defRPr/>
              </a:pPr>
              <a:t>11/13/2019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31D01FF-94AE-4DE1-90F1-F9FABDFD4CD2}" type="slidenum">
              <a:rPr lang="en-US"/>
              <a:pPr>
                <a:defRPr/>
              </a:pPr>
              <a:t>‹#›</a:t>
            </a:fld>
            <a:endParaRPr lang="en-US"/>
          </a:p>
        </p:txBody>
      </p:sp>
    </p:spTree>
    <p:extLst>
      <p:ext uri="{BB962C8B-B14F-4D97-AF65-F5344CB8AC3E}">
        <p14:creationId xmlns:p14="http://schemas.microsoft.com/office/powerpoint/2010/main" val="1295015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A5A4FD-F71E-4DFA-AFDB-1FA22D920FC4}" type="datetimeFigureOut">
              <a:rPr lang="en-US" smtClean="0"/>
              <a:t>11/13/2019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6442505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B2E77AA-F21C-404E-874C-703E7D1E9083}" type="datetimeFigureOut">
              <a:rPr lang="en-US">
                <a:solidFill>
                  <a:prstClr val="black">
                    <a:tint val="75000"/>
                  </a:prstClr>
                </a:solidFill>
              </a:rPr>
              <a:pPr>
                <a:defRPr/>
              </a:pPr>
              <a:t>11/13/2019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87EE12C-4DD8-494D-B73F-6E9D06A90640}" type="slidenum">
              <a:rPr lang="en-US"/>
              <a:pPr>
                <a:defRPr/>
              </a:pPr>
              <a:t>‹#›</a:t>
            </a:fld>
            <a:endParaRPr lang="en-US"/>
          </a:p>
        </p:txBody>
      </p:sp>
    </p:spTree>
    <p:extLst>
      <p:ext uri="{BB962C8B-B14F-4D97-AF65-F5344CB8AC3E}">
        <p14:creationId xmlns:p14="http://schemas.microsoft.com/office/powerpoint/2010/main" val="24437764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A74453F-20FD-4711-A6D1-678808E50BE8}" type="datetimeFigureOut">
              <a:rPr lang="en-US">
                <a:solidFill>
                  <a:prstClr val="black">
                    <a:tint val="75000"/>
                  </a:prstClr>
                </a:solidFill>
              </a:rPr>
              <a:pPr>
                <a:defRPr/>
              </a:pPr>
              <a:t>11/13/2019</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49425C42-29D4-4D76-B85E-6E5544BF3864}" type="slidenum">
              <a:rPr lang="en-US"/>
              <a:pPr>
                <a:defRPr/>
              </a:pPr>
              <a:t>‹#›</a:t>
            </a:fld>
            <a:endParaRPr lang="en-US"/>
          </a:p>
        </p:txBody>
      </p:sp>
    </p:spTree>
    <p:extLst>
      <p:ext uri="{BB962C8B-B14F-4D97-AF65-F5344CB8AC3E}">
        <p14:creationId xmlns:p14="http://schemas.microsoft.com/office/powerpoint/2010/main" val="12024265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D3F196A-8210-490D-87A4-268137B92773}" type="datetimeFigureOut">
              <a:rPr lang="en-US">
                <a:solidFill>
                  <a:prstClr val="black">
                    <a:tint val="75000"/>
                  </a:prstClr>
                </a:solidFill>
              </a:rPr>
              <a:pPr>
                <a:defRPr/>
              </a:pPr>
              <a:t>11/13/2019</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5B5EBF57-4662-4C72-9112-89A15A9BC339}" type="slidenum">
              <a:rPr lang="en-US"/>
              <a:pPr>
                <a:defRPr/>
              </a:pPr>
              <a:t>‹#›</a:t>
            </a:fld>
            <a:endParaRPr lang="en-US"/>
          </a:p>
        </p:txBody>
      </p:sp>
    </p:spTree>
    <p:extLst>
      <p:ext uri="{BB962C8B-B14F-4D97-AF65-F5344CB8AC3E}">
        <p14:creationId xmlns:p14="http://schemas.microsoft.com/office/powerpoint/2010/main" val="21998885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BCC457-7331-42ED-BA57-17B94A680D57}" type="datetimeFigureOut">
              <a:rPr lang="en-US">
                <a:solidFill>
                  <a:prstClr val="black">
                    <a:tint val="75000"/>
                  </a:prstClr>
                </a:solidFill>
              </a:rPr>
              <a:pPr>
                <a:defRPr/>
              </a:pPr>
              <a:t>11/13/2019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3D60D8A-CDA7-4D32-8A44-82502A08504D}" type="slidenum">
              <a:rPr lang="en-US"/>
              <a:pPr>
                <a:defRPr/>
              </a:pPr>
              <a:t>‹#›</a:t>
            </a:fld>
            <a:endParaRPr lang="en-US"/>
          </a:p>
        </p:txBody>
      </p:sp>
    </p:spTree>
    <p:extLst>
      <p:ext uri="{BB962C8B-B14F-4D97-AF65-F5344CB8AC3E}">
        <p14:creationId xmlns:p14="http://schemas.microsoft.com/office/powerpoint/2010/main" val="884996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240B52D-6301-456D-B8CC-2BDC9888474D}" type="datetimeFigureOut">
              <a:rPr lang="en-US">
                <a:solidFill>
                  <a:prstClr val="black">
                    <a:tint val="75000"/>
                  </a:prstClr>
                </a:solidFill>
              </a:rPr>
              <a:pPr>
                <a:defRPr/>
              </a:pPr>
              <a:t>11/13/2019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898D13C-2FE0-43F7-9FBF-3AF6954ACECC}" type="slidenum">
              <a:rPr lang="en-US"/>
              <a:pPr>
                <a:defRPr/>
              </a:pPr>
              <a:t>‹#›</a:t>
            </a:fld>
            <a:endParaRPr lang="en-US"/>
          </a:p>
        </p:txBody>
      </p:sp>
    </p:spTree>
    <p:extLst>
      <p:ext uri="{BB962C8B-B14F-4D97-AF65-F5344CB8AC3E}">
        <p14:creationId xmlns:p14="http://schemas.microsoft.com/office/powerpoint/2010/main" val="16993467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605E151-45AB-4BCF-85FF-4040C5BB733A}"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14EDCC0-862A-45A3-AFD9-CBD12F28BADB}" type="slidenum">
              <a:rPr lang="en-US"/>
              <a:pPr>
                <a:defRPr/>
              </a:pPr>
              <a:t>‹#›</a:t>
            </a:fld>
            <a:endParaRPr lang="en-US"/>
          </a:p>
        </p:txBody>
      </p:sp>
    </p:spTree>
    <p:extLst>
      <p:ext uri="{BB962C8B-B14F-4D97-AF65-F5344CB8AC3E}">
        <p14:creationId xmlns:p14="http://schemas.microsoft.com/office/powerpoint/2010/main" val="21094452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87EC65E-A01F-43B3-A2A3-1564CDEE706B}" type="datetimeFigureOut">
              <a:rPr lang="en-US">
                <a:solidFill>
                  <a:prstClr val="black">
                    <a:tint val="75000"/>
                  </a:prstClr>
                </a:solidFill>
              </a:rPr>
              <a:pPr>
                <a:def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ED80699-B1EC-4FB0-B417-6CBAD7AAF128}" type="slidenum">
              <a:rPr lang="en-US"/>
              <a:pPr>
                <a:defRPr/>
              </a:pPr>
              <a:t>‹#›</a:t>
            </a:fld>
            <a:endParaRPr lang="en-US"/>
          </a:p>
        </p:txBody>
      </p:sp>
    </p:spTree>
    <p:extLst>
      <p:ext uri="{BB962C8B-B14F-4D97-AF65-F5344CB8AC3E}">
        <p14:creationId xmlns:p14="http://schemas.microsoft.com/office/powerpoint/2010/main" val="4260941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94599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77821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0638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A5A4FD-F71E-4DFA-AFDB-1FA22D920FC4}" type="datetimeFigureOut">
              <a:rPr lang="en-US" smtClean="0"/>
              <a:t>11/13/2019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30909494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55133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67486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69793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12256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439011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82352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88553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20935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253759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1925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A5A4FD-F71E-4DFA-AFDB-1FA22D920FC4}" type="datetimeFigureOut">
              <a:rPr lang="en-US" smtClean="0"/>
              <a:t>11/13/2019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224186973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67915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534538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85442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63417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887458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761381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075157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46386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5290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A5A4FD-F71E-4DFA-AFDB-1FA22D920FC4}" type="datetimeFigureOut">
              <a:rPr lang="en-US" smtClean="0"/>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4192109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A5A4FD-F71E-4DFA-AFDB-1FA22D920FC4}" type="datetimeFigureOut">
              <a:rPr lang="en-US" smtClean="0"/>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2F164B-F758-479C-8823-509BAE8BE6B3}" type="slidenum">
              <a:rPr lang="en-US" smtClean="0"/>
              <a:t>‹#›</a:t>
            </a:fld>
            <a:endParaRPr lang="en-US"/>
          </a:p>
        </p:txBody>
      </p:sp>
    </p:spTree>
    <p:extLst>
      <p:ext uri="{BB962C8B-B14F-4D97-AF65-F5344CB8AC3E}">
        <p14:creationId xmlns:p14="http://schemas.microsoft.com/office/powerpoint/2010/main" val="3955604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5A4FD-F71E-4DFA-AFDB-1FA22D920FC4}" type="datetimeFigureOut">
              <a:rPr lang="en-US" smtClean="0"/>
              <a:t>11/13/2019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2F164B-F758-479C-8823-509BAE8BE6B3}" type="slidenum">
              <a:rPr lang="en-US" smtClean="0"/>
              <a:t>‹#›</a:t>
            </a:fld>
            <a:endParaRPr lang="en-US"/>
          </a:p>
        </p:txBody>
      </p:sp>
    </p:spTree>
    <p:extLst>
      <p:ext uri="{BB962C8B-B14F-4D97-AF65-F5344CB8AC3E}">
        <p14:creationId xmlns:p14="http://schemas.microsoft.com/office/powerpoint/2010/main" val="25889842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h-TH" smtClean="0"/>
              <a:t>Click to edit Master title style</a:t>
            </a:r>
          </a:p>
        </p:txBody>
      </p:sp>
      <p:sp>
        <p:nvSpPr>
          <p:cNvPr id="1126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h-TH" smtClean="0"/>
              <a:t>Click to edit Master text styles</a:t>
            </a:r>
          </a:p>
          <a:p>
            <a:pPr lvl="1"/>
            <a:r>
              <a:rPr lang="th-TH" smtClean="0"/>
              <a:t>Second level</a:t>
            </a:r>
          </a:p>
          <a:p>
            <a:pPr lvl="2"/>
            <a:r>
              <a:rPr lang="th-TH" smtClean="0"/>
              <a:t>Third level</a:t>
            </a:r>
          </a:p>
          <a:p>
            <a:pPr lvl="3"/>
            <a:r>
              <a:rPr lang="th-TH" smtClean="0"/>
              <a:t>Fourth level</a:t>
            </a:r>
          </a:p>
          <a:p>
            <a:pPr lvl="4"/>
            <a:r>
              <a:rPr lang="th-TH"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th-TH">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th-TH">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0FF9A19D-3834-448B-AC5B-1B65EA9C9265}" type="slidenum">
              <a:rPr lang="en-US">
                <a:solidFill>
                  <a:srgbClr val="000000"/>
                </a:solidFill>
              </a:rPr>
              <a:pPr fontAlgn="base">
                <a:spcBef>
                  <a:spcPct val="0"/>
                </a:spcBef>
                <a:spcAft>
                  <a:spcPct val="0"/>
                </a:spcAft>
              </a:pPr>
              <a:t>‹#›</a:t>
            </a:fld>
            <a:endParaRPr lang="th-TH">
              <a:solidFill>
                <a:srgbClr val="000000"/>
              </a:solidFill>
            </a:endParaRPr>
          </a:p>
        </p:txBody>
      </p:sp>
    </p:spTree>
    <p:extLst>
      <p:ext uri="{BB962C8B-B14F-4D97-AF65-F5344CB8AC3E}">
        <p14:creationId xmlns:p14="http://schemas.microsoft.com/office/powerpoint/2010/main" val="22357726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ngsana New" pitchFamily="18" charset="-34"/>
        </a:defRPr>
      </a:lvl2pPr>
      <a:lvl3pPr algn="ctr" rtl="0" eaLnBrk="0" fontAlgn="base" hangingPunct="0">
        <a:spcBef>
          <a:spcPct val="0"/>
        </a:spcBef>
        <a:spcAft>
          <a:spcPct val="0"/>
        </a:spcAft>
        <a:defRPr sz="4400">
          <a:solidFill>
            <a:schemeClr val="tx2"/>
          </a:solidFill>
          <a:latin typeface="Arial" charset="0"/>
          <a:cs typeface="Angsana New" pitchFamily="18" charset="-34"/>
        </a:defRPr>
      </a:lvl3pPr>
      <a:lvl4pPr algn="ctr" rtl="0" eaLnBrk="0" fontAlgn="base" hangingPunct="0">
        <a:spcBef>
          <a:spcPct val="0"/>
        </a:spcBef>
        <a:spcAft>
          <a:spcPct val="0"/>
        </a:spcAft>
        <a:defRPr sz="4400">
          <a:solidFill>
            <a:schemeClr val="tx2"/>
          </a:solidFill>
          <a:latin typeface="Arial" charset="0"/>
          <a:cs typeface="Angsana New" pitchFamily="18" charset="-34"/>
        </a:defRPr>
      </a:lvl4pPr>
      <a:lvl5pPr algn="ctr" rtl="0" eaLnBrk="0" fontAlgn="base" hangingPunct="0">
        <a:spcBef>
          <a:spcPct val="0"/>
        </a:spcBef>
        <a:spcAft>
          <a:spcPct val="0"/>
        </a:spcAft>
        <a:defRPr sz="4400">
          <a:solidFill>
            <a:schemeClr val="tx2"/>
          </a:solidFill>
          <a:latin typeface="Arial" charset="0"/>
          <a:cs typeface="Angsana New" pitchFamily="18" charset="-34"/>
        </a:defRPr>
      </a:lvl5pPr>
      <a:lvl6pPr marL="457200" algn="ctr" rtl="0" fontAlgn="base">
        <a:spcBef>
          <a:spcPct val="0"/>
        </a:spcBef>
        <a:spcAft>
          <a:spcPct val="0"/>
        </a:spcAft>
        <a:defRPr sz="4400">
          <a:solidFill>
            <a:schemeClr val="tx2"/>
          </a:solidFill>
          <a:latin typeface="Arial" charset="0"/>
          <a:cs typeface="Angsana New" pitchFamily="18" charset="-34"/>
        </a:defRPr>
      </a:lvl6pPr>
      <a:lvl7pPr marL="914400" algn="ctr" rtl="0" fontAlgn="base">
        <a:spcBef>
          <a:spcPct val="0"/>
        </a:spcBef>
        <a:spcAft>
          <a:spcPct val="0"/>
        </a:spcAft>
        <a:defRPr sz="4400">
          <a:solidFill>
            <a:schemeClr val="tx2"/>
          </a:solidFill>
          <a:latin typeface="Arial" charset="0"/>
          <a:cs typeface="Angsana New" pitchFamily="18" charset="-34"/>
        </a:defRPr>
      </a:lvl7pPr>
      <a:lvl8pPr marL="1371600" algn="ctr" rtl="0" fontAlgn="base">
        <a:spcBef>
          <a:spcPct val="0"/>
        </a:spcBef>
        <a:spcAft>
          <a:spcPct val="0"/>
        </a:spcAft>
        <a:defRPr sz="4400">
          <a:solidFill>
            <a:schemeClr val="tx2"/>
          </a:solidFill>
          <a:latin typeface="Arial" charset="0"/>
          <a:cs typeface="Angsana New" pitchFamily="18" charset="-34"/>
        </a:defRPr>
      </a:lvl8pPr>
      <a:lvl9pPr marL="1828800" algn="ctr" rtl="0" fontAlgn="base">
        <a:spcBef>
          <a:spcPct val="0"/>
        </a:spcBef>
        <a:spcAft>
          <a:spcPct val="0"/>
        </a:spcAft>
        <a:defRPr sz="4400">
          <a:solidFill>
            <a:schemeClr val="tx2"/>
          </a:solidFill>
          <a:latin typeface="Arial" charset="0"/>
          <a:cs typeface="Angsana New" pitchFamily="18" charset="-34"/>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CD5785-8A43-4CC4-A705-D4AA7E8DB57F}" type="datetimeFigureOut">
              <a:rPr lang="en-US" smtClean="0">
                <a:solidFill>
                  <a:prstClr val="black">
                    <a:tint val="75000"/>
                  </a:prstClr>
                </a:solidFill>
              </a:rPr>
              <a:pPr/>
              <a:t>11/13/2019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399865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cs typeface="Arial" pitchFamily="34" charset="0"/>
              </a:defRPr>
            </a:lvl1pPr>
          </a:lstStyle>
          <a:p>
            <a:pPr fontAlgn="base">
              <a:spcBef>
                <a:spcPct val="0"/>
              </a:spcBef>
              <a:spcAft>
                <a:spcPct val="0"/>
              </a:spcAft>
              <a:defRPr/>
            </a:pPr>
            <a:fld id="{E10AAE93-2286-457E-925E-CE89197019BB}" type="datetimeFigureOut">
              <a:rPr lang="en-US">
                <a:solidFill>
                  <a:prstClr val="black">
                    <a:tint val="75000"/>
                  </a:prstClr>
                </a:solidFill>
              </a:rPr>
              <a:pPr fontAlgn="base">
                <a:spcBef>
                  <a:spcPct val="0"/>
                </a:spcBef>
                <a:spcAft>
                  <a:spcPct val="0"/>
                </a:spcAft>
                <a:defRPr/>
              </a:pPr>
              <a:t>11/13/2019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cs typeface="Arial" pitchFamily="34" charset="0"/>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pPr>
            <a:fld id="{37F96BDB-F22C-4941-9134-132C1B5BD469}" type="slidenum">
              <a:rPr lang="en-US">
                <a:cs typeface="Arial" panose="020B0604020202020204" pitchFamily="34" charset="0"/>
              </a:rPr>
              <a:pPr fontAlgn="base">
                <a:spcBef>
                  <a:spcPct val="0"/>
                </a:spcBef>
                <a:spcAft>
                  <a:spcPct val="0"/>
                </a:spcAft>
              </a:pPr>
              <a:t>‹#›</a:t>
            </a:fld>
            <a:endParaRPr lang="en-US">
              <a:cs typeface="Arial" panose="020B0604020202020204" pitchFamily="34" charset="0"/>
            </a:endParaRPr>
          </a:p>
        </p:txBody>
      </p:sp>
    </p:spTree>
    <p:extLst>
      <p:ext uri="{BB962C8B-B14F-4D97-AF65-F5344CB8AC3E}">
        <p14:creationId xmlns:p14="http://schemas.microsoft.com/office/powerpoint/2010/main" val="275750107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hangingPunct="1">
              <a:defRPr sz="1200">
                <a:solidFill>
                  <a:schemeClr val="tx1">
                    <a:tint val="75000"/>
                  </a:schemeClr>
                </a:solidFill>
                <a:cs typeface="Arial" pitchFamily="34" charset="0"/>
              </a:defRPr>
            </a:lvl1pPr>
          </a:lstStyle>
          <a:p>
            <a:pPr fontAlgn="base">
              <a:spcBef>
                <a:spcPct val="0"/>
              </a:spcBef>
              <a:spcAft>
                <a:spcPct val="0"/>
              </a:spcAft>
              <a:defRPr/>
            </a:pPr>
            <a:fld id="{D1E18414-9D3E-406D-B93C-CB91D4F7DA4F}" type="datetimeFigureOut">
              <a:rPr lang="en-US">
                <a:solidFill>
                  <a:prstClr val="black">
                    <a:tint val="75000"/>
                  </a:prstClr>
                </a:solidFill>
              </a:rPr>
              <a:pPr fontAlgn="base">
                <a:spcBef>
                  <a:spcPct val="0"/>
                </a:spcBef>
                <a:spcAft>
                  <a:spcPct val="0"/>
                </a:spcAft>
                <a:defRPr/>
              </a:pPr>
              <a:t>11/13/2019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hangingPunct="1">
              <a:defRPr sz="1200">
                <a:solidFill>
                  <a:schemeClr val="tx1">
                    <a:tint val="75000"/>
                  </a:schemeClr>
                </a:solidFill>
                <a:cs typeface="Arial" pitchFamily="34" charset="0"/>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defRPr/>
            </a:pPr>
            <a:fld id="{300FC6C9-B1A7-457D-8150-7619456AC445}" type="slidenum">
              <a:rPr lang="en-US">
                <a:cs typeface="Arial" panose="020B0604020202020204" pitchFamily="34" charset="0"/>
              </a:rPr>
              <a:pPr fontAlgn="base">
                <a:spcBef>
                  <a:spcPct val="0"/>
                </a:spcBef>
                <a:spcAft>
                  <a:spcPct val="0"/>
                </a:spcAft>
                <a:defRPr/>
              </a:pPr>
              <a:t>‹#›</a:t>
            </a:fld>
            <a:endParaRPr lang="en-US">
              <a:cs typeface="Arial" panose="020B0604020202020204" pitchFamily="34" charset="0"/>
            </a:endParaRPr>
          </a:p>
        </p:txBody>
      </p:sp>
    </p:spTree>
    <p:extLst>
      <p:ext uri="{BB962C8B-B14F-4D97-AF65-F5344CB8AC3E}">
        <p14:creationId xmlns:p14="http://schemas.microsoft.com/office/powerpoint/2010/main" val="351637745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804724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498113-74C0-478C-8857-2D9D7D848A12}" type="datetimeFigureOut">
              <a:rPr lang="en-US" smtClean="0">
                <a:solidFill>
                  <a:prstClr val="black">
                    <a:tint val="75000"/>
                  </a:prstClr>
                </a:solidFill>
              </a:rPr>
              <a:pPr/>
              <a:t>11/13/2019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83EEB8-6A42-4CC5-9269-9E6BD5CA13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1374467"/>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47.xml"/><Relationship Id="rId6" Type="http://schemas.openxmlformats.org/officeDocument/2006/relationships/image" Target="../media/image20.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47.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hyperlink" Target="../DRM_Workshop_14012019_DMH/&#3749;&#3762;&#3725;&#3719;&#3762;&#3737;&#3754;&#3760;&#3742;&#3762;&#3738;&#3757;&#3762;&#3713;&#3762;&#3732;%20&#3739;&#3760;&#3720;&#3789;&#3762;&#3751;&#3761;&#3737;&#3735;&#3765;%208%20&#3745;&#3761;&#3719;&#3713;&#3757;&#3737;%202019_HD.mp4" TargetMode="External"/><Relationship Id="rId2" Type="http://schemas.openxmlformats.org/officeDocument/2006/relationships/image" Target="../media/image22.png"/><Relationship Id="rId1" Type="http://schemas.openxmlformats.org/officeDocument/2006/relationships/slideLayout" Target="../slideLayouts/slideLayout4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81000"/>
            <a:ext cx="7772400" cy="5867400"/>
          </a:xfrm>
        </p:spPr>
        <p:txBody>
          <a:bodyPr>
            <a:normAutofit fontScale="90000"/>
          </a:bodyPr>
          <a:lstStyle/>
          <a:p>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4000" b="1" i="1" dirty="0" smtClean="0">
                <a:solidFill>
                  <a:srgbClr val="0000FF"/>
                </a:solidFill>
                <a:latin typeface="Times New Roman" pitchFamily="18" charset="0"/>
                <a:cs typeface="Times New Roman" pitchFamily="18" charset="0"/>
              </a:rPr>
              <a:t>OSCAR/Surface </a:t>
            </a:r>
            <a:r>
              <a:rPr lang="en-US" sz="4000" b="1" i="1" dirty="0">
                <a:solidFill>
                  <a:srgbClr val="0000FF"/>
                </a:solidFill>
                <a:latin typeface="Times New Roman" pitchFamily="18" charset="0"/>
                <a:cs typeface="Times New Roman" pitchFamily="18" charset="0"/>
              </a:rPr>
              <a:t>Training Course </a:t>
            </a:r>
            <a:r>
              <a:rPr lang="en-US" sz="4000" b="1" i="1" dirty="0" smtClean="0">
                <a:solidFill>
                  <a:srgbClr val="0000FF"/>
                </a:solidFill>
                <a:latin typeface="Times New Roman" pitchFamily="18" charset="0"/>
                <a:cs typeface="Times New Roman" pitchFamily="18" charset="0"/>
              </a:rPr>
              <a:t>for RA </a:t>
            </a:r>
            <a:r>
              <a:rPr lang="en-US" sz="4000" b="1" i="1" dirty="0" smtClean="0">
                <a:solidFill>
                  <a:srgbClr val="0000FF"/>
                </a:solidFill>
                <a:latin typeface="Times New Roman" pitchFamily="18" charset="0"/>
                <a:cs typeface="Times New Roman" pitchFamily="18" charset="0"/>
              </a:rPr>
              <a:t>II Asia </a:t>
            </a:r>
            <a:r>
              <a:rPr lang="en-US" sz="4000" b="1" i="1" dirty="0" err="1" smtClean="0">
                <a:solidFill>
                  <a:srgbClr val="0000FF"/>
                </a:solidFill>
                <a:latin typeface="Times New Roman" pitchFamily="18" charset="0"/>
                <a:cs typeface="Times New Roman" pitchFamily="18" charset="0"/>
              </a:rPr>
              <a:t>Subregion</a:t>
            </a:r>
            <a:r>
              <a:rPr lang="en-US" sz="4000" b="1" i="1" dirty="0">
                <a:solidFill>
                  <a:srgbClr val="0000FF"/>
                </a:solidFill>
                <a:latin typeface="Times New Roman" pitchFamily="18" charset="0"/>
                <a:cs typeface="Times New Roman" pitchFamily="18" charset="0"/>
              </a:rPr>
              <a:t/>
            </a:r>
            <a:br>
              <a:rPr lang="en-US" sz="4000" b="1" i="1" dirty="0">
                <a:solidFill>
                  <a:srgbClr val="0000FF"/>
                </a:solidFill>
                <a:latin typeface="Times New Roman" pitchFamily="18" charset="0"/>
                <a:cs typeface="Times New Roman" pitchFamily="18" charset="0"/>
              </a:rPr>
            </a:br>
            <a:r>
              <a:rPr lang="en-US" sz="4000" b="1" i="1" dirty="0" smtClean="0">
                <a:solidFill>
                  <a:srgbClr val="0000FF"/>
                </a:solidFill>
                <a:latin typeface="Times New Roman" pitchFamily="18" charset="0"/>
                <a:cs typeface="Times New Roman" pitchFamily="18" charset="0"/>
              </a:rPr>
              <a:t/>
            </a:r>
            <a:br>
              <a:rPr lang="en-US" sz="4000" b="1" i="1" dirty="0" smtClean="0">
                <a:solidFill>
                  <a:srgbClr val="0000FF"/>
                </a:solidFill>
                <a:latin typeface="Times New Roman" pitchFamily="18" charset="0"/>
                <a:cs typeface="Times New Roman" pitchFamily="18" charset="0"/>
              </a:rPr>
            </a:br>
            <a:r>
              <a:rPr lang="en-US" sz="2700" b="1" i="1" dirty="0" smtClean="0">
                <a:solidFill>
                  <a:srgbClr val="0000FF"/>
                </a:solidFill>
                <a:latin typeface="Times New Roman" pitchFamily="18" charset="0"/>
                <a:cs typeface="Times New Roman" pitchFamily="18" charset="0"/>
              </a:rPr>
              <a:t>From </a:t>
            </a:r>
            <a:r>
              <a:rPr lang="en-US" sz="2700" b="1" i="1" dirty="0" smtClean="0">
                <a:solidFill>
                  <a:srgbClr val="0000FF"/>
                </a:solidFill>
                <a:latin typeface="Times New Roman" pitchFamily="18" charset="0"/>
                <a:cs typeface="Times New Roman" pitchFamily="18" charset="0"/>
              </a:rPr>
              <a:t>13 </a:t>
            </a:r>
            <a:r>
              <a:rPr lang="en-US" sz="2700" b="1" i="1" dirty="0">
                <a:solidFill>
                  <a:srgbClr val="0000FF"/>
                </a:solidFill>
                <a:latin typeface="Times New Roman" pitchFamily="18" charset="0"/>
                <a:cs typeface="Times New Roman" pitchFamily="18" charset="0"/>
              </a:rPr>
              <a:t>– </a:t>
            </a:r>
            <a:r>
              <a:rPr lang="en-US" sz="2700" b="1" i="1" dirty="0" smtClean="0">
                <a:solidFill>
                  <a:srgbClr val="0000FF"/>
                </a:solidFill>
                <a:latin typeface="Times New Roman" pitchFamily="18" charset="0"/>
                <a:cs typeface="Times New Roman" pitchFamily="18" charset="0"/>
              </a:rPr>
              <a:t> 15November 2019, </a:t>
            </a:r>
            <a:br>
              <a:rPr lang="en-US" sz="2700" b="1" i="1" dirty="0" smtClean="0">
                <a:solidFill>
                  <a:srgbClr val="0000FF"/>
                </a:solidFill>
                <a:latin typeface="Times New Roman" pitchFamily="18" charset="0"/>
                <a:cs typeface="Times New Roman" pitchFamily="18" charset="0"/>
              </a:rPr>
            </a:br>
            <a:r>
              <a:rPr lang="en-US" sz="2700" b="1" i="1" dirty="0" smtClean="0">
                <a:solidFill>
                  <a:srgbClr val="0000FF"/>
                </a:solidFill>
                <a:latin typeface="Times New Roman" pitchFamily="18" charset="0"/>
                <a:cs typeface="Times New Roman" pitchFamily="18" charset="0"/>
              </a:rPr>
              <a:t>Tokyo, Japan.</a:t>
            </a:r>
            <a:r>
              <a:rPr lang="en-US" sz="2700" b="1" i="1" dirty="0">
                <a:solidFill>
                  <a:srgbClr val="0000FF"/>
                </a:solidFill>
                <a:latin typeface="Times New Roman" pitchFamily="18" charset="0"/>
                <a:cs typeface="Times New Roman" pitchFamily="18" charset="0"/>
              </a:rPr>
              <a:t/>
            </a:r>
            <a:br>
              <a:rPr lang="en-US" sz="2700" b="1" i="1" dirty="0">
                <a:solidFill>
                  <a:srgbClr val="0000FF"/>
                </a:solidFill>
                <a:latin typeface="Times New Roman" pitchFamily="18" charset="0"/>
                <a:cs typeface="Times New Roman" pitchFamily="18" charset="0"/>
              </a:rPr>
            </a:br>
            <a:r>
              <a:rPr lang="en-US" sz="2700" b="1" i="1" dirty="0">
                <a:latin typeface="Times New Roman" pitchFamily="18" charset="0"/>
                <a:cs typeface="Times New Roman" pitchFamily="18" charset="0"/>
              </a:rPr>
              <a:t/>
            </a:r>
            <a:br>
              <a:rPr lang="en-US" sz="27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400" b="1" i="1" dirty="0">
                <a:latin typeface="Times New Roman" pitchFamily="18" charset="0"/>
                <a:cs typeface="Times New Roman" pitchFamily="18" charset="0"/>
              </a:rPr>
              <a:t/>
            </a:r>
            <a:br>
              <a:rPr lang="en-US" sz="2400" b="1" i="1" dirty="0">
                <a:latin typeface="Times New Roman" pitchFamily="18" charset="0"/>
                <a:cs typeface="Times New Roman" pitchFamily="18" charset="0"/>
              </a:rPr>
            </a:br>
            <a:r>
              <a:rPr lang="en-US" sz="2200" b="1" dirty="0" err="1">
                <a:solidFill>
                  <a:srgbClr val="FF00FF"/>
                </a:solidFill>
                <a:latin typeface="Times New Roman" pitchFamily="18" charset="0"/>
                <a:cs typeface="Times New Roman" pitchFamily="18" charset="0"/>
              </a:rPr>
              <a:t>Sinthaly</a:t>
            </a:r>
            <a:r>
              <a:rPr lang="en-US" sz="2200" b="1" dirty="0">
                <a:solidFill>
                  <a:srgbClr val="FF00FF"/>
                </a:solidFill>
                <a:latin typeface="Times New Roman" pitchFamily="18" charset="0"/>
                <a:cs typeface="Times New Roman" pitchFamily="18" charset="0"/>
              </a:rPr>
              <a:t> CHANTHANA</a:t>
            </a:r>
            <a:br>
              <a:rPr lang="en-US" sz="2200" b="1" dirty="0">
                <a:solidFill>
                  <a:srgbClr val="FF00FF"/>
                </a:solidFill>
                <a:latin typeface="Times New Roman" pitchFamily="18" charset="0"/>
                <a:cs typeface="Times New Roman" pitchFamily="18" charset="0"/>
              </a:rPr>
            </a:br>
            <a:r>
              <a:rPr lang="en-US" sz="2200" b="1" i="1" dirty="0" smtClean="0">
                <a:solidFill>
                  <a:srgbClr val="FF00FF"/>
                </a:solidFill>
                <a:latin typeface="Times New Roman" pitchFamily="18" charset="0"/>
                <a:cs typeface="Times New Roman" pitchFamily="18" charset="0"/>
              </a:rPr>
              <a:t>Lao PDR</a:t>
            </a:r>
            <a:r>
              <a:rPr lang="en-US" sz="2200" b="1" i="1" dirty="0">
                <a:solidFill>
                  <a:srgbClr val="FF00FF"/>
                </a:solidFill>
                <a:latin typeface="Times New Roman" pitchFamily="18" charset="0"/>
                <a:cs typeface="Times New Roman" pitchFamily="18" charset="0"/>
              </a:rPr>
              <a:t/>
            </a:r>
            <a:br>
              <a:rPr lang="en-US" sz="2200" b="1" i="1" dirty="0">
                <a:solidFill>
                  <a:srgbClr val="FF00FF"/>
                </a:solidFill>
                <a:latin typeface="Times New Roman" pitchFamily="18" charset="0"/>
                <a:cs typeface="Times New Roman" pitchFamily="18" charset="0"/>
              </a:rPr>
            </a:br>
            <a:r>
              <a:rPr lang="en-US" sz="2200" b="1" i="1" dirty="0">
                <a:solidFill>
                  <a:srgbClr val="FF00FF"/>
                </a:solidFill>
                <a:latin typeface="Times New Roman" pitchFamily="18" charset="0"/>
                <a:cs typeface="Times New Roman" pitchFamily="18" charset="0"/>
              </a:rPr>
              <a:t/>
            </a:r>
            <a:br>
              <a:rPr lang="en-US" sz="2200" b="1" i="1" dirty="0">
                <a:solidFill>
                  <a:srgbClr val="FF00FF"/>
                </a:solidFill>
                <a:latin typeface="Times New Roman" pitchFamily="18" charset="0"/>
                <a:cs typeface="Times New Roman" pitchFamily="18" charset="0"/>
              </a:rPr>
            </a:br>
            <a:r>
              <a:rPr lang="en-US" b="1" dirty="0" smtClean="0">
                <a:solidFill>
                  <a:schemeClr val="tx2">
                    <a:lumMod val="60000"/>
                    <a:lumOff val="40000"/>
                  </a:schemeClr>
                </a:solidFill>
                <a:latin typeface="Times New Roman" pitchFamily="18" charset="0"/>
                <a:cs typeface="Times New Roman" pitchFamily="18" charset="0"/>
              </a:rPr>
              <a:t/>
            </a:r>
            <a:br>
              <a:rPr lang="en-US" b="1" dirty="0" smtClean="0">
                <a:solidFill>
                  <a:schemeClr val="tx2">
                    <a:lumMod val="60000"/>
                    <a:lumOff val="40000"/>
                  </a:schemeClr>
                </a:solidFill>
                <a:latin typeface="Times New Roman" pitchFamily="18" charset="0"/>
                <a:cs typeface="Times New Roman" pitchFamily="18" charset="0"/>
              </a:rPr>
            </a:br>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en-US" sz="2400" b="1" i="1" dirty="0">
                <a:solidFill>
                  <a:srgbClr val="0070C0"/>
                </a:solidFill>
                <a:latin typeface="Times New Roman" pitchFamily="18" charset="0"/>
                <a:cs typeface="Times New Roman" pitchFamily="18" charset="0"/>
              </a:rPr>
              <a:t> </a:t>
            </a:r>
            <a:endParaRPr lang="en-US" sz="2400" b="1" i="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11678313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764" y="152400"/>
            <a:ext cx="5210836" cy="715962"/>
          </a:xfrm>
        </p:spPr>
        <p:txBody>
          <a:bodyPr>
            <a:normAutofit fontScale="90000"/>
          </a:bodyPr>
          <a:lstStyle/>
          <a:p>
            <a:r>
              <a:rPr lang="en-US" sz="2800" dirty="0">
                <a:latin typeface="Phetsarath OT" pitchFamily="2" charset="0"/>
                <a:cs typeface="Phetsarath OT" pitchFamily="2" charset="0"/>
              </a:rPr>
              <a:t>Weather report and Warning Dissemination</a:t>
            </a:r>
          </a:p>
        </p:txBody>
      </p:sp>
      <p:pic>
        <p:nvPicPr>
          <p:cNvPr id="9" name="Picture 8"/>
          <p:cNvPicPr/>
          <p:nvPr/>
        </p:nvPicPr>
        <p:blipFill>
          <a:blip r:embed="rId3" cstate="print">
            <a:extLst>
              <a:ext uri="{28A0092B-C50C-407E-A947-70E740481C1C}">
                <a14:useLocalDpi xmlns:a14="http://schemas.microsoft.com/office/drawing/2010/main" val="0"/>
              </a:ext>
            </a:extLst>
          </a:blip>
          <a:stretch>
            <a:fillRect/>
          </a:stretch>
        </p:blipFill>
        <p:spPr>
          <a:xfrm>
            <a:off x="5486400" y="1143001"/>
            <a:ext cx="2374710" cy="1389797"/>
          </a:xfrm>
          <a:prstGeom prst="rect">
            <a:avLst/>
          </a:prstGeom>
        </p:spPr>
      </p:pic>
      <p:grpSp>
        <p:nvGrpSpPr>
          <p:cNvPr id="3" name="Group 2"/>
          <p:cNvGrpSpPr/>
          <p:nvPr/>
        </p:nvGrpSpPr>
        <p:grpSpPr>
          <a:xfrm>
            <a:off x="5406930" y="3667610"/>
            <a:ext cx="2533650" cy="2400300"/>
            <a:chOff x="35805" y="3124200"/>
            <a:chExt cx="2533650" cy="24003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5" y="3124200"/>
              <a:ext cx="2533650" cy="240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77" y="4596055"/>
              <a:ext cx="878595" cy="928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cxnSp>
        <p:nvCxnSpPr>
          <p:cNvPr id="7" name="Straight Arrow Connector 6"/>
          <p:cNvCxnSpPr>
            <a:stCxn id="9" idx="2"/>
            <a:endCxn id="1026" idx="0"/>
          </p:cNvCxnSpPr>
          <p:nvPr/>
        </p:nvCxnSpPr>
        <p:spPr>
          <a:xfrm>
            <a:off x="6673755" y="2532798"/>
            <a:ext cx="0" cy="113481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781800" y="2971800"/>
            <a:ext cx="1127488" cy="369332"/>
          </a:xfrm>
          <a:prstGeom prst="rect">
            <a:avLst/>
          </a:prstGeom>
          <a:noFill/>
        </p:spPr>
        <p:txBody>
          <a:bodyPr wrap="none" rtlCol="0">
            <a:spAutoFit/>
          </a:bodyPr>
          <a:lstStyle/>
          <a:p>
            <a:r>
              <a:rPr lang="en-US" dirty="0"/>
              <a:t>Real voice</a:t>
            </a:r>
          </a:p>
        </p:txBody>
      </p:sp>
      <p:pic>
        <p:nvPicPr>
          <p:cNvPr id="16" name="Picture 19"/>
          <p:cNvPicPr>
            <a:picLocks noChangeAspect="1" noChangeArrowheads="1"/>
          </p:cNvPicPr>
          <p:nvPr/>
        </p:nvPicPr>
        <p:blipFill>
          <a:blip r:embed="rId6" cstate="print"/>
          <a:srcRect/>
          <a:stretch>
            <a:fillRect/>
          </a:stretch>
        </p:blipFill>
        <p:spPr bwMode="auto">
          <a:xfrm>
            <a:off x="7873046" y="1295400"/>
            <a:ext cx="862311" cy="838200"/>
          </a:xfrm>
          <a:prstGeom prst="rect">
            <a:avLst/>
          </a:prstGeom>
          <a:noFill/>
          <a:ln w="9525" algn="ctr">
            <a:noFill/>
            <a:miter lim="800000"/>
            <a:headEnd/>
            <a:tailEnd/>
          </a:ln>
        </p:spPr>
      </p:pic>
      <p:sp>
        <p:nvSpPr>
          <p:cNvPr id="10" name="Rectangle 9"/>
          <p:cNvSpPr/>
          <p:nvPr/>
        </p:nvSpPr>
        <p:spPr>
          <a:xfrm>
            <a:off x="2667000" y="3667610"/>
            <a:ext cx="2438400" cy="2400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Lao Army Radio Station</a:t>
            </a:r>
          </a:p>
        </p:txBody>
      </p:sp>
      <p:cxnSp>
        <p:nvCxnSpPr>
          <p:cNvPr id="12" name="Straight Arrow Connector 11"/>
          <p:cNvCxnSpPr>
            <a:stCxn id="9" idx="2"/>
            <a:endCxn id="10" idx="0"/>
          </p:cNvCxnSpPr>
          <p:nvPr/>
        </p:nvCxnSpPr>
        <p:spPr>
          <a:xfrm flipH="1">
            <a:off x="3886201" y="2532798"/>
            <a:ext cx="2787555" cy="113481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8077200" y="3667610"/>
            <a:ext cx="2514600" cy="2400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Vientiane Radio Station</a:t>
            </a:r>
          </a:p>
        </p:txBody>
      </p:sp>
      <p:cxnSp>
        <p:nvCxnSpPr>
          <p:cNvPr id="15" name="Straight Arrow Connector 14"/>
          <p:cNvCxnSpPr>
            <a:stCxn id="9" idx="2"/>
            <a:endCxn id="13" idx="0"/>
          </p:cNvCxnSpPr>
          <p:nvPr/>
        </p:nvCxnSpPr>
        <p:spPr>
          <a:xfrm>
            <a:off x="6673756" y="2532798"/>
            <a:ext cx="2660745" cy="113481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24"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28837" y="381000"/>
            <a:ext cx="2514343"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a:stCxn id="9" idx="1"/>
          </p:cNvCxnSpPr>
          <p:nvPr/>
        </p:nvCxnSpPr>
        <p:spPr>
          <a:xfrm flipH="1" flipV="1">
            <a:off x="4143180" y="1837899"/>
            <a:ext cx="1343221"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248649" y="1441373"/>
            <a:ext cx="1162434" cy="369332"/>
          </a:xfrm>
          <a:prstGeom prst="rect">
            <a:avLst/>
          </a:prstGeom>
          <a:noFill/>
        </p:spPr>
        <p:txBody>
          <a:bodyPr wrap="none" rtlCol="0">
            <a:spAutoFit/>
          </a:bodyPr>
          <a:lstStyle/>
          <a:p>
            <a:r>
              <a:rPr lang="en-US" dirty="0"/>
              <a:t>WhatApps</a:t>
            </a:r>
          </a:p>
        </p:txBody>
      </p:sp>
      <p:sp>
        <p:nvSpPr>
          <p:cNvPr id="22" name="TextBox 21"/>
          <p:cNvSpPr txBox="1"/>
          <p:nvPr/>
        </p:nvSpPr>
        <p:spPr>
          <a:xfrm>
            <a:off x="1628837" y="19931"/>
            <a:ext cx="3257302" cy="369332"/>
          </a:xfrm>
          <a:prstGeom prst="rect">
            <a:avLst/>
          </a:prstGeom>
          <a:noFill/>
        </p:spPr>
        <p:txBody>
          <a:bodyPr wrap="square" rtlCol="0">
            <a:spAutoFit/>
          </a:bodyPr>
          <a:lstStyle/>
          <a:p>
            <a:r>
              <a:rPr lang="en-US" b="1" dirty="0"/>
              <a:t>Member: Provincial Hydro met </a:t>
            </a:r>
          </a:p>
        </p:txBody>
      </p:sp>
    </p:spTree>
    <p:extLst>
      <p:ext uri="{BB962C8B-B14F-4D97-AF65-F5344CB8AC3E}">
        <p14:creationId xmlns:p14="http://schemas.microsoft.com/office/powerpoint/2010/main" val="47445810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Regional workshop copy.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620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3"/>
          <p:cNvSpPr txBox="1">
            <a:spLocks noChangeArrowheads="1"/>
          </p:cNvSpPr>
          <p:nvPr/>
        </p:nvSpPr>
        <p:spPr bwMode="auto">
          <a:xfrm>
            <a:off x="4191000" y="2209800"/>
            <a:ext cx="5867400" cy="2154436"/>
          </a:xfrm>
          <a:prstGeom prst="rect">
            <a:avLst/>
          </a:prstGeom>
          <a:noFill/>
          <a:ln w="28575" algn="ctr">
            <a:noFill/>
            <a:miter lim="800000"/>
            <a:headEnd/>
            <a:tailEnd/>
          </a:ln>
          <a:effectLst/>
        </p:spPr>
        <p:txBody>
          <a:bodyPr>
            <a:spAutoFit/>
          </a:bodyPr>
          <a:lstStyle/>
          <a:p>
            <a:pPr algn="ctr">
              <a:defRPr/>
            </a:pPr>
            <a:r>
              <a:rPr lang="en-US" altLang="ko-KR" sz="8000" dirty="0">
                <a:solidFill>
                  <a:srgbClr val="FFFF00"/>
                </a:solidFill>
                <a:effectLst>
                  <a:outerShdw blurRad="38100" dist="38100" dir="2700000" algn="tl">
                    <a:srgbClr val="000000"/>
                  </a:outerShdw>
                </a:effectLst>
                <a:latin typeface="Times New Roman" pitchFamily="18" charset="0"/>
                <a:ea typeface="Gulim" pitchFamily="34" charset="-127"/>
              </a:rPr>
              <a:t>Thank you </a:t>
            </a:r>
          </a:p>
          <a:p>
            <a:pPr algn="ctr">
              <a:defRPr/>
            </a:pPr>
            <a:endParaRPr lang="en-US" sz="5400" dirty="0">
              <a:solidFill>
                <a:srgbClr val="C0504D"/>
              </a:solidFill>
              <a:effectLst>
                <a:outerShdw blurRad="38100" dist="38100" dir="2700000" algn="tl">
                  <a:srgbClr val="000000"/>
                </a:outerShdw>
              </a:effectLst>
              <a:latin typeface="Times New Roman" pitchFamily="18" charset="0"/>
            </a:endParaRPr>
          </a:p>
        </p:txBody>
      </p:sp>
    </p:spTree>
    <p:extLst>
      <p:ext uri="{BB962C8B-B14F-4D97-AF65-F5344CB8AC3E}">
        <p14:creationId xmlns:p14="http://schemas.microsoft.com/office/powerpoint/2010/main" val="31020341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67955" y="407728"/>
            <a:ext cx="2676376" cy="1176630"/>
          </a:xfrm>
          <a:prstGeom prst="rect">
            <a:avLst/>
          </a:prstGeom>
        </p:spPr>
      </p:pic>
      <p:sp>
        <p:nvSpPr>
          <p:cNvPr id="5" name="Content Placeholder 2"/>
          <p:cNvSpPr txBox="1">
            <a:spLocks/>
          </p:cNvSpPr>
          <p:nvPr/>
        </p:nvSpPr>
        <p:spPr>
          <a:xfrm>
            <a:off x="1981200" y="1600200"/>
            <a:ext cx="70104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Times New Roman" pitchFamily="18" charset="0"/>
                <a:cs typeface="Times New Roman" pitchFamily="18" charset="0"/>
              </a:rPr>
              <a:t>Meteorological and Climatologically Characteristics of Lao PDR</a:t>
            </a:r>
            <a:endParaRPr lang="en-US" dirty="0" smtClean="0">
              <a:latin typeface="Phetsarath OT" panose="02000500000000020004" pitchFamily="2" charset="0"/>
              <a:cs typeface="Phetsarath OT" panose="02000500000000020004" pitchFamily="2" charset="0"/>
            </a:endParaRPr>
          </a:p>
          <a:p>
            <a:r>
              <a:rPr lang="en-US" dirty="0" smtClean="0">
                <a:latin typeface="Phetsarath OT" panose="02000500000000020004" pitchFamily="2" charset="0"/>
                <a:cs typeface="Phetsarath OT" panose="02000500000000020004" pitchFamily="2" charset="0"/>
              </a:rPr>
              <a:t>DMH’s role and responsibilities</a:t>
            </a:r>
          </a:p>
          <a:p>
            <a:r>
              <a:rPr lang="en-US" dirty="0" smtClean="0">
                <a:latin typeface="Phetsarath OT" panose="02000500000000020004" pitchFamily="2" charset="0"/>
                <a:cs typeface="Phetsarath OT" panose="02000500000000020004" pitchFamily="2" charset="0"/>
              </a:rPr>
              <a:t>Hydro-met Networks and Current facilities.</a:t>
            </a:r>
          </a:p>
          <a:p>
            <a:r>
              <a:rPr lang="en-US" dirty="0" smtClean="0">
                <a:latin typeface="Phetsarath OT" panose="02000500000000020004" pitchFamily="2" charset="0"/>
                <a:cs typeface="Phetsarath OT" panose="02000500000000020004" pitchFamily="2" charset="0"/>
              </a:rPr>
              <a:t>Forecasting and Early Warning System </a:t>
            </a:r>
          </a:p>
        </p:txBody>
      </p:sp>
    </p:spTree>
    <p:extLst>
      <p:ext uri="{BB962C8B-B14F-4D97-AF65-F5344CB8AC3E}">
        <p14:creationId xmlns:p14="http://schemas.microsoft.com/office/powerpoint/2010/main" val="17967302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997528" y="138062"/>
            <a:ext cx="3048000" cy="487362"/>
          </a:xfrm>
        </p:spPr>
        <p:txBody>
          <a:bodyPr/>
          <a:lstStyle/>
          <a:p>
            <a:pPr algn="l" eaLnBrk="1" hangingPunct="1"/>
            <a:r>
              <a:rPr lang="en-US" sz="3200" b="1" dirty="0" smtClean="0">
                <a:latin typeface="Times New Roman" panose="02020603050405020304" pitchFamily="18" charset="0"/>
              </a:rPr>
              <a:t> </a:t>
            </a:r>
            <a:r>
              <a:rPr lang="en-US" sz="3200" b="1" dirty="0">
                <a:latin typeface="Times New Roman" panose="02020603050405020304" pitchFamily="18" charset="0"/>
              </a:rPr>
              <a:t>Introduction</a:t>
            </a:r>
            <a:endParaRPr lang="th-TH" sz="3200" b="1" dirty="0">
              <a:latin typeface="Times New Roman" panose="02020603050405020304" pitchFamily="18" charset="0"/>
            </a:endParaRPr>
          </a:p>
        </p:txBody>
      </p:sp>
      <p:sp>
        <p:nvSpPr>
          <p:cNvPr id="14339" name="Rectangle 3"/>
          <p:cNvSpPr>
            <a:spLocks noGrp="1" noChangeArrowheads="1"/>
          </p:cNvSpPr>
          <p:nvPr>
            <p:ph type="body" sz="half" idx="1"/>
          </p:nvPr>
        </p:nvSpPr>
        <p:spPr>
          <a:xfrm>
            <a:off x="258387" y="414069"/>
            <a:ext cx="6732423" cy="6016020"/>
          </a:xfrm>
        </p:spPr>
        <p:txBody>
          <a:bodyPr/>
          <a:lstStyle/>
          <a:p>
            <a:pPr eaLnBrk="1" hangingPunct="1">
              <a:lnSpc>
                <a:spcPct val="80000"/>
              </a:lnSpc>
            </a:pPr>
            <a:endParaRPr lang="en-US" sz="2000" dirty="0" smtClean="0">
              <a:latin typeface="Times New Roman" panose="02020603050405020304" pitchFamily="18" charset="0"/>
            </a:endParaRPr>
          </a:p>
          <a:p>
            <a:pPr eaLnBrk="1" hangingPunct="1">
              <a:lnSpc>
                <a:spcPct val="80000"/>
              </a:lnSpc>
            </a:pPr>
            <a:r>
              <a:rPr lang="en-US" sz="2000" dirty="0" smtClean="0">
                <a:latin typeface="Times New Roman" panose="02020603050405020304" pitchFamily="18" charset="0"/>
              </a:rPr>
              <a:t>Meteorological and Hydrological characteristic of Lao PDR  </a:t>
            </a:r>
            <a:endParaRPr lang="en-US" sz="2000" dirty="0">
              <a:latin typeface="Times New Roman" panose="02020603050405020304" pitchFamily="18" charset="0"/>
            </a:endParaRPr>
          </a:p>
          <a:p>
            <a:pPr eaLnBrk="1" hangingPunct="1">
              <a:lnSpc>
                <a:spcPct val="80000"/>
              </a:lnSpc>
            </a:pPr>
            <a:r>
              <a:rPr lang="en-US" sz="2000" dirty="0" smtClean="0">
                <a:latin typeface="Times New Roman" panose="02020603050405020304" pitchFamily="18" charset="0"/>
              </a:rPr>
              <a:t>Lao </a:t>
            </a:r>
            <a:r>
              <a:rPr lang="en-US" sz="2000" dirty="0">
                <a:latin typeface="Times New Roman" panose="02020603050405020304" pitchFamily="18" charset="0"/>
              </a:rPr>
              <a:t>PDR is landlocked country with a total area of 236,800 km</a:t>
            </a:r>
            <a:r>
              <a:rPr lang="en-US" sz="2000" baseline="30000" dirty="0">
                <a:latin typeface="Times New Roman" panose="02020603050405020304" pitchFamily="18" charset="0"/>
              </a:rPr>
              <a:t>2</a:t>
            </a:r>
            <a:r>
              <a:rPr lang="en-US" sz="2000" dirty="0">
                <a:latin typeface="Times New Roman" panose="02020603050405020304" pitchFamily="18" charset="0"/>
              </a:rPr>
              <a:t>, around 80% lie with the Mekong basin and the remaining 20% drains through Viet Nam directly to the South- China Sea. </a:t>
            </a:r>
            <a:endParaRPr lang="en-US" sz="2000" dirty="0" smtClean="0">
              <a:latin typeface="Times New Roman" panose="02020603050405020304" pitchFamily="18" charset="0"/>
            </a:endParaRPr>
          </a:p>
          <a:p>
            <a:pPr eaLnBrk="1" fontAlgn="auto" hangingPunct="1">
              <a:lnSpc>
                <a:spcPct val="80000"/>
              </a:lnSpc>
              <a:buClr>
                <a:schemeClr val="tx1">
                  <a:lumMod val="75000"/>
                  <a:lumOff val="25000"/>
                </a:schemeClr>
              </a:buClr>
              <a:buFont typeface="Wingdings" pitchFamily="2" charset="2"/>
              <a:buNone/>
              <a:defRPr/>
            </a:pPr>
            <a:r>
              <a:rPr lang="en-US" sz="2000" dirty="0">
                <a:solidFill>
                  <a:schemeClr val="tx2"/>
                </a:solidFill>
                <a:latin typeface="Times New Roman" pitchFamily="18" charset="0"/>
                <a:cs typeface="Cordia New" pitchFamily="34" charset="-34"/>
              </a:rPr>
              <a:t>Located in </a:t>
            </a:r>
            <a:r>
              <a:rPr lang="en-US" sz="2000" dirty="0" smtClean="0">
                <a:solidFill>
                  <a:schemeClr val="tx2"/>
                </a:solidFill>
                <a:latin typeface="Times New Roman" pitchFamily="18" charset="0"/>
                <a:cs typeface="Cordia New" pitchFamily="34" charset="-34"/>
              </a:rPr>
              <a:t>the </a:t>
            </a:r>
            <a:r>
              <a:rPr lang="en-US" sz="2000" dirty="0">
                <a:solidFill>
                  <a:schemeClr val="tx2"/>
                </a:solidFill>
                <a:latin typeface="Times New Roman" pitchFamily="18" charset="0"/>
                <a:cs typeface="Cordia New" pitchFamily="34" charset="-34"/>
              </a:rPr>
              <a:t>center of the Indochina Peninsula between the Latitudes =13 - 22 </a:t>
            </a:r>
            <a:r>
              <a:rPr lang="en-US" sz="2000" dirty="0">
                <a:solidFill>
                  <a:schemeClr val="tx2"/>
                </a:solidFill>
                <a:latin typeface="Times New Roman" pitchFamily="18" charset="0"/>
                <a:cs typeface="Cordia New" pitchFamily="34" charset="-34"/>
                <a:sym typeface="Symbol" pitchFamily="18" charset="2"/>
              </a:rPr>
              <a:t></a:t>
            </a:r>
            <a:r>
              <a:rPr lang="en-US" sz="2000" dirty="0">
                <a:solidFill>
                  <a:schemeClr val="tx2"/>
                </a:solidFill>
                <a:latin typeface="Times New Roman" pitchFamily="18" charset="0"/>
                <a:cs typeface="Cordia New" pitchFamily="34" charset="-34"/>
              </a:rPr>
              <a:t>N and Longitudes = 100 - 107</a:t>
            </a:r>
            <a:r>
              <a:rPr lang="en-US" sz="2000" dirty="0">
                <a:solidFill>
                  <a:schemeClr val="tx2"/>
                </a:solidFill>
                <a:latin typeface="Times New Roman" pitchFamily="18" charset="0"/>
                <a:cs typeface="Cordia New" pitchFamily="34" charset="-34"/>
                <a:sym typeface="Symbol" pitchFamily="18" charset="2"/>
              </a:rPr>
              <a:t></a:t>
            </a:r>
            <a:r>
              <a:rPr lang="en-US" sz="2000" dirty="0">
                <a:solidFill>
                  <a:schemeClr val="tx2"/>
                </a:solidFill>
                <a:latin typeface="Times New Roman" pitchFamily="18" charset="0"/>
                <a:cs typeface="Cordia New" pitchFamily="34" charset="-34"/>
              </a:rPr>
              <a:t>E</a:t>
            </a:r>
            <a:r>
              <a:rPr lang="en-US" sz="2000" dirty="0" smtClean="0">
                <a:solidFill>
                  <a:schemeClr val="tx2"/>
                </a:solidFill>
                <a:latin typeface="Times New Roman" pitchFamily="18" charset="0"/>
                <a:cs typeface="Cordia New" pitchFamily="34" charset="-34"/>
              </a:rPr>
              <a:t>.</a:t>
            </a:r>
          </a:p>
          <a:p>
            <a:pPr lvl="0" eaLnBrk="1" fontAlgn="auto" hangingPunct="1">
              <a:lnSpc>
                <a:spcPct val="80000"/>
              </a:lnSpc>
              <a:buClr>
                <a:srgbClr val="000000">
                  <a:lumMod val="75000"/>
                  <a:lumOff val="25000"/>
                </a:srgbClr>
              </a:buClr>
              <a:buNone/>
              <a:defRPr/>
            </a:pPr>
            <a:r>
              <a:rPr lang="en-US" sz="2000" dirty="0">
                <a:solidFill>
                  <a:srgbClr val="000000"/>
                </a:solidFill>
                <a:latin typeface="Times New Roman" pitchFamily="18" charset="0"/>
                <a:cs typeface="Cordia New" pitchFamily="34" charset="-34"/>
              </a:rPr>
              <a:t>Direction north to south = 1.700 Km </a:t>
            </a:r>
          </a:p>
          <a:p>
            <a:pPr lvl="0" eaLnBrk="1" fontAlgn="auto" hangingPunct="1">
              <a:lnSpc>
                <a:spcPct val="80000"/>
              </a:lnSpc>
              <a:buClr>
                <a:srgbClr val="000000">
                  <a:lumMod val="75000"/>
                  <a:lumOff val="25000"/>
                </a:srgbClr>
              </a:buClr>
              <a:buNone/>
              <a:defRPr/>
            </a:pPr>
            <a:r>
              <a:rPr lang="en-US" sz="2000" dirty="0">
                <a:solidFill>
                  <a:srgbClr val="000000"/>
                </a:solidFill>
                <a:latin typeface="Times New Roman" pitchFamily="18" charset="0"/>
                <a:cs typeface="Cordia New" pitchFamily="34" charset="-34"/>
              </a:rPr>
              <a:t>Direction east – west = 100 - 400 Km .</a:t>
            </a:r>
          </a:p>
          <a:p>
            <a:pPr lvl="0" eaLnBrk="1" fontAlgn="auto" hangingPunct="1">
              <a:lnSpc>
                <a:spcPct val="80000"/>
              </a:lnSpc>
              <a:buClr>
                <a:srgbClr val="000000">
                  <a:lumMod val="75000"/>
                  <a:lumOff val="25000"/>
                </a:srgbClr>
              </a:buClr>
              <a:buNone/>
              <a:defRPr/>
            </a:pPr>
            <a:r>
              <a:rPr lang="en-US" sz="2000" dirty="0">
                <a:solidFill>
                  <a:srgbClr val="000000"/>
                </a:solidFill>
                <a:latin typeface="Times New Roman" pitchFamily="18" charset="0"/>
                <a:cs typeface="Cordia New" pitchFamily="34" charset="-34"/>
              </a:rPr>
              <a:t> Over 47% of the land is covered by forest. </a:t>
            </a:r>
          </a:p>
          <a:p>
            <a:pPr lvl="0" eaLnBrk="1" fontAlgn="auto" hangingPunct="1">
              <a:lnSpc>
                <a:spcPct val="80000"/>
              </a:lnSpc>
              <a:buClr>
                <a:srgbClr val="000000">
                  <a:lumMod val="75000"/>
                  <a:lumOff val="25000"/>
                </a:srgbClr>
              </a:buClr>
              <a:buNone/>
              <a:defRPr/>
            </a:pPr>
            <a:r>
              <a:rPr lang="en-US" sz="2000" dirty="0">
                <a:solidFill>
                  <a:srgbClr val="000000"/>
                </a:solidFill>
                <a:latin typeface="Times New Roman" pitchFamily="18" charset="0"/>
                <a:cs typeface="Times New Roman" pitchFamily="18" charset="0"/>
              </a:rPr>
              <a:t>The main River is MEKONG</a:t>
            </a:r>
          </a:p>
          <a:p>
            <a:pPr eaLnBrk="1" hangingPunct="1">
              <a:lnSpc>
                <a:spcPct val="80000"/>
              </a:lnSpc>
            </a:pPr>
            <a:r>
              <a:rPr lang="en-US" sz="2000" dirty="0" smtClean="0">
                <a:latin typeface="Times New Roman" panose="02020603050405020304" pitchFamily="18" charset="0"/>
              </a:rPr>
              <a:t> </a:t>
            </a:r>
            <a:r>
              <a:rPr lang="en-US" sz="2000" dirty="0">
                <a:solidFill>
                  <a:schemeClr val="tx2"/>
                </a:solidFill>
                <a:latin typeface="Times New Roman" panose="02020603050405020304" pitchFamily="18" charset="0"/>
              </a:rPr>
              <a:t>The climate is basically tropical  monsoon . The rainy season started from May to  October which dominated heavy rainfall in July, August and September. The annual rainfall ranges from 1400 mm in the north to 3500 mm in the south. The dry season from November to April.</a:t>
            </a:r>
            <a:endParaRPr lang="en-US" sz="2000" dirty="0">
              <a:latin typeface="Times New Roman" panose="02020603050405020304" pitchFamily="18" charset="0"/>
            </a:endParaRPr>
          </a:p>
          <a:p>
            <a:pPr eaLnBrk="1" hangingPunct="1">
              <a:lnSpc>
                <a:spcPct val="80000"/>
              </a:lnSpc>
            </a:pPr>
            <a:r>
              <a:rPr lang="en-US" sz="2000" dirty="0">
                <a:latin typeface="Times New Roman" panose="02020603050405020304" pitchFamily="18" charset="0"/>
              </a:rPr>
              <a:t>The lowest temperature usually occurs in December to February(13 – 17</a:t>
            </a:r>
            <a:r>
              <a:rPr lang="en-US" sz="2000" baseline="30000" dirty="0">
                <a:latin typeface="Times New Roman" panose="02020603050405020304" pitchFamily="18" charset="0"/>
              </a:rPr>
              <a:t>o</a:t>
            </a:r>
            <a:r>
              <a:rPr lang="en-US" sz="2000" dirty="0">
                <a:latin typeface="Times New Roman" panose="02020603050405020304" pitchFamily="18" charset="0"/>
              </a:rPr>
              <a:t>c), while the highest in </a:t>
            </a:r>
            <a:r>
              <a:rPr lang="en-US" sz="2000" dirty="0" smtClean="0">
                <a:latin typeface="Times New Roman" panose="02020603050405020304" pitchFamily="18" charset="0"/>
              </a:rPr>
              <a:t>April(37 </a:t>
            </a:r>
            <a:r>
              <a:rPr lang="en-US" sz="2000" dirty="0">
                <a:latin typeface="Times New Roman" panose="02020603050405020304" pitchFamily="18" charset="0"/>
              </a:rPr>
              <a:t>- </a:t>
            </a:r>
            <a:r>
              <a:rPr lang="en-US" sz="2000" dirty="0" smtClean="0">
                <a:latin typeface="Times New Roman" panose="02020603050405020304" pitchFamily="18" charset="0"/>
              </a:rPr>
              <a:t>39</a:t>
            </a:r>
            <a:r>
              <a:rPr lang="en-US" sz="2000" baseline="30000" dirty="0" smtClean="0">
                <a:latin typeface="Times New Roman" panose="02020603050405020304" pitchFamily="18" charset="0"/>
              </a:rPr>
              <a:t>o</a:t>
            </a:r>
            <a:r>
              <a:rPr lang="en-US" sz="2000" dirty="0" smtClean="0">
                <a:latin typeface="Times New Roman" panose="02020603050405020304" pitchFamily="18" charset="0"/>
              </a:rPr>
              <a:t>c</a:t>
            </a:r>
            <a:r>
              <a:rPr lang="en-US" sz="2000" dirty="0">
                <a:latin typeface="Times New Roman" panose="02020603050405020304" pitchFamily="18" charset="0"/>
              </a:rPr>
              <a:t>) and the relative humidity ranges from 65-95</a:t>
            </a:r>
            <a:r>
              <a:rPr lang="en-US" sz="2000" dirty="0" smtClean="0">
                <a:latin typeface="Times New Roman" panose="02020603050405020304" pitchFamily="18" charset="0"/>
              </a:rPr>
              <a:t>%</a:t>
            </a:r>
          </a:p>
          <a:p>
            <a:pPr eaLnBrk="1" hangingPunct="1">
              <a:lnSpc>
                <a:spcPct val="80000"/>
              </a:lnSpc>
            </a:pPr>
            <a:endParaRPr lang="th-TH" sz="2000" dirty="0">
              <a:latin typeface="Times New Roman" panose="02020603050405020304" pitchFamily="18" charset="0"/>
            </a:endParaRPr>
          </a:p>
        </p:txBody>
      </p:sp>
      <p:pic>
        <p:nvPicPr>
          <p:cNvPr id="14340" name="Picture 1028" descr="laos-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1705689"/>
            <a:ext cx="38862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1" name="Group 25"/>
          <p:cNvGrpSpPr>
            <a:grpSpLocks/>
          </p:cNvGrpSpPr>
          <p:nvPr/>
        </p:nvGrpSpPr>
        <p:grpSpPr bwMode="auto">
          <a:xfrm>
            <a:off x="8239348" y="260208"/>
            <a:ext cx="1295400" cy="1293813"/>
            <a:chOff x="0" y="3408"/>
            <a:chExt cx="816" cy="946"/>
          </a:xfrm>
        </p:grpSpPr>
        <p:sp>
          <p:nvSpPr>
            <p:cNvPr id="14351" name="AutoShape 19"/>
            <p:cNvSpPr>
              <a:spLocks noChangeArrowheads="1"/>
            </p:cNvSpPr>
            <p:nvPr/>
          </p:nvSpPr>
          <p:spPr bwMode="auto">
            <a:xfrm>
              <a:off x="192" y="3600"/>
              <a:ext cx="480" cy="528"/>
            </a:xfrm>
            <a:prstGeom prst="star4">
              <a:avLst>
                <a:gd name="adj" fmla="val 12500"/>
              </a:avLst>
            </a:prstGeom>
            <a:solidFill>
              <a:srgbClr val="FFCC66"/>
            </a:solidFill>
            <a:ln w="9525">
              <a:solidFill>
                <a:schemeClr val="tx1"/>
              </a:solidFill>
              <a:miter lim="800000"/>
              <a:headEnd/>
              <a:tailEnd/>
            </a:ln>
          </p:spPr>
          <p:txBody>
            <a:bodyPr wrap="none" anchor="ct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0"/>
                </a:spcBef>
                <a:spcAft>
                  <a:spcPct val="0"/>
                </a:spcAft>
              </a:pPr>
              <a:endParaRPr lang="en-US" sz="1800">
                <a:solidFill>
                  <a:srgbClr val="000000"/>
                </a:solidFill>
              </a:endParaRPr>
            </a:p>
          </p:txBody>
        </p:sp>
        <p:sp>
          <p:nvSpPr>
            <p:cNvPr id="14352" name="Text Box 21"/>
            <p:cNvSpPr txBox="1">
              <a:spLocks noChangeArrowheads="1"/>
            </p:cNvSpPr>
            <p:nvPr/>
          </p:nvSpPr>
          <p:spPr bwMode="auto">
            <a:xfrm>
              <a:off x="336" y="3408"/>
              <a:ext cx="240"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50000"/>
                </a:spcBef>
                <a:spcAft>
                  <a:spcPct val="0"/>
                </a:spcAft>
              </a:pPr>
              <a:r>
                <a:rPr lang="en-US" sz="1600">
                  <a:solidFill>
                    <a:srgbClr val="000000"/>
                  </a:solidFill>
                </a:rPr>
                <a:t>N</a:t>
              </a:r>
            </a:p>
          </p:txBody>
        </p:sp>
        <p:sp>
          <p:nvSpPr>
            <p:cNvPr id="14353" name="Text Box 22"/>
            <p:cNvSpPr txBox="1">
              <a:spLocks noChangeArrowheads="1"/>
            </p:cNvSpPr>
            <p:nvPr/>
          </p:nvSpPr>
          <p:spPr bwMode="auto">
            <a:xfrm>
              <a:off x="0" y="3743"/>
              <a:ext cx="288"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50000"/>
                </a:spcBef>
                <a:spcAft>
                  <a:spcPct val="0"/>
                </a:spcAft>
              </a:pPr>
              <a:r>
                <a:rPr lang="en-US" sz="1600">
                  <a:solidFill>
                    <a:srgbClr val="000000"/>
                  </a:solidFill>
                </a:rPr>
                <a:t>W</a:t>
              </a:r>
            </a:p>
          </p:txBody>
        </p:sp>
        <p:sp>
          <p:nvSpPr>
            <p:cNvPr id="14354" name="Text Box 23"/>
            <p:cNvSpPr txBox="1">
              <a:spLocks noChangeArrowheads="1"/>
            </p:cNvSpPr>
            <p:nvPr/>
          </p:nvSpPr>
          <p:spPr bwMode="auto">
            <a:xfrm>
              <a:off x="624" y="3743"/>
              <a:ext cx="192"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50000"/>
                </a:spcBef>
                <a:spcAft>
                  <a:spcPct val="0"/>
                </a:spcAft>
              </a:pPr>
              <a:r>
                <a:rPr lang="en-US" sz="1600">
                  <a:solidFill>
                    <a:srgbClr val="000000"/>
                  </a:solidFill>
                </a:rPr>
                <a:t>E</a:t>
              </a:r>
            </a:p>
          </p:txBody>
        </p:sp>
        <p:sp>
          <p:nvSpPr>
            <p:cNvPr id="14355" name="Text Box 24"/>
            <p:cNvSpPr txBox="1">
              <a:spLocks noChangeArrowheads="1"/>
            </p:cNvSpPr>
            <p:nvPr/>
          </p:nvSpPr>
          <p:spPr bwMode="auto">
            <a:xfrm>
              <a:off x="336" y="4108"/>
              <a:ext cx="240"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50000"/>
                </a:spcBef>
                <a:spcAft>
                  <a:spcPct val="0"/>
                </a:spcAft>
              </a:pPr>
              <a:r>
                <a:rPr lang="en-US" sz="1600">
                  <a:solidFill>
                    <a:srgbClr val="000000"/>
                  </a:solidFill>
                </a:rPr>
                <a:t>S</a:t>
              </a:r>
            </a:p>
          </p:txBody>
        </p:sp>
      </p:grpSp>
      <p:grpSp>
        <p:nvGrpSpPr>
          <p:cNvPr id="14342" name="Group 18"/>
          <p:cNvGrpSpPr>
            <a:grpSpLocks/>
          </p:cNvGrpSpPr>
          <p:nvPr/>
        </p:nvGrpSpPr>
        <p:grpSpPr bwMode="auto">
          <a:xfrm>
            <a:off x="7263374" y="1246153"/>
            <a:ext cx="5029200" cy="3184525"/>
            <a:chOff x="672" y="1096"/>
            <a:chExt cx="2657" cy="1612"/>
          </a:xfrm>
        </p:grpSpPr>
        <p:sp>
          <p:nvSpPr>
            <p:cNvPr id="14343" name="Line 8"/>
            <p:cNvSpPr>
              <a:spLocks noChangeShapeType="1"/>
            </p:cNvSpPr>
            <p:nvPr/>
          </p:nvSpPr>
          <p:spPr bwMode="auto">
            <a:xfrm>
              <a:off x="1056" y="1296"/>
              <a:ext cx="0" cy="13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2800">
                <a:solidFill>
                  <a:srgbClr val="000000"/>
                </a:solidFill>
              </a:endParaRPr>
            </a:p>
          </p:txBody>
        </p:sp>
        <p:sp>
          <p:nvSpPr>
            <p:cNvPr id="14344" name="Line 9"/>
            <p:cNvSpPr>
              <a:spLocks noChangeShapeType="1"/>
            </p:cNvSpPr>
            <p:nvPr/>
          </p:nvSpPr>
          <p:spPr bwMode="auto">
            <a:xfrm flipH="1" flipV="1">
              <a:off x="2112" y="1296"/>
              <a:ext cx="0" cy="13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2800">
                <a:solidFill>
                  <a:srgbClr val="000000"/>
                </a:solidFill>
              </a:endParaRPr>
            </a:p>
          </p:txBody>
        </p:sp>
        <p:sp>
          <p:nvSpPr>
            <p:cNvPr id="14345" name="Text Box 10"/>
            <p:cNvSpPr txBox="1">
              <a:spLocks noChangeArrowheads="1"/>
            </p:cNvSpPr>
            <p:nvPr/>
          </p:nvSpPr>
          <p:spPr bwMode="auto">
            <a:xfrm>
              <a:off x="672" y="1096"/>
              <a:ext cx="64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50000"/>
                </a:spcBef>
                <a:spcAft>
                  <a:spcPct val="0"/>
                </a:spcAft>
              </a:pPr>
              <a:r>
                <a:rPr lang="en-US" sz="1600" b="1">
                  <a:solidFill>
                    <a:srgbClr val="000000"/>
                  </a:solidFill>
                </a:rPr>
                <a:t>100 </a:t>
              </a:r>
              <a:r>
                <a:rPr lang="en-US" sz="2400" b="1" baseline="30000">
                  <a:solidFill>
                    <a:srgbClr val="000000"/>
                  </a:solidFill>
                </a:rPr>
                <a:t>°</a:t>
              </a:r>
              <a:r>
                <a:rPr lang="en-US" sz="1600" b="1">
                  <a:solidFill>
                    <a:srgbClr val="000000"/>
                  </a:solidFill>
                </a:rPr>
                <a:t> E</a:t>
              </a:r>
            </a:p>
          </p:txBody>
        </p:sp>
        <p:sp>
          <p:nvSpPr>
            <p:cNvPr id="14346" name="Line 11"/>
            <p:cNvSpPr>
              <a:spLocks noChangeShapeType="1"/>
            </p:cNvSpPr>
            <p:nvPr/>
          </p:nvSpPr>
          <p:spPr bwMode="auto">
            <a:xfrm>
              <a:off x="1056" y="2640"/>
              <a:ext cx="16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2800">
                <a:solidFill>
                  <a:srgbClr val="000000"/>
                </a:solidFill>
              </a:endParaRPr>
            </a:p>
          </p:txBody>
        </p:sp>
        <p:sp>
          <p:nvSpPr>
            <p:cNvPr id="14347" name="Text Box 13"/>
            <p:cNvSpPr txBox="1">
              <a:spLocks noChangeArrowheads="1"/>
            </p:cNvSpPr>
            <p:nvPr/>
          </p:nvSpPr>
          <p:spPr bwMode="auto">
            <a:xfrm>
              <a:off x="2009" y="1096"/>
              <a:ext cx="527"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50000"/>
                </a:spcBef>
                <a:spcAft>
                  <a:spcPct val="0"/>
                </a:spcAft>
              </a:pPr>
              <a:r>
                <a:rPr lang="en-US" sz="1600" b="1">
                  <a:solidFill>
                    <a:srgbClr val="000000"/>
                  </a:solidFill>
                </a:rPr>
                <a:t>108 </a:t>
              </a:r>
              <a:r>
                <a:rPr lang="en-US" sz="2400" b="1" baseline="30000">
                  <a:solidFill>
                    <a:srgbClr val="000000"/>
                  </a:solidFill>
                </a:rPr>
                <a:t>°</a:t>
              </a:r>
              <a:r>
                <a:rPr lang="en-US" sz="1600" b="1">
                  <a:solidFill>
                    <a:srgbClr val="000000"/>
                  </a:solidFill>
                </a:rPr>
                <a:t> E</a:t>
              </a:r>
            </a:p>
          </p:txBody>
        </p:sp>
        <p:sp>
          <p:nvSpPr>
            <p:cNvPr id="14348" name="Line 14"/>
            <p:cNvSpPr>
              <a:spLocks noChangeShapeType="1"/>
            </p:cNvSpPr>
            <p:nvPr/>
          </p:nvSpPr>
          <p:spPr bwMode="auto">
            <a:xfrm>
              <a:off x="1056" y="1584"/>
              <a:ext cx="16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2800">
                <a:solidFill>
                  <a:srgbClr val="000000"/>
                </a:solidFill>
              </a:endParaRPr>
            </a:p>
          </p:txBody>
        </p:sp>
        <p:sp>
          <p:nvSpPr>
            <p:cNvPr id="14349" name="Text Box 15"/>
            <p:cNvSpPr txBox="1">
              <a:spLocks noChangeArrowheads="1"/>
            </p:cNvSpPr>
            <p:nvPr/>
          </p:nvSpPr>
          <p:spPr bwMode="auto">
            <a:xfrm>
              <a:off x="2697" y="1446"/>
              <a:ext cx="48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50000"/>
                </a:spcBef>
                <a:spcAft>
                  <a:spcPct val="0"/>
                </a:spcAft>
              </a:pPr>
              <a:r>
                <a:rPr lang="en-US" sz="1600" b="1">
                  <a:solidFill>
                    <a:srgbClr val="000000"/>
                  </a:solidFill>
                </a:rPr>
                <a:t>23 </a:t>
              </a:r>
              <a:r>
                <a:rPr lang="en-US" sz="2400" b="1" baseline="30000">
                  <a:solidFill>
                    <a:srgbClr val="000000"/>
                  </a:solidFill>
                </a:rPr>
                <a:t>°</a:t>
              </a:r>
              <a:r>
                <a:rPr lang="en-US" sz="1600" b="1">
                  <a:solidFill>
                    <a:srgbClr val="000000"/>
                  </a:solidFill>
                </a:rPr>
                <a:t> N</a:t>
              </a:r>
            </a:p>
          </p:txBody>
        </p:sp>
        <p:sp>
          <p:nvSpPr>
            <p:cNvPr id="14350" name="Text Box 16"/>
            <p:cNvSpPr txBox="1">
              <a:spLocks noChangeArrowheads="1"/>
            </p:cNvSpPr>
            <p:nvPr/>
          </p:nvSpPr>
          <p:spPr bwMode="auto">
            <a:xfrm>
              <a:off x="2657" y="2538"/>
              <a:ext cx="672"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ngsana New" panose="02020603050405020304" pitchFamily="18" charset="-34"/>
                </a:defRPr>
              </a:lvl1pPr>
              <a:lvl2pPr marL="742950" indent="-285750" eaLnBrk="0" hangingPunct="0">
                <a:defRPr sz="2800">
                  <a:solidFill>
                    <a:schemeClr val="tx1"/>
                  </a:solidFill>
                  <a:latin typeface="Arial" panose="020B0604020202020204" pitchFamily="34" charset="0"/>
                  <a:cs typeface="Angsana New" panose="02020603050405020304" pitchFamily="18" charset="-34"/>
                </a:defRPr>
              </a:lvl2pPr>
              <a:lvl3pPr marL="1143000" indent="-228600" eaLnBrk="0" hangingPunct="0">
                <a:defRPr sz="2800">
                  <a:solidFill>
                    <a:schemeClr val="tx1"/>
                  </a:solidFill>
                  <a:latin typeface="Arial" panose="020B0604020202020204" pitchFamily="34" charset="0"/>
                  <a:cs typeface="Angsana New" panose="02020603050405020304" pitchFamily="18" charset="-34"/>
                </a:defRPr>
              </a:lvl3pPr>
              <a:lvl4pPr marL="1600200" indent="-228600" eaLnBrk="0" hangingPunct="0">
                <a:defRPr sz="2800">
                  <a:solidFill>
                    <a:schemeClr val="tx1"/>
                  </a:solidFill>
                  <a:latin typeface="Arial" panose="020B0604020202020204" pitchFamily="34" charset="0"/>
                  <a:cs typeface="Angsana New" panose="02020603050405020304" pitchFamily="18" charset="-34"/>
                </a:defRPr>
              </a:lvl4pPr>
              <a:lvl5pPr marL="2057400" indent="-228600" eaLnBrk="0" hangingPunct="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fontAlgn="base" latinLnBrk="1" hangingPunct="1">
                <a:spcBef>
                  <a:spcPct val="50000"/>
                </a:spcBef>
                <a:spcAft>
                  <a:spcPct val="0"/>
                </a:spcAft>
              </a:pPr>
              <a:r>
                <a:rPr lang="en-US" sz="1600" b="1">
                  <a:solidFill>
                    <a:srgbClr val="000000"/>
                  </a:solidFill>
                </a:rPr>
                <a:t>14</a:t>
              </a:r>
              <a:r>
                <a:rPr lang="en-US" sz="1600" b="1" baseline="30000">
                  <a:solidFill>
                    <a:srgbClr val="000000"/>
                  </a:solidFill>
                </a:rPr>
                <a:t> </a:t>
              </a:r>
              <a:r>
                <a:rPr lang="en-US" sz="2400" b="1" baseline="30000">
                  <a:solidFill>
                    <a:srgbClr val="000000"/>
                  </a:solidFill>
                </a:rPr>
                <a:t>°</a:t>
              </a:r>
              <a:r>
                <a:rPr lang="en-US" sz="1600" b="1">
                  <a:solidFill>
                    <a:srgbClr val="000000"/>
                  </a:solidFill>
                </a:rPr>
                <a:t> N</a:t>
              </a:r>
            </a:p>
          </p:txBody>
        </p:sp>
      </p:grpSp>
    </p:spTree>
    <p:extLst>
      <p:ext uri="{BB962C8B-B14F-4D97-AF65-F5344CB8AC3E}">
        <p14:creationId xmlns:p14="http://schemas.microsoft.com/office/powerpoint/2010/main" val="9441855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955800" y="0"/>
            <a:ext cx="6502400" cy="990600"/>
          </a:xfrm>
        </p:spPr>
        <p:txBody>
          <a:bodyPr/>
          <a:lstStyle/>
          <a:p>
            <a:pPr eaLnBrk="1" hangingPunct="1"/>
            <a:r>
              <a:rPr lang="en-US" b="1" dirty="0" smtClean="0">
                <a:cs typeface="Angsana New" pitchFamily="18" charset="-34"/>
              </a:rPr>
              <a:t>Climate Characteristics</a:t>
            </a:r>
          </a:p>
        </p:txBody>
      </p:sp>
      <p:pic>
        <p:nvPicPr>
          <p:cNvPr id="6147"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1463" y="1143000"/>
            <a:ext cx="5548312"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p:cNvSpPr/>
          <p:nvPr/>
        </p:nvSpPr>
        <p:spPr>
          <a:xfrm>
            <a:off x="7107238" y="928689"/>
            <a:ext cx="3408362" cy="928687"/>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marL="285750" indent="-285750">
              <a:buFont typeface="Arial" pitchFamily="34" charset="0"/>
              <a:buChar char="•"/>
              <a:defRPr/>
            </a:pPr>
            <a:r>
              <a:rPr lang="en-US" sz="1900" dirty="0">
                <a:latin typeface="Times New Roman" pitchFamily="18" charset="0"/>
                <a:cs typeface="Times New Roman" pitchFamily="18" charset="0"/>
              </a:rPr>
              <a:t>Tropical monsoon climate</a:t>
            </a:r>
          </a:p>
          <a:p>
            <a:pPr marL="285750" indent="-285750">
              <a:buFont typeface="Arial" pitchFamily="34" charset="0"/>
              <a:buChar char="•"/>
              <a:defRPr/>
            </a:pPr>
            <a:r>
              <a:rPr lang="en-US" sz="1900" dirty="0">
                <a:latin typeface="Times New Roman" pitchFamily="18" charset="0"/>
                <a:cs typeface="Times New Roman" pitchFamily="18" charset="0"/>
              </a:rPr>
              <a:t>2 seasons: wet and dry seasons</a:t>
            </a:r>
          </a:p>
        </p:txBody>
      </p:sp>
      <p:sp>
        <p:nvSpPr>
          <p:cNvPr id="1032" name="Down Arrow 1031"/>
          <p:cNvSpPr/>
          <p:nvPr/>
        </p:nvSpPr>
        <p:spPr>
          <a:xfrm rot="2760243">
            <a:off x="4395788" y="1960563"/>
            <a:ext cx="125412" cy="341312"/>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4" name="Down Arrow 43"/>
          <p:cNvSpPr/>
          <p:nvPr/>
        </p:nvSpPr>
        <p:spPr>
          <a:xfrm rot="2760243">
            <a:off x="4548188" y="2112963"/>
            <a:ext cx="125412" cy="341312"/>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5" name="Down Arrow 44"/>
          <p:cNvSpPr/>
          <p:nvPr/>
        </p:nvSpPr>
        <p:spPr>
          <a:xfrm rot="2760243">
            <a:off x="4700588" y="2265363"/>
            <a:ext cx="125412" cy="341312"/>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6" name="Down Arrow 45"/>
          <p:cNvSpPr/>
          <p:nvPr/>
        </p:nvSpPr>
        <p:spPr>
          <a:xfrm rot="2760243">
            <a:off x="4852988" y="2417763"/>
            <a:ext cx="125412" cy="341312"/>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9" name="Down Arrow 48"/>
          <p:cNvSpPr/>
          <p:nvPr/>
        </p:nvSpPr>
        <p:spPr>
          <a:xfrm rot="2760243">
            <a:off x="4419601" y="2560638"/>
            <a:ext cx="125412" cy="341313"/>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0" name="Down Arrow 49"/>
          <p:cNvSpPr/>
          <p:nvPr/>
        </p:nvSpPr>
        <p:spPr>
          <a:xfrm rot="2760243">
            <a:off x="4217988" y="2408238"/>
            <a:ext cx="125412" cy="341312"/>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1" name="Down Arrow 50"/>
          <p:cNvSpPr/>
          <p:nvPr/>
        </p:nvSpPr>
        <p:spPr>
          <a:xfrm rot="2760243">
            <a:off x="3836988" y="1951038"/>
            <a:ext cx="125412" cy="341312"/>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2" name="Down Arrow 51"/>
          <p:cNvSpPr/>
          <p:nvPr/>
        </p:nvSpPr>
        <p:spPr>
          <a:xfrm rot="2760243">
            <a:off x="3913188" y="2103438"/>
            <a:ext cx="125412" cy="341312"/>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3" name="Down Arrow 52"/>
          <p:cNvSpPr/>
          <p:nvPr/>
        </p:nvSpPr>
        <p:spPr>
          <a:xfrm rot="2760243">
            <a:off x="4038601" y="2255838"/>
            <a:ext cx="125412" cy="341313"/>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34" name="Down Arrow 1033"/>
          <p:cNvSpPr/>
          <p:nvPr/>
        </p:nvSpPr>
        <p:spPr>
          <a:xfrm rot="1487359">
            <a:off x="4457701" y="1409700"/>
            <a:ext cx="119063" cy="395288"/>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5" name="Down Arrow 54"/>
          <p:cNvSpPr/>
          <p:nvPr/>
        </p:nvSpPr>
        <p:spPr>
          <a:xfrm rot="1487359">
            <a:off x="4610101" y="1562100"/>
            <a:ext cx="119063" cy="395288"/>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6" name="Down Arrow 55"/>
          <p:cNvSpPr/>
          <p:nvPr/>
        </p:nvSpPr>
        <p:spPr>
          <a:xfrm rot="1487359">
            <a:off x="4762501" y="1714500"/>
            <a:ext cx="119063" cy="395288"/>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7" name="Down Arrow 56"/>
          <p:cNvSpPr/>
          <p:nvPr/>
        </p:nvSpPr>
        <p:spPr>
          <a:xfrm rot="1487359">
            <a:off x="4914901" y="1866900"/>
            <a:ext cx="119063" cy="395288"/>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8" name="Down Arrow 57"/>
          <p:cNvSpPr/>
          <p:nvPr/>
        </p:nvSpPr>
        <p:spPr>
          <a:xfrm rot="1487359">
            <a:off x="5130801" y="1978025"/>
            <a:ext cx="119063" cy="393700"/>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9" name="Down Arrow 58"/>
          <p:cNvSpPr/>
          <p:nvPr/>
        </p:nvSpPr>
        <p:spPr>
          <a:xfrm rot="2760243">
            <a:off x="4217988" y="1798638"/>
            <a:ext cx="125412" cy="341312"/>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35" name="Rectangle 1034"/>
          <p:cNvSpPr/>
          <p:nvPr/>
        </p:nvSpPr>
        <p:spPr>
          <a:xfrm>
            <a:off x="7107238" y="1919289"/>
            <a:ext cx="3408362" cy="1565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sz="1900" dirty="0">
                <a:solidFill>
                  <a:srgbClr val="FF0000"/>
                </a:solidFill>
                <a:latin typeface="Times New Roman" pitchFamily="18" charset="0"/>
                <a:cs typeface="Times New Roman" pitchFamily="18" charset="0"/>
              </a:rPr>
              <a:t>Dry season: mid Oct – mid May</a:t>
            </a:r>
          </a:p>
          <a:p>
            <a:pPr marL="285750" indent="-285750">
              <a:buFont typeface="Arial" pitchFamily="34" charset="0"/>
              <a:buChar char="•"/>
              <a:defRPr/>
            </a:pPr>
            <a:r>
              <a:rPr lang="en-US" sz="1900" dirty="0">
                <a:solidFill>
                  <a:srgbClr val="FF0000"/>
                </a:solidFill>
                <a:latin typeface="Times New Roman" pitchFamily="18" charset="0"/>
                <a:cs typeface="Times New Roman" pitchFamily="18" charset="0"/>
              </a:rPr>
              <a:t>Northeast monsoon</a:t>
            </a:r>
          </a:p>
          <a:p>
            <a:pPr marL="285750" indent="-285750">
              <a:buFont typeface="Arial" pitchFamily="34" charset="0"/>
              <a:buChar char="•"/>
              <a:defRPr/>
            </a:pPr>
            <a:r>
              <a:rPr lang="en-US" sz="1900" dirty="0">
                <a:solidFill>
                  <a:srgbClr val="FF0000"/>
                </a:solidFill>
                <a:latin typeface="Times New Roman" pitchFamily="18" charset="0"/>
                <a:cs typeface="Times New Roman" pitchFamily="18" charset="0"/>
              </a:rPr>
              <a:t>Coldest period: Dec – Jan, dry air and less rain</a:t>
            </a:r>
          </a:p>
        </p:txBody>
      </p:sp>
      <p:sp>
        <p:nvSpPr>
          <p:cNvPr id="1036" name="Right Arrow 1035"/>
          <p:cNvSpPr/>
          <p:nvPr/>
        </p:nvSpPr>
        <p:spPr>
          <a:xfrm rot="1400067">
            <a:off x="2508250" y="2009775"/>
            <a:ext cx="520700" cy="29368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2" name="Right Arrow 61"/>
          <p:cNvSpPr/>
          <p:nvPr/>
        </p:nvSpPr>
        <p:spPr>
          <a:xfrm rot="1400067">
            <a:off x="2322514" y="2433639"/>
            <a:ext cx="522287" cy="29527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3" name="Right Arrow 62"/>
          <p:cNvSpPr/>
          <p:nvPr/>
        </p:nvSpPr>
        <p:spPr>
          <a:xfrm rot="1400067">
            <a:off x="3098800" y="2357439"/>
            <a:ext cx="522288" cy="29527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4" name="Right Arrow 63"/>
          <p:cNvSpPr/>
          <p:nvPr/>
        </p:nvSpPr>
        <p:spPr>
          <a:xfrm rot="1400067">
            <a:off x="2946400" y="2662239"/>
            <a:ext cx="522288" cy="29527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37" name="Right Arrow 1036"/>
          <p:cNvSpPr/>
          <p:nvPr/>
        </p:nvSpPr>
        <p:spPr>
          <a:xfrm>
            <a:off x="1765300" y="2924175"/>
            <a:ext cx="368300" cy="29368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6" name="Right Arrow 65"/>
          <p:cNvSpPr/>
          <p:nvPr/>
        </p:nvSpPr>
        <p:spPr>
          <a:xfrm>
            <a:off x="2209801" y="2927351"/>
            <a:ext cx="373063" cy="29051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38" name="Right Arrow 1037"/>
          <p:cNvSpPr/>
          <p:nvPr/>
        </p:nvSpPr>
        <p:spPr>
          <a:xfrm rot="20509895">
            <a:off x="2336801" y="3290888"/>
            <a:ext cx="422275" cy="182562"/>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8" name="Right Arrow 67"/>
          <p:cNvSpPr/>
          <p:nvPr/>
        </p:nvSpPr>
        <p:spPr>
          <a:xfrm rot="20509895">
            <a:off x="2913063" y="3109914"/>
            <a:ext cx="423862" cy="180975"/>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9" name="Right Arrow 68"/>
          <p:cNvSpPr/>
          <p:nvPr/>
        </p:nvSpPr>
        <p:spPr>
          <a:xfrm rot="20509895">
            <a:off x="3444876" y="2957514"/>
            <a:ext cx="423863" cy="180975"/>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0" name="Rectangle 69"/>
          <p:cNvSpPr/>
          <p:nvPr/>
        </p:nvSpPr>
        <p:spPr>
          <a:xfrm>
            <a:off x="7107238" y="3486151"/>
            <a:ext cx="3408362" cy="142557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buFont typeface="Arial" pitchFamily="34" charset="0"/>
              <a:buChar char="•"/>
              <a:defRPr/>
            </a:pPr>
            <a:r>
              <a:rPr lang="en-US" sz="1900" dirty="0">
                <a:solidFill>
                  <a:schemeClr val="tx1"/>
                </a:solidFill>
                <a:latin typeface="Times New Roman" pitchFamily="18" charset="0"/>
                <a:cs typeface="Times New Roman" pitchFamily="18" charset="0"/>
              </a:rPr>
              <a:t>Hottest period: April – May</a:t>
            </a:r>
          </a:p>
          <a:p>
            <a:pPr marL="285750" indent="-285750">
              <a:buFont typeface="Arial" pitchFamily="34" charset="0"/>
              <a:buChar char="•"/>
              <a:defRPr/>
            </a:pPr>
            <a:r>
              <a:rPr lang="en-US" sz="1900" dirty="0">
                <a:solidFill>
                  <a:schemeClr val="tx1"/>
                </a:solidFill>
                <a:latin typeface="Times New Roman" pitchFamily="18" charset="0"/>
                <a:cs typeface="Times New Roman" pitchFamily="18" charset="0"/>
              </a:rPr>
              <a:t>Local storm, strong wind, thunderstorm, hail,</a:t>
            </a:r>
            <a:r>
              <a:rPr lang="en-US" dirty="0">
                <a:solidFill>
                  <a:schemeClr val="tx1"/>
                </a:solidFill>
                <a:latin typeface="Times New Roman" pitchFamily="18" charset="0"/>
                <a:cs typeface="Times New Roman" pitchFamily="18" charset="0"/>
              </a:rPr>
              <a:t> </a:t>
            </a:r>
          </a:p>
        </p:txBody>
      </p:sp>
      <p:sp>
        <p:nvSpPr>
          <p:cNvPr id="71" name="Right Arrow 70"/>
          <p:cNvSpPr/>
          <p:nvPr/>
        </p:nvSpPr>
        <p:spPr>
          <a:xfrm rot="18422698">
            <a:off x="3597276" y="3290888"/>
            <a:ext cx="423862" cy="182563"/>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2" name="Right Arrow 71"/>
          <p:cNvSpPr/>
          <p:nvPr/>
        </p:nvSpPr>
        <p:spPr>
          <a:xfrm rot="18422698">
            <a:off x="3749676" y="3443288"/>
            <a:ext cx="423862" cy="182563"/>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3" name="Right Arrow 72"/>
          <p:cNvSpPr/>
          <p:nvPr/>
        </p:nvSpPr>
        <p:spPr>
          <a:xfrm rot="18422698">
            <a:off x="3902076" y="3595688"/>
            <a:ext cx="423862" cy="182563"/>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4" name="Right Arrow 73"/>
          <p:cNvSpPr/>
          <p:nvPr/>
        </p:nvSpPr>
        <p:spPr>
          <a:xfrm rot="18422698">
            <a:off x="2655889" y="3952876"/>
            <a:ext cx="422275" cy="180975"/>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5" name="Right Arrow 74"/>
          <p:cNvSpPr/>
          <p:nvPr/>
        </p:nvSpPr>
        <p:spPr>
          <a:xfrm rot="18422698">
            <a:off x="2808289" y="4105276"/>
            <a:ext cx="422275" cy="180975"/>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6" name="Right Arrow 75"/>
          <p:cNvSpPr/>
          <p:nvPr/>
        </p:nvSpPr>
        <p:spPr>
          <a:xfrm rot="18422698">
            <a:off x="2960689" y="4257676"/>
            <a:ext cx="422275" cy="180975"/>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7" name="Right Arrow 76"/>
          <p:cNvSpPr/>
          <p:nvPr/>
        </p:nvSpPr>
        <p:spPr>
          <a:xfrm rot="18422698">
            <a:off x="3113089" y="4410076"/>
            <a:ext cx="422275" cy="180975"/>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8" name="Right Arrow 77"/>
          <p:cNvSpPr/>
          <p:nvPr/>
        </p:nvSpPr>
        <p:spPr>
          <a:xfrm rot="18422698">
            <a:off x="3160714" y="3729039"/>
            <a:ext cx="422275" cy="180975"/>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5" name="Curved Connector 4"/>
          <p:cNvCxnSpPr/>
          <p:nvPr/>
        </p:nvCxnSpPr>
        <p:spPr>
          <a:xfrm rot="16200000" flipV="1">
            <a:off x="4133851" y="4224338"/>
            <a:ext cx="715962" cy="658813"/>
          </a:xfrm>
          <a:prstGeom prst="curvedConnector3">
            <a:avLst>
              <a:gd name="adj1" fmla="val 6829"/>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54" name="Curved Connector 53"/>
          <p:cNvCxnSpPr/>
          <p:nvPr/>
        </p:nvCxnSpPr>
        <p:spPr>
          <a:xfrm rot="16200000" flipV="1">
            <a:off x="4286251" y="3914776"/>
            <a:ext cx="715963" cy="658813"/>
          </a:xfrm>
          <a:prstGeom prst="curvedConnector3">
            <a:avLst>
              <a:gd name="adj1" fmla="val 6829"/>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60" name="Curved Connector 59"/>
          <p:cNvCxnSpPr/>
          <p:nvPr/>
        </p:nvCxnSpPr>
        <p:spPr>
          <a:xfrm rot="16200000" flipV="1">
            <a:off x="3759200" y="4394200"/>
            <a:ext cx="717550" cy="660400"/>
          </a:xfrm>
          <a:prstGeom prst="curvedConnector3">
            <a:avLst>
              <a:gd name="adj1" fmla="val 6829"/>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61" name="Right Arrow 60"/>
          <p:cNvSpPr/>
          <p:nvPr/>
        </p:nvSpPr>
        <p:spPr>
          <a:xfrm rot="18422698">
            <a:off x="3398839" y="3867151"/>
            <a:ext cx="422275" cy="180975"/>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5" name="Right Arrow 64"/>
          <p:cNvSpPr/>
          <p:nvPr/>
        </p:nvSpPr>
        <p:spPr>
          <a:xfrm rot="18422698">
            <a:off x="3551239" y="4019551"/>
            <a:ext cx="422275" cy="180975"/>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8" name="Rounded Rectangle 17"/>
          <p:cNvSpPr/>
          <p:nvPr/>
        </p:nvSpPr>
        <p:spPr>
          <a:xfrm>
            <a:off x="1541463" y="5105400"/>
            <a:ext cx="8974137" cy="1752600"/>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buFont typeface="Arial" pitchFamily="34" charset="0"/>
              <a:buChar char="•"/>
              <a:defRPr/>
            </a:pPr>
            <a:r>
              <a:rPr lang="en-US" sz="2600" dirty="0">
                <a:latin typeface="Times New Roman" pitchFamily="18" charset="0"/>
                <a:cs typeface="Times New Roman" pitchFamily="18" charset="0"/>
              </a:rPr>
              <a:t>Wet season: mid May – mid October</a:t>
            </a:r>
          </a:p>
          <a:p>
            <a:pPr marL="285750" indent="-285750">
              <a:buFont typeface="Arial" pitchFamily="34" charset="0"/>
              <a:buChar char="•"/>
              <a:defRPr/>
            </a:pPr>
            <a:r>
              <a:rPr lang="en-US" sz="2600" dirty="0">
                <a:latin typeface="Times New Roman" pitchFamily="18" charset="0"/>
                <a:cs typeface="Times New Roman" pitchFamily="18" charset="0"/>
              </a:rPr>
              <a:t>Southwest monsoon associated with direct or indirect tropical cyclone over North Western Pacific region.</a:t>
            </a:r>
          </a:p>
          <a:p>
            <a:pPr marL="285750" indent="-285750">
              <a:buFont typeface="Arial" pitchFamily="34" charset="0"/>
              <a:buChar char="•"/>
              <a:defRPr/>
            </a:pPr>
            <a:r>
              <a:rPr lang="en-US" sz="2600" dirty="0">
                <a:latin typeface="Times New Roman" pitchFamily="18" charset="0"/>
                <a:cs typeface="Times New Roman" pitchFamily="18" charset="0"/>
              </a:rPr>
              <a:t>During flood season: from July – October: 85 – 95% , from November – May: 10 – 15%</a:t>
            </a:r>
          </a:p>
        </p:txBody>
      </p:sp>
      <p:pic>
        <p:nvPicPr>
          <p:cNvPr id="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6475" y="3941763"/>
            <a:ext cx="9715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7650" y="3381376"/>
            <a:ext cx="508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1488" y="2987676"/>
            <a:ext cx="5080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36603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35"/>
                                        </p:tgtEl>
                                        <p:attrNameLst>
                                          <p:attrName>style.visibility</p:attrName>
                                        </p:attrNameLst>
                                      </p:cBhvr>
                                      <p:to>
                                        <p:strVal val="visible"/>
                                      </p:to>
                                    </p:set>
                                    <p:animEffect transition="in" filter="wheel(1)">
                                      <p:cBhvr>
                                        <p:cTn id="7" dur="2000"/>
                                        <p:tgtEl>
                                          <p:spTgt spid="103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heel(1)">
                                      <p:cBhvr>
                                        <p:cTn id="10" dur="2000"/>
                                        <p:tgtEl>
                                          <p:spTgt spid="58"/>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heel(1)">
                                      <p:cBhvr>
                                        <p:cTn id="13" dur="2000"/>
                                        <p:tgtEl>
                                          <p:spTgt spid="5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heel(1)">
                                      <p:cBhvr>
                                        <p:cTn id="16" dur="2000"/>
                                        <p:tgtEl>
                                          <p:spTgt spid="5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heel(1)">
                                      <p:cBhvr>
                                        <p:cTn id="19" dur="2000"/>
                                        <p:tgtEl>
                                          <p:spTgt spid="55"/>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034"/>
                                        </p:tgtEl>
                                        <p:attrNameLst>
                                          <p:attrName>style.visibility</p:attrName>
                                        </p:attrNameLst>
                                      </p:cBhvr>
                                      <p:to>
                                        <p:strVal val="visible"/>
                                      </p:to>
                                    </p:set>
                                    <p:animEffect transition="in" filter="wheel(1)">
                                      <p:cBhvr>
                                        <p:cTn id="22" dur="2000"/>
                                        <p:tgtEl>
                                          <p:spTgt spid="1034"/>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heel(1)">
                                      <p:cBhvr>
                                        <p:cTn id="25" dur="2000"/>
                                        <p:tgtEl>
                                          <p:spTgt spid="59"/>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032"/>
                                        </p:tgtEl>
                                        <p:attrNameLst>
                                          <p:attrName>style.visibility</p:attrName>
                                        </p:attrNameLst>
                                      </p:cBhvr>
                                      <p:to>
                                        <p:strVal val="visible"/>
                                      </p:to>
                                    </p:set>
                                    <p:animEffect transition="in" filter="wheel(1)">
                                      <p:cBhvr>
                                        <p:cTn id="28" dur="2000"/>
                                        <p:tgtEl>
                                          <p:spTgt spid="1032"/>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heel(1)">
                                      <p:cBhvr>
                                        <p:cTn id="31" dur="2000"/>
                                        <p:tgtEl>
                                          <p:spTgt spid="44"/>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heel(1)">
                                      <p:cBhvr>
                                        <p:cTn id="37" dur="2000"/>
                                        <p:tgtEl>
                                          <p:spTgt spid="46"/>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heel(1)">
                                      <p:cBhvr>
                                        <p:cTn id="40" dur="2000"/>
                                        <p:tgtEl>
                                          <p:spTgt spid="49"/>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heel(1)">
                                      <p:cBhvr>
                                        <p:cTn id="43" dur="2000"/>
                                        <p:tgtEl>
                                          <p:spTgt spid="50"/>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heel(1)">
                                      <p:cBhvr>
                                        <p:cTn id="46" dur="2000"/>
                                        <p:tgtEl>
                                          <p:spTgt spid="53"/>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heel(1)">
                                      <p:cBhvr>
                                        <p:cTn id="49" dur="2000"/>
                                        <p:tgtEl>
                                          <p:spTgt spid="52"/>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heel(1)">
                                      <p:cBhvr>
                                        <p:cTn id="52" dur="2000"/>
                                        <p:tgtEl>
                                          <p:spTgt spid="5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circle(in)">
                                      <p:cBhvr>
                                        <p:cTn id="57" dur="2000"/>
                                        <p:tgtEl>
                                          <p:spTgt spid="70"/>
                                        </p:tgtEl>
                                      </p:cBhvr>
                                    </p:animEffect>
                                  </p:childTnLst>
                                </p:cTn>
                              </p:par>
                              <p:par>
                                <p:cTn id="58" presetID="6" presetClass="entr" presetSubtype="16" fill="hold" grpId="0" nodeType="withEffect">
                                  <p:stCondLst>
                                    <p:cond delay="0"/>
                                  </p:stCondLst>
                                  <p:childTnLst>
                                    <p:set>
                                      <p:cBhvr>
                                        <p:cTn id="59" dur="1" fill="hold">
                                          <p:stCondLst>
                                            <p:cond delay="0"/>
                                          </p:stCondLst>
                                        </p:cTn>
                                        <p:tgtEl>
                                          <p:spTgt spid="1037"/>
                                        </p:tgtEl>
                                        <p:attrNameLst>
                                          <p:attrName>style.visibility</p:attrName>
                                        </p:attrNameLst>
                                      </p:cBhvr>
                                      <p:to>
                                        <p:strVal val="visible"/>
                                      </p:to>
                                    </p:set>
                                    <p:animEffect transition="in" filter="circle(in)">
                                      <p:cBhvr>
                                        <p:cTn id="60" dur="2000"/>
                                        <p:tgtEl>
                                          <p:spTgt spid="1037"/>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circle(in)">
                                      <p:cBhvr>
                                        <p:cTn id="63" dur="2000"/>
                                        <p:tgtEl>
                                          <p:spTgt spid="66"/>
                                        </p:tgtEl>
                                      </p:cBhvr>
                                    </p:animEffect>
                                  </p:childTnLst>
                                </p:cTn>
                              </p:par>
                              <p:par>
                                <p:cTn id="64" presetID="6" presetClass="entr" presetSubtype="16" fill="hold" grpId="0" nodeType="withEffect">
                                  <p:stCondLst>
                                    <p:cond delay="0"/>
                                  </p:stCondLst>
                                  <p:childTnLst>
                                    <p:set>
                                      <p:cBhvr>
                                        <p:cTn id="65" dur="1" fill="hold">
                                          <p:stCondLst>
                                            <p:cond delay="0"/>
                                          </p:stCondLst>
                                        </p:cTn>
                                        <p:tgtEl>
                                          <p:spTgt spid="1038"/>
                                        </p:tgtEl>
                                        <p:attrNameLst>
                                          <p:attrName>style.visibility</p:attrName>
                                        </p:attrNameLst>
                                      </p:cBhvr>
                                      <p:to>
                                        <p:strVal val="visible"/>
                                      </p:to>
                                    </p:set>
                                    <p:animEffect transition="in" filter="circle(in)">
                                      <p:cBhvr>
                                        <p:cTn id="66" dur="2000"/>
                                        <p:tgtEl>
                                          <p:spTgt spid="1038"/>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circle(in)">
                                      <p:cBhvr>
                                        <p:cTn id="69" dur="2000"/>
                                        <p:tgtEl>
                                          <p:spTgt spid="68"/>
                                        </p:tgtEl>
                                      </p:cBhvr>
                                    </p:animEffect>
                                  </p:childTnLst>
                                </p:cTn>
                              </p:par>
                              <p:par>
                                <p:cTn id="70" presetID="6" presetClass="entr" presetSubtype="16" fill="hold" grpId="0" nodeType="with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circle(in)">
                                      <p:cBhvr>
                                        <p:cTn id="72" dur="2000"/>
                                        <p:tgtEl>
                                          <p:spTgt spid="64"/>
                                        </p:tgtEl>
                                      </p:cBhvr>
                                    </p:animEffect>
                                  </p:childTnLst>
                                </p:cTn>
                              </p:par>
                              <p:par>
                                <p:cTn id="73" presetID="6" presetClass="entr" presetSubtype="16" fill="hold" grpId="0" nodeType="withEffect">
                                  <p:stCondLst>
                                    <p:cond delay="0"/>
                                  </p:stCondLst>
                                  <p:childTnLst>
                                    <p:set>
                                      <p:cBhvr>
                                        <p:cTn id="74" dur="1" fill="hold">
                                          <p:stCondLst>
                                            <p:cond delay="0"/>
                                          </p:stCondLst>
                                        </p:cTn>
                                        <p:tgtEl>
                                          <p:spTgt spid="1036"/>
                                        </p:tgtEl>
                                        <p:attrNameLst>
                                          <p:attrName>style.visibility</p:attrName>
                                        </p:attrNameLst>
                                      </p:cBhvr>
                                      <p:to>
                                        <p:strVal val="visible"/>
                                      </p:to>
                                    </p:set>
                                    <p:animEffect transition="in" filter="circle(in)">
                                      <p:cBhvr>
                                        <p:cTn id="75" dur="2000"/>
                                        <p:tgtEl>
                                          <p:spTgt spid="1036"/>
                                        </p:tgtEl>
                                      </p:cBhvr>
                                    </p:animEffect>
                                  </p:childTnLst>
                                </p:cTn>
                              </p:par>
                              <p:par>
                                <p:cTn id="76" presetID="6" presetClass="entr" presetSubtype="16"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circle(in)">
                                      <p:cBhvr>
                                        <p:cTn id="78" dur="2000"/>
                                        <p:tgtEl>
                                          <p:spTgt spid="62"/>
                                        </p:tgtEl>
                                      </p:cBhvr>
                                    </p:animEffect>
                                  </p:childTnLst>
                                </p:cTn>
                              </p:par>
                              <p:par>
                                <p:cTn id="79" presetID="6" presetClass="entr" presetSubtype="16"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circle(in)">
                                      <p:cBhvr>
                                        <p:cTn id="81" dur="2000"/>
                                        <p:tgtEl>
                                          <p:spTgt spid="63"/>
                                        </p:tgtEl>
                                      </p:cBhvr>
                                    </p:animEffect>
                                  </p:childTnLst>
                                </p:cTn>
                              </p:par>
                              <p:par>
                                <p:cTn id="82" presetID="6" presetClass="entr" presetSubtype="16"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circle(in)">
                                      <p:cBhvr>
                                        <p:cTn id="84" dur="2000"/>
                                        <p:tgtEl>
                                          <p:spTgt spid="69"/>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1" presetClass="entr" presetSubtype="1" fill="hold" grpId="0"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heel(1)">
                                      <p:cBhvr>
                                        <p:cTn id="89" dur="2000"/>
                                        <p:tgtEl>
                                          <p:spTgt spid="18"/>
                                        </p:tgtEl>
                                      </p:cBhvr>
                                    </p:animEffect>
                                  </p:childTnLst>
                                </p:cTn>
                              </p:par>
                              <p:par>
                                <p:cTn id="90" presetID="21" presetClass="entr" presetSubtype="1" fill="hold" nodeType="withEffect">
                                  <p:stCondLst>
                                    <p:cond delay="0"/>
                                  </p:stCondLst>
                                  <p:childTnLst>
                                    <p:set>
                                      <p:cBhvr>
                                        <p:cTn id="91" dur="1" fill="hold">
                                          <p:stCondLst>
                                            <p:cond delay="0"/>
                                          </p:stCondLst>
                                        </p:cTn>
                                        <p:tgtEl>
                                          <p:spTgt spid="80"/>
                                        </p:tgtEl>
                                        <p:attrNameLst>
                                          <p:attrName>style.visibility</p:attrName>
                                        </p:attrNameLst>
                                      </p:cBhvr>
                                      <p:to>
                                        <p:strVal val="visible"/>
                                      </p:to>
                                    </p:set>
                                    <p:animEffect transition="in" filter="wheel(1)">
                                      <p:cBhvr>
                                        <p:cTn id="92" dur="2000"/>
                                        <p:tgtEl>
                                          <p:spTgt spid="80"/>
                                        </p:tgtEl>
                                      </p:cBhvr>
                                    </p:animEffect>
                                  </p:childTnLst>
                                </p:cTn>
                              </p:par>
                              <p:par>
                                <p:cTn id="93" presetID="21" presetClass="entr" presetSubtype="1" fill="hold" nodeType="withEffect">
                                  <p:stCondLst>
                                    <p:cond delay="0"/>
                                  </p:stCondLst>
                                  <p:childTnLst>
                                    <p:set>
                                      <p:cBhvr>
                                        <p:cTn id="94" dur="1" fill="hold">
                                          <p:stCondLst>
                                            <p:cond delay="0"/>
                                          </p:stCondLst>
                                        </p:cTn>
                                        <p:tgtEl>
                                          <p:spTgt spid="81"/>
                                        </p:tgtEl>
                                        <p:attrNameLst>
                                          <p:attrName>style.visibility</p:attrName>
                                        </p:attrNameLst>
                                      </p:cBhvr>
                                      <p:to>
                                        <p:strVal val="visible"/>
                                      </p:to>
                                    </p:set>
                                    <p:animEffect transition="in" filter="wheel(1)">
                                      <p:cBhvr>
                                        <p:cTn id="95" dur="2000"/>
                                        <p:tgtEl>
                                          <p:spTgt spid="81"/>
                                        </p:tgtEl>
                                      </p:cBhvr>
                                    </p:animEffect>
                                  </p:childTnLst>
                                </p:cTn>
                              </p:par>
                              <p:par>
                                <p:cTn id="96" presetID="21" presetClass="entr" presetSubtype="1" fill="hold" nodeType="withEffect">
                                  <p:stCondLst>
                                    <p:cond delay="0"/>
                                  </p:stCondLst>
                                  <p:childTnLst>
                                    <p:set>
                                      <p:cBhvr>
                                        <p:cTn id="97" dur="1" fill="hold">
                                          <p:stCondLst>
                                            <p:cond delay="0"/>
                                          </p:stCondLst>
                                        </p:cTn>
                                        <p:tgtEl>
                                          <p:spTgt spid="82"/>
                                        </p:tgtEl>
                                        <p:attrNameLst>
                                          <p:attrName>style.visibility</p:attrName>
                                        </p:attrNameLst>
                                      </p:cBhvr>
                                      <p:to>
                                        <p:strVal val="visible"/>
                                      </p:to>
                                    </p:set>
                                    <p:animEffect transition="in" filter="wheel(1)">
                                      <p:cBhvr>
                                        <p:cTn id="98" dur="2000"/>
                                        <p:tgtEl>
                                          <p:spTgt spid="82"/>
                                        </p:tgtEl>
                                      </p:cBhvr>
                                    </p:animEffect>
                                  </p:childTnLst>
                                </p:cTn>
                              </p:par>
                              <p:par>
                                <p:cTn id="99" presetID="21" presetClass="entr" presetSubtype="1" fill="hold" grpId="0" nodeType="withEffect">
                                  <p:stCondLst>
                                    <p:cond delay="0"/>
                                  </p:stCondLst>
                                  <p:childTnLst>
                                    <p:set>
                                      <p:cBhvr>
                                        <p:cTn id="100" dur="1" fill="hold">
                                          <p:stCondLst>
                                            <p:cond delay="0"/>
                                          </p:stCondLst>
                                        </p:cTn>
                                        <p:tgtEl>
                                          <p:spTgt spid="73"/>
                                        </p:tgtEl>
                                        <p:attrNameLst>
                                          <p:attrName>style.visibility</p:attrName>
                                        </p:attrNameLst>
                                      </p:cBhvr>
                                      <p:to>
                                        <p:strVal val="visible"/>
                                      </p:to>
                                    </p:set>
                                    <p:animEffect transition="in" filter="wheel(1)">
                                      <p:cBhvr>
                                        <p:cTn id="101" dur="2000"/>
                                        <p:tgtEl>
                                          <p:spTgt spid="73"/>
                                        </p:tgtEl>
                                      </p:cBhvr>
                                    </p:animEffect>
                                  </p:childTnLst>
                                </p:cTn>
                              </p:par>
                              <p:par>
                                <p:cTn id="102" presetID="21" presetClass="entr" presetSubtype="1"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wheel(1)">
                                      <p:cBhvr>
                                        <p:cTn id="104" dur="2000"/>
                                        <p:tgtEl>
                                          <p:spTgt spid="72"/>
                                        </p:tgtEl>
                                      </p:cBhvr>
                                    </p:animEffect>
                                  </p:childTnLst>
                                </p:cTn>
                              </p:par>
                              <p:par>
                                <p:cTn id="105" presetID="21" presetClass="entr" presetSubtype="1" fill="hold" grpId="0" nodeType="with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wheel(1)">
                                      <p:cBhvr>
                                        <p:cTn id="107" dur="2000"/>
                                        <p:tgtEl>
                                          <p:spTgt spid="71"/>
                                        </p:tgtEl>
                                      </p:cBhvr>
                                    </p:animEffect>
                                  </p:childTnLst>
                                </p:cTn>
                              </p:par>
                              <p:par>
                                <p:cTn id="108" presetID="21" presetClass="entr" presetSubtype="1" fill="hold" nodeType="with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wheel(1)">
                                      <p:cBhvr>
                                        <p:cTn id="110" dur="2000"/>
                                        <p:tgtEl>
                                          <p:spTgt spid="54"/>
                                        </p:tgtEl>
                                      </p:cBhvr>
                                    </p:animEffect>
                                  </p:childTnLst>
                                </p:cTn>
                              </p:par>
                              <p:par>
                                <p:cTn id="111" presetID="21" presetClass="entr" presetSubtype="1" fill="hold" nodeType="withEffect">
                                  <p:stCondLst>
                                    <p:cond delay="0"/>
                                  </p:stCondLst>
                                  <p:childTnLst>
                                    <p:set>
                                      <p:cBhvr>
                                        <p:cTn id="112" dur="1" fill="hold">
                                          <p:stCondLst>
                                            <p:cond delay="0"/>
                                          </p:stCondLst>
                                        </p:cTn>
                                        <p:tgtEl>
                                          <p:spTgt spid="5"/>
                                        </p:tgtEl>
                                        <p:attrNameLst>
                                          <p:attrName>style.visibility</p:attrName>
                                        </p:attrNameLst>
                                      </p:cBhvr>
                                      <p:to>
                                        <p:strVal val="visible"/>
                                      </p:to>
                                    </p:set>
                                    <p:animEffect transition="in" filter="wheel(1)">
                                      <p:cBhvr>
                                        <p:cTn id="113" dur="2000"/>
                                        <p:tgtEl>
                                          <p:spTgt spid="5"/>
                                        </p:tgtEl>
                                      </p:cBhvr>
                                    </p:animEffect>
                                  </p:childTnLst>
                                </p:cTn>
                              </p:par>
                              <p:par>
                                <p:cTn id="114" presetID="21" presetClass="entr" presetSubtype="1" fill="hold" nodeType="with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wheel(1)">
                                      <p:cBhvr>
                                        <p:cTn id="116" dur="2000"/>
                                        <p:tgtEl>
                                          <p:spTgt spid="60"/>
                                        </p:tgtEl>
                                      </p:cBhvr>
                                    </p:animEffect>
                                  </p:childTnLst>
                                </p:cTn>
                              </p:par>
                              <p:par>
                                <p:cTn id="117" presetID="21" presetClass="entr" presetSubtype="1"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heel(1)">
                                      <p:cBhvr>
                                        <p:cTn id="119" dur="2000"/>
                                        <p:tgtEl>
                                          <p:spTgt spid="65"/>
                                        </p:tgtEl>
                                      </p:cBhvr>
                                    </p:animEffect>
                                  </p:childTnLst>
                                </p:cTn>
                              </p:par>
                              <p:par>
                                <p:cTn id="120" presetID="21" presetClass="entr" presetSubtype="1" fill="hold" grpId="0" nodeType="withEffect">
                                  <p:stCondLst>
                                    <p:cond delay="0"/>
                                  </p:stCondLst>
                                  <p:childTnLst>
                                    <p:set>
                                      <p:cBhvr>
                                        <p:cTn id="121" dur="1" fill="hold">
                                          <p:stCondLst>
                                            <p:cond delay="0"/>
                                          </p:stCondLst>
                                        </p:cTn>
                                        <p:tgtEl>
                                          <p:spTgt spid="61"/>
                                        </p:tgtEl>
                                        <p:attrNameLst>
                                          <p:attrName>style.visibility</p:attrName>
                                        </p:attrNameLst>
                                      </p:cBhvr>
                                      <p:to>
                                        <p:strVal val="visible"/>
                                      </p:to>
                                    </p:set>
                                    <p:animEffect transition="in" filter="wheel(1)">
                                      <p:cBhvr>
                                        <p:cTn id="122" dur="2000"/>
                                        <p:tgtEl>
                                          <p:spTgt spid="61"/>
                                        </p:tgtEl>
                                      </p:cBhvr>
                                    </p:animEffect>
                                  </p:childTnLst>
                                </p:cTn>
                              </p:par>
                              <p:par>
                                <p:cTn id="123" presetID="21" presetClass="entr" presetSubtype="1" fill="hold" grpId="0" nodeType="with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wheel(1)">
                                      <p:cBhvr>
                                        <p:cTn id="125" dur="2000"/>
                                        <p:tgtEl>
                                          <p:spTgt spid="78"/>
                                        </p:tgtEl>
                                      </p:cBhvr>
                                    </p:animEffect>
                                  </p:childTnLst>
                                </p:cTn>
                              </p:par>
                              <p:par>
                                <p:cTn id="126" presetID="21" presetClass="entr" presetSubtype="1" fill="hold" grpId="0" nodeType="with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heel(1)">
                                      <p:cBhvr>
                                        <p:cTn id="128" dur="2000"/>
                                        <p:tgtEl>
                                          <p:spTgt spid="74"/>
                                        </p:tgtEl>
                                      </p:cBhvr>
                                    </p:animEffect>
                                  </p:childTnLst>
                                </p:cTn>
                              </p:par>
                              <p:par>
                                <p:cTn id="129" presetID="21" presetClass="entr" presetSubtype="1"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heel(1)">
                                      <p:cBhvr>
                                        <p:cTn id="131" dur="2000"/>
                                        <p:tgtEl>
                                          <p:spTgt spid="75"/>
                                        </p:tgtEl>
                                      </p:cBhvr>
                                    </p:animEffect>
                                  </p:childTnLst>
                                </p:cTn>
                              </p:par>
                              <p:par>
                                <p:cTn id="132" presetID="21" presetClass="entr" presetSubtype="1"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Effect transition="in" filter="wheel(1)">
                                      <p:cBhvr>
                                        <p:cTn id="134" dur="2000"/>
                                        <p:tgtEl>
                                          <p:spTgt spid="76"/>
                                        </p:tgtEl>
                                      </p:cBhvr>
                                    </p:animEffect>
                                  </p:childTnLst>
                                </p:cTn>
                              </p:par>
                              <p:par>
                                <p:cTn id="135" presetID="21" presetClass="entr" presetSubtype="1" fill="hold" grpId="0" nodeType="withEffect">
                                  <p:stCondLst>
                                    <p:cond delay="0"/>
                                  </p:stCondLst>
                                  <p:childTnLst>
                                    <p:set>
                                      <p:cBhvr>
                                        <p:cTn id="136" dur="1" fill="hold">
                                          <p:stCondLst>
                                            <p:cond delay="0"/>
                                          </p:stCondLst>
                                        </p:cTn>
                                        <p:tgtEl>
                                          <p:spTgt spid="77"/>
                                        </p:tgtEl>
                                        <p:attrNameLst>
                                          <p:attrName>style.visibility</p:attrName>
                                        </p:attrNameLst>
                                      </p:cBhvr>
                                      <p:to>
                                        <p:strVal val="visible"/>
                                      </p:to>
                                    </p:set>
                                    <p:animEffect transition="in" filter="wheel(1)">
                                      <p:cBhvr>
                                        <p:cTn id="137" dur="2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nimBg="1"/>
      <p:bldP spid="44" grpId="0" animBg="1"/>
      <p:bldP spid="45" grpId="0" animBg="1"/>
      <p:bldP spid="46" grpId="0" animBg="1"/>
      <p:bldP spid="49" grpId="0" animBg="1"/>
      <p:bldP spid="50" grpId="0" animBg="1"/>
      <p:bldP spid="51" grpId="0" animBg="1"/>
      <p:bldP spid="52" grpId="0" animBg="1"/>
      <p:bldP spid="53" grpId="0" animBg="1"/>
      <p:bldP spid="1034" grpId="0" animBg="1"/>
      <p:bldP spid="55" grpId="0" animBg="1"/>
      <p:bldP spid="56" grpId="0" animBg="1"/>
      <p:bldP spid="57" grpId="0" animBg="1"/>
      <p:bldP spid="58" grpId="0" animBg="1"/>
      <p:bldP spid="59" grpId="0" animBg="1"/>
      <p:bldP spid="1035" grpId="0" animBg="1"/>
      <p:bldP spid="1036" grpId="0" animBg="1"/>
      <p:bldP spid="62" grpId="0" animBg="1"/>
      <p:bldP spid="63" grpId="0" animBg="1"/>
      <p:bldP spid="64" grpId="0" animBg="1"/>
      <p:bldP spid="1037" grpId="0" animBg="1"/>
      <p:bldP spid="66" grpId="0" animBg="1"/>
      <p:bldP spid="1038"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61" grpId="0" animBg="1"/>
      <p:bldP spid="65"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9"/>
          <p:cNvPicPr>
            <a:picLocks noChangeAspect="1" noChangeArrowheads="1"/>
          </p:cNvPicPr>
          <p:nvPr/>
        </p:nvPicPr>
        <p:blipFill>
          <a:blip r:embed="rId3" cstate="print"/>
          <a:srcRect/>
          <a:stretch>
            <a:fillRect/>
          </a:stretch>
        </p:blipFill>
        <p:spPr bwMode="auto">
          <a:xfrm>
            <a:off x="1662054" y="266183"/>
            <a:ext cx="1293417" cy="1244046"/>
          </a:xfrm>
          <a:prstGeom prst="rect">
            <a:avLst/>
          </a:prstGeom>
          <a:noFill/>
          <a:ln w="9525" algn="ctr">
            <a:noFill/>
            <a:miter lim="800000"/>
            <a:headEnd/>
            <a:tailEnd/>
          </a:ln>
        </p:spPr>
      </p:pic>
      <p:pic>
        <p:nvPicPr>
          <p:cNvPr id="3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2687" y="2544418"/>
            <a:ext cx="3313449"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Title 1"/>
          <p:cNvSpPr>
            <a:spLocks noGrp="1"/>
          </p:cNvSpPr>
          <p:nvPr>
            <p:ph type="title"/>
          </p:nvPr>
        </p:nvSpPr>
        <p:spPr>
          <a:xfrm>
            <a:off x="3611217" y="-80862"/>
            <a:ext cx="6934200" cy="819839"/>
          </a:xfrm>
        </p:spPr>
        <p:txBody>
          <a:bodyPr>
            <a:normAutofit/>
          </a:bodyPr>
          <a:lstStyle/>
          <a:p>
            <a:r>
              <a:rPr lang="en-US" sz="2800" b="1" dirty="0"/>
              <a:t>DMH’s roles and responsibilities</a:t>
            </a:r>
          </a:p>
        </p:txBody>
      </p:sp>
      <p:sp>
        <p:nvSpPr>
          <p:cNvPr id="32" name="Rectangle 31"/>
          <p:cNvSpPr/>
          <p:nvPr/>
        </p:nvSpPr>
        <p:spPr>
          <a:xfrm>
            <a:off x="3611217" y="609600"/>
            <a:ext cx="6016388" cy="85753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4300" lvl="1"/>
            <a:r>
              <a:rPr lang="en-US" dirty="0">
                <a:latin typeface="Phetsarath OT" panose="02000500000000020004" pitchFamily="2" charset="0"/>
                <a:cs typeface="Phetsarath OT" panose="02000500000000020004" pitchFamily="2" charset="0"/>
              </a:rPr>
              <a:t>Department of Meteorology and Hydrology (DMH) is a science departmental under MONRE to provide meteorological, hydrological and seismic information</a:t>
            </a:r>
            <a:endParaRPr lang="lo-LA" dirty="0">
              <a:latin typeface="Phetsarath OT" panose="02000500000000020004" pitchFamily="2" charset="0"/>
              <a:cs typeface="Phetsarath OT" panose="02000500000000020004" pitchFamily="2" charset="0"/>
            </a:endParaRPr>
          </a:p>
        </p:txBody>
      </p:sp>
      <p:cxnSp>
        <p:nvCxnSpPr>
          <p:cNvPr id="8" name="Straight Connector 7"/>
          <p:cNvCxnSpPr>
            <a:stCxn id="32" idx="2"/>
            <a:endCxn id="35" idx="0"/>
          </p:cNvCxnSpPr>
          <p:nvPr/>
        </p:nvCxnSpPr>
        <p:spPr>
          <a:xfrm>
            <a:off x="6619411" y="1467134"/>
            <a:ext cx="0" cy="107728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1524000" y="1510229"/>
            <a:ext cx="2362200" cy="89734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Phetsarath OT" panose="02000500000000020004" pitchFamily="2" charset="0"/>
                <a:cs typeface="Phetsarath OT" panose="02000500000000020004" pitchFamily="2" charset="0"/>
              </a:rPr>
              <a:t>Provide Hydrological Services</a:t>
            </a:r>
            <a:endParaRPr lang="en-US" dirty="0">
              <a:latin typeface="Phetsarath OT" panose="02000500000000020004" pitchFamily="2" charset="0"/>
              <a:cs typeface="Phetsarath OT" panose="02000500000000020004" pitchFamily="2" charset="0"/>
            </a:endParaRPr>
          </a:p>
          <a:p>
            <a:pPr algn="ctr"/>
            <a:endParaRPr lang="en-US" dirty="0">
              <a:latin typeface="Phetsarath OT" panose="02000500000000020004" pitchFamily="2" charset="0"/>
              <a:cs typeface="Phetsarath OT" panose="02000500000000020004" pitchFamily="2" charset="0"/>
            </a:endParaRPr>
          </a:p>
        </p:txBody>
      </p:sp>
      <p:pic>
        <p:nvPicPr>
          <p:cNvPr id="1126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1" y="2498729"/>
            <a:ext cx="1295400" cy="1277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28122" y="2443523"/>
            <a:ext cx="1103848" cy="1387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4001" y="5305839"/>
            <a:ext cx="2009799" cy="1333500"/>
          </a:xfrm>
          <a:prstGeom prst="rect">
            <a:avLst/>
          </a:prstGeom>
        </p:spPr>
      </p:pic>
      <p:pic>
        <p:nvPicPr>
          <p:cNvPr id="1126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38349" y="3795427"/>
            <a:ext cx="1995450" cy="151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Arrow Connector 11"/>
          <p:cNvCxnSpPr>
            <a:stCxn id="35" idx="1"/>
            <a:endCxn id="34" idx="3"/>
          </p:cNvCxnSpPr>
          <p:nvPr/>
        </p:nvCxnSpPr>
        <p:spPr>
          <a:xfrm flipH="1" flipV="1">
            <a:off x="3886200" y="1958900"/>
            <a:ext cx="1076486" cy="15380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35" idx="1"/>
            <a:endCxn id="11267" idx="3"/>
          </p:cNvCxnSpPr>
          <p:nvPr/>
        </p:nvCxnSpPr>
        <p:spPr>
          <a:xfrm flipH="1" flipV="1">
            <a:off x="3931970" y="3137452"/>
            <a:ext cx="1030716" cy="3594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35" idx="1"/>
            <a:endCxn id="11268" idx="3"/>
          </p:cNvCxnSpPr>
          <p:nvPr/>
        </p:nvCxnSpPr>
        <p:spPr>
          <a:xfrm flipH="1">
            <a:off x="3533800" y="3496919"/>
            <a:ext cx="1428887" cy="10537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9" idx="3"/>
          </p:cNvCxnSpPr>
          <p:nvPr/>
        </p:nvCxnSpPr>
        <p:spPr>
          <a:xfrm flipH="1">
            <a:off x="3533800" y="3496919"/>
            <a:ext cx="1428887" cy="24756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3905722" y="1510229"/>
            <a:ext cx="2667000" cy="6858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hetsarath OT" panose="02000500000000020004" pitchFamily="2" charset="0"/>
                <a:cs typeface="Phetsarath OT" panose="02000500000000020004" pitchFamily="2" charset="0"/>
              </a:rPr>
              <a:t>Provide Meteorological</a:t>
            </a:r>
            <a:r>
              <a:rPr lang="lo-LA" dirty="0">
                <a:latin typeface="Phetsarath OT" panose="02000500000000020004" pitchFamily="2" charset="0"/>
                <a:cs typeface="Phetsarath OT" panose="02000500000000020004" pitchFamily="2" charset="0"/>
              </a:rPr>
              <a:t> </a:t>
            </a:r>
            <a:r>
              <a:rPr lang="en-US" dirty="0">
                <a:latin typeface="Phetsarath OT" panose="02000500000000020004" pitchFamily="2" charset="0"/>
                <a:cs typeface="Phetsarath OT" panose="02000500000000020004" pitchFamily="2" charset="0"/>
              </a:rPr>
              <a:t>and Agro met services</a:t>
            </a:r>
          </a:p>
        </p:txBody>
      </p:sp>
      <p:sp>
        <p:nvSpPr>
          <p:cNvPr id="53" name="Rectangle 52"/>
          <p:cNvSpPr/>
          <p:nvPr/>
        </p:nvSpPr>
        <p:spPr>
          <a:xfrm>
            <a:off x="6705600" y="1510229"/>
            <a:ext cx="2362200" cy="89734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Phetsarath OT" panose="02000500000000020004" pitchFamily="2" charset="0"/>
                <a:cs typeface="Phetsarath OT" panose="02000500000000020004" pitchFamily="2" charset="0"/>
              </a:rPr>
              <a:t>Provide weather, Climate and forecasts to the public</a:t>
            </a:r>
          </a:p>
        </p:txBody>
      </p:sp>
      <p:pic>
        <p:nvPicPr>
          <p:cNvPr id="11269"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60366" y="4668079"/>
            <a:ext cx="1792713" cy="1312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44958" y="4668080"/>
            <a:ext cx="1512095" cy="2189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2" name="Straight Arrow Connector 21"/>
          <p:cNvCxnSpPr>
            <a:stCxn id="35" idx="0"/>
            <a:endCxn id="52" idx="2"/>
          </p:cNvCxnSpPr>
          <p:nvPr/>
        </p:nvCxnSpPr>
        <p:spPr>
          <a:xfrm flipH="1" flipV="1">
            <a:off x="5239223" y="2196030"/>
            <a:ext cx="1380189" cy="3483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35" idx="0"/>
            <a:endCxn id="53" idx="2"/>
          </p:cNvCxnSpPr>
          <p:nvPr/>
        </p:nvCxnSpPr>
        <p:spPr>
          <a:xfrm flipV="1">
            <a:off x="6619412" y="2407570"/>
            <a:ext cx="1267289" cy="1368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35" idx="2"/>
            <a:endCxn id="11270" idx="0"/>
          </p:cNvCxnSpPr>
          <p:nvPr/>
        </p:nvCxnSpPr>
        <p:spPr>
          <a:xfrm flipH="1">
            <a:off x="4301005" y="4449419"/>
            <a:ext cx="2318406" cy="2186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35" idx="2"/>
            <a:endCxn id="11269" idx="0"/>
          </p:cNvCxnSpPr>
          <p:nvPr/>
        </p:nvCxnSpPr>
        <p:spPr>
          <a:xfrm flipH="1">
            <a:off x="5956723" y="4449419"/>
            <a:ext cx="662689" cy="2186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5062330" y="5966051"/>
            <a:ext cx="2824371" cy="891951"/>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hetsarath OT" panose="02000500000000020004" pitchFamily="2" charset="0"/>
                <a:cs typeface="Phetsarath OT" panose="02000500000000020004" pitchFamily="2" charset="0"/>
              </a:rPr>
              <a:t>Provide the Aeronautical information surround airports</a:t>
            </a:r>
          </a:p>
        </p:txBody>
      </p:sp>
      <p:pic>
        <p:nvPicPr>
          <p:cNvPr id="86" name="Picture 8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29770" y="5979034"/>
            <a:ext cx="2738230" cy="865985"/>
          </a:xfrm>
          <a:prstGeom prst="rect">
            <a:avLst/>
          </a:prstGeom>
        </p:spPr>
      </p:pic>
      <p:cxnSp>
        <p:nvCxnSpPr>
          <p:cNvPr id="51" name="Straight Arrow Connector 50"/>
          <p:cNvCxnSpPr/>
          <p:nvPr/>
        </p:nvCxnSpPr>
        <p:spPr>
          <a:xfrm>
            <a:off x="8282533" y="4563651"/>
            <a:ext cx="1016352" cy="15109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endCxn id="85" idx="0"/>
          </p:cNvCxnSpPr>
          <p:nvPr/>
        </p:nvCxnSpPr>
        <p:spPr>
          <a:xfrm flipH="1">
            <a:off x="6474515" y="4538526"/>
            <a:ext cx="1808018" cy="1427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1" name="Rectangle 90"/>
          <p:cNvSpPr/>
          <p:nvPr/>
        </p:nvSpPr>
        <p:spPr>
          <a:xfrm>
            <a:off x="9142344" y="1510229"/>
            <a:ext cx="1525657" cy="89734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hetsarath OT" panose="02000500000000020004" pitchFamily="2" charset="0"/>
                <a:cs typeface="Phetsarath OT" panose="02000500000000020004" pitchFamily="2" charset="0"/>
              </a:rPr>
              <a:t>Provide the Earthquake information</a:t>
            </a:r>
          </a:p>
        </p:txBody>
      </p:sp>
      <p:sp>
        <p:nvSpPr>
          <p:cNvPr id="92" name="Rectangle 91"/>
          <p:cNvSpPr/>
          <p:nvPr/>
        </p:nvSpPr>
        <p:spPr>
          <a:xfrm>
            <a:off x="8282534" y="4659107"/>
            <a:ext cx="2385467" cy="1313482"/>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hetsarath OT" panose="02000500000000020004" pitchFamily="2" charset="0"/>
                <a:cs typeface="Phetsarath OT" panose="02000500000000020004" pitchFamily="2" charset="0"/>
              </a:rPr>
              <a:t>Trainings and Develop the curriculum on hydro-met in University </a:t>
            </a:r>
          </a:p>
        </p:txBody>
      </p:sp>
      <p:sp>
        <p:nvSpPr>
          <p:cNvPr id="93" name="Rectangle 92"/>
          <p:cNvSpPr/>
          <p:nvPr/>
        </p:nvSpPr>
        <p:spPr>
          <a:xfrm>
            <a:off x="6781801" y="4668079"/>
            <a:ext cx="1494335" cy="130451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hetsarath OT" panose="02000500000000020004" pitchFamily="2" charset="0"/>
                <a:cs typeface="Phetsarath OT" panose="02000500000000020004" pitchFamily="2" charset="0"/>
              </a:rPr>
              <a:t>Issue the Early Warning</a:t>
            </a:r>
          </a:p>
        </p:txBody>
      </p:sp>
      <p:sp>
        <p:nvSpPr>
          <p:cNvPr id="96" name="Rounded Rectangle 95"/>
          <p:cNvSpPr/>
          <p:nvPr/>
        </p:nvSpPr>
        <p:spPr>
          <a:xfrm>
            <a:off x="3964822" y="2633527"/>
            <a:ext cx="6703179" cy="1904999"/>
          </a:xfrm>
          <a:prstGeom prst="roundRect">
            <a:avLst/>
          </a:prstGeom>
          <a:solidFill>
            <a:srgbClr val="FF0000"/>
          </a:solidFill>
          <a:ln>
            <a:solidFill>
              <a:srgbClr val="0070C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800" b="1" dirty="0">
                <a:solidFill>
                  <a:schemeClr val="bg1"/>
                </a:solidFill>
                <a:latin typeface="Phetsarath OT" panose="02000500000000020004" pitchFamily="2" charset="0"/>
                <a:cs typeface="Phetsarath OT" panose="02000500000000020004" pitchFamily="2" charset="0"/>
              </a:rPr>
              <a:t>For Protection, mitigation and reduction lost of life and properties of the people from the impacts  of natural disastrous</a:t>
            </a:r>
          </a:p>
        </p:txBody>
      </p:sp>
    </p:spTree>
    <p:extLst>
      <p:ext uri="{BB962C8B-B14F-4D97-AF65-F5344CB8AC3E}">
        <p14:creationId xmlns:p14="http://schemas.microsoft.com/office/powerpoint/2010/main" val="135852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heel(1)">
                                      <p:cBhvr>
                                        <p:cTn id="7" dur="2000"/>
                                        <p:tgtEl>
                                          <p:spTgt spid="9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heel(1)">
                                      <p:cBhvr>
                                        <p:cTn id="12" dur="2000"/>
                                        <p:tgtEl>
                                          <p:spTgt spid="9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wheel(1)">
                                      <p:cBhvr>
                                        <p:cTn id="17" dur="20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3" grpId="0" animBg="1"/>
      <p:bldP spid="9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1875" y="216154"/>
            <a:ext cx="859611" cy="841321"/>
          </a:xfrm>
          <a:prstGeom prst="rect">
            <a:avLst/>
          </a:prstGeom>
        </p:spPr>
      </p:pic>
      <p:sp>
        <p:nvSpPr>
          <p:cNvPr id="5" name="Rectangle 4"/>
          <p:cNvSpPr/>
          <p:nvPr/>
        </p:nvSpPr>
        <p:spPr>
          <a:xfrm>
            <a:off x="2427512" y="518632"/>
            <a:ext cx="8218715" cy="769441"/>
          </a:xfrm>
          <a:prstGeom prst="rect">
            <a:avLst/>
          </a:prstGeom>
        </p:spPr>
        <p:txBody>
          <a:bodyPr wrap="square">
            <a:spAutoFit/>
          </a:bodyPr>
          <a:lstStyle/>
          <a:p>
            <a:pPr algn="r"/>
            <a:r>
              <a:rPr lang="en-US" sz="4400" b="1" dirty="0">
                <a:solidFill>
                  <a:prstClr val="black"/>
                </a:solidFill>
                <a:latin typeface="Phetsarath OT" panose="02000500000000020004" pitchFamily="2" charset="0"/>
                <a:cs typeface="Phetsarath OT" panose="02000500000000020004" pitchFamily="2" charset="0"/>
              </a:rPr>
              <a:t>Current Hydro-met Networks</a:t>
            </a:r>
            <a:endParaRPr lang="en-US" dirty="0"/>
          </a:p>
        </p:txBody>
      </p:sp>
      <p:graphicFrame>
        <p:nvGraphicFramePr>
          <p:cNvPr id="6" name="Content Placeholder 5"/>
          <p:cNvGraphicFramePr>
            <a:graphicFrameLocks noGrp="1"/>
          </p:cNvGraphicFramePr>
          <p:nvPr>
            <p:ph idx="1"/>
            <p:extLst/>
          </p:nvPr>
        </p:nvGraphicFramePr>
        <p:xfrm>
          <a:off x="3429000" y="1295400"/>
          <a:ext cx="7239000" cy="2966720"/>
        </p:xfrm>
        <a:graphic>
          <a:graphicData uri="http://schemas.openxmlformats.org/drawingml/2006/table">
            <a:tbl>
              <a:tblPr firstRow="1" bandRow="1">
                <a:tableStyleId>{5C22544A-7EE6-4342-B048-85BDC9FD1C3A}</a:tableStyleId>
              </a:tblPr>
              <a:tblGrid>
                <a:gridCol w="3619500"/>
                <a:gridCol w="3619500"/>
              </a:tblGrid>
              <a:tr h="370840">
                <a:tc>
                  <a:txBody>
                    <a:bodyPr/>
                    <a:lstStyle/>
                    <a:p>
                      <a:r>
                        <a:rPr lang="en-US" dirty="0" smtClean="0"/>
                        <a:t>Station Type</a:t>
                      </a:r>
                      <a:endParaRPr lang="en-US" dirty="0"/>
                    </a:p>
                  </a:txBody>
                  <a:tcPr/>
                </a:tc>
                <a:tc>
                  <a:txBody>
                    <a:bodyPr/>
                    <a:lstStyle/>
                    <a:p>
                      <a:r>
                        <a:rPr lang="en-US" dirty="0" smtClean="0"/>
                        <a:t>Quantity</a:t>
                      </a:r>
                      <a:endParaRPr lang="en-US" dirty="0"/>
                    </a:p>
                  </a:txBody>
                  <a:tcPr/>
                </a:tc>
              </a:tr>
              <a:tr h="370840">
                <a:tc>
                  <a:txBody>
                    <a:bodyPr/>
                    <a:lstStyle/>
                    <a:p>
                      <a:r>
                        <a:rPr lang="en-US" dirty="0" smtClean="0"/>
                        <a:t>Manual</a:t>
                      </a:r>
                      <a:r>
                        <a:rPr lang="en-US" baseline="0" dirty="0" smtClean="0"/>
                        <a:t> Weather Stations</a:t>
                      </a:r>
                      <a:endParaRPr lang="en-US" dirty="0"/>
                    </a:p>
                  </a:txBody>
                  <a:tcPr/>
                </a:tc>
                <a:tc>
                  <a:txBody>
                    <a:bodyPr/>
                    <a:lstStyle/>
                    <a:p>
                      <a:r>
                        <a:rPr lang="en-US" dirty="0" smtClean="0"/>
                        <a:t>53</a:t>
                      </a:r>
                      <a:endParaRPr lang="en-US" dirty="0"/>
                    </a:p>
                  </a:txBody>
                  <a:tcPr/>
                </a:tc>
              </a:tr>
              <a:tr h="370840">
                <a:tc>
                  <a:txBody>
                    <a:bodyPr/>
                    <a:lstStyle/>
                    <a:p>
                      <a:r>
                        <a:rPr lang="en-US" dirty="0" smtClean="0"/>
                        <a:t>Automatic Weather Station</a:t>
                      </a:r>
                      <a:endParaRPr lang="en-US" dirty="0"/>
                    </a:p>
                  </a:txBody>
                  <a:tcPr/>
                </a:tc>
                <a:tc>
                  <a:txBody>
                    <a:bodyPr/>
                    <a:lstStyle/>
                    <a:p>
                      <a:r>
                        <a:rPr lang="en-US" dirty="0" smtClean="0"/>
                        <a:t>43</a:t>
                      </a:r>
                      <a:endParaRPr lang="en-US" dirty="0"/>
                    </a:p>
                  </a:txBody>
                  <a:tcPr/>
                </a:tc>
              </a:tr>
              <a:tr h="370840">
                <a:tc>
                  <a:txBody>
                    <a:bodyPr/>
                    <a:lstStyle/>
                    <a:p>
                      <a:r>
                        <a:rPr lang="en-US" dirty="0" smtClean="0"/>
                        <a:t>Manual</a:t>
                      </a:r>
                      <a:r>
                        <a:rPr lang="en-US" baseline="0" dirty="0" smtClean="0"/>
                        <a:t> Water Level Station</a:t>
                      </a:r>
                      <a:endParaRPr lang="en-US" dirty="0"/>
                    </a:p>
                  </a:txBody>
                  <a:tcPr/>
                </a:tc>
                <a:tc>
                  <a:txBody>
                    <a:bodyPr/>
                    <a:lstStyle/>
                    <a:p>
                      <a:r>
                        <a:rPr lang="en-US" dirty="0" smtClean="0"/>
                        <a:t>110</a:t>
                      </a:r>
                      <a:endParaRPr lang="en-US" dirty="0"/>
                    </a:p>
                  </a:txBody>
                  <a:tcPr/>
                </a:tc>
              </a:tr>
              <a:tr h="370840">
                <a:tc>
                  <a:txBody>
                    <a:bodyPr/>
                    <a:lstStyle/>
                    <a:p>
                      <a:r>
                        <a:rPr lang="en-US" dirty="0" smtClean="0"/>
                        <a:t>Automatic Water Level Station</a:t>
                      </a:r>
                      <a:endParaRPr lang="en-US" dirty="0"/>
                    </a:p>
                  </a:txBody>
                  <a:tcPr/>
                </a:tc>
                <a:tc>
                  <a:txBody>
                    <a:bodyPr/>
                    <a:lstStyle/>
                    <a:p>
                      <a:r>
                        <a:rPr lang="en-US" dirty="0" smtClean="0"/>
                        <a:t>37</a:t>
                      </a:r>
                      <a:endParaRPr lang="en-US" dirty="0"/>
                    </a:p>
                  </a:txBody>
                  <a:tcPr/>
                </a:tc>
              </a:tr>
              <a:tr h="370840">
                <a:tc>
                  <a:txBody>
                    <a:bodyPr/>
                    <a:lstStyle/>
                    <a:p>
                      <a:r>
                        <a:rPr lang="en-US" dirty="0" smtClean="0"/>
                        <a:t>Manual</a:t>
                      </a:r>
                      <a:r>
                        <a:rPr lang="en-US" baseline="0" dirty="0" smtClean="0"/>
                        <a:t> Rain Gauge posts</a:t>
                      </a:r>
                      <a:endParaRPr lang="en-US" dirty="0"/>
                    </a:p>
                  </a:txBody>
                  <a:tcPr/>
                </a:tc>
                <a:tc>
                  <a:txBody>
                    <a:bodyPr/>
                    <a:lstStyle/>
                    <a:p>
                      <a:r>
                        <a:rPr lang="en-US" dirty="0" smtClean="0"/>
                        <a:t>119</a:t>
                      </a:r>
                      <a:endParaRPr lang="en-US" dirty="0"/>
                    </a:p>
                  </a:txBody>
                  <a:tcPr/>
                </a:tc>
              </a:tr>
              <a:tr h="370840">
                <a:tc>
                  <a:txBody>
                    <a:bodyPr/>
                    <a:lstStyle/>
                    <a:p>
                      <a:r>
                        <a:rPr lang="en-US" dirty="0" smtClean="0"/>
                        <a:t>Satellite Ground Receiving Station</a:t>
                      </a:r>
                      <a:endParaRPr lang="en-US" dirty="0"/>
                    </a:p>
                  </a:txBody>
                  <a:tcPr/>
                </a:tc>
                <a:tc>
                  <a:txBody>
                    <a:bodyPr/>
                    <a:lstStyle/>
                    <a:p>
                      <a:r>
                        <a:rPr lang="en-US" dirty="0" smtClean="0"/>
                        <a:t>3 (Coms-1,</a:t>
                      </a:r>
                      <a:r>
                        <a:rPr lang="en-US" baseline="0" dirty="0" smtClean="0"/>
                        <a:t> </a:t>
                      </a:r>
                      <a:r>
                        <a:rPr lang="en-US" baseline="0" dirty="0" err="1" smtClean="0"/>
                        <a:t>FenYung</a:t>
                      </a:r>
                      <a:r>
                        <a:rPr lang="en-US" baseline="0" dirty="0" smtClean="0"/>
                        <a:t>, Himawari-8)</a:t>
                      </a:r>
                      <a:endParaRPr lang="en-US" dirty="0"/>
                    </a:p>
                  </a:txBody>
                  <a:tcPr/>
                </a:tc>
              </a:tr>
              <a:tr h="370840">
                <a:tc>
                  <a:txBody>
                    <a:bodyPr/>
                    <a:lstStyle/>
                    <a:p>
                      <a:r>
                        <a:rPr lang="en-US" dirty="0" smtClean="0"/>
                        <a:t>Weather Radar</a:t>
                      </a:r>
                      <a:endParaRPr lang="en-US" dirty="0"/>
                    </a:p>
                  </a:txBody>
                  <a:tcPr/>
                </a:tc>
                <a:tc>
                  <a:txBody>
                    <a:bodyPr/>
                    <a:lstStyle/>
                    <a:p>
                      <a:r>
                        <a:rPr lang="en-US" dirty="0" smtClean="0"/>
                        <a:t>1 (Doppler</a:t>
                      </a:r>
                      <a:r>
                        <a:rPr lang="en-US" baseline="0" dirty="0" smtClean="0"/>
                        <a:t>: C-Band)</a:t>
                      </a:r>
                      <a:endParaRPr lang="en-US" dirty="0"/>
                    </a:p>
                  </a:txBody>
                  <a:tcPr/>
                </a:tc>
              </a:tr>
            </a:tbl>
          </a:graphicData>
        </a:graphic>
      </p:graphicFrame>
      <p:pic>
        <p:nvPicPr>
          <p:cNvPr id="7" name="Picture 6"/>
          <p:cNvPicPr>
            <a:picLocks noChangeAspect="1"/>
          </p:cNvPicPr>
          <p:nvPr/>
        </p:nvPicPr>
        <p:blipFill>
          <a:blip r:embed="rId3"/>
          <a:stretch>
            <a:fillRect/>
          </a:stretch>
        </p:blipFill>
        <p:spPr>
          <a:xfrm>
            <a:off x="141874" y="1288073"/>
            <a:ext cx="3107511" cy="3455502"/>
          </a:xfrm>
          <a:prstGeom prst="rect">
            <a:avLst/>
          </a:prstGeom>
        </p:spPr>
      </p:pic>
      <p:pic>
        <p:nvPicPr>
          <p:cNvPr id="8" name="Picture 7"/>
          <p:cNvPicPr>
            <a:picLocks noChangeAspect="1"/>
          </p:cNvPicPr>
          <p:nvPr/>
        </p:nvPicPr>
        <p:blipFill>
          <a:blip r:embed="rId4"/>
          <a:stretch>
            <a:fillRect/>
          </a:stretch>
        </p:blipFill>
        <p:spPr>
          <a:xfrm>
            <a:off x="141875" y="4743575"/>
            <a:ext cx="3466740" cy="2114426"/>
          </a:xfrm>
          <a:prstGeom prst="rect">
            <a:avLst/>
          </a:prstGeom>
        </p:spPr>
      </p:pic>
      <p:pic>
        <p:nvPicPr>
          <p:cNvPr id="9" name="Picture 8"/>
          <p:cNvPicPr>
            <a:picLocks noChangeAspect="1"/>
          </p:cNvPicPr>
          <p:nvPr/>
        </p:nvPicPr>
        <p:blipFill>
          <a:blip r:embed="rId5"/>
          <a:stretch>
            <a:fillRect/>
          </a:stretch>
        </p:blipFill>
        <p:spPr>
          <a:xfrm>
            <a:off x="3608615" y="4588330"/>
            <a:ext cx="2253341" cy="2269669"/>
          </a:xfrm>
          <a:prstGeom prst="rect">
            <a:avLst/>
          </a:prstGeom>
        </p:spPr>
      </p:pic>
      <p:pic>
        <p:nvPicPr>
          <p:cNvPr id="10" name="Picture 9"/>
          <p:cNvPicPr>
            <a:picLocks noChangeAspect="1"/>
          </p:cNvPicPr>
          <p:nvPr/>
        </p:nvPicPr>
        <p:blipFill>
          <a:blip r:embed="rId6"/>
          <a:stretch>
            <a:fillRect/>
          </a:stretch>
        </p:blipFill>
        <p:spPr>
          <a:xfrm>
            <a:off x="5861955" y="4588330"/>
            <a:ext cx="2984116" cy="2269670"/>
          </a:xfrm>
          <a:prstGeom prst="rect">
            <a:avLst/>
          </a:prstGeom>
        </p:spPr>
      </p:pic>
      <p:pic>
        <p:nvPicPr>
          <p:cNvPr id="11" name="Picture 10"/>
          <p:cNvPicPr>
            <a:picLocks noChangeAspect="1"/>
          </p:cNvPicPr>
          <p:nvPr/>
        </p:nvPicPr>
        <p:blipFill>
          <a:blip r:embed="rId7"/>
          <a:stretch>
            <a:fillRect/>
          </a:stretch>
        </p:blipFill>
        <p:spPr>
          <a:xfrm>
            <a:off x="8846071" y="4588330"/>
            <a:ext cx="2992143" cy="2269670"/>
          </a:xfrm>
          <a:prstGeom prst="rect">
            <a:avLst/>
          </a:prstGeom>
        </p:spPr>
      </p:pic>
    </p:spTree>
    <p:extLst>
      <p:ext uri="{BB962C8B-B14F-4D97-AF65-F5344CB8AC3E}">
        <p14:creationId xmlns:p14="http://schemas.microsoft.com/office/powerpoint/2010/main" val="7108897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219200" y="274639"/>
            <a:ext cx="9829800" cy="930706"/>
          </a:xfrm>
        </p:spPr>
        <p:txBody>
          <a:bodyPr/>
          <a:lstStyle/>
          <a:p>
            <a:pPr eaLnBrk="1" hangingPunct="1"/>
            <a:r>
              <a:rPr lang="en-US" altLang="en-US" dirty="0" smtClean="0"/>
              <a:t>Natural disaster </a:t>
            </a:r>
            <a:r>
              <a:rPr lang="en-US" altLang="en-US" dirty="0" smtClean="0"/>
              <a:t>in Lao PDR</a:t>
            </a:r>
          </a:p>
        </p:txBody>
      </p:sp>
      <p:sp>
        <p:nvSpPr>
          <p:cNvPr id="18435" name="Content Placeholder 2"/>
          <p:cNvSpPr>
            <a:spLocks noGrp="1"/>
          </p:cNvSpPr>
          <p:nvPr>
            <p:ph idx="1"/>
          </p:nvPr>
        </p:nvSpPr>
        <p:spPr>
          <a:xfrm>
            <a:off x="647700" y="1371601"/>
            <a:ext cx="10972800" cy="5112326"/>
          </a:xfrm>
        </p:spPr>
        <p:txBody>
          <a:bodyPr/>
          <a:lstStyle/>
          <a:p>
            <a:pPr lvl="1" eaLnBrk="1" hangingPunct="1"/>
            <a:r>
              <a:rPr lang="en-US" altLang="en-US" dirty="0" smtClean="0"/>
              <a:t>Heavy rainfall ( lightning)</a:t>
            </a:r>
          </a:p>
          <a:p>
            <a:pPr lvl="1" eaLnBrk="1" hangingPunct="1"/>
            <a:r>
              <a:rPr lang="en-US" altLang="en-US" dirty="0" smtClean="0"/>
              <a:t>Local Storm (Strong wind)</a:t>
            </a:r>
          </a:p>
          <a:p>
            <a:pPr lvl="1" eaLnBrk="1" hangingPunct="1"/>
            <a:r>
              <a:rPr lang="en-US" altLang="en-US" dirty="0" smtClean="0"/>
              <a:t>Flash Flood</a:t>
            </a:r>
          </a:p>
          <a:p>
            <a:pPr lvl="1" eaLnBrk="1" hangingPunct="1"/>
            <a:r>
              <a:rPr lang="en-US" altLang="en-US" dirty="0" smtClean="0"/>
              <a:t>Landslides</a:t>
            </a:r>
          </a:p>
          <a:p>
            <a:pPr lvl="1" eaLnBrk="1" hangingPunct="1"/>
            <a:r>
              <a:rPr lang="en-US" altLang="en-US" dirty="0" smtClean="0"/>
              <a:t>Floods</a:t>
            </a:r>
          </a:p>
          <a:p>
            <a:pPr lvl="1" eaLnBrk="1" hangingPunct="1"/>
            <a:r>
              <a:rPr lang="en-US" altLang="en-US" dirty="0" smtClean="0"/>
              <a:t>Tropical Cyclone</a:t>
            </a:r>
          </a:p>
          <a:p>
            <a:pPr lvl="1" eaLnBrk="1" hangingPunct="1"/>
            <a:r>
              <a:rPr lang="en-US" altLang="en-US" dirty="0" smtClean="0"/>
              <a:t>Cold weather</a:t>
            </a:r>
          </a:p>
          <a:p>
            <a:pPr lvl="1" eaLnBrk="1" hangingPunct="1"/>
            <a:r>
              <a:rPr lang="en-US" altLang="en-US" dirty="0" smtClean="0"/>
              <a:t>Hot weather</a:t>
            </a:r>
          </a:p>
          <a:p>
            <a:pPr lvl="1" eaLnBrk="1" hangingPunct="1"/>
            <a:r>
              <a:rPr lang="en-US" altLang="en-US" dirty="0" smtClean="0"/>
              <a:t>Hail</a:t>
            </a:r>
          </a:p>
          <a:p>
            <a:pPr lvl="1" eaLnBrk="1" hangingPunct="1"/>
            <a:r>
              <a:rPr lang="en-US" altLang="en-US" dirty="0" smtClean="0"/>
              <a:t>Earthquake</a:t>
            </a:r>
          </a:p>
          <a:p>
            <a:pPr lvl="1" eaLnBrk="1" hangingPunct="1"/>
            <a:endParaRPr lang="en-US" altLang="en-US" dirty="0" smtClean="0"/>
          </a:p>
          <a:p>
            <a:pPr lvl="1" eaLnBrk="1" hangingPunct="1"/>
            <a:endParaRPr lang="en-US" altLang="en-US" dirty="0" smtClean="0"/>
          </a:p>
          <a:p>
            <a:pPr eaLnBrk="1" hangingPunct="1"/>
            <a:endParaRPr lang="en-US"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1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9"/>
          <p:cNvPicPr>
            <a:picLocks noChangeAspect="1" noChangeArrowheads="1"/>
          </p:cNvPicPr>
          <p:nvPr/>
        </p:nvPicPr>
        <p:blipFill>
          <a:blip r:embed="rId3" cstate="print"/>
          <a:srcRect/>
          <a:stretch>
            <a:fillRect/>
          </a:stretch>
        </p:blipFill>
        <p:spPr bwMode="auto">
          <a:xfrm>
            <a:off x="1524001" y="0"/>
            <a:ext cx="862311" cy="838200"/>
          </a:xfrm>
          <a:prstGeom prst="rect">
            <a:avLst/>
          </a:prstGeom>
          <a:noFill/>
          <a:ln w="9525" algn="ctr">
            <a:noFill/>
            <a:miter lim="800000"/>
            <a:headEnd/>
            <a:tailEnd/>
          </a:ln>
        </p:spPr>
      </p:pic>
      <p:sp>
        <p:nvSpPr>
          <p:cNvPr id="2" name="Title 1"/>
          <p:cNvSpPr>
            <a:spLocks noGrp="1"/>
          </p:cNvSpPr>
          <p:nvPr>
            <p:ph type="title"/>
          </p:nvPr>
        </p:nvSpPr>
        <p:spPr/>
        <p:txBody>
          <a:bodyPr>
            <a:normAutofit/>
          </a:bodyPr>
          <a:lstStyle/>
          <a:p>
            <a:r>
              <a:rPr lang="en-US" sz="2800" b="1" dirty="0">
                <a:latin typeface="Phetsarath OT" pitchFamily="2" charset="0"/>
                <a:cs typeface="Phetsarath OT" pitchFamily="2" charset="0"/>
              </a:rPr>
              <a:t>Dissemination</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2616610"/>
            <a:ext cx="3886200" cy="2598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845652" y="1220165"/>
            <a:ext cx="1143039"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000" dirty="0">
                <a:latin typeface="Phetsarath OT" pitchFamily="2" charset="0"/>
                <a:cs typeface="Phetsarath OT" pitchFamily="2" charset="0"/>
              </a:rPr>
              <a:t>MONRE</a:t>
            </a:r>
          </a:p>
        </p:txBody>
      </p:sp>
      <p:sp>
        <p:nvSpPr>
          <p:cNvPr id="8" name="TextBox 7"/>
          <p:cNvSpPr txBox="1"/>
          <p:nvPr/>
        </p:nvSpPr>
        <p:spPr>
          <a:xfrm>
            <a:off x="1532280" y="1199805"/>
            <a:ext cx="2181640"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000" dirty="0">
                <a:latin typeface="Phetsarath OT" pitchFamily="2" charset="0"/>
                <a:cs typeface="Phetsarath OT" pitchFamily="2" charset="0"/>
              </a:rPr>
              <a:t>Prime’s minister Office</a:t>
            </a:r>
          </a:p>
        </p:txBody>
      </p:sp>
      <p:sp>
        <p:nvSpPr>
          <p:cNvPr id="9" name="TextBox 8"/>
          <p:cNvSpPr txBox="1"/>
          <p:nvPr/>
        </p:nvSpPr>
        <p:spPr>
          <a:xfrm>
            <a:off x="5029236" y="1186552"/>
            <a:ext cx="1142965"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a:latin typeface="Phetsarath OT" pitchFamily="2" charset="0"/>
                <a:cs typeface="Phetsarath OT" pitchFamily="2" charset="0"/>
              </a:rPr>
              <a:t>TV</a:t>
            </a:r>
          </a:p>
        </p:txBody>
      </p:sp>
      <p:sp>
        <p:nvSpPr>
          <p:cNvPr id="10" name="TextBox 9"/>
          <p:cNvSpPr txBox="1"/>
          <p:nvPr/>
        </p:nvSpPr>
        <p:spPr>
          <a:xfrm>
            <a:off x="6477001" y="1199805"/>
            <a:ext cx="121920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a:latin typeface="Phetsarath OT" pitchFamily="2" charset="0"/>
                <a:cs typeface="Phetsarath OT" pitchFamily="2" charset="0"/>
              </a:rPr>
              <a:t>Radio</a:t>
            </a:r>
          </a:p>
        </p:txBody>
      </p:sp>
      <p:sp>
        <p:nvSpPr>
          <p:cNvPr id="11" name="TextBox 10"/>
          <p:cNvSpPr txBox="1"/>
          <p:nvPr/>
        </p:nvSpPr>
        <p:spPr>
          <a:xfrm>
            <a:off x="7924801" y="1204193"/>
            <a:ext cx="1520695"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000" dirty="0">
                <a:latin typeface="Phetsarath OT" pitchFamily="2" charset="0"/>
                <a:cs typeface="Phetsarath OT" pitchFamily="2" charset="0"/>
              </a:rPr>
              <a:t>Newspaper</a:t>
            </a:r>
          </a:p>
        </p:txBody>
      </p:sp>
      <p:sp>
        <p:nvSpPr>
          <p:cNvPr id="12" name="TextBox 11"/>
          <p:cNvSpPr txBox="1"/>
          <p:nvPr/>
        </p:nvSpPr>
        <p:spPr>
          <a:xfrm>
            <a:off x="9495200" y="1186552"/>
            <a:ext cx="1172801"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a:latin typeface="Phetsarath OT" pitchFamily="2" charset="0"/>
                <a:cs typeface="Phetsarath OT" pitchFamily="2" charset="0"/>
              </a:rPr>
              <a:t>WMO</a:t>
            </a:r>
          </a:p>
        </p:txBody>
      </p:sp>
      <p:sp>
        <p:nvSpPr>
          <p:cNvPr id="13" name="TextBox 12"/>
          <p:cNvSpPr txBox="1"/>
          <p:nvPr/>
        </p:nvSpPr>
        <p:spPr>
          <a:xfrm>
            <a:off x="9296402" y="2157855"/>
            <a:ext cx="1391479"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a:latin typeface="Phetsarath OT" pitchFamily="2" charset="0"/>
                <a:cs typeface="Phetsarath OT" pitchFamily="2" charset="0"/>
              </a:rPr>
              <a:t>MRC</a:t>
            </a:r>
          </a:p>
        </p:txBody>
      </p:sp>
      <p:cxnSp>
        <p:nvCxnSpPr>
          <p:cNvPr id="15" name="Straight Arrow Connector 14"/>
          <p:cNvCxnSpPr>
            <a:stCxn id="6" idx="0"/>
            <a:endCxn id="9" idx="2"/>
          </p:cNvCxnSpPr>
          <p:nvPr/>
        </p:nvCxnSpPr>
        <p:spPr>
          <a:xfrm rot="16200000" flipV="1">
            <a:off x="5528290" y="1782200"/>
            <a:ext cx="906838" cy="7619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6" idx="0"/>
            <a:endCxn id="10" idx="2"/>
          </p:cNvCxnSpPr>
          <p:nvPr/>
        </p:nvCxnSpPr>
        <p:spPr>
          <a:xfrm rot="5400000" flipH="1" flipV="1">
            <a:off x="6277859" y="1807869"/>
            <a:ext cx="893585" cy="7239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6" idx="0"/>
            <a:endCxn id="11" idx="2"/>
          </p:cNvCxnSpPr>
          <p:nvPr/>
        </p:nvCxnSpPr>
        <p:spPr>
          <a:xfrm rot="5400000" flipH="1" flipV="1">
            <a:off x="7017772" y="949233"/>
            <a:ext cx="1012307" cy="23224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0"/>
            <a:endCxn id="12" idx="2"/>
          </p:cNvCxnSpPr>
          <p:nvPr/>
        </p:nvCxnSpPr>
        <p:spPr>
          <a:xfrm rot="5400000" flipH="1" flipV="1">
            <a:off x="7768731" y="303741"/>
            <a:ext cx="906838" cy="3718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6" idx="0"/>
            <a:endCxn id="7" idx="2"/>
          </p:cNvCxnSpPr>
          <p:nvPr/>
        </p:nvCxnSpPr>
        <p:spPr>
          <a:xfrm rot="16200000" flipV="1">
            <a:off x="4891770" y="1145679"/>
            <a:ext cx="996335" cy="19455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6" idx="0"/>
            <a:endCxn id="8" idx="2"/>
          </p:cNvCxnSpPr>
          <p:nvPr/>
        </p:nvCxnSpPr>
        <p:spPr>
          <a:xfrm rot="16200000" flipV="1">
            <a:off x="4138442" y="392351"/>
            <a:ext cx="708919" cy="373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6" idx="3"/>
            <a:endCxn id="13" idx="1"/>
          </p:cNvCxnSpPr>
          <p:nvPr/>
        </p:nvCxnSpPr>
        <p:spPr>
          <a:xfrm flipV="1">
            <a:off x="8305801" y="2419466"/>
            <a:ext cx="990601" cy="14963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9296401" y="2870876"/>
            <a:ext cx="1364976"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smtClean="0">
                <a:latin typeface="Phetsarath OT" pitchFamily="2" charset="0"/>
                <a:cs typeface="Phetsarath OT" pitchFamily="2" charset="0"/>
              </a:rPr>
              <a:t>NDMO</a:t>
            </a:r>
            <a:endParaRPr lang="en-US" sz="2800" dirty="0">
              <a:latin typeface="Phetsarath OT" pitchFamily="2" charset="0"/>
              <a:cs typeface="Phetsarath OT" pitchFamily="2" charset="0"/>
            </a:endParaRPr>
          </a:p>
        </p:txBody>
      </p:sp>
      <p:sp>
        <p:nvSpPr>
          <p:cNvPr id="30" name="TextBox 29"/>
          <p:cNvSpPr txBox="1"/>
          <p:nvPr/>
        </p:nvSpPr>
        <p:spPr>
          <a:xfrm>
            <a:off x="9269894" y="3657601"/>
            <a:ext cx="1364976"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dirty="0">
                <a:latin typeface="Phetsarath OT" pitchFamily="2" charset="0"/>
                <a:cs typeface="Phetsarath OT" pitchFamily="2" charset="0"/>
              </a:rPr>
              <a:t>DDMCC</a:t>
            </a:r>
          </a:p>
        </p:txBody>
      </p:sp>
      <p:sp>
        <p:nvSpPr>
          <p:cNvPr id="31" name="TextBox 30"/>
          <p:cNvSpPr txBox="1"/>
          <p:nvPr/>
        </p:nvSpPr>
        <p:spPr>
          <a:xfrm>
            <a:off x="9269894" y="4313584"/>
            <a:ext cx="1364976"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smtClean="0">
                <a:latin typeface="Phetsarath OT" pitchFamily="2" charset="0"/>
                <a:cs typeface="Phetsarath OT" pitchFamily="2" charset="0"/>
              </a:rPr>
              <a:t>NDMC</a:t>
            </a:r>
            <a:endParaRPr lang="en-US" sz="2800" dirty="0">
              <a:latin typeface="Phetsarath OT" pitchFamily="2" charset="0"/>
              <a:cs typeface="Phetsarath OT" pitchFamily="2" charset="0"/>
            </a:endParaRPr>
          </a:p>
        </p:txBody>
      </p:sp>
      <p:sp>
        <p:nvSpPr>
          <p:cNvPr id="32" name="TextBox 31"/>
          <p:cNvSpPr txBox="1"/>
          <p:nvPr/>
        </p:nvSpPr>
        <p:spPr>
          <a:xfrm>
            <a:off x="9269894" y="5120896"/>
            <a:ext cx="1364976"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a:latin typeface="Phetsarath OT" pitchFamily="2" charset="0"/>
                <a:cs typeface="Phetsarath OT" pitchFamily="2" charset="0"/>
              </a:rPr>
              <a:t>MAF</a:t>
            </a:r>
          </a:p>
        </p:txBody>
      </p:sp>
      <p:sp>
        <p:nvSpPr>
          <p:cNvPr id="33" name="TextBox 32"/>
          <p:cNvSpPr txBox="1"/>
          <p:nvPr/>
        </p:nvSpPr>
        <p:spPr>
          <a:xfrm>
            <a:off x="9269894" y="5761385"/>
            <a:ext cx="1364976"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dirty="0">
                <a:latin typeface="Phetsarath OT" pitchFamily="2" charset="0"/>
                <a:cs typeface="Phetsarath OT" pitchFamily="2" charset="0"/>
              </a:rPr>
              <a:t>Aviation</a:t>
            </a:r>
          </a:p>
        </p:txBody>
      </p:sp>
      <p:sp>
        <p:nvSpPr>
          <p:cNvPr id="34" name="TextBox 33"/>
          <p:cNvSpPr txBox="1"/>
          <p:nvPr/>
        </p:nvSpPr>
        <p:spPr>
          <a:xfrm>
            <a:off x="1535593" y="2393444"/>
            <a:ext cx="218164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800" dirty="0" smtClean="0">
                <a:latin typeface="Phetsarath OT" pitchFamily="2" charset="0"/>
                <a:cs typeface="Phetsarath OT" pitchFamily="2" charset="0"/>
              </a:rPr>
              <a:t>MONRE</a:t>
            </a:r>
            <a:endParaRPr lang="en-US" sz="2800" dirty="0">
              <a:latin typeface="Phetsarath OT" pitchFamily="2" charset="0"/>
              <a:cs typeface="Phetsarath OT" pitchFamily="2" charset="0"/>
            </a:endParaRPr>
          </a:p>
        </p:txBody>
      </p:sp>
      <p:sp>
        <p:nvSpPr>
          <p:cNvPr id="35" name="TextBox 34"/>
          <p:cNvSpPr txBox="1"/>
          <p:nvPr/>
        </p:nvSpPr>
        <p:spPr>
          <a:xfrm>
            <a:off x="1538907" y="3069064"/>
            <a:ext cx="2178327"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1600" dirty="0">
                <a:latin typeface="Phetsarath OT" pitchFamily="2" charset="0"/>
                <a:cs typeface="Phetsarath OT" pitchFamily="2" charset="0"/>
              </a:rPr>
              <a:t>Provincial Hydro-met</a:t>
            </a:r>
          </a:p>
        </p:txBody>
      </p:sp>
      <p:sp>
        <p:nvSpPr>
          <p:cNvPr id="36" name="TextBox 35"/>
          <p:cNvSpPr txBox="1"/>
          <p:nvPr/>
        </p:nvSpPr>
        <p:spPr>
          <a:xfrm>
            <a:off x="1542219" y="3752034"/>
            <a:ext cx="2181640"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000" b="1" dirty="0">
                <a:latin typeface="Phetsarath OT" pitchFamily="2" charset="0"/>
                <a:cs typeface="Phetsarath OT" pitchFamily="2" charset="0"/>
              </a:rPr>
              <a:t>District Hydro-met</a:t>
            </a:r>
          </a:p>
        </p:txBody>
      </p:sp>
      <p:cxnSp>
        <p:nvCxnSpPr>
          <p:cNvPr id="38" name="Straight Arrow Connector 37"/>
          <p:cNvCxnSpPr>
            <a:stCxn id="6" idx="3"/>
            <a:endCxn id="28" idx="1"/>
          </p:cNvCxnSpPr>
          <p:nvPr/>
        </p:nvCxnSpPr>
        <p:spPr>
          <a:xfrm flipV="1">
            <a:off x="8305801" y="3132486"/>
            <a:ext cx="990601" cy="7832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6" idx="3"/>
            <a:endCxn id="30" idx="1"/>
          </p:cNvCxnSpPr>
          <p:nvPr/>
        </p:nvCxnSpPr>
        <p:spPr>
          <a:xfrm flipV="1">
            <a:off x="8305800" y="3888434"/>
            <a:ext cx="964094" cy="273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6" idx="3"/>
            <a:endCxn id="31" idx="1"/>
          </p:cNvCxnSpPr>
          <p:nvPr/>
        </p:nvCxnSpPr>
        <p:spPr>
          <a:xfrm>
            <a:off x="8305800" y="3915780"/>
            <a:ext cx="964094" cy="6594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6" idx="3"/>
            <a:endCxn id="32" idx="1"/>
          </p:cNvCxnSpPr>
          <p:nvPr/>
        </p:nvCxnSpPr>
        <p:spPr>
          <a:xfrm>
            <a:off x="8305800" y="3915780"/>
            <a:ext cx="964094" cy="14667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6" idx="3"/>
            <a:endCxn id="33" idx="1"/>
          </p:cNvCxnSpPr>
          <p:nvPr/>
        </p:nvCxnSpPr>
        <p:spPr>
          <a:xfrm>
            <a:off x="8305800" y="3915781"/>
            <a:ext cx="964094" cy="2076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542219" y="4452887"/>
            <a:ext cx="2181640"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000" b="1" dirty="0">
                <a:latin typeface="Phetsarath OT" pitchFamily="2" charset="0"/>
                <a:cs typeface="Phetsarath OT" pitchFamily="2" charset="0"/>
              </a:rPr>
              <a:t>Risk Area</a:t>
            </a:r>
          </a:p>
        </p:txBody>
      </p:sp>
      <p:sp>
        <p:nvSpPr>
          <p:cNvPr id="48" name="TextBox 47"/>
          <p:cNvSpPr txBox="1"/>
          <p:nvPr/>
        </p:nvSpPr>
        <p:spPr>
          <a:xfrm>
            <a:off x="1542219" y="5102687"/>
            <a:ext cx="2181640"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000" b="1" dirty="0">
                <a:latin typeface="Phetsarath OT" pitchFamily="2" charset="0"/>
                <a:cs typeface="Phetsarath OT" pitchFamily="2" charset="0"/>
              </a:rPr>
              <a:t>PDMO</a:t>
            </a:r>
          </a:p>
        </p:txBody>
      </p:sp>
      <p:sp>
        <p:nvSpPr>
          <p:cNvPr id="49" name="TextBox 48"/>
          <p:cNvSpPr txBox="1"/>
          <p:nvPr/>
        </p:nvSpPr>
        <p:spPr>
          <a:xfrm>
            <a:off x="1542219" y="5730772"/>
            <a:ext cx="2181640"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000" b="1" dirty="0">
                <a:latin typeface="Phetsarath OT" pitchFamily="2" charset="0"/>
                <a:cs typeface="Phetsarath OT" pitchFamily="2" charset="0"/>
              </a:rPr>
              <a:t>EDL</a:t>
            </a:r>
          </a:p>
        </p:txBody>
      </p:sp>
      <p:sp>
        <p:nvSpPr>
          <p:cNvPr id="50" name="TextBox 49"/>
          <p:cNvSpPr txBox="1"/>
          <p:nvPr/>
        </p:nvSpPr>
        <p:spPr>
          <a:xfrm>
            <a:off x="1548843" y="6379240"/>
            <a:ext cx="2181640"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000" b="1" dirty="0">
                <a:latin typeface="Phetsarath OT" pitchFamily="2" charset="0"/>
                <a:cs typeface="Phetsarath OT" pitchFamily="2" charset="0"/>
              </a:rPr>
              <a:t>DAM</a:t>
            </a:r>
          </a:p>
        </p:txBody>
      </p:sp>
      <p:sp>
        <p:nvSpPr>
          <p:cNvPr id="51" name="TextBox 50"/>
          <p:cNvSpPr txBox="1"/>
          <p:nvPr/>
        </p:nvSpPr>
        <p:spPr>
          <a:xfrm>
            <a:off x="3845652" y="6379240"/>
            <a:ext cx="3071985"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000" b="1" dirty="0">
                <a:latin typeface="Phetsarath OT" pitchFamily="2" charset="0"/>
                <a:cs typeface="Phetsarath OT" pitchFamily="2" charset="0"/>
              </a:rPr>
              <a:t>Provincial Administration</a:t>
            </a:r>
          </a:p>
        </p:txBody>
      </p:sp>
      <p:sp>
        <p:nvSpPr>
          <p:cNvPr id="52" name="TextBox 51"/>
          <p:cNvSpPr txBox="1"/>
          <p:nvPr/>
        </p:nvSpPr>
        <p:spPr>
          <a:xfrm>
            <a:off x="7010401" y="6379240"/>
            <a:ext cx="225949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latin typeface="Phetsarath OT" pitchFamily="2" charset="0"/>
                <a:cs typeface="Phetsarath OT" pitchFamily="2" charset="0"/>
              </a:rPr>
              <a:t>Provincial Media</a:t>
            </a:r>
          </a:p>
        </p:txBody>
      </p:sp>
      <p:cxnSp>
        <p:nvCxnSpPr>
          <p:cNvPr id="68" name="Straight Arrow Connector 67"/>
          <p:cNvCxnSpPr>
            <a:stCxn id="6" idx="1"/>
            <a:endCxn id="34" idx="3"/>
          </p:cNvCxnSpPr>
          <p:nvPr/>
        </p:nvCxnSpPr>
        <p:spPr>
          <a:xfrm rot="10800000">
            <a:off x="3717235" y="2655054"/>
            <a:ext cx="702367" cy="12607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6" idx="1"/>
            <a:endCxn id="35" idx="3"/>
          </p:cNvCxnSpPr>
          <p:nvPr/>
        </p:nvCxnSpPr>
        <p:spPr>
          <a:xfrm rot="10800000">
            <a:off x="3717235" y="3238343"/>
            <a:ext cx="702367" cy="6774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6" idx="1"/>
            <a:endCxn id="36" idx="3"/>
          </p:cNvCxnSpPr>
          <p:nvPr/>
        </p:nvCxnSpPr>
        <p:spPr>
          <a:xfrm rot="10800000" flipV="1">
            <a:off x="3723861" y="3915780"/>
            <a:ext cx="695741" cy="363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6" idx="1"/>
            <a:endCxn id="47" idx="3"/>
          </p:cNvCxnSpPr>
          <p:nvPr/>
        </p:nvCxnSpPr>
        <p:spPr>
          <a:xfrm rot="10800000" flipV="1">
            <a:off x="3723861" y="3915780"/>
            <a:ext cx="695741" cy="7371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6" idx="1"/>
            <a:endCxn id="48" idx="3"/>
          </p:cNvCxnSpPr>
          <p:nvPr/>
        </p:nvCxnSpPr>
        <p:spPr>
          <a:xfrm rot="10800000" flipV="1">
            <a:off x="3723861" y="3915780"/>
            <a:ext cx="695741" cy="13869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6" idx="1"/>
            <a:endCxn id="49" idx="3"/>
          </p:cNvCxnSpPr>
          <p:nvPr/>
        </p:nvCxnSpPr>
        <p:spPr>
          <a:xfrm rot="10800000" flipV="1">
            <a:off x="3723861" y="3915780"/>
            <a:ext cx="695741" cy="20150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stCxn id="6" idx="2"/>
          </p:cNvCxnSpPr>
          <p:nvPr/>
        </p:nvCxnSpPr>
        <p:spPr>
          <a:xfrm flipH="1">
            <a:off x="3713920" y="5214950"/>
            <a:ext cx="2648780" cy="12583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6" idx="2"/>
            <a:endCxn id="51" idx="0"/>
          </p:cNvCxnSpPr>
          <p:nvPr/>
        </p:nvCxnSpPr>
        <p:spPr>
          <a:xfrm rot="5400000">
            <a:off x="5290027" y="5306567"/>
            <a:ext cx="1164290" cy="981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6" idx="2"/>
            <a:endCxn id="52" idx="0"/>
          </p:cNvCxnSpPr>
          <p:nvPr/>
        </p:nvCxnSpPr>
        <p:spPr>
          <a:xfrm rot="16200000" flipH="1">
            <a:off x="6669279" y="4908371"/>
            <a:ext cx="1164290" cy="17774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4419600" y="4691527"/>
            <a:ext cx="3886200" cy="400110"/>
          </a:xfrm>
          <a:prstGeom prst="rect">
            <a:avLst/>
          </a:prstGeom>
          <a:noFill/>
        </p:spPr>
        <p:txBody>
          <a:bodyPr wrap="square" rtlCol="0">
            <a:spAutoFit/>
          </a:bodyPr>
          <a:lstStyle/>
          <a:p>
            <a:r>
              <a:rPr lang="en-US" sz="2000" b="1" dirty="0">
                <a:solidFill>
                  <a:srgbClr val="FF0000"/>
                </a:solidFill>
                <a:latin typeface="Phetsarath OT" pitchFamily="2" charset="0"/>
                <a:cs typeface="Phetsarath OT" pitchFamily="2" charset="0"/>
              </a:rPr>
              <a:t>National Early Warning Center</a:t>
            </a:r>
          </a:p>
        </p:txBody>
      </p:sp>
    </p:spTree>
    <p:extLst>
      <p:ext uri="{BB962C8B-B14F-4D97-AF65-F5344CB8AC3E}">
        <p14:creationId xmlns:p14="http://schemas.microsoft.com/office/powerpoint/2010/main" val="28875608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142852"/>
            <a:ext cx="7643192" cy="428628"/>
          </a:xfrm>
        </p:spPr>
        <p:txBody>
          <a:bodyPr>
            <a:normAutofit fontScale="90000"/>
          </a:bodyPr>
          <a:lstStyle/>
          <a:p>
            <a:r>
              <a:rPr lang="en-US" sz="2400" dirty="0"/>
              <a:t/>
            </a:r>
            <a:br>
              <a:rPr lang="en-US" sz="2400" dirty="0"/>
            </a:br>
            <a:r>
              <a:rPr lang="en-US" sz="3600" b="1" dirty="0">
                <a:solidFill>
                  <a:schemeClr val="tx2"/>
                </a:solidFill>
                <a:latin typeface="Times New Roman" pitchFamily="18" charset="0"/>
                <a:cs typeface="Times New Roman" pitchFamily="18" charset="0"/>
              </a:rPr>
              <a:t>Early Warning and Dissemination</a:t>
            </a:r>
            <a:r>
              <a:rPr lang="en-US" sz="3600" dirty="0">
                <a:solidFill>
                  <a:schemeClr val="tx2"/>
                </a:solidFill>
                <a:latin typeface="Times New Roman" panose="02020603050405020304" pitchFamily="18" charset="0"/>
                <a:cs typeface="Times New Roman" panose="02020603050405020304" pitchFamily="18" charset="0"/>
              </a:rPr>
              <a:t/>
            </a:r>
            <a:br>
              <a:rPr lang="en-US" sz="3600" dirty="0">
                <a:solidFill>
                  <a:schemeClr val="tx2"/>
                </a:solidFill>
                <a:latin typeface="Times New Roman" panose="02020603050405020304" pitchFamily="18" charset="0"/>
                <a:cs typeface="Times New Roman" panose="02020603050405020304" pitchFamily="18" charset="0"/>
              </a:rPr>
            </a:br>
            <a:endParaRPr lang="en-US" sz="3600" dirty="0">
              <a:solidFill>
                <a:schemeClr val="tx2"/>
              </a:solidFill>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5977910" y="1132839"/>
            <a:ext cx="4547246" cy="5450523"/>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en-US" sz="1800" dirty="0"/>
              <a:t> </a:t>
            </a:r>
          </a:p>
          <a:p>
            <a:r>
              <a:rPr lang="en-US" sz="3600" dirty="0"/>
              <a:t>In Year 2018, DMH issued the early warning bulletins for local storms, heavy rain, strong wind, landslides, flash floods and floods. </a:t>
            </a:r>
          </a:p>
          <a:p>
            <a:r>
              <a:rPr lang="en-US" sz="3600" dirty="0"/>
              <a:t>The warnings sent to the government’s offices and public via telephone, fax, newspaper, TV, radio, YouTube, face book and what apps which reached to people and risk areas in times.</a:t>
            </a:r>
          </a:p>
          <a:p>
            <a:endParaRPr lang="en-US" sz="3400" dirty="0"/>
          </a:p>
        </p:txBody>
      </p:sp>
      <p:pic>
        <p:nvPicPr>
          <p:cNvPr id="6" name="Picture 5"/>
          <p:cNvPicPr>
            <a:picLocks noChangeAspect="1"/>
          </p:cNvPicPr>
          <p:nvPr/>
        </p:nvPicPr>
        <p:blipFill>
          <a:blip r:embed="rId2"/>
          <a:stretch>
            <a:fillRect/>
          </a:stretch>
        </p:blipFill>
        <p:spPr>
          <a:xfrm>
            <a:off x="1881158" y="1500174"/>
            <a:ext cx="4286280" cy="4286280"/>
          </a:xfrm>
          <a:prstGeom prst="rect">
            <a:avLst/>
          </a:prstGeom>
        </p:spPr>
      </p:pic>
      <p:pic>
        <p:nvPicPr>
          <p:cNvPr id="8" name="Picture 7">
            <a:hlinkClick r:id="rId3" action="ppaction://hlinkfile"/>
          </p:cNvPr>
          <p:cNvPicPr>
            <a:picLocks noChangeAspect="1"/>
          </p:cNvPicPr>
          <p:nvPr/>
        </p:nvPicPr>
        <p:blipFill>
          <a:blip r:embed="rId4" cstate="print"/>
          <a:stretch>
            <a:fillRect/>
          </a:stretch>
        </p:blipFill>
        <p:spPr>
          <a:xfrm>
            <a:off x="2521549" y="1857364"/>
            <a:ext cx="1859939" cy="1714512"/>
          </a:xfrm>
          <a:prstGeom prst="rect">
            <a:avLst/>
          </a:prstGeom>
        </p:spPr>
      </p:pic>
      <p:pic>
        <p:nvPicPr>
          <p:cNvPr id="9" name="Picture 8"/>
          <p:cNvPicPr>
            <a:picLocks noChangeAspect="1"/>
          </p:cNvPicPr>
          <p:nvPr/>
        </p:nvPicPr>
        <p:blipFill>
          <a:blip r:embed="rId5"/>
          <a:stretch>
            <a:fillRect/>
          </a:stretch>
        </p:blipFill>
        <p:spPr>
          <a:xfrm>
            <a:off x="3238480" y="714356"/>
            <a:ext cx="842978" cy="866916"/>
          </a:xfrm>
          <a:prstGeom prst="rect">
            <a:avLst/>
          </a:prstGeom>
        </p:spPr>
      </p:pic>
      <p:pic>
        <p:nvPicPr>
          <p:cNvPr id="10" name="Picture 19"/>
          <p:cNvPicPr>
            <a:picLocks noChangeAspect="1" noChangeArrowheads="1"/>
          </p:cNvPicPr>
          <p:nvPr/>
        </p:nvPicPr>
        <p:blipFill>
          <a:blip r:embed="rId6" cstate="print"/>
          <a:srcRect/>
          <a:stretch>
            <a:fillRect/>
          </a:stretch>
        </p:blipFill>
        <p:spPr bwMode="auto">
          <a:xfrm>
            <a:off x="1738282" y="142852"/>
            <a:ext cx="857224" cy="863566"/>
          </a:xfrm>
          <a:prstGeom prst="rect">
            <a:avLst/>
          </a:prstGeom>
          <a:noFill/>
          <a:ln w="9525" algn="ctr">
            <a:noFill/>
            <a:miter lim="800000"/>
            <a:headEnd/>
            <a:tailEnd/>
          </a:ln>
        </p:spPr>
      </p:pic>
    </p:spTree>
    <p:extLst>
      <p:ext uri="{BB962C8B-B14F-4D97-AF65-F5344CB8AC3E}">
        <p14:creationId xmlns:p14="http://schemas.microsoft.com/office/powerpoint/2010/main" val="35594663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ngsana New"/>
      </a:majorFont>
      <a:minorFont>
        <a:latin typeface="Arial"/>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Faded_picture_background_with_full-color_overla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536</TotalTime>
  <Words>1894</Words>
  <Application>Microsoft Office PowerPoint</Application>
  <PresentationFormat>Widescreen</PresentationFormat>
  <Paragraphs>168</Paragraphs>
  <Slides>11</Slides>
  <Notes>4</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11</vt:i4>
      </vt:variant>
    </vt:vector>
  </HeadingPairs>
  <TitlesOfParts>
    <vt:vector size="28" baseType="lpstr">
      <vt:lpstr>Angsana New</vt:lpstr>
      <vt:lpstr>Arial</vt:lpstr>
      <vt:lpstr>Calibri</vt:lpstr>
      <vt:lpstr>Calibri Light</vt:lpstr>
      <vt:lpstr>Cordia New</vt:lpstr>
      <vt:lpstr>Gulim</vt:lpstr>
      <vt:lpstr>Phetsarath OT</vt:lpstr>
      <vt:lpstr>Symbol</vt:lpstr>
      <vt:lpstr>Times New Roman</vt:lpstr>
      <vt:lpstr>Wingdings</vt:lpstr>
      <vt:lpstr>Office Theme</vt:lpstr>
      <vt:lpstr>Default Design</vt:lpstr>
      <vt:lpstr>Faded_picture_background_with_full-color_overlay</vt:lpstr>
      <vt:lpstr>1_Office Theme</vt:lpstr>
      <vt:lpstr>2_Office Theme</vt:lpstr>
      <vt:lpstr>3_Office Theme</vt:lpstr>
      <vt:lpstr>4_Office Theme</vt:lpstr>
      <vt:lpstr>       OSCAR/Surface Training Course for RA II Asia Subregion  From 13 –  15November 2019,  Tokyo, Japan.         Sinthaly CHANTHANA Lao PDR      </vt:lpstr>
      <vt:lpstr>PowerPoint Presentation</vt:lpstr>
      <vt:lpstr> Introduction</vt:lpstr>
      <vt:lpstr>Climate Characteristics</vt:lpstr>
      <vt:lpstr>DMH’s roles and responsibilities</vt:lpstr>
      <vt:lpstr>PowerPoint Presentation</vt:lpstr>
      <vt:lpstr>Natural disaster in Lao PDR</vt:lpstr>
      <vt:lpstr>Dissemination</vt:lpstr>
      <vt:lpstr> Early Warning and Dissemination </vt:lpstr>
      <vt:lpstr>Weather report and Warning Dissemination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dmh</dc:creator>
  <cp:lastModifiedBy>HP</cp:lastModifiedBy>
  <cp:revision>24</cp:revision>
  <dcterms:created xsi:type="dcterms:W3CDTF">2019-11-06T08:00:52Z</dcterms:created>
  <dcterms:modified xsi:type="dcterms:W3CDTF">2019-11-13T01:55:49Z</dcterms:modified>
</cp:coreProperties>
</file>