
<file path=[Content_Types].xml><?xml version="1.0" encoding="utf-8"?>
<Types xmlns="http://schemas.openxmlformats.org/package/2006/content-types">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15"/>
  </p:notesMasterIdLst>
  <p:sldIdLst>
    <p:sldId id="256" r:id="rId2"/>
    <p:sldId id="306" r:id="rId3"/>
    <p:sldId id="296" r:id="rId4"/>
    <p:sldId id="272" r:id="rId5"/>
    <p:sldId id="297" r:id="rId6"/>
    <p:sldId id="300" r:id="rId7"/>
    <p:sldId id="299" r:id="rId8"/>
    <p:sldId id="301" r:id="rId9"/>
    <p:sldId id="291" r:id="rId10"/>
    <p:sldId id="292" r:id="rId11"/>
    <p:sldId id="303" r:id="rId12"/>
    <p:sldId id="305" r:id="rId13"/>
    <p:sldId id="258" r:id="rId14"/>
  </p:sldIdLst>
  <p:sldSz cx="9144000" cy="6858000" type="screen4x3"/>
  <p:notesSz cx="6797675" cy="99266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5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99"/>
    <a:srgbClr val="000099"/>
    <a:srgbClr val="FFCC00"/>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150" autoAdjust="0"/>
    <p:restoredTop sz="98335" autoAdjust="0"/>
  </p:normalViewPr>
  <p:slideViewPr>
    <p:cSldViewPr snapToGrid="0" snapToObjects="1">
      <p:cViewPr varScale="1">
        <p:scale>
          <a:sx n="85" d="100"/>
          <a:sy n="85" d="100"/>
        </p:scale>
        <p:origin x="822" y="78"/>
      </p:cViewPr>
      <p:guideLst>
        <p:guide orient="horz" pos="2160"/>
        <p:guide pos="2859"/>
      </p:guideLst>
    </p:cSldViewPr>
  </p:slid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5" y="0"/>
            <a:ext cx="2945659" cy="496332"/>
          </a:xfrm>
          <a:prstGeom prst="rect">
            <a:avLst/>
          </a:prstGeom>
        </p:spPr>
        <p:txBody>
          <a:bodyPr vert="horz" lIns="91440" tIns="45720" rIns="91440" bIns="45720" rtlCol="0"/>
          <a:lstStyle>
            <a:lvl1pPr algn="r">
              <a:defRPr sz="1200"/>
            </a:lvl1pPr>
          </a:lstStyle>
          <a:p>
            <a:fld id="{B52C619D-49A1-43D3-A02C-742DF4F73657}" type="datetimeFigureOut">
              <a:rPr lang="en-US" smtClean="0"/>
              <a:t>11/13/2019</a:t>
            </a:fld>
            <a:endParaRPr lang="en-US"/>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15153"/>
            <a:ext cx="5438140" cy="4466987"/>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5" y="9428583"/>
            <a:ext cx="2945659" cy="496332"/>
          </a:xfrm>
          <a:prstGeom prst="rect">
            <a:avLst/>
          </a:prstGeom>
        </p:spPr>
        <p:txBody>
          <a:bodyPr vert="horz" lIns="91440" tIns="45720" rIns="91440" bIns="45720" rtlCol="0" anchor="b"/>
          <a:lstStyle>
            <a:lvl1pPr algn="r">
              <a:defRPr sz="1200"/>
            </a:lvl1pPr>
          </a:lstStyle>
          <a:p>
            <a:fld id="{4CC6C61D-21BD-45CA-B920-B80C9B6DF6D2}" type="slidenum">
              <a:rPr lang="en-US" smtClean="0"/>
              <a:t>‹#›</a:t>
            </a:fld>
            <a:endParaRPr lang="en-US"/>
          </a:p>
        </p:txBody>
      </p:sp>
    </p:spTree>
    <p:extLst>
      <p:ext uri="{BB962C8B-B14F-4D97-AF65-F5344CB8AC3E}">
        <p14:creationId xmlns:p14="http://schemas.microsoft.com/office/powerpoint/2010/main" val="21301723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p:cNvSpPr>
            <a:spLocks noGrp="1" noRot="1" noChangeAspect="1" noTextEdit="1"/>
          </p:cNvSpPr>
          <p:nvPr>
            <p:ph type="sldImg"/>
          </p:nvPr>
        </p:nvSpPr>
        <p:spPr>
          <a:ln/>
        </p:spPr>
      </p:sp>
      <p:sp>
        <p:nvSpPr>
          <p:cNvPr id="71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b="1" smtClean="0">
                <a:solidFill>
                  <a:srgbClr val="0000FF"/>
                </a:solidFill>
                <a:ea typeface="宋体" panose="02010600030101010101" pitchFamily="2" charset="-122"/>
              </a:rPr>
              <a:t>Mongolia is a landlocked country in East and Central Asia. It borders Russia to the north and People’s Republic of China to the South, east and West. Territory is 1.5 million sq.km. Population is 2.9 million. Mongolian political system is a parliamentary republic.</a:t>
            </a:r>
          </a:p>
          <a:p>
            <a:endParaRPr lang="en-US" altLang="en-US" smtClean="0"/>
          </a:p>
        </p:txBody>
      </p:sp>
      <p:sp>
        <p:nvSpPr>
          <p:cNvPr id="71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Times New Roman" panose="02020603050405020304" pitchFamily="18" charset="0"/>
                <a:ea typeface="ＭＳ Ｐ明朝" pitchFamily="18" charset="-128"/>
              </a:defRPr>
            </a:lvl1pPr>
            <a:lvl2pPr marL="742950" indent="-285750">
              <a:spcBef>
                <a:spcPct val="30000"/>
              </a:spcBef>
              <a:defRPr kumimoji="1" sz="1200">
                <a:solidFill>
                  <a:schemeClr val="tx1"/>
                </a:solidFill>
                <a:latin typeface="Times New Roman" panose="02020603050405020304" pitchFamily="18" charset="0"/>
                <a:ea typeface="ＭＳ Ｐ明朝" pitchFamily="18" charset="-128"/>
              </a:defRPr>
            </a:lvl2pPr>
            <a:lvl3pPr marL="1143000" indent="-228600">
              <a:spcBef>
                <a:spcPct val="30000"/>
              </a:spcBef>
              <a:defRPr kumimoji="1" sz="1200">
                <a:solidFill>
                  <a:schemeClr val="tx1"/>
                </a:solidFill>
                <a:latin typeface="Times New Roman" panose="02020603050405020304" pitchFamily="18" charset="0"/>
                <a:ea typeface="ＭＳ Ｐ明朝" pitchFamily="18" charset="-128"/>
              </a:defRPr>
            </a:lvl3pPr>
            <a:lvl4pPr marL="1600200" indent="-228600">
              <a:spcBef>
                <a:spcPct val="30000"/>
              </a:spcBef>
              <a:defRPr kumimoji="1" sz="1200">
                <a:solidFill>
                  <a:schemeClr val="tx1"/>
                </a:solidFill>
                <a:latin typeface="Times New Roman" panose="02020603050405020304" pitchFamily="18" charset="0"/>
                <a:ea typeface="ＭＳ Ｐ明朝" pitchFamily="18" charset="-128"/>
              </a:defRPr>
            </a:lvl4pPr>
            <a:lvl5pPr marL="2057400" indent="-228600">
              <a:spcBef>
                <a:spcPct val="30000"/>
              </a:spcBef>
              <a:defRPr kumimoji="1" sz="1200">
                <a:solidFill>
                  <a:schemeClr val="tx1"/>
                </a:solidFill>
                <a:latin typeface="Times New Roman" panose="02020603050405020304" pitchFamily="18" charset="0"/>
                <a:ea typeface="ＭＳ Ｐ明朝" pitchFamily="18" charset="-128"/>
              </a:defRPr>
            </a:lvl5pPr>
            <a:lvl6pPr marL="2514600" indent="-228600" eaLnBrk="0" fontAlgn="base" hangingPunct="0">
              <a:spcBef>
                <a:spcPct val="30000"/>
              </a:spcBef>
              <a:spcAft>
                <a:spcPct val="0"/>
              </a:spcAft>
              <a:defRPr kumimoji="1" sz="1200">
                <a:solidFill>
                  <a:schemeClr val="tx1"/>
                </a:solidFill>
                <a:latin typeface="Times New Roman" panose="02020603050405020304" pitchFamily="18" charset="0"/>
                <a:ea typeface="ＭＳ Ｐ明朝" pitchFamily="18" charset="-128"/>
              </a:defRPr>
            </a:lvl6pPr>
            <a:lvl7pPr marL="2971800" indent="-228600" eaLnBrk="0" fontAlgn="base" hangingPunct="0">
              <a:spcBef>
                <a:spcPct val="30000"/>
              </a:spcBef>
              <a:spcAft>
                <a:spcPct val="0"/>
              </a:spcAft>
              <a:defRPr kumimoji="1" sz="1200">
                <a:solidFill>
                  <a:schemeClr val="tx1"/>
                </a:solidFill>
                <a:latin typeface="Times New Roman" panose="02020603050405020304" pitchFamily="18" charset="0"/>
                <a:ea typeface="ＭＳ Ｐ明朝" pitchFamily="18" charset="-128"/>
              </a:defRPr>
            </a:lvl7pPr>
            <a:lvl8pPr marL="3429000" indent="-228600" eaLnBrk="0" fontAlgn="base" hangingPunct="0">
              <a:spcBef>
                <a:spcPct val="30000"/>
              </a:spcBef>
              <a:spcAft>
                <a:spcPct val="0"/>
              </a:spcAft>
              <a:defRPr kumimoji="1" sz="1200">
                <a:solidFill>
                  <a:schemeClr val="tx1"/>
                </a:solidFill>
                <a:latin typeface="Times New Roman" panose="02020603050405020304" pitchFamily="18" charset="0"/>
                <a:ea typeface="ＭＳ Ｐ明朝" pitchFamily="18" charset="-128"/>
              </a:defRPr>
            </a:lvl8pPr>
            <a:lvl9pPr marL="3886200" indent="-228600" eaLnBrk="0" fontAlgn="base" hangingPunct="0">
              <a:spcBef>
                <a:spcPct val="30000"/>
              </a:spcBef>
              <a:spcAft>
                <a:spcPct val="0"/>
              </a:spcAft>
              <a:defRPr kumimoji="1" sz="1200">
                <a:solidFill>
                  <a:schemeClr val="tx1"/>
                </a:solidFill>
                <a:latin typeface="Times New Roman" panose="02020603050405020304" pitchFamily="18" charset="0"/>
                <a:ea typeface="ＭＳ Ｐ明朝" pitchFamily="18" charset="-128"/>
              </a:defRPr>
            </a:lvl9pPr>
          </a:lstStyle>
          <a:p>
            <a:pPr>
              <a:spcBef>
                <a:spcPct val="0"/>
              </a:spcBef>
            </a:pPr>
            <a:fld id="{B1039843-FEBD-4243-82F8-A429ACD041B2}" type="slidenum">
              <a:rPr lang="en-US" altLang="ja-JP">
                <a:ea typeface="ＭＳ Ｐゴシック" panose="020B0600070205080204" pitchFamily="34" charset="-128"/>
              </a:rPr>
              <a:pPr>
                <a:spcBef>
                  <a:spcPct val="0"/>
                </a:spcBef>
              </a:pPr>
              <a:t>2</a:t>
            </a:fld>
            <a:endParaRPr lang="en-US" altLang="ja-JP">
              <a:ea typeface="ＭＳ Ｐゴシック" panose="020B0600070205080204" pitchFamily="34" charset="-128"/>
            </a:endParaRPr>
          </a:p>
        </p:txBody>
      </p:sp>
    </p:spTree>
    <p:extLst>
      <p:ext uri="{BB962C8B-B14F-4D97-AF65-F5344CB8AC3E}">
        <p14:creationId xmlns:p14="http://schemas.microsoft.com/office/powerpoint/2010/main" val="11602684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6" name="Slide Number Placeholder 5"/>
          <p:cNvSpPr>
            <a:spLocks noGrp="1"/>
          </p:cNvSpPr>
          <p:nvPr>
            <p:ph type="sldNum" sz="quarter" idx="12"/>
          </p:nvPr>
        </p:nvSpPr>
        <p:spPr/>
        <p:txBody>
          <a:bodyPr/>
          <a:lstStyle/>
          <a:p>
            <a:fld id="{9259AF2F-52C6-9B46-B8B2-0579234AE62E}"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9259AF2F-52C6-9B46-B8B2-0579234AE62E}" type="slidenum">
              <a:rPr lang="en-US" smtClean="0"/>
              <a:t>‹#›</a:t>
            </a:fld>
            <a:endParaRPr lang="en-US"/>
          </a:p>
        </p:txBody>
      </p:sp>
      <p:pic>
        <p:nvPicPr>
          <p:cNvPr id="7" name="Picture 6" descr="wmo2016_powerpoint_standard_v2-2.jp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5151694"/>
            <a:ext cx="1988820" cy="171450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Slide Number Placeholder 5"/>
          <p:cNvSpPr>
            <a:spLocks noGrp="1"/>
          </p:cNvSpPr>
          <p:nvPr>
            <p:ph type="sldNum" sz="quarter" idx="12"/>
          </p:nvPr>
        </p:nvSpPr>
        <p:spPr/>
        <p:txBody>
          <a:bodyPr/>
          <a:lstStyle/>
          <a:p>
            <a:fld id="{9259AF2F-52C6-9B46-B8B2-0579234AE62E}"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2"/>
          </p:nvPr>
        </p:nvSpPr>
        <p:spPr/>
        <p:txBody>
          <a:bodyPr/>
          <a:lstStyle/>
          <a:p>
            <a:fld id="{9259AF2F-52C6-9B46-B8B2-0579234AE62E}"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Slide Number Placeholder 8"/>
          <p:cNvSpPr>
            <a:spLocks noGrp="1"/>
          </p:cNvSpPr>
          <p:nvPr>
            <p:ph type="sldNum" sz="quarter" idx="12"/>
          </p:nvPr>
        </p:nvSpPr>
        <p:spPr/>
        <p:txBody>
          <a:bodyPr/>
          <a:lstStyle/>
          <a:p>
            <a:fld id="{9259AF2F-52C6-9B46-B8B2-0579234AE62E}"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p:txBody>
          <a:bodyPr/>
          <a:lstStyle/>
          <a:p>
            <a:fld id="{9259AF2F-52C6-9B46-B8B2-0579234AE62E}"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259AF2F-52C6-9B46-B8B2-0579234AE62E}"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9259AF2F-52C6-9B46-B8B2-0579234AE62E}"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9259AF2F-52C6-9B46-B8B2-0579234AE62E}" type="slidenum">
              <a:rPr lang="en-US" smtClean="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e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259AF2F-52C6-9B46-B8B2-0579234AE62E}" type="slidenum">
              <a:rPr lang="en-US" smtClean="0"/>
              <a:t>‹#›</a:t>
            </a:fld>
            <a:endParaRPr lang="en-US"/>
          </a:p>
        </p:txBody>
      </p:sp>
      <p:pic>
        <p:nvPicPr>
          <p:cNvPr id="7" name="Picture 6" descr="wmo2016_powerpoint_standard_v2-2.jpg"/>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0" y="5151694"/>
            <a:ext cx="1988820" cy="17145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1.wmf"/><Relationship Id="rId2" Type="http://schemas.openxmlformats.org/officeDocument/2006/relationships/image" Target="../media/image20.wm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xml"/><Relationship Id="rId5" Type="http://schemas.openxmlformats.org/officeDocument/2006/relationships/image" Target="../media/image25.emf"/><Relationship Id="rId4" Type="http://schemas.openxmlformats.org/officeDocument/2006/relationships/image" Target="../media/image24.emf"/></Relationships>
</file>

<file path=ppt/slides/_rels/slide13.xml.rels><?xml version="1.0" encoding="UTF-8" standalone="yes"?>
<Relationships xmlns="http://schemas.openxmlformats.org/package/2006/relationships"><Relationship Id="rId3" Type="http://schemas.openxmlformats.org/officeDocument/2006/relationships/hyperlink" Target="http://namem.gov.mn/" TargetMode="External"/><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2.jpe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jpe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wmo2016_powerpoint_standard_v2-1.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3063" y="13063"/>
            <a:ext cx="9216000" cy="6912000"/>
          </a:xfrm>
          <a:prstGeom prst="rect">
            <a:avLst/>
          </a:prstGeom>
        </p:spPr>
      </p:pic>
      <p:sp>
        <p:nvSpPr>
          <p:cNvPr id="6" name="TextBox 5"/>
          <p:cNvSpPr txBox="1"/>
          <p:nvPr/>
        </p:nvSpPr>
        <p:spPr>
          <a:xfrm>
            <a:off x="4971238" y="5898887"/>
            <a:ext cx="4172989" cy="707886"/>
          </a:xfrm>
          <a:prstGeom prst="rect">
            <a:avLst/>
          </a:prstGeom>
          <a:noFill/>
        </p:spPr>
        <p:txBody>
          <a:bodyPr wrap="square" rtlCol="0">
            <a:spAutoFit/>
          </a:bodyPr>
          <a:lstStyle/>
          <a:p>
            <a:pPr algn="ctr"/>
            <a:r>
              <a:rPr lang="de-DE" sz="2000" dirty="0" smtClean="0">
                <a:solidFill>
                  <a:srgbClr val="000090"/>
                </a:solidFill>
              </a:rPr>
              <a:t>OSCAR/Surface course for RA-II </a:t>
            </a:r>
          </a:p>
          <a:p>
            <a:pPr algn="ctr"/>
            <a:r>
              <a:rPr lang="de-DE" sz="2000" dirty="0" smtClean="0">
                <a:solidFill>
                  <a:srgbClr val="000090"/>
                </a:solidFill>
              </a:rPr>
              <a:t>Japan 13-15 November 2019</a:t>
            </a:r>
          </a:p>
        </p:txBody>
      </p:sp>
      <p:sp>
        <p:nvSpPr>
          <p:cNvPr id="7" name="Shape 231"/>
          <p:cNvSpPr txBox="1"/>
          <p:nvPr/>
        </p:nvSpPr>
        <p:spPr>
          <a:xfrm>
            <a:off x="350554" y="2098109"/>
            <a:ext cx="8865446" cy="1108743"/>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nSpc>
                <a:spcPct val="120000"/>
              </a:lnSpc>
            </a:pPr>
            <a:r>
              <a:rPr lang="en-US" sz="4000" b="1" dirty="0">
                <a:solidFill>
                  <a:srgbClr val="000090"/>
                </a:solidFill>
              </a:rPr>
              <a:t>Observation network of Mongolia </a:t>
            </a:r>
          </a:p>
        </p:txBody>
      </p:sp>
      <p:sp>
        <p:nvSpPr>
          <p:cNvPr id="3" name="Rectangle 2"/>
          <p:cNvSpPr/>
          <p:nvPr/>
        </p:nvSpPr>
        <p:spPr>
          <a:xfrm>
            <a:off x="5516412" y="3583968"/>
            <a:ext cx="3082639" cy="461665"/>
          </a:xfrm>
          <a:prstGeom prst="rect">
            <a:avLst/>
          </a:prstGeom>
        </p:spPr>
        <p:txBody>
          <a:bodyPr wrap="none">
            <a:spAutoFit/>
          </a:bodyPr>
          <a:lstStyle/>
          <a:p>
            <a:r>
              <a:rPr lang="en-US" sz="2400" b="1" dirty="0" err="1" smtClean="0">
                <a:solidFill>
                  <a:srgbClr val="000090"/>
                </a:solidFill>
              </a:rPr>
              <a:t>Dulamsuren</a:t>
            </a:r>
            <a:r>
              <a:rPr lang="en-US" sz="2400" b="1" dirty="0" smtClean="0">
                <a:solidFill>
                  <a:srgbClr val="000090"/>
                </a:solidFill>
              </a:rPr>
              <a:t> </a:t>
            </a:r>
            <a:r>
              <a:rPr lang="en-US" sz="2400" b="1" dirty="0" err="1" smtClean="0">
                <a:solidFill>
                  <a:srgbClr val="000090"/>
                </a:solidFill>
              </a:rPr>
              <a:t>Dashkhuu</a:t>
            </a:r>
            <a:endParaRPr lang="en-US" sz="24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0" name="Rectangle 19459"/>
          <p:cNvSpPr/>
          <p:nvPr/>
        </p:nvSpPr>
        <p:spPr>
          <a:xfrm>
            <a:off x="381000" y="384810"/>
            <a:ext cx="8345488" cy="751659"/>
          </a:xfrm>
          <a:prstGeom prst="rect">
            <a:avLst/>
          </a:prstGeom>
          <a:solidFill>
            <a:srgbClr val="CCFFCC"/>
          </a:solidFill>
          <a:ln w="9525">
            <a:noFill/>
            <a:miter/>
          </a:ln>
        </p:spPr>
        <p:txBody>
          <a:bodyPr lIns="61120" tIns="30560" rIns="61120" bIns="30560" anchor="ctr"/>
          <a:lst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Arial" panose="020B0604020202020204" pitchFamily="34" charset="0"/>
              </a:defRPr>
            </a:lvl1pPr>
          </a:lstStyle>
          <a:p>
            <a:pPr lvl="0"/>
            <a:r>
              <a:rPr lang="en-US" sz="4000" dirty="0">
                <a:latin typeface="Times New Roman" pitchFamily="18" charset="0"/>
                <a:cs typeface="Times New Roman" pitchFamily="18" charset="0"/>
              </a:rPr>
              <a:t>Morin </a:t>
            </a:r>
            <a:r>
              <a:rPr lang="en-US" sz="4000" dirty="0" err="1">
                <a:latin typeface="Times New Roman" pitchFamily="18" charset="0"/>
                <a:cs typeface="Times New Roman" pitchFamily="18" charset="0"/>
              </a:rPr>
              <a:t>Uul</a:t>
            </a:r>
            <a:r>
              <a:rPr lang="en-US" sz="4000" dirty="0">
                <a:latin typeface="Times New Roman" pitchFamily="18" charset="0"/>
                <a:cs typeface="Times New Roman" pitchFamily="18" charset="0"/>
              </a:rPr>
              <a:t> Doppler Radar Station</a:t>
            </a:r>
            <a:endParaRPr lang="x-none" sz="4000" dirty="0"/>
          </a:p>
        </p:txBody>
      </p:sp>
      <p:sp>
        <p:nvSpPr>
          <p:cNvPr id="8" name="Title 1"/>
          <p:cNvSpPr>
            <a:spLocks noGrp="1"/>
          </p:cNvSpPr>
          <p:nvPr>
            <p:ph type="title"/>
          </p:nvPr>
        </p:nvSpPr>
        <p:spPr>
          <a:xfrm>
            <a:off x="438944" y="1136469"/>
            <a:ext cx="8229600" cy="1143000"/>
          </a:xfrm>
        </p:spPr>
        <p:txBody>
          <a:bodyPr>
            <a:normAutofit fontScale="90000"/>
          </a:bodyPr>
          <a:lstStyle/>
          <a:p>
            <a:r>
              <a:rPr lang="en-US" sz="1800" dirty="0" smtClean="0">
                <a:latin typeface="Times New Roman" pitchFamily="18" charset="0"/>
                <a:cs typeface="Times New Roman" pitchFamily="18" charset="0"/>
              </a:rPr>
              <a:t>Morin </a:t>
            </a:r>
            <a:r>
              <a:rPr lang="en-US" sz="1800" dirty="0" err="1" smtClean="0">
                <a:latin typeface="Times New Roman" pitchFamily="18" charset="0"/>
                <a:cs typeface="Times New Roman" pitchFamily="18" charset="0"/>
              </a:rPr>
              <a:t>Uul</a:t>
            </a:r>
            <a:r>
              <a:rPr lang="en-US" sz="1800" dirty="0" smtClean="0">
                <a:latin typeface="Times New Roman" pitchFamily="18" charset="0"/>
                <a:cs typeface="Times New Roman" pitchFamily="18" charset="0"/>
              </a:rPr>
              <a:t> Meteorological Radar Station</a:t>
            </a:r>
            <a:r>
              <a:rPr lang="en-US" sz="1800" b="1" dirty="0" smtClean="0">
                <a:latin typeface="Times New Roman" pitchFamily="18" charset="0"/>
                <a:cs typeface="Times New Roman" pitchFamily="18" charset="0"/>
              </a:rPr>
              <a:t> </a:t>
            </a:r>
            <a:r>
              <a:rPr lang="en-US" sz="1800" dirty="0" smtClean="0">
                <a:latin typeface="Times New Roman" pitchFamily="18" charset="0"/>
                <a:cs typeface="Times New Roman" pitchFamily="18" charset="0"/>
              </a:rPr>
              <a:t>is geographically located at latitude (degrees) 47° 49' 40,04" North of the Equator and longitude ( degrees) 106° 43' 35,81" East of the Prime Meridian on the Map of Ulaanbaatar. T</a:t>
            </a:r>
            <a:r>
              <a:rPr lang="en-US" sz="1800" dirty="0" smtClean="0"/>
              <a:t>he height above sea level of 1517 </a:t>
            </a:r>
            <a:r>
              <a:rPr lang="en-US" sz="1800" dirty="0" err="1" smtClean="0"/>
              <a:t>metres</a:t>
            </a:r>
            <a:r>
              <a:rPr lang="en-US" sz="1800" dirty="0" smtClean="0"/>
              <a:t>.</a:t>
            </a:r>
            <a:r>
              <a:rPr lang="en-US" sz="1600" dirty="0" smtClean="0"/>
              <a:t/>
            </a:r>
            <a:br>
              <a:rPr lang="en-US" sz="1600" dirty="0" smtClean="0"/>
            </a:br>
            <a:endParaRPr lang="en-US" sz="1600" dirty="0"/>
          </a:p>
        </p:txBody>
      </p:sp>
      <p:pic>
        <p:nvPicPr>
          <p:cNvPr id="9" name="Content Placeholder 3" descr="C:\Documents and Settings\Morin Uul\My Documents\My Pictures\2.bmp"/>
          <p:cNvPicPr>
            <a:picLocks noGrp="1"/>
          </p:cNvPicPr>
          <p:nvPr>
            <p:ph idx="1"/>
          </p:nvPr>
        </p:nvPicPr>
        <p:blipFill>
          <a:blip r:embed="rId2" cstate="print"/>
          <a:srcRect/>
          <a:stretch>
            <a:fillRect/>
          </a:stretch>
        </p:blipFill>
        <p:spPr bwMode="auto">
          <a:xfrm>
            <a:off x="1501351" y="2189988"/>
            <a:ext cx="6559310" cy="43894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ChangeArrowheads="1"/>
          </p:cNvSpPr>
          <p:nvPr/>
        </p:nvSpPr>
        <p:spPr bwMode="auto">
          <a:xfrm>
            <a:off x="0" y="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34" charset="-128"/>
              </a:defRPr>
            </a:lvl9pPr>
          </a:lstStyle>
          <a:p>
            <a:pPr algn="ctr" eaLnBrk="1" hangingPunct="1">
              <a:spcBef>
                <a:spcPct val="50000"/>
              </a:spcBef>
              <a:buFontTx/>
              <a:buNone/>
            </a:pPr>
            <a:endParaRPr kumimoji="0" lang="en-US" altLang="en-US" sz="1400">
              <a:latin typeface="Arial Narrow" panose="020B0606020202030204" pitchFamily="34" charset="0"/>
            </a:endParaRPr>
          </a:p>
        </p:txBody>
      </p:sp>
      <p:sp>
        <p:nvSpPr>
          <p:cNvPr id="21507" name="Text Box 4"/>
          <p:cNvSpPr txBox="1">
            <a:spLocks noChangeArrowheads="1"/>
          </p:cNvSpPr>
          <p:nvPr/>
        </p:nvSpPr>
        <p:spPr bwMode="auto">
          <a:xfrm>
            <a:off x="228600" y="1828800"/>
            <a:ext cx="8686800" cy="374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34" charset="-128"/>
              </a:defRPr>
            </a:lvl9pPr>
          </a:lstStyle>
          <a:p>
            <a:pPr algn="ctr" eaLnBrk="1" hangingPunct="1">
              <a:spcBef>
                <a:spcPct val="50000"/>
              </a:spcBef>
              <a:buFontTx/>
              <a:buNone/>
            </a:pPr>
            <a:endParaRPr lang="en-US" altLang="en-US" sz="2400" b="0"/>
          </a:p>
          <a:p>
            <a:pPr algn="ctr" eaLnBrk="1" hangingPunct="1">
              <a:spcBef>
                <a:spcPct val="50000"/>
              </a:spcBef>
              <a:buFontTx/>
              <a:buNone/>
            </a:pPr>
            <a:endParaRPr lang="en-US" altLang="en-US" sz="2400" b="0"/>
          </a:p>
          <a:p>
            <a:pPr algn="ctr" eaLnBrk="1" hangingPunct="1">
              <a:spcBef>
                <a:spcPct val="50000"/>
              </a:spcBef>
              <a:buFontTx/>
              <a:buNone/>
            </a:pPr>
            <a:endParaRPr lang="en-US" altLang="en-US" sz="2400" b="0"/>
          </a:p>
          <a:p>
            <a:pPr algn="ctr" eaLnBrk="1" hangingPunct="1">
              <a:spcBef>
                <a:spcPct val="50000"/>
              </a:spcBef>
              <a:buFontTx/>
              <a:buNone/>
            </a:pPr>
            <a:endParaRPr lang="en-US" altLang="en-US" sz="2400" b="0"/>
          </a:p>
          <a:p>
            <a:pPr algn="ctr" eaLnBrk="1" hangingPunct="1">
              <a:spcBef>
                <a:spcPct val="50000"/>
              </a:spcBef>
              <a:buFontTx/>
              <a:buNone/>
            </a:pPr>
            <a:endParaRPr lang="en-US" altLang="en-US" sz="2400" b="0"/>
          </a:p>
          <a:p>
            <a:pPr algn="ctr" eaLnBrk="1" hangingPunct="1">
              <a:spcBef>
                <a:spcPct val="50000"/>
              </a:spcBef>
              <a:buFontTx/>
              <a:buNone/>
            </a:pPr>
            <a:endParaRPr lang="en-US" altLang="en-US" sz="2400" b="0"/>
          </a:p>
          <a:p>
            <a:pPr algn="ctr" eaLnBrk="1" hangingPunct="1">
              <a:spcBef>
                <a:spcPct val="50000"/>
              </a:spcBef>
              <a:buFontTx/>
              <a:buNone/>
            </a:pPr>
            <a:endParaRPr lang="en-US" altLang="en-US" sz="2400" b="0"/>
          </a:p>
        </p:txBody>
      </p:sp>
      <p:pic>
        <p:nvPicPr>
          <p:cNvPr id="21508"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838200"/>
            <a:ext cx="4267200" cy="2403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9"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19600" y="762000"/>
            <a:ext cx="4419600" cy="2576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0" name="Text Box 8"/>
          <p:cNvSpPr txBox="1">
            <a:spLocks noChangeArrowheads="1"/>
          </p:cNvSpPr>
          <p:nvPr/>
        </p:nvSpPr>
        <p:spPr bwMode="auto">
          <a:xfrm>
            <a:off x="304800" y="3027363"/>
            <a:ext cx="8686800" cy="3527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34" charset="-128"/>
              </a:defRPr>
            </a:lvl9pPr>
          </a:lstStyle>
          <a:p>
            <a:pPr algn="just" eaLnBrk="1" hangingPunct="1">
              <a:spcBef>
                <a:spcPct val="50000"/>
              </a:spcBef>
              <a:buFontTx/>
              <a:buNone/>
            </a:pPr>
            <a:r>
              <a:rPr kumimoji="0" lang="en-US" altLang="en-US" sz="1800" b="0">
                <a:latin typeface="Arial Narrow" panose="020B0606020202030204" pitchFamily="34" charset="0"/>
                <a:cs typeface="Arial" panose="020B0604020202020204" pitchFamily="34" charset="0"/>
              </a:rPr>
              <a:t>The climate of Mongolia is harsh continental with sharply distinguished four seasons, high annual and diurnal temperature fluctuations, and low rainfall. Because of high altitude and latitude, it is generally colder than of other countries of the same latitude.</a:t>
            </a:r>
            <a:endParaRPr kumimoji="0" lang="en-US" altLang="en-US" sz="1800" b="0">
              <a:latin typeface="Arial Narrow" panose="020B0606020202030204" pitchFamily="34" charset="0"/>
              <a:cs typeface="Times New Roman" panose="02020603050405020304" pitchFamily="18" charset="0"/>
            </a:endParaRPr>
          </a:p>
          <a:p>
            <a:pPr eaLnBrk="1" hangingPunct="1">
              <a:spcBef>
                <a:spcPct val="50000"/>
              </a:spcBef>
              <a:buFontTx/>
              <a:buNone/>
            </a:pPr>
            <a:r>
              <a:rPr kumimoji="0" lang="en-US" altLang="en-US" sz="1800" b="0">
                <a:latin typeface="Arial Narrow" panose="020B0606020202030204" pitchFamily="34" charset="0"/>
                <a:cs typeface="Arial" panose="020B0604020202020204" pitchFamily="34" charset="0"/>
              </a:rPr>
              <a:t>Average annual temperatures are around 8.5</a:t>
            </a:r>
            <a:r>
              <a:rPr kumimoji="0" lang="en-US" altLang="en-US" sz="1800" b="0" baseline="30000">
                <a:latin typeface="Arial Narrow" panose="020B0606020202030204" pitchFamily="34" charset="0"/>
                <a:cs typeface="Arial" panose="020B0604020202020204" pitchFamily="34" charset="0"/>
              </a:rPr>
              <a:t>0</a:t>
            </a:r>
            <a:r>
              <a:rPr kumimoji="0" lang="en-US" altLang="en-US" sz="1800" b="0">
                <a:latin typeface="Arial Narrow" panose="020B0606020202030204" pitchFamily="34" charset="0"/>
                <a:cs typeface="Arial" panose="020B0604020202020204" pitchFamily="34" charset="0"/>
              </a:rPr>
              <a:t>C in the Gobi and -7.8</a:t>
            </a:r>
            <a:r>
              <a:rPr kumimoji="0" lang="en-US" altLang="en-US" sz="1800" b="0" baseline="30000">
                <a:latin typeface="Arial Narrow" panose="020B0606020202030204" pitchFamily="34" charset="0"/>
                <a:cs typeface="Arial" panose="020B0604020202020204" pitchFamily="34" charset="0"/>
              </a:rPr>
              <a:t>0</a:t>
            </a:r>
            <a:r>
              <a:rPr kumimoji="0" lang="en-US" altLang="en-US" sz="1800" b="0">
                <a:latin typeface="Arial Narrow" panose="020B0606020202030204" pitchFamily="34" charset="0"/>
                <a:cs typeface="Arial" panose="020B0604020202020204" pitchFamily="34" charset="0"/>
              </a:rPr>
              <a:t>C in the high mountainous areas.  The extreme minimum temperature is -31.1</a:t>
            </a:r>
            <a:r>
              <a:rPr kumimoji="0" lang="en-US" altLang="en-US" sz="1800" b="0" baseline="30000">
                <a:latin typeface="Arial Narrow" panose="020B0606020202030204" pitchFamily="34" charset="0"/>
                <a:cs typeface="Arial" panose="020B0604020202020204" pitchFamily="34" charset="0"/>
              </a:rPr>
              <a:t>0</a:t>
            </a:r>
            <a:r>
              <a:rPr kumimoji="0" lang="en-US" altLang="en-US" sz="1800" b="0">
                <a:latin typeface="Arial Narrow" panose="020B0606020202030204" pitchFamily="34" charset="0"/>
                <a:cs typeface="Arial" panose="020B0604020202020204" pitchFamily="34" charset="0"/>
              </a:rPr>
              <a:t>C to -52.9</a:t>
            </a:r>
            <a:r>
              <a:rPr kumimoji="0" lang="en-US" altLang="en-US" sz="1800" b="0" baseline="30000">
                <a:latin typeface="Arial Narrow" panose="020B0606020202030204" pitchFamily="34" charset="0"/>
                <a:cs typeface="Arial" panose="020B0604020202020204" pitchFamily="34" charset="0"/>
              </a:rPr>
              <a:t>0</a:t>
            </a:r>
            <a:r>
              <a:rPr kumimoji="0" lang="en-US" altLang="en-US" sz="1800" b="0">
                <a:latin typeface="Arial Narrow" panose="020B0606020202030204" pitchFamily="34" charset="0"/>
                <a:cs typeface="Arial" panose="020B0604020202020204" pitchFamily="34" charset="0"/>
              </a:rPr>
              <a:t>C in January and the extreme maximum temperature is +28.5</a:t>
            </a:r>
            <a:r>
              <a:rPr kumimoji="0" lang="en-US" altLang="en-US" sz="1800" b="0" baseline="30000">
                <a:latin typeface="Arial Narrow" panose="020B0606020202030204" pitchFamily="34" charset="0"/>
                <a:cs typeface="Arial" panose="020B0604020202020204" pitchFamily="34" charset="0"/>
              </a:rPr>
              <a:t>0</a:t>
            </a:r>
            <a:r>
              <a:rPr kumimoji="0" lang="en-US" altLang="en-US" sz="1800" b="0">
                <a:latin typeface="Arial Narrow" panose="020B0606020202030204" pitchFamily="34" charset="0"/>
                <a:cs typeface="Arial" panose="020B0604020202020204" pitchFamily="34" charset="0"/>
              </a:rPr>
              <a:t>C to +42.2</a:t>
            </a:r>
            <a:r>
              <a:rPr kumimoji="0" lang="en-US" altLang="en-US" sz="1800" b="0" baseline="30000">
                <a:latin typeface="Arial Narrow" panose="020B0606020202030204" pitchFamily="34" charset="0"/>
                <a:cs typeface="Arial" panose="020B0604020202020204" pitchFamily="34" charset="0"/>
              </a:rPr>
              <a:t>0</a:t>
            </a:r>
            <a:r>
              <a:rPr kumimoji="0" lang="en-US" altLang="en-US" sz="1800" b="0">
                <a:latin typeface="Arial Narrow" panose="020B0606020202030204" pitchFamily="34" charset="0"/>
                <a:cs typeface="Arial" panose="020B0604020202020204" pitchFamily="34" charset="0"/>
              </a:rPr>
              <a:t>C in July. </a:t>
            </a:r>
          </a:p>
          <a:p>
            <a:pPr eaLnBrk="1" hangingPunct="1">
              <a:spcBef>
                <a:spcPct val="50000"/>
              </a:spcBef>
              <a:buFontTx/>
              <a:buNone/>
            </a:pPr>
            <a:r>
              <a:rPr kumimoji="0" lang="en-US" altLang="en-US" sz="1800" b="0">
                <a:latin typeface="Arial Narrow" panose="020B0606020202030204" pitchFamily="34" charset="0"/>
                <a:cs typeface="Arial" panose="020B0604020202020204" pitchFamily="34" charset="0"/>
              </a:rPr>
              <a:t>The annual precipitation amount is low, varies from 50 to 500 mm. Most precipitation occurs in summer; the driest months are from November to April. </a:t>
            </a:r>
          </a:p>
          <a:p>
            <a:pPr eaLnBrk="1" hangingPunct="1">
              <a:spcBef>
                <a:spcPct val="50000"/>
              </a:spcBef>
              <a:buFontTx/>
              <a:buNone/>
            </a:pPr>
            <a:r>
              <a:rPr kumimoji="0" lang="en-US" altLang="en-US" sz="1800" b="0">
                <a:latin typeface="Arial Narrow" panose="020B0606020202030204" pitchFamily="34" charset="0"/>
                <a:cs typeface="Arial" panose="020B0604020202020204" pitchFamily="34" charset="0"/>
              </a:rPr>
              <a:t>Droughts in the spring and summer periods occur about every five years in the Gobi region, and one in every ten years over most other parts of the country. Mongolia has on an average 3,000 hours of sunshine in the year</a:t>
            </a:r>
          </a:p>
        </p:txBody>
      </p:sp>
      <p:sp>
        <p:nvSpPr>
          <p:cNvPr id="21511" name="Text Box 3"/>
          <p:cNvSpPr txBox="1">
            <a:spLocks noChangeArrowheads="1"/>
          </p:cNvSpPr>
          <p:nvPr/>
        </p:nvSpPr>
        <p:spPr bwMode="auto">
          <a:xfrm>
            <a:off x="381000" y="533400"/>
            <a:ext cx="83058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34" charset="-128"/>
              </a:defRPr>
            </a:lvl9pPr>
          </a:lstStyle>
          <a:p>
            <a:pPr algn="ctr" eaLnBrk="1" hangingPunct="1">
              <a:spcBef>
                <a:spcPct val="50000"/>
              </a:spcBef>
              <a:buFontTx/>
              <a:buNone/>
            </a:pPr>
            <a:r>
              <a:rPr kumimoji="0" lang="en-US" altLang="en-US" sz="2000">
                <a:latin typeface="Arial Narrow" panose="020B0606020202030204" pitchFamily="34" charset="0"/>
              </a:rPr>
              <a:t>Climate and Climate prediction activities</a:t>
            </a:r>
          </a:p>
        </p:txBody>
      </p:sp>
    </p:spTree>
    <p:extLst>
      <p:ext uri="{BB962C8B-B14F-4D97-AF65-F5344CB8AC3E}">
        <p14:creationId xmlns:p14="http://schemas.microsoft.com/office/powerpoint/2010/main" val="23021516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2"/>
          <p:cNvSpPr>
            <a:spLocks noChangeArrowheads="1"/>
          </p:cNvSpPr>
          <p:nvPr/>
        </p:nvSpPr>
        <p:spPr bwMode="auto">
          <a:xfrm>
            <a:off x="1" y="718751"/>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en-US" sz="1350"/>
          </a:p>
        </p:txBody>
      </p:sp>
      <p:sp>
        <p:nvSpPr>
          <p:cNvPr id="11" name="TextBox 10"/>
          <p:cNvSpPr txBox="1"/>
          <p:nvPr/>
        </p:nvSpPr>
        <p:spPr>
          <a:xfrm>
            <a:off x="165526" y="331047"/>
            <a:ext cx="8895763" cy="584775"/>
          </a:xfrm>
          <a:prstGeom prst="rect">
            <a:avLst/>
          </a:prstGeom>
          <a:solidFill>
            <a:schemeClr val="bg1"/>
          </a:solidFill>
        </p:spPr>
        <p:txBody>
          <a:bodyPr wrap="square" rtlCol="0">
            <a:spAutoFit/>
          </a:bodyPr>
          <a:lstStyle/>
          <a:p>
            <a:r>
              <a:rPr lang="en-US" sz="3200" b="1" dirty="0" smtClean="0"/>
              <a:t>Climate change</a:t>
            </a:r>
            <a:endParaRPr lang="en-US" sz="3200" b="1" dirty="0"/>
          </a:p>
        </p:txBody>
      </p:sp>
      <p:pic>
        <p:nvPicPr>
          <p:cNvPr id="2" name="Picture 1"/>
          <p:cNvPicPr>
            <a:picLocks noChangeAspect="1"/>
          </p:cNvPicPr>
          <p:nvPr/>
        </p:nvPicPr>
        <p:blipFill rotWithShape="1">
          <a:blip r:embed="rId2" cstate="print">
            <a:extLst>
              <a:ext uri="{28A0092B-C50C-407E-A947-70E740481C1C}">
                <a14:useLocalDpi xmlns:a14="http://schemas.microsoft.com/office/drawing/2010/main" val="0"/>
              </a:ext>
            </a:extLst>
          </a:blip>
          <a:srcRect t="34166" b="34167"/>
          <a:stretch/>
        </p:blipFill>
        <p:spPr>
          <a:xfrm>
            <a:off x="57760" y="2063057"/>
            <a:ext cx="5143500" cy="1628775"/>
          </a:xfrm>
          <a:prstGeom prst="rect">
            <a:avLst/>
          </a:prstGeom>
        </p:spPr>
      </p:pic>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t="34583" b="34306"/>
          <a:stretch/>
        </p:blipFill>
        <p:spPr>
          <a:xfrm>
            <a:off x="165526" y="4037965"/>
            <a:ext cx="5035734" cy="1566674"/>
          </a:xfrm>
          <a:prstGeom prst="rect">
            <a:avLst/>
          </a:prstGeom>
        </p:spPr>
      </p:pic>
      <p:pic>
        <p:nvPicPr>
          <p:cNvPr id="15" name="Picture 4"/>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22919"/>
          <a:stretch/>
        </p:blipFill>
        <p:spPr bwMode="auto">
          <a:xfrm>
            <a:off x="5582821" y="4245134"/>
            <a:ext cx="3260456" cy="12378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5"/>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b="18563"/>
          <a:stretch/>
        </p:blipFill>
        <p:spPr bwMode="auto">
          <a:xfrm>
            <a:off x="5601727" y="2290129"/>
            <a:ext cx="3267397" cy="13370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4"/>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88717" b="-13114"/>
          <a:stretch/>
        </p:blipFill>
        <p:spPr bwMode="auto">
          <a:xfrm>
            <a:off x="5532075" y="5458912"/>
            <a:ext cx="3325490" cy="4670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 name="Picture 5"/>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87874" b="-560"/>
          <a:stretch/>
        </p:blipFill>
        <p:spPr bwMode="auto">
          <a:xfrm>
            <a:off x="5582821" y="3715840"/>
            <a:ext cx="3266148" cy="2479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Content Placeholder 2"/>
          <p:cNvSpPr txBox="1">
            <a:spLocks/>
          </p:cNvSpPr>
          <p:nvPr/>
        </p:nvSpPr>
        <p:spPr>
          <a:xfrm>
            <a:off x="57760" y="1160183"/>
            <a:ext cx="9003529" cy="672924"/>
          </a:xfrm>
          <a:prstGeom prst="rect">
            <a:avLst/>
          </a:prstGeom>
          <a:solidFill>
            <a:schemeClr val="bg1"/>
          </a:solidFill>
        </p:spPr>
        <p:txBody>
          <a:bodyPr vert="horz" lIns="68580" tIns="34290" rIns="68580" bIns="3429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71488" lvl="1" indent="-128588" algn="just">
              <a:spcBef>
                <a:spcPts val="450"/>
              </a:spcBef>
              <a:buFont typeface="Arial" panose="020B0604020202020204" pitchFamily="34" charset="0"/>
              <a:buChar char="•"/>
            </a:pPr>
            <a:r>
              <a:rPr lang="en-US" sz="1600" dirty="0" smtClean="0">
                <a:latin typeface="Arial" panose="020B0604020202020204" pitchFamily="34" charset="0"/>
                <a:cs typeface="Arial" panose="020B0604020202020204" pitchFamily="34" charset="0"/>
              </a:rPr>
              <a:t>Mean annual temperature is increasing 2.2</a:t>
            </a:r>
            <a:r>
              <a:rPr lang="en-US" sz="1600" baseline="30000" dirty="0" smtClean="0">
                <a:latin typeface="Arial" panose="020B0604020202020204" pitchFamily="34" charset="0"/>
                <a:cs typeface="Arial" panose="020B0604020202020204" pitchFamily="34" charset="0"/>
              </a:rPr>
              <a:t>o</a:t>
            </a:r>
            <a:r>
              <a:rPr lang="en-US" sz="1600" dirty="0" smtClean="0">
                <a:latin typeface="Arial" panose="020B0604020202020204" pitchFamily="34" charset="0"/>
                <a:cs typeface="Arial" panose="020B0604020202020204" pitchFamily="34" charset="0"/>
              </a:rPr>
              <a:t>C.  </a:t>
            </a:r>
            <a:endParaRPr lang="en-US" sz="1600" dirty="0">
              <a:latin typeface="Arial" panose="020B0604020202020204" pitchFamily="34" charset="0"/>
              <a:cs typeface="Arial" panose="020B0604020202020204" pitchFamily="34" charset="0"/>
            </a:endParaRPr>
          </a:p>
          <a:p>
            <a:pPr marL="342900" lvl="1" algn="just">
              <a:spcBef>
                <a:spcPts val="450"/>
              </a:spcBef>
            </a:pPr>
            <a:endParaRPr lang="en-US" sz="1600" dirty="0">
              <a:latin typeface="Arial" panose="020B0604020202020204" pitchFamily="34" charset="0"/>
              <a:cs typeface="Arial" panose="020B0604020202020204" pitchFamily="34" charset="0"/>
            </a:endParaRPr>
          </a:p>
        </p:txBody>
      </p:sp>
      <p:sp>
        <p:nvSpPr>
          <p:cNvPr id="5" name="Right Arrow 4"/>
          <p:cNvSpPr/>
          <p:nvPr/>
        </p:nvSpPr>
        <p:spPr>
          <a:xfrm>
            <a:off x="5270912" y="2852664"/>
            <a:ext cx="261163" cy="211988"/>
          </a:xfrm>
          <a:prstGeom prst="rightArrow">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sz="1350"/>
          </a:p>
        </p:txBody>
      </p:sp>
      <p:sp>
        <p:nvSpPr>
          <p:cNvPr id="20" name="Right Arrow 19"/>
          <p:cNvSpPr/>
          <p:nvPr/>
        </p:nvSpPr>
        <p:spPr>
          <a:xfrm>
            <a:off x="5270912" y="4746029"/>
            <a:ext cx="261163" cy="211988"/>
          </a:xfrm>
          <a:prstGeom prst="rightArrow">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sz="1350"/>
          </a:p>
        </p:txBody>
      </p:sp>
      <p:sp>
        <p:nvSpPr>
          <p:cNvPr id="3" name="TextBox 2"/>
          <p:cNvSpPr txBox="1"/>
          <p:nvPr/>
        </p:nvSpPr>
        <p:spPr>
          <a:xfrm>
            <a:off x="4069966" y="2463633"/>
            <a:ext cx="460382" cy="253916"/>
          </a:xfrm>
          <a:prstGeom prst="rect">
            <a:avLst/>
          </a:prstGeom>
          <a:noFill/>
        </p:spPr>
        <p:txBody>
          <a:bodyPr wrap="none" rtlCol="0">
            <a:spAutoFit/>
          </a:bodyPr>
          <a:lstStyle/>
          <a:p>
            <a:r>
              <a:rPr lang="en-US" sz="1050" dirty="0"/>
              <a:t>2007</a:t>
            </a:r>
            <a:endParaRPr lang="en-US" sz="1050" dirty="0"/>
          </a:p>
        </p:txBody>
      </p:sp>
      <p:sp>
        <p:nvSpPr>
          <p:cNvPr id="14" name="TextBox 13"/>
          <p:cNvSpPr txBox="1"/>
          <p:nvPr/>
        </p:nvSpPr>
        <p:spPr>
          <a:xfrm>
            <a:off x="3374641" y="4245134"/>
            <a:ext cx="460382" cy="253916"/>
          </a:xfrm>
          <a:prstGeom prst="rect">
            <a:avLst/>
          </a:prstGeom>
          <a:noFill/>
        </p:spPr>
        <p:txBody>
          <a:bodyPr wrap="none" rtlCol="0">
            <a:spAutoFit/>
          </a:bodyPr>
          <a:lstStyle/>
          <a:p>
            <a:r>
              <a:rPr lang="en-US" sz="1050" dirty="0"/>
              <a:t>1994</a:t>
            </a:r>
            <a:endParaRPr lang="en-US" sz="1050" dirty="0"/>
          </a:p>
        </p:txBody>
      </p:sp>
    </p:spTree>
    <p:extLst>
      <p:ext uri="{BB962C8B-B14F-4D97-AF65-F5344CB8AC3E}">
        <p14:creationId xmlns:p14="http://schemas.microsoft.com/office/powerpoint/2010/main" val="131085383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wmo2016_powerpoint_standard_v2.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32080" y="0"/>
            <a:ext cx="9144000" cy="6858000"/>
          </a:xfrm>
          <a:prstGeom prst="rect">
            <a:avLst/>
          </a:prstGeom>
        </p:spPr>
      </p:pic>
      <p:sp>
        <p:nvSpPr>
          <p:cNvPr id="7" name="Title 1"/>
          <p:cNvSpPr txBox="1"/>
          <p:nvPr/>
        </p:nvSpPr>
        <p:spPr>
          <a:xfrm>
            <a:off x="457200" y="2002370"/>
            <a:ext cx="8229600" cy="2098575"/>
          </a:xfrm>
          <a:prstGeom prst="rect">
            <a:avLst/>
          </a:prstGeom>
        </p:spPr>
        <p:txBody>
          <a:bodyPr vert="horz" lIns="91440" tIns="45720" rIns="91440" bIns="45720" rtlCol="0" anchor="ctr">
            <a:normAutofit fontScale="90000" lnSpcReduction="2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6400" dirty="0" smtClean="0">
                <a:solidFill>
                  <a:srgbClr val="000090"/>
                </a:solidFill>
              </a:rPr>
              <a:t>Thank you for attention</a:t>
            </a:r>
          </a:p>
          <a:p>
            <a:endParaRPr lang="en-US" sz="4800" dirty="0" smtClean="0">
              <a:solidFill>
                <a:srgbClr val="000090"/>
              </a:solidFill>
            </a:endParaRPr>
          </a:p>
          <a:p>
            <a:r>
              <a:rPr lang="en-US" altLang="en-US" sz="3100" dirty="0">
                <a:solidFill>
                  <a:srgbClr val="000090"/>
                </a:solidFill>
                <a:hlinkClick r:id="rId3"/>
              </a:rPr>
              <a:t>http://</a:t>
            </a:r>
            <a:r>
              <a:rPr lang="en-US" altLang="en-US" sz="3100" dirty="0" smtClean="0">
                <a:solidFill>
                  <a:srgbClr val="000090"/>
                </a:solidFill>
                <a:hlinkClick r:id="rId3"/>
              </a:rPr>
              <a:t>namem.gov.mn</a:t>
            </a:r>
            <a:endParaRPr lang="mn-MN" altLang="en-US" sz="3100" dirty="0" smtClean="0">
              <a:solidFill>
                <a:srgbClr val="000090"/>
              </a:solidFill>
            </a:endParaRPr>
          </a:p>
          <a:p>
            <a:r>
              <a:rPr lang="en-US" sz="3100" dirty="0" err="1" smtClean="0">
                <a:solidFill>
                  <a:srgbClr val="000090"/>
                </a:solidFill>
              </a:rPr>
              <a:t>irimhe.namem.gov.m</a:t>
            </a:r>
            <a:endParaRPr lang="en-US" sz="3100" dirty="0">
              <a:solidFill>
                <a:srgbClr val="000090"/>
              </a:solidFill>
            </a:endParaRPr>
          </a:p>
          <a:p>
            <a:endParaRPr lang="en-US" sz="3100" dirty="0" smtClean="0">
              <a:solidFill>
                <a:srgbClr val="000090"/>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ChangeArrowheads="1"/>
          </p:cNvSpPr>
          <p:nvPr/>
        </p:nvSpPr>
        <p:spPr bwMode="auto">
          <a:xfrm>
            <a:off x="2524125" y="2095500"/>
            <a:ext cx="91440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34" charset="-128"/>
              </a:defRPr>
            </a:lvl9pPr>
          </a:lstStyle>
          <a:p>
            <a:pPr algn="ctr" eaLnBrk="1" hangingPunct="1">
              <a:spcBef>
                <a:spcPct val="50000"/>
              </a:spcBef>
              <a:buFontTx/>
              <a:buNone/>
            </a:pPr>
            <a:endParaRPr kumimoji="0" lang="en-US" altLang="en-US" sz="1400">
              <a:latin typeface="Arial Narrow" panose="020B0606020202030204" pitchFamily="34" charset="0"/>
            </a:endParaRPr>
          </a:p>
        </p:txBody>
      </p:sp>
      <p:sp>
        <p:nvSpPr>
          <p:cNvPr id="3075" name="Text Box 3"/>
          <p:cNvSpPr txBox="1">
            <a:spLocks noChangeArrowheads="1"/>
          </p:cNvSpPr>
          <p:nvPr/>
        </p:nvSpPr>
        <p:spPr bwMode="auto">
          <a:xfrm>
            <a:off x="0" y="3505200"/>
            <a:ext cx="4953000" cy="2786063"/>
          </a:xfrm>
          <a:prstGeom prst="rect">
            <a:avLst/>
          </a:prstGeom>
          <a:noFill/>
          <a:ln w="9525">
            <a:noFill/>
            <a:miter lim="800000"/>
            <a:headEnd/>
            <a:tailEnd/>
          </a:ln>
          <a:effectLst/>
        </p:spPr>
        <p:txBody>
          <a:bodyPr>
            <a:spAutoFit/>
          </a:bodyPr>
          <a:lstStyle/>
          <a:p>
            <a:pPr eaLnBrk="1" hangingPunct="1">
              <a:spcBef>
                <a:spcPct val="50000"/>
              </a:spcBef>
              <a:defRPr/>
            </a:pPr>
            <a:r>
              <a:rPr lang="en-US" u="sng" dirty="0">
                <a:solidFill>
                  <a:schemeClr val="accent2"/>
                </a:solidFill>
                <a:effectLst>
                  <a:outerShdw blurRad="38100" dist="38100" dir="2700000" algn="tl">
                    <a:srgbClr val="000000"/>
                  </a:outerShdw>
                </a:effectLst>
              </a:rPr>
              <a:t>Territory:</a:t>
            </a:r>
            <a:r>
              <a:rPr lang="en-US" dirty="0">
                <a:solidFill>
                  <a:srgbClr val="FF0000"/>
                </a:solidFill>
                <a:effectLst>
                  <a:outerShdw blurRad="38100" dist="38100" dir="2700000" algn="tl">
                    <a:srgbClr val="000000"/>
                  </a:outerShdw>
                </a:effectLst>
              </a:rPr>
              <a:t> 1,5 million sq.km </a:t>
            </a:r>
          </a:p>
          <a:p>
            <a:pPr eaLnBrk="1" hangingPunct="1">
              <a:spcBef>
                <a:spcPct val="50000"/>
              </a:spcBef>
              <a:defRPr/>
            </a:pPr>
            <a:r>
              <a:rPr lang="en-US" u="sng" dirty="0">
                <a:solidFill>
                  <a:schemeClr val="accent2"/>
                </a:solidFill>
                <a:effectLst>
                  <a:outerShdw blurRad="38100" dist="38100" dir="2700000" algn="tl">
                    <a:srgbClr val="000000"/>
                  </a:outerShdw>
                </a:effectLst>
              </a:rPr>
              <a:t>Population:</a:t>
            </a:r>
            <a:r>
              <a:rPr lang="en-US" dirty="0">
                <a:solidFill>
                  <a:srgbClr val="FF0000"/>
                </a:solidFill>
                <a:effectLst>
                  <a:outerShdw blurRad="38100" dist="38100" dir="2700000" algn="tl">
                    <a:srgbClr val="000000"/>
                  </a:outerShdw>
                </a:effectLst>
              </a:rPr>
              <a:t>  2.7 million;</a:t>
            </a:r>
          </a:p>
          <a:p>
            <a:pPr eaLnBrk="1" hangingPunct="1">
              <a:spcBef>
                <a:spcPct val="50000"/>
              </a:spcBef>
              <a:defRPr/>
            </a:pPr>
            <a:r>
              <a:rPr lang="en-US" dirty="0">
                <a:solidFill>
                  <a:schemeClr val="accent2"/>
                </a:solidFill>
                <a:effectLst>
                  <a:outerShdw blurRad="38100" dist="38100" dir="2700000" algn="tl">
                    <a:srgbClr val="000000"/>
                  </a:outerShdw>
                </a:effectLst>
              </a:rPr>
              <a:t>Capital city: </a:t>
            </a:r>
            <a:r>
              <a:rPr lang="en-US" dirty="0">
                <a:solidFill>
                  <a:srgbClr val="FF0000"/>
                </a:solidFill>
                <a:effectLst>
                  <a:outerShdw blurRad="38100" dist="38100" dir="2700000" algn="tl">
                    <a:srgbClr val="000000"/>
                  </a:outerShdw>
                </a:effectLst>
              </a:rPr>
              <a:t>Ulaanbaatar </a:t>
            </a:r>
          </a:p>
          <a:p>
            <a:pPr eaLnBrk="1" hangingPunct="1">
              <a:spcBef>
                <a:spcPct val="50000"/>
              </a:spcBef>
              <a:defRPr/>
            </a:pPr>
            <a:r>
              <a:rPr lang="en-US" u="sng" dirty="0">
                <a:solidFill>
                  <a:schemeClr val="accent2"/>
                </a:solidFill>
                <a:effectLst>
                  <a:outerShdw blurRad="38100" dist="38100" dir="2700000" algn="tl">
                    <a:srgbClr val="000000"/>
                  </a:outerShdw>
                </a:effectLst>
              </a:rPr>
              <a:t>Terrain</a:t>
            </a:r>
            <a:r>
              <a:rPr lang="en-US" dirty="0">
                <a:solidFill>
                  <a:srgbClr val="FF0000"/>
                </a:solidFill>
                <a:effectLst>
                  <a:outerShdw blurRad="38100" dist="38100" dir="2700000" algn="tl">
                    <a:srgbClr val="000000"/>
                  </a:outerShdw>
                </a:effectLst>
              </a:rPr>
              <a:t>: Vast semi-desert and desert plains, mountains in west and south-west, Gobi Desert in south-east</a:t>
            </a:r>
            <a:br>
              <a:rPr lang="en-US" dirty="0">
                <a:solidFill>
                  <a:srgbClr val="FF0000"/>
                </a:solidFill>
                <a:effectLst>
                  <a:outerShdw blurRad="38100" dist="38100" dir="2700000" algn="tl">
                    <a:srgbClr val="000000"/>
                  </a:outerShdw>
                </a:effectLst>
              </a:rPr>
            </a:br>
            <a:r>
              <a:rPr lang="en-US" u="sng" dirty="0">
                <a:solidFill>
                  <a:schemeClr val="accent2"/>
                </a:solidFill>
                <a:effectLst>
                  <a:outerShdw blurRad="38100" dist="38100" dir="2700000" algn="tl">
                    <a:srgbClr val="000000"/>
                  </a:outerShdw>
                </a:effectLst>
              </a:rPr>
              <a:t>Political system</a:t>
            </a:r>
            <a:r>
              <a:rPr lang="en-US" u="sng" dirty="0">
                <a:solidFill>
                  <a:srgbClr val="FF0000"/>
                </a:solidFill>
                <a:effectLst>
                  <a:outerShdw blurRad="38100" dist="38100" dir="2700000" algn="tl">
                    <a:srgbClr val="000000"/>
                  </a:outerShdw>
                </a:effectLst>
              </a:rPr>
              <a:t>:</a:t>
            </a:r>
            <a:r>
              <a:rPr lang="en-US" dirty="0">
                <a:solidFill>
                  <a:srgbClr val="FF0000"/>
                </a:solidFill>
                <a:effectLst>
                  <a:outerShdw blurRad="38100" dist="38100" dir="2700000" algn="tl">
                    <a:srgbClr val="000000"/>
                  </a:outerShdw>
                </a:effectLst>
              </a:rPr>
              <a:t> Mongolia is a parliamentary republic. </a:t>
            </a:r>
            <a:br>
              <a:rPr lang="en-US" dirty="0">
                <a:solidFill>
                  <a:srgbClr val="FF0000"/>
                </a:solidFill>
                <a:effectLst>
                  <a:outerShdw blurRad="38100" dist="38100" dir="2700000" algn="tl">
                    <a:srgbClr val="000000"/>
                  </a:outerShdw>
                </a:effectLst>
              </a:rPr>
            </a:br>
            <a:r>
              <a:rPr lang="en-US" u="sng" dirty="0">
                <a:solidFill>
                  <a:schemeClr val="accent2"/>
                </a:solidFill>
                <a:effectLst>
                  <a:outerShdw blurRad="38100" dist="38100" dir="2700000" algn="tl">
                    <a:srgbClr val="000000"/>
                  </a:outerShdw>
                </a:effectLst>
              </a:rPr>
              <a:t>Legislature</a:t>
            </a:r>
            <a:r>
              <a:rPr lang="en-US" dirty="0">
                <a:solidFill>
                  <a:srgbClr val="FF0000"/>
                </a:solidFill>
                <a:effectLst>
                  <a:outerShdw blurRad="38100" dist="38100" dir="2700000" algn="tl">
                    <a:srgbClr val="000000"/>
                  </a:outerShdw>
                </a:effectLst>
              </a:rPr>
              <a:t>: State Great </a:t>
            </a:r>
            <a:r>
              <a:rPr lang="en-US" dirty="0" err="1">
                <a:solidFill>
                  <a:srgbClr val="FF0000"/>
                </a:solidFill>
                <a:effectLst>
                  <a:outerShdw blurRad="38100" dist="38100" dir="2700000" algn="tl">
                    <a:srgbClr val="000000"/>
                  </a:outerShdw>
                </a:effectLst>
              </a:rPr>
              <a:t>Hural</a:t>
            </a:r>
            <a:r>
              <a:rPr lang="en-US" dirty="0">
                <a:solidFill>
                  <a:srgbClr val="FF0000"/>
                </a:solidFill>
                <a:effectLst>
                  <a:outerShdw blurRad="38100" dist="38100" dir="2700000" algn="tl">
                    <a:srgbClr val="000000"/>
                  </a:outerShdw>
                </a:effectLst>
              </a:rPr>
              <a:t> (Parliament), unicameral with 76 members elected for four years. The last elections were held in 2008.</a:t>
            </a:r>
            <a:r>
              <a:rPr lang="en-US" dirty="0">
                <a:effectLst>
                  <a:outerShdw blurRad="38100" dist="38100" dir="2700000" algn="tl">
                    <a:srgbClr val="FFFFFF"/>
                  </a:outerShdw>
                </a:effectLst>
              </a:rPr>
              <a:t> </a:t>
            </a:r>
            <a:br>
              <a:rPr lang="en-US" dirty="0">
                <a:effectLst>
                  <a:outerShdw blurRad="38100" dist="38100" dir="2700000" algn="tl">
                    <a:srgbClr val="FFFFFF"/>
                  </a:outerShdw>
                </a:effectLst>
              </a:rPr>
            </a:br>
            <a:r>
              <a:rPr lang="en-US" dirty="0"/>
              <a:t/>
            </a:r>
            <a:br>
              <a:rPr lang="en-US" dirty="0"/>
            </a:br>
            <a:endParaRPr lang="en-US" dirty="0"/>
          </a:p>
        </p:txBody>
      </p:sp>
      <p:pic>
        <p:nvPicPr>
          <p:cNvPr id="6148" name="Picture 4" descr="Mongol_sa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5029200" cy="356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9" name="Picture 5" descr="mongol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29200" y="0"/>
            <a:ext cx="4114800"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0" name="Picture 6" descr="Sevsuul_1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29200" y="2133600"/>
            <a:ext cx="4114800"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1" name="Text Box 7"/>
          <p:cNvSpPr txBox="1">
            <a:spLocks noChangeArrowheads="1"/>
          </p:cNvSpPr>
          <p:nvPr/>
        </p:nvSpPr>
        <p:spPr bwMode="auto">
          <a:xfrm>
            <a:off x="-76200" y="-76200"/>
            <a:ext cx="22860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34" charset="-128"/>
              </a:defRPr>
            </a:lvl9pPr>
          </a:lstStyle>
          <a:p>
            <a:pPr algn="ctr" eaLnBrk="1" hangingPunct="1">
              <a:spcBef>
                <a:spcPct val="50000"/>
              </a:spcBef>
              <a:buFontTx/>
              <a:buNone/>
            </a:pPr>
            <a:r>
              <a:rPr kumimoji="0" lang="en-US" altLang="en-US" u="sng">
                <a:solidFill>
                  <a:schemeClr val="bg1"/>
                </a:solidFill>
                <a:latin typeface="Arial Narrow" panose="020B0606020202030204" pitchFamily="34" charset="0"/>
                <a:cs typeface="Arial" panose="020B0604020202020204" pitchFamily="34" charset="0"/>
              </a:rPr>
              <a:t>Mongolia</a:t>
            </a:r>
          </a:p>
        </p:txBody>
      </p:sp>
      <p:pic>
        <p:nvPicPr>
          <p:cNvPr id="6152" name="Picture 8" descr="mongol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38725" y="4267200"/>
            <a:ext cx="4105275" cy="258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9590371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ChangeArrowheads="1"/>
          </p:cNvSpPr>
          <p:nvPr/>
        </p:nvSpPr>
        <p:spPr bwMode="auto">
          <a:xfrm>
            <a:off x="1054100" y="533400"/>
            <a:ext cx="7065963" cy="550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43" tIns="43622" rIns="87243" bIns="43622">
            <a:spAutoFit/>
          </a:bodyPr>
          <a:lstStyle>
            <a:lvl1pPr defTabSz="871538">
              <a:spcBef>
                <a:spcPct val="20000"/>
              </a:spcBef>
              <a:buChar char="•"/>
              <a:defRPr kumimoji="1" sz="3200">
                <a:solidFill>
                  <a:schemeClr val="tx1"/>
                </a:solidFill>
                <a:latin typeface="Times New Roman" panose="02020603050405020304" pitchFamily="18" charset="0"/>
                <a:ea typeface="ＭＳ Ｐゴシック" panose="020B0600070205080204" pitchFamily="34" charset="-128"/>
              </a:defRPr>
            </a:lvl1pPr>
            <a:lvl2pPr marL="742950" indent="-285750" defTabSz="871538">
              <a:spcBef>
                <a:spcPct val="20000"/>
              </a:spcBef>
              <a:buChar char="–"/>
              <a:defRPr kumimoji="1" sz="2800">
                <a:solidFill>
                  <a:schemeClr val="tx1"/>
                </a:solidFill>
                <a:latin typeface="Times New Roman" panose="02020603050405020304" pitchFamily="18" charset="0"/>
                <a:ea typeface="ＭＳ Ｐゴシック" panose="020B0600070205080204" pitchFamily="34" charset="-128"/>
              </a:defRPr>
            </a:lvl2pPr>
            <a:lvl3pPr marL="1143000" indent="-228600" defTabSz="871538">
              <a:spcBef>
                <a:spcPct val="20000"/>
              </a:spcBef>
              <a:buChar char="•"/>
              <a:defRPr kumimoji="1" sz="2400">
                <a:solidFill>
                  <a:schemeClr val="tx1"/>
                </a:solidFill>
                <a:latin typeface="Times New Roman" panose="02020603050405020304" pitchFamily="18" charset="0"/>
                <a:ea typeface="ＭＳ Ｐゴシック" panose="020B0600070205080204" pitchFamily="34" charset="-128"/>
              </a:defRPr>
            </a:lvl3pPr>
            <a:lvl4pPr marL="1600200" indent="-228600" defTabSz="871538">
              <a:spcBef>
                <a:spcPct val="20000"/>
              </a:spcBef>
              <a:buChar char="–"/>
              <a:defRPr kumimoji="1" sz="2000">
                <a:solidFill>
                  <a:schemeClr val="tx1"/>
                </a:solidFill>
                <a:latin typeface="Times New Roman" panose="02020603050405020304" pitchFamily="18" charset="0"/>
                <a:ea typeface="ＭＳ Ｐゴシック" panose="020B0600070205080204" pitchFamily="34" charset="-128"/>
              </a:defRPr>
            </a:lvl4pPr>
            <a:lvl5pPr marL="2057400" indent="-228600" defTabSz="871538">
              <a:spcBef>
                <a:spcPct val="20000"/>
              </a:spcBef>
              <a:buChar char="»"/>
              <a:defRPr kumimoji="1" sz="2000">
                <a:solidFill>
                  <a:schemeClr val="tx1"/>
                </a:solidFill>
                <a:latin typeface="Times New Roman" panose="02020603050405020304" pitchFamily="18" charset="0"/>
                <a:ea typeface="ＭＳ Ｐゴシック" panose="020B0600070205080204" pitchFamily="34" charset="-128"/>
              </a:defRPr>
            </a:lvl5pPr>
            <a:lvl6pPr marL="2514600" indent="-228600" defTabSz="871538"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34" charset="-128"/>
              </a:defRPr>
            </a:lvl6pPr>
            <a:lvl7pPr marL="2971800" indent="-228600" defTabSz="871538"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34" charset="-128"/>
              </a:defRPr>
            </a:lvl7pPr>
            <a:lvl8pPr marL="3429000" indent="-228600" defTabSz="871538"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34" charset="-128"/>
              </a:defRPr>
            </a:lvl8pPr>
            <a:lvl9pPr marL="3886200" indent="-228600" defTabSz="871538"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34" charset="-128"/>
              </a:defRPr>
            </a:lvl9pPr>
          </a:lstStyle>
          <a:p>
            <a:pPr algn="ctr" eaLnBrk="1" hangingPunct="1">
              <a:spcBef>
                <a:spcPct val="50000"/>
              </a:spcBef>
              <a:buFontTx/>
              <a:buNone/>
            </a:pPr>
            <a:r>
              <a:rPr kumimoji="0" lang="en-US" altLang="zh-CN" sz="3000">
                <a:solidFill>
                  <a:srgbClr val="0000FF"/>
                </a:solidFill>
                <a:latin typeface="Arial Narrow" panose="020B0606020202030204" pitchFamily="34" charset="0"/>
                <a:ea typeface="宋体" panose="02010600030101010101" pitchFamily="2" charset="-122"/>
              </a:rPr>
              <a:t>Hydro meteorological Services of Mongolia</a:t>
            </a:r>
          </a:p>
        </p:txBody>
      </p:sp>
      <p:sp>
        <p:nvSpPr>
          <p:cNvPr id="15363" name="Text Box 5"/>
          <p:cNvSpPr txBox="1">
            <a:spLocks noChangeArrowheads="1"/>
          </p:cNvSpPr>
          <p:nvPr/>
        </p:nvSpPr>
        <p:spPr bwMode="auto">
          <a:xfrm>
            <a:off x="681038" y="1712913"/>
            <a:ext cx="7777162" cy="161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43" tIns="43622" rIns="87243" bIns="43622">
            <a:spAutoFit/>
          </a:bodyPr>
          <a:lstStyle>
            <a:lvl1pPr defTabSz="871538">
              <a:spcBef>
                <a:spcPct val="20000"/>
              </a:spcBef>
              <a:buChar char="•"/>
              <a:defRPr kumimoji="1" sz="3200">
                <a:solidFill>
                  <a:schemeClr val="tx1"/>
                </a:solidFill>
                <a:latin typeface="Times New Roman" panose="02020603050405020304" pitchFamily="18" charset="0"/>
                <a:ea typeface="ＭＳ Ｐゴシック" panose="020B0600070205080204" pitchFamily="34" charset="-128"/>
              </a:defRPr>
            </a:lvl1pPr>
            <a:lvl2pPr marL="742950" indent="-285750" defTabSz="871538">
              <a:spcBef>
                <a:spcPct val="20000"/>
              </a:spcBef>
              <a:buChar char="–"/>
              <a:defRPr kumimoji="1" sz="2800">
                <a:solidFill>
                  <a:schemeClr val="tx1"/>
                </a:solidFill>
                <a:latin typeface="Times New Roman" panose="02020603050405020304" pitchFamily="18" charset="0"/>
                <a:ea typeface="ＭＳ Ｐゴシック" panose="020B0600070205080204" pitchFamily="34" charset="-128"/>
              </a:defRPr>
            </a:lvl2pPr>
            <a:lvl3pPr marL="1143000" indent="-228600" defTabSz="871538">
              <a:spcBef>
                <a:spcPct val="20000"/>
              </a:spcBef>
              <a:buChar char="•"/>
              <a:defRPr kumimoji="1" sz="2400">
                <a:solidFill>
                  <a:schemeClr val="tx1"/>
                </a:solidFill>
                <a:latin typeface="Times New Roman" panose="02020603050405020304" pitchFamily="18" charset="0"/>
                <a:ea typeface="ＭＳ Ｐゴシック" panose="020B0600070205080204" pitchFamily="34" charset="-128"/>
              </a:defRPr>
            </a:lvl3pPr>
            <a:lvl4pPr marL="1600200" indent="-228600" defTabSz="871538">
              <a:spcBef>
                <a:spcPct val="20000"/>
              </a:spcBef>
              <a:buChar char="–"/>
              <a:defRPr kumimoji="1" sz="2000">
                <a:solidFill>
                  <a:schemeClr val="tx1"/>
                </a:solidFill>
                <a:latin typeface="Times New Roman" panose="02020603050405020304" pitchFamily="18" charset="0"/>
                <a:ea typeface="ＭＳ Ｐゴシック" panose="020B0600070205080204" pitchFamily="34" charset="-128"/>
              </a:defRPr>
            </a:lvl4pPr>
            <a:lvl5pPr marL="2057400" indent="-228600" defTabSz="871538">
              <a:spcBef>
                <a:spcPct val="20000"/>
              </a:spcBef>
              <a:buChar char="»"/>
              <a:defRPr kumimoji="1" sz="2000">
                <a:solidFill>
                  <a:schemeClr val="tx1"/>
                </a:solidFill>
                <a:latin typeface="Times New Roman" panose="02020603050405020304" pitchFamily="18" charset="0"/>
                <a:ea typeface="ＭＳ Ｐゴシック" panose="020B0600070205080204" pitchFamily="34" charset="-128"/>
              </a:defRPr>
            </a:lvl5pPr>
            <a:lvl6pPr marL="2514600" indent="-228600" defTabSz="871538"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34" charset="-128"/>
              </a:defRPr>
            </a:lvl6pPr>
            <a:lvl7pPr marL="2971800" indent="-228600" defTabSz="871538"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34" charset="-128"/>
              </a:defRPr>
            </a:lvl7pPr>
            <a:lvl8pPr marL="3429000" indent="-228600" defTabSz="871538"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34" charset="-128"/>
              </a:defRPr>
            </a:lvl8pPr>
            <a:lvl9pPr marL="3886200" indent="-228600" defTabSz="871538"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34" charset="-128"/>
              </a:defRPr>
            </a:lvl9pPr>
          </a:lstStyle>
          <a:p>
            <a:pPr algn="just" eaLnBrk="1" hangingPunct="1">
              <a:spcBef>
                <a:spcPct val="50000"/>
              </a:spcBef>
              <a:buFontTx/>
              <a:buNone/>
            </a:pPr>
            <a:r>
              <a:rPr kumimoji="0" lang="en-US" altLang="zh-CN" sz="2700">
                <a:latin typeface="Arial Narrow" panose="020B0606020202030204" pitchFamily="34" charset="0"/>
                <a:ea typeface="宋体" panose="02010600030101010101" pitchFamily="2" charset="-122"/>
              </a:rPr>
              <a:t>	</a:t>
            </a:r>
            <a:r>
              <a:rPr kumimoji="0" lang="en-US" altLang="zh-CN" sz="2400">
                <a:solidFill>
                  <a:srgbClr val="0000FF"/>
                </a:solidFill>
                <a:latin typeface="Arial Narrow" panose="020B0606020202030204" pitchFamily="34" charset="0"/>
                <a:ea typeface="宋体" panose="02010600030101010101" pitchFamily="2" charset="-122"/>
              </a:rPr>
              <a:t>Hydro meteorological Services of Mongolia are functioning officially since 1936 when the first systematic meteorological observation stations were established in the country. </a:t>
            </a:r>
          </a:p>
        </p:txBody>
      </p:sp>
      <p:sp>
        <p:nvSpPr>
          <p:cNvPr id="65542" name="Text Box 6"/>
          <p:cNvSpPr txBox="1">
            <a:spLocks noChangeArrowheads="1"/>
          </p:cNvSpPr>
          <p:nvPr/>
        </p:nvSpPr>
        <p:spPr bwMode="auto">
          <a:xfrm>
            <a:off x="681038" y="3581400"/>
            <a:ext cx="7689850" cy="1611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43" tIns="43622" rIns="87243" bIns="43622">
            <a:spAutoFit/>
          </a:bodyPr>
          <a:lstStyle>
            <a:lvl1pPr defTabSz="871538">
              <a:spcBef>
                <a:spcPct val="20000"/>
              </a:spcBef>
              <a:buChar char="•"/>
              <a:defRPr kumimoji="1" sz="3200">
                <a:solidFill>
                  <a:schemeClr val="tx1"/>
                </a:solidFill>
                <a:latin typeface="Times New Roman" panose="02020603050405020304" pitchFamily="18" charset="0"/>
                <a:ea typeface="ＭＳ Ｐゴシック" panose="020B0600070205080204" pitchFamily="34" charset="-128"/>
              </a:defRPr>
            </a:lvl1pPr>
            <a:lvl2pPr marL="742950" indent="-285750" defTabSz="871538">
              <a:spcBef>
                <a:spcPct val="20000"/>
              </a:spcBef>
              <a:buChar char="–"/>
              <a:defRPr kumimoji="1" sz="2800">
                <a:solidFill>
                  <a:schemeClr val="tx1"/>
                </a:solidFill>
                <a:latin typeface="Times New Roman" panose="02020603050405020304" pitchFamily="18" charset="0"/>
                <a:ea typeface="ＭＳ Ｐゴシック" panose="020B0600070205080204" pitchFamily="34" charset="-128"/>
              </a:defRPr>
            </a:lvl2pPr>
            <a:lvl3pPr marL="1143000" indent="-228600" defTabSz="871538">
              <a:spcBef>
                <a:spcPct val="20000"/>
              </a:spcBef>
              <a:buChar char="•"/>
              <a:defRPr kumimoji="1" sz="2400">
                <a:solidFill>
                  <a:schemeClr val="tx1"/>
                </a:solidFill>
                <a:latin typeface="Times New Roman" panose="02020603050405020304" pitchFamily="18" charset="0"/>
                <a:ea typeface="ＭＳ Ｐゴシック" panose="020B0600070205080204" pitchFamily="34" charset="-128"/>
              </a:defRPr>
            </a:lvl3pPr>
            <a:lvl4pPr marL="1600200" indent="-228600" defTabSz="871538">
              <a:spcBef>
                <a:spcPct val="20000"/>
              </a:spcBef>
              <a:buChar char="–"/>
              <a:defRPr kumimoji="1" sz="2000">
                <a:solidFill>
                  <a:schemeClr val="tx1"/>
                </a:solidFill>
                <a:latin typeface="Times New Roman" panose="02020603050405020304" pitchFamily="18" charset="0"/>
                <a:ea typeface="ＭＳ Ｐゴシック" panose="020B0600070205080204" pitchFamily="34" charset="-128"/>
              </a:defRPr>
            </a:lvl4pPr>
            <a:lvl5pPr marL="2057400" indent="-228600" defTabSz="871538">
              <a:spcBef>
                <a:spcPct val="20000"/>
              </a:spcBef>
              <a:buChar char="»"/>
              <a:defRPr kumimoji="1" sz="2000">
                <a:solidFill>
                  <a:schemeClr val="tx1"/>
                </a:solidFill>
                <a:latin typeface="Times New Roman" panose="02020603050405020304" pitchFamily="18" charset="0"/>
                <a:ea typeface="ＭＳ Ｐゴシック" panose="020B0600070205080204" pitchFamily="34" charset="-128"/>
              </a:defRPr>
            </a:lvl5pPr>
            <a:lvl6pPr marL="2514600" indent="-228600" defTabSz="871538"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34" charset="-128"/>
              </a:defRPr>
            </a:lvl6pPr>
            <a:lvl7pPr marL="2971800" indent="-228600" defTabSz="871538"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34" charset="-128"/>
              </a:defRPr>
            </a:lvl7pPr>
            <a:lvl8pPr marL="3429000" indent="-228600" defTabSz="871538"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34" charset="-128"/>
              </a:defRPr>
            </a:lvl8pPr>
            <a:lvl9pPr marL="3886200" indent="-228600" defTabSz="871538"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34" charset="-128"/>
              </a:defRPr>
            </a:lvl9pPr>
          </a:lstStyle>
          <a:p>
            <a:pPr algn="just" eaLnBrk="1" hangingPunct="1">
              <a:spcBef>
                <a:spcPct val="50000"/>
              </a:spcBef>
              <a:buFontTx/>
              <a:buNone/>
            </a:pPr>
            <a:r>
              <a:rPr kumimoji="0" lang="zh-CN" altLang="en-US" sz="2700">
                <a:latin typeface="Arial Narrow" panose="020B0606020202030204" pitchFamily="34" charset="0"/>
                <a:ea typeface="宋体" panose="02010600030101010101" pitchFamily="2" charset="-122"/>
              </a:rPr>
              <a:t>	</a:t>
            </a:r>
            <a:r>
              <a:rPr kumimoji="0" lang="en-US" altLang="zh-CN" sz="2400">
                <a:solidFill>
                  <a:srgbClr val="0000FF"/>
                </a:solidFill>
                <a:latin typeface="Arial Narrow" panose="020B0606020202030204" pitchFamily="34" charset="0"/>
                <a:ea typeface="宋体" panose="02010600030101010101" pitchFamily="2" charset="-122"/>
              </a:rPr>
              <a:t>Hydro meteorological Services are functioning as a Government implementing agency</a:t>
            </a:r>
            <a:r>
              <a:rPr kumimoji="0" lang="sv-SE" altLang="en-US" sz="2400">
                <a:solidFill>
                  <a:srgbClr val="0000FF"/>
                </a:solidFill>
                <a:latin typeface="Arial Narrow" panose="020B0606020202030204" pitchFamily="34" charset="0"/>
              </a:rPr>
              <a:t>, </a:t>
            </a:r>
            <a:r>
              <a:rPr kumimoji="0" lang="en-US" altLang="zh-CN" sz="2400">
                <a:solidFill>
                  <a:srgbClr val="0000FF"/>
                </a:solidFill>
                <a:latin typeface="Arial Narrow" panose="020B0606020202030204" pitchFamily="34" charset="0"/>
                <a:ea typeface="宋体" panose="02010600030101010101" pitchFamily="2" charset="-122"/>
              </a:rPr>
              <a:t>National Agency for Meteorology and Environment Monitoring (NAMEM). Mongolia joins to the World Meteorological Organization in 1963.</a:t>
            </a:r>
            <a:r>
              <a:rPr kumimoji="0" lang="en-US" altLang="zh-CN" sz="2400">
                <a:latin typeface="Arial Narrow" panose="020B0606020202030204" pitchFamily="34" charset="0"/>
                <a:ea typeface="宋体" panose="02010600030101010101" pitchFamily="2" charset="-122"/>
              </a:rPr>
              <a:t> </a:t>
            </a:r>
            <a:endParaRPr kumimoji="0" lang="en-US" altLang="zh-CN" sz="2400">
              <a:ea typeface="宋体" panose="02010600030101010101" pitchFamily="2" charset="-122"/>
            </a:endParaRPr>
          </a:p>
        </p:txBody>
      </p:sp>
    </p:spTree>
    <p:extLst>
      <p:ext uri="{BB962C8B-B14F-4D97-AF65-F5344CB8AC3E}">
        <p14:creationId xmlns:p14="http://schemas.microsoft.com/office/powerpoint/2010/main" val="41742432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5542">
                                            <p:txEl>
                                              <p:pRg st="0" end="0"/>
                                            </p:txEl>
                                          </p:spTgt>
                                        </p:tgtEl>
                                        <p:attrNameLst>
                                          <p:attrName>style.visibility</p:attrName>
                                        </p:attrNameLst>
                                      </p:cBhvr>
                                      <p:to>
                                        <p:strVal val="visible"/>
                                      </p:to>
                                    </p:set>
                                    <p:animEffect transition="in" filter="wipe(left)">
                                      <p:cBhvr>
                                        <p:cTn id="7" dur="500"/>
                                        <p:tgtEl>
                                          <p:spTgt spid="6554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42" grpId="0" build="p"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587829" y="795725"/>
            <a:ext cx="8138160" cy="5105950"/>
          </a:xfrm>
          <a:prstGeom prst="rect">
            <a:avLst/>
          </a:prstGeom>
        </p:spPr>
        <p:txBody>
          <a:bodyPr wrap="square">
            <a:spAutoFit/>
          </a:bodyPr>
          <a:lstStyle/>
          <a:p>
            <a:pPr>
              <a:lnSpc>
                <a:spcPct val="120000"/>
              </a:lnSpc>
              <a:spcBef>
                <a:spcPct val="50000"/>
              </a:spcBef>
            </a:pPr>
            <a:r>
              <a:rPr lang="en-US" altLang="en-US" sz="2000" dirty="0">
                <a:solidFill>
                  <a:schemeClr val="tx2">
                    <a:lumMod val="75000"/>
                  </a:schemeClr>
                </a:solidFill>
                <a:latin typeface="Arial" panose="020B0604020202020204" pitchFamily="34" charset="0"/>
                <a:cs typeface="Arial" panose="020B0604020202020204" pitchFamily="34" charset="0"/>
              </a:rPr>
              <a:t>Main Responsibilities</a:t>
            </a:r>
          </a:p>
          <a:p>
            <a:pPr>
              <a:lnSpc>
                <a:spcPct val="120000"/>
              </a:lnSpc>
              <a:spcBef>
                <a:spcPct val="50000"/>
              </a:spcBef>
              <a:buFont typeface="Wingdings" panose="05000000000000000000" pitchFamily="2" charset="2"/>
              <a:buChar char="v"/>
            </a:pPr>
            <a:r>
              <a:rPr lang="en-US" altLang="en-US" sz="2000" dirty="0">
                <a:solidFill>
                  <a:schemeClr val="tx2">
                    <a:lumMod val="75000"/>
                  </a:schemeClr>
                </a:solidFill>
                <a:latin typeface="Arial" panose="020B0604020202020204" pitchFamily="34" charset="0"/>
                <a:cs typeface="Arial" panose="020B0604020202020204" pitchFamily="34" charset="0"/>
              </a:rPr>
              <a:t> Provide the government, private organization and enterprises related to economic activity and the public with concrete and true information of weather forecast, climate and hydrology</a:t>
            </a:r>
          </a:p>
          <a:p>
            <a:pPr>
              <a:lnSpc>
                <a:spcPct val="120000"/>
              </a:lnSpc>
              <a:spcBef>
                <a:spcPct val="50000"/>
              </a:spcBef>
              <a:buFont typeface="Wingdings" panose="05000000000000000000" pitchFamily="2" charset="2"/>
              <a:buChar char="v"/>
            </a:pPr>
            <a:r>
              <a:rPr lang="en-US" altLang="en-US" sz="2000" dirty="0">
                <a:solidFill>
                  <a:schemeClr val="tx2">
                    <a:lumMod val="75000"/>
                  </a:schemeClr>
                </a:solidFill>
                <a:latin typeface="Arial" panose="020B0604020202020204" pitchFamily="34" charset="0"/>
                <a:cs typeface="Arial" panose="020B0604020202020204" pitchFamily="34" charset="0"/>
              </a:rPr>
              <a:t> Process operative and regime data of meteorology, hydrology and environmental monitoring and manage their database  </a:t>
            </a:r>
          </a:p>
          <a:p>
            <a:pPr>
              <a:lnSpc>
                <a:spcPct val="120000"/>
              </a:lnSpc>
              <a:spcBef>
                <a:spcPct val="50000"/>
              </a:spcBef>
              <a:buFont typeface="Wingdings" panose="05000000000000000000" pitchFamily="2" charset="2"/>
              <a:buChar char="v"/>
            </a:pPr>
            <a:r>
              <a:rPr lang="en-US" altLang="en-US" sz="2000" dirty="0">
                <a:solidFill>
                  <a:schemeClr val="tx2">
                    <a:lumMod val="75000"/>
                  </a:schemeClr>
                </a:solidFill>
                <a:latin typeface="Arial" panose="020B0604020202020204" pitchFamily="34" charset="0"/>
                <a:cs typeface="Arial" panose="020B0604020202020204" pitchFamily="34" charset="0"/>
              </a:rPr>
              <a:t> Provide the national monitoring networks such as meteorology, upper air, radiation and hydrological stations with methodological management</a:t>
            </a:r>
          </a:p>
          <a:p>
            <a:pPr>
              <a:lnSpc>
                <a:spcPct val="120000"/>
              </a:lnSpc>
              <a:spcBef>
                <a:spcPct val="50000"/>
              </a:spcBef>
              <a:buFont typeface="Wingdings" panose="05000000000000000000" pitchFamily="2" charset="2"/>
              <a:buChar char="v"/>
            </a:pPr>
            <a:r>
              <a:rPr lang="en-US" altLang="en-US" sz="2000" dirty="0">
                <a:solidFill>
                  <a:schemeClr val="tx2">
                    <a:lumMod val="75000"/>
                  </a:schemeClr>
                </a:solidFill>
                <a:latin typeface="Arial" panose="020B0604020202020204" pitchFamily="34" charset="0"/>
                <a:cs typeface="Arial" panose="020B0604020202020204" pitchFamily="34" charset="0"/>
              </a:rPr>
              <a:t> Carry out research work on meteorology, hydrology, environment monitoring and disseminate the result to the government, agriculture, construction, transport, energy etc.</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6960" y="275630"/>
            <a:ext cx="8704659" cy="389334"/>
          </a:xfrm>
        </p:spPr>
        <p:txBody>
          <a:bodyPr>
            <a:normAutofit fontScale="90000"/>
          </a:bodyPr>
          <a:lstStyle/>
          <a:p>
            <a:pPr marL="240030" indent="-240030" algn="l">
              <a:buClr>
                <a:schemeClr val="accent6">
                  <a:lumMod val="75000"/>
                </a:schemeClr>
              </a:buClr>
              <a:defRPr/>
            </a:pPr>
            <a:r>
              <a:rPr lang="en-US" sz="2100" dirty="0">
                <a:solidFill>
                  <a:srgbClr val="0A1EB6"/>
                </a:solidFill>
                <a:latin typeface="Times New Roman" panose="02020603050405020304" pitchFamily="18" charset="0"/>
                <a:cs typeface="Times New Roman" panose="02020603050405020304" pitchFamily="18" charset="0"/>
              </a:rPr>
              <a:t>Observation network</a:t>
            </a:r>
          </a:p>
        </p:txBody>
      </p:sp>
      <p:sp>
        <p:nvSpPr>
          <p:cNvPr id="13" name="Rectangle 12"/>
          <p:cNvSpPr/>
          <p:nvPr/>
        </p:nvSpPr>
        <p:spPr>
          <a:xfrm>
            <a:off x="436959" y="953589"/>
            <a:ext cx="2658937" cy="2983809"/>
          </a:xfrm>
          <a:prstGeom prst="rect">
            <a:avLst/>
          </a:prstGeom>
        </p:spPr>
        <p:style>
          <a:lnRef idx="2">
            <a:schemeClr val="dk1"/>
          </a:lnRef>
          <a:fillRef idx="1">
            <a:schemeClr val="lt1"/>
          </a:fillRef>
          <a:effectRef idx="0">
            <a:schemeClr val="dk1"/>
          </a:effectRef>
          <a:fontRef idx="minor">
            <a:schemeClr val="dk1"/>
          </a:fontRef>
        </p:style>
        <p:txBody>
          <a:bodyPr anchor="ctr"/>
          <a:lstStyle/>
          <a:p>
            <a:pPr>
              <a:defRPr/>
            </a:pPr>
            <a:r>
              <a:rPr lang="en-US" sz="1400" b="1" u="sng" dirty="0">
                <a:solidFill>
                  <a:schemeClr val="accent6">
                    <a:lumMod val="75000"/>
                  </a:schemeClr>
                </a:solidFill>
                <a:latin typeface="Arial" panose="020B0604020202020204" pitchFamily="34" charset="0"/>
                <a:cs typeface="Arial" panose="020B0604020202020204" pitchFamily="34" charset="0"/>
              </a:rPr>
              <a:t>Stations</a:t>
            </a:r>
            <a:r>
              <a:rPr lang="mn-MN" sz="1400" b="1" u="sng" dirty="0">
                <a:solidFill>
                  <a:schemeClr val="accent6">
                    <a:lumMod val="75000"/>
                  </a:schemeClr>
                </a:solidFill>
                <a:latin typeface="Arial" panose="020B0604020202020204" pitchFamily="34" charset="0"/>
                <a:cs typeface="Arial" panose="020B0604020202020204" pitchFamily="34" charset="0"/>
              </a:rPr>
              <a:t>:</a:t>
            </a:r>
          </a:p>
          <a:p>
            <a:pPr marL="214313" indent="-214313">
              <a:buFont typeface="Arial" panose="020B0604020202020204" pitchFamily="34" charset="0"/>
              <a:buChar char="•"/>
              <a:defRPr/>
            </a:pPr>
            <a:r>
              <a:rPr lang="en-US" sz="1400" dirty="0">
                <a:solidFill>
                  <a:schemeClr val="tx1"/>
                </a:solidFill>
                <a:latin typeface="Arial" panose="020B0604020202020204" pitchFamily="34" charset="0"/>
                <a:cs typeface="Arial" panose="020B0604020202020204" pitchFamily="34" charset="0"/>
              </a:rPr>
              <a:t>Meteorological</a:t>
            </a:r>
            <a:r>
              <a:rPr lang="mn-MN" sz="1400" dirty="0">
                <a:solidFill>
                  <a:schemeClr val="tx1"/>
                </a:solidFill>
                <a:latin typeface="Arial" panose="020B0604020202020204" pitchFamily="34" charset="0"/>
                <a:cs typeface="Arial" panose="020B0604020202020204" pitchFamily="34" charset="0"/>
              </a:rPr>
              <a:t> – 13</a:t>
            </a:r>
            <a:r>
              <a:rPr lang="en-US" sz="1400" dirty="0">
                <a:solidFill>
                  <a:schemeClr val="tx1"/>
                </a:solidFill>
                <a:latin typeface="Arial" panose="020B0604020202020204" pitchFamily="34" charset="0"/>
                <a:cs typeface="Arial" panose="020B0604020202020204" pitchFamily="34" charset="0"/>
              </a:rPr>
              <a:t>7</a:t>
            </a:r>
            <a:endParaRPr lang="mn-MN" sz="1400" dirty="0">
              <a:solidFill>
                <a:schemeClr val="tx1"/>
              </a:solidFill>
              <a:latin typeface="Arial" panose="020B0604020202020204" pitchFamily="34" charset="0"/>
              <a:cs typeface="Arial" panose="020B0604020202020204" pitchFamily="34" charset="0"/>
            </a:endParaRPr>
          </a:p>
          <a:p>
            <a:pPr marL="214313" indent="-214313">
              <a:buFont typeface="Arial" panose="020B0604020202020204" pitchFamily="34" charset="0"/>
              <a:buChar char="•"/>
              <a:defRPr/>
            </a:pPr>
            <a:r>
              <a:rPr lang="en-US" sz="1400" dirty="0">
                <a:solidFill>
                  <a:schemeClr val="tx1"/>
                </a:solidFill>
                <a:latin typeface="Arial" panose="020B0604020202020204" pitchFamily="34" charset="0"/>
                <a:cs typeface="Arial" panose="020B0604020202020204" pitchFamily="34" charset="0"/>
              </a:rPr>
              <a:t>Upper air </a:t>
            </a:r>
            <a:r>
              <a:rPr lang="mn-MN" sz="1400" dirty="0">
                <a:solidFill>
                  <a:schemeClr val="tx1"/>
                </a:solidFill>
                <a:latin typeface="Arial" panose="020B0604020202020204" pitchFamily="34" charset="0"/>
                <a:cs typeface="Arial" panose="020B0604020202020204" pitchFamily="34" charset="0"/>
              </a:rPr>
              <a:t> – </a:t>
            </a:r>
            <a:r>
              <a:rPr lang="en-US" sz="1400" dirty="0">
                <a:solidFill>
                  <a:schemeClr val="tx1"/>
                </a:solidFill>
                <a:latin typeface="Arial" panose="020B0604020202020204" pitchFamily="34" charset="0"/>
                <a:cs typeface="Arial" panose="020B0604020202020204" pitchFamily="34" charset="0"/>
              </a:rPr>
              <a:t>4</a:t>
            </a:r>
            <a:endParaRPr lang="mn-MN" sz="1400" dirty="0">
              <a:solidFill>
                <a:schemeClr val="tx1"/>
              </a:solidFill>
              <a:latin typeface="Arial" panose="020B0604020202020204" pitchFamily="34" charset="0"/>
              <a:cs typeface="Arial" panose="020B0604020202020204" pitchFamily="34" charset="0"/>
            </a:endParaRPr>
          </a:p>
          <a:p>
            <a:pPr marL="214313" indent="-214313">
              <a:buFont typeface="Arial" panose="020B0604020202020204" pitchFamily="34" charset="0"/>
              <a:buChar char="•"/>
              <a:defRPr/>
            </a:pPr>
            <a:r>
              <a:rPr lang="en-US" sz="1400" dirty="0">
                <a:solidFill>
                  <a:schemeClr val="tx1"/>
                </a:solidFill>
                <a:latin typeface="Arial" panose="020B0604020202020204" pitchFamily="34" charset="0"/>
                <a:cs typeface="Arial" panose="020B0604020202020204" pitchFamily="34" charset="0"/>
              </a:rPr>
              <a:t>Solar radiation</a:t>
            </a:r>
            <a:r>
              <a:rPr lang="mn-MN" sz="1400" dirty="0">
                <a:solidFill>
                  <a:schemeClr val="tx1"/>
                </a:solidFill>
                <a:latin typeface="Arial" panose="020B0604020202020204" pitchFamily="34" charset="0"/>
                <a:cs typeface="Arial" panose="020B0604020202020204" pitchFamily="34" charset="0"/>
              </a:rPr>
              <a:t>– 15</a:t>
            </a:r>
          </a:p>
          <a:p>
            <a:pPr marL="214313" indent="-214313">
              <a:buFont typeface="Arial" panose="020B0604020202020204" pitchFamily="34" charset="0"/>
              <a:buChar char="•"/>
              <a:defRPr/>
            </a:pPr>
            <a:r>
              <a:rPr lang="en-US" sz="1400" dirty="0">
                <a:solidFill>
                  <a:schemeClr val="tx1"/>
                </a:solidFill>
                <a:latin typeface="Arial" panose="020B0604020202020204" pitchFamily="34" charset="0"/>
                <a:cs typeface="Arial" panose="020B0604020202020204" pitchFamily="34" charset="0"/>
              </a:rPr>
              <a:t>Agro meteorological</a:t>
            </a:r>
            <a:r>
              <a:rPr lang="mn-MN" sz="1400" dirty="0">
                <a:solidFill>
                  <a:schemeClr val="tx1"/>
                </a:solidFill>
                <a:latin typeface="Arial" panose="020B0604020202020204" pitchFamily="34" charset="0"/>
                <a:cs typeface="Arial" panose="020B0604020202020204" pitchFamily="34" charset="0"/>
              </a:rPr>
              <a:t> – 2</a:t>
            </a:r>
            <a:endParaRPr lang="en-US" sz="1400" dirty="0">
              <a:solidFill>
                <a:schemeClr val="tx1"/>
              </a:solidFill>
              <a:latin typeface="Arial" panose="020B0604020202020204" pitchFamily="34" charset="0"/>
              <a:cs typeface="Arial" panose="020B0604020202020204" pitchFamily="34" charset="0"/>
            </a:endParaRPr>
          </a:p>
          <a:p>
            <a:pPr marL="214313" indent="-214313">
              <a:buFont typeface="Arial" panose="020B0604020202020204" pitchFamily="34" charset="0"/>
              <a:buChar char="•"/>
              <a:defRPr/>
            </a:pPr>
            <a:r>
              <a:rPr lang="en-US" sz="1400" dirty="0">
                <a:solidFill>
                  <a:schemeClr val="tx1"/>
                </a:solidFill>
                <a:latin typeface="Arial" panose="020B0604020202020204" pitchFamily="34" charset="0"/>
                <a:cs typeface="Arial" panose="020B0604020202020204" pitchFamily="34" charset="0"/>
              </a:rPr>
              <a:t>Zoo meteorology - 7</a:t>
            </a:r>
            <a:endParaRPr lang="mn-MN" sz="1400" dirty="0">
              <a:solidFill>
                <a:schemeClr val="tx1"/>
              </a:solidFill>
              <a:latin typeface="Arial" panose="020B0604020202020204" pitchFamily="34" charset="0"/>
              <a:cs typeface="Arial" panose="020B0604020202020204" pitchFamily="34" charset="0"/>
            </a:endParaRPr>
          </a:p>
          <a:p>
            <a:pPr marL="214313" indent="-214313">
              <a:buFont typeface="Arial" panose="020B0604020202020204" pitchFamily="34" charset="0"/>
              <a:buChar char="•"/>
              <a:defRPr/>
            </a:pPr>
            <a:r>
              <a:rPr lang="en-US" sz="1400" dirty="0">
                <a:solidFill>
                  <a:schemeClr val="tx1"/>
                </a:solidFill>
                <a:latin typeface="Arial" panose="020B0604020202020204" pitchFamily="34" charset="0"/>
                <a:cs typeface="Arial" panose="020B0604020202020204" pitchFamily="34" charset="0"/>
              </a:rPr>
              <a:t>Weather radar</a:t>
            </a:r>
            <a:r>
              <a:rPr lang="mn-MN" sz="1400" dirty="0">
                <a:solidFill>
                  <a:schemeClr val="tx1"/>
                </a:solidFill>
                <a:latin typeface="Arial" panose="020B0604020202020204" pitchFamily="34" charset="0"/>
                <a:cs typeface="Arial" panose="020B0604020202020204" pitchFamily="34" charset="0"/>
              </a:rPr>
              <a:t> – 1</a:t>
            </a:r>
          </a:p>
          <a:p>
            <a:pPr marL="214313" indent="-214313">
              <a:buFont typeface="Arial" panose="020B0604020202020204" pitchFamily="34" charset="0"/>
              <a:buChar char="•"/>
              <a:defRPr/>
            </a:pPr>
            <a:r>
              <a:rPr lang="en-US" sz="1400" dirty="0">
                <a:solidFill>
                  <a:schemeClr val="tx1"/>
                </a:solidFill>
                <a:latin typeface="Arial" panose="020B0604020202020204" pitchFamily="34" charset="0"/>
                <a:cs typeface="Arial" panose="020B0604020202020204" pitchFamily="34" charset="0"/>
              </a:rPr>
              <a:t>Weather radar (mobile)</a:t>
            </a:r>
            <a:r>
              <a:rPr lang="mn-MN" sz="1400" dirty="0">
                <a:solidFill>
                  <a:schemeClr val="tx1"/>
                </a:solidFill>
                <a:latin typeface="Arial" panose="020B0604020202020204" pitchFamily="34" charset="0"/>
                <a:cs typeface="Arial" panose="020B0604020202020204" pitchFamily="34" charset="0"/>
              </a:rPr>
              <a:t> - </a:t>
            </a:r>
            <a:r>
              <a:rPr lang="en-US" sz="1400" dirty="0">
                <a:solidFill>
                  <a:schemeClr val="tx1"/>
                </a:solidFill>
                <a:latin typeface="Arial" panose="020B0604020202020204" pitchFamily="34" charset="0"/>
                <a:cs typeface="Arial" panose="020B0604020202020204" pitchFamily="34" charset="0"/>
              </a:rPr>
              <a:t>5</a:t>
            </a:r>
            <a:endParaRPr lang="mn-MN" sz="1400" dirty="0">
              <a:solidFill>
                <a:schemeClr val="tx1"/>
              </a:solidFill>
              <a:latin typeface="Arial" panose="020B0604020202020204" pitchFamily="34" charset="0"/>
              <a:cs typeface="Arial" panose="020B0604020202020204" pitchFamily="34" charset="0"/>
            </a:endParaRPr>
          </a:p>
          <a:p>
            <a:pPr marL="214313" indent="-214313">
              <a:buFont typeface="Arial" panose="020B0604020202020204" pitchFamily="34" charset="0"/>
              <a:buChar char="•"/>
              <a:defRPr/>
            </a:pPr>
            <a:r>
              <a:rPr lang="en-US" sz="1400" dirty="0">
                <a:solidFill>
                  <a:schemeClr val="tx1"/>
                </a:solidFill>
                <a:latin typeface="Arial" panose="020B0604020202020204" pitchFamily="34" charset="0"/>
                <a:cs typeface="Arial" panose="020B0604020202020204" pitchFamily="34" charset="0"/>
              </a:rPr>
              <a:t>Satellite data receiving - 3</a:t>
            </a:r>
            <a:endParaRPr lang="mn-MN" sz="1400" dirty="0">
              <a:solidFill>
                <a:schemeClr val="tx1"/>
              </a:solidFill>
              <a:latin typeface="Arial" panose="020B0604020202020204" pitchFamily="34" charset="0"/>
              <a:cs typeface="Arial" panose="020B0604020202020204" pitchFamily="34" charset="0"/>
            </a:endParaRPr>
          </a:p>
          <a:p>
            <a:pPr marL="214313" indent="-214313">
              <a:buFont typeface="Arial" panose="020B0604020202020204" pitchFamily="34" charset="0"/>
              <a:buChar char="•"/>
              <a:defRPr/>
            </a:pPr>
            <a:r>
              <a:rPr lang="en-US" sz="1400" dirty="0">
                <a:solidFill>
                  <a:schemeClr val="tx1"/>
                </a:solidFill>
                <a:latin typeface="Arial" panose="020B0604020202020204" pitchFamily="34" charset="0"/>
                <a:cs typeface="Arial" panose="020B0604020202020204" pitchFamily="34" charset="0"/>
              </a:rPr>
              <a:t>Dust storm observation </a:t>
            </a:r>
            <a:r>
              <a:rPr lang="mn-MN" sz="1400" dirty="0">
                <a:solidFill>
                  <a:schemeClr val="tx1"/>
                </a:solidFill>
                <a:latin typeface="Arial" panose="020B0604020202020204" pitchFamily="34" charset="0"/>
                <a:cs typeface="Arial" panose="020B0604020202020204" pitchFamily="34" charset="0"/>
              </a:rPr>
              <a:t>– </a:t>
            </a:r>
            <a:r>
              <a:rPr lang="en-US" sz="1400" dirty="0">
                <a:solidFill>
                  <a:schemeClr val="tx1"/>
                </a:solidFill>
                <a:latin typeface="Arial" panose="020B0604020202020204" pitchFamily="34" charset="0"/>
                <a:cs typeface="Arial" panose="020B0604020202020204" pitchFamily="34" charset="0"/>
              </a:rPr>
              <a:t>9</a:t>
            </a:r>
            <a:endParaRPr lang="mn-MN" sz="1400" dirty="0">
              <a:solidFill>
                <a:schemeClr val="tx1"/>
              </a:solidFill>
              <a:latin typeface="Arial" panose="020B0604020202020204" pitchFamily="34" charset="0"/>
              <a:cs typeface="Arial" panose="020B0604020202020204" pitchFamily="34" charset="0"/>
            </a:endParaRPr>
          </a:p>
          <a:p>
            <a:pPr marL="214313" indent="-214313">
              <a:buFont typeface="Arial" panose="020B0604020202020204" pitchFamily="34" charset="0"/>
              <a:buChar char="•"/>
              <a:defRPr/>
            </a:pPr>
            <a:r>
              <a:rPr lang="en-US" sz="1400" dirty="0">
                <a:solidFill>
                  <a:schemeClr val="tx1"/>
                </a:solidFill>
                <a:latin typeface="Arial" panose="020B0604020202020204" pitchFamily="34" charset="0"/>
                <a:cs typeface="Arial" panose="020B0604020202020204" pitchFamily="34" charset="0"/>
              </a:rPr>
              <a:t>Lake study</a:t>
            </a:r>
            <a:r>
              <a:rPr lang="mn-MN" sz="1400" dirty="0">
                <a:solidFill>
                  <a:schemeClr val="tx1"/>
                </a:solidFill>
                <a:latin typeface="Arial" panose="020B0604020202020204" pitchFamily="34" charset="0"/>
                <a:cs typeface="Arial" panose="020B0604020202020204" pitchFamily="34" charset="0"/>
              </a:rPr>
              <a:t> -1</a:t>
            </a:r>
            <a:endParaRPr lang="en-US" sz="1400" dirty="0">
              <a:solidFill>
                <a:schemeClr val="tx1"/>
              </a:solidFill>
              <a:latin typeface="Arial" panose="020B0604020202020204" pitchFamily="34" charset="0"/>
              <a:cs typeface="Arial" panose="020B0604020202020204" pitchFamily="34" charset="0"/>
            </a:endParaRPr>
          </a:p>
          <a:p>
            <a:pPr marL="214313" indent="-214313">
              <a:buFont typeface="Arial" panose="020B0604020202020204" pitchFamily="34" charset="0"/>
              <a:buChar char="•"/>
              <a:defRPr/>
            </a:pPr>
            <a:r>
              <a:rPr lang="en-US" sz="1400" dirty="0">
                <a:solidFill>
                  <a:schemeClr val="tx1"/>
                </a:solidFill>
                <a:latin typeface="Arial" panose="020B0604020202020204" pitchFamily="34" charset="0"/>
                <a:cs typeface="Arial" panose="020B0604020202020204" pitchFamily="34" charset="0"/>
              </a:rPr>
              <a:t>Glacier study -1</a:t>
            </a:r>
            <a:endParaRPr lang="mn-MN" sz="1400" dirty="0">
              <a:solidFill>
                <a:schemeClr val="tx1"/>
              </a:solidFill>
              <a:latin typeface="Arial" panose="020B0604020202020204" pitchFamily="34" charset="0"/>
              <a:cs typeface="Arial" panose="020B0604020202020204" pitchFamily="34" charset="0"/>
            </a:endParaRPr>
          </a:p>
        </p:txBody>
      </p:sp>
      <p:sp>
        <p:nvSpPr>
          <p:cNvPr id="15" name="Rectangle 14"/>
          <p:cNvSpPr/>
          <p:nvPr/>
        </p:nvSpPr>
        <p:spPr>
          <a:xfrm>
            <a:off x="473206" y="4114376"/>
            <a:ext cx="3368481" cy="1903639"/>
          </a:xfrm>
          <a:prstGeom prst="rect">
            <a:avLst/>
          </a:prstGeom>
        </p:spPr>
        <p:style>
          <a:lnRef idx="2">
            <a:schemeClr val="dk1"/>
          </a:lnRef>
          <a:fillRef idx="1">
            <a:schemeClr val="lt1"/>
          </a:fillRef>
          <a:effectRef idx="0">
            <a:schemeClr val="dk1"/>
          </a:effectRef>
          <a:fontRef idx="minor">
            <a:schemeClr val="dk1"/>
          </a:fontRef>
        </p:style>
        <p:txBody>
          <a:bodyPr anchor="ctr"/>
          <a:lstStyle/>
          <a:p>
            <a:pPr>
              <a:defRPr/>
            </a:pPr>
            <a:r>
              <a:rPr lang="en-US" sz="1400" b="1" u="sng" dirty="0">
                <a:solidFill>
                  <a:schemeClr val="accent3">
                    <a:lumMod val="50000"/>
                  </a:schemeClr>
                </a:solidFill>
                <a:latin typeface="Times New Roman" panose="02020603050405020304" pitchFamily="18" charset="0"/>
                <a:cs typeface="Times New Roman" panose="02020603050405020304" pitchFamily="18" charset="0"/>
              </a:rPr>
              <a:t>Posts</a:t>
            </a:r>
            <a:r>
              <a:rPr lang="mn-MN" sz="1400" b="1" u="sng" dirty="0">
                <a:solidFill>
                  <a:schemeClr val="accent3">
                    <a:lumMod val="50000"/>
                  </a:schemeClr>
                </a:solidFill>
                <a:latin typeface="Times New Roman" panose="02020603050405020304" pitchFamily="18" charset="0"/>
                <a:cs typeface="Times New Roman" panose="02020603050405020304" pitchFamily="18" charset="0"/>
              </a:rPr>
              <a:t>:</a:t>
            </a:r>
          </a:p>
          <a:p>
            <a:pPr marL="214313" indent="-214313">
              <a:buFont typeface="Arial" panose="020B0604020202020204" pitchFamily="34" charset="0"/>
              <a:buChar char="•"/>
              <a:defRPr/>
            </a:pPr>
            <a:r>
              <a:rPr lang="en-US" sz="1400" dirty="0">
                <a:solidFill>
                  <a:schemeClr val="tx1"/>
                </a:solidFill>
                <a:latin typeface="Times New Roman" panose="02020603050405020304" pitchFamily="18" charset="0"/>
                <a:cs typeface="Times New Roman" panose="02020603050405020304" pitchFamily="18" charset="0"/>
              </a:rPr>
              <a:t>Meteorological</a:t>
            </a:r>
            <a:r>
              <a:rPr lang="mn-MN" sz="1400" dirty="0">
                <a:solidFill>
                  <a:schemeClr val="tx1"/>
                </a:solidFill>
                <a:latin typeface="Times New Roman" panose="02020603050405020304" pitchFamily="18" charset="0"/>
                <a:cs typeface="Times New Roman" panose="02020603050405020304" pitchFamily="18" charset="0"/>
              </a:rPr>
              <a:t> – 18</a:t>
            </a:r>
            <a:r>
              <a:rPr lang="en-US" sz="1400" dirty="0">
                <a:solidFill>
                  <a:schemeClr val="tx1"/>
                </a:solidFill>
                <a:latin typeface="Times New Roman" panose="02020603050405020304" pitchFamily="18" charset="0"/>
                <a:cs typeface="Times New Roman" panose="02020603050405020304" pitchFamily="18" charset="0"/>
              </a:rPr>
              <a:t>1</a:t>
            </a:r>
          </a:p>
          <a:p>
            <a:pPr marL="214313" indent="-214313">
              <a:buFont typeface="Arial" panose="020B0604020202020204" pitchFamily="34" charset="0"/>
              <a:buChar char="•"/>
              <a:defRPr/>
            </a:pPr>
            <a:r>
              <a:rPr lang="en-US" sz="1400" dirty="0">
                <a:solidFill>
                  <a:schemeClr val="tx1"/>
                </a:solidFill>
                <a:latin typeface="Times New Roman" panose="02020603050405020304" pitchFamily="18" charset="0"/>
                <a:cs typeface="Times New Roman" panose="02020603050405020304" pitchFamily="18" charset="0"/>
              </a:rPr>
              <a:t>Agro meteorological - 314</a:t>
            </a:r>
            <a:endParaRPr lang="mn-MN" sz="1400" dirty="0">
              <a:solidFill>
                <a:schemeClr val="tx1"/>
              </a:solidFill>
              <a:latin typeface="Times New Roman" panose="02020603050405020304" pitchFamily="18" charset="0"/>
              <a:cs typeface="Times New Roman" panose="02020603050405020304" pitchFamily="18" charset="0"/>
            </a:endParaRPr>
          </a:p>
          <a:p>
            <a:pPr marL="214313" indent="-214313">
              <a:buFont typeface="Arial" panose="020B0604020202020204" pitchFamily="34" charset="0"/>
              <a:buChar char="•"/>
              <a:defRPr/>
            </a:pPr>
            <a:r>
              <a:rPr lang="en-US" sz="1400" dirty="0">
                <a:solidFill>
                  <a:schemeClr val="tx1"/>
                </a:solidFill>
                <a:latin typeface="Times New Roman" panose="02020603050405020304" pitchFamily="18" charset="0"/>
                <a:cs typeface="Times New Roman" panose="02020603050405020304" pitchFamily="18" charset="0"/>
              </a:rPr>
              <a:t>Hydrological</a:t>
            </a:r>
            <a:r>
              <a:rPr lang="mn-MN" sz="1400" dirty="0">
                <a:solidFill>
                  <a:schemeClr val="tx1"/>
                </a:solidFill>
                <a:latin typeface="Times New Roman" panose="02020603050405020304" pitchFamily="18" charset="0"/>
                <a:cs typeface="Times New Roman" panose="02020603050405020304" pitchFamily="18" charset="0"/>
              </a:rPr>
              <a:t>  – 1</a:t>
            </a:r>
            <a:r>
              <a:rPr lang="en-US" sz="1400" dirty="0">
                <a:solidFill>
                  <a:schemeClr val="tx1"/>
                </a:solidFill>
                <a:latin typeface="Times New Roman" panose="02020603050405020304" pitchFamily="18" charset="0"/>
                <a:cs typeface="Times New Roman" panose="02020603050405020304" pitchFamily="18" charset="0"/>
              </a:rPr>
              <a:t>5</a:t>
            </a:r>
            <a:r>
              <a:rPr lang="mn-MN" sz="1400" dirty="0">
                <a:solidFill>
                  <a:schemeClr val="tx1"/>
                </a:solidFill>
                <a:latin typeface="Times New Roman" panose="02020603050405020304" pitchFamily="18" charset="0"/>
                <a:cs typeface="Times New Roman" panose="02020603050405020304" pitchFamily="18" charset="0"/>
              </a:rPr>
              <a:t>2</a:t>
            </a:r>
          </a:p>
          <a:p>
            <a:pPr marL="214313" indent="-214313">
              <a:buFont typeface="Arial" panose="020B0604020202020204" pitchFamily="34" charset="0"/>
              <a:buChar char="•"/>
              <a:defRPr/>
            </a:pPr>
            <a:r>
              <a:rPr lang="en-US" sz="1400" dirty="0">
                <a:solidFill>
                  <a:schemeClr val="tx1"/>
                </a:solidFill>
                <a:latin typeface="Times New Roman" panose="02020603050405020304" pitchFamily="18" charset="0"/>
                <a:cs typeface="Times New Roman" panose="02020603050405020304" pitchFamily="18" charset="0"/>
              </a:rPr>
              <a:t>Radiation</a:t>
            </a:r>
            <a:r>
              <a:rPr lang="mn-MN" sz="1400" dirty="0">
                <a:solidFill>
                  <a:schemeClr val="tx1"/>
                </a:solidFill>
                <a:latin typeface="Times New Roman" panose="02020603050405020304" pitchFamily="18" charset="0"/>
                <a:cs typeface="Times New Roman" panose="02020603050405020304" pitchFamily="18" charset="0"/>
              </a:rPr>
              <a:t> </a:t>
            </a:r>
            <a:r>
              <a:rPr lang="en-US" sz="1400" dirty="0">
                <a:solidFill>
                  <a:schemeClr val="tx1"/>
                </a:solidFill>
                <a:latin typeface="Times New Roman" panose="02020603050405020304" pitchFamily="18" charset="0"/>
                <a:cs typeface="Times New Roman" panose="02020603050405020304" pitchFamily="18" charset="0"/>
              </a:rPr>
              <a:t>monitoring</a:t>
            </a:r>
            <a:r>
              <a:rPr lang="mn-MN" sz="1400" dirty="0">
                <a:solidFill>
                  <a:schemeClr val="tx1"/>
                </a:solidFill>
                <a:latin typeface="Times New Roman" panose="02020603050405020304" pitchFamily="18" charset="0"/>
                <a:cs typeface="Times New Roman" panose="02020603050405020304" pitchFamily="18" charset="0"/>
              </a:rPr>
              <a:t>– 37</a:t>
            </a:r>
          </a:p>
          <a:p>
            <a:pPr marL="214313" indent="-214313">
              <a:buFont typeface="Arial" panose="020B0604020202020204" pitchFamily="34" charset="0"/>
              <a:buChar char="•"/>
              <a:defRPr/>
            </a:pPr>
            <a:r>
              <a:rPr lang="en-US" sz="1400" dirty="0">
                <a:solidFill>
                  <a:schemeClr val="tx1"/>
                </a:solidFill>
                <a:latin typeface="Times New Roman" panose="02020603050405020304" pitchFamily="18" charset="0"/>
                <a:cs typeface="Times New Roman" panose="02020603050405020304" pitchFamily="18" charset="0"/>
              </a:rPr>
              <a:t>Air quality monitoring</a:t>
            </a:r>
            <a:r>
              <a:rPr lang="mn-MN" sz="1400" dirty="0">
                <a:solidFill>
                  <a:schemeClr val="tx1"/>
                </a:solidFill>
                <a:latin typeface="Times New Roman" panose="02020603050405020304" pitchFamily="18" charset="0"/>
                <a:cs typeface="Times New Roman" panose="02020603050405020304" pitchFamily="18" charset="0"/>
              </a:rPr>
              <a:t>  – 37</a:t>
            </a:r>
            <a:endParaRPr lang="en-US" sz="1400" dirty="0">
              <a:solidFill>
                <a:schemeClr val="tx1"/>
              </a:solidFill>
              <a:latin typeface="Times New Roman" panose="02020603050405020304" pitchFamily="18" charset="0"/>
              <a:cs typeface="Times New Roman" panose="02020603050405020304" pitchFamily="18" charset="0"/>
            </a:endParaRPr>
          </a:p>
          <a:p>
            <a:pPr marL="214313" indent="-214313">
              <a:buFont typeface="Arial" panose="020B0604020202020204" pitchFamily="34" charset="0"/>
              <a:buChar char="•"/>
              <a:defRPr/>
            </a:pPr>
            <a:r>
              <a:rPr lang="en-US" sz="1400" dirty="0">
                <a:solidFill>
                  <a:schemeClr val="tx1"/>
                </a:solidFill>
                <a:latin typeface="Times New Roman" panose="02020603050405020304" pitchFamily="18" charset="0"/>
                <a:cs typeface="Times New Roman" panose="02020603050405020304" pitchFamily="18" charset="0"/>
              </a:rPr>
              <a:t>Green house monitoring – 1</a:t>
            </a:r>
          </a:p>
          <a:p>
            <a:pPr marL="214313" indent="-214313">
              <a:buFont typeface="Arial" panose="020B0604020202020204" pitchFamily="34" charset="0"/>
              <a:buChar char="•"/>
              <a:defRPr/>
            </a:pPr>
            <a:r>
              <a:rPr lang="en-US" sz="1400" dirty="0">
                <a:solidFill>
                  <a:schemeClr val="tx1"/>
                </a:solidFill>
                <a:latin typeface="Times New Roman" panose="02020603050405020304" pitchFamily="18" charset="0"/>
                <a:cs typeface="Times New Roman" panose="02020603050405020304" pitchFamily="18" charset="0"/>
              </a:rPr>
              <a:t>Desertification monitoring sites - 1550</a:t>
            </a:r>
            <a:endParaRPr lang="mn-MN" sz="1400" dirty="0">
              <a:solidFill>
                <a:schemeClr val="tx1"/>
              </a:solidFill>
              <a:latin typeface="Times New Roman" panose="02020603050405020304" pitchFamily="18" charset="0"/>
              <a:cs typeface="Times New Roman" panose="02020603050405020304" pitchFamily="18" charset="0"/>
            </a:endParaRPr>
          </a:p>
        </p:txBody>
      </p:sp>
      <p:sp>
        <p:nvSpPr>
          <p:cNvPr id="17" name="Rectangle 16"/>
          <p:cNvSpPr/>
          <p:nvPr/>
        </p:nvSpPr>
        <p:spPr>
          <a:xfrm>
            <a:off x="3990380" y="5784058"/>
            <a:ext cx="2595563" cy="467915"/>
          </a:xfrm>
          <a:prstGeom prst="rect">
            <a:avLst/>
          </a:prstGeom>
        </p:spPr>
        <p:style>
          <a:lnRef idx="2">
            <a:schemeClr val="dk1"/>
          </a:lnRef>
          <a:fillRef idx="1">
            <a:schemeClr val="lt1"/>
          </a:fillRef>
          <a:effectRef idx="0">
            <a:schemeClr val="dk1"/>
          </a:effectRef>
          <a:fontRef idx="minor">
            <a:schemeClr val="dk1"/>
          </a:fontRef>
        </p:style>
        <p:txBody>
          <a:bodyPr anchor="ctr"/>
          <a:lstStyle/>
          <a:p>
            <a:pPr>
              <a:defRPr/>
            </a:pPr>
            <a:r>
              <a:rPr lang="en-US" sz="1350" dirty="0">
                <a:solidFill>
                  <a:schemeClr val="tx1"/>
                </a:solidFill>
                <a:latin typeface="Times New Roman" panose="02020603050405020304" pitchFamily="18" charset="0"/>
                <a:cs typeface="Times New Roman" panose="02020603050405020304" pitchFamily="18" charset="0"/>
              </a:rPr>
              <a:t>Laboratories</a:t>
            </a:r>
            <a:r>
              <a:rPr lang="mn-MN" sz="1350" dirty="0">
                <a:solidFill>
                  <a:schemeClr val="tx1"/>
                </a:solidFill>
                <a:latin typeface="Times New Roman" panose="02020603050405020304" pitchFamily="18" charset="0"/>
                <a:cs typeface="Times New Roman" panose="02020603050405020304" pitchFamily="18" charset="0"/>
              </a:rPr>
              <a:t>:</a:t>
            </a:r>
          </a:p>
          <a:p>
            <a:pPr marL="214313" indent="-214313">
              <a:buFont typeface="Arial" panose="020B0604020202020204" pitchFamily="34" charset="0"/>
              <a:buChar char="•"/>
              <a:defRPr/>
            </a:pPr>
            <a:r>
              <a:rPr lang="en-US" sz="1350" dirty="0">
                <a:solidFill>
                  <a:schemeClr val="tx1"/>
                </a:solidFill>
                <a:latin typeface="Times New Roman" panose="02020603050405020304" pitchFamily="18" charset="0"/>
                <a:cs typeface="Times New Roman" panose="02020603050405020304" pitchFamily="18" charset="0"/>
              </a:rPr>
              <a:t>Environmental monitoring</a:t>
            </a:r>
            <a:r>
              <a:rPr lang="mn-MN" sz="1350" dirty="0">
                <a:solidFill>
                  <a:schemeClr val="tx1"/>
                </a:solidFill>
                <a:latin typeface="Times New Roman" panose="02020603050405020304" pitchFamily="18" charset="0"/>
                <a:cs typeface="Times New Roman" panose="02020603050405020304" pitchFamily="18" charset="0"/>
              </a:rPr>
              <a:t> – </a:t>
            </a:r>
            <a:r>
              <a:rPr lang="en-US" sz="1350" dirty="0">
                <a:solidFill>
                  <a:schemeClr val="tx1"/>
                </a:solidFill>
                <a:latin typeface="Times New Roman" panose="02020603050405020304" pitchFamily="18" charset="0"/>
                <a:cs typeface="Times New Roman" panose="02020603050405020304" pitchFamily="18" charset="0"/>
              </a:rPr>
              <a:t>22</a:t>
            </a:r>
            <a:endParaRPr lang="mn-MN" sz="1350" dirty="0">
              <a:solidFill>
                <a:schemeClr val="tx1"/>
              </a:solidFill>
            </a:endParaRPr>
          </a:p>
        </p:txBody>
      </p:sp>
      <p:grpSp>
        <p:nvGrpSpPr>
          <p:cNvPr id="9222" name="Group 2"/>
          <p:cNvGrpSpPr>
            <a:grpSpLocks/>
          </p:cNvGrpSpPr>
          <p:nvPr/>
        </p:nvGrpSpPr>
        <p:grpSpPr bwMode="auto">
          <a:xfrm>
            <a:off x="5367294" y="2633412"/>
            <a:ext cx="2481590" cy="2316918"/>
            <a:chOff x="6783185" y="4155282"/>
            <a:chExt cx="2608897" cy="2324490"/>
          </a:xfrm>
        </p:grpSpPr>
        <p:pic>
          <p:nvPicPr>
            <p:cNvPr id="9227" name="Picture 1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783185" y="4155282"/>
              <a:ext cx="1876217" cy="1834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8" name="Picture 1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892018" y="5061872"/>
              <a:ext cx="1500064" cy="141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9223" name="Picture 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353300" y="4879311"/>
            <a:ext cx="1629966" cy="1412081"/>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9" name="Picture 4" descr="C:\Users\JMA1D2D.MET\Documents\tmp\ホームページ\201411_jp（HP掲載版）\jma\kishou\know\amedas\amedas_station.jpg"/>
          <p:cNvPicPr>
            <a:picLocks noChangeAspect="1" noChangeArrowheads="1"/>
          </p:cNvPicPr>
          <p:nvPr/>
        </p:nvPicPr>
        <p:blipFill>
          <a:blip r:embed="rId5"/>
          <a:srcRect/>
          <a:stretch>
            <a:fillRect/>
          </a:stretch>
        </p:blipFill>
        <p:spPr bwMode="auto">
          <a:xfrm>
            <a:off x="6490572" y="971206"/>
            <a:ext cx="1659731" cy="1502569"/>
          </a:xfrm>
          <a:prstGeom prst="rect">
            <a:avLst/>
          </a:prstGeom>
          <a:noFill/>
          <a:ln w="9525">
            <a:solidFill>
              <a:srgbClr val="000000"/>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9225" name="Picture 9"/>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673196" y="799719"/>
            <a:ext cx="2395464" cy="1507331"/>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1" name="Picture 3" descr="C:\Users\JMA1D2D.MET\Documents\tmp\作業用\radiosonde_release_2.jpg"/>
          <p:cNvPicPr>
            <a:picLocks noChangeAspect="1" noChangeArrowheads="1"/>
          </p:cNvPicPr>
          <p:nvPr/>
        </p:nvPicPr>
        <p:blipFill>
          <a:blip r:embed="rId7"/>
          <a:srcRect/>
          <a:stretch>
            <a:fillRect/>
          </a:stretch>
        </p:blipFill>
        <p:spPr bwMode="auto">
          <a:xfrm>
            <a:off x="3367610" y="2880012"/>
            <a:ext cx="1683544" cy="1410890"/>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538240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Content Placeholder 3"/>
          <p:cNvPicPr>
            <a:picLocks noGrp="1" noChangeAspect="1"/>
          </p:cNvPicPr>
          <p:nvPr>
            <p:ph sz="quarter" idx="4294967295"/>
          </p:nvPr>
        </p:nvPicPr>
        <p:blipFill>
          <a:blip r:embed="rId2">
            <a:extLst>
              <a:ext uri="{28A0092B-C50C-407E-A947-70E740481C1C}">
                <a14:useLocalDpi xmlns:a14="http://schemas.microsoft.com/office/drawing/2010/main" val="0"/>
              </a:ext>
            </a:extLst>
          </a:blip>
          <a:srcRect/>
          <a:stretch>
            <a:fillRect/>
          </a:stretch>
        </p:blipFill>
        <p:spPr>
          <a:xfrm>
            <a:off x="1426369" y="1693069"/>
            <a:ext cx="6304360" cy="3124200"/>
          </a:xfrm>
        </p:spPr>
      </p:pic>
      <p:sp>
        <p:nvSpPr>
          <p:cNvPr id="5" name="Title 1"/>
          <p:cNvSpPr>
            <a:spLocks noGrp="1"/>
          </p:cNvSpPr>
          <p:nvPr>
            <p:ph type="title"/>
          </p:nvPr>
        </p:nvSpPr>
        <p:spPr>
          <a:xfrm>
            <a:off x="1322189" y="71785"/>
            <a:ext cx="6512719" cy="857250"/>
          </a:xfrm>
        </p:spPr>
        <p:txBody>
          <a:bodyPr>
            <a:normAutofit/>
          </a:bodyPr>
          <a:lstStyle/>
          <a:p>
            <a:pPr>
              <a:defRPr/>
            </a:pPr>
            <a:r>
              <a:rPr lang="en-US" altLang="ja-JP" sz="2800" dirty="0">
                <a:solidFill>
                  <a:srgbClr val="0A1EB6"/>
                </a:solidFill>
                <a:latin typeface="Times New Roman" panose="02020603050405020304" pitchFamily="18" charset="0"/>
                <a:ea typeface="HG創英角ｺﾞｼｯｸUB" pitchFamily="49" charset="-128"/>
                <a:cs typeface="Times New Roman" panose="02020603050405020304" pitchFamily="18" charset="0"/>
              </a:rPr>
              <a:t>Surface </a:t>
            </a:r>
            <a:r>
              <a:rPr lang="en-US" altLang="ja-JP" sz="2800" dirty="0" smtClean="0">
                <a:solidFill>
                  <a:srgbClr val="0A1EB6"/>
                </a:solidFill>
                <a:latin typeface="Times New Roman" panose="02020603050405020304" pitchFamily="18" charset="0"/>
                <a:ea typeface="HG創英角ｺﾞｼｯｸUB" pitchFamily="49" charset="-128"/>
                <a:cs typeface="Times New Roman" panose="02020603050405020304" pitchFamily="18" charset="0"/>
              </a:rPr>
              <a:t>Observation</a:t>
            </a:r>
            <a:endParaRPr lang="en-US" sz="2800"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2513" y="1146920"/>
            <a:ext cx="8151223" cy="4386059"/>
          </a:xfrm>
          <a:prstGeom prst="rect">
            <a:avLst/>
          </a:prstGeom>
        </p:spPr>
      </p:pic>
      <p:sp>
        <p:nvSpPr>
          <p:cNvPr id="6" name="TextBox 14"/>
          <p:cNvSpPr txBox="1">
            <a:spLocks noChangeArrowheads="1"/>
          </p:cNvSpPr>
          <p:nvPr/>
        </p:nvSpPr>
        <p:spPr bwMode="auto">
          <a:xfrm>
            <a:off x="853679" y="5649839"/>
            <a:ext cx="7686675"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rebuchet MS" panose="020B0603020202020204" pitchFamily="34" charset="0"/>
                <a:cs typeface="Arial" panose="020B0604020202020204" pitchFamily="34" charset="0"/>
              </a:defRPr>
            </a:lvl1pPr>
            <a:lvl2pPr marL="742950" indent="-285750">
              <a:defRPr>
                <a:solidFill>
                  <a:schemeClr val="tx1"/>
                </a:solidFill>
                <a:latin typeface="Trebuchet MS" panose="020B0603020202020204" pitchFamily="34" charset="0"/>
                <a:cs typeface="Arial" panose="020B0604020202020204" pitchFamily="34" charset="0"/>
              </a:defRPr>
            </a:lvl2pPr>
            <a:lvl3pPr marL="1143000" indent="-228600">
              <a:defRPr>
                <a:solidFill>
                  <a:schemeClr val="tx1"/>
                </a:solidFill>
                <a:latin typeface="Trebuchet MS" panose="020B0603020202020204" pitchFamily="34" charset="0"/>
                <a:cs typeface="Arial" panose="020B0604020202020204" pitchFamily="34" charset="0"/>
              </a:defRPr>
            </a:lvl3pPr>
            <a:lvl4pPr marL="1600200" indent="-228600">
              <a:defRPr>
                <a:solidFill>
                  <a:schemeClr val="tx1"/>
                </a:solidFill>
                <a:latin typeface="Trebuchet MS" panose="020B0603020202020204" pitchFamily="34" charset="0"/>
                <a:cs typeface="Arial" panose="020B0604020202020204" pitchFamily="34" charset="0"/>
              </a:defRPr>
            </a:lvl4pPr>
            <a:lvl5pPr marL="2057400" indent="-228600">
              <a:defRPr>
                <a:solidFill>
                  <a:schemeClr val="tx1"/>
                </a:solidFill>
                <a:latin typeface="Trebuchet MS" panose="020B0603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rebuchet MS" panose="020B0603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rebuchet MS" panose="020B0603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rebuchet MS" panose="020B0603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rebuchet MS" panose="020B0603020202020204" pitchFamily="34" charset="0"/>
                <a:cs typeface="Arial" panose="020B0604020202020204" pitchFamily="34" charset="0"/>
              </a:defRPr>
            </a:lvl9pPr>
          </a:lstStyle>
          <a:p>
            <a:r>
              <a:rPr lang="en-US" altLang="en-US" sz="1500" dirty="0">
                <a:latin typeface="Times New Roman" panose="02020603050405020304" pitchFamily="18" charset="0"/>
                <a:cs typeface="Times New Roman" panose="02020603050405020304" pitchFamily="18" charset="0"/>
              </a:rPr>
              <a:t>We have 137 meteorological stations and 181 posts. Total </a:t>
            </a:r>
            <a:r>
              <a:rPr lang="en-US" altLang="en-US" sz="1500" b="1" dirty="0">
                <a:solidFill>
                  <a:srgbClr val="FF0000"/>
                </a:solidFill>
                <a:latin typeface="Times New Roman" panose="02020603050405020304" pitchFamily="18" charset="0"/>
                <a:cs typeface="Times New Roman" panose="02020603050405020304" pitchFamily="18" charset="0"/>
              </a:rPr>
              <a:t>318</a:t>
            </a:r>
            <a:r>
              <a:rPr lang="en-US" altLang="en-US" sz="1500" dirty="0">
                <a:latin typeface="Times New Roman" panose="02020603050405020304" pitchFamily="18" charset="0"/>
                <a:cs typeface="Times New Roman" panose="02020603050405020304" pitchFamily="18" charset="0"/>
              </a:rPr>
              <a:t> sites operate over the country which are  distributed evenly over the territory of Mongolia.  </a:t>
            </a:r>
          </a:p>
        </p:txBody>
      </p:sp>
      <p:sp>
        <p:nvSpPr>
          <p:cNvPr id="7" name="Rectangle 6"/>
          <p:cNvSpPr/>
          <p:nvPr/>
        </p:nvSpPr>
        <p:spPr>
          <a:xfrm>
            <a:off x="381000" y="261257"/>
            <a:ext cx="8345488" cy="667914"/>
          </a:xfrm>
          <a:prstGeom prst="rect">
            <a:avLst/>
          </a:prstGeom>
          <a:solidFill>
            <a:srgbClr val="CCFFCC"/>
          </a:solidFill>
          <a:ln w="9525">
            <a:noFill/>
            <a:miter/>
          </a:ln>
        </p:spPr>
        <p:txBody>
          <a:bodyPr lIns="61120" tIns="30560" rIns="61120" bIns="30560" anchor="ctr"/>
          <a:lst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Arial" panose="020B0604020202020204" pitchFamily="34" charset="0"/>
              </a:defRPr>
            </a:lvl1pPr>
          </a:lstStyle>
          <a:p>
            <a:pPr marL="33338"/>
            <a:r>
              <a:rPr lang="en-US" altLang="ja-JP" sz="4000" b="1" dirty="0">
                <a:solidFill>
                  <a:srgbClr val="0A1EB6"/>
                </a:solidFill>
                <a:latin typeface="Times New Roman" panose="02020603050405020304" pitchFamily="18" charset="0"/>
                <a:ea typeface="HG創英角ｺﾞｼｯｸUB"/>
                <a:cs typeface="Times New Roman" panose="02020603050405020304" pitchFamily="18" charset="0"/>
              </a:rPr>
              <a:t>Surface Observation locations</a:t>
            </a:r>
          </a:p>
        </p:txBody>
      </p:sp>
    </p:spTree>
    <p:extLst>
      <p:ext uri="{BB962C8B-B14F-4D97-AF65-F5344CB8AC3E}">
        <p14:creationId xmlns:p14="http://schemas.microsoft.com/office/powerpoint/2010/main" val="185381792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1662" y="1332413"/>
            <a:ext cx="8587687" cy="4572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321662" y="448106"/>
            <a:ext cx="8345488" cy="667914"/>
          </a:xfrm>
          <a:prstGeom prst="rect">
            <a:avLst/>
          </a:prstGeom>
          <a:solidFill>
            <a:srgbClr val="CCFFCC"/>
          </a:solidFill>
          <a:ln w="9525">
            <a:noFill/>
            <a:miter/>
          </a:ln>
        </p:spPr>
        <p:txBody>
          <a:bodyPr lIns="61120" tIns="30560" rIns="61120" bIns="30560" anchor="ctr"/>
          <a:lst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Arial" panose="020B0604020202020204" pitchFamily="34" charset="0"/>
              </a:defRPr>
            </a:lvl1pPr>
          </a:lstStyle>
          <a:p>
            <a:r>
              <a:rPr lang="en-US" sz="4000" dirty="0"/>
              <a:t>LOCATION AWS /140/</a:t>
            </a:r>
          </a:p>
        </p:txBody>
      </p:sp>
    </p:spTree>
    <p:extLst>
      <p:ext uri="{BB962C8B-B14F-4D97-AF65-F5344CB8AC3E}">
        <p14:creationId xmlns:p14="http://schemas.microsoft.com/office/powerpoint/2010/main" val="21204507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500" tmFilter="0, 0; .2, .5; .8, .5; 1, 0"/>
                                        <p:tgtEl>
                                          <p:spTgt spid="1027"/>
                                        </p:tgtEl>
                                      </p:cBhvr>
                                    </p:animEffect>
                                    <p:animScale>
                                      <p:cBhvr>
                                        <p:cTn id="7" dur="250" autoRev="1" fill="hold"/>
                                        <p:tgtEl>
                                          <p:spTgt spid="102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Content Placeholder 3"/>
          <p:cNvPicPr>
            <a:picLocks noGrp="1" noChangeAspect="1"/>
          </p:cNvPicPr>
          <p:nvPr>
            <p:ph sz="quarter" idx="4294967295"/>
          </p:nvPr>
        </p:nvPicPr>
        <p:blipFill>
          <a:blip r:embed="rId2">
            <a:extLst>
              <a:ext uri="{28A0092B-C50C-407E-A947-70E740481C1C}">
                <a14:useLocalDpi xmlns:a14="http://schemas.microsoft.com/office/drawing/2010/main" val="0"/>
              </a:ext>
            </a:extLst>
          </a:blip>
          <a:srcRect/>
          <a:stretch>
            <a:fillRect/>
          </a:stretch>
        </p:blipFill>
        <p:spPr>
          <a:xfrm>
            <a:off x="1016794" y="1581150"/>
            <a:ext cx="6937772" cy="3446860"/>
          </a:xfrm>
        </p:spPr>
      </p:pic>
      <p:sp>
        <p:nvSpPr>
          <p:cNvPr id="13315" name="Content Placeholder 2"/>
          <p:cNvSpPr txBox="1">
            <a:spLocks/>
          </p:cNvSpPr>
          <p:nvPr/>
        </p:nvSpPr>
        <p:spPr bwMode="auto">
          <a:xfrm>
            <a:off x="2737484" y="390286"/>
            <a:ext cx="4619798" cy="398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4450">
              <a:spcBef>
                <a:spcPct val="20000"/>
              </a:spcBef>
              <a:spcAft>
                <a:spcPts val="300"/>
              </a:spcAft>
              <a:buClr>
                <a:srgbClr val="C3260C"/>
              </a:buClr>
              <a:buSzPct val="130000"/>
              <a:buFont typeface="Georgia" panose="02040502050405020303" pitchFamily="18" charset="0"/>
              <a:buChar char="*"/>
              <a:defRPr sz="2200">
                <a:solidFill>
                  <a:srgbClr val="404040"/>
                </a:solidFill>
                <a:latin typeface="Trebuchet MS" panose="020B0603020202020204" pitchFamily="34" charset="0"/>
              </a:defRPr>
            </a:lvl1pPr>
            <a:lvl2pPr marL="547688" indent="-182563">
              <a:spcBef>
                <a:spcPct val="20000"/>
              </a:spcBef>
              <a:spcAft>
                <a:spcPts val="300"/>
              </a:spcAft>
              <a:buClr>
                <a:srgbClr val="C3260C"/>
              </a:buClr>
              <a:buSzPct val="130000"/>
              <a:buFont typeface="Georgia" panose="02040502050405020303" pitchFamily="18" charset="0"/>
              <a:buChar char="*"/>
              <a:defRPr sz="2000">
                <a:solidFill>
                  <a:srgbClr val="404040"/>
                </a:solidFill>
                <a:latin typeface="Trebuchet MS" panose="020B0603020202020204" pitchFamily="34" charset="0"/>
              </a:defRPr>
            </a:lvl2pPr>
            <a:lvl3pPr marL="822325" indent="-182563">
              <a:spcBef>
                <a:spcPct val="20000"/>
              </a:spcBef>
              <a:spcAft>
                <a:spcPts val="300"/>
              </a:spcAft>
              <a:buClr>
                <a:srgbClr val="C3260C"/>
              </a:buClr>
              <a:buSzPct val="130000"/>
              <a:buFont typeface="Georgia" panose="02040502050405020303" pitchFamily="18" charset="0"/>
              <a:buChar char="*"/>
              <a:defRPr>
                <a:solidFill>
                  <a:srgbClr val="404040"/>
                </a:solidFill>
                <a:latin typeface="Trebuchet MS" panose="020B0603020202020204" pitchFamily="34" charset="0"/>
              </a:defRPr>
            </a:lvl3pPr>
            <a:lvl4pPr marL="1096963" indent="-182563">
              <a:spcBef>
                <a:spcPct val="20000"/>
              </a:spcBef>
              <a:spcAft>
                <a:spcPts val="300"/>
              </a:spcAft>
              <a:buClr>
                <a:srgbClr val="C3260C"/>
              </a:buClr>
              <a:buSzPct val="130000"/>
              <a:buFont typeface="Georgia" panose="02040502050405020303" pitchFamily="18" charset="0"/>
              <a:buChar char="*"/>
              <a:defRPr sz="1600">
                <a:solidFill>
                  <a:srgbClr val="404040"/>
                </a:solidFill>
                <a:latin typeface="Trebuchet MS" panose="020B0603020202020204" pitchFamily="34" charset="0"/>
              </a:defRPr>
            </a:lvl4pPr>
            <a:lvl5pPr marL="1389063" indent="-182563">
              <a:spcBef>
                <a:spcPct val="20000"/>
              </a:spcBef>
              <a:spcAft>
                <a:spcPts val="300"/>
              </a:spcAft>
              <a:buClr>
                <a:srgbClr val="C3260C"/>
              </a:buClr>
              <a:buSzPct val="130000"/>
              <a:buFont typeface="Georgia" panose="02040502050405020303" pitchFamily="18" charset="0"/>
              <a:buChar char="*"/>
              <a:defRPr sz="1400">
                <a:solidFill>
                  <a:srgbClr val="404040"/>
                </a:solidFill>
                <a:latin typeface="Trebuchet MS" panose="020B0603020202020204" pitchFamily="34" charset="0"/>
              </a:defRPr>
            </a:lvl5pPr>
            <a:lvl6pPr marL="1846263" indent="-182563" eaLnBrk="0" fontAlgn="base" hangingPunct="0">
              <a:spcBef>
                <a:spcPct val="20000"/>
              </a:spcBef>
              <a:spcAft>
                <a:spcPts val="300"/>
              </a:spcAft>
              <a:buClr>
                <a:srgbClr val="C3260C"/>
              </a:buClr>
              <a:buSzPct val="130000"/>
              <a:buFont typeface="Georgia" panose="02040502050405020303" pitchFamily="18" charset="0"/>
              <a:buChar char="*"/>
              <a:defRPr sz="1400">
                <a:solidFill>
                  <a:srgbClr val="404040"/>
                </a:solidFill>
                <a:latin typeface="Trebuchet MS" panose="020B0603020202020204" pitchFamily="34" charset="0"/>
              </a:defRPr>
            </a:lvl6pPr>
            <a:lvl7pPr marL="2303463" indent="-182563" eaLnBrk="0" fontAlgn="base" hangingPunct="0">
              <a:spcBef>
                <a:spcPct val="20000"/>
              </a:spcBef>
              <a:spcAft>
                <a:spcPts val="300"/>
              </a:spcAft>
              <a:buClr>
                <a:srgbClr val="C3260C"/>
              </a:buClr>
              <a:buSzPct val="130000"/>
              <a:buFont typeface="Georgia" panose="02040502050405020303" pitchFamily="18" charset="0"/>
              <a:buChar char="*"/>
              <a:defRPr sz="1400">
                <a:solidFill>
                  <a:srgbClr val="404040"/>
                </a:solidFill>
                <a:latin typeface="Trebuchet MS" panose="020B0603020202020204" pitchFamily="34" charset="0"/>
              </a:defRPr>
            </a:lvl7pPr>
            <a:lvl8pPr marL="2760663" indent="-182563" eaLnBrk="0" fontAlgn="base" hangingPunct="0">
              <a:spcBef>
                <a:spcPct val="20000"/>
              </a:spcBef>
              <a:spcAft>
                <a:spcPts val="300"/>
              </a:spcAft>
              <a:buClr>
                <a:srgbClr val="C3260C"/>
              </a:buClr>
              <a:buSzPct val="130000"/>
              <a:buFont typeface="Georgia" panose="02040502050405020303" pitchFamily="18" charset="0"/>
              <a:buChar char="*"/>
              <a:defRPr sz="1400">
                <a:solidFill>
                  <a:srgbClr val="404040"/>
                </a:solidFill>
                <a:latin typeface="Trebuchet MS" panose="020B0603020202020204" pitchFamily="34" charset="0"/>
              </a:defRPr>
            </a:lvl8pPr>
            <a:lvl9pPr marL="3217863" indent="-182563" eaLnBrk="0" fontAlgn="base" hangingPunct="0">
              <a:spcBef>
                <a:spcPct val="20000"/>
              </a:spcBef>
              <a:spcAft>
                <a:spcPts val="300"/>
              </a:spcAft>
              <a:buClr>
                <a:srgbClr val="C3260C"/>
              </a:buClr>
              <a:buSzPct val="130000"/>
              <a:buFont typeface="Georgia" panose="02040502050405020303" pitchFamily="18" charset="0"/>
              <a:buChar char="*"/>
              <a:defRPr sz="1400">
                <a:solidFill>
                  <a:srgbClr val="404040"/>
                </a:solidFill>
                <a:latin typeface="Trebuchet MS" panose="020B0603020202020204" pitchFamily="34" charset="0"/>
              </a:defRPr>
            </a:lvl9pPr>
          </a:lstStyle>
          <a:p>
            <a:pPr eaLnBrk="1" hangingPunct="1">
              <a:buFont typeface="Georgia" panose="02040502050405020303" pitchFamily="18" charset="0"/>
              <a:buNone/>
            </a:pPr>
            <a:endParaRPr lang="en-US" altLang="en-US" sz="2100" b="1" dirty="0">
              <a:solidFill>
                <a:srgbClr val="0A1EB6"/>
              </a:solidFill>
              <a:latin typeface="Times New Roman" panose="02020603050405020304" pitchFamily="18" charset="0"/>
              <a:cs typeface="Times New Roman" panose="02020603050405020304" pitchFamily="18" charset="0"/>
            </a:endParaRPr>
          </a:p>
        </p:txBody>
      </p:sp>
      <p:sp>
        <p:nvSpPr>
          <p:cNvPr id="13316" name="TextBox 5"/>
          <p:cNvSpPr txBox="1">
            <a:spLocks noChangeArrowheads="1"/>
          </p:cNvSpPr>
          <p:nvPr/>
        </p:nvSpPr>
        <p:spPr bwMode="auto">
          <a:xfrm>
            <a:off x="641748" y="5155406"/>
            <a:ext cx="7687865"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rebuchet MS" panose="020B0603020202020204" pitchFamily="34" charset="0"/>
                <a:cs typeface="Arial" panose="020B0604020202020204" pitchFamily="34" charset="0"/>
              </a:defRPr>
            </a:lvl1pPr>
            <a:lvl2pPr marL="742950" indent="-285750">
              <a:defRPr>
                <a:solidFill>
                  <a:schemeClr val="tx1"/>
                </a:solidFill>
                <a:latin typeface="Trebuchet MS" panose="020B0603020202020204" pitchFamily="34" charset="0"/>
                <a:cs typeface="Arial" panose="020B0604020202020204" pitchFamily="34" charset="0"/>
              </a:defRPr>
            </a:lvl2pPr>
            <a:lvl3pPr marL="1143000" indent="-228600">
              <a:defRPr>
                <a:solidFill>
                  <a:schemeClr val="tx1"/>
                </a:solidFill>
                <a:latin typeface="Trebuchet MS" panose="020B0603020202020204" pitchFamily="34" charset="0"/>
                <a:cs typeface="Arial" panose="020B0604020202020204" pitchFamily="34" charset="0"/>
              </a:defRPr>
            </a:lvl3pPr>
            <a:lvl4pPr marL="1600200" indent="-228600">
              <a:defRPr>
                <a:solidFill>
                  <a:schemeClr val="tx1"/>
                </a:solidFill>
                <a:latin typeface="Trebuchet MS" panose="020B0603020202020204" pitchFamily="34" charset="0"/>
                <a:cs typeface="Arial" panose="020B0604020202020204" pitchFamily="34" charset="0"/>
              </a:defRPr>
            </a:lvl4pPr>
            <a:lvl5pPr marL="2057400" indent="-228600">
              <a:defRPr>
                <a:solidFill>
                  <a:schemeClr val="tx1"/>
                </a:solidFill>
                <a:latin typeface="Trebuchet MS" panose="020B0603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rebuchet MS" panose="020B0603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rebuchet MS" panose="020B0603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rebuchet MS" panose="020B0603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rebuchet MS" panose="020B0603020202020204" pitchFamily="34" charset="0"/>
                <a:cs typeface="Arial" panose="020B0604020202020204" pitchFamily="34" charset="0"/>
              </a:defRPr>
            </a:lvl9pPr>
          </a:lstStyle>
          <a:p>
            <a:pPr algn="just"/>
            <a:r>
              <a:rPr lang="en-US" altLang="en-US" sz="1500" dirty="0">
                <a:latin typeface="Times New Roman" panose="02020603050405020304" pitchFamily="18" charset="0"/>
                <a:cs typeface="Times New Roman" panose="02020603050405020304" pitchFamily="18" charset="0"/>
              </a:rPr>
              <a:t>Location of 181 posts. </a:t>
            </a:r>
            <a:r>
              <a:rPr lang="en-US" altLang="en-US" sz="1500" b="1" dirty="0">
                <a:solidFill>
                  <a:srgbClr val="FF0000"/>
                </a:solidFill>
                <a:latin typeface="Times New Roman" panose="02020603050405020304" pitchFamily="18" charset="0"/>
                <a:cs typeface="Times New Roman" panose="02020603050405020304" pitchFamily="18" charset="0"/>
              </a:rPr>
              <a:t>32</a:t>
            </a:r>
            <a:r>
              <a:rPr lang="en-US" altLang="en-US" sz="1500" dirty="0">
                <a:latin typeface="Times New Roman" panose="02020603050405020304" pitchFamily="18" charset="0"/>
                <a:cs typeface="Times New Roman" panose="02020603050405020304" pitchFamily="18" charset="0"/>
              </a:rPr>
              <a:t> meteorological AWS system were installed by KMI in 3 </a:t>
            </a:r>
            <a:r>
              <a:rPr lang="en-US" altLang="en-US" sz="1500" dirty="0" err="1">
                <a:latin typeface="Times New Roman" panose="02020603050405020304" pitchFamily="18" charset="0"/>
                <a:cs typeface="Times New Roman" panose="02020603050405020304" pitchFamily="18" charset="0"/>
              </a:rPr>
              <a:t>aimag</a:t>
            </a:r>
            <a:r>
              <a:rPr lang="en-US" altLang="en-US" sz="1500" dirty="0">
                <a:latin typeface="Times New Roman" panose="02020603050405020304" pitchFamily="18" charset="0"/>
                <a:cs typeface="Times New Roman" panose="02020603050405020304" pitchFamily="18" charset="0"/>
              </a:rPr>
              <a:t> (</a:t>
            </a:r>
            <a:r>
              <a:rPr lang="en-US" altLang="en-US" sz="1500" dirty="0" err="1">
                <a:latin typeface="Times New Roman" panose="02020603050405020304" pitchFamily="18" charset="0"/>
                <a:cs typeface="Times New Roman" panose="02020603050405020304" pitchFamily="18" charset="0"/>
              </a:rPr>
              <a:t>Arkhangai</a:t>
            </a:r>
            <a:r>
              <a:rPr lang="en-US" altLang="en-US" sz="1500" dirty="0">
                <a:latin typeface="Times New Roman" panose="02020603050405020304" pitchFamily="18" charset="0"/>
                <a:cs typeface="Times New Roman" panose="02020603050405020304" pitchFamily="18" charset="0"/>
              </a:rPr>
              <a:t>, </a:t>
            </a:r>
            <a:r>
              <a:rPr lang="en-US" altLang="en-US" sz="1500" dirty="0" err="1">
                <a:latin typeface="Times New Roman" panose="02020603050405020304" pitchFamily="18" charset="0"/>
                <a:cs typeface="Times New Roman" panose="02020603050405020304" pitchFamily="18" charset="0"/>
              </a:rPr>
              <a:t>Bulgan</a:t>
            </a:r>
            <a:r>
              <a:rPr lang="en-US" altLang="en-US" sz="1500" dirty="0">
                <a:latin typeface="Times New Roman" panose="02020603050405020304" pitchFamily="18" charset="0"/>
                <a:cs typeface="Times New Roman" panose="02020603050405020304" pitchFamily="18" charset="0"/>
              </a:rPr>
              <a:t>, </a:t>
            </a:r>
            <a:r>
              <a:rPr lang="en-US" altLang="en-US" sz="1500" dirty="0" err="1">
                <a:latin typeface="Times New Roman" panose="02020603050405020304" pitchFamily="18" charset="0"/>
                <a:cs typeface="Times New Roman" panose="02020603050405020304" pitchFamily="18" charset="0"/>
              </a:rPr>
              <a:t>Tuv</a:t>
            </a:r>
            <a:r>
              <a:rPr lang="en-US" altLang="en-US" sz="1500" dirty="0">
                <a:latin typeface="Times New Roman" panose="02020603050405020304" pitchFamily="18" charset="0"/>
                <a:cs typeface="Times New Roman" panose="02020603050405020304" pitchFamily="18" charset="0"/>
              </a:rPr>
              <a:t> and Ulaanbaatar city) which are located in the central part of Mongolia.    </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968871"/>
            <a:ext cx="9144000" cy="4920258"/>
          </a:xfrm>
          <a:prstGeom prst="rect">
            <a:avLst/>
          </a:prstGeom>
        </p:spPr>
      </p:pic>
      <p:sp>
        <p:nvSpPr>
          <p:cNvPr id="6" name="Rectangle 5"/>
          <p:cNvSpPr/>
          <p:nvPr/>
        </p:nvSpPr>
        <p:spPr>
          <a:xfrm>
            <a:off x="399256" y="121232"/>
            <a:ext cx="8345488" cy="667914"/>
          </a:xfrm>
          <a:prstGeom prst="rect">
            <a:avLst/>
          </a:prstGeom>
          <a:solidFill>
            <a:srgbClr val="CCFFCC"/>
          </a:solidFill>
          <a:ln w="9525">
            <a:noFill/>
            <a:miter/>
          </a:ln>
        </p:spPr>
        <p:txBody>
          <a:bodyPr lIns="61120" tIns="30560" rIns="61120" bIns="30560" anchor="ctr"/>
          <a:lst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Arial" panose="020B0604020202020204" pitchFamily="34" charset="0"/>
              </a:defRPr>
            </a:lvl1pPr>
          </a:lstStyle>
          <a:p>
            <a:r>
              <a:rPr lang="en-US" altLang="en-US" sz="4000" b="1" dirty="0">
                <a:solidFill>
                  <a:srgbClr val="0A1EB6"/>
                </a:solidFill>
                <a:latin typeface="Times New Roman" panose="02020603050405020304" pitchFamily="18" charset="0"/>
                <a:cs typeface="Times New Roman" panose="02020603050405020304" pitchFamily="18" charset="0"/>
              </a:rPr>
              <a:t>Solar and upper air station</a:t>
            </a:r>
          </a:p>
        </p:txBody>
      </p:sp>
    </p:spTree>
    <p:extLst>
      <p:ext uri="{BB962C8B-B14F-4D97-AF65-F5344CB8AC3E}">
        <p14:creationId xmlns:p14="http://schemas.microsoft.com/office/powerpoint/2010/main" val="195768412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7566" y="182880"/>
            <a:ext cx="8922718" cy="5560638"/>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WMO_WHITE_Powerpoint_en_f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WMO_WHITE_Powerpoint_en_fr</Template>
  <TotalTime>285</TotalTime>
  <Words>611</Words>
  <Application>Microsoft Office PowerPoint</Application>
  <PresentationFormat>On-screen Show (4:3)</PresentationFormat>
  <Paragraphs>68</Paragraphs>
  <Slides>13</Slides>
  <Notes>1</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13</vt:i4>
      </vt:variant>
    </vt:vector>
  </HeadingPairs>
  <TitlesOfParts>
    <vt:vector size="23" baseType="lpstr">
      <vt:lpstr>ＭＳ Ｐゴシック</vt:lpstr>
      <vt:lpstr>宋体</vt:lpstr>
      <vt:lpstr>Arial</vt:lpstr>
      <vt:lpstr>Arial Narrow</vt:lpstr>
      <vt:lpstr>Calibri</vt:lpstr>
      <vt:lpstr>Georgia</vt:lpstr>
      <vt:lpstr>HG創英角ｺﾞｼｯｸUB</vt:lpstr>
      <vt:lpstr>Times New Roman</vt:lpstr>
      <vt:lpstr>Wingdings</vt:lpstr>
      <vt:lpstr>WMO_WHITE_Powerpoint_en_fr</vt:lpstr>
      <vt:lpstr>PowerPoint Presentation</vt:lpstr>
      <vt:lpstr>PowerPoint Presentation</vt:lpstr>
      <vt:lpstr>PowerPoint Presentation</vt:lpstr>
      <vt:lpstr>PowerPoint Presentation</vt:lpstr>
      <vt:lpstr>Observation network</vt:lpstr>
      <vt:lpstr>Surface Observation</vt:lpstr>
      <vt:lpstr>PowerPoint Presentation</vt:lpstr>
      <vt:lpstr>PowerPoint Presentation</vt:lpstr>
      <vt:lpstr>PowerPoint Presentation</vt:lpstr>
      <vt:lpstr>Morin Uul Meteorological Radar Station is geographically located at latitude (degrees) 47° 49' 40,04" North of the Equator and longitude ( degrees) 106° 43' 35,81" East of the Prime Meridian on the Map of Ulaanbaatar. The height above sea level of 1517 metres. </vt:lpstr>
      <vt:lpstr>PowerPoint Presentation</vt:lpstr>
      <vt:lpstr>PowerPoint Presentation</vt:lpstr>
      <vt:lpstr>PowerPoint Presentation</vt:lpstr>
    </vt:vector>
  </TitlesOfParts>
  <Company>World Meteorological Organization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LFNunes</dc:creator>
  <cp:lastModifiedBy>Windows User</cp:lastModifiedBy>
  <cp:revision>573</cp:revision>
  <cp:lastPrinted>2018-09-18T03:14:28Z</cp:lastPrinted>
  <dcterms:created xsi:type="dcterms:W3CDTF">2018-09-18T03:14:28Z</dcterms:created>
  <dcterms:modified xsi:type="dcterms:W3CDTF">2019-11-13T01:01:57Z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1033-10.1.0.6757</vt:lpwstr>
  </property>
</Properties>
</file>