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5"/>
  </p:notesMasterIdLst>
  <p:sldIdLst>
    <p:sldId id="256" r:id="rId2"/>
    <p:sldId id="270" r:id="rId3"/>
    <p:sldId id="272" r:id="rId4"/>
    <p:sldId id="294" r:id="rId5"/>
    <p:sldId id="287" r:id="rId6"/>
    <p:sldId id="288" r:id="rId7"/>
    <p:sldId id="296" r:id="rId8"/>
    <p:sldId id="289" r:id="rId9"/>
    <p:sldId id="290" r:id="rId10"/>
    <p:sldId id="297" r:id="rId11"/>
    <p:sldId id="291" r:id="rId12"/>
    <p:sldId id="292" r:id="rId13"/>
    <p:sldId id="258" r:id="rId14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399"/>
    <a:srgbClr val="000099"/>
    <a:srgbClr val="FFCC00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9150" autoAdjust="0"/>
    <p:restoredTop sz="98335" autoAdjust="0"/>
  </p:normalViewPr>
  <p:slideViewPr>
    <p:cSldViewPr snapToGrid="0" snapToObjects="1">
      <p:cViewPr>
        <p:scale>
          <a:sx n="75" d="100"/>
          <a:sy n="75" d="100"/>
        </p:scale>
        <p:origin x="-1704" y="-450"/>
      </p:cViewPr>
      <p:guideLst>
        <p:guide orient="horz" pos="2160"/>
        <p:guide pos="2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C619D-49A1-43D3-A02C-742DF4F73657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5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C6C61D-21BD-45CA-B920-B80C9B6DF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0172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Arial" charset="0"/>
            </a:endParaRPr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6E12578-AD03-4E1C-9B18-48BBCA905BA8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AF2F-52C6-9B46-B8B2-0579234AE62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mo2016_powerpoint_standard_v2-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216000" cy="6912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238" y="5898887"/>
            <a:ext cx="41729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 smtClean="0">
                <a:solidFill>
                  <a:srgbClr val="000090"/>
                </a:solidFill>
              </a:rPr>
              <a:t>OSCAR/Surface course for RA-II </a:t>
            </a:r>
          </a:p>
          <a:p>
            <a:pPr algn="ctr"/>
            <a:r>
              <a:rPr lang="de-DE" sz="2000" dirty="0" smtClean="0">
                <a:solidFill>
                  <a:srgbClr val="000090"/>
                </a:solidFill>
              </a:rPr>
              <a:t>Tokyo 13-15 November 2019</a:t>
            </a:r>
          </a:p>
        </p:txBody>
      </p:sp>
      <p:sp>
        <p:nvSpPr>
          <p:cNvPr id="5" name="Rectangle 4"/>
          <p:cNvSpPr/>
          <p:nvPr/>
        </p:nvSpPr>
        <p:spPr>
          <a:xfrm>
            <a:off x="928662" y="1374573"/>
            <a:ext cx="7429552" cy="350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3200" b="1" i="1" spc="-15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Homa" pitchFamily="2" charset="-78"/>
              </a:rPr>
              <a:t>IR</a:t>
            </a:r>
            <a:r>
              <a:rPr lang="en-US" sz="3600" b="1" i="1" spc="-15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Homa" pitchFamily="2" charset="-78"/>
              </a:rPr>
              <a:t>. Iran Meteorological Organization   </a:t>
            </a:r>
            <a:r>
              <a:rPr lang="en-US" sz="2800" b="1" i="1" spc="-15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Homa" pitchFamily="2" charset="-78"/>
              </a:rPr>
              <a:t>(IRIMO)</a:t>
            </a:r>
          </a:p>
          <a:p>
            <a:pPr algn="ctr" rtl="0">
              <a:lnSpc>
                <a:spcPct val="150000"/>
              </a:lnSpc>
              <a:defRPr/>
            </a:pPr>
            <a:r>
              <a:rPr lang="en-US" sz="3600" b="1" i="1" spc="-15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Homa" pitchFamily="2" charset="-78"/>
              </a:rPr>
              <a:t>Stations  Network</a:t>
            </a:r>
            <a:endParaRPr lang="fa-IR" sz="4400" b="1" i="1" spc="-15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Homa" pitchFamily="2" charset="-78"/>
            </a:endParaRPr>
          </a:p>
          <a:p>
            <a:pPr algn="ctr">
              <a:defRPr/>
            </a:pPr>
            <a:endParaRPr lang="en-US" sz="4000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Homa" pitchFamily="2" charset="-78"/>
            </a:endParaRPr>
          </a:p>
          <a:p>
            <a:pPr algn="ctr">
              <a:defRPr/>
            </a:pPr>
            <a:endParaRPr lang="fa-IR" sz="3200" b="1" i="1" spc="-3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Hom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 result for ‫رادار هواشناسی‬‎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BSN_corre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6529"/>
            <a:ext cx="9144000" cy="6464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BSN_phase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6529"/>
            <a:ext cx="9144000" cy="6464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13208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 txBox="1"/>
          <p:nvPr/>
        </p:nvSpPr>
        <p:spPr>
          <a:xfrm>
            <a:off x="457200" y="2002370"/>
            <a:ext cx="8229600" cy="2098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400" dirty="0" smtClean="0">
                <a:solidFill>
                  <a:srgbClr val="000090"/>
                </a:solidFill>
              </a:rPr>
              <a:t>Thank you</a:t>
            </a:r>
            <a:r>
              <a:rPr lang="en-US" sz="3100" dirty="0" smtClean="0">
                <a:solidFill>
                  <a:srgbClr val="00009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000090"/>
                </a:solidFill>
              </a:rPr>
              <a:t>Introduction </a:t>
            </a:r>
            <a:r>
              <a:rPr lang="en-US" sz="3600" b="1" dirty="0" smtClean="0">
                <a:solidFill>
                  <a:srgbClr val="000090"/>
                </a:solidFill>
              </a:rPr>
              <a:t>to </a:t>
            </a:r>
            <a:r>
              <a:rPr lang="en-US" sz="3600" b="1" dirty="0">
                <a:solidFill>
                  <a:srgbClr val="000090"/>
                </a:solidFill>
              </a:rPr>
              <a:t>the country and the </a:t>
            </a:r>
            <a:r>
              <a:rPr lang="en-US" sz="3600" b="1" dirty="0" smtClean="0">
                <a:solidFill>
                  <a:srgbClr val="000090"/>
                </a:solidFill>
              </a:rPr>
              <a:t>NMHS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8382" y="965200"/>
            <a:ext cx="3365118" cy="5448300"/>
          </a:xfrm>
        </p:spPr>
        <p:txBody>
          <a:bodyPr>
            <a:normAutofit fontScale="32500" lnSpcReduction="20000"/>
          </a:bodyPr>
          <a:lstStyle/>
          <a:p>
            <a:pPr marL="0" indent="-682625" algn="justLow">
              <a:buNone/>
            </a:pPr>
            <a:r>
              <a:rPr lang="en-US" sz="5500" dirty="0" smtClean="0"/>
              <a:t>Iran is located in Middle East and  borders the Caspian Sea, Persian Gulf, and Gulf of Oman.</a:t>
            </a:r>
          </a:p>
          <a:p>
            <a:pPr marL="0" indent="-682625">
              <a:buNone/>
            </a:pPr>
            <a:endParaRPr lang="en-US" altLang="x-none" sz="3300" dirty="0" smtClean="0">
              <a:sym typeface="+mn-ea"/>
            </a:endParaRPr>
          </a:p>
          <a:p>
            <a:pPr marL="0" indent="-682625" algn="justLow">
              <a:lnSpc>
                <a:spcPct val="120000"/>
              </a:lnSpc>
              <a:buNone/>
            </a:pPr>
            <a:r>
              <a:rPr lang="en-US" altLang="x-none" sz="5500" dirty="0" smtClean="0">
                <a:sym typeface="+mn-ea"/>
              </a:rPr>
              <a:t>Its territory spans 1,648,195 km2, making it the second largest country in the Middle East and the 17th largest in the world. Iran </a:t>
            </a:r>
            <a:r>
              <a:rPr lang="en-NZ" altLang="x-none" sz="5500" dirty="0" smtClean="0">
                <a:sym typeface="+mn-ea"/>
              </a:rPr>
              <a:t>has 82 million inhabitants</a:t>
            </a:r>
          </a:p>
          <a:p>
            <a:pPr marL="682625" indent="-682625">
              <a:buNone/>
            </a:pPr>
            <a:endParaRPr lang="en-NZ" altLang="x-none" sz="2300" dirty="0" smtClean="0">
              <a:solidFill>
                <a:srgbClr val="000000"/>
              </a:solidFill>
              <a:sym typeface="+mn-ea"/>
            </a:endParaRPr>
          </a:p>
          <a:p>
            <a:pPr marL="0" indent="-682625" algn="justLow">
              <a:buNone/>
            </a:pPr>
            <a:r>
              <a:rPr lang="en-US" altLang="x-none" sz="5500" dirty="0" smtClean="0">
                <a:sym typeface="+mn-ea"/>
              </a:rPr>
              <a:t>Iran is a very rugged country has a complex topography, dominated by the Alburz Mountains in the north, and the Zagros Mountains along its western borders. </a:t>
            </a:r>
          </a:p>
          <a:p>
            <a:pPr marL="0" indent="-682625" algn="justLow">
              <a:buNone/>
            </a:pPr>
            <a:endParaRPr lang="en-US" altLang="x-none" sz="3800" b="1" dirty="0" smtClean="0">
              <a:sym typeface="+mn-ea"/>
            </a:endParaRPr>
          </a:p>
          <a:p>
            <a:pPr marL="0" indent="-682625" algn="justLow">
              <a:buNone/>
            </a:pPr>
            <a:r>
              <a:rPr lang="en-US" altLang="x-none" sz="5500" dirty="0" smtClean="0">
                <a:sym typeface="+mn-ea"/>
              </a:rPr>
              <a:t>Iran's climate is very diverse ,ranging from arid and semi-arid, to subtropical along the Caspian coast and the northern forests</a:t>
            </a:r>
            <a:endParaRPr lang="en-NZ" altLang="x-none" sz="5500" dirty="0" smtClean="0">
              <a:sym typeface="+mn-ea"/>
            </a:endParaRPr>
          </a:p>
          <a:p>
            <a:pPr marL="1082675" lvl="1" indent="-682625" algn="justLow">
              <a:buNone/>
            </a:pPr>
            <a:endParaRPr lang="en-US" sz="2600" dirty="0" smtClean="0"/>
          </a:p>
          <a:p>
            <a:pPr marL="1082675" lvl="1" indent="-682625">
              <a:buFont typeface="Arial" panose="020B0604020202020204" pitchFamily="34" charset="0"/>
              <a:buChar char="•"/>
            </a:pPr>
            <a:endParaRPr lang="en-NZ" altLang="x-none" sz="1900" dirty="0" smtClean="0">
              <a:solidFill>
                <a:srgbClr val="000000"/>
              </a:solidFill>
              <a:sym typeface="+mn-ea"/>
            </a:endParaRPr>
          </a:p>
        </p:txBody>
      </p:sp>
      <p:pic>
        <p:nvPicPr>
          <p:cNvPr id="4" name="Picture 3" descr="irantopolog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2400"/>
            <a:ext cx="5588382" cy="522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26999" y="914397"/>
          <a:ext cx="8890000" cy="5946785"/>
        </p:xfrm>
        <a:graphic>
          <a:graphicData uri="http://schemas.openxmlformats.org/drawingml/2006/table">
            <a:tbl>
              <a:tblPr rtl="1" firstRow="1" bandRow="1">
                <a:tableStyleId>{3C2FFA5D-87B4-456A-9821-1D502468CF0F}</a:tableStyleId>
              </a:tblPr>
              <a:tblGrid>
                <a:gridCol w="2844799"/>
                <a:gridCol w="2273300"/>
                <a:gridCol w="1333500"/>
                <a:gridCol w="2438401"/>
              </a:tblGrid>
              <a:tr h="1019153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Report</a:t>
                      </a:r>
                    </a:p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Interval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Observation</a:t>
                      </a:r>
                    </a:p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Type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Qty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Type</a:t>
                      </a:r>
                      <a:r>
                        <a:rPr lang="en-US" sz="1600" b="1" dirty="0"/>
                        <a:t> 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of</a:t>
                      </a:r>
                      <a:r>
                        <a:rPr lang="en-US" sz="1600" b="1" dirty="0"/>
                        <a:t> 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station</a:t>
                      </a:r>
                    </a:p>
                  </a:txBody>
                  <a:tcPr marL="45691" marR="45691" marT="0" marB="0" anchor="ctr"/>
                </a:tc>
              </a:tr>
              <a:tr h="307977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Hourly (24 hours) 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Manned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/>
                        <a:t>145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/>
                        <a:t>Main </a:t>
                      </a:r>
                      <a:r>
                        <a:rPr lang="en-US" sz="1600" b="1" dirty="0"/>
                        <a:t>synoptic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</a:tr>
              <a:tr h="307977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Hourly (12 hours) </a:t>
                      </a: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Manned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/>
                        <a:t>200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/>
                        <a:t>Supplementary synoptic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</a:tr>
              <a:tr h="307977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Hourly (12/24 hours) </a:t>
                      </a: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Manned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/>
                        <a:t>64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Aeronautical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691" marR="45691" marT="0" marB="0" anchor="ctr"/>
                </a:tc>
              </a:tr>
              <a:tr h="307977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Hourly (12/24 hours) </a:t>
                      </a: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Manned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/>
                        <a:t>9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Marine Station</a:t>
                      </a:r>
                      <a:endParaRPr lang="en-US" sz="16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</a:tr>
              <a:tr h="307977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Daily</a:t>
                      </a:r>
                      <a:r>
                        <a:rPr lang="en-US" sz="1600" b="1" baseline="0" dirty="0" smtClean="0">
                          <a:latin typeface="Times New Roman"/>
                          <a:ea typeface="Times New Roman"/>
                          <a:cs typeface="Arial"/>
                        </a:rPr>
                        <a:t> (once or twice)</a:t>
                      </a:r>
                      <a:endParaRPr lang="en-US" sz="16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Manned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/>
                        <a:t>13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dirty="0" smtClean="0"/>
                        <a:t>Upper Air</a:t>
                      </a:r>
                      <a:endParaRPr lang="en-US" sz="16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</a:tr>
              <a:tr h="307977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15 min</a:t>
                      </a: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Auto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9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Radar stations</a:t>
                      </a:r>
                    </a:p>
                  </a:txBody>
                  <a:tcPr marL="45691" marR="45691" marT="0" marB="0" anchor="ctr"/>
                </a:tc>
              </a:tr>
              <a:tr h="307977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daily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Manned/Auto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/>
                        <a:t>2300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/>
                        <a:t>Rain 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gauge</a:t>
                      </a:r>
                    </a:p>
                  </a:txBody>
                  <a:tcPr marL="45691" marR="45691" marT="0" marB="0" anchor="ctr"/>
                </a:tc>
              </a:tr>
              <a:tr h="307977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As needed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Manned/Auto</a:t>
                      </a: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/>
                        <a:t>47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/>
                        <a:t>Agricultural Meteorology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</a:tr>
              <a:tr h="307977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3 time a day/24 hours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Manned/Auto</a:t>
                      </a: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/>
                        <a:t>300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/>
                        <a:t>Climatology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</a:tr>
              <a:tr h="307977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Hourly (24 hours) 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Auto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/>
                        <a:t>66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dirty="0" smtClean="0"/>
                        <a:t>Road </a:t>
                      </a:r>
                      <a:r>
                        <a:rPr lang="fa-IR" sz="1600" b="1" dirty="0"/>
                        <a:t>Station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</a:tr>
              <a:tr h="307977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Hourly (24 hours) 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Auto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/>
                        <a:t>15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/>
                        <a:t>Dust monitoring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</a:tr>
              <a:tr h="307977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Hourly (24 hours) 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Auto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/>
                        <a:t>3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/>
                        <a:t>acid </a:t>
                      </a:r>
                      <a:r>
                        <a:rPr lang="en-US" sz="1600" b="1" dirty="0"/>
                        <a:t>rain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</a:tr>
              <a:tr h="307977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Hourly (24 hours) </a:t>
                      </a: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Auto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/>
                        <a:t>5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/>
                        <a:t>Air </a:t>
                      </a:r>
                      <a:r>
                        <a:rPr lang="en-US" sz="1600" b="1" dirty="0" smtClean="0"/>
                        <a:t>pollution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</a:tr>
              <a:tr h="307977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Hourly (24 hours) </a:t>
                      </a: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Auto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/>
                        <a:t>9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dirty="0"/>
                        <a:t>Buoy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</a:tr>
              <a:tr h="307977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Manned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/>
                        <a:t>1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/>
                        <a:t>Background air pollution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</a:tr>
              <a:tr h="307977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Manned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/>
                        <a:t>1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/>
                        <a:t>Ozone Station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1043608" y="154732"/>
            <a:ext cx="707236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1200" cap="none" spc="-15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B Homa" pitchFamily="2" charset="-78"/>
              </a:rPr>
              <a:t> </a:t>
            </a:r>
            <a:r>
              <a:rPr lang="en-US" sz="2800" b="1" dirty="0" smtClean="0">
                <a:solidFill>
                  <a:srgbClr val="000090"/>
                </a:solidFill>
                <a:latin typeface="+mj-lt"/>
                <a:ea typeface="+mj-ea"/>
                <a:cs typeface="+mj-cs"/>
              </a:rPr>
              <a:t>IRIMO’s Stations network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54001" y="914397"/>
          <a:ext cx="8635998" cy="4403957"/>
        </p:xfrm>
        <a:graphic>
          <a:graphicData uri="http://schemas.openxmlformats.org/drawingml/2006/table">
            <a:tbl>
              <a:tblPr rtl="1" firstRow="1" bandRow="1">
                <a:tableStyleId>{3C2FFA5D-87B4-456A-9821-1D502468CF0F}</a:tableStyleId>
              </a:tblPr>
              <a:tblGrid>
                <a:gridCol w="6667499"/>
                <a:gridCol w="1968499"/>
              </a:tblGrid>
              <a:tr h="1019153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Observation Parameters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Type</a:t>
                      </a:r>
                      <a:r>
                        <a:rPr lang="en-US" sz="1600" b="1" dirty="0"/>
                        <a:t> 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of</a:t>
                      </a:r>
                      <a:r>
                        <a:rPr lang="en-US" sz="1600" b="1" dirty="0"/>
                        <a:t> 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station</a:t>
                      </a:r>
                    </a:p>
                  </a:txBody>
                  <a:tcPr marL="45691" marR="45691" marT="0" marB="0" anchor="ctr"/>
                </a:tc>
              </a:tr>
              <a:tr h="796950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latin typeface="Times New Roman"/>
                          <a:ea typeface="Times New Roman"/>
                          <a:cs typeface="Arial"/>
                        </a:rPr>
                        <a:t>Temperature,  pressure, humidity, wind, precipitation, clouds, visibility, present and past weather, radiation, soil temperature, evaporation, snows depth.</a:t>
                      </a:r>
                      <a:endParaRPr lang="en-US" sz="1600" b="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/>
                        <a:t>Main &amp; Supplementary</a:t>
                      </a: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/>
                        <a:t>synoptic</a:t>
                      </a: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</a:tr>
              <a:tr h="55880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Same as above + sea surface temperature and wave height and period</a:t>
                      </a: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/>
                        <a:t>Marine Station</a:t>
                      </a:r>
                      <a:endParaRPr lang="en-US" sz="18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</a:tr>
              <a:tr h="508000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latin typeface="Times New Roman"/>
                          <a:ea typeface="Times New Roman"/>
                          <a:cs typeface="Arial"/>
                        </a:rPr>
                        <a:t>Temperature,  pressure, humidity, wind, precipitation,</a:t>
                      </a:r>
                      <a:endParaRPr lang="en-US" sz="1600" b="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/>
                        <a:t>Climatology</a:t>
                      </a: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</a:tr>
              <a:tr h="4699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PM10/PM 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/>
                        <a:t>Dust monitoring</a:t>
                      </a: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</a:tr>
              <a:tr h="431800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PH, EC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/>
                        <a:t>acid </a:t>
                      </a:r>
                      <a:r>
                        <a:rPr lang="en-US" sz="1800" b="1" dirty="0"/>
                        <a:t>rain</a:t>
                      </a: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</a:tr>
              <a:tr h="469900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 NO, NO2, NOX, CO, CO2 , O3</a:t>
                      </a: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/>
                        <a:t>Air </a:t>
                      </a:r>
                      <a:r>
                        <a:rPr lang="en-US" sz="1800" b="1" dirty="0" smtClean="0"/>
                        <a:t>pollution</a:t>
                      </a: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691" marR="45691" marT="0" marB="0" anchor="ctr"/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1043608" y="154732"/>
            <a:ext cx="707236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1200" cap="none" spc="-15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B Homa" pitchFamily="2" charset="-78"/>
              </a:rPr>
              <a:t> </a:t>
            </a:r>
            <a:r>
              <a:rPr lang="en-US" sz="2800" b="1" dirty="0" smtClean="0">
                <a:solidFill>
                  <a:srgbClr val="000090"/>
                </a:solidFill>
                <a:latin typeface="+mj-lt"/>
                <a:ea typeface="+mj-ea"/>
                <a:cs typeface="+mj-cs"/>
              </a:rPr>
              <a:t>IRIMO’s Stations network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insynoptic 24 hour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0"/>
            <a:ext cx="9144000" cy="6463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uupsynoptic 12 hour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7338"/>
            <a:ext cx="9144000" cy="6463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94\دستورالعمل تعیین کد ایستگاههای غیر سینوپتیک\tabriz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1" y="45368"/>
            <a:ext cx="9139888" cy="65836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pp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7338"/>
            <a:ext cx="9144000" cy="6463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adar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7338"/>
            <a:ext cx="9144000" cy="6463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MO_WHITE_Powerpoint_en_f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WMO_WHITE_Powerpoint_en_fr</Template>
  <TotalTime>539</TotalTime>
  <Words>277</Words>
  <Application>Microsoft Office PowerPoint</Application>
  <PresentationFormat>On-screen Show (4:3)</PresentationFormat>
  <Paragraphs>99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WMO_WHITE_Powerpoint_en_fr</vt:lpstr>
      <vt:lpstr>Slide 1</vt:lpstr>
      <vt:lpstr>Introduction to the country and the NMHS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World Meteorological 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LFNunes</dc:creator>
  <cp:lastModifiedBy>admin</cp:lastModifiedBy>
  <cp:revision>667</cp:revision>
  <cp:lastPrinted>2018-09-18T03:14:28Z</cp:lastPrinted>
  <dcterms:created xsi:type="dcterms:W3CDTF">2018-09-18T03:14:28Z</dcterms:created>
  <dcterms:modified xsi:type="dcterms:W3CDTF">2019-11-12T22:20:12Z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1033-10.1.0.6757</vt:lpwstr>
  </property>
</Properties>
</file>