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1"/>
  </p:notesMasterIdLst>
  <p:sldIdLst>
    <p:sldId id="256" r:id="rId2"/>
    <p:sldId id="294" r:id="rId3"/>
    <p:sldId id="319" r:id="rId4"/>
    <p:sldId id="272" r:id="rId5"/>
    <p:sldId id="273" r:id="rId6"/>
    <p:sldId id="287" r:id="rId7"/>
    <p:sldId id="318" r:id="rId8"/>
    <p:sldId id="313" r:id="rId9"/>
    <p:sldId id="258" r:id="rId10"/>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0099"/>
    <a:srgbClr val="FFCC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50" autoAdjust="0"/>
    <p:restoredTop sz="76024" autoAdjust="0"/>
  </p:normalViewPr>
  <p:slideViewPr>
    <p:cSldViewPr snapToGrid="0" snapToObjects="1">
      <p:cViewPr varScale="1">
        <p:scale>
          <a:sx n="64" d="100"/>
          <a:sy n="64" d="100"/>
        </p:scale>
        <p:origin x="1339" y="45"/>
      </p:cViewPr>
      <p:guideLst>
        <p:guide orient="horz" pos="2160"/>
        <p:guide pos="285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5" y="0"/>
            <a:ext cx="2945659" cy="496332"/>
          </a:xfrm>
          <a:prstGeom prst="rect">
            <a:avLst/>
          </a:prstGeom>
        </p:spPr>
        <p:txBody>
          <a:bodyPr vert="horz" lIns="91440" tIns="45720" rIns="91440" bIns="45720" rtlCol="0"/>
          <a:lstStyle>
            <a:lvl1pPr algn="r">
              <a:defRPr sz="1200"/>
            </a:lvl1pPr>
          </a:lstStyle>
          <a:p>
            <a:fld id="{B52C619D-49A1-43D3-A02C-742DF4F73657}" type="datetimeFigureOut">
              <a:rPr lang="en-US" smtClean="0"/>
              <a:t>11/12/2019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5" y="9428583"/>
            <a:ext cx="2945659" cy="496332"/>
          </a:xfrm>
          <a:prstGeom prst="rect">
            <a:avLst/>
          </a:prstGeom>
        </p:spPr>
        <p:txBody>
          <a:bodyPr vert="horz" lIns="91440" tIns="45720" rIns="91440" bIns="45720" rtlCol="0" anchor="b"/>
          <a:lstStyle>
            <a:lvl1pPr algn="r">
              <a:defRPr sz="1200"/>
            </a:lvl1pPr>
          </a:lstStyle>
          <a:p>
            <a:fld id="{4CC6C61D-21BD-45CA-B920-B80C9B6DF6D2}" type="slidenum">
              <a:rPr lang="en-US" smtClean="0"/>
              <a:t>‹#›</a:t>
            </a:fld>
            <a:endParaRPr lang="en-US"/>
          </a:p>
        </p:txBody>
      </p:sp>
    </p:spTree>
    <p:extLst>
      <p:ext uri="{BB962C8B-B14F-4D97-AF65-F5344CB8AC3E}">
        <p14:creationId xmlns:p14="http://schemas.microsoft.com/office/powerpoint/2010/main" val="2130172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Thank you, </a:t>
            </a:r>
          </a:p>
          <a:p>
            <a:r>
              <a:rPr lang="en-US" altLang="zh-CN" dirty="0"/>
              <a:t>Good morning every one,</a:t>
            </a:r>
          </a:p>
          <a:p>
            <a:r>
              <a:rPr lang="en-US" altLang="zh-CN" dirty="0"/>
              <a:t>I’m honored to be here to have the training with you all.</a:t>
            </a:r>
          </a:p>
          <a:p>
            <a:r>
              <a:rPr lang="en-US" altLang="zh-CN" dirty="0"/>
              <a:t>I’m </a:t>
            </a:r>
            <a:r>
              <a:rPr lang="en-US" altLang="zh-CN" dirty="0" err="1"/>
              <a:t>Shilijuan</a:t>
            </a:r>
            <a:r>
              <a:rPr lang="en-US" altLang="zh-CN" dirty="0"/>
              <a:t>, come from MOC of CMA.</a:t>
            </a:r>
          </a:p>
        </p:txBody>
      </p:sp>
      <p:sp>
        <p:nvSpPr>
          <p:cNvPr id="4" name="灯片编号占位符 3"/>
          <p:cNvSpPr>
            <a:spLocks noGrp="1"/>
          </p:cNvSpPr>
          <p:nvPr>
            <p:ph type="sldNum" sz="quarter" idx="10"/>
          </p:nvPr>
        </p:nvSpPr>
        <p:spPr/>
        <p:txBody>
          <a:bodyPr/>
          <a:lstStyle/>
          <a:p>
            <a:fld id="{4CC6C61D-21BD-45CA-B920-B80C9B6DF6D2}" type="slidenum">
              <a:rPr lang="en-US" smtClean="0"/>
              <a:t>1</a:t>
            </a:fld>
            <a:endParaRPr lang="en-US"/>
          </a:p>
        </p:txBody>
      </p:sp>
    </p:spTree>
    <p:extLst>
      <p:ext uri="{BB962C8B-B14F-4D97-AF65-F5344CB8AC3E}">
        <p14:creationId xmlns:p14="http://schemas.microsoft.com/office/powerpoint/2010/main" val="4066200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I have divided my presentation into 3 parts, and I will begin by introducing background of CHINA and CMA, </a:t>
            </a:r>
          </a:p>
          <a:p>
            <a:r>
              <a:rPr lang="en-US" altLang="zh-CN" dirty="0"/>
              <a:t>and then go on to talk about the national requirements for observation and summary of national observing capabilities.</a:t>
            </a:r>
          </a:p>
          <a:p>
            <a:r>
              <a:rPr lang="en-US" altLang="zh-CN" dirty="0"/>
              <a:t>At the end, I will have a word on the status of OSCAR/Surface in China briefly.</a:t>
            </a:r>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2</a:t>
            </a:fld>
            <a:endParaRPr lang="en-US"/>
          </a:p>
        </p:txBody>
      </p:sp>
    </p:spTree>
    <p:extLst>
      <p:ext uri="{BB962C8B-B14F-4D97-AF65-F5344CB8AC3E}">
        <p14:creationId xmlns:p14="http://schemas.microsoft.com/office/powerpoint/2010/main" val="3080572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i="0" kern="1200" dirty="0">
                <a:solidFill>
                  <a:schemeClr val="tx1"/>
                </a:solidFill>
                <a:effectLst/>
                <a:latin typeface="+mn-lt"/>
                <a:ea typeface="+mn-ea"/>
                <a:cs typeface="+mn-cs"/>
              </a:rPr>
              <a:t>China is located in </a:t>
            </a:r>
            <a:r>
              <a:rPr lang="en-US" altLang="zh-CN" sz="1200" b="1" i="0" kern="1200" dirty="0">
                <a:solidFill>
                  <a:srgbClr val="FF0000"/>
                </a:solidFill>
                <a:effectLst/>
                <a:latin typeface="+mn-lt"/>
                <a:ea typeface="+mn-ea"/>
                <a:cs typeface="+mn-cs"/>
              </a:rPr>
              <a:t>EAST ASIA</a:t>
            </a:r>
            <a:r>
              <a:rPr lang="en-US" altLang="zh-CN" sz="1200" b="1" i="0" kern="1200" dirty="0">
                <a:solidFill>
                  <a:schemeClr val="tx1"/>
                </a:solidFill>
                <a:effectLst/>
                <a:latin typeface="+mn-lt"/>
                <a:ea typeface="+mn-ea"/>
                <a:cs typeface="+mn-cs"/>
              </a:rPr>
              <a:t>, </a:t>
            </a:r>
            <a:r>
              <a:rPr lang="en-US" altLang="zh-CN" b="1" dirty="0">
                <a:effectLst/>
              </a:rPr>
              <a:t>facing the West coast of the Pacific Ocean</a:t>
            </a:r>
            <a:r>
              <a:rPr lang="zh-CN" altLang="en-US" b="1" dirty="0">
                <a:effectLst/>
              </a:rPr>
              <a:t>，</a:t>
            </a:r>
            <a:r>
              <a:rPr lang="en-US" altLang="zh-CN" sz="1200" b="1" i="0" kern="1200" baseline="0" dirty="0">
                <a:solidFill>
                  <a:schemeClr val="tx1"/>
                </a:solidFill>
                <a:effectLst/>
                <a:latin typeface="+mn-lt"/>
                <a:ea typeface="+mn-ea"/>
                <a:cs typeface="+mn-cs"/>
              </a:rPr>
              <a:t>across more than 60 degrees longitude, 5 times zones.</a:t>
            </a:r>
            <a:endParaRPr lang="en-US" altLang="zh-CN" sz="1200" b="1" i="0" kern="1200" dirty="0">
              <a:solidFill>
                <a:schemeClr val="tx1"/>
              </a:solidFill>
              <a:effectLst/>
              <a:latin typeface="+mn-lt"/>
              <a:ea typeface="+mn-ea"/>
              <a:cs typeface="+mn-cs"/>
            </a:endParaRPr>
          </a:p>
          <a:p>
            <a:endParaRPr lang="en-US" altLang="zh-CN" sz="1200" b="1" i="0" kern="1200" baseline="0" dirty="0">
              <a:solidFill>
                <a:schemeClr val="tx1"/>
              </a:solidFill>
              <a:effectLst/>
              <a:latin typeface="+mn-lt"/>
              <a:ea typeface="+mn-ea"/>
              <a:cs typeface="+mn-cs"/>
            </a:endParaRPr>
          </a:p>
          <a:p>
            <a:r>
              <a:rPr lang="en-US" altLang="zh-CN" sz="1200" b="1" i="0" kern="1200" baseline="0" dirty="0">
                <a:solidFill>
                  <a:schemeClr val="tx1"/>
                </a:solidFill>
                <a:effectLst/>
                <a:latin typeface="+mn-lt"/>
                <a:ea typeface="+mn-ea"/>
                <a:cs typeface="+mn-cs"/>
              </a:rPr>
              <a:t>The topography is higher in the west and lower in the east. </a:t>
            </a:r>
          </a:p>
          <a:p>
            <a:r>
              <a:rPr lang="en-US" altLang="zh-CN" sz="1200" b="1" i="0" kern="1200" baseline="0" dirty="0">
                <a:solidFill>
                  <a:schemeClr val="tx1"/>
                </a:solidFill>
                <a:effectLst/>
                <a:latin typeface="+mn-lt"/>
                <a:ea typeface="+mn-ea"/>
                <a:cs typeface="+mn-cs"/>
              </a:rPr>
              <a:t> the mountain, plateau, and hills account for about 67% </a:t>
            </a:r>
          </a:p>
          <a:p>
            <a:r>
              <a:rPr lang="en-US" altLang="zh-CN" b="1" dirty="0">
                <a:effectLst/>
              </a:rPr>
              <a:t>China spans across 5 climate zones, featuring a monsoon climate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a:effectLst/>
              </a:rPr>
              <a:t>China is often affected by various meteorological hazards such 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a:effectLst/>
              </a:rPr>
              <a:t>covers a land area of about 9.6 million km</a:t>
            </a:r>
            <a:r>
              <a:rPr lang="en-US" altLang="zh-CN" b="1" baseline="30000" dirty="0">
                <a:effectLst/>
              </a:rPr>
              <a:t>2</a:t>
            </a:r>
            <a:r>
              <a:rPr lang="en-US" altLang="zh-CN" b="1" dirty="0">
                <a:effectLst/>
              </a:rPr>
              <a:t> </a:t>
            </a:r>
          </a:p>
          <a:p>
            <a:r>
              <a:rPr lang="en-US" altLang="zh-CN" sz="1200" b="1" i="0" kern="1200" dirty="0">
                <a:solidFill>
                  <a:schemeClr val="tx1"/>
                </a:solidFill>
                <a:effectLst/>
                <a:latin typeface="+mn-lt"/>
                <a:ea typeface="+mn-ea"/>
                <a:cs typeface="+mn-cs"/>
              </a:rPr>
              <a:t>China is the world's most populous country, with a population of around 1.4 billon.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affected by all kinds of extreme weather and climate events</a:t>
            </a:r>
            <a:endParaRPr lang="en-US" altLang="zh-CN" sz="1200" b="0" i="0" kern="1200" dirty="0">
              <a:solidFill>
                <a:schemeClr val="tx1"/>
              </a:solidFill>
              <a:effectLst/>
              <a:latin typeface="+mn-lt"/>
              <a:ea typeface="+mn-ea"/>
              <a:cs typeface="+mn-cs"/>
            </a:endParaRPr>
          </a:p>
          <a:p>
            <a:endParaRPr lang="en-US" altLang="zh-CN" sz="1200" b="0" i="0" kern="1200" dirty="0">
              <a:solidFill>
                <a:schemeClr val="tx1"/>
              </a:solidFill>
              <a:effectLst/>
              <a:latin typeface="+mn-lt"/>
              <a:ea typeface="+mn-ea"/>
              <a:cs typeface="+mn-cs"/>
            </a:endParaRPr>
          </a:p>
          <a:p>
            <a:r>
              <a:rPr lang="en-US" altLang="zh-CN" sz="1200" b="0" i="0" kern="1200" dirty="0">
                <a:solidFill>
                  <a:schemeClr val="tx1"/>
                </a:solidFill>
                <a:effectLst/>
                <a:latin typeface="+mn-lt"/>
                <a:ea typeface="+mn-ea"/>
                <a:cs typeface="+mn-cs"/>
              </a:rPr>
              <a:t>As</a:t>
            </a:r>
            <a:r>
              <a:rPr lang="en-US" altLang="zh-CN" sz="1200" b="0" i="0" kern="1200" baseline="0" dirty="0">
                <a:solidFill>
                  <a:schemeClr val="tx1"/>
                </a:solidFill>
                <a:effectLst/>
                <a:latin typeface="+mn-lt"/>
                <a:ea typeface="+mn-ea"/>
                <a:cs typeface="+mn-cs"/>
              </a:rPr>
              <a:t> is well known, </a:t>
            </a:r>
            <a:r>
              <a:rPr lang="en-US" altLang="zh-CN" sz="1200" b="0" i="0" kern="1200" dirty="0">
                <a:solidFill>
                  <a:schemeClr val="tx1"/>
                </a:solidFill>
                <a:effectLst/>
                <a:latin typeface="+mn-lt"/>
                <a:ea typeface="+mn-ea"/>
                <a:cs typeface="+mn-cs"/>
              </a:rPr>
              <a:t>China is located in East Asia ,the Pacific west bank. covers 9,600,000square kilometers. China is the world's most populous country, with a population of around 1.404 . Covering approximately 9.6 million square </a:t>
            </a:r>
            <a:r>
              <a:rPr lang="en-US" altLang="zh-CN" sz="1200" b="0" i="0" kern="1200" dirty="0" err="1">
                <a:solidFill>
                  <a:schemeClr val="tx1"/>
                </a:solidFill>
                <a:effectLst/>
                <a:latin typeface="+mn-lt"/>
                <a:ea typeface="+mn-ea"/>
                <a:cs typeface="+mn-cs"/>
              </a:rPr>
              <a:t>kilometres</a:t>
            </a:r>
            <a:r>
              <a:rPr lang="en-US" altLang="zh-CN" sz="1200" b="0" i="0" kern="1200" dirty="0">
                <a:solidFill>
                  <a:schemeClr val="tx1"/>
                </a:solidFill>
                <a:effectLst/>
                <a:latin typeface="+mn-lt"/>
                <a:ea typeface="+mn-ea"/>
                <a:cs typeface="+mn-cs"/>
              </a:rPr>
              <a:t>.  it is also the world's second-largest country by land area, also has the most neighbor countries in the world. dividing</a:t>
            </a:r>
            <a:r>
              <a:rPr lang="en-US" altLang="zh-CN" sz="1200" b="0" i="0" kern="1200" baseline="0" dirty="0">
                <a:solidFill>
                  <a:schemeClr val="tx1"/>
                </a:solidFill>
                <a:effectLst/>
                <a:latin typeface="+mn-lt"/>
                <a:ea typeface="+mn-ea"/>
                <a:cs typeface="+mn-cs"/>
              </a:rPr>
              <a:t> the nation into </a:t>
            </a:r>
            <a:r>
              <a:rPr lang="en-US" altLang="zh-CN" sz="1200" b="0" i="0" kern="1200" baseline="0" dirty="0" err="1">
                <a:solidFill>
                  <a:schemeClr val="tx1"/>
                </a:solidFill>
                <a:effectLst/>
                <a:latin typeface="+mn-lt"/>
                <a:ea typeface="+mn-ea"/>
                <a:cs typeface="+mn-cs"/>
              </a:rPr>
              <a:t>provinces,counties,and</a:t>
            </a:r>
            <a:r>
              <a:rPr lang="en-US" altLang="zh-CN" sz="1200" b="0" i="0" kern="1200" baseline="0" dirty="0">
                <a:solidFill>
                  <a:schemeClr val="tx1"/>
                </a:solidFill>
                <a:effectLst/>
                <a:latin typeface="+mn-lt"/>
                <a:ea typeface="+mn-ea"/>
                <a:cs typeface="+mn-cs"/>
              </a:rPr>
              <a:t> townships, at present, 23? provinces,5 autonomous regions,4 municipalities and two special administrative </a:t>
            </a:r>
            <a:r>
              <a:rPr lang="en-US" altLang="zh-CN" sz="1200" b="0" i="0" kern="1200" baseline="0" dirty="0" err="1">
                <a:solidFill>
                  <a:schemeClr val="tx1"/>
                </a:solidFill>
                <a:effectLst/>
                <a:latin typeface="+mn-lt"/>
                <a:ea typeface="+mn-ea"/>
                <a:cs typeface="+mn-cs"/>
              </a:rPr>
              <a:t>regions.The</a:t>
            </a:r>
            <a:r>
              <a:rPr lang="en-US" altLang="zh-CN" sz="1200" b="0" i="0" kern="1200" baseline="0" dirty="0">
                <a:solidFill>
                  <a:schemeClr val="tx1"/>
                </a:solidFill>
                <a:effectLst/>
                <a:latin typeface="+mn-lt"/>
                <a:ea typeface="+mn-ea"/>
                <a:cs typeface="+mn-cs"/>
              </a:rPr>
              <a:t> topography is higher in the west and lower in the east. mountain, plateau, and hills account for about 67% of land area, basin and plain account for about 33%.The most northern end of China’s territory 53, south(4),east(135),west(73),across more than 60 degrees </a:t>
            </a:r>
            <a:r>
              <a:rPr lang="en-US" altLang="zh-CN" sz="1200" b="0" i="0" kern="1200" baseline="0" dirty="0" err="1">
                <a:solidFill>
                  <a:schemeClr val="tx1"/>
                </a:solidFill>
                <a:effectLst/>
                <a:latin typeface="+mn-lt"/>
                <a:ea typeface="+mn-ea"/>
                <a:cs typeface="+mn-cs"/>
              </a:rPr>
              <a:t>longtitude</a:t>
            </a:r>
            <a:r>
              <a:rPr lang="en-US" altLang="zh-CN" sz="1200" b="0" i="0" kern="1200" baseline="0" dirty="0">
                <a:solidFill>
                  <a:schemeClr val="tx1"/>
                </a:solidFill>
                <a:effectLst/>
                <a:latin typeface="+mn-lt"/>
                <a:ea typeface="+mn-ea"/>
                <a:cs typeface="+mn-cs"/>
              </a:rPr>
              <a:t>, 5 times zones.  </a:t>
            </a:r>
          </a:p>
          <a:p>
            <a:endParaRPr lang="en-US" altLang="zh-CN" sz="1200" b="0" i="0" kern="1200" baseline="0" dirty="0">
              <a:solidFill>
                <a:schemeClr val="tx1"/>
              </a:solidFill>
              <a:effectLst/>
              <a:latin typeface="+mn-lt"/>
              <a:ea typeface="+mn-ea"/>
              <a:cs typeface="+mn-cs"/>
            </a:endParaRPr>
          </a:p>
          <a:p>
            <a:r>
              <a:rPr lang="en-US" altLang="zh-CN" dirty="0">
                <a:effectLst/>
              </a:rPr>
              <a:t>China is one of the countries in the world which are often seriously hit by meteorological disasters. Each year, up to 400 million people are affected by various meteorological hazards such as typhoons, heavy rainfall/snowfall, droughts, dust storms, lightning, hailstorms, frost, high winds, heavy fog, high temperatures, low temperatures and cold injury, tornadoes, as well as secondary disasters induced by heavy rain, including floods, flash floods, landslides, mud flow, etc.. </a:t>
            </a:r>
          </a:p>
          <a:p>
            <a:endParaRPr lang="en-US" altLang="zh-CN" dirty="0">
              <a:effectLst/>
            </a:endParaRPr>
          </a:p>
          <a:p>
            <a:r>
              <a:rPr lang="en-US" altLang="zh-CN" dirty="0">
                <a:effectLst/>
              </a:rPr>
              <a:t>facing the West coast of the Pacific Ocean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Situated in East Asia, facing the West coast of the Pacific Ocean, China has a land area of about 9,600,000 km</a:t>
            </a:r>
            <a:r>
              <a:rPr lang="en-US" altLang="zh-CN" baseline="30000" dirty="0">
                <a:effectLst/>
              </a:rPr>
              <a:t>2</a:t>
            </a:r>
            <a:r>
              <a:rPr lang="en-US" altLang="zh-CN" dirty="0">
                <a:effectLst/>
              </a:rPr>
              <a:t> and a sea area of more than 4,700,000 km</a:t>
            </a:r>
            <a:r>
              <a:rPr lang="en-US" altLang="zh-CN" baseline="30000" dirty="0">
                <a:effectLst/>
              </a:rPr>
              <a:t>2</a:t>
            </a:r>
            <a:r>
              <a:rPr lang="en-US" altLang="zh-CN" dirty="0">
                <a:effectLst/>
              </a:rPr>
              <a:t>. China spans across five climate zones, featuring a monsoon climate, and abundant climate resources. Exploration of wind and solar energies, agro- and eco- climate resources, and atmospheric water resources has a huge potential, which would have enormous economic, environmental and ecological value when these resources are transferred into practical productivity.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As a multi-climate zone country, China is also strongly affected by all kinds of extreme weather and climate events</a:t>
            </a:r>
          </a:p>
          <a:p>
            <a:endParaRPr lang="en-GB" altLang="zh-CN" dirty="0"/>
          </a:p>
          <a:p>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3</a:t>
            </a:fld>
            <a:endParaRPr lang="en-US"/>
          </a:p>
        </p:txBody>
      </p:sp>
    </p:spTree>
    <p:extLst>
      <p:ext uri="{BB962C8B-B14F-4D97-AF65-F5344CB8AC3E}">
        <p14:creationId xmlns:p14="http://schemas.microsoft.com/office/powerpoint/2010/main" val="407670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The areas in red are the most important and traditional meteorological services.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CMA has expanded the service fields to</a:t>
            </a:r>
            <a:r>
              <a:rPr lang="en-US" altLang="zh-CN" baseline="0" dirty="0">
                <a:effectLst/>
              </a:rPr>
              <a:t> the</a:t>
            </a:r>
            <a:r>
              <a:rPr lang="en-US" altLang="zh-CN" dirty="0">
                <a:effectLst/>
              </a:rPr>
              <a:t> forest and grassland fire prevention and control, energy, urban life, tourism, environment.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altLang="zh-CN" sz="1200" b="1" dirty="0"/>
              <a:t>Most relevant variables are</a:t>
            </a:r>
            <a:r>
              <a:rPr lang="fr-CH" altLang="zh-CN" sz="1200" b="1" baseline="0" dirty="0"/>
              <a:t> as follows:</a:t>
            </a:r>
            <a:endParaRPr lang="fr-CH" altLang="zh-CN" sz="1200"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With steady progress of forecast technology and improvement of working mechanisms, customized meteorological products are timely delivered to decision-makers, the general public and for specific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4</a:t>
            </a:fld>
            <a:endParaRPr lang="en-US"/>
          </a:p>
        </p:txBody>
      </p:sp>
    </p:spTree>
    <p:extLst>
      <p:ext uri="{BB962C8B-B14F-4D97-AF65-F5344CB8AC3E}">
        <p14:creationId xmlns:p14="http://schemas.microsoft.com/office/powerpoint/2010/main" val="151185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effectLst/>
              </a:rPr>
              <a:t>At present, CMA</a:t>
            </a:r>
            <a:r>
              <a:rPr lang="en-US" altLang="zh-CN" baseline="0" dirty="0">
                <a:effectLst/>
              </a:rPr>
              <a:t> </a:t>
            </a:r>
            <a:r>
              <a:rPr lang="en-US" altLang="zh-CN" dirty="0">
                <a:effectLst/>
              </a:rPr>
              <a:t>has established an integrated meteorological observing observations, which has steadily improved the accuracy of weather forecasts and climate predictions.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a:t>Here , I list the majority of the operational stations, including </a:t>
            </a:r>
            <a:r>
              <a:rPr lang="en-US" altLang="zh-CN" dirty="0">
                <a:effectLst/>
              </a:rPr>
              <a:t>space-based, airborne and ground-based, </a:t>
            </a:r>
            <a:endParaRPr lang="en-US" altLang="zh-C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Various data and products including global and China's surface weather data, ground climate data, near-surface boundary layer observations.</a:t>
            </a:r>
          </a:p>
          <a:p>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Hourly Data Are From National Surface Stations In China, Including Hourly Observational Values Of Such Weather Elements As Temperature, Pressure, Relative Humidity, Moisture Pressure, Wind And Precipitation.</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5</a:t>
            </a:fld>
            <a:endParaRPr lang="en-US"/>
          </a:p>
        </p:txBody>
      </p:sp>
    </p:spTree>
    <p:extLst>
      <p:ext uri="{BB962C8B-B14F-4D97-AF65-F5344CB8AC3E}">
        <p14:creationId xmlns:p14="http://schemas.microsoft.com/office/powerpoint/2010/main" val="41357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And these are station map</a:t>
            </a:r>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6</a:t>
            </a:fld>
            <a:endParaRPr lang="en-US"/>
          </a:p>
        </p:txBody>
      </p:sp>
    </p:spTree>
    <p:extLst>
      <p:ext uri="{BB962C8B-B14F-4D97-AF65-F5344CB8AC3E}">
        <p14:creationId xmlns:p14="http://schemas.microsoft.com/office/powerpoint/2010/main" val="1918642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7</a:t>
            </a:fld>
            <a:endParaRPr lang="en-US"/>
          </a:p>
        </p:txBody>
      </p:sp>
    </p:spTree>
    <p:extLst>
      <p:ext uri="{BB962C8B-B14F-4D97-AF65-F5344CB8AC3E}">
        <p14:creationId xmlns:p14="http://schemas.microsoft.com/office/powerpoint/2010/main" val="753646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a:t>I</a:t>
            </a:r>
            <a:r>
              <a:rPr lang="en-US" altLang="zh-CN" dirty="0"/>
              <a:t>n order to manage the</a:t>
            </a:r>
            <a:r>
              <a:rPr lang="en-US" altLang="zh-CN" baseline="0" dirty="0"/>
              <a:t> metadata, we have developed a system  which connect with OSCAR DB by API interface , therefore, now we can correct the metadata in bulk.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On the basis of WIGOS metadata standard, we are developing a series of metadata standard appropriate for the domestic application. </a:t>
            </a:r>
          </a:p>
          <a:p>
            <a:endParaRPr lang="en-US" altLang="zh-CN" baseline="0" dirty="0"/>
          </a:p>
          <a:p>
            <a:endParaRPr lang="en-US" altLang="zh-CN" sz="1200" b="0" i="0" u="none" strike="noStrike" kern="1200" baseline="0" dirty="0">
              <a:solidFill>
                <a:schemeClr val="tx1"/>
              </a:solidFill>
              <a:latin typeface="+mn-lt"/>
              <a:ea typeface="+mn-ea"/>
              <a:cs typeface="+mn-cs"/>
            </a:endParaRPr>
          </a:p>
          <a:p>
            <a:endParaRPr lang="en-US" altLang="zh-CN" sz="1200" b="0" i="0" u="none" strike="noStrike" kern="1200" baseline="0" dirty="0">
              <a:solidFill>
                <a:schemeClr val="tx1"/>
              </a:solidFill>
              <a:latin typeface="+mn-lt"/>
              <a:ea typeface="+mn-ea"/>
              <a:cs typeface="+mn-cs"/>
            </a:endParaRPr>
          </a:p>
          <a:p>
            <a:r>
              <a:rPr lang="en-US" altLang="zh-CN" sz="1200" b="0" i="0" u="none" strike="noStrike" kern="1200" baseline="0" dirty="0">
                <a:solidFill>
                  <a:schemeClr val="tx1"/>
                </a:solidFill>
                <a:latin typeface="+mn-lt"/>
                <a:ea typeface="+mn-ea"/>
                <a:cs typeface="+mn-cs"/>
              </a:rPr>
              <a:t>The Observing Systems Capability Analysis and Review Tool(OSCAR/Surface) launched in 2016 and </a:t>
            </a:r>
            <a:r>
              <a:rPr lang="en-US" altLang="zh-CN" sz="1200" b="0" i="0" kern="1200" dirty="0">
                <a:solidFill>
                  <a:schemeClr val="tx1"/>
                </a:solidFill>
                <a:effectLst/>
                <a:latin typeface="+mn-lt"/>
                <a:ea typeface="+mn-ea"/>
                <a:cs typeface="+mn-cs"/>
              </a:rPr>
              <a:t>OSCAR/Surface have replaced WMO Publication No. 9, Volume A.</a:t>
            </a:r>
            <a:endParaRPr lang="en-US" altLang="zh-CN" sz="1200" b="0" i="0" u="none" strike="noStrike" kern="1200" baseline="0" dirty="0">
              <a:solidFill>
                <a:schemeClr val="tx1"/>
              </a:solidFill>
              <a:latin typeface="+mn-lt"/>
              <a:ea typeface="+mn-ea"/>
              <a:cs typeface="+mn-cs"/>
            </a:endParaRPr>
          </a:p>
          <a:p>
            <a:r>
              <a:rPr lang="en-US" altLang="zh-CN" sz="1200" b="0" i="0" u="none" strike="noStrike" kern="1200" baseline="0" dirty="0">
                <a:solidFill>
                  <a:schemeClr val="tx1"/>
                </a:solidFill>
                <a:latin typeface="+mn-lt"/>
                <a:ea typeface="+mn-ea"/>
                <a:cs typeface="+mn-cs"/>
              </a:rPr>
              <a:t>According to WMO </a:t>
            </a:r>
            <a:r>
              <a:rPr lang="en-US" altLang="zh-CN" sz="1200" b="0" i="0" kern="1200" dirty="0">
                <a:solidFill>
                  <a:schemeClr val="tx1"/>
                </a:solidFill>
                <a:effectLst/>
                <a:latin typeface="+mn-lt"/>
                <a:ea typeface="+mn-ea"/>
                <a:cs typeface="+mn-cs"/>
              </a:rPr>
              <a:t>requirements, </a:t>
            </a:r>
            <a:r>
              <a:rPr lang="en-US" altLang="zh-CN" sz="1200" b="0" i="0" kern="1200" baseline="0" dirty="0">
                <a:solidFill>
                  <a:schemeClr val="tx1"/>
                </a:solidFill>
                <a:effectLst/>
                <a:latin typeface="+mn-lt"/>
                <a:ea typeface="+mn-ea"/>
                <a:cs typeface="+mn-cs"/>
              </a:rPr>
              <a:t>we have nominated a National Focal Point for OSCAR/Surface to be authorized to maintain CMA observing stations metadata.</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a:solidFill>
                  <a:schemeClr val="tx1"/>
                </a:solidFill>
                <a:effectLst/>
                <a:latin typeface="+mn-lt"/>
                <a:ea typeface="+mn-ea"/>
                <a:cs typeface="+mn-cs"/>
              </a:rPr>
              <a:t>CMA is in charge of the metadata maintain of China’s data exchange stations, including 88 Sounding stations and 385 surface stations</a:t>
            </a:r>
          </a:p>
          <a:p>
            <a:r>
              <a:rPr lang="en-US" altLang="zh-CN" sz="1200" b="0" i="0" kern="1200" baseline="0" dirty="0">
                <a:solidFill>
                  <a:schemeClr val="tx1"/>
                </a:solidFill>
                <a:effectLst/>
                <a:latin typeface="+mn-lt"/>
                <a:ea typeface="+mn-ea"/>
                <a:cs typeface="+mn-cs"/>
              </a:rPr>
              <a:t>We update the  metadata  of  relocated  stations  every  year and correct any erroneous and/or missing metadata identified in OSCAR</a:t>
            </a:r>
          </a:p>
          <a:p>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4CC6C61D-21BD-45CA-B920-B80C9B6DF6D2}" type="slidenum">
              <a:rPr lang="en-US" smtClean="0"/>
              <a:t>8</a:t>
            </a:fld>
            <a:endParaRPr lang="en-US"/>
          </a:p>
        </p:txBody>
      </p:sp>
    </p:spTree>
    <p:extLst>
      <p:ext uri="{BB962C8B-B14F-4D97-AF65-F5344CB8AC3E}">
        <p14:creationId xmlns:p14="http://schemas.microsoft.com/office/powerpoint/2010/main" val="2938825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9" name="Shape 39"/>
          <p:cNvSpPr/>
          <p:nvPr/>
        </p:nvSpPr>
        <p:spPr>
          <a:xfrm rot="16200000">
            <a:off x="4427999" y="2146947"/>
            <a:ext cx="288004" cy="9144001"/>
          </a:xfrm>
          <a:prstGeom prst="rect">
            <a:avLst/>
          </a:prstGeom>
          <a:gradFill>
            <a:gsLst>
              <a:gs pos="0">
                <a:srgbClr val="C6D65E"/>
              </a:gs>
              <a:gs pos="100000">
                <a:srgbClr val="82D0F5"/>
              </a:gs>
            </a:gsLst>
            <a:lin ang="5400000"/>
          </a:gradFill>
          <a:ln w="12700">
            <a:miter lim="400000"/>
          </a:ln>
        </p:spPr>
        <p:txBody>
          <a:bodyPr lIns="0" tIns="0" rIns="0" bIns="0" anchor="ctr"/>
          <a:lstStyle/>
          <a:p>
            <a:pPr algn="ctr">
              <a:defRPr>
                <a:solidFill>
                  <a:srgbClr val="FFFFFF"/>
                </a:solidFill>
                <a:latin typeface="Calibri"/>
                <a:ea typeface="Calibri"/>
                <a:cs typeface="Calibri"/>
                <a:sym typeface="Calibri"/>
              </a:defRPr>
            </a:pPr>
            <a:endParaRPr>
              <a:solidFill>
                <a:srgbClr val="FFFFFF"/>
              </a:solidFill>
              <a:ea typeface="Calibri"/>
              <a:cs typeface="Calibri"/>
              <a:sym typeface="Calibri"/>
            </a:endParaRPr>
          </a:p>
        </p:txBody>
      </p:sp>
      <p:pic>
        <p:nvPicPr>
          <p:cNvPr id="40" name="image1.png" descr="slidecrop.png"/>
          <p:cNvPicPr/>
          <p:nvPr/>
        </p:nvPicPr>
        <p:blipFill>
          <a:blip r:embed="rId2" cstate="print">
            <a:extLst>
              <a:ext uri="{28A0092B-C50C-407E-A947-70E740481C1C}">
                <a14:useLocalDpi xmlns:a14="http://schemas.microsoft.com/office/drawing/2010/main" val="0"/>
              </a:ext>
            </a:extLst>
          </a:blip>
          <a:stretch>
            <a:fillRect/>
          </a:stretch>
        </p:blipFill>
        <p:spPr>
          <a:xfrm>
            <a:off x="0" y="6230937"/>
            <a:ext cx="9144000" cy="627066"/>
          </a:xfrm>
          <a:prstGeom prst="rect">
            <a:avLst/>
          </a:prstGeom>
          <a:ln w="12700">
            <a:miter lim="400000"/>
          </a:ln>
        </p:spPr>
      </p:pic>
      <p:sp>
        <p:nvSpPr>
          <p:cNvPr id="43" name="Shape 43"/>
          <p:cNvSpPr/>
          <p:nvPr/>
        </p:nvSpPr>
        <p:spPr>
          <a:xfrm rot="16200000">
            <a:off x="4427999" y="2146947"/>
            <a:ext cx="288004" cy="9144001"/>
          </a:xfrm>
          <a:prstGeom prst="rect">
            <a:avLst/>
          </a:prstGeom>
          <a:gradFill>
            <a:gsLst>
              <a:gs pos="0">
                <a:srgbClr val="C6D65E"/>
              </a:gs>
              <a:gs pos="100000">
                <a:srgbClr val="82D0F5"/>
              </a:gs>
            </a:gsLst>
            <a:lin ang="5400000"/>
          </a:gradFill>
          <a:ln w="12700">
            <a:miter lim="400000"/>
          </a:ln>
        </p:spPr>
        <p:txBody>
          <a:bodyPr lIns="0" tIns="0" rIns="0" bIns="0" anchor="ctr"/>
          <a:lstStyle/>
          <a:p>
            <a:pPr algn="ctr">
              <a:defRPr>
                <a:solidFill>
                  <a:srgbClr val="FFFFFF"/>
                </a:solidFill>
                <a:latin typeface="Calibri"/>
                <a:ea typeface="Calibri"/>
                <a:cs typeface="Calibri"/>
                <a:sym typeface="Calibri"/>
              </a:defRPr>
            </a:pPr>
            <a:endParaRPr>
              <a:solidFill>
                <a:srgbClr val="FFFFFF"/>
              </a:solidFill>
              <a:ea typeface="Calibri"/>
              <a:cs typeface="Calibri"/>
              <a:sym typeface="Calibri"/>
            </a:endParaRPr>
          </a:p>
        </p:txBody>
      </p:sp>
    </p:spTree>
    <p:extLst>
      <p:ext uri="{BB962C8B-B14F-4D97-AF65-F5344CB8AC3E}">
        <p14:creationId xmlns:p14="http://schemas.microsoft.com/office/powerpoint/2010/main" val="337214144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pic>
        <p:nvPicPr>
          <p:cNvPr id="7" name="Picture 6" descr="wmo2016_powerpoint_standard_v2-2.jp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8100"/>
            <a:ext cx="9216000" cy="6912000"/>
          </a:xfrm>
          <a:prstGeom prst="rect">
            <a:avLst/>
          </a:prstGeom>
        </p:spPr>
      </p:pic>
      <p:sp>
        <p:nvSpPr>
          <p:cNvPr id="6" name="TextBox 5"/>
          <p:cNvSpPr txBox="1"/>
          <p:nvPr/>
        </p:nvSpPr>
        <p:spPr>
          <a:xfrm>
            <a:off x="4971238" y="5898887"/>
            <a:ext cx="4172989" cy="707886"/>
          </a:xfrm>
          <a:prstGeom prst="rect">
            <a:avLst/>
          </a:prstGeom>
          <a:noFill/>
        </p:spPr>
        <p:txBody>
          <a:bodyPr wrap="square" rtlCol="0">
            <a:spAutoFit/>
          </a:bodyPr>
          <a:lstStyle/>
          <a:p>
            <a:pPr algn="ctr"/>
            <a:r>
              <a:rPr lang="de-DE" sz="2000" dirty="0">
                <a:solidFill>
                  <a:srgbClr val="000090"/>
                </a:solidFill>
              </a:rPr>
              <a:t>OSCAR/Surface course for RA-II </a:t>
            </a:r>
          </a:p>
          <a:p>
            <a:pPr algn="ctr"/>
            <a:r>
              <a:rPr lang="de-DE" sz="2000" dirty="0">
                <a:solidFill>
                  <a:srgbClr val="000090"/>
                </a:solidFill>
              </a:rPr>
              <a:t>Tokyo 13-15 November 2019</a:t>
            </a:r>
          </a:p>
        </p:txBody>
      </p:sp>
      <p:sp>
        <p:nvSpPr>
          <p:cNvPr id="7" name="Shape 231"/>
          <p:cNvSpPr txBox="1"/>
          <p:nvPr/>
        </p:nvSpPr>
        <p:spPr>
          <a:xfrm>
            <a:off x="278781" y="1188947"/>
            <a:ext cx="8865446" cy="226705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de-CH" sz="5400" b="1" dirty="0">
                <a:solidFill>
                  <a:srgbClr val="000090"/>
                </a:solidFill>
              </a:rPr>
              <a:t>China </a:t>
            </a:r>
            <a:endParaRPr lang="en-US" sz="5400" b="1" dirty="0">
              <a:solidFill>
                <a:srgbClr val="000090"/>
              </a:solidFill>
            </a:endParaRPr>
          </a:p>
          <a:p>
            <a:pPr>
              <a:lnSpc>
                <a:spcPct val="120000"/>
              </a:lnSpc>
            </a:pPr>
            <a:r>
              <a:rPr lang="en-US" sz="1800" b="1" dirty="0">
                <a:solidFill>
                  <a:srgbClr val="000090"/>
                </a:solidFill>
              </a:rPr>
              <a:t> </a:t>
            </a:r>
          </a:p>
        </p:txBody>
      </p:sp>
      <p:sp>
        <p:nvSpPr>
          <p:cNvPr id="3" name="TextBox 2"/>
          <p:cNvSpPr txBox="1"/>
          <p:nvPr/>
        </p:nvSpPr>
        <p:spPr>
          <a:xfrm>
            <a:off x="2287957" y="3949700"/>
            <a:ext cx="4706162" cy="569387"/>
          </a:xfrm>
          <a:prstGeom prst="rect">
            <a:avLst/>
          </a:prstGeom>
          <a:noFill/>
        </p:spPr>
        <p:txBody>
          <a:bodyPr wrap="square" rtlCol="0">
            <a:spAutoFit/>
          </a:bodyPr>
          <a:lstStyle/>
          <a:p>
            <a:pPr algn="ctr"/>
            <a:r>
              <a:rPr lang="en-US" altLang="zh-CN" sz="3100" b="1" dirty="0">
                <a:solidFill>
                  <a:srgbClr val="000090"/>
                </a:solidFill>
                <a:latin typeface="+mj-lt"/>
                <a:ea typeface="+mj-ea"/>
                <a:cs typeface="+mj-cs"/>
              </a:rPr>
              <a:t>Shi Lijuan </a:t>
            </a:r>
            <a:endParaRPr lang="zh-CN" altLang="en-US" sz="3100" b="1" dirty="0">
              <a:solidFill>
                <a:srgbClr val="000090"/>
              </a:solidFill>
              <a:latin typeface="+mj-lt"/>
              <a:ea typeface="+mj-ea"/>
              <a:cs typeface="+mj-cs"/>
            </a:endParaRPr>
          </a:p>
        </p:txBody>
      </p:sp>
      <p:sp>
        <p:nvSpPr>
          <p:cNvPr id="4" name="矩形 3"/>
          <p:cNvSpPr/>
          <p:nvPr/>
        </p:nvSpPr>
        <p:spPr>
          <a:xfrm>
            <a:off x="2641600" y="4666734"/>
            <a:ext cx="4341288" cy="707886"/>
          </a:xfrm>
          <a:prstGeom prst="rect">
            <a:avLst/>
          </a:prstGeom>
        </p:spPr>
        <p:txBody>
          <a:bodyPr wrap="square">
            <a:spAutoFit/>
          </a:bodyPr>
          <a:lstStyle/>
          <a:p>
            <a:pPr algn="ctr"/>
            <a:r>
              <a:rPr lang="en-US" altLang="zh-CN" sz="2000" b="1" dirty="0">
                <a:solidFill>
                  <a:srgbClr val="000090"/>
                </a:solidFill>
              </a:rPr>
              <a:t>Meteorological Observation Center</a:t>
            </a:r>
          </a:p>
          <a:p>
            <a:pPr algn="ctr"/>
            <a:r>
              <a:rPr lang="en-US" altLang="zh-CN" sz="2000" b="1" dirty="0">
                <a:solidFill>
                  <a:srgbClr val="000090"/>
                </a:solidFill>
              </a:rPr>
              <a:t>CMA</a:t>
            </a:r>
            <a:endParaRPr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812800" y="1481138"/>
            <a:ext cx="7467600" cy="4708525"/>
          </a:xfrm>
        </p:spPr>
        <p:txBody>
          <a:bodyPr>
            <a:normAutofit/>
          </a:bodyPr>
          <a:lstStyle/>
          <a:p>
            <a:pPr marL="457200" indent="-457200">
              <a:buFont typeface="+mj-lt"/>
              <a:buAutoNum type="arabicPeriod"/>
            </a:pPr>
            <a:r>
              <a:rPr lang="en-US" sz="2800" b="1" dirty="0">
                <a:solidFill>
                  <a:srgbClr val="0070C0"/>
                </a:solidFill>
              </a:rPr>
              <a:t>Introduction and background</a:t>
            </a:r>
          </a:p>
          <a:p>
            <a:pPr marL="457200" indent="-457200">
              <a:buFont typeface="+mj-lt"/>
              <a:buAutoNum type="arabicPeriod"/>
            </a:pPr>
            <a:r>
              <a:rPr lang="en-US" sz="2800" b="1" dirty="0">
                <a:solidFill>
                  <a:srgbClr val="0070C0"/>
                </a:solidFill>
              </a:rPr>
              <a:t>National requirements for observations</a:t>
            </a:r>
          </a:p>
          <a:p>
            <a:pPr marL="457200" indent="-457200">
              <a:buFont typeface="+mj-lt"/>
              <a:buAutoNum type="arabicPeriod"/>
            </a:pPr>
            <a:r>
              <a:rPr lang="en-US" sz="2800" b="1" dirty="0">
                <a:solidFill>
                  <a:srgbClr val="0070C0"/>
                </a:solidFill>
              </a:rPr>
              <a:t>Summary of national observing capabilities</a:t>
            </a:r>
          </a:p>
          <a:p>
            <a:pPr marL="457200" indent="-457200">
              <a:buFont typeface="+mj-lt"/>
              <a:buAutoNum type="arabicPeriod"/>
            </a:pPr>
            <a:r>
              <a:rPr lang="en-US" sz="2800" b="1" dirty="0">
                <a:solidFill>
                  <a:srgbClr val="0070C0"/>
                </a:solidFill>
              </a:rPr>
              <a:t>Status of OSCAR/Surface</a:t>
            </a:r>
          </a:p>
        </p:txBody>
      </p:sp>
      <p:sp>
        <p:nvSpPr>
          <p:cNvPr id="5" name="Title 1"/>
          <p:cNvSpPr txBox="1">
            <a:spLocks/>
          </p:cNvSpPr>
          <p:nvPr/>
        </p:nvSpPr>
        <p:spPr>
          <a:xfrm>
            <a:off x="457200" y="500574"/>
            <a:ext cx="8229600" cy="1143000"/>
          </a:xfrm>
          <a:prstGeom prst="rect">
            <a:avLst/>
          </a:prstGeom>
        </p:spPr>
        <p:txBody>
          <a:bodyPr>
            <a:normAutofit/>
          </a:bodyPr>
          <a:lstStyle>
            <a:lvl1pPr algn="l" defTabSz="914400" rtl="0" eaLnBrk="1" latinLnBrk="0" hangingPunct="1">
              <a:spcBef>
                <a:spcPct val="0"/>
              </a:spcBef>
              <a:buNone/>
              <a:defRPr sz="4600" b="1" kern="1200">
                <a:solidFill>
                  <a:schemeClr val="tx1"/>
                </a:solidFill>
                <a:latin typeface="+mj-lt"/>
                <a:ea typeface="+mj-ea"/>
                <a:cs typeface="+mj-cs"/>
              </a:defRPr>
            </a:lvl1pPr>
          </a:lstStyle>
          <a:p>
            <a:pPr algn="ctr"/>
            <a:r>
              <a:rPr lang="en-SG" sz="4000" dirty="0">
                <a:solidFill>
                  <a:srgbClr val="0070C0"/>
                </a:solidFill>
              </a:rPr>
              <a:t>Outline</a:t>
            </a:r>
          </a:p>
        </p:txBody>
      </p:sp>
    </p:spTree>
    <p:extLst>
      <p:ext uri="{BB962C8B-B14F-4D97-AF65-F5344CB8AC3E}">
        <p14:creationId xmlns:p14="http://schemas.microsoft.com/office/powerpoint/2010/main" val="1750595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p:nvPr/>
        </p:nvSpPr>
        <p:spPr>
          <a:xfrm>
            <a:off x="228400" y="1098930"/>
            <a:ext cx="4343599" cy="830997"/>
          </a:xfrm>
          <a:prstGeom prst="rect">
            <a:avLst/>
          </a:prstGeom>
          <a:solidFill>
            <a:schemeClr val="bg1">
              <a:lumMod val="85000"/>
            </a:schemeClr>
          </a:solidFill>
        </p:spPr>
        <p:txBody>
          <a:bodyPr wrap="square">
            <a:spAutoFit/>
          </a:bodyPr>
          <a:lstStyle/>
          <a:p>
            <a:pPr marL="180975" indent="-180975">
              <a:buFont typeface="Arial" pitchFamily="34" charset="0"/>
              <a:buChar char="•"/>
            </a:pPr>
            <a:r>
              <a:rPr lang="en-SG" sz="1600" b="1" dirty="0">
                <a:solidFill>
                  <a:srgbClr val="0070C0"/>
                </a:solidFill>
                <a:latin typeface="+mj-lt"/>
              </a:rPr>
              <a:t>Located in </a:t>
            </a:r>
            <a:r>
              <a:rPr lang="en-SG" sz="1600" b="1" dirty="0">
                <a:solidFill>
                  <a:srgbClr val="FF0000"/>
                </a:solidFill>
                <a:latin typeface="+mj-lt"/>
              </a:rPr>
              <a:t>East Asia</a:t>
            </a:r>
            <a:r>
              <a:rPr lang="en-SG" sz="1600" b="1" dirty="0">
                <a:solidFill>
                  <a:srgbClr val="0070C0"/>
                </a:solidFill>
                <a:latin typeface="+mj-lt"/>
              </a:rPr>
              <a:t>,</a:t>
            </a:r>
            <a:r>
              <a:rPr lang="en-US" altLang="zh-CN" sz="1600" b="1" dirty="0">
                <a:solidFill>
                  <a:srgbClr val="0070C0"/>
                </a:solidFill>
              </a:rPr>
              <a:t> Pacific west coast</a:t>
            </a:r>
            <a:endParaRPr lang="en-SG" sz="1600" b="1" dirty="0">
              <a:solidFill>
                <a:srgbClr val="0070C0"/>
              </a:solidFill>
              <a:latin typeface="+mj-lt"/>
            </a:endParaRPr>
          </a:p>
          <a:p>
            <a:pPr marL="180975" indent="-180975">
              <a:buFont typeface="Arial" pitchFamily="34" charset="0"/>
              <a:buChar char="•"/>
            </a:pPr>
            <a:r>
              <a:rPr lang="en-SG" altLang="zh-CN" sz="1600" b="1" dirty="0">
                <a:solidFill>
                  <a:srgbClr val="0070C0"/>
                </a:solidFill>
              </a:rPr>
              <a:t>Land area </a:t>
            </a:r>
            <a:r>
              <a:rPr lang="en-SG" altLang="zh-CN" sz="1600" b="1" dirty="0">
                <a:solidFill>
                  <a:srgbClr val="FF0000"/>
                </a:solidFill>
              </a:rPr>
              <a:t>9.6 million  </a:t>
            </a:r>
            <a:r>
              <a:rPr lang="en-SG" altLang="zh-CN" sz="1600" b="1" dirty="0" err="1">
                <a:solidFill>
                  <a:srgbClr val="0070C0"/>
                </a:solidFill>
              </a:rPr>
              <a:t>sq</a:t>
            </a:r>
            <a:r>
              <a:rPr lang="en-SG" altLang="zh-CN" sz="1600" b="1" dirty="0">
                <a:solidFill>
                  <a:srgbClr val="0070C0"/>
                </a:solidFill>
              </a:rPr>
              <a:t> km, </a:t>
            </a:r>
          </a:p>
          <a:p>
            <a:pPr marL="180975" indent="-180975">
              <a:buFont typeface="Arial" pitchFamily="34" charset="0"/>
              <a:buChar char="•"/>
            </a:pPr>
            <a:r>
              <a:rPr lang="en-US" altLang="zh-CN" sz="1600" b="1" dirty="0">
                <a:solidFill>
                  <a:srgbClr val="FF0000"/>
                </a:solidFill>
              </a:rPr>
              <a:t>60</a:t>
            </a:r>
            <a:r>
              <a:rPr lang="en-US" altLang="zh-CN" sz="1600" b="1" dirty="0">
                <a:solidFill>
                  <a:srgbClr val="0070C0"/>
                </a:solidFill>
              </a:rPr>
              <a:t> degrees longitude, </a:t>
            </a:r>
            <a:r>
              <a:rPr lang="en-US" altLang="zh-CN" sz="1600" b="1" dirty="0">
                <a:solidFill>
                  <a:srgbClr val="FF0000"/>
                </a:solidFill>
              </a:rPr>
              <a:t>5 </a:t>
            </a:r>
            <a:r>
              <a:rPr lang="en-US" altLang="zh-CN" sz="1600" b="1" dirty="0">
                <a:solidFill>
                  <a:srgbClr val="0070C0"/>
                </a:solidFill>
              </a:rPr>
              <a:t>times zones</a:t>
            </a:r>
          </a:p>
        </p:txBody>
      </p:sp>
      <p:sp>
        <p:nvSpPr>
          <p:cNvPr id="4" name="Rectangle 14"/>
          <p:cNvSpPr/>
          <p:nvPr/>
        </p:nvSpPr>
        <p:spPr>
          <a:xfrm>
            <a:off x="228401" y="1934782"/>
            <a:ext cx="4584700" cy="2308324"/>
          </a:xfrm>
          <a:prstGeom prst="rect">
            <a:avLst/>
          </a:prstGeom>
          <a:solidFill>
            <a:schemeClr val="bg1">
              <a:lumMod val="85000"/>
            </a:schemeClr>
          </a:solidFill>
        </p:spPr>
        <p:txBody>
          <a:bodyPr wrap="square">
            <a:spAutoFit/>
          </a:bodyPr>
          <a:lstStyle/>
          <a:p>
            <a:pPr marL="342900" indent="-342900">
              <a:buFont typeface="Arial" pitchFamily="34" charset="0"/>
              <a:buChar char="•"/>
            </a:pPr>
            <a:r>
              <a:rPr lang="en-US" altLang="zh-CN" b="1" dirty="0">
                <a:solidFill>
                  <a:srgbClr val="0070C0"/>
                </a:solidFill>
              </a:rPr>
              <a:t>Complex and varied topography(</a:t>
            </a:r>
            <a:r>
              <a:rPr lang="en-US" altLang="zh-CN" b="1" dirty="0">
                <a:solidFill>
                  <a:srgbClr val="FF0000"/>
                </a:solidFill>
              </a:rPr>
              <a:t>67%</a:t>
            </a:r>
            <a:r>
              <a:rPr lang="en-US" altLang="zh-CN" b="1" dirty="0">
                <a:solidFill>
                  <a:srgbClr val="0070C0"/>
                </a:solidFill>
              </a:rPr>
              <a:t>)</a:t>
            </a:r>
          </a:p>
          <a:p>
            <a:pPr marL="342900" indent="-342900">
              <a:buFont typeface="Arial" pitchFamily="34" charset="0"/>
              <a:buChar char="•"/>
            </a:pPr>
            <a:r>
              <a:rPr lang="en-SG" b="1" dirty="0">
                <a:solidFill>
                  <a:srgbClr val="0070C0"/>
                </a:solidFill>
                <a:latin typeface="+mj-lt"/>
              </a:rPr>
              <a:t>Diverse climate</a:t>
            </a:r>
            <a:r>
              <a:rPr lang="zh-CN" altLang="en-US" b="1" dirty="0">
                <a:solidFill>
                  <a:srgbClr val="0070C0"/>
                </a:solidFill>
                <a:latin typeface="+mj-lt"/>
              </a:rPr>
              <a:t>（</a:t>
            </a:r>
            <a:r>
              <a:rPr lang="en-US" altLang="zh-CN" b="1" dirty="0">
                <a:solidFill>
                  <a:srgbClr val="FF0000"/>
                </a:solidFill>
                <a:latin typeface="+mj-lt"/>
              </a:rPr>
              <a:t>5 zones</a:t>
            </a:r>
            <a:r>
              <a:rPr lang="zh-CN" altLang="en-US" b="1" dirty="0">
                <a:solidFill>
                  <a:srgbClr val="0070C0"/>
                </a:solidFill>
                <a:latin typeface="+mj-lt"/>
              </a:rPr>
              <a:t>）</a:t>
            </a:r>
            <a:endParaRPr lang="en-SG" b="1" dirty="0">
              <a:solidFill>
                <a:srgbClr val="0070C0"/>
              </a:solidFill>
              <a:latin typeface="+mj-lt"/>
            </a:endParaRPr>
          </a:p>
          <a:p>
            <a:pPr marL="342900" indent="-342900">
              <a:buFont typeface="Arial" pitchFamily="34" charset="0"/>
              <a:buChar char="•"/>
            </a:pPr>
            <a:r>
              <a:rPr lang="en-SG" b="1" dirty="0">
                <a:solidFill>
                  <a:srgbClr val="0070C0"/>
                </a:solidFill>
                <a:latin typeface="+mj-lt"/>
              </a:rPr>
              <a:t>Main meteorological hazards: </a:t>
            </a:r>
          </a:p>
          <a:p>
            <a:pPr marL="800100" lvl="1" indent="-342900">
              <a:buSzPct val="50000"/>
              <a:buFont typeface="Courier New" pitchFamily="49" charset="0"/>
              <a:buChar char="o"/>
            </a:pPr>
            <a:r>
              <a:rPr lang="en-SG" dirty="0">
                <a:latin typeface="+mj-lt"/>
              </a:rPr>
              <a:t>Heavy rain/flash floods; </a:t>
            </a:r>
          </a:p>
          <a:p>
            <a:pPr marL="800100" lvl="1" indent="-342900">
              <a:buSzPct val="50000"/>
              <a:buFont typeface="Courier New" pitchFamily="49" charset="0"/>
              <a:buChar char="o"/>
            </a:pPr>
            <a:r>
              <a:rPr lang="en-US" altLang="zh-CN" dirty="0">
                <a:latin typeface="+mj-lt"/>
              </a:rPr>
              <a:t>Drought</a:t>
            </a:r>
            <a:endParaRPr lang="en-SG" dirty="0">
              <a:latin typeface="+mj-lt"/>
            </a:endParaRPr>
          </a:p>
          <a:p>
            <a:pPr marL="800100" lvl="1" indent="-342900">
              <a:buSzPct val="50000"/>
              <a:buFont typeface="Courier New" pitchFamily="49" charset="0"/>
              <a:buChar char="o"/>
            </a:pPr>
            <a:r>
              <a:rPr lang="en-SG" altLang="zh-CN" dirty="0">
                <a:latin typeface="+mj-lt"/>
              </a:rPr>
              <a:t>Typhoon</a:t>
            </a:r>
          </a:p>
          <a:p>
            <a:pPr marL="800100" lvl="1" indent="-342900">
              <a:buSzPct val="50000"/>
              <a:buFont typeface="Courier New" pitchFamily="49" charset="0"/>
              <a:buChar char="o"/>
            </a:pPr>
            <a:r>
              <a:rPr lang="en-SG" dirty="0">
                <a:latin typeface="+mj-lt"/>
              </a:rPr>
              <a:t>Thunderstorms</a:t>
            </a:r>
          </a:p>
          <a:p>
            <a:pPr marL="800100" lvl="1" indent="-342900">
              <a:buSzPct val="50000"/>
              <a:buFont typeface="Courier New" pitchFamily="49" charset="0"/>
              <a:buChar char="o"/>
            </a:pPr>
            <a:r>
              <a:rPr lang="en-SG" dirty="0">
                <a:latin typeface="+mj-lt"/>
              </a:rPr>
              <a:t>Haze</a:t>
            </a:r>
          </a:p>
        </p:txBody>
      </p:sp>
      <p:grpSp>
        <p:nvGrpSpPr>
          <p:cNvPr id="8" name="组合 7"/>
          <p:cNvGrpSpPr/>
          <p:nvPr/>
        </p:nvGrpSpPr>
        <p:grpSpPr>
          <a:xfrm>
            <a:off x="4457700" y="1147915"/>
            <a:ext cx="4584700" cy="3095191"/>
            <a:chOff x="520700" y="1409699"/>
            <a:chExt cx="4584700" cy="2933699"/>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409699"/>
              <a:ext cx="4584700" cy="2933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五角星 5"/>
            <p:cNvSpPr/>
            <p:nvPr/>
          </p:nvSpPr>
          <p:spPr>
            <a:xfrm>
              <a:off x="2863850" y="3276600"/>
              <a:ext cx="435721" cy="355600"/>
            </a:xfrm>
            <a:prstGeom prst="star5">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7" name="Title 1"/>
          <p:cNvSpPr txBox="1">
            <a:spLocks/>
          </p:cNvSpPr>
          <p:nvPr/>
        </p:nvSpPr>
        <p:spPr>
          <a:xfrm>
            <a:off x="673100" y="366979"/>
            <a:ext cx="8229600" cy="725221"/>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rgbClr val="0070C0"/>
                </a:solidFill>
              </a:rPr>
              <a:t>Introduction to China </a:t>
            </a:r>
            <a:r>
              <a:rPr lang="en-US" altLang="zh-CN" sz="4000" b="1" dirty="0">
                <a:solidFill>
                  <a:srgbClr val="0070C0"/>
                </a:solidFill>
              </a:rPr>
              <a:t>and CMA</a:t>
            </a:r>
            <a:endParaRPr lang="en-US" sz="4000" b="1" dirty="0">
              <a:solidFill>
                <a:srgbClr val="0070C0"/>
              </a:solidFill>
            </a:endParaRPr>
          </a:p>
        </p:txBody>
      </p:sp>
      <p:pic>
        <p:nvPicPr>
          <p:cNvPr id="9" name="Picture 6" descr="http://www.cma.gov.cn/en2014/aboutcma/leadership/201409/W020140911338987715245.jpg">
            <a:extLst>
              <a:ext uri="{FF2B5EF4-FFF2-40B4-BE49-F238E27FC236}">
                <a16:creationId xmlns:a16="http://schemas.microsoft.com/office/drawing/2014/main" id="{C4EBF7A5-2DB4-40D5-901A-979A1A9364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700" y="4369234"/>
            <a:ext cx="4584700" cy="239791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a:extLst>
              <a:ext uri="{FF2B5EF4-FFF2-40B4-BE49-F238E27FC236}">
                <a16:creationId xmlns:a16="http://schemas.microsoft.com/office/drawing/2014/main" id="{2BE3B219-DE32-4A4D-BA27-13559C625F52}"/>
              </a:ext>
            </a:extLst>
          </p:cNvPr>
          <p:cNvSpPr/>
          <p:nvPr/>
        </p:nvSpPr>
        <p:spPr>
          <a:xfrm>
            <a:off x="241101" y="4424943"/>
            <a:ext cx="4216599" cy="2308324"/>
          </a:xfrm>
          <a:prstGeom prst="rect">
            <a:avLst/>
          </a:prstGeom>
          <a:solidFill>
            <a:schemeClr val="bg1">
              <a:lumMod val="85000"/>
            </a:schemeClr>
          </a:solidFill>
        </p:spPr>
        <p:txBody>
          <a:bodyPr wrap="square">
            <a:spAutoFit/>
          </a:bodyPr>
          <a:lstStyle/>
          <a:p>
            <a:pPr marL="342900" indent="-342900">
              <a:buFont typeface="Arial" pitchFamily="34" charset="0"/>
              <a:buChar char="•"/>
            </a:pPr>
            <a:r>
              <a:rPr lang="en-US" altLang="zh-CN" b="1" dirty="0">
                <a:solidFill>
                  <a:srgbClr val="0070C0"/>
                </a:solidFill>
              </a:rPr>
              <a:t>CMA is a public institution which is directly affiliated to the </a:t>
            </a:r>
            <a:r>
              <a:rPr lang="en-US" altLang="zh-CN" b="1" dirty="0">
                <a:solidFill>
                  <a:srgbClr val="FF0000"/>
                </a:solidFill>
              </a:rPr>
              <a:t>State Council </a:t>
            </a:r>
          </a:p>
          <a:p>
            <a:pPr marL="342900" indent="-342900">
              <a:buFont typeface="Arial" pitchFamily="34" charset="0"/>
              <a:buChar char="•"/>
            </a:pPr>
            <a:r>
              <a:rPr lang="en-US" altLang="zh-CN" b="1" dirty="0">
                <a:solidFill>
                  <a:srgbClr val="0070C0"/>
                </a:solidFill>
              </a:rPr>
              <a:t>The meteorological establishments nationwide are led both by </a:t>
            </a:r>
            <a:r>
              <a:rPr lang="en-US" altLang="zh-CN" b="1" dirty="0">
                <a:solidFill>
                  <a:srgbClr val="FF0000"/>
                </a:solidFill>
              </a:rPr>
              <a:t>CMA &amp;  local governments</a:t>
            </a:r>
            <a:r>
              <a:rPr lang="en-US" altLang="zh-CN" b="1" dirty="0">
                <a:solidFill>
                  <a:srgbClr val="0070C0"/>
                </a:solidFill>
              </a:rPr>
              <a:t>.</a:t>
            </a:r>
          </a:p>
          <a:p>
            <a:pPr marL="342900" indent="-342900">
              <a:buFont typeface="Arial" pitchFamily="34" charset="0"/>
              <a:buChar char="•"/>
            </a:pPr>
            <a:r>
              <a:rPr lang="en-US" altLang="zh-CN" b="1" dirty="0">
                <a:solidFill>
                  <a:srgbClr val="0070C0"/>
                </a:solidFill>
              </a:rPr>
              <a:t>Operational services: </a:t>
            </a:r>
            <a:r>
              <a:rPr lang="en-US" altLang="zh-CN" b="1" dirty="0">
                <a:solidFill>
                  <a:srgbClr val="FF0000"/>
                </a:solidFill>
              </a:rPr>
              <a:t>national, regional, provincial, prefectural and county</a:t>
            </a:r>
          </a:p>
        </p:txBody>
      </p:sp>
    </p:spTree>
    <p:extLst>
      <p:ext uri="{BB962C8B-B14F-4D97-AF65-F5344CB8AC3E}">
        <p14:creationId xmlns:p14="http://schemas.microsoft.com/office/powerpoint/2010/main" val="394902394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solidFill>
                  <a:srgbClr val="0070C0"/>
                </a:solidFill>
              </a:rPr>
              <a:t>National requirements for observations</a:t>
            </a:r>
          </a:p>
        </p:txBody>
      </p:sp>
      <p:sp>
        <p:nvSpPr>
          <p:cNvPr id="3" name="Content Placeholder 2"/>
          <p:cNvSpPr>
            <a:spLocks noGrp="1"/>
          </p:cNvSpPr>
          <p:nvPr>
            <p:ph idx="1"/>
          </p:nvPr>
        </p:nvSpPr>
        <p:spPr>
          <a:xfrm>
            <a:off x="101600" y="1263017"/>
            <a:ext cx="5156200" cy="5188584"/>
          </a:xfrm>
        </p:spPr>
        <p:txBody>
          <a:bodyPr>
            <a:normAutofit fontScale="90000" lnSpcReduction="20000"/>
          </a:bodyPr>
          <a:lstStyle/>
          <a:p>
            <a:pPr marL="444500" indent="-444500">
              <a:buFont typeface="+mj-lt"/>
              <a:buAutoNum type="romanUcPeriod"/>
            </a:pPr>
            <a:r>
              <a:rPr lang="en-US" sz="2400" b="1" dirty="0"/>
              <a:t>National priority application areas</a:t>
            </a:r>
          </a:p>
          <a:p>
            <a:pPr marL="622300" lvl="1" indent="-222250">
              <a:buFont typeface="+mj-lt"/>
              <a:buAutoNum type="arabicPeriod"/>
            </a:pPr>
            <a:r>
              <a:rPr lang="en-US" altLang="zh-CN" sz="2200" dirty="0">
                <a:solidFill>
                  <a:srgbClr val="FF0000"/>
                </a:solidFill>
              </a:rPr>
              <a:t>Nowcasting and short range forecasting</a:t>
            </a:r>
          </a:p>
          <a:p>
            <a:pPr marL="622300" lvl="1" indent="-222250">
              <a:buFont typeface="+mj-lt"/>
              <a:buAutoNum type="arabicPeriod"/>
            </a:pPr>
            <a:r>
              <a:rPr lang="en-US" altLang="zh-CN" sz="2200" dirty="0">
                <a:solidFill>
                  <a:srgbClr val="FF0000"/>
                </a:solidFill>
              </a:rPr>
              <a:t>High-resolution regional Numerical Weather Prediction</a:t>
            </a:r>
          </a:p>
          <a:p>
            <a:pPr marL="622300" lvl="1" indent="-222250">
              <a:buFont typeface="+mj-lt"/>
              <a:buAutoNum type="arabicPeriod"/>
            </a:pPr>
            <a:r>
              <a:rPr lang="en-US" altLang="zh-CN" sz="2200" dirty="0">
                <a:solidFill>
                  <a:srgbClr val="FF0000"/>
                </a:solidFill>
              </a:rPr>
              <a:t>Climate monitoring and services</a:t>
            </a:r>
          </a:p>
          <a:p>
            <a:pPr marL="622300" lvl="1" indent="-222250">
              <a:buFont typeface="+mj-lt"/>
              <a:buAutoNum type="arabicPeriod"/>
            </a:pPr>
            <a:r>
              <a:rPr lang="en-US" altLang="zh-CN" sz="2200" dirty="0">
                <a:solidFill>
                  <a:srgbClr val="FF0000"/>
                </a:solidFill>
              </a:rPr>
              <a:t>Public weather services</a:t>
            </a:r>
          </a:p>
          <a:p>
            <a:pPr marL="622300" lvl="1" indent="-222250">
              <a:buFont typeface="+mj-lt"/>
              <a:buAutoNum type="arabicPeriod"/>
            </a:pPr>
            <a:r>
              <a:rPr lang="en-US" altLang="zh-CN" sz="2200" dirty="0">
                <a:solidFill>
                  <a:srgbClr val="FF0000"/>
                </a:solidFill>
              </a:rPr>
              <a:t>Geological disasters</a:t>
            </a:r>
          </a:p>
          <a:p>
            <a:pPr marL="622300" lvl="1" indent="-222250">
              <a:buFont typeface="+mj-lt"/>
              <a:buAutoNum type="arabicPeriod"/>
            </a:pPr>
            <a:r>
              <a:rPr lang="en-US" altLang="zh-CN" sz="2200" dirty="0">
                <a:solidFill>
                  <a:srgbClr val="FF0000"/>
                </a:solidFill>
              </a:rPr>
              <a:t>Agriculture production</a:t>
            </a:r>
          </a:p>
          <a:p>
            <a:pPr marL="622300" lvl="1" indent="-222250">
              <a:buFont typeface="+mj-lt"/>
              <a:buAutoNum type="arabicPeriod"/>
            </a:pPr>
            <a:r>
              <a:rPr lang="en-US" altLang="zh-CN" sz="2200" dirty="0">
                <a:solidFill>
                  <a:srgbClr val="FF0000"/>
                </a:solidFill>
              </a:rPr>
              <a:t>Transportation and aviation</a:t>
            </a:r>
          </a:p>
          <a:p>
            <a:pPr marL="622300" lvl="1" indent="-222250">
              <a:buFont typeface="+mj-lt"/>
              <a:buAutoNum type="arabicPeriod"/>
            </a:pPr>
            <a:r>
              <a:rPr lang="en-US" altLang="zh-CN" sz="2200" dirty="0">
                <a:solidFill>
                  <a:srgbClr val="FF0000"/>
                </a:solidFill>
              </a:rPr>
              <a:t>Water resources management </a:t>
            </a:r>
          </a:p>
          <a:p>
            <a:pPr marL="622300" lvl="1" indent="-222250">
              <a:buFont typeface="+mj-lt"/>
              <a:buAutoNum type="arabicPeriod"/>
            </a:pPr>
            <a:r>
              <a:rPr lang="en-US" altLang="zh-CN" sz="2200" dirty="0"/>
              <a:t>Forest and grassland fire prevention and  </a:t>
            </a:r>
          </a:p>
          <a:p>
            <a:pPr marL="400050" lvl="1" indent="0">
              <a:buNone/>
            </a:pPr>
            <a:r>
              <a:rPr lang="en-US" altLang="zh-CN" sz="2200" dirty="0"/>
              <a:t>      control</a:t>
            </a:r>
          </a:p>
          <a:p>
            <a:pPr marL="400050" lvl="1" indent="0">
              <a:buNone/>
            </a:pPr>
            <a:r>
              <a:rPr lang="en-US" altLang="zh-CN" sz="2200" dirty="0"/>
              <a:t>12.Energy</a:t>
            </a:r>
          </a:p>
          <a:p>
            <a:pPr marL="400050" lvl="1" indent="0">
              <a:buNone/>
            </a:pPr>
            <a:r>
              <a:rPr lang="en-US" altLang="zh-CN" sz="2200" dirty="0"/>
              <a:t>13.Urban life</a:t>
            </a:r>
          </a:p>
          <a:p>
            <a:pPr marL="400050" lvl="1" indent="0">
              <a:buNone/>
            </a:pPr>
            <a:r>
              <a:rPr lang="en-US" altLang="zh-CN" sz="2200" dirty="0"/>
              <a:t>14.Tourism</a:t>
            </a:r>
          </a:p>
          <a:p>
            <a:pPr marL="400050" lvl="1" indent="0">
              <a:buNone/>
            </a:pPr>
            <a:r>
              <a:rPr lang="en-US" altLang="zh-CN" sz="2200" dirty="0"/>
              <a:t>15.Environment ……</a:t>
            </a:r>
          </a:p>
        </p:txBody>
      </p:sp>
      <p:sp>
        <p:nvSpPr>
          <p:cNvPr id="4" name="Content Placeholder 2"/>
          <p:cNvSpPr txBox="1">
            <a:spLocks/>
          </p:cNvSpPr>
          <p:nvPr/>
        </p:nvSpPr>
        <p:spPr>
          <a:xfrm>
            <a:off x="4958080" y="944191"/>
            <a:ext cx="3868420" cy="4093844"/>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fr-CH" sz="2000" dirty="0"/>
          </a:p>
          <a:p>
            <a:pPr marL="0" indent="0">
              <a:buFont typeface="+mj-lt"/>
              <a:buNone/>
            </a:pPr>
            <a:r>
              <a:rPr lang="de-CH" altLang="fr-CH" sz="2400" dirty="0"/>
              <a:t>         </a:t>
            </a:r>
            <a:r>
              <a:rPr lang="x-none" altLang="fr-CH" sz="2400" b="1" dirty="0"/>
              <a:t>II. </a:t>
            </a:r>
            <a:r>
              <a:rPr lang="fr-CH" sz="2400" b="1" dirty="0"/>
              <a:t>Most relevant variables</a:t>
            </a:r>
          </a:p>
          <a:p>
            <a:pPr marL="1200150" lvl="2" indent="-342900">
              <a:buFont typeface="+mj-lt"/>
              <a:buAutoNum type="arabicPeriod"/>
            </a:pPr>
            <a:r>
              <a:rPr lang="en-US" altLang="zh-CN" sz="2200" dirty="0"/>
              <a:t>Precipitation</a:t>
            </a:r>
            <a:endParaRPr lang="en-US" altLang="fr-CH" sz="2200" dirty="0"/>
          </a:p>
          <a:p>
            <a:pPr marL="1200150" lvl="2" indent="-342900">
              <a:buFont typeface="+mj-lt"/>
              <a:buAutoNum type="arabicPeriod"/>
            </a:pPr>
            <a:r>
              <a:rPr lang="x-none" altLang="fr-CH" sz="2200" dirty="0"/>
              <a:t>Temperature</a:t>
            </a:r>
          </a:p>
          <a:p>
            <a:pPr marL="1200150" lvl="2" indent="-342900">
              <a:buFont typeface="+mj-lt"/>
              <a:buAutoNum type="arabicPeriod"/>
            </a:pPr>
            <a:r>
              <a:rPr lang="x-none" altLang="fr-CH" sz="2200" dirty="0"/>
              <a:t>Relative Humidity</a:t>
            </a:r>
          </a:p>
          <a:p>
            <a:pPr marL="1200150" lvl="2" indent="-342900">
              <a:buFont typeface="+mj-lt"/>
              <a:buAutoNum type="arabicPeriod"/>
            </a:pPr>
            <a:r>
              <a:rPr lang="x-none" altLang="fr-CH" sz="2200" dirty="0"/>
              <a:t>Wind Direction</a:t>
            </a:r>
          </a:p>
          <a:p>
            <a:pPr marL="1200150" lvl="2" indent="-342900">
              <a:buFont typeface="+mj-lt"/>
              <a:buAutoNum type="arabicPeriod"/>
            </a:pPr>
            <a:r>
              <a:rPr lang="x-none" altLang="fr-CH" sz="2200" dirty="0"/>
              <a:t>Wind Speed</a:t>
            </a:r>
          </a:p>
          <a:p>
            <a:pPr marL="1200150" lvl="2" indent="-342900">
              <a:buFont typeface="+mj-lt"/>
              <a:buAutoNum type="arabicPeriod"/>
            </a:pPr>
            <a:r>
              <a:rPr lang="x-none" altLang="fr-CH" sz="2200" dirty="0"/>
              <a:t>Wind Gust</a:t>
            </a:r>
          </a:p>
          <a:p>
            <a:pPr marL="1200150" lvl="2" indent="-342900">
              <a:buFont typeface="+mj-lt"/>
              <a:buAutoNum type="arabicPeriod"/>
            </a:pPr>
            <a:r>
              <a:rPr lang="x-none" altLang="fr-CH" sz="2200" dirty="0"/>
              <a:t>Pressure</a:t>
            </a:r>
            <a:endParaRPr lang="en-US" altLang="fr-CH" sz="2200" dirty="0"/>
          </a:p>
          <a:p>
            <a:pPr marL="1200150" lvl="2" indent="-342900">
              <a:buFont typeface="+mj-lt"/>
              <a:buAutoNum type="arabicPeriod"/>
            </a:pPr>
            <a:r>
              <a:rPr lang="x-none" altLang="fr-CH" sz="2200" dirty="0"/>
              <a:t>Earth Temperature </a:t>
            </a:r>
            <a:endParaRPr lang="en-US" altLang="fr-CH" sz="2200" dirty="0"/>
          </a:p>
          <a:p>
            <a:pPr marL="1200150" lvl="2" indent="-342900">
              <a:buFont typeface="+mj-lt"/>
              <a:buAutoNum type="arabicPeriod"/>
            </a:pPr>
            <a:r>
              <a:rPr lang="x-none" altLang="fr-CH" sz="2200" dirty="0"/>
              <a:t>Soil Moisture</a:t>
            </a:r>
            <a:endParaRPr lang="en-US" altLang="fr-CH" sz="2200" dirty="0"/>
          </a:p>
          <a:p>
            <a:pPr marL="1200150" lvl="2" indent="-342900">
              <a:buFont typeface="+mj-lt"/>
              <a:buAutoNum type="arabicPeriod"/>
            </a:pPr>
            <a:r>
              <a:rPr lang="x-none" altLang="fr-CH" sz="2200" dirty="0"/>
              <a:t>Solar Radiation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485" y="274638"/>
            <a:ext cx="8431823" cy="1143000"/>
          </a:xfrm>
        </p:spPr>
        <p:txBody>
          <a:bodyPr>
            <a:noAutofit/>
          </a:bodyPr>
          <a:lstStyle/>
          <a:p>
            <a:r>
              <a:rPr lang="en-US" sz="3600" b="1" dirty="0">
                <a:solidFill>
                  <a:srgbClr val="0070C0"/>
                </a:solidFill>
              </a:rPr>
              <a:t>Inventory of current national observing capabilities</a:t>
            </a:r>
          </a:p>
        </p:txBody>
      </p:sp>
      <p:graphicFrame>
        <p:nvGraphicFramePr>
          <p:cNvPr id="5" name="表格 4"/>
          <p:cNvGraphicFramePr>
            <a:graphicFrameLocks noGrp="1"/>
          </p:cNvGraphicFramePr>
          <p:nvPr>
            <p:extLst>
              <p:ext uri="{D42A27DB-BD31-4B8C-83A1-F6EECF244321}">
                <p14:modId xmlns:p14="http://schemas.microsoft.com/office/powerpoint/2010/main" val="2391509115"/>
              </p:ext>
            </p:extLst>
          </p:nvPr>
        </p:nvGraphicFramePr>
        <p:xfrm>
          <a:off x="825500" y="2546987"/>
          <a:ext cx="7632700" cy="4065948"/>
        </p:xfrm>
        <a:graphic>
          <a:graphicData uri="http://schemas.openxmlformats.org/drawingml/2006/table">
            <a:tbl>
              <a:tblPr firstRow="1" bandRow="1">
                <a:tableStyleId>{5C22544A-7EE6-4342-B048-85BDC9FD1C3A}</a:tableStyleId>
              </a:tblPr>
              <a:tblGrid>
                <a:gridCol w="2814558">
                  <a:extLst>
                    <a:ext uri="{9D8B030D-6E8A-4147-A177-3AD203B41FA5}">
                      <a16:colId xmlns:a16="http://schemas.microsoft.com/office/drawing/2014/main" val="20000"/>
                    </a:ext>
                  </a:extLst>
                </a:gridCol>
                <a:gridCol w="1001792">
                  <a:extLst>
                    <a:ext uri="{9D8B030D-6E8A-4147-A177-3AD203B41FA5}">
                      <a16:colId xmlns:a16="http://schemas.microsoft.com/office/drawing/2014/main" val="20001"/>
                    </a:ext>
                  </a:extLst>
                </a:gridCol>
                <a:gridCol w="1908175">
                  <a:extLst>
                    <a:ext uri="{9D8B030D-6E8A-4147-A177-3AD203B41FA5}">
                      <a16:colId xmlns:a16="http://schemas.microsoft.com/office/drawing/2014/main" val="20002"/>
                    </a:ext>
                  </a:extLst>
                </a:gridCol>
                <a:gridCol w="1908175">
                  <a:extLst>
                    <a:ext uri="{9D8B030D-6E8A-4147-A177-3AD203B41FA5}">
                      <a16:colId xmlns:a16="http://schemas.microsoft.com/office/drawing/2014/main" val="20003"/>
                    </a:ext>
                  </a:extLst>
                </a:gridCol>
              </a:tblGrid>
              <a:tr h="317980">
                <a:tc>
                  <a:txBody>
                    <a:bodyPr/>
                    <a:lstStyle/>
                    <a:p>
                      <a:pPr algn="ctr"/>
                      <a:r>
                        <a:rPr lang="en-US" altLang="zh-CN" dirty="0"/>
                        <a:t>Station Type</a:t>
                      </a:r>
                      <a:endParaRPr lang="zh-CN" altLang="en-US" dirty="0"/>
                    </a:p>
                  </a:txBody>
                  <a:tcPr/>
                </a:tc>
                <a:tc>
                  <a:txBody>
                    <a:bodyPr/>
                    <a:lstStyle/>
                    <a:p>
                      <a:pPr algn="ctr"/>
                      <a:r>
                        <a:rPr lang="en-US" altLang="zh-CN" dirty="0"/>
                        <a:t>Num.</a:t>
                      </a:r>
                      <a:endParaRPr lang="zh-CN" altLang="en-US" dirty="0"/>
                    </a:p>
                  </a:txBody>
                  <a:tcPr/>
                </a:tc>
                <a:tc>
                  <a:txBody>
                    <a:bodyPr/>
                    <a:lstStyle/>
                    <a:p>
                      <a:r>
                        <a:rPr lang="en-US" altLang="zh-CN" dirty="0"/>
                        <a:t>Station Type</a:t>
                      </a:r>
                      <a:endParaRPr lang="zh-CN" altLang="en-US" dirty="0"/>
                    </a:p>
                  </a:txBody>
                  <a:tcPr/>
                </a:tc>
                <a:tc>
                  <a:txBody>
                    <a:bodyPr/>
                    <a:lstStyle/>
                    <a:p>
                      <a:pPr algn="ctr"/>
                      <a:r>
                        <a:rPr lang="en-US" altLang="zh-CN" dirty="0"/>
                        <a:t>Num.</a:t>
                      </a:r>
                      <a:endParaRPr lang="zh-CN" altLang="en-US" dirty="0"/>
                    </a:p>
                  </a:txBody>
                  <a:tcPr/>
                </a:tc>
                <a:extLst>
                  <a:ext uri="{0D108BD9-81ED-4DB2-BD59-A6C34878D82A}">
                    <a16:rowId xmlns:a16="http://schemas.microsoft.com/office/drawing/2014/main" val="10000"/>
                  </a:ext>
                </a:extLst>
              </a:tr>
              <a:tr h="53541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National Reference Climatological Station</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algn="ctr">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214</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Weather Radar </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algn="ctr">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216</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1"/>
                  </a:ext>
                </a:extLst>
              </a:tr>
              <a:tr h="42397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National Basic Met. Station </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algn="ctr">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633</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Radar wind profiler station</a:t>
                      </a:r>
                      <a:endParaRPr lang="zh-CN" altLang="en-US"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45</a:t>
                      </a:r>
                      <a:endParaRPr lang="zh-CN" altLang="en-US"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2"/>
                  </a:ext>
                </a:extLst>
              </a:tr>
              <a:tr h="53541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National Met. Station</a:t>
                      </a:r>
                      <a:endParaRPr lang="zh-CN"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1577</a:t>
                      </a:r>
                    </a:p>
                  </a:txBody>
                  <a:tcPr marL="41284" marR="41284" marT="0" marB="0" anchor="ct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Upper-air Station</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algn="ctr">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120</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3"/>
                  </a:ext>
                </a:extLst>
              </a:tr>
              <a:tr h="5354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Weather Station (AWS) </a:t>
                      </a:r>
                      <a:endParaRPr lang="zh-CN"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60332</a:t>
                      </a:r>
                      <a:endParaRPr lang="zh-CN"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Atmospheric </a:t>
                      </a:r>
                      <a:r>
                        <a:rPr lang="fr-CH" altLang="zh-CN" sz="1600" b="0" kern="100" dirty="0">
                          <a:solidFill>
                            <a:srgbClr val="002060"/>
                          </a:solidFill>
                          <a:effectLst/>
                          <a:latin typeface="Arial Unicode MS" pitchFamily="34" charset="-122"/>
                          <a:ea typeface="Arial Unicode MS" pitchFamily="34" charset="-122"/>
                          <a:cs typeface="Arial Unicode MS" pitchFamily="34" charset="-122"/>
                        </a:rPr>
                        <a:t>Composition</a:t>
                      </a: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 Station </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378</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4"/>
                  </a:ext>
                </a:extLst>
              </a:tr>
              <a:tr h="53541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Applied Met. Obs. Station</a:t>
                      </a:r>
                    </a:p>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(agro-,</a:t>
                      </a:r>
                      <a:r>
                        <a:rPr lang="en-US" altLang="zh-CN" sz="1600" b="0" kern="100" baseline="0" dirty="0">
                          <a:solidFill>
                            <a:srgbClr val="002060"/>
                          </a:solidFill>
                          <a:effectLst/>
                          <a:latin typeface="Arial Unicode MS" pitchFamily="34" charset="-122"/>
                          <a:ea typeface="Arial Unicode MS" pitchFamily="34" charset="-122"/>
                          <a:cs typeface="Arial Unicode MS" pitchFamily="34" charset="-122"/>
                        </a:rPr>
                        <a:t> transportation, etc.</a:t>
                      </a: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a:t>
                      </a:r>
                      <a:endParaRPr lang="zh-CN"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1129</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Sea Station</a:t>
                      </a:r>
                      <a:endParaRPr lang="zh-CN" altLang="en-US"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algn="ct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300+</a:t>
                      </a:r>
                      <a:endParaRPr lang="zh-CN" altLang="en-US"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5"/>
                  </a:ext>
                </a:extLst>
              </a:tr>
              <a:tr h="535418">
                <a:tc>
                  <a:txBody>
                    <a:bodyPr/>
                    <a:lstStyle/>
                    <a:p>
                      <a:pPr marL="0" marR="0" lvl="2" indent="0" algn="l" defTabSz="457200" rtl="0" eaLnBrk="1" fontAlgn="auto" latinLnBrk="0" hangingPunct="1">
                        <a:lnSpc>
                          <a:spcPct val="100000"/>
                        </a:lnSpc>
                        <a:spcBef>
                          <a:spcPts val="0"/>
                        </a:spcBef>
                        <a:spcAft>
                          <a:spcPts val="0"/>
                        </a:spcAft>
                        <a:buClrTx/>
                        <a:buSzTx/>
                        <a:buFontTx/>
                        <a:buNone/>
                        <a:tabLst/>
                        <a:defRPr/>
                      </a:pPr>
                      <a:r>
                        <a:rPr lang="fr-CH" altLang="zh-CN" sz="1600" b="0" kern="100" dirty="0">
                          <a:solidFill>
                            <a:srgbClr val="002060"/>
                          </a:solidFill>
                          <a:effectLst/>
                          <a:latin typeface="Arial Unicode MS" pitchFamily="34" charset="-122"/>
                          <a:ea typeface="Arial Unicode MS" pitchFamily="34" charset="-122"/>
                          <a:cs typeface="Arial Unicode MS" pitchFamily="34" charset="-122"/>
                        </a:rPr>
                        <a:t>Lightning Detection Networks</a:t>
                      </a: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377</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algn="l"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GNSS/MET</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1080</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6"/>
                  </a:ext>
                </a:extLst>
              </a:tr>
              <a:tr h="535418">
                <a:tc>
                  <a:txBody>
                    <a:bodyPr/>
                    <a:lstStyle/>
                    <a:p>
                      <a:pPr marL="0" marR="0" lvl="2" indent="0" algn="l" defTabSz="457200" rtl="0" eaLnBrk="1" fontAlgn="auto" latinLnBrk="0" hangingPunct="1">
                        <a:lnSpc>
                          <a:spcPct val="100000"/>
                        </a:lnSpc>
                        <a:spcBef>
                          <a:spcPts val="0"/>
                        </a:spcBef>
                        <a:spcAft>
                          <a:spcPts val="0"/>
                        </a:spcAft>
                        <a:buClrTx/>
                        <a:buSzTx/>
                        <a:buFontTx/>
                        <a:buNone/>
                        <a:tabLst/>
                        <a:defRPr/>
                      </a:pPr>
                      <a:endParaRPr lang="fr-CH"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1600" b="0" kern="0" dirty="0">
                          <a:solidFill>
                            <a:srgbClr val="002060"/>
                          </a:solidFill>
                          <a:effectLst/>
                          <a:latin typeface="Arial Unicode MS" pitchFamily="34" charset="-122"/>
                          <a:ea typeface="Arial Unicode MS" pitchFamily="34" charset="-122"/>
                          <a:cs typeface="Arial Unicode MS" pitchFamily="34" charset="-122"/>
                        </a:rPr>
                        <a:t>Meteorological satellite</a:t>
                      </a:r>
                      <a:endParaRPr lang="zh-CN" alt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tc>
                  <a:txBody>
                    <a:bodyPr/>
                    <a:lstStyle/>
                    <a:p>
                      <a:pPr marL="0" algn="ctr" defTabSz="457200" rtl="0" eaLnBrk="1" latinLnBrk="0" hangingPunct="1">
                        <a:lnSpc>
                          <a:spcPct val="100000"/>
                        </a:lnSpc>
                        <a:spcAft>
                          <a:spcPts val="0"/>
                        </a:spcAft>
                      </a:pPr>
                      <a:r>
                        <a:rPr lang="en-US" altLang="zh-CN" sz="1600" b="0" kern="100" dirty="0">
                          <a:solidFill>
                            <a:srgbClr val="002060"/>
                          </a:solidFill>
                          <a:effectLst/>
                          <a:latin typeface="Arial Unicode MS" pitchFamily="34" charset="-122"/>
                          <a:ea typeface="Arial Unicode MS" pitchFamily="34" charset="-122"/>
                          <a:cs typeface="Arial Unicode MS" pitchFamily="34" charset="-122"/>
                        </a:rPr>
                        <a:t>7</a:t>
                      </a:r>
                      <a:endParaRPr lang="zh-CN" sz="1600" b="0" kern="100" dirty="0">
                        <a:solidFill>
                          <a:srgbClr val="002060"/>
                        </a:solidFill>
                        <a:effectLst/>
                        <a:latin typeface="Arial Unicode MS" pitchFamily="34" charset="-122"/>
                        <a:ea typeface="Arial Unicode MS" pitchFamily="34" charset="-122"/>
                        <a:cs typeface="Arial Unicode MS" pitchFamily="34" charset="-122"/>
                      </a:endParaRPr>
                    </a:p>
                  </a:txBody>
                  <a:tcPr marL="41284" marR="41284" marT="0" marB="0" anchor="ctr"/>
                </a:tc>
                <a:extLst>
                  <a:ext uri="{0D108BD9-81ED-4DB2-BD59-A6C34878D82A}">
                    <a16:rowId xmlns:a16="http://schemas.microsoft.com/office/drawing/2014/main" val="10007"/>
                  </a:ext>
                </a:extLst>
              </a:tr>
            </a:tbl>
          </a:graphicData>
        </a:graphic>
      </p:graphicFrame>
      <p:sp>
        <p:nvSpPr>
          <p:cNvPr id="3" name="矩形 2"/>
          <p:cNvSpPr/>
          <p:nvPr/>
        </p:nvSpPr>
        <p:spPr>
          <a:xfrm>
            <a:off x="825499" y="1417638"/>
            <a:ext cx="7566025" cy="646331"/>
          </a:xfrm>
          <a:prstGeom prst="rect">
            <a:avLst/>
          </a:prstGeom>
        </p:spPr>
        <p:txBody>
          <a:bodyPr wrap="square">
            <a:spAutoFit/>
          </a:bodyPr>
          <a:lstStyle/>
          <a:p>
            <a:pPr marL="285750" indent="-285750" algn="just">
              <a:buFont typeface="Arial" panose="020B0604020202020204" pitchFamily="34" charset="0"/>
              <a:buChar char="•"/>
            </a:pPr>
            <a:r>
              <a:rPr lang="en-US" altLang="zh-CN" b="1" dirty="0"/>
              <a:t>Integrated meteorological observing system</a:t>
            </a:r>
          </a:p>
          <a:p>
            <a:pPr marL="285750" indent="-285750" algn="just">
              <a:buFont typeface="Arial" panose="020B0604020202020204" pitchFamily="34" charset="0"/>
              <a:buChar char="•"/>
            </a:pPr>
            <a:r>
              <a:rPr lang="en-US" altLang="zh-CN" b="1" dirty="0"/>
              <a:t>Space-based, airborne and ground-based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国际事务\东京会议\2016.0602综合观测系统国际交流宣传材料\宣传材料-地面站06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644" y="304799"/>
            <a:ext cx="4094956" cy="28978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国际事务\东京会议\2016.0602综合观测系统国际交流宣传材料\宣传材料-探空06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2726" y="333942"/>
            <a:ext cx="4053774" cy="28687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国际事务\东京会议\2016.0602综合观测系统国际交流宣传材料\宣传材料-天气雷达06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643" y="3429000"/>
            <a:ext cx="4145607" cy="29337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国际事务\东京会议\2016.0602综合观测系统国际交流宣传材料\宣传材料-风廓线雷达060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1076" y="3419476"/>
            <a:ext cx="4035424" cy="29337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087472" y="3069232"/>
            <a:ext cx="1824628" cy="369332"/>
          </a:xfrm>
          <a:prstGeom prst="rect">
            <a:avLst/>
          </a:prstGeom>
          <a:noFill/>
        </p:spPr>
        <p:txBody>
          <a:bodyPr wrap="square" rtlCol="0">
            <a:spAutoFit/>
          </a:bodyPr>
          <a:lstStyle/>
          <a:p>
            <a:pPr algn="ctr"/>
            <a:r>
              <a:rPr lang="en-US" altLang="zh-CN" dirty="0"/>
              <a:t>Upper-Air</a:t>
            </a:r>
            <a:endParaRPr lang="zh-CN" altLang="en-US" dirty="0"/>
          </a:p>
        </p:txBody>
      </p:sp>
      <p:sp>
        <p:nvSpPr>
          <p:cNvPr id="9" name="TextBox 8"/>
          <p:cNvSpPr txBox="1"/>
          <p:nvPr/>
        </p:nvSpPr>
        <p:spPr>
          <a:xfrm>
            <a:off x="1485132" y="3145432"/>
            <a:ext cx="1824628" cy="369332"/>
          </a:xfrm>
          <a:prstGeom prst="rect">
            <a:avLst/>
          </a:prstGeom>
          <a:noFill/>
        </p:spPr>
        <p:txBody>
          <a:bodyPr wrap="square" rtlCol="0">
            <a:spAutoFit/>
          </a:bodyPr>
          <a:lstStyle/>
          <a:p>
            <a:r>
              <a:rPr lang="en-US" altLang="zh-CN" dirty="0"/>
              <a:t>AWS/Manual</a:t>
            </a:r>
            <a:endParaRPr lang="zh-CN" altLang="en-US" dirty="0"/>
          </a:p>
        </p:txBody>
      </p:sp>
      <p:sp>
        <p:nvSpPr>
          <p:cNvPr id="10" name="TextBox 9"/>
          <p:cNvSpPr txBox="1"/>
          <p:nvPr/>
        </p:nvSpPr>
        <p:spPr>
          <a:xfrm>
            <a:off x="324644" y="6346864"/>
            <a:ext cx="4094956" cy="369332"/>
          </a:xfrm>
          <a:prstGeom prst="rect">
            <a:avLst/>
          </a:prstGeom>
          <a:solidFill>
            <a:schemeClr val="bg1"/>
          </a:solidFill>
        </p:spPr>
        <p:txBody>
          <a:bodyPr wrap="square" rtlCol="0">
            <a:spAutoFit/>
          </a:bodyPr>
          <a:lstStyle/>
          <a:p>
            <a:pPr algn="ctr"/>
            <a:r>
              <a:rPr lang="en-US" altLang="zh-CN" dirty="0"/>
              <a:t>Weather Radar</a:t>
            </a:r>
            <a:endParaRPr lang="zh-CN" altLang="en-US" dirty="0"/>
          </a:p>
        </p:txBody>
      </p:sp>
      <p:sp>
        <p:nvSpPr>
          <p:cNvPr id="11" name="TextBox 10"/>
          <p:cNvSpPr txBox="1"/>
          <p:nvPr/>
        </p:nvSpPr>
        <p:spPr>
          <a:xfrm>
            <a:off x="5569798" y="6321464"/>
            <a:ext cx="2939201" cy="369332"/>
          </a:xfrm>
          <a:prstGeom prst="rect">
            <a:avLst/>
          </a:prstGeom>
          <a:noFill/>
        </p:spPr>
        <p:txBody>
          <a:bodyPr wrap="square" rtlCol="0">
            <a:spAutoFit/>
          </a:bodyPr>
          <a:lstStyle/>
          <a:p>
            <a:pPr algn="ctr"/>
            <a:r>
              <a:rPr lang="en-US" altLang="zh-CN" dirty="0"/>
              <a:t>Radar wind profiler</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国际事务\东京会议\PPT\2016.0602综合观测系统国际交流宣传材料\宣传材料-GNSS06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6300" y="3371928"/>
            <a:ext cx="3996145" cy="282793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国际事务\东京会议\2016.0602综合观测系统国际交流宣传材料\宣传材料-农业气象观测站06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884" y="241300"/>
            <a:ext cx="4033440" cy="28543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国际事务\东京会议\2016.0602综合观测系统国际交流宣传材料\宣传材料-雷电06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6300" y="241300"/>
            <a:ext cx="3996145" cy="28279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25472" y="3069232"/>
            <a:ext cx="2497728" cy="369332"/>
          </a:xfrm>
          <a:prstGeom prst="rect">
            <a:avLst/>
          </a:prstGeom>
          <a:noFill/>
        </p:spPr>
        <p:txBody>
          <a:bodyPr wrap="square" rtlCol="0">
            <a:spAutoFit/>
          </a:bodyPr>
          <a:lstStyle/>
          <a:p>
            <a:pPr algn="ctr"/>
            <a:r>
              <a:rPr lang="en-US" altLang="zh-CN" dirty="0"/>
              <a:t>Lightning </a:t>
            </a:r>
            <a:r>
              <a:rPr lang="fr-CH" altLang="zh-CN" dirty="0"/>
              <a:t>Detection</a:t>
            </a:r>
            <a:endParaRPr lang="zh-CN" altLang="en-US" dirty="0"/>
          </a:p>
        </p:txBody>
      </p:sp>
      <p:sp>
        <p:nvSpPr>
          <p:cNvPr id="8" name="TextBox 7"/>
          <p:cNvSpPr txBox="1"/>
          <p:nvPr/>
        </p:nvSpPr>
        <p:spPr>
          <a:xfrm>
            <a:off x="813792" y="3053396"/>
            <a:ext cx="3349624" cy="369332"/>
          </a:xfrm>
          <a:prstGeom prst="rect">
            <a:avLst/>
          </a:prstGeom>
          <a:noFill/>
        </p:spPr>
        <p:txBody>
          <a:bodyPr wrap="square" rtlCol="0">
            <a:spAutoFit/>
          </a:bodyPr>
          <a:lstStyle/>
          <a:p>
            <a:pPr algn="ctr"/>
            <a:r>
              <a:rPr lang="en-US" altLang="zh-CN" dirty="0"/>
              <a:t>Agro-meteorological Station</a:t>
            </a:r>
            <a:endParaRPr lang="zh-CN" altLang="en-US" dirty="0"/>
          </a:p>
        </p:txBody>
      </p:sp>
      <p:sp>
        <p:nvSpPr>
          <p:cNvPr id="5" name="矩形 4"/>
          <p:cNvSpPr/>
          <p:nvPr/>
        </p:nvSpPr>
        <p:spPr>
          <a:xfrm>
            <a:off x="1305606" y="6095208"/>
            <a:ext cx="2589427" cy="369332"/>
          </a:xfrm>
          <a:prstGeom prst="rect">
            <a:avLst/>
          </a:prstGeom>
        </p:spPr>
        <p:txBody>
          <a:bodyPr wrap="none">
            <a:spAutoFit/>
          </a:bodyPr>
          <a:lstStyle/>
          <a:p>
            <a:r>
              <a:rPr lang="fr-CH" altLang="zh-CN" dirty="0"/>
              <a:t>Atmospheric composition</a:t>
            </a:r>
            <a:endParaRPr lang="zh-CN" altLang="en-US" dirty="0"/>
          </a:p>
        </p:txBody>
      </p:sp>
      <p:sp>
        <p:nvSpPr>
          <p:cNvPr id="6" name="矩形 5"/>
          <p:cNvSpPr/>
          <p:nvPr/>
        </p:nvSpPr>
        <p:spPr>
          <a:xfrm>
            <a:off x="5175270" y="6108244"/>
            <a:ext cx="2010487" cy="369332"/>
          </a:xfrm>
          <a:prstGeom prst="rect">
            <a:avLst/>
          </a:prstGeom>
        </p:spPr>
        <p:txBody>
          <a:bodyPr wrap="none">
            <a:spAutoFit/>
          </a:bodyPr>
          <a:lstStyle/>
          <a:p>
            <a:pPr marL="800100" lvl="2"/>
            <a:r>
              <a:rPr lang="fr-CH" altLang="zh-CN" dirty="0"/>
              <a:t>GNSS/MET</a:t>
            </a:r>
          </a:p>
        </p:txBody>
      </p:sp>
      <p:pic>
        <p:nvPicPr>
          <p:cNvPr id="1026" name="Picture 2" descr="F:\国际事务\东京会议\PPT\2016.0602综合观测系统国际交流宣传材料\宣传材料-大气成分060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884" y="3371928"/>
            <a:ext cx="4033440" cy="2854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081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5" name="组合 1024"/>
          <p:cNvGrpSpPr/>
          <p:nvPr/>
        </p:nvGrpSpPr>
        <p:grpSpPr>
          <a:xfrm>
            <a:off x="1143000" y="2584797"/>
            <a:ext cx="7289800" cy="4343660"/>
            <a:chOff x="1394296" y="1377994"/>
            <a:chExt cx="6198783" cy="3895617"/>
          </a:xfrm>
        </p:grpSpPr>
        <p:sp>
          <p:nvSpPr>
            <p:cNvPr id="4" name="Rectangle 101"/>
            <p:cNvSpPr/>
            <p:nvPr/>
          </p:nvSpPr>
          <p:spPr>
            <a:xfrm>
              <a:off x="1430358" y="1377994"/>
              <a:ext cx="2106273" cy="1149306"/>
            </a:xfrm>
            <a:prstGeom prst="rect">
              <a:avLst/>
            </a:prstGeom>
            <a:solidFill>
              <a:srgbClr val="ECF1F8"/>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grpSp>
          <p:nvGrpSpPr>
            <p:cNvPr id="5" name="Group 20"/>
            <p:cNvGrpSpPr/>
            <p:nvPr/>
          </p:nvGrpSpPr>
          <p:grpSpPr>
            <a:xfrm>
              <a:off x="3322361" y="1719335"/>
              <a:ext cx="424444" cy="452329"/>
              <a:chOff x="650133" y="3191329"/>
              <a:chExt cx="539834" cy="544381"/>
            </a:xfrm>
          </p:grpSpPr>
          <p:sp>
            <p:nvSpPr>
              <p:cNvPr id="6" name="Rounded Rectangle 11"/>
              <p:cNvSpPr/>
              <p:nvPr/>
            </p:nvSpPr>
            <p:spPr>
              <a:xfrm>
                <a:off x="864588" y="3191329"/>
                <a:ext cx="116135" cy="129344"/>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7" name="Rounded Rectangle 12"/>
              <p:cNvSpPr/>
              <p:nvPr/>
            </p:nvSpPr>
            <p:spPr>
              <a:xfrm>
                <a:off x="863952" y="3618125"/>
                <a:ext cx="116135" cy="117585"/>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8" name="Rounded Rectangle 13"/>
              <p:cNvSpPr/>
              <p:nvPr/>
            </p:nvSpPr>
            <p:spPr>
              <a:xfrm>
                <a:off x="1087964" y="3411890"/>
                <a:ext cx="102003" cy="113322"/>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9" name="Rounded Rectangle 14"/>
              <p:cNvSpPr/>
              <p:nvPr/>
            </p:nvSpPr>
            <p:spPr>
              <a:xfrm rot="16200000">
                <a:off x="645513" y="3413190"/>
                <a:ext cx="116135" cy="106895"/>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0" name="Rounded Rectangle 15"/>
              <p:cNvSpPr/>
              <p:nvPr/>
            </p:nvSpPr>
            <p:spPr>
              <a:xfrm rot="8072903">
                <a:off x="1023688" y="3582875"/>
                <a:ext cx="116135" cy="88343"/>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1" name="Rounded Rectangle 16"/>
              <p:cNvSpPr/>
              <p:nvPr/>
            </p:nvSpPr>
            <p:spPr>
              <a:xfrm rot="18856932">
                <a:off x="702384" y="3260940"/>
                <a:ext cx="116135" cy="97177"/>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2" name="Rounded Rectangle 17"/>
              <p:cNvSpPr/>
              <p:nvPr/>
            </p:nvSpPr>
            <p:spPr>
              <a:xfrm rot="2963693">
                <a:off x="1025713" y="3265356"/>
                <a:ext cx="116135" cy="88343"/>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3" name="Rounded Rectangle 18"/>
              <p:cNvSpPr/>
              <p:nvPr/>
            </p:nvSpPr>
            <p:spPr>
              <a:xfrm rot="13854838">
                <a:off x="703464" y="3581954"/>
                <a:ext cx="116135" cy="88343"/>
              </a:xfrm>
              <a:prstGeom prst="roundRect">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4" name="Donut 6"/>
              <p:cNvSpPr/>
              <p:nvPr/>
            </p:nvSpPr>
            <p:spPr>
              <a:xfrm>
                <a:off x="716280" y="3265883"/>
                <a:ext cx="411480" cy="401510"/>
              </a:xfrm>
              <a:prstGeom prst="donu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solidFill>
                    <a:schemeClr val="tx1"/>
                  </a:solidFill>
                </a:endParaRPr>
              </a:p>
            </p:txBody>
          </p:sp>
        </p:grpSp>
        <p:sp>
          <p:nvSpPr>
            <p:cNvPr id="15" name="TextBox 14"/>
            <p:cNvSpPr txBox="1"/>
            <p:nvPr/>
          </p:nvSpPr>
          <p:spPr>
            <a:xfrm>
              <a:off x="3581787" y="1377994"/>
              <a:ext cx="473206" cy="338554"/>
            </a:xfrm>
            <a:prstGeom prst="rect">
              <a:avLst/>
            </a:prstGeom>
            <a:noFill/>
          </p:spPr>
          <p:txBody>
            <a:bodyPr wrap="none" rtlCol="0">
              <a:spAutoFit/>
            </a:bodyPr>
            <a:lstStyle/>
            <a:p>
              <a:r>
                <a:rPr lang="de-CH" sz="1600" b="1" dirty="0">
                  <a:solidFill>
                    <a:schemeClr val="tx2">
                      <a:lumMod val="60000"/>
                      <a:lumOff val="40000"/>
                    </a:schemeClr>
                  </a:solidFill>
                </a:rPr>
                <a:t>API</a:t>
              </a:r>
              <a:endParaRPr lang="de-CH" sz="1400" b="1" dirty="0">
                <a:solidFill>
                  <a:schemeClr val="tx2">
                    <a:lumMod val="60000"/>
                    <a:lumOff val="40000"/>
                  </a:schemeClr>
                </a:solidFill>
              </a:endParaRPr>
            </a:p>
          </p:txBody>
        </p:sp>
        <p:sp>
          <p:nvSpPr>
            <p:cNvPr id="16" name="Right Arrow 22"/>
            <p:cNvSpPr/>
            <p:nvPr/>
          </p:nvSpPr>
          <p:spPr>
            <a:xfrm>
              <a:off x="2872280" y="1677105"/>
              <a:ext cx="265081" cy="31515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7" name="Can 23"/>
            <p:cNvSpPr/>
            <p:nvPr/>
          </p:nvSpPr>
          <p:spPr>
            <a:xfrm>
              <a:off x="1669691" y="1630382"/>
              <a:ext cx="847449" cy="717830"/>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CH" sz="1200" dirty="0"/>
                <a:t>OSCAR DB</a:t>
              </a:r>
            </a:p>
          </p:txBody>
        </p:sp>
        <p:sp>
          <p:nvSpPr>
            <p:cNvPr id="18" name="Right Arrow 38"/>
            <p:cNvSpPr/>
            <p:nvPr/>
          </p:nvSpPr>
          <p:spPr>
            <a:xfrm>
              <a:off x="4597569" y="1716548"/>
              <a:ext cx="265081" cy="315151"/>
            </a:xfrm>
            <a:prstGeom prst="rightArrow">
              <a:avLst/>
            </a:prstGeom>
            <a:gradFill>
              <a:gsLst>
                <a:gs pos="0">
                  <a:srgbClr val="00B050"/>
                </a:gs>
                <a:gs pos="100000">
                  <a:srgbClr val="92D050"/>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9" name="Right Arrow 39"/>
            <p:cNvSpPr/>
            <p:nvPr/>
          </p:nvSpPr>
          <p:spPr>
            <a:xfrm rot="10800000">
              <a:off x="4438818" y="1978116"/>
              <a:ext cx="265081" cy="287954"/>
            </a:xfrm>
            <a:prstGeom prst="rightArrow">
              <a:avLst/>
            </a:prstGeom>
            <a:gradFill>
              <a:gsLst>
                <a:gs pos="0">
                  <a:srgbClr val="7030A0"/>
                </a:gs>
                <a:gs pos="100000">
                  <a:schemeClr val="accent4">
                    <a:lumMod val="60000"/>
                    <a:lumOff val="4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grpSp>
          <p:nvGrpSpPr>
            <p:cNvPr id="20" name="Group 49"/>
            <p:cNvGrpSpPr/>
            <p:nvPr/>
          </p:nvGrpSpPr>
          <p:grpSpPr>
            <a:xfrm>
              <a:off x="5109051" y="1693345"/>
              <a:ext cx="806768" cy="713529"/>
              <a:chOff x="3251200" y="1580002"/>
              <a:chExt cx="666750" cy="589694"/>
            </a:xfrm>
          </p:grpSpPr>
          <p:sp>
            <p:nvSpPr>
              <p:cNvPr id="21" name="Parallelogram 44"/>
              <p:cNvSpPr/>
              <p:nvPr/>
            </p:nvSpPr>
            <p:spPr>
              <a:xfrm rot="10800000">
                <a:off x="3251200" y="1988766"/>
                <a:ext cx="660400" cy="180930"/>
              </a:xfrm>
              <a:prstGeom prst="parallelogram">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22" name="Flowchart: Manual Operation 45"/>
              <p:cNvSpPr/>
              <p:nvPr/>
            </p:nvSpPr>
            <p:spPr>
              <a:xfrm>
                <a:off x="3600449" y="1890309"/>
                <a:ext cx="63501" cy="66707"/>
              </a:xfrm>
              <a:prstGeom prst="flowChartManualOper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23" name="Frame 43"/>
              <p:cNvSpPr/>
              <p:nvPr/>
            </p:nvSpPr>
            <p:spPr>
              <a:xfrm>
                <a:off x="3308350" y="1580002"/>
                <a:ext cx="609600" cy="32153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solidFill>
                    <a:schemeClr val="tx1"/>
                  </a:solidFill>
                </a:endParaRPr>
              </a:p>
            </p:txBody>
          </p:sp>
        </p:grpSp>
        <p:sp>
          <p:nvSpPr>
            <p:cNvPr id="24" name="TextBox 23"/>
            <p:cNvSpPr txBox="1"/>
            <p:nvPr/>
          </p:nvSpPr>
          <p:spPr>
            <a:xfrm>
              <a:off x="6026560" y="1864133"/>
              <a:ext cx="1566519" cy="307777"/>
            </a:xfrm>
            <a:prstGeom prst="rect">
              <a:avLst/>
            </a:prstGeom>
            <a:noFill/>
          </p:spPr>
          <p:txBody>
            <a:bodyPr wrap="none" rtlCol="0">
              <a:spAutoFit/>
            </a:bodyPr>
            <a:lstStyle/>
            <a:p>
              <a:r>
                <a:rPr lang="de-CH" sz="1400" b="1" dirty="0">
                  <a:solidFill>
                    <a:schemeClr val="tx2">
                      <a:lumMod val="60000"/>
                      <a:lumOff val="40000"/>
                    </a:schemeClr>
                  </a:solidFill>
                </a:rPr>
                <a:t>CMA Metadata DB</a:t>
              </a:r>
            </a:p>
          </p:txBody>
        </p:sp>
        <p:sp>
          <p:nvSpPr>
            <p:cNvPr id="25" name="Right Arrow 117"/>
            <p:cNvSpPr/>
            <p:nvPr/>
          </p:nvSpPr>
          <p:spPr>
            <a:xfrm rot="10800000">
              <a:off x="2721983" y="1956190"/>
              <a:ext cx="265081" cy="287954"/>
            </a:xfrm>
            <a:prstGeom prst="rightArrow">
              <a:avLst/>
            </a:prstGeom>
            <a:gradFill>
              <a:gsLst>
                <a:gs pos="0">
                  <a:schemeClr val="accent2">
                    <a:lumMod val="75000"/>
                  </a:schemeClr>
                </a:gs>
                <a:gs pos="100000">
                  <a:schemeClr val="accent2">
                    <a:lumMod val="60000"/>
                    <a:lumOff val="4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5699" y="2886518"/>
              <a:ext cx="2548086" cy="1906964"/>
            </a:xfrm>
            <a:prstGeom prst="rect">
              <a:avLst/>
            </a:prstGeom>
            <a:noFill/>
            <a:ln>
              <a:solidFill>
                <a:schemeClr val="accent1">
                  <a:shade val="95000"/>
                  <a:satMod val="10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 descr="C:\Users\C\AppData\Roaming\Tencent\Users\76640916\QQ\WinTemp\RichOle\3F(US~)Y$N{{_`AIQ3M~S}Q.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4296" y="2886518"/>
              <a:ext cx="2887376" cy="1906964"/>
            </a:xfrm>
            <a:prstGeom prst="rect">
              <a:avLst/>
            </a:prstGeom>
            <a:noFill/>
            <a:ln>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sp>
          <p:nvSpPr>
            <p:cNvPr id="28" name="Right Arrow 38"/>
            <p:cNvSpPr/>
            <p:nvPr/>
          </p:nvSpPr>
          <p:spPr>
            <a:xfrm>
              <a:off x="4514728" y="3527549"/>
              <a:ext cx="265081" cy="315151"/>
            </a:xfrm>
            <a:prstGeom prst="rightArrow">
              <a:avLst/>
            </a:prstGeom>
            <a:gradFill>
              <a:gsLst>
                <a:gs pos="0">
                  <a:srgbClr val="00B050"/>
                </a:gs>
                <a:gs pos="100000">
                  <a:srgbClr val="92D050"/>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29" name="Right Arrow 39"/>
            <p:cNvSpPr/>
            <p:nvPr/>
          </p:nvSpPr>
          <p:spPr>
            <a:xfrm rot="10800000">
              <a:off x="4355977" y="3789117"/>
              <a:ext cx="265081" cy="287954"/>
            </a:xfrm>
            <a:prstGeom prst="rightArrow">
              <a:avLst/>
            </a:prstGeom>
            <a:gradFill>
              <a:gsLst>
                <a:gs pos="0">
                  <a:srgbClr val="7030A0"/>
                </a:gs>
                <a:gs pos="100000">
                  <a:schemeClr val="accent4">
                    <a:lumMod val="60000"/>
                    <a:lumOff val="4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30" name="TextBox 29"/>
            <p:cNvSpPr txBox="1"/>
            <p:nvPr/>
          </p:nvSpPr>
          <p:spPr>
            <a:xfrm>
              <a:off x="5582411" y="4804360"/>
              <a:ext cx="1581514" cy="469251"/>
            </a:xfrm>
            <a:prstGeom prst="rect">
              <a:avLst/>
            </a:prstGeom>
            <a:noFill/>
          </p:spPr>
          <p:txBody>
            <a:bodyPr wrap="none" rtlCol="0">
              <a:spAutoFit/>
            </a:bodyPr>
            <a:lstStyle/>
            <a:p>
              <a:r>
                <a:rPr lang="de-CH" sz="1400" b="1" dirty="0">
                  <a:solidFill>
                    <a:schemeClr val="tx2">
                      <a:lumMod val="60000"/>
                      <a:lumOff val="40000"/>
                    </a:schemeClr>
                  </a:solidFill>
                </a:rPr>
                <a:t>CMA metadata system</a:t>
              </a:r>
            </a:p>
            <a:p>
              <a:endParaRPr lang="de-CH" sz="1400" b="1" dirty="0">
                <a:solidFill>
                  <a:schemeClr val="tx2">
                    <a:lumMod val="60000"/>
                    <a:lumOff val="40000"/>
                  </a:schemeClr>
                </a:solidFill>
              </a:endParaRPr>
            </a:p>
          </p:txBody>
        </p:sp>
        <p:sp>
          <p:nvSpPr>
            <p:cNvPr id="31" name="TextBox 30"/>
            <p:cNvSpPr txBox="1"/>
            <p:nvPr/>
          </p:nvSpPr>
          <p:spPr>
            <a:xfrm>
              <a:off x="2363808" y="4804360"/>
              <a:ext cx="696024" cy="307777"/>
            </a:xfrm>
            <a:prstGeom prst="rect">
              <a:avLst/>
            </a:prstGeom>
            <a:noFill/>
          </p:spPr>
          <p:txBody>
            <a:bodyPr wrap="none" rtlCol="0">
              <a:spAutoFit/>
            </a:bodyPr>
            <a:lstStyle/>
            <a:p>
              <a:r>
                <a:rPr lang="de-CH" sz="1400" b="1" dirty="0">
                  <a:solidFill>
                    <a:schemeClr val="tx2">
                      <a:lumMod val="60000"/>
                      <a:lumOff val="40000"/>
                    </a:schemeClr>
                  </a:solidFill>
                </a:rPr>
                <a:t>OSCAR</a:t>
              </a:r>
            </a:p>
          </p:txBody>
        </p:sp>
        <p:cxnSp>
          <p:nvCxnSpPr>
            <p:cNvPr id="1024" name="直接连接符 1023"/>
            <p:cNvCxnSpPr/>
            <p:nvPr/>
          </p:nvCxnSpPr>
          <p:spPr>
            <a:xfrm>
              <a:off x="1394296" y="2636912"/>
              <a:ext cx="6029489"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372886" y="260648"/>
            <a:ext cx="6860823" cy="577850"/>
          </a:xfrm>
          <a:prstGeom prst="rect">
            <a:avLst/>
          </a:prstGeom>
        </p:spPr>
        <p:txBody>
          <a:bodyPr wrap="square">
            <a:spAutoFit/>
          </a:bodyPr>
          <a:lstStyle/>
          <a:p>
            <a:pPr algn="ctr">
              <a:lnSpc>
                <a:spcPct val="150000"/>
              </a:lnSpc>
              <a:buSzPct val="80000"/>
            </a:pPr>
            <a:r>
              <a:rPr lang="en-US" altLang="zh-CN" sz="2400" b="1" dirty="0">
                <a:solidFill>
                  <a:srgbClr val="FF0000"/>
                </a:solidFill>
                <a:latin typeface="Arial" charset="0"/>
                <a:ea typeface="宋体" charset="-122"/>
              </a:rPr>
              <a:t>Status of OSCAR/Surface</a:t>
            </a:r>
          </a:p>
        </p:txBody>
      </p:sp>
      <p:sp>
        <p:nvSpPr>
          <p:cNvPr id="3" name="矩形 2"/>
          <p:cNvSpPr/>
          <p:nvPr/>
        </p:nvSpPr>
        <p:spPr>
          <a:xfrm>
            <a:off x="661811" y="971875"/>
            <a:ext cx="8220931" cy="1200329"/>
          </a:xfrm>
          <a:prstGeom prst="rect">
            <a:avLst/>
          </a:prstGeom>
        </p:spPr>
        <p:txBody>
          <a:bodyPr wrap="square">
            <a:spAutoFit/>
          </a:bodyPr>
          <a:lstStyle/>
          <a:p>
            <a:r>
              <a:rPr lang="en-US" altLang="zh-CN" b="1" dirty="0">
                <a:solidFill>
                  <a:srgbClr val="FF0000"/>
                </a:solidFill>
              </a:rPr>
              <a:t>1.  Maintain</a:t>
            </a:r>
            <a:r>
              <a:rPr lang="en-US" altLang="zh-CN" b="1" dirty="0"/>
              <a:t> the metadata of  88  Sounding stations and  385 surface stations</a:t>
            </a:r>
          </a:p>
          <a:p>
            <a:r>
              <a:rPr lang="en-US" altLang="zh-CN" b="1" dirty="0"/>
              <a:t>2.  Developing a </a:t>
            </a:r>
            <a:r>
              <a:rPr lang="en-US" altLang="zh-CN" b="1" dirty="0">
                <a:solidFill>
                  <a:srgbClr val="FF0000"/>
                </a:solidFill>
              </a:rPr>
              <a:t>metadata management system </a:t>
            </a:r>
            <a:r>
              <a:rPr lang="en-US" altLang="zh-CN" b="1" dirty="0"/>
              <a:t>connecting with OSCAR/Surface</a:t>
            </a:r>
          </a:p>
          <a:p>
            <a:r>
              <a:rPr lang="en-US" altLang="zh-CN" b="1" dirty="0"/>
              <a:t>3.  Developing a series of </a:t>
            </a:r>
            <a:r>
              <a:rPr lang="en-US" altLang="zh-CN" b="1" dirty="0">
                <a:solidFill>
                  <a:srgbClr val="FF0000"/>
                </a:solidFill>
              </a:rPr>
              <a:t>metadata standard </a:t>
            </a:r>
            <a:r>
              <a:rPr lang="en-US" altLang="zh-CN" b="1" dirty="0"/>
              <a:t>appropriate for the domestic   </a:t>
            </a:r>
          </a:p>
          <a:p>
            <a:r>
              <a:rPr lang="en-US" altLang="zh-CN" b="1" dirty="0"/>
              <a:t>      applications</a:t>
            </a:r>
          </a:p>
        </p:txBody>
      </p:sp>
    </p:spTree>
    <p:extLst>
      <p:ext uri="{BB962C8B-B14F-4D97-AF65-F5344CB8AC3E}">
        <p14:creationId xmlns:p14="http://schemas.microsoft.com/office/powerpoint/2010/main" val="1759050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080" y="0"/>
            <a:ext cx="9144000" cy="6858000"/>
          </a:xfrm>
          <a:prstGeom prst="rect">
            <a:avLst/>
          </a:prstGeom>
        </p:spPr>
      </p:pic>
      <p:sp>
        <p:nvSpPr>
          <p:cNvPr id="7" name="Title 1"/>
          <p:cNvSpPr txBox="1"/>
          <p:nvPr/>
        </p:nvSpPr>
        <p:spPr>
          <a:xfrm>
            <a:off x="457200" y="2002370"/>
            <a:ext cx="8229600" cy="2098575"/>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6400" dirty="0">
                <a:solidFill>
                  <a:srgbClr val="000090"/>
                </a:solidFill>
              </a:rPr>
              <a:t>Thank you</a:t>
            </a:r>
          </a:p>
          <a:p>
            <a:endParaRPr lang="en-US" sz="4800" dirty="0">
              <a:solidFill>
                <a:srgbClr val="000090"/>
              </a:solidFill>
            </a:endParaRPr>
          </a:p>
          <a:p>
            <a:r>
              <a:rPr lang="en-US" altLang="en-US" sz="3100" dirty="0">
                <a:solidFill>
                  <a:srgbClr val="000090"/>
                </a:solidFill>
              </a:rPr>
              <a:t>Shi Lijuan@cma.gov.cn</a:t>
            </a:r>
            <a:r>
              <a:rPr lang="en-US" sz="3100" dirty="0">
                <a:solidFill>
                  <a:srgbClr val="000090"/>
                </a:solidFill>
              </a:rPr>
              <a:t> </a:t>
            </a:r>
          </a:p>
          <a:p>
            <a:r>
              <a:rPr lang="en-US" sz="3100" dirty="0">
                <a:solidFill>
                  <a:srgbClr val="000090"/>
                </a:solidFill>
              </a:rPr>
              <a:t> </a:t>
            </a:r>
          </a:p>
        </p:txBody>
      </p:sp>
    </p:spTree>
  </p:cSld>
  <p:clrMapOvr>
    <a:masterClrMapping/>
  </p:clrMapOvr>
</p:sld>
</file>

<file path=ppt/theme/theme1.xml><?xml version="1.0" encoding="utf-8"?>
<a:theme xmlns:a="http://schemas.openxmlformats.org/drawingml/2006/main" name="WMO_WHIT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WMO_WHITE_Powerpoint_en_fr</Template>
  <TotalTime>2742</TotalTime>
  <Words>1291</Words>
  <Application>Microsoft Office PowerPoint</Application>
  <PresentationFormat>全屏显示(4:3)</PresentationFormat>
  <Paragraphs>173</Paragraphs>
  <Slides>9</Slides>
  <Notes>8</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vt:i4>
      </vt:variant>
    </vt:vector>
  </HeadingPairs>
  <TitlesOfParts>
    <vt:vector size="14" baseType="lpstr">
      <vt:lpstr>Arial Unicode MS</vt:lpstr>
      <vt:lpstr>Arial</vt:lpstr>
      <vt:lpstr>Calibri</vt:lpstr>
      <vt:lpstr>Courier New</vt:lpstr>
      <vt:lpstr>WMO_WHITE_Powerpoint_en_fr</vt:lpstr>
      <vt:lpstr>PowerPoint 演示文稿</vt:lpstr>
      <vt:lpstr>PowerPoint 演示文稿</vt:lpstr>
      <vt:lpstr>PowerPoint 演示文稿</vt:lpstr>
      <vt:lpstr>National requirements for observations</vt:lpstr>
      <vt:lpstr>Inventory of current national observing capabilities</vt:lpstr>
      <vt:lpstr>PowerPoint 演示文稿</vt:lpstr>
      <vt:lpstr>PowerPoint 演示文稿</vt:lpstr>
      <vt:lpstr>PowerPoint 演示文稿</vt:lpstr>
      <vt:lpstr>PowerPoint 演示文稿</vt:lpstr>
    </vt:vector>
  </TitlesOfParts>
  <Company>World Meteorological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LFNunes</dc:creator>
  <cp:lastModifiedBy>Surface</cp:lastModifiedBy>
  <cp:revision>681</cp:revision>
  <cp:lastPrinted>2018-09-18T03:14:28Z</cp:lastPrinted>
  <dcterms:created xsi:type="dcterms:W3CDTF">2018-09-18T03:14:28Z</dcterms:created>
  <dcterms:modified xsi:type="dcterms:W3CDTF">2019-11-12T14:35:11Z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1033-10.1.0.6757</vt:lpwstr>
  </property>
</Properties>
</file>