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79" r:id="rId2"/>
    <p:sldId id="280" r:id="rId3"/>
    <p:sldId id="321" r:id="rId4"/>
    <p:sldId id="326" r:id="rId5"/>
    <p:sldId id="322" r:id="rId6"/>
    <p:sldId id="327" r:id="rId7"/>
    <p:sldId id="323" r:id="rId8"/>
    <p:sldId id="348" r:id="rId9"/>
    <p:sldId id="286" r:id="rId10"/>
    <p:sldId id="347" r:id="rId11"/>
    <p:sldId id="287" r:id="rId12"/>
    <p:sldId id="346" r:id="rId13"/>
    <p:sldId id="288" r:id="rId14"/>
    <p:sldId id="345" r:id="rId15"/>
    <p:sldId id="289" r:id="rId16"/>
    <p:sldId id="344" r:id="rId17"/>
    <p:sldId id="290" r:id="rId18"/>
    <p:sldId id="343" r:id="rId19"/>
    <p:sldId id="291" r:id="rId20"/>
    <p:sldId id="342" r:id="rId21"/>
    <p:sldId id="292" r:id="rId22"/>
    <p:sldId id="341" r:id="rId23"/>
    <p:sldId id="349" r:id="rId24"/>
    <p:sldId id="340" r:id="rId25"/>
    <p:sldId id="350" r:id="rId26"/>
    <p:sldId id="339" r:id="rId27"/>
    <p:sldId id="274" r:id="rId28"/>
    <p:sldId id="338" r:id="rId29"/>
    <p:sldId id="270" r:id="rId30"/>
    <p:sldId id="337" r:id="rId31"/>
    <p:sldId id="271" r:id="rId32"/>
    <p:sldId id="336" r:id="rId33"/>
    <p:sldId id="257" r:id="rId34"/>
    <p:sldId id="335" r:id="rId35"/>
    <p:sldId id="268" r:id="rId36"/>
    <p:sldId id="334" r:id="rId37"/>
    <p:sldId id="351" r:id="rId38"/>
    <p:sldId id="333" r:id="rId39"/>
    <p:sldId id="352" r:id="rId40"/>
    <p:sldId id="332" r:id="rId41"/>
    <p:sldId id="265" r:id="rId42"/>
    <p:sldId id="314" r:id="rId43"/>
    <p:sldId id="263" r:id="rId44"/>
    <p:sldId id="331" r:id="rId45"/>
    <p:sldId id="264" r:id="rId46"/>
    <p:sldId id="330" r:id="rId47"/>
    <p:sldId id="317" r:id="rId48"/>
    <p:sldId id="329" r:id="rId49"/>
    <p:sldId id="318" r:id="rId50"/>
    <p:sldId id="328" r:id="rId51"/>
    <p:sldId id="281" r:id="rId5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4C"/>
    <a:srgbClr val="00C85A"/>
    <a:srgbClr val="5EB67B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F454E-E28E-473C-8BBB-629B66BCA3CE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95CC0-13DE-4AE5-A3E3-B01C121E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4F261-6972-4F28-B77D-A563A64B72B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6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95CC0-13DE-4AE5-A3E3-B01C121ECC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7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0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3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8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4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6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7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9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4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9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0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.int/ffgs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rcwater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882"/>
            <a:ext cx="9216000" cy="6912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6052" y="2341484"/>
            <a:ext cx="7690749" cy="2121033"/>
          </a:xfrm>
        </p:spPr>
        <p:txBody>
          <a:bodyPr>
            <a:noAutofit/>
          </a:bodyPr>
          <a:lstStyle/>
          <a:p>
            <a:r>
              <a:rPr lang="en-US" altLang="en-US" sz="2800" b="1" dirty="0" smtClean="0">
                <a:latin typeface="Arial    "/>
              </a:rPr>
              <a:t/>
            </a:r>
            <a:br>
              <a:rPr lang="en-US" altLang="en-US" sz="2800" b="1" dirty="0" smtClean="0">
                <a:latin typeface="Arial    "/>
              </a:rPr>
            </a:br>
            <a:r>
              <a:rPr lang="en-US" altLang="en-US" sz="2800" b="1" dirty="0">
                <a:latin typeface="Arial    "/>
              </a:rPr>
              <a:t/>
            </a:r>
            <a:br>
              <a:rPr lang="en-US" altLang="en-US" sz="2800" b="1" dirty="0">
                <a:latin typeface="Arial    "/>
              </a:rPr>
            </a:br>
            <a:r>
              <a:rPr lang="en-US" altLang="en-US" sz="2800" b="1" dirty="0" smtClean="0">
                <a:latin typeface="Arial    "/>
              </a:rPr>
              <a:t/>
            </a:r>
            <a:br>
              <a:rPr lang="en-US" altLang="en-US" sz="2800" b="1" dirty="0" smtClean="0">
                <a:latin typeface="Arial    "/>
              </a:rPr>
            </a:br>
            <a:r>
              <a:rPr lang="en-US" altLang="en-US" sz="2800" b="1" dirty="0" smtClean="0">
                <a:latin typeface="Arial    "/>
              </a:rPr>
              <a:t> </a:t>
            </a:r>
            <a:r>
              <a:rPr lang="en-GB" altLang="en-US" sz="2800" b="1" dirty="0" smtClean="0">
                <a:latin typeface="Arial    "/>
              </a:rPr>
              <a:t>Hands-on Exercise</a:t>
            </a:r>
            <a:br>
              <a:rPr lang="en-GB" altLang="en-US" sz="2800" b="1" dirty="0" smtClean="0">
                <a:latin typeface="Arial    "/>
              </a:rPr>
            </a:br>
            <a:r>
              <a:rPr lang="en-GB" altLang="en-US" sz="2800" b="1" dirty="0" smtClean="0">
                <a:latin typeface="Arial    "/>
              </a:rPr>
              <a:t/>
            </a:r>
            <a:br>
              <a:rPr lang="en-GB" altLang="en-US" sz="2800" b="1" dirty="0" smtClean="0">
                <a:latin typeface="Arial    "/>
              </a:rPr>
            </a:br>
            <a:r>
              <a:rPr lang="en-GB" altLang="en-US" sz="2800" b="1" dirty="0" smtClean="0">
                <a:latin typeface="Arial    "/>
              </a:rPr>
              <a:t>Flash Flood Warnings, Dissemination,</a:t>
            </a:r>
            <a:br>
              <a:rPr lang="en-GB" altLang="en-US" sz="2800" b="1" dirty="0" smtClean="0">
                <a:latin typeface="Arial    "/>
              </a:rPr>
            </a:br>
            <a:r>
              <a:rPr lang="en-GB" altLang="en-US" sz="2800" b="1" dirty="0" smtClean="0">
                <a:latin typeface="Arial    "/>
              </a:rPr>
              <a:t>and </a:t>
            </a:r>
            <a:r>
              <a:rPr lang="en-US" altLang="en-US" sz="2800" b="1" dirty="0">
                <a:latin typeface="Arial    "/>
              </a:rPr>
              <a:t>h</a:t>
            </a:r>
            <a:r>
              <a:rPr lang="en-US" altLang="en-US" sz="2800" b="1" dirty="0" smtClean="0">
                <a:latin typeface="Arial    "/>
              </a:rPr>
              <a:t>ow </a:t>
            </a:r>
            <a:r>
              <a:rPr lang="en-US" altLang="en-US" sz="2800" b="1" dirty="0">
                <a:latin typeface="Arial    "/>
              </a:rPr>
              <a:t>FFGS forecaster-support </a:t>
            </a:r>
            <a:r>
              <a:rPr lang="en-US" altLang="en-US" sz="2800" b="1" dirty="0" smtClean="0">
                <a:latin typeface="Arial    "/>
              </a:rPr>
              <a:t/>
            </a:r>
            <a:br>
              <a:rPr lang="en-US" altLang="en-US" sz="2800" b="1" dirty="0" smtClean="0">
                <a:latin typeface="Arial    "/>
              </a:rPr>
            </a:br>
            <a:r>
              <a:rPr lang="en-US" altLang="en-US" sz="2800" b="1" dirty="0" smtClean="0">
                <a:latin typeface="Arial    "/>
              </a:rPr>
              <a:t>can </a:t>
            </a:r>
            <a:r>
              <a:rPr lang="en-US" altLang="en-US" sz="2800" b="1" dirty="0">
                <a:latin typeface="Arial    "/>
              </a:rPr>
              <a:t>contribute to </a:t>
            </a:r>
            <a:r>
              <a:rPr lang="en-US" altLang="en-US" sz="2800" b="1" dirty="0" smtClean="0">
                <a:latin typeface="Arial    "/>
              </a:rPr>
              <a:t/>
            </a:r>
            <a:br>
              <a:rPr lang="en-US" altLang="en-US" sz="2800" b="1" dirty="0" smtClean="0">
                <a:latin typeface="Arial    "/>
              </a:rPr>
            </a:br>
            <a:r>
              <a:rPr lang="en-US" altLang="en-US" sz="2800" b="1" dirty="0" smtClean="0">
                <a:latin typeface="Arial    "/>
              </a:rPr>
              <a:t>saving </a:t>
            </a:r>
            <a:r>
              <a:rPr lang="en-US" altLang="en-US" sz="2800" b="1" dirty="0">
                <a:latin typeface="Arial    "/>
              </a:rPr>
              <a:t>lives and property</a:t>
            </a:r>
            <a:r>
              <a:rPr lang="en-GB" altLang="en-US" sz="2800" b="1" dirty="0" smtClean="0">
                <a:latin typeface="Arial    "/>
              </a:rPr>
              <a:t/>
            </a:r>
            <a:br>
              <a:rPr lang="en-GB" altLang="en-US" sz="2800" b="1" dirty="0" smtClean="0">
                <a:latin typeface="Arial    "/>
              </a:rPr>
            </a:br>
            <a:r>
              <a:rPr lang="en-GB" altLang="en-US" sz="2800" b="1" dirty="0" smtClean="0">
                <a:latin typeface="Arial    "/>
              </a:rPr>
              <a:t/>
            </a:r>
            <a:br>
              <a:rPr lang="en-GB" altLang="en-US" sz="2800" b="1" dirty="0" smtClean="0">
                <a:latin typeface="Arial    "/>
              </a:rPr>
            </a:br>
            <a:endParaRPr lang="en-US" altLang="en-US" sz="4000" b="1" dirty="0">
              <a:latin typeface="Arial    "/>
            </a:endParaRPr>
          </a:p>
        </p:txBody>
      </p:sp>
    </p:spTree>
    <p:extLst>
      <p:ext uri="{BB962C8B-B14F-4D97-AF65-F5344CB8AC3E}">
        <p14:creationId xmlns:p14="http://schemas.microsoft.com/office/powerpoint/2010/main" val="37590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8429" y="836712"/>
            <a:ext cx="6178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600" b="1" dirty="0">
                <a:solidFill>
                  <a:schemeClr val="tx2">
                    <a:lumMod val="75000"/>
                  </a:schemeClr>
                </a:solidFill>
              </a:rPr>
              <a:t>REPRESENTATIVE </a:t>
            </a:r>
            <a:r>
              <a:rPr lang="fr-CH" sz="3600" b="1" dirty="0" smtClean="0">
                <a:solidFill>
                  <a:schemeClr val="tx2">
                    <a:lumMod val="75000"/>
                  </a:schemeClr>
                </a:solidFill>
              </a:rPr>
              <a:t>OF UTILITY</a:t>
            </a:r>
            <a:endParaRPr lang="fr-CH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CH" sz="3600" b="1" dirty="0" smtClean="0">
                <a:solidFill>
                  <a:schemeClr val="tx2">
                    <a:lumMod val="75000"/>
                  </a:schemeClr>
                </a:solidFill>
              </a:rPr>
              <a:t>COMPANIES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18" y="2543928"/>
            <a:ext cx="396521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5" descr="C:\Users\mdordevic\Downloads\kissclipart-airport-icon-clipart-airplane-computer-icons-clip-e66051a4dcd22d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11" y="2276872"/>
            <a:ext cx="3721596" cy="37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9592" y="83671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600" b="1" dirty="0">
                <a:solidFill>
                  <a:schemeClr val="bg1"/>
                </a:solidFill>
              </a:rPr>
              <a:t>REPRESENTATIVE OF AIRPORT </a:t>
            </a:r>
            <a:r>
              <a:rPr lang="fr-CH" sz="3600" b="1" dirty="0" smtClean="0">
                <a:solidFill>
                  <a:schemeClr val="bg1"/>
                </a:solidFill>
              </a:rPr>
              <a:t>AUTHORITIES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mdordevic\Downloads\pngwa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31" y="2852935"/>
            <a:ext cx="3515825" cy="300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59632" y="90872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600" b="1" dirty="0">
                <a:solidFill>
                  <a:srgbClr val="FF0000"/>
                </a:solidFill>
              </a:rPr>
              <a:t>REPRESENTATIVE </a:t>
            </a:r>
            <a:r>
              <a:rPr lang="fr-CH" sz="3600" b="1" dirty="0" smtClean="0">
                <a:solidFill>
                  <a:srgbClr val="FF0000"/>
                </a:solidFill>
              </a:rPr>
              <a:t>OF EMERGENCY </a:t>
            </a:r>
            <a:r>
              <a:rPr lang="fr-CH" sz="3600" b="1" dirty="0" smtClean="0">
                <a:solidFill>
                  <a:srgbClr val="FF0000"/>
                </a:solidFill>
              </a:rPr>
              <a:t>MEDICAL SERVICES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588" y="533338"/>
            <a:ext cx="8568000" cy="576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flood-emergency-prepare-008-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397325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03935" y="908720"/>
            <a:ext cx="5398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3600" b="1" dirty="0">
                <a:solidFill>
                  <a:schemeClr val="tx2">
                    <a:lumMod val="75000"/>
                  </a:schemeClr>
                </a:solidFill>
              </a:rPr>
              <a:t>REPRESENTATIVE </a:t>
            </a:r>
            <a:r>
              <a:rPr lang="fr-CH" sz="3600" b="1" dirty="0" smtClean="0">
                <a:solidFill>
                  <a:schemeClr val="tx2">
                    <a:lumMod val="75000"/>
                  </a:schemeClr>
                </a:solidFill>
              </a:rPr>
              <a:t>OF ROAD </a:t>
            </a:r>
            <a:endParaRPr lang="fr-CH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CH" sz="3600" b="1" dirty="0" smtClean="0">
                <a:solidFill>
                  <a:schemeClr val="tx2">
                    <a:lumMod val="75000"/>
                  </a:schemeClr>
                </a:solidFill>
              </a:rPr>
              <a:t>AUTHORITY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3" descr="\\internal.wmo.int\UserData\redirected\pmutic\Downloads\Fast-Facts-Flash-Flooding-FOR-BLOG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96" y="2492896"/>
            <a:ext cx="526446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60240" y="11264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URBAN </a:t>
            </a:r>
            <a:r>
              <a:rPr lang="fr-CH" sz="3600" b="1" dirty="0" smtClean="0">
                <a:solidFill>
                  <a:schemeClr val="bg1"/>
                </a:solidFill>
              </a:rPr>
              <a:t>CITIZEN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29431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fr-CH" sz="2800" dirty="0" err="1" smtClean="0"/>
              <a:t>Student-centric</a:t>
            </a:r>
            <a:r>
              <a:rPr lang="fr-CH" sz="2800" dirty="0" smtClean="0"/>
              <a:t> </a:t>
            </a:r>
            <a:r>
              <a:rPr lang="fr-CH" sz="2800" dirty="0" err="1" smtClean="0"/>
              <a:t>approach</a:t>
            </a:r>
            <a:r>
              <a:rPr lang="fr-CH" sz="2800" dirty="0" smtClean="0"/>
              <a:t> to </a:t>
            </a:r>
            <a:r>
              <a:rPr lang="fr-CH" sz="2800" dirty="0" err="1" smtClean="0"/>
              <a:t>learning</a:t>
            </a:r>
            <a:endParaRPr lang="en-US" sz="2800" dirty="0" smtClean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Role-play </a:t>
            </a:r>
            <a:r>
              <a:rPr lang="en-US" sz="2800" dirty="0"/>
              <a:t>is a technique that allows students to explore realistic situations by interacting with other people in a managed way in order to develop experience and trial different strategies in a supported environment. </a:t>
            </a:r>
            <a:endParaRPr lang="en-US" sz="2800" dirty="0" smtClean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Role </a:t>
            </a:r>
            <a:r>
              <a:rPr lang="en-US" sz="2800" dirty="0"/>
              <a:t>play can allow everyone to participate.</a:t>
            </a:r>
          </a:p>
        </p:txBody>
      </p:sp>
      <p:pic>
        <p:nvPicPr>
          <p:cNvPr id="1026" name="Picture 2" descr="\\INTERNAL.WMO.INT\UserData\Redirected\pmutic\Desktop\icons, maps, logos\Slicice\istock_000020052881medium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4" b="16736"/>
          <a:stretch/>
        </p:blipFill>
        <p:spPr bwMode="auto">
          <a:xfrm>
            <a:off x="1727683" y="3717033"/>
            <a:ext cx="5688632" cy="2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0986" y="188640"/>
            <a:ext cx="2962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5400" b="1" dirty="0" err="1" smtClean="0">
                <a:solidFill>
                  <a:srgbClr val="0070C0"/>
                </a:solidFill>
              </a:rPr>
              <a:t>Role</a:t>
            </a:r>
            <a:r>
              <a:rPr lang="fr-CH" sz="5400" b="1" dirty="0" smtClean="0">
                <a:solidFill>
                  <a:srgbClr val="0070C0"/>
                </a:solidFill>
              </a:rPr>
              <a:t> Play 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02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hydroelectric-station-icon-in-flat-style-vector-178175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15405" r="14091" b="24883"/>
          <a:stretch/>
        </p:blipFill>
        <p:spPr bwMode="auto">
          <a:xfrm>
            <a:off x="2551411" y="2636912"/>
            <a:ext cx="4137596" cy="363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28829" y="764704"/>
            <a:ext cx="416017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3600" b="1" dirty="0" smtClean="0">
                <a:solidFill>
                  <a:schemeClr val="tx2">
                    <a:lumMod val="75000"/>
                  </a:schemeClr>
                </a:solidFill>
              </a:rPr>
              <a:t>REPRESENTATIVE  OF</a:t>
            </a:r>
          </a:p>
          <a:p>
            <a:pPr algn="ctr"/>
            <a:r>
              <a:rPr lang="fr-CH" sz="3600" b="1" dirty="0" smtClean="0">
                <a:solidFill>
                  <a:schemeClr val="tx2">
                    <a:lumMod val="75000"/>
                  </a:schemeClr>
                </a:solidFill>
              </a:rPr>
              <a:t>HYDROPOWER </a:t>
            </a:r>
          </a:p>
          <a:p>
            <a:pPr algn="ctr"/>
            <a:r>
              <a:rPr lang="fr-CH" sz="3600" b="1" dirty="0" smtClean="0">
                <a:solidFill>
                  <a:schemeClr val="tx2">
                    <a:lumMod val="75000"/>
                  </a:schemeClr>
                </a:solidFill>
              </a:rPr>
              <a:t>PLANT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\\internal.wmo.int\UserData\redirected\pmutic\Downloads\Flood-1000x1000-G-GC.png.im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3392996"/>
            <a:ext cx="27003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red cross and red cres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983" y="692696"/>
            <a:ext cx="2139121" cy="118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14220" y="2132856"/>
            <a:ext cx="56137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3200" b="1" dirty="0">
                <a:solidFill>
                  <a:srgbClr val="FF0000"/>
                </a:solidFill>
              </a:rPr>
              <a:t>REPRESENTATIVE </a:t>
            </a:r>
            <a:r>
              <a:rPr lang="fr-CH" sz="3200" b="1" dirty="0" smtClean="0">
                <a:solidFill>
                  <a:srgbClr val="FF0000"/>
                </a:solidFill>
              </a:rPr>
              <a:t>OF RED </a:t>
            </a:r>
            <a:r>
              <a:rPr lang="fr-CH" sz="3200" b="1" dirty="0" smtClean="0">
                <a:solidFill>
                  <a:srgbClr val="FF0000"/>
                </a:solidFill>
              </a:rPr>
              <a:t>CROSS</a:t>
            </a:r>
          </a:p>
          <a:p>
            <a:pPr algn="ctr"/>
            <a:r>
              <a:rPr lang="fr-CH" sz="3200" b="1" dirty="0" smtClean="0">
                <a:solidFill>
                  <a:srgbClr val="FF0000"/>
                </a:solidFill>
              </a:rPr>
              <a:t> </a:t>
            </a:r>
            <a:r>
              <a:rPr lang="fr-CH" sz="3200" b="1" dirty="0">
                <a:solidFill>
                  <a:srgbClr val="FF0000"/>
                </a:solidFill>
              </a:rPr>
              <a:t>AND RED </a:t>
            </a:r>
            <a:r>
              <a:rPr lang="fr-CH" sz="3200" b="1" dirty="0" smtClean="0">
                <a:solidFill>
                  <a:srgbClr val="FF0000"/>
                </a:solidFill>
              </a:rPr>
              <a:t>CRESCENT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\\internal.wmo.int\UserData\redirected\pmutic\Downloads\Flood-1000x1000-G-GC.png.im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47" y="2852936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5736" y="1074340"/>
            <a:ext cx="6391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REPRESENTATIVE OF RED CROSS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1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5736" y="8600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H" sz="3600" b="1" dirty="0" smtClean="0">
                <a:solidFill>
                  <a:schemeClr val="tx2">
                    <a:lumMod val="75000"/>
                  </a:schemeClr>
                </a:solidFill>
              </a:rPr>
              <a:t>BUS DRIVER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0" name="Picture 2" descr="\\internal.wmo.int\UserData\redirected\pmutic\Downloads\B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7"/>
          <a:stretch/>
        </p:blipFill>
        <p:spPr bwMode="auto">
          <a:xfrm>
            <a:off x="2754320" y="1896973"/>
            <a:ext cx="3706415" cy="416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35" y="1765359"/>
            <a:ext cx="4739186" cy="45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www.flaticon.com/premium-icon/icons/svg/491/491197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5576" y="692696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OWNER OF A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HOUSE BELOW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THE HILL PRONE TO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LANDSLIDE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21528" y="8359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H" sz="3600" b="1" dirty="0" smtClean="0">
                <a:solidFill>
                  <a:schemeClr val="tx2">
                    <a:lumMod val="75000"/>
                  </a:schemeClr>
                </a:solidFill>
              </a:rPr>
              <a:t>FORECASTER</a:t>
            </a:r>
          </a:p>
        </p:txBody>
      </p:sp>
      <p:pic>
        <p:nvPicPr>
          <p:cNvPr id="4098" name="Picture 2" descr="C:\Users\mdordevic\Downloads\kisspng-weather-forecasting-rain-weather-forecaster-5a7ab11957ef04.84802748151799016936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93" y="1556792"/>
            <a:ext cx="4283968" cy="445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3007" y="54402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22-223968_transparent-older-adults-clipart-old-people-clipart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852" y="2564904"/>
            <a:ext cx="4309350" cy="36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5896" y="978690"/>
            <a:ext cx="2835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1F497D">
                    <a:lumMod val="75000"/>
                  </a:srgbClr>
                </a:solidFill>
              </a:rPr>
              <a:t>ELDERLY </a:t>
            </a:r>
          </a:p>
          <a:p>
            <a:pPr lvl="0"/>
            <a:r>
              <a:rPr lang="en-US" sz="3600" b="1" dirty="0">
                <a:solidFill>
                  <a:srgbClr val="1F497D">
                    <a:lumMod val="75000"/>
                  </a:srgbClr>
                </a:solidFill>
              </a:rPr>
              <a:t>PERSON</a:t>
            </a:r>
          </a:p>
        </p:txBody>
      </p:sp>
    </p:spTree>
    <p:extLst>
      <p:ext uri="{BB962C8B-B14F-4D97-AF65-F5344CB8AC3E}">
        <p14:creationId xmlns:p14="http://schemas.microsoft.com/office/powerpoint/2010/main" val="2806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internal.wmo.int\UserData\redirected\pmutic\Downloads\imag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7"/>
          <a:stretch/>
        </p:blipFill>
        <p:spPr bwMode="auto">
          <a:xfrm>
            <a:off x="2818163" y="2332713"/>
            <a:ext cx="3816424" cy="376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764704"/>
            <a:ext cx="43269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PERSON </a:t>
            </a:r>
          </a:p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WITH VISUAL </a:t>
            </a:r>
          </a:p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DISABILITY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88" y="533338"/>
            <a:ext cx="8568000" cy="576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deaf-icon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96952"/>
            <a:ext cx="2900040" cy="290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03848" y="836712"/>
            <a:ext cx="289034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PERSON </a:t>
            </a:r>
          </a:p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WITH HEARING </a:t>
            </a:r>
          </a:p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DISABILITY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31063" y="980728"/>
            <a:ext cx="3508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chemeClr val="tx2">
                    <a:lumMod val="75000"/>
                  </a:schemeClr>
                </a:solidFill>
              </a:rPr>
              <a:t>TOURIST GUIDE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 descr="\\internal.wmo.int\UserData\redirected\pmutic\Downloads\istockphoto-857684810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32" y="2060848"/>
            <a:ext cx="3884191" cy="388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03007" y="47434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internal.wmo.int\UserData\redirected\pmutic\Downloads\ho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66" y="2139508"/>
            <a:ext cx="4219123" cy="372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16007" y="894494"/>
            <a:ext cx="3383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/>
              <a:t>  </a:t>
            </a:r>
            <a:r>
              <a:rPr lang="fr-CH" sz="3200" b="1" dirty="0" smtClean="0">
                <a:solidFill>
                  <a:schemeClr val="tx2">
                    <a:lumMod val="75000"/>
                  </a:schemeClr>
                </a:solidFill>
              </a:rPr>
              <a:t>HOTEL MANAGER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1124744"/>
            <a:ext cx="1655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chemeClr val="tx2">
                    <a:lumMod val="75000"/>
                  </a:schemeClr>
                </a:solidFill>
              </a:rPr>
              <a:t>TOURIST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\\internal.wmo.int\UserData\redirected\pmutic\Downloads\210-2101676_tourist-clipart-travel-service-world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95" y="1988840"/>
            <a:ext cx="4099779" cy="39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32856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internal.wmo.int\UserData\redirected\pmutic\Downloads\farmer_icons_collection_colored_cartoon_design_32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43" y="2348880"/>
            <a:ext cx="4061169" cy="361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18411" y="908719"/>
            <a:ext cx="1978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chemeClr val="tx2">
                    <a:lumMod val="75000"/>
                  </a:schemeClr>
                </a:solidFill>
              </a:rPr>
              <a:t>FARMER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\\internal.wmo.int\UserData\redirected\pmutic\Downloads\Friend-PNG-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529" y="4531448"/>
            <a:ext cx="4233997" cy="175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INTERNAL.WMO.INT\UserData\Redirected\pmutic\Desktop\icons, maps, logos\Slicice\flash-flood-be-alert-sign-k2-00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93" y="1932644"/>
            <a:ext cx="1775153" cy="261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347864" y="764704"/>
            <a:ext cx="21194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3600" b="1" dirty="0" smtClean="0">
                <a:solidFill>
                  <a:schemeClr val="tx2">
                    <a:lumMod val="75000"/>
                  </a:schemeClr>
                </a:solidFill>
              </a:rPr>
              <a:t>10-YEAR </a:t>
            </a:r>
          </a:p>
          <a:p>
            <a:pPr algn="ctr"/>
            <a:r>
              <a:rPr lang="fr-CH" sz="3600" b="1" dirty="0" smtClean="0">
                <a:solidFill>
                  <a:schemeClr val="tx2">
                    <a:lumMod val="75000"/>
                  </a:schemeClr>
                </a:solidFill>
              </a:rPr>
              <a:t>CHILDREN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for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63" y="2492896"/>
            <a:ext cx="3545929" cy="354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87624" y="836712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3600" b="1" dirty="0">
                <a:solidFill>
                  <a:schemeClr val="bg1"/>
                </a:solidFill>
              </a:rPr>
              <a:t>REPRESENTATIVE </a:t>
            </a:r>
            <a:r>
              <a:rPr lang="fr-CH" sz="3600" b="1" dirty="0" smtClean="0">
                <a:solidFill>
                  <a:schemeClr val="bg1"/>
                </a:solidFill>
              </a:rPr>
              <a:t>OF MINISTRY</a:t>
            </a:r>
            <a:endParaRPr lang="fr-CH" sz="3600" b="1" dirty="0" smtClean="0">
              <a:solidFill>
                <a:schemeClr val="bg1"/>
              </a:solidFill>
            </a:endParaRPr>
          </a:p>
          <a:p>
            <a:pPr algn="ctr"/>
            <a:r>
              <a:rPr lang="fr-CH" sz="3600" b="1" dirty="0" smtClean="0">
                <a:solidFill>
                  <a:schemeClr val="bg1"/>
                </a:solidFill>
              </a:rPr>
              <a:t>OF FORESTRY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LIMA-ICONS-CROPS-MRT2017_120x120_sugarcane_g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37" y="179560"/>
            <a:ext cx="537321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5856" y="5085184"/>
            <a:ext cx="2793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400" b="1" dirty="0" smtClean="0">
                <a:solidFill>
                  <a:srgbClr val="00A84C"/>
                </a:solidFill>
              </a:rPr>
              <a:t>PRODUCER</a:t>
            </a:r>
            <a:endParaRPr lang="en-US" sz="4400" b="1" dirty="0">
              <a:solidFill>
                <a:srgbClr val="00A8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588" y="533338"/>
            <a:ext cx="8568000" cy="576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9458" name="Picture 2" descr="\\INTERNAL.WMO.INT\UserData\Redirected\pmutic\Desktop\icons, maps, logos\Slicice\ff war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509840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02588" y="1052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H" sz="3600" b="1" dirty="0" smtClean="0">
                <a:solidFill>
                  <a:schemeClr val="tx2">
                    <a:lumMod val="75000"/>
                  </a:schemeClr>
                </a:solidFill>
              </a:rPr>
              <a:t>TV </a:t>
            </a:r>
          </a:p>
          <a:p>
            <a:pPr algn="ctr"/>
            <a:r>
              <a:rPr lang="fr-CH" sz="3600" b="1" dirty="0" smtClean="0">
                <a:solidFill>
                  <a:schemeClr val="tx2">
                    <a:lumMod val="75000"/>
                  </a:schemeClr>
                </a:solidFill>
              </a:rPr>
              <a:t>REPRESENTATIVE</a:t>
            </a:r>
          </a:p>
        </p:txBody>
      </p:sp>
    </p:spTree>
    <p:extLst>
      <p:ext uri="{BB962C8B-B14F-4D97-AF65-F5344CB8AC3E}">
        <p14:creationId xmlns:p14="http://schemas.microsoft.com/office/powerpoint/2010/main" val="22712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0650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08207" y="2429896"/>
            <a:ext cx="2727587" cy="2292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91810"/>
              </p:ext>
            </p:extLst>
          </p:nvPr>
        </p:nvGraphicFramePr>
        <p:xfrm>
          <a:off x="2971887" y="4686597"/>
          <a:ext cx="592781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4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883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0080">
                <a:tc rowSpan="2">
                  <a:txBody>
                    <a:bodyPr/>
                    <a:lstStyle/>
                    <a:p>
                      <a:pPr algn="ctr"/>
                      <a:endParaRPr lang="fr-CH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CH" sz="1400" dirty="0">
                          <a:solidFill>
                            <a:schemeClr val="tx1"/>
                          </a:solidFill>
                        </a:rPr>
                        <a:t>For more</a:t>
                      </a:r>
                      <a:r>
                        <a:rPr lang="fr-CH" sz="1400" baseline="0" dirty="0">
                          <a:solidFill>
                            <a:schemeClr val="tx1"/>
                          </a:solidFill>
                        </a:rPr>
                        <a:t> information </a:t>
                      </a:r>
                      <a:r>
                        <a:rPr lang="en-US" sz="1400" baseline="0" noProof="0" dirty="0">
                          <a:solidFill>
                            <a:schemeClr val="tx1"/>
                          </a:solidFill>
                        </a:rPr>
                        <a:t>please visit: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hlinkClick r:id="rId3"/>
                        </a:rPr>
                        <a:t>http://www.wmo.int/ffgs</a:t>
                      </a:r>
                      <a:r>
                        <a:rPr lang="en-US" sz="1800" dirty="0"/>
                        <a:t>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1" dirty="0">
                          <a:hlinkClick r:id="rId4"/>
                        </a:rPr>
                        <a:t>http://www.hrcwater.org</a:t>
                      </a:r>
                      <a:r>
                        <a:rPr lang="fr-CH" sz="1800" b="1" dirty="0"/>
                        <a:t> </a:t>
                      </a:r>
                      <a:endParaRPr lang="en-US" sz="18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4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3769" y="836712"/>
            <a:ext cx="7788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>
                <a:solidFill>
                  <a:schemeClr val="tx2">
                    <a:lumMod val="75000"/>
                  </a:schemeClr>
                </a:solidFill>
              </a:rPr>
              <a:t>REPRESENTATIVE </a:t>
            </a:r>
            <a:r>
              <a:rPr lang="fr-CH" sz="4000" b="1" dirty="0" smtClean="0">
                <a:solidFill>
                  <a:schemeClr val="tx2">
                    <a:lumMod val="75000"/>
                  </a:schemeClr>
                </a:solidFill>
              </a:rPr>
              <a:t>OF MAYOR </a:t>
            </a:r>
            <a:r>
              <a:rPr lang="fr-CH" sz="4000" b="1" dirty="0">
                <a:solidFill>
                  <a:schemeClr val="tx2">
                    <a:lumMod val="75000"/>
                  </a:schemeClr>
                </a:solidFill>
              </a:rPr>
              <a:t>OFFICE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571" y="1916832"/>
            <a:ext cx="3871913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1) How 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2) What information should be included </a:t>
            </a: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3) What is the minimum lead time </a:t>
            </a:r>
            <a:r>
              <a:rPr lang="en-US" b="1" dirty="0" smtClean="0">
                <a:solidFill>
                  <a:schemeClr val="bg1"/>
                </a:solidFill>
              </a:rPr>
              <a:t>that 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effectively 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4) Which dissemination channels do you prefer to use for dissemination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of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5)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6)  From your perspective what type of </a:t>
            </a:r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</a:t>
            </a:r>
            <a:r>
              <a:rPr lang="en-US" b="1" dirty="0" smtClean="0">
                <a:solidFill>
                  <a:schemeClr val="bg1"/>
                </a:solidFill>
              </a:rPr>
              <a:t>needed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the public to effectively respond to warnings?</a:t>
            </a: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internal.wmo.int\UserData\redirected\pmutic\Downloads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839565" cy="41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908720"/>
            <a:ext cx="3721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chemeClr val="tx2">
                    <a:lumMod val="75000"/>
                  </a:schemeClr>
                </a:solidFill>
              </a:rPr>
              <a:t>DISASTER MANAGER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834</Words>
  <Application>Microsoft Office PowerPoint</Application>
  <PresentationFormat>On-screen Show (4:3)</PresentationFormat>
  <Paragraphs>866</Paragraphs>
  <Slides>51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    Hands-on Exercise  Flash Flood Warnings, Dissemination, and how FFGS forecaster-support  can contribute to  saving lives and property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Mutic</dc:creator>
  <cp:lastModifiedBy>Milica Dordevic</cp:lastModifiedBy>
  <cp:revision>47</cp:revision>
  <cp:lastPrinted>2020-02-21T13:42:53Z</cp:lastPrinted>
  <dcterms:created xsi:type="dcterms:W3CDTF">2019-11-20T08:39:34Z</dcterms:created>
  <dcterms:modified xsi:type="dcterms:W3CDTF">2020-04-17T12:28:16Z</dcterms:modified>
</cp:coreProperties>
</file>