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6" r:id="rId3"/>
  </p:sldMasterIdLst>
  <p:notesMasterIdLst>
    <p:notesMasterId r:id="rId27"/>
  </p:notesMasterIdLst>
  <p:handoutMasterIdLst>
    <p:handoutMasterId r:id="rId28"/>
  </p:handoutMasterIdLst>
  <p:sldIdLst>
    <p:sldId id="261" r:id="rId4"/>
    <p:sldId id="286" r:id="rId5"/>
    <p:sldId id="443" r:id="rId6"/>
    <p:sldId id="440" r:id="rId7"/>
    <p:sldId id="434" r:id="rId8"/>
    <p:sldId id="435" r:id="rId9"/>
    <p:sldId id="387" r:id="rId10"/>
    <p:sldId id="427" r:id="rId11"/>
    <p:sldId id="388" r:id="rId12"/>
    <p:sldId id="428" r:id="rId13"/>
    <p:sldId id="386" r:id="rId14"/>
    <p:sldId id="429" r:id="rId15"/>
    <p:sldId id="442" r:id="rId16"/>
    <p:sldId id="430" r:id="rId17"/>
    <p:sldId id="439" r:id="rId18"/>
    <p:sldId id="444" r:id="rId19"/>
    <p:sldId id="431" r:id="rId20"/>
    <p:sldId id="272" r:id="rId21"/>
    <p:sldId id="411" r:id="rId22"/>
    <p:sldId id="445" r:id="rId23"/>
    <p:sldId id="420" r:id="rId24"/>
    <p:sldId id="268" r:id="rId25"/>
    <p:sldId id="274" r:id="rId26"/>
  </p:sldIdLst>
  <p:sldSz cx="9144000" cy="6858000" type="screen4x3"/>
  <p:notesSz cx="6834188" cy="9979025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600"/>
    <a:srgbClr val="94C600"/>
    <a:srgbClr val="FFFF99"/>
    <a:srgbClr val="FFFF66"/>
    <a:srgbClr val="A7E654"/>
    <a:srgbClr val="A4E258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6" autoAdjust="0"/>
    <p:restoredTop sz="94660"/>
  </p:normalViewPr>
  <p:slideViewPr>
    <p:cSldViewPr>
      <p:cViewPr varScale="1">
        <p:scale>
          <a:sx n="83" d="100"/>
          <a:sy n="83" d="100"/>
        </p:scale>
        <p:origin x="142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E752BE0-2DA9-46F6-8CBB-51B424FBCA54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59111BA-30D5-4D8F-96B9-222D1944967E}" type="slidenum">
              <a:rPr lang="en-AU" altLang="ru-RU"/>
              <a:pPr/>
              <a:t>‹#›</a:t>
            </a:fld>
            <a:endParaRPr lang="en-A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panose="020F050202020403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BF39772-745D-48D8-86F0-ABE5B68EAAC3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49300"/>
            <a:ext cx="4984750" cy="3740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panose="020F050202020403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74D0ED7-1815-4371-9A61-FC18005365A1}" type="slidenum">
              <a:rPr lang="en-AU" altLang="ru-RU"/>
              <a:pPr/>
              <a:t>‹#›</a:t>
            </a:fld>
            <a:endParaRPr lang="en-A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ru-RU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16A919C-8598-4A55-9EE4-EA372014CBB5}" type="slidenum">
              <a:rPr lang="en-AU" altLang="ru-RU"/>
              <a:pPr/>
              <a:t>1</a:t>
            </a:fld>
            <a:endParaRPr lang="en-A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Что интереснее</a:t>
            </a:r>
            <a:r>
              <a:rPr lang="en-AU" altLang="ru-RU" smtClean="0"/>
              <a:t>? </a:t>
            </a:r>
            <a:r>
              <a:rPr lang="ru-RU" altLang="ru-RU" smtClean="0"/>
              <a:t>Что больше мотивирует</a:t>
            </a:r>
            <a:r>
              <a:rPr lang="en-AU" altLang="ru-RU" smtClean="0"/>
              <a:t>?</a:t>
            </a:r>
          </a:p>
          <a:p>
            <a:endParaRPr lang="en-AU" altLang="ru-RU" smtClean="0"/>
          </a:p>
          <a:p>
            <a:endParaRPr lang="en-AU" altLang="ru-RU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56CEFDB1-156C-4109-9CB0-6B5442E037C2}" type="slidenum">
              <a:rPr lang="en-AU" altLang="ru-RU"/>
              <a:pPr/>
              <a:t>18</a:t>
            </a:fld>
            <a:endParaRPr lang="en-A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Что интереснее</a:t>
            </a:r>
            <a:r>
              <a:rPr lang="en-AU" altLang="ru-RU" smtClean="0"/>
              <a:t>? </a:t>
            </a:r>
            <a:r>
              <a:rPr lang="ru-RU" altLang="ru-RU" smtClean="0"/>
              <a:t>Что больше мотивирует</a:t>
            </a:r>
            <a:r>
              <a:rPr lang="en-AU" altLang="ru-RU" smtClean="0"/>
              <a:t>?</a:t>
            </a:r>
          </a:p>
          <a:p>
            <a:endParaRPr lang="en-AU" altLang="ru-RU" smtClean="0"/>
          </a:p>
          <a:p>
            <a:endParaRPr lang="en-AU" altLang="ru-RU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C7ECF90-4EA7-422F-A55F-168590E8E3A7}" type="slidenum">
              <a:rPr lang="en-AU" altLang="ru-RU"/>
              <a:pPr/>
              <a:t>19</a:t>
            </a:fld>
            <a:endParaRPr lang="en-A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Примечание</a:t>
            </a:r>
            <a:r>
              <a:rPr lang="en-AU" altLang="ru-RU" smtClean="0"/>
              <a:t>: </a:t>
            </a:r>
            <a:r>
              <a:rPr lang="ru-RU" altLang="ru-RU" smtClean="0"/>
              <a:t>для новичков это может быть сложно</a:t>
            </a:r>
            <a:r>
              <a:rPr lang="en-US" altLang="ru-RU" smtClean="0"/>
              <a:t>, </a:t>
            </a:r>
            <a:r>
              <a:rPr lang="ru-RU" altLang="ru-RU" smtClean="0"/>
              <a:t>но опытные преподаватели способны охватить содержание значительного объёма</a:t>
            </a:r>
            <a:r>
              <a:rPr lang="en-US" altLang="ru-RU" smtClean="0"/>
              <a:t>, </a:t>
            </a:r>
            <a:r>
              <a:rPr lang="ru-RU" altLang="ru-RU" smtClean="0"/>
              <a:t>так как они знакомы с ментальными (концептуальными) моделями</a:t>
            </a:r>
            <a:r>
              <a:rPr lang="en-AU" altLang="ru-RU" smtClean="0"/>
              <a:t> </a:t>
            </a:r>
            <a:r>
              <a:rPr lang="ru-RU" altLang="ru-RU" smtClean="0"/>
              <a:t>и могут легко </a:t>
            </a:r>
            <a:r>
              <a:rPr lang="en-US" altLang="ru-RU" smtClean="0"/>
              <a:t>“</a:t>
            </a:r>
            <a:r>
              <a:rPr lang="ru-RU" altLang="ru-RU" smtClean="0"/>
              <a:t>позаимствовать</a:t>
            </a:r>
            <a:r>
              <a:rPr lang="en-US" altLang="ru-RU" smtClean="0"/>
              <a:t>”</a:t>
            </a:r>
            <a:r>
              <a:rPr lang="ru-RU" altLang="ru-RU" smtClean="0"/>
              <a:t> из них что-то необходимое и </a:t>
            </a:r>
            <a:r>
              <a:rPr lang="en-US" altLang="ru-RU" smtClean="0"/>
              <a:t>“</a:t>
            </a:r>
            <a:r>
              <a:rPr lang="ru-RU" altLang="ru-RU" smtClean="0"/>
              <a:t>вставить</a:t>
            </a:r>
            <a:r>
              <a:rPr lang="en-US" altLang="ru-RU" smtClean="0"/>
              <a:t>” </a:t>
            </a:r>
            <a:r>
              <a:rPr lang="ru-RU" altLang="ru-RU" smtClean="0"/>
              <a:t>в их собственные модели</a:t>
            </a:r>
            <a:r>
              <a:rPr lang="en-AU" altLang="ru-RU" smtClean="0"/>
              <a:t>.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15BA9C9-25B5-4DDC-9761-18DC111A9BF4}" type="slidenum">
              <a:rPr lang="en-AU" altLang="ru-RU"/>
              <a:pPr/>
              <a:t>3</a:t>
            </a:fld>
            <a:endParaRPr lang="en-A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Сначала нужно определить цель или компетенцию и профессиональные задачи</a:t>
            </a:r>
            <a:r>
              <a:rPr lang="en-US" altLang="ru-RU" smtClean="0"/>
              <a:t>, </a:t>
            </a:r>
            <a:r>
              <a:rPr lang="ru-RU" altLang="ru-RU" smtClean="0"/>
              <a:t>и только  потом  планировать учебные мероприятия</a:t>
            </a:r>
            <a:r>
              <a:rPr lang="en-US" altLang="ru-RU" smtClean="0"/>
              <a:t>.</a:t>
            </a:r>
            <a:endParaRPr lang="en-AU" altLang="ru-RU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E7D24FD-AC20-43EC-81EE-9945D85154A9}" type="slidenum">
              <a:rPr lang="en-AU" altLang="ru-RU"/>
              <a:pPr/>
              <a:t>6</a:t>
            </a:fld>
            <a:endParaRPr lang="en-A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Определив цель</a:t>
            </a:r>
            <a:r>
              <a:rPr lang="en-US" altLang="ru-RU" smtClean="0"/>
              <a:t>, </a:t>
            </a:r>
            <a:r>
              <a:rPr lang="ru-RU" altLang="ru-RU" smtClean="0"/>
              <a:t>которую нужно достичь</a:t>
            </a:r>
            <a:r>
              <a:rPr lang="en-US" altLang="ru-RU" smtClean="0"/>
              <a:t>,</a:t>
            </a:r>
            <a:r>
              <a:rPr lang="ru-RU" altLang="ru-RU" smtClean="0"/>
              <a:t> или компетенцию</a:t>
            </a:r>
            <a:r>
              <a:rPr lang="en-US" altLang="ru-RU" smtClean="0"/>
              <a:t>, </a:t>
            </a:r>
            <a:r>
              <a:rPr lang="ru-RU" altLang="ru-RU" smtClean="0"/>
              <a:t>которую нужно освоить</a:t>
            </a:r>
            <a:r>
              <a:rPr lang="en-US" altLang="ru-RU" smtClean="0"/>
              <a:t>, </a:t>
            </a:r>
            <a:endParaRPr lang="ru-RU" altLang="ru-RU" smtClean="0"/>
          </a:p>
          <a:p>
            <a:r>
              <a:rPr lang="ru-RU" altLang="ru-RU" smtClean="0"/>
              <a:t>Вы поймёте то</a:t>
            </a:r>
            <a:r>
              <a:rPr lang="en-US" altLang="ru-RU" smtClean="0"/>
              <a:t>,  </a:t>
            </a:r>
            <a:r>
              <a:rPr lang="ru-RU" altLang="ru-RU" smtClean="0"/>
              <a:t>как это должно осуществляться</a:t>
            </a:r>
            <a:r>
              <a:rPr lang="en-AU" altLang="ru-RU" smtClean="0"/>
              <a:t>.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0CFBA6D-080F-4A78-B5F6-A533EB3686AF}" type="slidenum">
              <a:rPr lang="en-AU" altLang="ru-RU"/>
              <a:pPr/>
              <a:t>10</a:t>
            </a:fld>
            <a:endParaRPr lang="en-A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Необходимо включить </a:t>
            </a:r>
            <a:r>
              <a:rPr lang="ru-RU" altLang="ru-RU" b="1" smtClean="0"/>
              <a:t>инструменты</a:t>
            </a:r>
            <a:r>
              <a:rPr lang="en-US" altLang="ru-RU" smtClean="0"/>
              <a:t>, </a:t>
            </a:r>
            <a:r>
              <a:rPr lang="ru-RU" altLang="ru-RU" smtClean="0"/>
              <a:t>которые могут понадобиться</a:t>
            </a:r>
            <a:r>
              <a:rPr lang="en-AU" altLang="ru-RU" smtClean="0"/>
              <a:t>. </a:t>
            </a:r>
          </a:p>
          <a:p>
            <a:r>
              <a:rPr lang="ru-RU" altLang="ru-RU" smtClean="0"/>
              <a:t>Но ещё </a:t>
            </a:r>
            <a:r>
              <a:rPr lang="ru-RU" altLang="ru-RU" b="1" smtClean="0"/>
              <a:t>не время начинать обучение</a:t>
            </a:r>
            <a:r>
              <a:rPr lang="en-AU" altLang="ru-RU" smtClean="0"/>
              <a:t>, </a:t>
            </a:r>
            <a:r>
              <a:rPr lang="ru-RU" altLang="ru-RU" smtClean="0"/>
              <a:t>хотя при обучении</a:t>
            </a:r>
            <a:r>
              <a:rPr lang="en-US" altLang="ru-RU" smtClean="0"/>
              <a:t>, </a:t>
            </a:r>
            <a:r>
              <a:rPr lang="ru-RU" altLang="ru-RU" smtClean="0"/>
              <a:t>основанном на силлабусе</a:t>
            </a:r>
            <a:r>
              <a:rPr lang="en-US" altLang="ru-RU" smtClean="0"/>
              <a:t>, </a:t>
            </a:r>
            <a:r>
              <a:rPr lang="ru-RU" altLang="ru-RU" smtClean="0"/>
              <a:t>оно здесь и начинается</a:t>
            </a:r>
            <a:r>
              <a:rPr lang="en-AU" altLang="ru-RU" smtClean="0"/>
              <a:t>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93935891-092F-4B10-84B5-2E558C5C9C90}" type="slidenum">
              <a:rPr lang="en-AU" altLang="ru-RU"/>
              <a:pPr/>
              <a:t>12</a:t>
            </a:fld>
            <a:endParaRPr lang="en-A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Это – основа планирования осуществляемого Вами обучения</a:t>
            </a:r>
            <a:r>
              <a:rPr lang="en-AU" altLang="ru-RU" smtClean="0"/>
              <a:t>. </a:t>
            </a:r>
            <a:r>
              <a:rPr lang="ru-RU" altLang="ru-RU" smtClean="0"/>
              <a:t>Начните из центра и двигайтесь дальше</a:t>
            </a:r>
            <a:r>
              <a:rPr lang="en-AU" altLang="ru-RU" smtClean="0"/>
              <a:t>.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0BDF839-FA50-4A08-8873-2722A00C8B64}" type="slidenum">
              <a:rPr lang="en-AU" altLang="ru-RU"/>
              <a:pPr/>
              <a:t>14</a:t>
            </a:fld>
            <a:endParaRPr lang="en-A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Это – основа планирования осуществляемого Вами обучения</a:t>
            </a:r>
            <a:r>
              <a:rPr lang="en-AU" altLang="ru-RU" smtClean="0"/>
              <a:t>. </a:t>
            </a:r>
            <a:r>
              <a:rPr lang="ru-RU" altLang="ru-RU" smtClean="0"/>
              <a:t>Начните из центра и двигайтесь дальше</a:t>
            </a:r>
            <a:r>
              <a:rPr lang="en-AU" altLang="ru-RU" smtClean="0"/>
              <a:t>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CDE27CE7-D473-4107-B314-4D73984F322F}" type="slidenum">
              <a:rPr lang="en-AU" altLang="ru-RU"/>
              <a:pPr/>
              <a:t>15</a:t>
            </a:fld>
            <a:endParaRPr lang="en-A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Это – основа планирования осуществляемого Вами обучения</a:t>
            </a:r>
            <a:r>
              <a:rPr lang="en-AU" altLang="ru-RU" smtClean="0"/>
              <a:t>. </a:t>
            </a:r>
            <a:r>
              <a:rPr lang="ru-RU" altLang="ru-RU" smtClean="0"/>
              <a:t>Начните из центра и двигайтесь дальше</a:t>
            </a:r>
            <a:r>
              <a:rPr lang="en-AU" altLang="ru-RU" smtClean="0"/>
              <a:t>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F10A5624-783A-4AAB-A139-CEDDAE4ABCE2}" type="slidenum">
              <a:rPr lang="en-AU" altLang="ru-RU"/>
              <a:pPr/>
              <a:t>16</a:t>
            </a:fld>
            <a:endParaRPr lang="en-A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ru-RU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5043B76-8EDE-47D2-A7F4-077A45FB6BD7}" type="slidenum">
              <a:rPr lang="en-AU" altLang="ru-RU"/>
              <a:pPr/>
              <a:t>17</a:t>
            </a:fld>
            <a:endParaRPr lang="en-A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ED6D-9466-448C-9BBD-57CF6EBE8126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D5B7C-869F-4857-99A5-6C28A6E3C4AD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54865605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60DE2-D013-42B6-95A7-6F789BD0F4B1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6AB40-5492-40DE-BE81-36CFA9BF7695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91928673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62F3-6836-4162-A607-18935CBADE3E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20CD0-D282-4B7D-B345-3C7C0D7706DB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353717823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5DA2-CA32-4403-A072-EF765614387E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AA538-E210-4FEF-88C7-3405834B3692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32294411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FFFF00"/>
                </a:solidFill>
                <a:latin typeface="Aller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tx1"/>
                </a:solidFill>
                <a:latin typeface="Aller" pitchFamily="2" charset="0"/>
              </a:defRPr>
            </a:lvl1pPr>
            <a:lvl2pPr marL="0" indent="536575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  <a:defRPr>
                <a:solidFill>
                  <a:schemeClr val="tx1"/>
                </a:solidFill>
                <a:latin typeface="Aller" pitchFamily="2" charset="0"/>
              </a:defRPr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CDE9D-9E45-494C-8534-E9295131B0D5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CEED3-632E-4037-9629-740E0DEB70F6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136856821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accent6">
                    <a:lumMod val="75000"/>
                  </a:schemeClr>
                </a:solidFill>
                <a:latin typeface="Aller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>
                <a:solidFill>
                  <a:schemeClr val="tx1"/>
                </a:solidFill>
                <a:latin typeface="Aller" pitchFamily="2" charset="0"/>
              </a:defRPr>
            </a:lvl1pPr>
            <a:lvl2pPr marL="0" indent="536575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None/>
              <a:defRPr>
                <a:solidFill>
                  <a:schemeClr val="tx1"/>
                </a:solidFill>
                <a:latin typeface="Aller" pitchFamily="2" charset="0"/>
              </a:defRPr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76397807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45365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418B0-6EDE-4986-9948-E379E1D90E7E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7E95F-1C38-43C5-9777-A9F0EF304F99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256862614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35799-3A5E-48A5-86C5-8164C94F8FBA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BF776-CC45-4CE4-BD7B-7C29E3E0EB50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1340910967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1EA4-C228-47EB-AC8E-4D8B88B925A6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F5FD3-2E4D-40D5-B465-E681CC7DDF9C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316366507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E8267-C903-4D93-A86E-3EFA4CE5A9AD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DA17D-FAA1-41C1-99CB-AF9AE5CE256B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251592213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 algn="l">
              <a:lnSpc>
                <a:spcPct val="80000"/>
              </a:lnSpc>
              <a:defRPr kumimoji="0" lang="en-US" sz="5400" b="1" i="0" u="none" strike="noStrike" kern="1200" cap="none" spc="0" normalizeH="0" baseline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224FA-FAA5-49A8-B6BD-7F6D176CD865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F5FFC-74B4-4E8C-8AF0-0DDA109BFCE4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227933104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AC005-1D4D-479E-AF72-22A32ABA618A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2AD75-9E0C-4073-9F39-54ECD4364242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312177522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E210C-3B57-4DF2-8FD2-A424BEE14DC1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4C6B9-D2B7-4D7F-831B-B4D044BB8317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1634007961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FFD9F-EDAE-4C92-8326-A1AADB172835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445AD-D218-4762-93FD-90F2294F4AF9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191665948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33F87-85DC-469A-86B5-E26CB5A11C21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2FEF9-2974-4543-8E58-B35A9E27DA9B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180820708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5BAB-E8CF-40B1-95C8-C5305DFA5E0C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25E2A-F013-496C-A1C3-FE0CEE294D33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3785137778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AU"/>
              <a:t>http://usablelearning.wordpress.com/2009/09/10/id-webcomic-1-working-with-smes-on-content/ </a:t>
            </a:r>
          </a:p>
        </p:txBody>
      </p:sp>
    </p:spTree>
    <p:extLst>
      <p:ext uri="{BB962C8B-B14F-4D97-AF65-F5344CB8AC3E}">
        <p14:creationId xmlns:p14="http://schemas.microsoft.com/office/powerpoint/2010/main" val="1354974053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AU"/>
              <a:t>http://usablelearning.wordpress.com/2009/09/10/id-webcomic-1-working-with-smes-on-content/ </a:t>
            </a:r>
          </a:p>
        </p:txBody>
      </p:sp>
    </p:spTree>
    <p:extLst>
      <p:ext uri="{BB962C8B-B14F-4D97-AF65-F5344CB8AC3E}">
        <p14:creationId xmlns:p14="http://schemas.microsoft.com/office/powerpoint/2010/main" val="2985684493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r>
              <a:rPr lang="en-AU"/>
              <a:t>http://usablelearning.wordpress.com/2009/09/10/id-webcomic-1-working-with-smes-on-content/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449170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AU"/>
              <a:t>http://usablelearning.wordpress.com/2009/09/10/id-webcomic-1-working-with-smes-on-content/ </a:t>
            </a:r>
          </a:p>
        </p:txBody>
      </p:sp>
    </p:spTree>
    <p:extLst>
      <p:ext uri="{BB962C8B-B14F-4D97-AF65-F5344CB8AC3E}">
        <p14:creationId xmlns:p14="http://schemas.microsoft.com/office/powerpoint/2010/main" val="16769721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AU"/>
              <a:t>http://usablelearning.wordpress.com/2009/09/10/id-webcomic-1-working-with-smes-on-content/ </a:t>
            </a:r>
          </a:p>
        </p:txBody>
      </p:sp>
    </p:spTree>
    <p:extLst>
      <p:ext uri="{BB962C8B-B14F-4D97-AF65-F5344CB8AC3E}">
        <p14:creationId xmlns:p14="http://schemas.microsoft.com/office/powerpoint/2010/main" val="177991253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F5C95-DE1C-4475-8301-17109EB23A9D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CAF61-97CA-48C0-AF06-4FFA3B3947AA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586220181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67A57E5-6105-498B-85C9-1DB3324A9926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08AE8A7C-1BDF-4B93-82FD-9B27CB9DF9AB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932360530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21AFF29-0E06-434B-9D59-202CA5555C6F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BD43703A-C5B5-41BA-8A69-DB4FB0FB1EF8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4243281150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1C9026A-15CF-4EEA-B086-F3AB991CF7DC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A2411488-7BE6-4E9D-84BD-D550FC7317B3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2310852624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A2E3D55-25BD-46D1-95A9-DB82867FEBB5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33C7E728-8392-4BE8-961B-59D61816EE6C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2730341531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80FA065-B688-4C27-A2CD-E980A99BFBAB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33DA5AD7-7887-4A94-8E65-5EB04E6704EB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2353389110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366FC26-B92D-42DF-A6A8-FB7B4774A469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39C96AC9-7CDB-40BF-95B2-1EF3ECE1A299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3351994532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A48B38E-761E-4994-B80E-12619BB1F5F9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95BA2468-16E2-492C-A934-0A2145A5E76A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284045412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F9EAB-7F76-4BA5-A3D1-05F518D0D6DC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7712E-E777-4D7C-8865-CCA962408127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33335202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644B4-88CA-4E2F-B0F4-97A68FD4041A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B7641-A170-41C5-A715-696B9508C4AD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393363084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C2A42-81B9-4758-A0A3-854A9D55ED0A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E50C6-ACCA-46A3-AF62-305A3C67D989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360942204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20F46-1C2C-4CF5-9B50-125C2E860230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5F451-84A8-4EBE-82BB-F02A2F574551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409711719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6D67B-FC6E-4F67-9A34-9AB0DC0BE835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D22D4-75FD-46B9-BFA4-10975E10F5D2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401129422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6DA98-8ED7-462A-BF0E-A6D871A2AEA4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7E422-380F-42B5-B712-A0936A007211}" type="slidenum">
              <a:rPr lang="en-AU" altLang="ru-RU"/>
              <a:pPr/>
              <a:t>‹#›</a:t>
            </a:fld>
            <a:endParaRPr lang="en-AU" altLang="ru-RU"/>
          </a:p>
        </p:txBody>
      </p:sp>
    </p:spTree>
    <p:extLst>
      <p:ext uri="{BB962C8B-B14F-4D97-AF65-F5344CB8AC3E}">
        <p14:creationId xmlns:p14="http://schemas.microsoft.com/office/powerpoint/2010/main" val="80305577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A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A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AEF2BC3-43EA-4CEC-A9A6-7BB3F0C8ED4C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F507799-C739-4619-BCC1-A998FF36DACA}" type="slidenum">
              <a:rPr lang="en-AU" altLang="ru-RU"/>
              <a:pPr/>
              <a:t>‹#›</a:t>
            </a:fld>
            <a:endParaRPr lang="en-A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1" r:id="rId1"/>
    <p:sldLayoutId id="2147484742" r:id="rId2"/>
    <p:sldLayoutId id="2147484743" r:id="rId3"/>
    <p:sldLayoutId id="2147484744" r:id="rId4"/>
    <p:sldLayoutId id="2147484745" r:id="rId5"/>
    <p:sldLayoutId id="2147484746" r:id="rId6"/>
    <p:sldLayoutId id="2147484747" r:id="rId7"/>
    <p:sldLayoutId id="2147484748" r:id="rId8"/>
    <p:sldLayoutId id="2147484749" r:id="rId9"/>
    <p:sldLayoutId id="2147484750" r:id="rId10"/>
    <p:sldLayoutId id="214748475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AA5107">
                <a:alpha val="87999"/>
              </a:srgbClr>
            </a:gs>
            <a:gs pos="50000">
              <a:srgbClr val="F79C51">
                <a:alpha val="93999"/>
              </a:srgbClr>
            </a:gs>
            <a:gs pos="100000">
              <a:srgbClr val="F8A76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AU" alt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A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B01C6D-DD69-4A5B-93F3-C39334E20C41}" type="datetimeFigureOut">
              <a:rPr lang="en-AU"/>
              <a:pPr>
                <a:defRPr/>
              </a:pPr>
              <a:t>20/04/2020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30F1F17-14AD-4B41-A5F6-D6FC28D91207}" type="slidenum">
              <a:rPr lang="en-AU" altLang="ru-RU"/>
              <a:pPr/>
              <a:t>‹#›</a:t>
            </a:fld>
            <a:endParaRPr lang="en-A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3" r:id="rId2"/>
    <p:sldLayoutId id="2147484763" r:id="rId3"/>
    <p:sldLayoutId id="2147484764" r:id="rId4"/>
    <p:sldLayoutId id="2147484754" r:id="rId5"/>
    <p:sldLayoutId id="2147484755" r:id="rId6"/>
    <p:sldLayoutId id="2147484756" r:id="rId7"/>
    <p:sldLayoutId id="2147484757" r:id="rId8"/>
    <p:sldLayoutId id="2147484758" r:id="rId9"/>
    <p:sldLayoutId id="2147484759" r:id="rId10"/>
    <p:sldLayoutId id="2147484760" r:id="rId11"/>
    <p:sldLayoutId id="2147484761" r:id="rId12"/>
    <p:sldLayoutId id="2147484762" r:id="rId13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en-AU" altLang="ru-RU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en-AU" altLang="ru-RU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850" y="6457950"/>
            <a:ext cx="8496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AU"/>
              <a:t>http://usablelearning.wordpress.com/2009/09/10/id-webcomic-1-working-with-smes-on-content/ 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  <p:sldLayoutId id="2147484773" r:id="rId9"/>
    <p:sldLayoutId id="2147484774" r:id="rId10"/>
    <p:sldLayoutId id="2147484775" r:id="rId11"/>
    <p:sldLayoutId id="2147484776" r:id="rId12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3.xml"/><Relationship Id="rId6" Type="http://schemas.openxmlformats.org/officeDocument/2006/relationships/hyperlink" Target="http://blog.cathy-moore.com/site-contents/" TargetMode="External"/><Relationship Id="rId5" Type="http://schemas.openxmlformats.org/officeDocument/2006/relationships/hyperlink" Target="http://e-lpro.blogspot.ru/2012/06/blog-post_10.html" TargetMode="External"/><Relationship Id="rId10" Type="http://schemas.openxmlformats.org/officeDocument/2006/relationships/hyperlink" Target="http://blog.cathy-moore.com/2008/05/be-an-elearning-action-hero/" TargetMode="External"/><Relationship Id="rId4" Type="http://schemas.openxmlformats.org/officeDocument/2006/relationships/hyperlink" Target="http://blog.cathy-moore.com/" TargetMode="Externa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95536" y="764704"/>
            <a:ext cx="8568952" cy="216024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Повысьте </a:t>
            </a:r>
            <a:r>
              <a:rPr lang="ru-RU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вовлечённость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обучение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помощью 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4800" b="1" spc="12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Карты планирования учебных действий</a:t>
            </a:r>
            <a:endParaRPr lang="en-AU" sz="4800" b="1" spc="12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/>
          </a:blip>
          <a:stretch>
            <a:fillRect/>
          </a:stretch>
        </p:blipFill>
        <p:spPr>
          <a:xfrm>
            <a:off x="564551" y="4278560"/>
            <a:ext cx="2927329" cy="1960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419872" y="5589240"/>
            <a:ext cx="2880320" cy="91503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905"/>
                <a:solidFill>
                  <a:schemeClr val="bg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Ян Белл</a:t>
            </a:r>
            <a:endParaRPr lang="en-AU" sz="5400" b="1" dirty="0" smtClean="0">
              <a:ln w="1905"/>
              <a:solidFill>
                <a:schemeClr val="bg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493713" y="6453188"/>
            <a:ext cx="1630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ru-RU" altLang="ru-RU" sz="1200"/>
              <a:t>Апрель</a:t>
            </a:r>
            <a:r>
              <a:rPr lang="en-AU" altLang="ru-RU" sz="1200"/>
              <a:t> 2014            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 flipH="1" flipV="1">
            <a:off x="2878138" y="3425825"/>
            <a:ext cx="541337" cy="50165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870450" y="5153025"/>
            <a:ext cx="854075" cy="40481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29313" y="3425825"/>
            <a:ext cx="874712" cy="79851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265363" y="4540250"/>
            <a:ext cx="1011237" cy="317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065838" y="2624138"/>
            <a:ext cx="882650" cy="57785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915988"/>
            <a:ext cx="9509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69950"/>
            <a:ext cx="8969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3311525"/>
            <a:ext cx="6762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5057775" y="3311525"/>
            <a:ext cx="666750" cy="40481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67288" y="4071938"/>
            <a:ext cx="0" cy="58102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492500" y="3868738"/>
            <a:ext cx="1225550" cy="40481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1259632" y="65696"/>
            <a:ext cx="7992888" cy="915032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Разработать </a:t>
            </a:r>
            <a:r>
              <a:rPr lang="ru-RU" sz="5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учебные</a:t>
            </a:r>
            <a:r>
              <a:rPr lang="ru-RU" sz="6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мероприятия </a:t>
            </a:r>
            <a: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обучения каждой профессиональной задаче</a:t>
            </a:r>
            <a:endParaRPr lang="en-A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7662" name="Group 27"/>
          <p:cNvGrpSpPr>
            <a:grpSpLocks/>
          </p:cNvGrpSpPr>
          <p:nvPr/>
        </p:nvGrpSpPr>
        <p:grpSpPr bwMode="auto">
          <a:xfrm>
            <a:off x="215900" y="177800"/>
            <a:ext cx="690563" cy="692150"/>
            <a:chOff x="2584562" y="4249874"/>
            <a:chExt cx="691294" cy="691294"/>
          </a:xfrm>
        </p:grpSpPr>
        <p:sp>
          <p:nvSpPr>
            <p:cNvPr id="29" name="Oval 28"/>
            <p:cNvSpPr/>
            <p:nvPr/>
          </p:nvSpPr>
          <p:spPr>
            <a:xfrm>
              <a:off x="2678181" y="4343493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30" name="Donut 29"/>
            <p:cNvSpPr/>
            <p:nvPr/>
          </p:nvSpPr>
          <p:spPr>
            <a:xfrm>
              <a:off x="2584562" y="4249874"/>
              <a:ext cx="691294" cy="691294"/>
            </a:xfrm>
            <a:prstGeom prst="donut">
              <a:avLst>
                <a:gd name="adj" fmla="val 1030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A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476375" y="981075"/>
            <a:ext cx="6983413" cy="985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dirty="0">
                <a:latin typeface="+mn-lt"/>
                <a:ea typeface="+mn-ea"/>
                <a:cs typeface="Arial" charset="0"/>
              </a:rPr>
              <a:t>Если обучающиеся успешно завершат эти учебные мероприятия, они будут способны выполнять профессиональные задачи</a:t>
            </a:r>
            <a:endParaRPr lang="en-AU" sz="2800" b="1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6375" y="1966913"/>
            <a:ext cx="69834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+mn-lt"/>
                <a:ea typeface="+mn-ea"/>
                <a:cs typeface="Arial" charset="0"/>
              </a:rPr>
              <a:t>Подберите учебные мероприятия для каждой профессиональной задачи</a:t>
            </a:r>
            <a:endParaRPr lang="en-AU" sz="2800" b="1" dirty="0">
              <a:latin typeface="+mn-lt"/>
              <a:ea typeface="+mn-ea"/>
              <a:cs typeface="Arial" charset="0"/>
            </a:endParaRPr>
          </a:p>
        </p:txBody>
      </p:sp>
      <p:pic>
        <p:nvPicPr>
          <p:cNvPr id="27665" name="Picture 4" descr="C:\Users\Ian Bell\Desktop\Learning Activities map\Possible resources for PPT\stick_figure_holding_hammer_1600_clr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624138"/>
            <a:ext cx="939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4" descr="C:\Users\Ian Bell\Desktop\Learning Activities map\Possible resources for PPT\stick_figure_holding_hammer_1600_clr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4660900"/>
            <a:ext cx="9398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4" descr="C:\Users\Ian Bell\Desktop\Learning Activities map\Possible resources for PPT\stick_figure_holding_hammer_1600_clr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3789363"/>
            <a:ext cx="939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955675"/>
            <a:ext cx="95091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908050"/>
            <a:ext cx="8969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89693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675 0.171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856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19323 0.45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225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6033 0.629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56" y="314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08 0.0449 L 0.65191 0.4122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3" y="183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20295 0.27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stCxn id="47114" idx="2"/>
          </p:cNvCxnSpPr>
          <p:nvPr/>
        </p:nvCxnSpPr>
        <p:spPr>
          <a:xfrm>
            <a:off x="4167188" y="714375"/>
            <a:ext cx="9525" cy="240188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171154" y="1268760"/>
            <a:ext cx="1744662" cy="1134715"/>
            <a:chOff x="1459114" y="1268638"/>
            <a:chExt cx="1744280" cy="1135232"/>
          </a:xfrm>
          <a:solidFill>
            <a:schemeClr val="bg2">
              <a:lumMod val="50000"/>
            </a:schemeClr>
          </a:solidFill>
        </p:grpSpPr>
        <p:cxnSp>
          <p:nvCxnSpPr>
            <p:cNvPr id="32" name="Straight Connector 31"/>
            <p:cNvCxnSpPr/>
            <p:nvPr/>
          </p:nvCxnSpPr>
          <p:spPr>
            <a:xfrm flipH="1" flipV="1">
              <a:off x="2278506" y="1589112"/>
              <a:ext cx="499954" cy="814758"/>
            </a:xfrm>
            <a:prstGeom prst="line">
              <a:avLst/>
            </a:prstGeom>
            <a:grpFill/>
            <a:ln w="28575">
              <a:solidFill>
                <a:srgbClr val="93C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1459114" y="1268638"/>
              <a:ext cx="1744280" cy="576177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Анализ текущей карты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1763713" y="2366963"/>
            <a:ext cx="1982787" cy="990600"/>
            <a:chOff x="1944216" y="2273241"/>
            <a:chExt cx="1983804" cy="989960"/>
          </a:xfrm>
          <a:solidFill>
            <a:schemeClr val="accent6">
              <a:lumMod val="75000"/>
            </a:schemeClr>
          </a:solidFill>
        </p:grpSpPr>
        <p:cxnSp>
          <p:nvCxnSpPr>
            <p:cNvPr id="11" name="Straight Connector 10"/>
            <p:cNvCxnSpPr/>
            <p:nvPr/>
          </p:nvCxnSpPr>
          <p:spPr>
            <a:xfrm>
              <a:off x="3040153" y="2595295"/>
              <a:ext cx="887867" cy="667906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944216" y="2273241"/>
              <a:ext cx="1728192" cy="440177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Анализ характеристик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5927724" y="3861048"/>
            <a:ext cx="3108771" cy="552450"/>
            <a:chOff x="5928303" y="3861983"/>
            <a:chExt cx="3108237" cy="551180"/>
          </a:xfrm>
          <a:solidFill>
            <a:srgbClr val="92D050"/>
          </a:solidFill>
        </p:grpSpPr>
        <p:cxnSp>
          <p:nvCxnSpPr>
            <p:cNvPr id="33" name="Straight Connector 32"/>
            <p:cNvCxnSpPr/>
            <p:nvPr/>
          </p:nvCxnSpPr>
          <p:spPr>
            <a:xfrm>
              <a:off x="5928303" y="4123072"/>
              <a:ext cx="2028476" cy="15839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7272649" y="3861983"/>
              <a:ext cx="1763891" cy="55118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Климатология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 bwMode="auto">
          <a:xfrm flipV="1">
            <a:off x="1728788" y="4916488"/>
            <a:ext cx="369887" cy="517525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8" name="Group 83"/>
          <p:cNvGrpSpPr>
            <a:grpSpLocks/>
          </p:cNvGrpSpPr>
          <p:nvPr/>
        </p:nvGrpSpPr>
        <p:grpSpPr bwMode="auto">
          <a:xfrm>
            <a:off x="1212850" y="4083050"/>
            <a:ext cx="1679575" cy="1130657"/>
            <a:chOff x="1211905" y="4083087"/>
            <a:chExt cx="1680486" cy="1130710"/>
          </a:xfrm>
          <a:solidFill>
            <a:srgbClr val="92D050"/>
          </a:solidFill>
        </p:grpSpPr>
        <p:cxnSp>
          <p:nvCxnSpPr>
            <p:cNvPr id="35" name="Straight Connector 34"/>
            <p:cNvCxnSpPr/>
            <p:nvPr/>
          </p:nvCxnSpPr>
          <p:spPr>
            <a:xfrm flipH="1">
              <a:off x="2155391" y="4083087"/>
              <a:ext cx="508276" cy="693770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1211905" y="4650543"/>
              <a:ext cx="1680486" cy="56325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Подготовка прогноза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78"/>
          <p:cNvGrpSpPr>
            <a:grpSpLocks/>
          </p:cNvGrpSpPr>
          <p:nvPr/>
        </p:nvGrpSpPr>
        <p:grpSpPr bwMode="auto">
          <a:xfrm>
            <a:off x="2009775" y="3619500"/>
            <a:ext cx="1662113" cy="611188"/>
            <a:chOff x="2009798" y="3619622"/>
            <a:chExt cx="1662610" cy="611094"/>
          </a:xfrm>
          <a:solidFill>
            <a:schemeClr val="accent6">
              <a:lumMod val="75000"/>
            </a:schemeClr>
          </a:solidFill>
        </p:grpSpPr>
        <p:cxnSp>
          <p:nvCxnSpPr>
            <p:cNvPr id="14" name="Straight Connector 13"/>
            <p:cNvCxnSpPr/>
            <p:nvPr/>
          </p:nvCxnSpPr>
          <p:spPr>
            <a:xfrm flipV="1">
              <a:off x="2932412" y="3619622"/>
              <a:ext cx="739996" cy="458717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009798" y="3790539"/>
              <a:ext cx="1307012" cy="440177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Прогноз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114" name="TextBox 1"/>
          <p:cNvSpPr txBox="1">
            <a:spLocks noChangeArrowheads="1"/>
          </p:cNvSpPr>
          <p:nvPr/>
        </p:nvSpPr>
        <p:spPr bwMode="auto">
          <a:xfrm>
            <a:off x="3078163" y="252413"/>
            <a:ext cx="2176462" cy="46196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dirty="0">
                <a:solidFill>
                  <a:srgbClr val="74A510"/>
                </a:solidFill>
                <a:ea typeface="+mn-ea"/>
                <a:cs typeface="Arial" panose="020B0604020202020204" pitchFamily="34" charset="0"/>
              </a:rPr>
              <a:t>Прогноз грозы </a:t>
            </a:r>
            <a:endParaRPr lang="en-AU" sz="2400" b="1" dirty="0">
              <a:solidFill>
                <a:srgbClr val="74A51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72408" y="3115566"/>
            <a:ext cx="1116000" cy="111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127000" dir="27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Цель</a:t>
            </a:r>
            <a:endParaRPr lang="en-A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7521" y="6291916"/>
            <a:ext cx="1418084" cy="30543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127000" dir="27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Мероприятие</a:t>
            </a:r>
            <a:endParaRPr lang="en-AU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7519" y="5759450"/>
            <a:ext cx="1896211" cy="4713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127000" dir="27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Профессиональная задача</a:t>
            </a:r>
            <a:endParaRPr lang="en-AU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80"/>
          <p:cNvGrpSpPr>
            <a:grpSpLocks/>
          </p:cNvGrpSpPr>
          <p:nvPr/>
        </p:nvGrpSpPr>
        <p:grpSpPr bwMode="auto">
          <a:xfrm>
            <a:off x="4532315" y="2566988"/>
            <a:ext cx="1695870" cy="696912"/>
            <a:chOff x="4532885" y="2567461"/>
            <a:chExt cx="1694393" cy="695740"/>
          </a:xfrm>
          <a:solidFill>
            <a:schemeClr val="accent6">
              <a:lumMod val="75000"/>
            </a:schemeClr>
          </a:solidFill>
        </p:grpSpPr>
        <p:cxnSp>
          <p:nvCxnSpPr>
            <p:cNvPr id="12" name="Straight Connector 11"/>
            <p:cNvCxnSpPr/>
            <p:nvPr/>
          </p:nvCxnSpPr>
          <p:spPr>
            <a:xfrm flipH="1">
              <a:off x="4532885" y="2827373"/>
              <a:ext cx="683616" cy="435828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4563455" y="2567461"/>
              <a:ext cx="1663823" cy="548105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Прогноз характеристик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5321301" y="1844676"/>
            <a:ext cx="3499171" cy="722312"/>
            <a:chOff x="5754258" y="2126297"/>
            <a:chExt cx="3499137" cy="722799"/>
          </a:xfrm>
          <a:solidFill>
            <a:srgbClr val="92D050"/>
          </a:solidFill>
        </p:grpSpPr>
        <p:cxnSp>
          <p:nvCxnSpPr>
            <p:cNvPr id="58" name="Straight Connector 57"/>
            <p:cNvCxnSpPr/>
            <p:nvPr/>
          </p:nvCxnSpPr>
          <p:spPr>
            <a:xfrm flipH="1">
              <a:off x="5754258" y="2413828"/>
              <a:ext cx="571495" cy="435268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58"/>
            <p:cNvSpPr/>
            <p:nvPr/>
          </p:nvSpPr>
          <p:spPr>
            <a:xfrm>
              <a:off x="6157081" y="2126297"/>
              <a:ext cx="3096314" cy="55917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Дистанционное зондирование для прогноза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5076826" y="980728"/>
            <a:ext cx="2303486" cy="1614835"/>
            <a:chOff x="5843053" y="1778541"/>
            <a:chExt cx="2304428" cy="1615829"/>
          </a:xfrm>
          <a:solidFill>
            <a:srgbClr val="92D050"/>
          </a:solidFill>
        </p:grpSpPr>
        <p:cxnSp>
          <p:nvCxnSpPr>
            <p:cNvPr id="61" name="Straight Connector 60"/>
            <p:cNvCxnSpPr/>
            <p:nvPr/>
          </p:nvCxnSpPr>
          <p:spPr>
            <a:xfrm flipH="1">
              <a:off x="5843053" y="2414279"/>
              <a:ext cx="482797" cy="980091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6200636" y="1778541"/>
              <a:ext cx="1946845" cy="64968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Продукты </a:t>
              </a:r>
              <a:r>
                <a:rPr lang="en-A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NWP </a:t>
              </a: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для прогноза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8" name="Straight Connector 77"/>
          <p:cNvCxnSpPr/>
          <p:nvPr/>
        </p:nvCxnSpPr>
        <p:spPr bwMode="auto">
          <a:xfrm>
            <a:off x="6105525" y="5459413"/>
            <a:ext cx="0" cy="300037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8" name="Group 76"/>
          <p:cNvGrpSpPr>
            <a:grpSpLocks/>
          </p:cNvGrpSpPr>
          <p:nvPr/>
        </p:nvGrpSpPr>
        <p:grpSpPr bwMode="auto">
          <a:xfrm>
            <a:off x="5364088" y="4230686"/>
            <a:ext cx="2304257" cy="1142527"/>
            <a:chOff x="7340279" y="3209525"/>
            <a:chExt cx="1533631" cy="800621"/>
          </a:xfrm>
          <a:solidFill>
            <a:srgbClr val="92D050"/>
          </a:solidFill>
        </p:grpSpPr>
        <p:cxnSp>
          <p:nvCxnSpPr>
            <p:cNvPr id="80" name="Straight Connector 79"/>
            <p:cNvCxnSpPr/>
            <p:nvPr/>
          </p:nvCxnSpPr>
          <p:spPr>
            <a:xfrm flipH="1">
              <a:off x="8126994" y="3209525"/>
              <a:ext cx="4609" cy="520742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ounded Rectangle 80"/>
            <p:cNvSpPr/>
            <p:nvPr/>
          </p:nvSpPr>
          <p:spPr>
            <a:xfrm>
              <a:off x="7340279" y="3503693"/>
              <a:ext cx="1533631" cy="506453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Концептуальная модель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73"/>
          <p:cNvGrpSpPr>
            <a:grpSpLocks/>
          </p:cNvGrpSpPr>
          <p:nvPr/>
        </p:nvGrpSpPr>
        <p:grpSpPr bwMode="auto">
          <a:xfrm>
            <a:off x="239931" y="2807425"/>
            <a:ext cx="2169894" cy="693584"/>
            <a:chOff x="1459114" y="1117578"/>
            <a:chExt cx="2169419" cy="693900"/>
          </a:xfrm>
          <a:solidFill>
            <a:schemeClr val="bg2">
              <a:lumMod val="50000"/>
            </a:schemeClr>
          </a:solidFill>
        </p:grpSpPr>
        <p:cxnSp>
          <p:nvCxnSpPr>
            <p:cNvPr id="40" name="Straight Connector 39"/>
            <p:cNvCxnSpPr/>
            <p:nvPr/>
          </p:nvCxnSpPr>
          <p:spPr>
            <a:xfrm flipH="1">
              <a:off x="2278507" y="1117578"/>
              <a:ext cx="752039" cy="471535"/>
            </a:xfrm>
            <a:prstGeom prst="line">
              <a:avLst/>
            </a:prstGeom>
            <a:grpFill/>
            <a:ln w="28575">
              <a:solidFill>
                <a:srgbClr val="93C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40"/>
            <p:cNvSpPr/>
            <p:nvPr/>
          </p:nvSpPr>
          <p:spPr>
            <a:xfrm>
              <a:off x="1459114" y="1268639"/>
              <a:ext cx="2169419" cy="542839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Анализ композитных карт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81"/>
          <p:cNvGrpSpPr>
            <a:grpSpLocks/>
          </p:cNvGrpSpPr>
          <p:nvPr/>
        </p:nvGrpSpPr>
        <p:grpSpPr bwMode="auto">
          <a:xfrm>
            <a:off x="4638675" y="3673566"/>
            <a:ext cx="2447925" cy="674598"/>
            <a:chOff x="4639087" y="3673242"/>
            <a:chExt cx="2447612" cy="674591"/>
          </a:xfrm>
          <a:solidFill>
            <a:schemeClr val="accent6">
              <a:lumMod val="75000"/>
            </a:schemeClr>
          </a:solidFill>
        </p:grpSpPr>
        <p:cxnSp>
          <p:nvCxnSpPr>
            <p:cNvPr id="45" name="Straight Connector 44"/>
            <p:cNvCxnSpPr/>
            <p:nvPr/>
          </p:nvCxnSpPr>
          <p:spPr>
            <a:xfrm>
              <a:off x="4639087" y="3763638"/>
              <a:ext cx="652380" cy="315909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5076056" y="3673242"/>
              <a:ext cx="2010643" cy="674591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Оценка амплитуды характеристик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698" name="TextBox 41"/>
          <p:cNvSpPr txBox="1">
            <a:spLocks noChangeArrowheads="1"/>
          </p:cNvSpPr>
          <p:nvPr/>
        </p:nvSpPr>
        <p:spPr bwMode="auto">
          <a:xfrm>
            <a:off x="107950" y="4445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ru-RU" altLang="ru-RU"/>
              <a:t>Пример</a:t>
            </a:r>
            <a:endParaRPr lang="en-AU" altLang="ru-RU"/>
          </a:p>
        </p:txBody>
      </p:sp>
      <p:sp>
        <p:nvSpPr>
          <p:cNvPr id="48" name="Rounded Rectangle 47"/>
          <p:cNvSpPr/>
          <p:nvPr/>
        </p:nvSpPr>
        <p:spPr bwMode="auto">
          <a:xfrm>
            <a:off x="3059832" y="4653136"/>
            <a:ext cx="2160241" cy="151216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127000" dir="27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В этом случае каждое учебное мероприятие</a:t>
            </a:r>
            <a:r>
              <a:rPr lang="en-AU" sz="16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может быть частью структурированной симуляции</a:t>
            </a:r>
            <a:r>
              <a:rPr lang="en-AU" sz="16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>
          <a:xfrm flipH="1" flipV="1">
            <a:off x="2232025" y="2928938"/>
            <a:ext cx="539750" cy="387350"/>
          </a:xfrm>
          <a:prstGeom prst="line">
            <a:avLst/>
          </a:prstGeom>
          <a:ln w="38100">
            <a:solidFill>
              <a:srgbClr val="85D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6116638" y="5732463"/>
            <a:ext cx="831850" cy="288925"/>
          </a:xfrm>
          <a:prstGeom prst="line">
            <a:avLst/>
          </a:prstGeom>
          <a:ln w="38100">
            <a:solidFill>
              <a:srgbClr val="85D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331913" y="4545013"/>
            <a:ext cx="1022350" cy="3175"/>
          </a:xfrm>
          <a:prstGeom prst="line">
            <a:avLst/>
          </a:prstGeom>
          <a:ln w="38100">
            <a:solidFill>
              <a:srgbClr val="85D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289800" y="2951163"/>
            <a:ext cx="811213" cy="563562"/>
          </a:xfrm>
          <a:prstGeom prst="line">
            <a:avLst/>
          </a:prstGeom>
          <a:ln w="38100">
            <a:solidFill>
              <a:srgbClr val="85D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100888" y="3514725"/>
            <a:ext cx="1000125" cy="758825"/>
          </a:xfrm>
          <a:prstGeom prst="line">
            <a:avLst/>
          </a:prstGeom>
          <a:ln w="38100">
            <a:solidFill>
              <a:srgbClr val="85D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3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108075"/>
            <a:ext cx="606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Connector 35"/>
          <p:cNvCxnSpPr/>
          <p:nvPr/>
        </p:nvCxnSpPr>
        <p:spPr>
          <a:xfrm flipH="1" flipV="1">
            <a:off x="2878138" y="3425825"/>
            <a:ext cx="541337" cy="50165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870450" y="5153025"/>
            <a:ext cx="854075" cy="40481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29313" y="3425825"/>
            <a:ext cx="874712" cy="79851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265363" y="4540250"/>
            <a:ext cx="1227137" cy="317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065838" y="2624138"/>
            <a:ext cx="882650" cy="57785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3311525"/>
            <a:ext cx="6762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5057775" y="3311525"/>
            <a:ext cx="666750" cy="40481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67288" y="4071938"/>
            <a:ext cx="0" cy="58102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492500" y="3868738"/>
            <a:ext cx="1225550" cy="40481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971600" y="65696"/>
            <a:ext cx="8280920" cy="915032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Определить </a:t>
            </a: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необходимые умения </a:t>
            </a:r>
            <a:r>
              <a:rPr lang="ru-RU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знания</a:t>
            </a:r>
            <a:endParaRPr lang="en-A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9714" name="Group 27"/>
          <p:cNvGrpSpPr>
            <a:grpSpLocks/>
          </p:cNvGrpSpPr>
          <p:nvPr/>
        </p:nvGrpSpPr>
        <p:grpSpPr bwMode="auto">
          <a:xfrm>
            <a:off x="215900" y="177800"/>
            <a:ext cx="690563" cy="692150"/>
            <a:chOff x="2584562" y="4249874"/>
            <a:chExt cx="691294" cy="691294"/>
          </a:xfrm>
        </p:grpSpPr>
        <p:sp>
          <p:nvSpPr>
            <p:cNvPr id="29" name="Oval 28"/>
            <p:cNvSpPr/>
            <p:nvPr/>
          </p:nvSpPr>
          <p:spPr>
            <a:xfrm>
              <a:off x="2678181" y="4343493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30" name="Donut 29"/>
            <p:cNvSpPr/>
            <p:nvPr/>
          </p:nvSpPr>
          <p:spPr>
            <a:xfrm>
              <a:off x="2584562" y="4249874"/>
              <a:ext cx="691294" cy="691294"/>
            </a:xfrm>
            <a:prstGeom prst="donut">
              <a:avLst>
                <a:gd name="adj" fmla="val 1030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A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9715" name="TextBox 41"/>
          <p:cNvSpPr txBox="1">
            <a:spLocks noChangeArrowheads="1"/>
          </p:cNvSpPr>
          <p:nvPr/>
        </p:nvSpPr>
        <p:spPr bwMode="auto">
          <a:xfrm>
            <a:off x="1476375" y="981075"/>
            <a:ext cx="6983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ru-RU" sz="2400"/>
              <a:t>Это поможет обучающимся выполнить учебное задание. Это </a:t>
            </a:r>
            <a:r>
              <a:rPr lang="ru-RU" altLang="ru-RU" sz="2400" b="1"/>
              <a:t>не</a:t>
            </a:r>
            <a:r>
              <a:rPr lang="ru-RU" altLang="ru-RU" sz="2400"/>
              <a:t> то, что обычно определяется как “полезно знать”.</a:t>
            </a:r>
            <a:endParaRPr lang="en-AU" altLang="ru-RU" sz="2800" b="1"/>
          </a:p>
        </p:txBody>
      </p:sp>
      <p:pic>
        <p:nvPicPr>
          <p:cNvPr id="22" name="Picture 4" descr="C:\Users\Ian Bell\Desktop\Learning Activities map\Possible resources for PPT\stick_figure_holding_hammer_1600_clr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624138"/>
            <a:ext cx="939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 descr="C:\Users\Ian Bell\Desktop\Learning Activities map\Possible resources for PPT\stick_figure_holding_hammer_1600_clr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4660900"/>
            <a:ext cx="9398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C:\Users\Ian Bell\Desktop\Learning Activities map\Possible resources for PPT\stick_figure_holding_hammer_1600_clr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3789363"/>
            <a:ext cx="939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2752725"/>
            <a:ext cx="89693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029075"/>
            <a:ext cx="95091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2065338"/>
            <a:ext cx="89693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5245100"/>
            <a:ext cx="95091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3678238"/>
            <a:ext cx="8969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108075"/>
            <a:ext cx="606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108075"/>
            <a:ext cx="606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108075"/>
            <a:ext cx="606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08038 0.4363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0" y="2180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69462 0.646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22" y="3231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16701 0.1842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1" y="921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0.82066 0.2789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4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ounded Rectangle 91"/>
          <p:cNvSpPr/>
          <p:nvPr/>
        </p:nvSpPr>
        <p:spPr>
          <a:xfrm>
            <a:off x="17521" y="6291916"/>
            <a:ext cx="1418084" cy="30543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127000" dir="27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Мероприятие</a:t>
            </a:r>
            <a:endParaRPr lang="en-AU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94"/>
          <p:cNvSpPr/>
          <p:nvPr/>
        </p:nvSpPr>
        <p:spPr>
          <a:xfrm>
            <a:off x="17519" y="5759450"/>
            <a:ext cx="1896211" cy="4713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127000" dir="27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Профессиональная задача</a:t>
            </a:r>
            <a:endParaRPr lang="en-AU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Horizontal Scroll 68"/>
          <p:cNvSpPr/>
          <p:nvPr/>
        </p:nvSpPr>
        <p:spPr bwMode="auto">
          <a:xfrm>
            <a:off x="6588125" y="2555875"/>
            <a:ext cx="2555875" cy="94456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Методы модификации дистанционных данных </a:t>
            </a:r>
            <a:r>
              <a:rPr lang="en-AU" sz="12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– </a:t>
            </a:r>
            <a:r>
              <a:rPr lang="ru-RU" sz="14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модуль</a:t>
            </a:r>
            <a:endParaRPr lang="en-AU" sz="12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AU" sz="14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t>COMET</a:t>
            </a:r>
            <a:endParaRPr lang="en-AU" sz="1200" dirty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grpSp>
        <p:nvGrpSpPr>
          <p:cNvPr id="30729" name="Group 25"/>
          <p:cNvGrpSpPr>
            <a:grpSpLocks/>
          </p:cNvGrpSpPr>
          <p:nvPr/>
        </p:nvGrpSpPr>
        <p:grpSpPr bwMode="auto">
          <a:xfrm>
            <a:off x="107950" y="414338"/>
            <a:ext cx="2970213" cy="2544762"/>
            <a:chOff x="108199" y="585473"/>
            <a:chExt cx="2970665" cy="2547023"/>
          </a:xfrm>
        </p:grpSpPr>
        <p:cxnSp>
          <p:nvCxnSpPr>
            <p:cNvPr id="65" name="Straight Connector 64"/>
            <p:cNvCxnSpPr/>
            <p:nvPr/>
          </p:nvCxnSpPr>
          <p:spPr bwMode="auto">
            <a:xfrm flipH="1" flipV="1">
              <a:off x="1757863" y="1283004"/>
              <a:ext cx="138133" cy="23992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 bwMode="auto">
            <a:xfrm>
              <a:off x="108199" y="585473"/>
              <a:ext cx="2970665" cy="6736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85738" indent="-185738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tabLst>
                  <a:tab pos="177800" algn="l"/>
                </a:tabLs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Навыки выполнения анализа</a:t>
              </a:r>
            </a:p>
            <a:p>
              <a:pPr marL="185738" indent="-185738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tabLst>
                  <a:tab pos="177800" algn="l"/>
                </a:tabLs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Знание характеристик</a:t>
              </a:r>
            </a:p>
            <a:p>
              <a:pPr marL="185738" indent="-185738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tabLst>
                  <a:tab pos="177800" algn="l"/>
                </a:tabLs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Концептуальные модели</a:t>
              </a:r>
              <a:endParaRPr lang="en-A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 bwMode="auto">
            <a:xfrm flipV="1">
              <a:off x="1059257" y="1283004"/>
              <a:ext cx="0" cy="184949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30" name="Group 29"/>
          <p:cNvGrpSpPr>
            <a:grpSpLocks/>
          </p:cNvGrpSpPr>
          <p:nvPr/>
        </p:nvGrpSpPr>
        <p:grpSpPr bwMode="auto">
          <a:xfrm>
            <a:off x="7451725" y="4316413"/>
            <a:ext cx="1692275" cy="1065212"/>
            <a:chOff x="7451724" y="4316416"/>
            <a:chExt cx="1692275" cy="1065209"/>
          </a:xfrm>
        </p:grpSpPr>
        <p:sp>
          <p:nvSpPr>
            <p:cNvPr id="55" name="Horizontal Scroll 54"/>
            <p:cNvSpPr/>
            <p:nvPr/>
          </p:nvSpPr>
          <p:spPr bwMode="auto">
            <a:xfrm>
              <a:off x="7451724" y="4732340"/>
              <a:ext cx="1692275" cy="649285"/>
            </a:xfrm>
            <a:prstGeom prst="horizontalScroll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Знание амплитуд характеристик</a:t>
              </a:r>
              <a:endParaRPr lang="en-A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3" name="Straight Connector 72"/>
            <p:cNvCxnSpPr>
              <a:stCxn id="55" idx="0"/>
            </p:cNvCxnSpPr>
            <p:nvPr/>
          </p:nvCxnSpPr>
          <p:spPr bwMode="auto">
            <a:xfrm flipH="1" flipV="1">
              <a:off x="8197849" y="4316416"/>
              <a:ext cx="100013" cy="49688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31" name="Group 19"/>
          <p:cNvGrpSpPr>
            <a:grpSpLocks/>
          </p:cNvGrpSpPr>
          <p:nvPr/>
        </p:nvGrpSpPr>
        <p:grpSpPr bwMode="auto">
          <a:xfrm>
            <a:off x="5435600" y="5373688"/>
            <a:ext cx="1512888" cy="698500"/>
            <a:chOff x="5446713" y="5139609"/>
            <a:chExt cx="1512887" cy="699329"/>
          </a:xfrm>
        </p:grpSpPr>
        <p:sp>
          <p:nvSpPr>
            <p:cNvPr id="77" name="Horizontal Scroll 76"/>
            <p:cNvSpPr/>
            <p:nvPr/>
          </p:nvSpPr>
          <p:spPr bwMode="auto">
            <a:xfrm>
              <a:off x="5446713" y="5425698"/>
              <a:ext cx="1512887" cy="41324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Примеры</a:t>
              </a:r>
              <a:endParaRPr lang="en-A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4" name="Straight Connector 73"/>
            <p:cNvCxnSpPr>
              <a:stCxn id="77" idx="0"/>
            </p:cNvCxnSpPr>
            <p:nvPr/>
          </p:nvCxnSpPr>
          <p:spPr bwMode="auto">
            <a:xfrm flipV="1">
              <a:off x="6203950" y="5139609"/>
              <a:ext cx="0" cy="338538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1171154" y="1268760"/>
            <a:ext cx="1744662" cy="1134715"/>
            <a:chOff x="1459114" y="1268638"/>
            <a:chExt cx="1744280" cy="1135232"/>
          </a:xfrm>
          <a:solidFill>
            <a:schemeClr val="bg2">
              <a:lumMod val="50000"/>
            </a:schemeClr>
          </a:solidFill>
        </p:grpSpPr>
        <p:cxnSp>
          <p:nvCxnSpPr>
            <p:cNvPr id="64" name="Straight Connector 63"/>
            <p:cNvCxnSpPr/>
            <p:nvPr/>
          </p:nvCxnSpPr>
          <p:spPr>
            <a:xfrm flipH="1" flipV="1">
              <a:off x="2278506" y="1589112"/>
              <a:ext cx="499954" cy="814758"/>
            </a:xfrm>
            <a:prstGeom prst="line">
              <a:avLst/>
            </a:prstGeom>
            <a:grpFill/>
            <a:ln w="28575">
              <a:solidFill>
                <a:srgbClr val="93C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ounded Rectangle 66"/>
            <p:cNvSpPr/>
            <p:nvPr/>
          </p:nvSpPr>
          <p:spPr>
            <a:xfrm>
              <a:off x="1459114" y="1268638"/>
              <a:ext cx="1744280" cy="576177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Анализ текущей карты</a:t>
              </a:r>
            </a:p>
          </p:txBody>
        </p:sp>
      </p:grpSp>
      <p:grpSp>
        <p:nvGrpSpPr>
          <p:cNvPr id="16" name="Group 76"/>
          <p:cNvGrpSpPr>
            <a:grpSpLocks/>
          </p:cNvGrpSpPr>
          <p:nvPr/>
        </p:nvGrpSpPr>
        <p:grpSpPr bwMode="auto">
          <a:xfrm>
            <a:off x="5927724" y="3861048"/>
            <a:ext cx="3108771" cy="552450"/>
            <a:chOff x="5928303" y="3861983"/>
            <a:chExt cx="3036366" cy="551180"/>
          </a:xfrm>
          <a:solidFill>
            <a:srgbClr val="92D050"/>
          </a:solidFill>
        </p:grpSpPr>
        <p:cxnSp>
          <p:nvCxnSpPr>
            <p:cNvPr id="71" name="Straight Connector 70"/>
            <p:cNvCxnSpPr/>
            <p:nvPr/>
          </p:nvCxnSpPr>
          <p:spPr>
            <a:xfrm>
              <a:off x="5928303" y="4123072"/>
              <a:ext cx="2028476" cy="15839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ounded Rectangle 71"/>
            <p:cNvSpPr/>
            <p:nvPr/>
          </p:nvSpPr>
          <p:spPr>
            <a:xfrm>
              <a:off x="7298081" y="3861983"/>
              <a:ext cx="1666588" cy="55118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Климатология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83"/>
          <p:cNvGrpSpPr>
            <a:grpSpLocks/>
          </p:cNvGrpSpPr>
          <p:nvPr/>
        </p:nvGrpSpPr>
        <p:grpSpPr bwMode="auto">
          <a:xfrm>
            <a:off x="1212850" y="4083050"/>
            <a:ext cx="1679575" cy="1130657"/>
            <a:chOff x="1211905" y="4083087"/>
            <a:chExt cx="1680486" cy="1130710"/>
          </a:xfrm>
          <a:solidFill>
            <a:srgbClr val="92D050"/>
          </a:solidFill>
        </p:grpSpPr>
        <p:cxnSp>
          <p:nvCxnSpPr>
            <p:cNvPr id="76" name="Straight Connector 75"/>
            <p:cNvCxnSpPr/>
            <p:nvPr/>
          </p:nvCxnSpPr>
          <p:spPr>
            <a:xfrm flipH="1">
              <a:off x="2155391" y="4083087"/>
              <a:ext cx="508276" cy="693770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/>
            <p:cNvSpPr/>
            <p:nvPr/>
          </p:nvSpPr>
          <p:spPr>
            <a:xfrm>
              <a:off x="1211905" y="4650543"/>
              <a:ext cx="1680486" cy="56325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Подготовка прогноза</a:t>
              </a:r>
            </a:p>
          </p:txBody>
        </p:sp>
      </p:grpSp>
      <p:grpSp>
        <p:nvGrpSpPr>
          <p:cNvPr id="18" name="Group 74"/>
          <p:cNvGrpSpPr>
            <a:grpSpLocks/>
          </p:cNvGrpSpPr>
          <p:nvPr/>
        </p:nvGrpSpPr>
        <p:grpSpPr bwMode="auto">
          <a:xfrm>
            <a:off x="5546076" y="1700808"/>
            <a:ext cx="3054999" cy="947937"/>
            <a:chOff x="5979034" y="2126296"/>
            <a:chExt cx="1905626" cy="804612"/>
          </a:xfrm>
          <a:solidFill>
            <a:srgbClr val="92D050"/>
          </a:solidFill>
        </p:grpSpPr>
        <p:cxnSp>
          <p:nvCxnSpPr>
            <p:cNvPr id="83" name="Straight Connector 82"/>
            <p:cNvCxnSpPr>
              <a:endCxn id="6" idx="0"/>
            </p:cNvCxnSpPr>
            <p:nvPr/>
          </p:nvCxnSpPr>
          <p:spPr>
            <a:xfrm flipH="1">
              <a:off x="5979034" y="2413828"/>
              <a:ext cx="346719" cy="517080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6152393" y="2126296"/>
              <a:ext cx="1732267" cy="574816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Дистанционное зондирование для прогноза</a:t>
              </a:r>
            </a:p>
          </p:txBody>
        </p:sp>
      </p:grpSp>
      <p:grpSp>
        <p:nvGrpSpPr>
          <p:cNvPr id="19" name="Group 76"/>
          <p:cNvGrpSpPr>
            <a:grpSpLocks/>
          </p:cNvGrpSpPr>
          <p:nvPr/>
        </p:nvGrpSpPr>
        <p:grpSpPr bwMode="auto">
          <a:xfrm>
            <a:off x="5364087" y="4230686"/>
            <a:ext cx="1966079" cy="1142527"/>
            <a:chOff x="7340278" y="3209525"/>
            <a:chExt cx="1964181" cy="800621"/>
          </a:xfrm>
          <a:solidFill>
            <a:srgbClr val="92D050"/>
          </a:solidFill>
        </p:grpSpPr>
        <p:cxnSp>
          <p:nvCxnSpPr>
            <p:cNvPr id="86" name="Straight Connector 85"/>
            <p:cNvCxnSpPr/>
            <p:nvPr/>
          </p:nvCxnSpPr>
          <p:spPr>
            <a:xfrm flipH="1">
              <a:off x="8126994" y="3209525"/>
              <a:ext cx="4609" cy="520742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ounded Rectangle 86"/>
            <p:cNvSpPr/>
            <p:nvPr/>
          </p:nvSpPr>
          <p:spPr>
            <a:xfrm>
              <a:off x="7340278" y="3503693"/>
              <a:ext cx="1964181" cy="506453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Концептуальная модель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73"/>
          <p:cNvGrpSpPr>
            <a:grpSpLocks/>
          </p:cNvGrpSpPr>
          <p:nvPr/>
        </p:nvGrpSpPr>
        <p:grpSpPr bwMode="auto">
          <a:xfrm>
            <a:off x="239930" y="2807425"/>
            <a:ext cx="2169895" cy="693584"/>
            <a:chOff x="1459113" y="1117578"/>
            <a:chExt cx="2169420" cy="693900"/>
          </a:xfrm>
          <a:solidFill>
            <a:schemeClr val="bg2">
              <a:lumMod val="50000"/>
            </a:schemeClr>
          </a:solidFill>
        </p:grpSpPr>
        <p:cxnSp>
          <p:nvCxnSpPr>
            <p:cNvPr id="90" name="Straight Connector 89"/>
            <p:cNvCxnSpPr/>
            <p:nvPr/>
          </p:nvCxnSpPr>
          <p:spPr>
            <a:xfrm flipH="1">
              <a:off x="2278507" y="1117578"/>
              <a:ext cx="752039" cy="471535"/>
            </a:xfrm>
            <a:prstGeom prst="line">
              <a:avLst/>
            </a:prstGeom>
            <a:grpFill/>
            <a:ln w="28575">
              <a:solidFill>
                <a:srgbClr val="93C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>
            <a:xfrm>
              <a:off x="1459113" y="1268639"/>
              <a:ext cx="2169420" cy="542839"/>
            </a:xfrm>
            <a:prstGeom prst="roundRect">
              <a:avLst/>
            </a:prstGeom>
            <a:grpFill/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Анализ композитных карт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0" name="Straight Connector 9"/>
          <p:cNvCxnSpPr>
            <a:stCxn id="50189" idx="2"/>
          </p:cNvCxnSpPr>
          <p:nvPr/>
        </p:nvCxnSpPr>
        <p:spPr>
          <a:xfrm>
            <a:off x="4167188" y="714375"/>
            <a:ext cx="9525" cy="240188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84" idx="2"/>
          </p:cNvCxnSpPr>
          <p:nvPr/>
        </p:nvCxnSpPr>
        <p:spPr bwMode="auto">
          <a:xfrm>
            <a:off x="7212013" y="2378075"/>
            <a:ext cx="239712" cy="15557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740" name="Group 69"/>
          <p:cNvGrpSpPr>
            <a:grpSpLocks/>
          </p:cNvGrpSpPr>
          <p:nvPr/>
        </p:nvGrpSpPr>
        <p:grpSpPr bwMode="auto">
          <a:xfrm>
            <a:off x="5972175" y="323850"/>
            <a:ext cx="1871663" cy="1060450"/>
            <a:chOff x="5971809" y="1027542"/>
            <a:chExt cx="1873532" cy="940457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6094169" y="1482284"/>
              <a:ext cx="565714" cy="485715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Horizontal Scroll 52"/>
            <p:cNvSpPr/>
            <p:nvPr/>
          </p:nvSpPr>
          <p:spPr>
            <a:xfrm>
              <a:off x="5971809" y="1027542"/>
              <a:ext cx="1873532" cy="575819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Характеристики модели</a:t>
              </a:r>
              <a:endParaRPr lang="en-A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79"/>
          <p:cNvGrpSpPr>
            <a:grpSpLocks/>
          </p:cNvGrpSpPr>
          <p:nvPr/>
        </p:nvGrpSpPr>
        <p:grpSpPr bwMode="auto">
          <a:xfrm>
            <a:off x="1763713" y="2366963"/>
            <a:ext cx="1982787" cy="990600"/>
            <a:chOff x="1944216" y="2273241"/>
            <a:chExt cx="1983804" cy="989960"/>
          </a:xfrm>
          <a:solidFill>
            <a:schemeClr val="accent6">
              <a:lumMod val="75000"/>
            </a:schemeClr>
          </a:solidFill>
        </p:grpSpPr>
        <p:cxnSp>
          <p:nvCxnSpPr>
            <p:cNvPr id="11" name="Straight Connector 10"/>
            <p:cNvCxnSpPr/>
            <p:nvPr/>
          </p:nvCxnSpPr>
          <p:spPr>
            <a:xfrm>
              <a:off x="3040153" y="2595295"/>
              <a:ext cx="887867" cy="667906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944216" y="2273241"/>
              <a:ext cx="1728192" cy="440177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Анализ характеристик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81"/>
          <p:cNvGrpSpPr>
            <a:grpSpLocks/>
          </p:cNvGrpSpPr>
          <p:nvPr/>
        </p:nvGrpSpPr>
        <p:grpSpPr bwMode="auto">
          <a:xfrm>
            <a:off x="4638675" y="3673566"/>
            <a:ext cx="2447925" cy="674597"/>
            <a:chOff x="4639087" y="3673242"/>
            <a:chExt cx="2447612" cy="674590"/>
          </a:xfrm>
          <a:solidFill>
            <a:schemeClr val="bg2">
              <a:lumMod val="50000"/>
            </a:schemeClr>
          </a:solidFill>
        </p:grpSpPr>
        <p:cxnSp>
          <p:nvCxnSpPr>
            <p:cNvPr id="13" name="Straight Connector 12"/>
            <p:cNvCxnSpPr/>
            <p:nvPr/>
          </p:nvCxnSpPr>
          <p:spPr>
            <a:xfrm>
              <a:off x="4639087" y="3763638"/>
              <a:ext cx="652380" cy="315909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076056" y="3673242"/>
              <a:ext cx="2010643" cy="6745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Оценка амплитуды характеристик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78"/>
          <p:cNvGrpSpPr>
            <a:grpSpLocks/>
          </p:cNvGrpSpPr>
          <p:nvPr/>
        </p:nvGrpSpPr>
        <p:grpSpPr bwMode="auto">
          <a:xfrm>
            <a:off x="2009775" y="3619500"/>
            <a:ext cx="1662113" cy="611188"/>
            <a:chOff x="2009798" y="3619622"/>
            <a:chExt cx="1662610" cy="611094"/>
          </a:xfrm>
          <a:solidFill>
            <a:schemeClr val="accent6">
              <a:lumMod val="75000"/>
            </a:schemeClr>
          </a:solidFill>
        </p:grpSpPr>
        <p:cxnSp>
          <p:nvCxnSpPr>
            <p:cNvPr id="14" name="Straight Connector 13"/>
            <p:cNvCxnSpPr/>
            <p:nvPr/>
          </p:nvCxnSpPr>
          <p:spPr>
            <a:xfrm flipV="1">
              <a:off x="2932412" y="3619622"/>
              <a:ext cx="739996" cy="458717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2009798" y="3790539"/>
              <a:ext cx="1307012" cy="440177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Прогноз</a:t>
              </a:r>
            </a:p>
          </p:txBody>
        </p:sp>
      </p:grpSp>
      <p:sp>
        <p:nvSpPr>
          <p:cNvPr id="50189" name="TextBox 1"/>
          <p:cNvSpPr txBox="1">
            <a:spLocks noChangeArrowheads="1"/>
          </p:cNvSpPr>
          <p:nvPr/>
        </p:nvSpPr>
        <p:spPr bwMode="auto">
          <a:xfrm>
            <a:off x="3078163" y="252413"/>
            <a:ext cx="2176462" cy="46196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dirty="0" smtClean="0">
                <a:solidFill>
                  <a:srgbClr val="74A510"/>
                </a:solidFill>
                <a:ea typeface="+mn-ea"/>
                <a:cs typeface="Arial" panose="020B0604020202020204" pitchFamily="34" charset="0"/>
              </a:rPr>
              <a:t>Прогноз грозы</a:t>
            </a:r>
            <a:endParaRPr lang="en-AU" sz="2400" b="1" dirty="0">
              <a:solidFill>
                <a:srgbClr val="74A51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72408" y="3115566"/>
            <a:ext cx="1116000" cy="111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127000" dir="27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Цель</a:t>
            </a:r>
            <a:endParaRPr lang="en-A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Horizontal Scroll 88"/>
          <p:cNvSpPr/>
          <p:nvPr/>
        </p:nvSpPr>
        <p:spPr>
          <a:xfrm>
            <a:off x="0" y="6588125"/>
            <a:ext cx="1403350" cy="369888"/>
          </a:xfrm>
          <a:prstGeom prst="horizontalScroll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Знания</a:t>
            </a:r>
            <a:endParaRPr lang="en-A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749" name="Group 80"/>
          <p:cNvGrpSpPr>
            <a:grpSpLocks/>
          </p:cNvGrpSpPr>
          <p:nvPr/>
        </p:nvGrpSpPr>
        <p:grpSpPr bwMode="auto">
          <a:xfrm>
            <a:off x="4584700" y="2649538"/>
            <a:ext cx="1816100" cy="696912"/>
            <a:chOff x="4532885" y="2567461"/>
            <a:chExt cx="1813230" cy="69574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532885" y="2827373"/>
              <a:ext cx="683132" cy="435828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4639152" y="2567461"/>
              <a:ext cx="1706963" cy="5481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Прогноз характеристик</a:t>
              </a:r>
            </a:p>
          </p:txBody>
        </p:sp>
      </p:grpSp>
      <p:grpSp>
        <p:nvGrpSpPr>
          <p:cNvPr id="26" name="Group 74"/>
          <p:cNvGrpSpPr>
            <a:grpSpLocks/>
          </p:cNvGrpSpPr>
          <p:nvPr/>
        </p:nvGrpSpPr>
        <p:grpSpPr bwMode="auto">
          <a:xfrm>
            <a:off x="5148063" y="1087438"/>
            <a:ext cx="2149673" cy="1601786"/>
            <a:chOff x="5914322" y="1885316"/>
            <a:chExt cx="2150553" cy="1602772"/>
          </a:xfrm>
          <a:solidFill>
            <a:schemeClr val="bg2">
              <a:lumMod val="50000"/>
            </a:schemeClr>
          </a:solidFill>
        </p:grpSpPr>
        <p:cxnSp>
          <p:nvCxnSpPr>
            <p:cNvPr id="61" name="Straight Connector 60"/>
            <p:cNvCxnSpPr/>
            <p:nvPr/>
          </p:nvCxnSpPr>
          <p:spPr>
            <a:xfrm flipH="1">
              <a:off x="5914322" y="2414279"/>
              <a:ext cx="411528" cy="1073809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61"/>
            <p:cNvSpPr/>
            <p:nvPr/>
          </p:nvSpPr>
          <p:spPr>
            <a:xfrm>
              <a:off x="6200635" y="1885316"/>
              <a:ext cx="1864240" cy="542904"/>
            </a:xfrm>
            <a:prstGeom prst="roundRect">
              <a:avLst/>
            </a:prstGeom>
            <a:grpFill/>
            <a:ln>
              <a:solidFill>
                <a:schemeClr val="bg2">
                  <a:lumMod val="50000"/>
                </a:schemeClr>
              </a:solidFill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Продукты </a:t>
              </a:r>
              <a:r>
                <a:rPr lang="en-A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NWP </a:t>
              </a: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для прогноза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8" name="Straight Connector 77"/>
          <p:cNvCxnSpPr/>
          <p:nvPr/>
        </p:nvCxnSpPr>
        <p:spPr bwMode="auto">
          <a:xfrm>
            <a:off x="6105525" y="5459413"/>
            <a:ext cx="0" cy="300037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Horizontal Scroll 55"/>
          <p:cNvSpPr/>
          <p:nvPr/>
        </p:nvSpPr>
        <p:spPr bwMode="auto">
          <a:xfrm>
            <a:off x="6948488" y="5786438"/>
            <a:ext cx="1652587" cy="649287"/>
          </a:xfrm>
          <a:prstGeom prst="horizontalScroll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Знание местных особенностей</a:t>
            </a:r>
            <a:endParaRPr lang="en-A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Connector 56"/>
          <p:cNvCxnSpPr/>
          <p:nvPr/>
        </p:nvCxnSpPr>
        <p:spPr bwMode="auto">
          <a:xfrm flipV="1">
            <a:off x="7843838" y="5381625"/>
            <a:ext cx="257175" cy="377825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 bwMode="auto">
          <a:xfrm flipH="1" flipV="1">
            <a:off x="6738938" y="5446713"/>
            <a:ext cx="347662" cy="312737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5" name="TextBox 79"/>
          <p:cNvSpPr txBox="1">
            <a:spLocks noChangeArrowheads="1"/>
          </p:cNvSpPr>
          <p:nvPr/>
        </p:nvSpPr>
        <p:spPr bwMode="auto">
          <a:xfrm>
            <a:off x="107950" y="4445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ru-RU" altLang="ru-RU"/>
              <a:t>Пример</a:t>
            </a:r>
            <a:r>
              <a:rPr lang="en-AU" altLang="ru-RU"/>
              <a:t> 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2932113" y="4509120"/>
            <a:ext cx="2359025" cy="216024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127000" dir="27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Каждое учебное мероприятие - часть структурированной симуляции</a:t>
            </a:r>
            <a:r>
              <a:rPr lang="en-AU" sz="16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Необходимые знания могут быть усвоены в ходе подготовки симуляции или при её проведении.</a:t>
            </a:r>
            <a:endParaRPr lang="en-AU" sz="1600" b="1" i="1" dirty="0">
              <a:solidFill>
                <a:schemeClr val="accent6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/>
          <p:cNvSpPr/>
          <p:nvPr/>
        </p:nvSpPr>
        <p:spPr>
          <a:xfrm rot="397507">
            <a:off x="179388" y="1081088"/>
            <a:ext cx="8929687" cy="5948362"/>
          </a:xfrm>
          <a:prstGeom prst="ellipse">
            <a:avLst/>
          </a:prstGeom>
          <a:solidFill>
            <a:srgbClr val="94C6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56" name="Oval 55"/>
          <p:cNvSpPr/>
          <p:nvPr/>
        </p:nvSpPr>
        <p:spPr>
          <a:xfrm rot="20905981">
            <a:off x="1722438" y="1878013"/>
            <a:ext cx="6156325" cy="4448175"/>
          </a:xfrm>
          <a:prstGeom prst="ellipse">
            <a:avLst/>
          </a:prstGeom>
          <a:solidFill>
            <a:srgbClr val="94C6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2" name="Oval 1"/>
          <p:cNvSpPr/>
          <p:nvPr/>
        </p:nvSpPr>
        <p:spPr>
          <a:xfrm>
            <a:off x="3148013" y="2533650"/>
            <a:ext cx="3565525" cy="3076575"/>
          </a:xfrm>
          <a:prstGeom prst="ellipse">
            <a:avLst/>
          </a:prstGeom>
          <a:solidFill>
            <a:srgbClr val="94C6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cxnSp>
        <p:nvCxnSpPr>
          <p:cNvPr id="50" name="Straight Connector 49"/>
          <p:cNvCxnSpPr/>
          <p:nvPr/>
        </p:nvCxnSpPr>
        <p:spPr>
          <a:xfrm flipH="1" flipV="1">
            <a:off x="2232025" y="2928938"/>
            <a:ext cx="539750" cy="387350"/>
          </a:xfrm>
          <a:prstGeom prst="line">
            <a:avLst/>
          </a:prstGeom>
          <a:ln w="38100">
            <a:solidFill>
              <a:srgbClr val="85D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6116638" y="5732463"/>
            <a:ext cx="831850" cy="288925"/>
          </a:xfrm>
          <a:prstGeom prst="line">
            <a:avLst/>
          </a:prstGeom>
          <a:ln w="38100">
            <a:solidFill>
              <a:srgbClr val="85D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331913" y="4545013"/>
            <a:ext cx="1022350" cy="3175"/>
          </a:xfrm>
          <a:prstGeom prst="line">
            <a:avLst/>
          </a:prstGeom>
          <a:ln w="38100">
            <a:solidFill>
              <a:srgbClr val="85D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7289800" y="2951163"/>
            <a:ext cx="811213" cy="563562"/>
          </a:xfrm>
          <a:prstGeom prst="line">
            <a:avLst/>
          </a:prstGeom>
          <a:ln w="38100">
            <a:solidFill>
              <a:srgbClr val="85D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7100888" y="3514725"/>
            <a:ext cx="1000125" cy="758825"/>
          </a:xfrm>
          <a:prstGeom prst="line">
            <a:avLst/>
          </a:prstGeom>
          <a:ln w="38100">
            <a:solidFill>
              <a:srgbClr val="85D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2878138" y="3425825"/>
            <a:ext cx="541337" cy="50165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870450" y="5153025"/>
            <a:ext cx="854075" cy="40481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29313" y="3425825"/>
            <a:ext cx="874712" cy="79851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265363" y="4540250"/>
            <a:ext cx="1227137" cy="317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065838" y="2624138"/>
            <a:ext cx="882650" cy="57785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057775" y="3311525"/>
            <a:ext cx="666750" cy="40481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67288" y="4071938"/>
            <a:ext cx="0" cy="58102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492500" y="3868738"/>
            <a:ext cx="1225550" cy="40481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971600" y="65696"/>
            <a:ext cx="8280920" cy="915032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карта учебных действий</a:t>
            </a:r>
            <a:endParaRPr lang="en-A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31763" name="Group 27"/>
          <p:cNvGrpSpPr>
            <a:grpSpLocks/>
          </p:cNvGrpSpPr>
          <p:nvPr/>
        </p:nvGrpSpPr>
        <p:grpSpPr bwMode="auto">
          <a:xfrm>
            <a:off x="215900" y="177800"/>
            <a:ext cx="690563" cy="692150"/>
            <a:chOff x="2584562" y="4249874"/>
            <a:chExt cx="691294" cy="691294"/>
          </a:xfrm>
        </p:grpSpPr>
        <p:sp>
          <p:nvSpPr>
            <p:cNvPr id="29" name="Oval 28"/>
            <p:cNvSpPr/>
            <p:nvPr/>
          </p:nvSpPr>
          <p:spPr>
            <a:xfrm>
              <a:off x="2678181" y="4343493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30" name="Donut 29"/>
            <p:cNvSpPr/>
            <p:nvPr/>
          </p:nvSpPr>
          <p:spPr>
            <a:xfrm>
              <a:off x="2584562" y="4249874"/>
              <a:ext cx="691294" cy="691294"/>
            </a:xfrm>
            <a:prstGeom prst="donut">
              <a:avLst>
                <a:gd name="adj" fmla="val 1030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A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31764" name="Picture 4" descr="C:\Users\Ian Bell\Desktop\Learning Activities map\Possible resources for PPT\stick_figure_holding_hammer_1600_clr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2624138"/>
            <a:ext cx="939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5" name="Picture 4" descr="C:\Users\Ian Bell\Desktop\Learning Activities map\Possible resources for PPT\stick_figure_holding_hammer_1600_clr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4660900"/>
            <a:ext cx="93980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6" name="Picture 4" descr="C:\Users\Ian Bell\Desktop\Learning Activities map\Possible resources for PPT\stick_figure_holding_hammer_1600_clr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3789363"/>
            <a:ext cx="939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7" name="Picture 3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2752725"/>
            <a:ext cx="89693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8" name="Picture 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029075"/>
            <a:ext cx="95091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Picture 3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2065338"/>
            <a:ext cx="89693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Picture 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5245100"/>
            <a:ext cx="95091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1" name="Picture 4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3678238"/>
            <a:ext cx="8969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2" name="Picture 3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3019425"/>
            <a:ext cx="606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3" name="Picture 3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2376488"/>
            <a:ext cx="606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4" name="Picture 3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4095750"/>
            <a:ext cx="6064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5" name="Picture 3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5545138"/>
            <a:ext cx="6064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5017723" y="3811714"/>
            <a:ext cx="89769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Цель</a:t>
            </a:r>
            <a:endParaRPr lang="en-AU" sz="900" b="1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19475" y="3028812"/>
            <a:ext cx="257333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Профессиональные задачи</a:t>
            </a:r>
            <a:endParaRPr lang="en-AU" sz="900" b="1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77487" y="2065338"/>
            <a:ext cx="27328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Учебные мероприятия</a:t>
            </a:r>
            <a:endParaRPr lang="en-AU" sz="900" b="1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692399" y="1311151"/>
            <a:ext cx="288771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Информация и умения</a:t>
            </a:r>
            <a:endParaRPr lang="en-AU" sz="900" b="1" dirty="0">
              <a:latin typeface="+mn-lt"/>
              <a:ea typeface="+mn-ea"/>
              <a:cs typeface="Arial" charset="0"/>
            </a:endParaRPr>
          </a:p>
        </p:txBody>
      </p:sp>
      <p:pic>
        <p:nvPicPr>
          <p:cNvPr id="31780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3311525"/>
            <a:ext cx="6762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56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/>
          <p:cNvSpPr/>
          <p:nvPr/>
        </p:nvSpPr>
        <p:spPr>
          <a:xfrm>
            <a:off x="250825" y="1268413"/>
            <a:ext cx="5165725" cy="5140325"/>
          </a:xfrm>
          <a:prstGeom prst="ellipse">
            <a:avLst/>
          </a:prstGeom>
          <a:solidFill>
            <a:srgbClr val="94C6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56" name="Oval 55"/>
          <p:cNvSpPr/>
          <p:nvPr/>
        </p:nvSpPr>
        <p:spPr>
          <a:xfrm>
            <a:off x="989013" y="2032000"/>
            <a:ext cx="3760787" cy="3871913"/>
          </a:xfrm>
          <a:prstGeom prst="ellipse">
            <a:avLst/>
          </a:prstGeom>
          <a:solidFill>
            <a:srgbClr val="94C6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2" name="Oval 1"/>
          <p:cNvSpPr/>
          <p:nvPr/>
        </p:nvSpPr>
        <p:spPr>
          <a:xfrm>
            <a:off x="1646238" y="2730500"/>
            <a:ext cx="2447925" cy="2454275"/>
          </a:xfrm>
          <a:prstGeom prst="ellipse">
            <a:avLst/>
          </a:prstGeom>
          <a:solidFill>
            <a:srgbClr val="94C6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71600" y="65696"/>
            <a:ext cx="8280920" cy="915032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карта учебных действий</a:t>
            </a:r>
            <a:endParaRPr lang="en-A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32774" name="Group 27"/>
          <p:cNvGrpSpPr>
            <a:grpSpLocks/>
          </p:cNvGrpSpPr>
          <p:nvPr/>
        </p:nvGrpSpPr>
        <p:grpSpPr bwMode="auto">
          <a:xfrm>
            <a:off x="215900" y="177800"/>
            <a:ext cx="690563" cy="692150"/>
            <a:chOff x="2584562" y="4249874"/>
            <a:chExt cx="691294" cy="691294"/>
          </a:xfrm>
        </p:grpSpPr>
        <p:sp>
          <p:nvSpPr>
            <p:cNvPr id="29" name="Oval 28"/>
            <p:cNvSpPr/>
            <p:nvPr/>
          </p:nvSpPr>
          <p:spPr>
            <a:xfrm>
              <a:off x="2678181" y="4343493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30" name="Donut 29"/>
            <p:cNvSpPr/>
            <p:nvPr/>
          </p:nvSpPr>
          <p:spPr>
            <a:xfrm>
              <a:off x="2584562" y="4249874"/>
              <a:ext cx="691294" cy="691294"/>
            </a:xfrm>
            <a:prstGeom prst="donut">
              <a:avLst>
                <a:gd name="adj" fmla="val 1030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A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798812" y="2831990"/>
            <a:ext cx="229535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Профессиональные задачи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42580" y="2016224"/>
            <a:ext cx="267094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Учебные </a:t>
            </a:r>
          </a:p>
          <a:p>
            <a:pPr algn="ctr" eaLnBrk="1" hangingPunct="1">
              <a:defRPr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мероприятия</a:t>
            </a:r>
          </a:p>
        </p:txBody>
      </p:sp>
      <p:sp>
        <p:nvSpPr>
          <p:cNvPr id="39" name="Oval 38"/>
          <p:cNvSpPr/>
          <p:nvPr/>
        </p:nvSpPr>
        <p:spPr>
          <a:xfrm>
            <a:off x="2300288" y="3424238"/>
            <a:ext cx="1139825" cy="1112837"/>
          </a:xfrm>
          <a:prstGeom prst="ellipse">
            <a:avLst/>
          </a:prstGeom>
          <a:solidFill>
            <a:srgbClr val="94C6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1357763" y="1357452"/>
            <a:ext cx="3040579" cy="5909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Информация и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умения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429205" y="3714799"/>
            <a:ext cx="89769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Цель</a:t>
            </a:r>
            <a:endParaRPr lang="en-AU" sz="900" dirty="0">
              <a:latin typeface="+mn-lt"/>
              <a:ea typeface="+mn-ea"/>
              <a:cs typeface="Arial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770313" y="1484313"/>
            <a:ext cx="4833937" cy="461962"/>
            <a:chOff x="3770038" y="1484784"/>
            <a:chExt cx="4833899" cy="461368"/>
          </a:xfrm>
        </p:grpSpPr>
        <p:sp>
          <p:nvSpPr>
            <p:cNvPr id="5" name="TextBox 4"/>
            <p:cNvSpPr txBox="1"/>
            <p:nvPr/>
          </p:nvSpPr>
          <p:spPr>
            <a:xfrm>
              <a:off x="5508336" y="1484784"/>
              <a:ext cx="3095601" cy="4613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Только необходимые</a:t>
              </a:r>
              <a:endParaRPr lang="en-AU" sz="2400" b="1" dirty="0">
                <a:solidFill>
                  <a:schemeClr val="accent6">
                    <a:lumMod val="75000"/>
                  </a:schemeClr>
                </a:solidFill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 flipV="1">
              <a:off x="3770038" y="1716261"/>
              <a:ext cx="173829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3690938" y="2205038"/>
            <a:ext cx="5345112" cy="461962"/>
            <a:chOff x="3691166" y="2170273"/>
            <a:chExt cx="5344719" cy="461368"/>
          </a:xfrm>
        </p:grpSpPr>
        <p:sp>
          <p:nvSpPr>
            <p:cNvPr id="42" name="TextBox 41"/>
            <p:cNvSpPr txBox="1"/>
            <p:nvPr/>
          </p:nvSpPr>
          <p:spPr>
            <a:xfrm>
              <a:off x="5508719" y="2170273"/>
              <a:ext cx="3527166" cy="4613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Основной этап обучения</a:t>
              </a:r>
              <a:endParaRPr lang="en-AU" sz="2400" b="1" dirty="0">
                <a:solidFill>
                  <a:schemeClr val="accent6">
                    <a:lumMod val="75000"/>
                  </a:schemeClr>
                </a:solidFill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3691166" y="2354186"/>
              <a:ext cx="181755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24300" y="2924175"/>
            <a:ext cx="4179888" cy="461963"/>
            <a:chOff x="3563889" y="2983096"/>
            <a:chExt cx="4522390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5278034" y="2983096"/>
              <a:ext cx="2808245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Что они делают</a:t>
              </a:r>
              <a:endParaRPr lang="en-AU" sz="2400" b="1" dirty="0">
                <a:solidFill>
                  <a:schemeClr val="accent6">
                    <a:lumMod val="75000"/>
                  </a:schemeClr>
                </a:solidFill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3563889" y="3213136"/>
              <a:ext cx="17416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3327400" y="3687763"/>
            <a:ext cx="4989513" cy="461962"/>
            <a:chOff x="3326404" y="2983096"/>
            <a:chExt cx="4990012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5507847" y="2983096"/>
              <a:ext cx="280856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Желаемая цель</a:t>
              </a:r>
              <a:endParaRPr lang="en-AU" sz="2400" b="1" dirty="0">
                <a:solidFill>
                  <a:schemeClr val="accent6">
                    <a:lumMod val="75000"/>
                  </a:schemeClr>
                </a:solidFill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H="1">
              <a:off x="3326404" y="3224241"/>
              <a:ext cx="218144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val 61"/>
          <p:cNvSpPr/>
          <p:nvPr/>
        </p:nvSpPr>
        <p:spPr>
          <a:xfrm>
            <a:off x="250825" y="1268413"/>
            <a:ext cx="5165725" cy="5140325"/>
          </a:xfrm>
          <a:prstGeom prst="ellipse">
            <a:avLst/>
          </a:prstGeom>
          <a:solidFill>
            <a:srgbClr val="94C6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56" name="Oval 55"/>
          <p:cNvSpPr/>
          <p:nvPr/>
        </p:nvSpPr>
        <p:spPr>
          <a:xfrm>
            <a:off x="989013" y="2032000"/>
            <a:ext cx="3760787" cy="3871913"/>
          </a:xfrm>
          <a:prstGeom prst="ellipse">
            <a:avLst/>
          </a:prstGeom>
          <a:solidFill>
            <a:srgbClr val="94C6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2" name="Oval 1"/>
          <p:cNvSpPr/>
          <p:nvPr/>
        </p:nvSpPr>
        <p:spPr>
          <a:xfrm>
            <a:off x="1646238" y="2730500"/>
            <a:ext cx="2447925" cy="2454275"/>
          </a:xfrm>
          <a:prstGeom prst="ellipse">
            <a:avLst/>
          </a:prstGeom>
          <a:solidFill>
            <a:srgbClr val="94C6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71600" y="65696"/>
            <a:ext cx="8280920" cy="915032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5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 можете добавить</a:t>
            </a:r>
            <a:r>
              <a:rPr lang="en-AU" sz="5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оценивание</a:t>
            </a:r>
            <a:endParaRPr lang="en-A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33798" name="Group 27"/>
          <p:cNvGrpSpPr>
            <a:grpSpLocks/>
          </p:cNvGrpSpPr>
          <p:nvPr/>
        </p:nvGrpSpPr>
        <p:grpSpPr bwMode="auto">
          <a:xfrm>
            <a:off x="215900" y="177800"/>
            <a:ext cx="690563" cy="692150"/>
            <a:chOff x="2584562" y="4249874"/>
            <a:chExt cx="691294" cy="691294"/>
          </a:xfrm>
        </p:grpSpPr>
        <p:sp>
          <p:nvSpPr>
            <p:cNvPr id="29" name="Oval 28"/>
            <p:cNvSpPr/>
            <p:nvPr/>
          </p:nvSpPr>
          <p:spPr>
            <a:xfrm>
              <a:off x="2678181" y="4343493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30" name="Donut 29"/>
            <p:cNvSpPr/>
            <p:nvPr/>
          </p:nvSpPr>
          <p:spPr>
            <a:xfrm>
              <a:off x="2584562" y="4249874"/>
              <a:ext cx="691294" cy="691294"/>
            </a:xfrm>
            <a:prstGeom prst="donut">
              <a:avLst>
                <a:gd name="adj" fmla="val 1030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A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1907703" y="2850703"/>
            <a:ext cx="218645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Профессиональные задачи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42580" y="2016224"/>
            <a:ext cx="267094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Учебные </a:t>
            </a:r>
          </a:p>
          <a:p>
            <a:pPr algn="ctr" eaLnBrk="1" hangingPunct="1">
              <a:defRPr/>
            </a:pPr>
            <a:r>
              <a:rPr lang="ru-RU" sz="2000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мероприятия</a:t>
            </a:r>
          </a:p>
        </p:txBody>
      </p:sp>
      <p:sp>
        <p:nvSpPr>
          <p:cNvPr id="39" name="Oval 38"/>
          <p:cNvSpPr/>
          <p:nvPr/>
        </p:nvSpPr>
        <p:spPr>
          <a:xfrm>
            <a:off x="2300288" y="3424238"/>
            <a:ext cx="1139825" cy="1112837"/>
          </a:xfrm>
          <a:prstGeom prst="ellipse">
            <a:avLst/>
          </a:prstGeom>
          <a:solidFill>
            <a:srgbClr val="94C6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60" name="TextBox 59"/>
          <p:cNvSpPr txBox="1"/>
          <p:nvPr/>
        </p:nvSpPr>
        <p:spPr>
          <a:xfrm>
            <a:off x="1357763" y="1357452"/>
            <a:ext cx="3040579" cy="5909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Информация и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умения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429205" y="3714799"/>
            <a:ext cx="89769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Цель</a:t>
            </a:r>
            <a:endParaRPr lang="ru-RU" sz="24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grpSp>
        <p:nvGrpSpPr>
          <p:cNvPr id="33804" name="Group 9"/>
          <p:cNvGrpSpPr>
            <a:grpSpLocks/>
          </p:cNvGrpSpPr>
          <p:nvPr/>
        </p:nvGrpSpPr>
        <p:grpSpPr bwMode="auto">
          <a:xfrm>
            <a:off x="3770313" y="1484313"/>
            <a:ext cx="4833937" cy="461962"/>
            <a:chOff x="3770033" y="1484784"/>
            <a:chExt cx="4833903" cy="461368"/>
          </a:xfrm>
        </p:grpSpPr>
        <p:sp>
          <p:nvSpPr>
            <p:cNvPr id="5" name="TextBox 4"/>
            <p:cNvSpPr txBox="1"/>
            <p:nvPr/>
          </p:nvSpPr>
          <p:spPr>
            <a:xfrm>
              <a:off x="5508333" y="1484784"/>
              <a:ext cx="3095603" cy="4613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Только необходимые</a:t>
              </a:r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 flipV="1">
              <a:off x="3770033" y="1668697"/>
              <a:ext cx="1738300" cy="475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05" name="Group 8"/>
          <p:cNvGrpSpPr>
            <a:grpSpLocks/>
          </p:cNvGrpSpPr>
          <p:nvPr/>
        </p:nvGrpSpPr>
        <p:grpSpPr bwMode="auto">
          <a:xfrm>
            <a:off x="3690938" y="2205038"/>
            <a:ext cx="5345112" cy="461962"/>
            <a:chOff x="3691166" y="2170274"/>
            <a:chExt cx="5344720" cy="461368"/>
          </a:xfrm>
        </p:grpSpPr>
        <p:sp>
          <p:nvSpPr>
            <p:cNvPr id="42" name="TextBox 41"/>
            <p:cNvSpPr txBox="1"/>
            <p:nvPr/>
          </p:nvSpPr>
          <p:spPr>
            <a:xfrm>
              <a:off x="5508720" y="2170274"/>
              <a:ext cx="3527166" cy="46136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Основной этап обучения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3691166" y="2354187"/>
              <a:ext cx="181755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06" name="Group 7"/>
          <p:cNvGrpSpPr>
            <a:grpSpLocks/>
          </p:cNvGrpSpPr>
          <p:nvPr/>
        </p:nvGrpSpPr>
        <p:grpSpPr bwMode="auto">
          <a:xfrm>
            <a:off x="4094163" y="2924175"/>
            <a:ext cx="4222750" cy="461963"/>
            <a:chOff x="4094063" y="2983096"/>
            <a:chExt cx="4222353" cy="461665"/>
          </a:xfrm>
        </p:grpSpPr>
        <p:sp>
          <p:nvSpPr>
            <p:cNvPr id="43" name="TextBox 42"/>
            <p:cNvSpPr txBox="1"/>
            <p:nvPr/>
          </p:nvSpPr>
          <p:spPr>
            <a:xfrm>
              <a:off x="5508392" y="2983096"/>
              <a:ext cx="2808024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Что они делают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4094063" y="3167127"/>
              <a:ext cx="141432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807" name="Group 60"/>
          <p:cNvGrpSpPr>
            <a:grpSpLocks/>
          </p:cNvGrpSpPr>
          <p:nvPr/>
        </p:nvGrpSpPr>
        <p:grpSpPr bwMode="auto">
          <a:xfrm>
            <a:off x="3327400" y="3687763"/>
            <a:ext cx="4989513" cy="461962"/>
            <a:chOff x="3326902" y="2983096"/>
            <a:chExt cx="4989514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5508127" y="2983096"/>
              <a:ext cx="2808289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ea typeface="+mn-ea"/>
                  <a:cs typeface="Arial" panose="020B0604020202020204" pitchFamily="34" charset="0"/>
                </a:rPr>
                <a:t>Желаемая цель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 flipH="1">
              <a:off x="3326902" y="3167128"/>
              <a:ext cx="218122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22400" y="5503863"/>
            <a:ext cx="6102350" cy="1200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dirty="0">
                <a:ea typeface="+mn-ea"/>
                <a:cs typeface="Arial" panose="020B0604020202020204" pitchFamily="34" charset="0"/>
              </a:rPr>
              <a:t>Чтобы установить цель, проанализируйте профессиональные задачи.</a:t>
            </a:r>
            <a:r>
              <a:rPr lang="en-AU" sz="2400" dirty="0">
                <a:ea typeface="+mn-ea"/>
                <a:cs typeface="Arial" panose="020B0604020202020204" pitchFamily="34" charset="0"/>
              </a:rPr>
              <a:t> </a:t>
            </a:r>
            <a:r>
              <a:rPr lang="ru-RU" sz="2400" dirty="0">
                <a:ea typeface="+mn-ea"/>
                <a:cs typeface="Arial" panose="020B0604020202020204" pitchFamily="34" charset="0"/>
              </a:rPr>
              <a:t>Система оценивания должна им соответствовать</a:t>
            </a:r>
            <a:r>
              <a:rPr lang="en-AU" sz="2400" dirty="0">
                <a:ea typeface="+mn-ea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95513" y="4508500"/>
            <a:ext cx="0" cy="898525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576638" y="4508500"/>
            <a:ext cx="0" cy="898525"/>
          </a:xfrm>
          <a:prstGeom prst="straightConnector1">
            <a:avLst/>
          </a:prstGeom>
          <a:ln w="190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708400" y="2616200"/>
            <a:ext cx="1711325" cy="1736725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sp>
        <p:nvSpPr>
          <p:cNvPr id="60" name="Oval 59"/>
          <p:cNvSpPr/>
          <p:nvPr/>
        </p:nvSpPr>
        <p:spPr>
          <a:xfrm flipV="1">
            <a:off x="3048000" y="2493963"/>
            <a:ext cx="495300" cy="5032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>
              <a:solidFill>
                <a:srgbClr val="FF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 flipV="1">
            <a:off x="5349875" y="2089150"/>
            <a:ext cx="496888" cy="503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>
              <a:solidFill>
                <a:srgbClr val="FF000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 flipV="1">
            <a:off x="5349875" y="4094163"/>
            <a:ext cx="496888" cy="5016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>
              <a:solidFill>
                <a:srgbClr val="FF0000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 flipV="1">
            <a:off x="3295650" y="4078288"/>
            <a:ext cx="495300" cy="5032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>
              <a:solidFill>
                <a:srgbClr val="FF0000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 flipV="1">
            <a:off x="2049463" y="2640013"/>
            <a:ext cx="495300" cy="5032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>
              <a:solidFill>
                <a:srgbClr val="FF0000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 flipV="1">
            <a:off x="2570163" y="1503363"/>
            <a:ext cx="495300" cy="5032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>
              <a:solidFill>
                <a:srgbClr val="FF0000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 flipV="1">
            <a:off x="5881688" y="1570038"/>
            <a:ext cx="495300" cy="5032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>
              <a:solidFill>
                <a:srgbClr val="FF0000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 flipV="1">
            <a:off x="6229350" y="3594100"/>
            <a:ext cx="495300" cy="5016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>
              <a:solidFill>
                <a:srgbClr val="FF0000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 flipV="1">
            <a:off x="6234113" y="4708525"/>
            <a:ext cx="495300" cy="503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>
              <a:solidFill>
                <a:srgbClr val="FF0000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 flipV="1">
            <a:off x="4171950" y="4719638"/>
            <a:ext cx="495300" cy="50165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>
              <a:solidFill>
                <a:srgbClr val="FF0000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 flipV="1">
            <a:off x="2452688" y="4448175"/>
            <a:ext cx="495300" cy="503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>
              <a:solidFill>
                <a:srgbClr val="FF0000"/>
              </a:solidFill>
            </a:endParaRPr>
          </a:p>
        </p:txBody>
      </p:sp>
      <p:sp>
        <p:nvSpPr>
          <p:cNvPr id="34830" name="TextBox 22"/>
          <p:cNvSpPr txBox="1">
            <a:spLocks noChangeArrowheads="1"/>
          </p:cNvSpPr>
          <p:nvPr/>
        </p:nvSpPr>
        <p:spPr bwMode="auto">
          <a:xfrm>
            <a:off x="3160713" y="2136775"/>
            <a:ext cx="20224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600" b="1">
                <a:solidFill>
                  <a:srgbClr val="74A510"/>
                </a:solidFill>
              </a:rPr>
              <a:t>Профессиональная задача</a:t>
            </a:r>
            <a:endParaRPr lang="en-GB" altLang="ru-RU" sz="1600" b="1">
              <a:solidFill>
                <a:srgbClr val="74A510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738188" y="2503488"/>
            <a:ext cx="1385887" cy="565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cs typeface="Arial" pitchFamily="34" charset="0"/>
              </a:rPr>
              <a:t>Учебное мероприятие</a:t>
            </a:r>
            <a:endParaRPr lang="en-AU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403725" y="1817688"/>
            <a:ext cx="314325" cy="215900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cxnSp>
        <p:nvCxnSpPr>
          <p:cNvPr id="3" name="Straight Connector 2"/>
          <p:cNvCxnSpPr>
            <a:stCxn id="11" idx="7"/>
          </p:cNvCxnSpPr>
          <p:nvPr/>
        </p:nvCxnSpPr>
        <p:spPr>
          <a:xfrm flipV="1">
            <a:off x="5070475" y="2468563"/>
            <a:ext cx="401638" cy="50323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419725" y="2161655"/>
            <a:ext cx="357188" cy="358775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5724525" y="1884363"/>
            <a:ext cx="282575" cy="33020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955411" y="1639220"/>
            <a:ext cx="357938" cy="35793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5070475" y="3965575"/>
            <a:ext cx="401638" cy="25558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5419725" y="4168255"/>
            <a:ext cx="357188" cy="358775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5724525" y="3913188"/>
            <a:ext cx="630238" cy="30797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6302294" y="3669550"/>
            <a:ext cx="357938" cy="35793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5724525" y="4475163"/>
            <a:ext cx="630238" cy="30162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302294" y="4784769"/>
            <a:ext cx="357938" cy="35793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>
            <a:off x="3670300" y="3921125"/>
            <a:ext cx="358775" cy="30003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3363913" y="4168255"/>
            <a:ext cx="358775" cy="358775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65" name="Straight Connector 64"/>
          <p:cNvCxnSpPr/>
          <p:nvPr/>
        </p:nvCxnSpPr>
        <p:spPr>
          <a:xfrm flipH="1">
            <a:off x="2579688" y="4348163"/>
            <a:ext cx="784225" cy="414337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2527801" y="4517632"/>
            <a:ext cx="357938" cy="35793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3670300" y="4475163"/>
            <a:ext cx="628650" cy="30162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4246900" y="4784769"/>
            <a:ext cx="357938" cy="35793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74" name="Straight Connector 73"/>
          <p:cNvCxnSpPr>
            <a:stCxn id="11" idx="1"/>
          </p:cNvCxnSpPr>
          <p:nvPr/>
        </p:nvCxnSpPr>
        <p:spPr bwMode="auto">
          <a:xfrm flipH="1" flipV="1">
            <a:off x="3422650" y="2874963"/>
            <a:ext cx="623888" cy="9683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 bwMode="auto">
          <a:xfrm flipH="1">
            <a:off x="3116263" y="2569642"/>
            <a:ext cx="358775" cy="35718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cxnSp>
        <p:nvCxnSpPr>
          <p:cNvPr id="77" name="Straight Connector 76"/>
          <p:cNvCxnSpPr/>
          <p:nvPr/>
        </p:nvCxnSpPr>
        <p:spPr bwMode="auto">
          <a:xfrm flipH="1" flipV="1">
            <a:off x="2817813" y="1863725"/>
            <a:ext cx="350837" cy="75882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 bwMode="auto">
          <a:xfrm flipH="1">
            <a:off x="2639185" y="1567657"/>
            <a:ext cx="357903" cy="35757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 flipH="1">
            <a:off x="2474913" y="2747963"/>
            <a:ext cx="641350" cy="71437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 bwMode="auto">
          <a:xfrm flipH="1">
            <a:off x="2117725" y="2702329"/>
            <a:ext cx="357903" cy="35757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833813" y="2760663"/>
            <a:ext cx="1449387" cy="1449387"/>
          </a:xfrm>
          <a:prstGeom prst="ellipse">
            <a:avLst/>
          </a:prstGeom>
          <a:solidFill>
            <a:srgbClr val="74A510"/>
          </a:solidFill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/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029075" y="2832100"/>
            <a:ext cx="1052513" cy="779463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54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4879" name="TextBox 13"/>
          <p:cNvSpPr txBox="1">
            <a:spLocks noChangeArrowheads="1"/>
          </p:cNvSpPr>
          <p:nvPr/>
        </p:nvSpPr>
        <p:spPr bwMode="auto">
          <a:xfrm>
            <a:off x="3568700" y="3094038"/>
            <a:ext cx="200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b="1">
                <a:solidFill>
                  <a:schemeClr val="bg1"/>
                </a:solidFill>
              </a:rPr>
              <a:t>Цель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b="1">
                <a:solidFill>
                  <a:schemeClr val="bg1"/>
                </a:solidFill>
              </a:rPr>
              <a:t>или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b="1">
                <a:solidFill>
                  <a:schemeClr val="bg1"/>
                </a:solidFill>
              </a:rPr>
              <a:t>компетенция</a:t>
            </a:r>
            <a:endParaRPr lang="en-AU" altLang="ru-RU" b="1">
              <a:solidFill>
                <a:schemeClr val="bg1"/>
              </a:solidFill>
            </a:endParaRPr>
          </a:p>
        </p:txBody>
      </p:sp>
      <p:sp>
        <p:nvSpPr>
          <p:cNvPr id="54" name="Måne 64"/>
          <p:cNvSpPr/>
          <p:nvPr/>
        </p:nvSpPr>
        <p:spPr bwMode="auto">
          <a:xfrm rot="16552097">
            <a:off x="4203823" y="3246911"/>
            <a:ext cx="680529" cy="1336239"/>
          </a:xfrm>
          <a:prstGeom prst="moon">
            <a:avLst>
              <a:gd name="adj" fmla="val 18952"/>
            </a:avLst>
          </a:prstGeom>
          <a:gradFill flip="none" rotWithShape="1">
            <a:gsLst>
              <a:gs pos="24000">
                <a:sysClr val="windowText" lastClr="000000">
                  <a:alpha val="2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+mn-lt"/>
              <a:ea typeface="+mn-ea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0" y="65696"/>
            <a:ext cx="9144000" cy="915032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Почему это к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арта </a:t>
            </a: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учебных </a:t>
            </a:r>
            <a:r>
              <a:rPr lang="ru-RU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действий</a:t>
            </a:r>
            <a:r>
              <a:rPr lang="en-A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  <p:sp>
        <p:nvSpPr>
          <p:cNvPr id="34884" name="TextBox 22"/>
          <p:cNvSpPr txBox="1">
            <a:spLocks noChangeArrowheads="1"/>
          </p:cNvSpPr>
          <p:nvPr/>
        </p:nvSpPr>
        <p:spPr bwMode="auto">
          <a:xfrm>
            <a:off x="5818188" y="2311400"/>
            <a:ext cx="2670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600" b="1">
                <a:solidFill>
                  <a:srgbClr val="74A510"/>
                </a:solidFill>
              </a:rPr>
              <a:t>Профессиональная задача</a:t>
            </a:r>
            <a:endParaRPr lang="en-GB" altLang="ru-RU" sz="1600" b="1">
              <a:solidFill>
                <a:srgbClr val="74A510"/>
              </a:solidFill>
            </a:endParaRPr>
          </a:p>
        </p:txBody>
      </p:sp>
      <p:sp>
        <p:nvSpPr>
          <p:cNvPr id="34885" name="TextBox 22"/>
          <p:cNvSpPr txBox="1">
            <a:spLocks noChangeArrowheads="1"/>
          </p:cNvSpPr>
          <p:nvPr/>
        </p:nvSpPr>
        <p:spPr bwMode="auto">
          <a:xfrm>
            <a:off x="5781675" y="4213225"/>
            <a:ext cx="20081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600" b="1">
                <a:solidFill>
                  <a:srgbClr val="74A510"/>
                </a:solidFill>
              </a:rPr>
              <a:t>Профессиональная задача</a:t>
            </a:r>
            <a:endParaRPr lang="en-GB" altLang="ru-RU" sz="1600" b="1">
              <a:solidFill>
                <a:srgbClr val="74A510"/>
              </a:solidFill>
            </a:endParaRPr>
          </a:p>
        </p:txBody>
      </p:sp>
      <p:sp>
        <p:nvSpPr>
          <p:cNvPr id="34886" name="TextBox 22"/>
          <p:cNvSpPr txBox="1">
            <a:spLocks noChangeArrowheads="1"/>
          </p:cNvSpPr>
          <p:nvPr/>
        </p:nvSpPr>
        <p:spPr bwMode="auto">
          <a:xfrm>
            <a:off x="1587500" y="3698875"/>
            <a:ext cx="19621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r>
              <a:rPr lang="ru-RU" altLang="ru-RU" sz="1600" b="1">
                <a:solidFill>
                  <a:srgbClr val="74A510"/>
                </a:solidFill>
              </a:rPr>
              <a:t>Профессиональная задача</a:t>
            </a:r>
            <a:endParaRPr lang="en-GB" altLang="ru-RU" sz="1600" b="1">
              <a:solidFill>
                <a:srgbClr val="74A510"/>
              </a:solidFill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565275" y="1063625"/>
            <a:ext cx="1350963" cy="565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cs typeface="Arial" pitchFamily="34" charset="0"/>
              </a:rPr>
              <a:t>Учебное мероприятие</a:t>
            </a:r>
            <a:endParaRPr lang="en-AU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6313488" y="1746250"/>
            <a:ext cx="1454150" cy="565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cs typeface="Arial" pitchFamily="34" charset="0"/>
              </a:rPr>
              <a:t>Учебное мероприятие</a:t>
            </a:r>
            <a:endParaRPr lang="en-AU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971925" y="5165725"/>
            <a:ext cx="1365250" cy="565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cs typeface="Arial" pitchFamily="34" charset="0"/>
              </a:rPr>
              <a:t>Учебное мероприятие</a:t>
            </a:r>
            <a:endParaRPr lang="en-AU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659563" y="3590925"/>
            <a:ext cx="1370012" cy="565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cs typeface="Arial" pitchFamily="34" charset="0"/>
              </a:rPr>
              <a:t>Учебное мероприятие</a:t>
            </a:r>
            <a:endParaRPr lang="en-AU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6673850" y="4719638"/>
            <a:ext cx="1355725" cy="565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cs typeface="Arial" pitchFamily="34" charset="0"/>
              </a:rPr>
              <a:t>Учебное мероприятие</a:t>
            </a:r>
            <a:endParaRPr lang="en-AU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725613" y="4919663"/>
            <a:ext cx="1360487" cy="565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cs typeface="Arial" pitchFamily="34" charset="0"/>
              </a:rPr>
              <a:t>Учебное мероприятие</a:t>
            </a:r>
            <a:endParaRPr lang="en-AU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213" y="1730375"/>
            <a:ext cx="1439862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ea typeface="+mn-ea"/>
                <a:cs typeface="Arial" charset="0"/>
              </a:rPr>
              <a:t>Необходимые знания и умения</a:t>
            </a:r>
            <a:endParaRPr lang="en-AU" sz="1600" dirty="0">
              <a:solidFill>
                <a:schemeClr val="accent3">
                  <a:lumMod val="75000"/>
                </a:schemeClr>
              </a:solidFill>
              <a:ea typeface="+mn-ea"/>
              <a:cs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308850" y="1217613"/>
            <a:ext cx="1439863" cy="885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ea typeface="+mn-ea"/>
                <a:cs typeface="Arial" charset="0"/>
              </a:rPr>
              <a:t>Необходимые знания и умения</a:t>
            </a:r>
            <a:endParaRPr lang="en-AU" sz="1600" dirty="0">
              <a:solidFill>
                <a:schemeClr val="accent3">
                  <a:lumMod val="75000"/>
                </a:schemeClr>
              </a:solidFill>
              <a:ea typeface="+mn-ea"/>
              <a:cs typeface="Arial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67638" y="4027488"/>
            <a:ext cx="1439862" cy="879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ea typeface="+mn-ea"/>
                <a:cs typeface="Arial" charset="0"/>
              </a:rPr>
              <a:t>Необходимые знания и умения</a:t>
            </a:r>
            <a:endParaRPr lang="en-AU" sz="1600" dirty="0">
              <a:solidFill>
                <a:schemeClr val="accent3">
                  <a:lumMod val="75000"/>
                </a:schemeClr>
              </a:solidFill>
              <a:ea typeface="+mn-ea"/>
              <a:cs typeface="Arial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46525" y="5822950"/>
            <a:ext cx="1441450" cy="881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ea typeface="+mn-ea"/>
                <a:cs typeface="Arial" charset="0"/>
              </a:rPr>
              <a:t>Необходимые знания и умения</a:t>
            </a:r>
            <a:endParaRPr lang="en-AU" sz="1600" dirty="0">
              <a:solidFill>
                <a:schemeClr val="accent3">
                  <a:lumMod val="75000"/>
                </a:schemeClr>
              </a:solidFill>
              <a:ea typeface="+mn-ea"/>
              <a:cs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906588" y="5548313"/>
            <a:ext cx="1476375" cy="884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  <a:ea typeface="+mn-ea"/>
                <a:cs typeface="Arial" charset="0"/>
              </a:rPr>
              <a:t>Необходимые знания и умения</a:t>
            </a:r>
            <a:endParaRPr lang="en-AU" sz="1600" dirty="0">
              <a:solidFill>
                <a:schemeClr val="accent3">
                  <a:lumMod val="75000"/>
                </a:schemeClr>
              </a:solidFill>
              <a:ea typeface="+mn-ea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7645" y="3205632"/>
            <a:ext cx="131176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Действие!</a:t>
            </a:r>
            <a:endParaRPr lang="en-AU" sz="9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724525" y="2476969"/>
            <a:ext cx="129574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Действие!</a:t>
            </a:r>
            <a:endParaRPr lang="en-AU" sz="9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555775" y="2924944"/>
            <a:ext cx="1296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Действие!</a:t>
            </a:r>
            <a:endParaRPr lang="en-AU" sz="9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885739" y="4702564"/>
            <a:ext cx="1321136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Действие!</a:t>
            </a:r>
            <a:endParaRPr lang="en-AU" sz="9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70216" y="4558548"/>
            <a:ext cx="132660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Действие!</a:t>
            </a:r>
            <a:endParaRPr lang="en-AU" sz="10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564891" y="3153422"/>
            <a:ext cx="1296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Действие!</a:t>
            </a:r>
            <a:endParaRPr lang="en-AU" sz="9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41403" y="1520020"/>
            <a:ext cx="136232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Действие!</a:t>
            </a:r>
            <a:endParaRPr lang="en-AU" sz="9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417645" y="1167135"/>
            <a:ext cx="1310673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Действие!</a:t>
            </a:r>
            <a:endParaRPr lang="en-AU" sz="9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760788" y="3298356"/>
            <a:ext cx="1339604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Действие!</a:t>
            </a:r>
            <a:endParaRPr lang="en-AU" sz="9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982452" y="5230036"/>
            <a:ext cx="132639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Действие!</a:t>
            </a:r>
            <a:endParaRPr lang="en-AU" sz="9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609071" y="4834223"/>
            <a:ext cx="134634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Действие!</a:t>
            </a:r>
            <a:endParaRPr lang="en-AU" sz="9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1587603" y="4093369"/>
            <a:ext cx="132863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Действие!</a:t>
            </a:r>
            <a:endParaRPr lang="en-AU" sz="9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77850" y="1628775"/>
            <a:ext cx="1476375" cy="863600"/>
          </a:xfrm>
          <a:custGeom>
            <a:avLst/>
            <a:gdLst>
              <a:gd name="connsiteX0" fmla="*/ 855675 w 2008318"/>
              <a:gd name="connsiteY0" fmla="*/ 8546 h 1152028"/>
              <a:gd name="connsiteX1" fmla="*/ 1872624 w 2008318"/>
              <a:gd name="connsiteY1" fmla="*/ 299103 h 1152028"/>
              <a:gd name="connsiteX2" fmla="*/ 1838441 w 2008318"/>
              <a:gd name="connsiteY2" fmla="*/ 1016950 h 1152028"/>
              <a:gd name="connsiteX3" fmla="*/ 411293 w 2008318"/>
              <a:gd name="connsiteY3" fmla="*/ 1093862 h 1152028"/>
              <a:gd name="connsiteX4" fmla="*/ 43824 w 2008318"/>
              <a:gd name="connsiteY4" fmla="*/ 367469 h 1152028"/>
              <a:gd name="connsiteX5" fmla="*/ 1240235 w 2008318"/>
              <a:gd name="connsiteY5" fmla="*/ 0 h 1152028"/>
              <a:gd name="connsiteX0" fmla="*/ 873048 w 2025691"/>
              <a:gd name="connsiteY0" fmla="*/ 8546 h 1152028"/>
              <a:gd name="connsiteX1" fmla="*/ 1889997 w 2025691"/>
              <a:gd name="connsiteY1" fmla="*/ 299103 h 1152028"/>
              <a:gd name="connsiteX2" fmla="*/ 1855814 w 2025691"/>
              <a:gd name="connsiteY2" fmla="*/ 1016950 h 1152028"/>
              <a:gd name="connsiteX3" fmla="*/ 428666 w 2025691"/>
              <a:gd name="connsiteY3" fmla="*/ 1093862 h 1152028"/>
              <a:gd name="connsiteX4" fmla="*/ 61197 w 2025691"/>
              <a:gd name="connsiteY4" fmla="*/ 367469 h 1152028"/>
              <a:gd name="connsiteX5" fmla="*/ 1257608 w 2025691"/>
              <a:gd name="connsiteY5" fmla="*/ 0 h 1152028"/>
              <a:gd name="connsiteX0" fmla="*/ 778197 w 1930840"/>
              <a:gd name="connsiteY0" fmla="*/ 8546 h 1150773"/>
              <a:gd name="connsiteX1" fmla="*/ 1795146 w 1930840"/>
              <a:gd name="connsiteY1" fmla="*/ 299103 h 1150773"/>
              <a:gd name="connsiteX2" fmla="*/ 1760963 w 1930840"/>
              <a:gd name="connsiteY2" fmla="*/ 1016950 h 1150773"/>
              <a:gd name="connsiteX3" fmla="*/ 333815 w 1930840"/>
              <a:gd name="connsiteY3" fmla="*/ 1093862 h 1150773"/>
              <a:gd name="connsiteX4" fmla="*/ 77442 w 1930840"/>
              <a:gd name="connsiteY4" fmla="*/ 384560 h 1150773"/>
              <a:gd name="connsiteX5" fmla="*/ 1162757 w 1930840"/>
              <a:gd name="connsiteY5" fmla="*/ 0 h 1150773"/>
              <a:gd name="connsiteX0" fmla="*/ 757135 w 1909237"/>
              <a:gd name="connsiteY0" fmla="*/ 8546 h 1116199"/>
              <a:gd name="connsiteX1" fmla="*/ 1774084 w 1909237"/>
              <a:gd name="connsiteY1" fmla="*/ 299103 h 1116199"/>
              <a:gd name="connsiteX2" fmla="*/ 1739901 w 1909237"/>
              <a:gd name="connsiteY2" fmla="*/ 1016950 h 1116199"/>
              <a:gd name="connsiteX3" fmla="*/ 321299 w 1909237"/>
              <a:gd name="connsiteY3" fmla="*/ 1042587 h 1116199"/>
              <a:gd name="connsiteX4" fmla="*/ 56380 w 1909237"/>
              <a:gd name="connsiteY4" fmla="*/ 384560 h 1116199"/>
              <a:gd name="connsiteX5" fmla="*/ 1141695 w 1909237"/>
              <a:gd name="connsiteY5" fmla="*/ 0 h 1116199"/>
              <a:gd name="connsiteX0" fmla="*/ 728877 w 1880979"/>
              <a:gd name="connsiteY0" fmla="*/ 0 h 1107653"/>
              <a:gd name="connsiteX1" fmla="*/ 1745826 w 1880979"/>
              <a:gd name="connsiteY1" fmla="*/ 290557 h 1107653"/>
              <a:gd name="connsiteX2" fmla="*/ 1711643 w 1880979"/>
              <a:gd name="connsiteY2" fmla="*/ 1008404 h 1107653"/>
              <a:gd name="connsiteX3" fmla="*/ 293041 w 1880979"/>
              <a:gd name="connsiteY3" fmla="*/ 1034041 h 1107653"/>
              <a:gd name="connsiteX4" fmla="*/ 28122 w 1880979"/>
              <a:gd name="connsiteY4" fmla="*/ 376014 h 1107653"/>
              <a:gd name="connsiteX5" fmla="*/ 720331 w 1880979"/>
              <a:gd name="connsiteY5" fmla="*/ 76912 h 1107653"/>
              <a:gd name="connsiteX0" fmla="*/ 891247 w 1871144"/>
              <a:gd name="connsiteY0" fmla="*/ 0 h 1099107"/>
              <a:gd name="connsiteX1" fmla="*/ 1745826 w 1871144"/>
              <a:gd name="connsiteY1" fmla="*/ 282011 h 1099107"/>
              <a:gd name="connsiteX2" fmla="*/ 1711643 w 1871144"/>
              <a:gd name="connsiteY2" fmla="*/ 999858 h 1099107"/>
              <a:gd name="connsiteX3" fmla="*/ 293041 w 1871144"/>
              <a:gd name="connsiteY3" fmla="*/ 1025495 h 1099107"/>
              <a:gd name="connsiteX4" fmla="*/ 28122 w 1871144"/>
              <a:gd name="connsiteY4" fmla="*/ 367468 h 1099107"/>
              <a:gd name="connsiteX5" fmla="*/ 720331 w 1871144"/>
              <a:gd name="connsiteY5" fmla="*/ 68366 h 1099107"/>
              <a:gd name="connsiteX0" fmla="*/ 959614 w 1867123"/>
              <a:gd name="connsiteY0" fmla="*/ 0 h 1030741"/>
              <a:gd name="connsiteX1" fmla="*/ 1745826 w 1867123"/>
              <a:gd name="connsiteY1" fmla="*/ 213645 h 1030741"/>
              <a:gd name="connsiteX2" fmla="*/ 1711643 w 1867123"/>
              <a:gd name="connsiteY2" fmla="*/ 931492 h 1030741"/>
              <a:gd name="connsiteX3" fmla="*/ 293041 w 1867123"/>
              <a:gd name="connsiteY3" fmla="*/ 957129 h 1030741"/>
              <a:gd name="connsiteX4" fmla="*/ 28122 w 1867123"/>
              <a:gd name="connsiteY4" fmla="*/ 299102 h 1030741"/>
              <a:gd name="connsiteX5" fmla="*/ 720331 w 1867123"/>
              <a:gd name="connsiteY5" fmla="*/ 0 h 1030741"/>
              <a:gd name="connsiteX0" fmla="*/ 968749 w 1876258"/>
              <a:gd name="connsiteY0" fmla="*/ 0 h 1030741"/>
              <a:gd name="connsiteX1" fmla="*/ 1754961 w 1876258"/>
              <a:gd name="connsiteY1" fmla="*/ 213645 h 1030741"/>
              <a:gd name="connsiteX2" fmla="*/ 1720778 w 1876258"/>
              <a:gd name="connsiteY2" fmla="*/ 931492 h 1030741"/>
              <a:gd name="connsiteX3" fmla="*/ 302176 w 1876258"/>
              <a:gd name="connsiteY3" fmla="*/ 957129 h 1030741"/>
              <a:gd name="connsiteX4" fmla="*/ 37257 w 1876258"/>
              <a:gd name="connsiteY4" fmla="*/ 299102 h 1030741"/>
              <a:gd name="connsiteX5" fmla="*/ 857652 w 1876258"/>
              <a:gd name="connsiteY5" fmla="*/ 42729 h 1030741"/>
              <a:gd name="connsiteX0" fmla="*/ 970587 w 1878096"/>
              <a:gd name="connsiteY0" fmla="*/ 0 h 1030741"/>
              <a:gd name="connsiteX1" fmla="*/ 1756799 w 1878096"/>
              <a:gd name="connsiteY1" fmla="*/ 213645 h 1030741"/>
              <a:gd name="connsiteX2" fmla="*/ 1722616 w 1878096"/>
              <a:gd name="connsiteY2" fmla="*/ 931492 h 1030741"/>
              <a:gd name="connsiteX3" fmla="*/ 304014 w 1878096"/>
              <a:gd name="connsiteY3" fmla="*/ 957129 h 1030741"/>
              <a:gd name="connsiteX4" fmla="*/ 39095 w 1878096"/>
              <a:gd name="connsiteY4" fmla="*/ 299102 h 1030741"/>
              <a:gd name="connsiteX5" fmla="*/ 885127 w 1878096"/>
              <a:gd name="connsiteY5" fmla="*/ 94004 h 1030741"/>
              <a:gd name="connsiteX0" fmla="*/ 970587 w 1878096"/>
              <a:gd name="connsiteY0" fmla="*/ 0 h 1030741"/>
              <a:gd name="connsiteX1" fmla="*/ 1756799 w 1878096"/>
              <a:gd name="connsiteY1" fmla="*/ 213645 h 1030741"/>
              <a:gd name="connsiteX2" fmla="*/ 1722616 w 1878096"/>
              <a:gd name="connsiteY2" fmla="*/ 931492 h 1030741"/>
              <a:gd name="connsiteX3" fmla="*/ 304014 w 1878096"/>
              <a:gd name="connsiteY3" fmla="*/ 957129 h 1030741"/>
              <a:gd name="connsiteX4" fmla="*/ 39095 w 1878096"/>
              <a:gd name="connsiteY4" fmla="*/ 299102 h 1030741"/>
              <a:gd name="connsiteX5" fmla="*/ 885127 w 1878096"/>
              <a:gd name="connsiteY5" fmla="*/ 94004 h 1030741"/>
              <a:gd name="connsiteX0" fmla="*/ 970587 w 1878096"/>
              <a:gd name="connsiteY0" fmla="*/ 0 h 1030741"/>
              <a:gd name="connsiteX1" fmla="*/ 1756799 w 1878096"/>
              <a:gd name="connsiteY1" fmla="*/ 213645 h 1030741"/>
              <a:gd name="connsiteX2" fmla="*/ 1722616 w 1878096"/>
              <a:gd name="connsiteY2" fmla="*/ 931492 h 1030741"/>
              <a:gd name="connsiteX3" fmla="*/ 304014 w 1878096"/>
              <a:gd name="connsiteY3" fmla="*/ 957129 h 1030741"/>
              <a:gd name="connsiteX4" fmla="*/ 39095 w 1878096"/>
              <a:gd name="connsiteY4" fmla="*/ 299102 h 1030741"/>
              <a:gd name="connsiteX5" fmla="*/ 885127 w 1878096"/>
              <a:gd name="connsiteY5" fmla="*/ 94004 h 1030741"/>
              <a:gd name="connsiteX0" fmla="*/ 953495 w 1879094"/>
              <a:gd name="connsiteY0" fmla="*/ 0 h 1005103"/>
              <a:gd name="connsiteX1" fmla="*/ 1756799 w 1879094"/>
              <a:gd name="connsiteY1" fmla="*/ 188007 h 1005103"/>
              <a:gd name="connsiteX2" fmla="*/ 1722616 w 1879094"/>
              <a:gd name="connsiteY2" fmla="*/ 905854 h 1005103"/>
              <a:gd name="connsiteX3" fmla="*/ 304014 w 1879094"/>
              <a:gd name="connsiteY3" fmla="*/ 931491 h 1005103"/>
              <a:gd name="connsiteX4" fmla="*/ 39095 w 1879094"/>
              <a:gd name="connsiteY4" fmla="*/ 273464 h 1005103"/>
              <a:gd name="connsiteX5" fmla="*/ 885127 w 1879094"/>
              <a:gd name="connsiteY5" fmla="*/ 68366 h 1005103"/>
              <a:gd name="connsiteX0" fmla="*/ 953495 w 1879094"/>
              <a:gd name="connsiteY0" fmla="*/ 0 h 1005103"/>
              <a:gd name="connsiteX1" fmla="*/ 1756799 w 1879094"/>
              <a:gd name="connsiteY1" fmla="*/ 188007 h 1005103"/>
              <a:gd name="connsiteX2" fmla="*/ 1722616 w 1879094"/>
              <a:gd name="connsiteY2" fmla="*/ 905854 h 1005103"/>
              <a:gd name="connsiteX3" fmla="*/ 304014 w 1879094"/>
              <a:gd name="connsiteY3" fmla="*/ 931491 h 1005103"/>
              <a:gd name="connsiteX4" fmla="*/ 39095 w 1879094"/>
              <a:gd name="connsiteY4" fmla="*/ 273464 h 1005103"/>
              <a:gd name="connsiteX5" fmla="*/ 885127 w 1879094"/>
              <a:gd name="connsiteY5" fmla="*/ 68366 h 100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094" h="1005103">
                <a:moveTo>
                  <a:pt x="953495" y="0"/>
                </a:moveTo>
                <a:cubicBezTo>
                  <a:pt x="1380072" y="35608"/>
                  <a:pt x="1628612" y="37031"/>
                  <a:pt x="1756799" y="188007"/>
                </a:cubicBezTo>
                <a:cubicBezTo>
                  <a:pt x="1884986" y="338983"/>
                  <a:pt x="1964747" y="781940"/>
                  <a:pt x="1722616" y="905854"/>
                </a:cubicBezTo>
                <a:cubicBezTo>
                  <a:pt x="1480485" y="1029768"/>
                  <a:pt x="584601" y="1036889"/>
                  <a:pt x="304014" y="931491"/>
                </a:cubicBezTo>
                <a:cubicBezTo>
                  <a:pt x="23427" y="826093"/>
                  <a:pt x="-57757" y="417318"/>
                  <a:pt x="39095" y="273464"/>
                </a:cubicBezTo>
                <a:cubicBezTo>
                  <a:pt x="135947" y="129610"/>
                  <a:pt x="338908" y="84033"/>
                  <a:pt x="885127" y="68366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4" name="Freeform 103"/>
          <p:cNvSpPr/>
          <p:nvPr/>
        </p:nvSpPr>
        <p:spPr>
          <a:xfrm>
            <a:off x="7216775" y="1100138"/>
            <a:ext cx="1476375" cy="863600"/>
          </a:xfrm>
          <a:custGeom>
            <a:avLst/>
            <a:gdLst>
              <a:gd name="connsiteX0" fmla="*/ 855675 w 2008318"/>
              <a:gd name="connsiteY0" fmla="*/ 8546 h 1152028"/>
              <a:gd name="connsiteX1" fmla="*/ 1872624 w 2008318"/>
              <a:gd name="connsiteY1" fmla="*/ 299103 h 1152028"/>
              <a:gd name="connsiteX2" fmla="*/ 1838441 w 2008318"/>
              <a:gd name="connsiteY2" fmla="*/ 1016950 h 1152028"/>
              <a:gd name="connsiteX3" fmla="*/ 411293 w 2008318"/>
              <a:gd name="connsiteY3" fmla="*/ 1093862 h 1152028"/>
              <a:gd name="connsiteX4" fmla="*/ 43824 w 2008318"/>
              <a:gd name="connsiteY4" fmla="*/ 367469 h 1152028"/>
              <a:gd name="connsiteX5" fmla="*/ 1240235 w 2008318"/>
              <a:gd name="connsiteY5" fmla="*/ 0 h 1152028"/>
              <a:gd name="connsiteX0" fmla="*/ 873048 w 2025691"/>
              <a:gd name="connsiteY0" fmla="*/ 8546 h 1152028"/>
              <a:gd name="connsiteX1" fmla="*/ 1889997 w 2025691"/>
              <a:gd name="connsiteY1" fmla="*/ 299103 h 1152028"/>
              <a:gd name="connsiteX2" fmla="*/ 1855814 w 2025691"/>
              <a:gd name="connsiteY2" fmla="*/ 1016950 h 1152028"/>
              <a:gd name="connsiteX3" fmla="*/ 428666 w 2025691"/>
              <a:gd name="connsiteY3" fmla="*/ 1093862 h 1152028"/>
              <a:gd name="connsiteX4" fmla="*/ 61197 w 2025691"/>
              <a:gd name="connsiteY4" fmla="*/ 367469 h 1152028"/>
              <a:gd name="connsiteX5" fmla="*/ 1257608 w 2025691"/>
              <a:gd name="connsiteY5" fmla="*/ 0 h 1152028"/>
              <a:gd name="connsiteX0" fmla="*/ 778197 w 1930840"/>
              <a:gd name="connsiteY0" fmla="*/ 8546 h 1150773"/>
              <a:gd name="connsiteX1" fmla="*/ 1795146 w 1930840"/>
              <a:gd name="connsiteY1" fmla="*/ 299103 h 1150773"/>
              <a:gd name="connsiteX2" fmla="*/ 1760963 w 1930840"/>
              <a:gd name="connsiteY2" fmla="*/ 1016950 h 1150773"/>
              <a:gd name="connsiteX3" fmla="*/ 333815 w 1930840"/>
              <a:gd name="connsiteY3" fmla="*/ 1093862 h 1150773"/>
              <a:gd name="connsiteX4" fmla="*/ 77442 w 1930840"/>
              <a:gd name="connsiteY4" fmla="*/ 384560 h 1150773"/>
              <a:gd name="connsiteX5" fmla="*/ 1162757 w 1930840"/>
              <a:gd name="connsiteY5" fmla="*/ 0 h 1150773"/>
              <a:gd name="connsiteX0" fmla="*/ 757135 w 1909237"/>
              <a:gd name="connsiteY0" fmla="*/ 8546 h 1116199"/>
              <a:gd name="connsiteX1" fmla="*/ 1774084 w 1909237"/>
              <a:gd name="connsiteY1" fmla="*/ 299103 h 1116199"/>
              <a:gd name="connsiteX2" fmla="*/ 1739901 w 1909237"/>
              <a:gd name="connsiteY2" fmla="*/ 1016950 h 1116199"/>
              <a:gd name="connsiteX3" fmla="*/ 321299 w 1909237"/>
              <a:gd name="connsiteY3" fmla="*/ 1042587 h 1116199"/>
              <a:gd name="connsiteX4" fmla="*/ 56380 w 1909237"/>
              <a:gd name="connsiteY4" fmla="*/ 384560 h 1116199"/>
              <a:gd name="connsiteX5" fmla="*/ 1141695 w 1909237"/>
              <a:gd name="connsiteY5" fmla="*/ 0 h 1116199"/>
              <a:gd name="connsiteX0" fmla="*/ 728877 w 1880979"/>
              <a:gd name="connsiteY0" fmla="*/ 0 h 1107653"/>
              <a:gd name="connsiteX1" fmla="*/ 1745826 w 1880979"/>
              <a:gd name="connsiteY1" fmla="*/ 290557 h 1107653"/>
              <a:gd name="connsiteX2" fmla="*/ 1711643 w 1880979"/>
              <a:gd name="connsiteY2" fmla="*/ 1008404 h 1107653"/>
              <a:gd name="connsiteX3" fmla="*/ 293041 w 1880979"/>
              <a:gd name="connsiteY3" fmla="*/ 1034041 h 1107653"/>
              <a:gd name="connsiteX4" fmla="*/ 28122 w 1880979"/>
              <a:gd name="connsiteY4" fmla="*/ 376014 h 1107653"/>
              <a:gd name="connsiteX5" fmla="*/ 720331 w 1880979"/>
              <a:gd name="connsiteY5" fmla="*/ 76912 h 1107653"/>
              <a:gd name="connsiteX0" fmla="*/ 891247 w 1871144"/>
              <a:gd name="connsiteY0" fmla="*/ 0 h 1099107"/>
              <a:gd name="connsiteX1" fmla="*/ 1745826 w 1871144"/>
              <a:gd name="connsiteY1" fmla="*/ 282011 h 1099107"/>
              <a:gd name="connsiteX2" fmla="*/ 1711643 w 1871144"/>
              <a:gd name="connsiteY2" fmla="*/ 999858 h 1099107"/>
              <a:gd name="connsiteX3" fmla="*/ 293041 w 1871144"/>
              <a:gd name="connsiteY3" fmla="*/ 1025495 h 1099107"/>
              <a:gd name="connsiteX4" fmla="*/ 28122 w 1871144"/>
              <a:gd name="connsiteY4" fmla="*/ 367468 h 1099107"/>
              <a:gd name="connsiteX5" fmla="*/ 720331 w 1871144"/>
              <a:gd name="connsiteY5" fmla="*/ 68366 h 1099107"/>
              <a:gd name="connsiteX0" fmla="*/ 959614 w 1867123"/>
              <a:gd name="connsiteY0" fmla="*/ 0 h 1030741"/>
              <a:gd name="connsiteX1" fmla="*/ 1745826 w 1867123"/>
              <a:gd name="connsiteY1" fmla="*/ 213645 h 1030741"/>
              <a:gd name="connsiteX2" fmla="*/ 1711643 w 1867123"/>
              <a:gd name="connsiteY2" fmla="*/ 931492 h 1030741"/>
              <a:gd name="connsiteX3" fmla="*/ 293041 w 1867123"/>
              <a:gd name="connsiteY3" fmla="*/ 957129 h 1030741"/>
              <a:gd name="connsiteX4" fmla="*/ 28122 w 1867123"/>
              <a:gd name="connsiteY4" fmla="*/ 299102 h 1030741"/>
              <a:gd name="connsiteX5" fmla="*/ 720331 w 1867123"/>
              <a:gd name="connsiteY5" fmla="*/ 0 h 1030741"/>
              <a:gd name="connsiteX0" fmla="*/ 968749 w 1876258"/>
              <a:gd name="connsiteY0" fmla="*/ 0 h 1030741"/>
              <a:gd name="connsiteX1" fmla="*/ 1754961 w 1876258"/>
              <a:gd name="connsiteY1" fmla="*/ 213645 h 1030741"/>
              <a:gd name="connsiteX2" fmla="*/ 1720778 w 1876258"/>
              <a:gd name="connsiteY2" fmla="*/ 931492 h 1030741"/>
              <a:gd name="connsiteX3" fmla="*/ 302176 w 1876258"/>
              <a:gd name="connsiteY3" fmla="*/ 957129 h 1030741"/>
              <a:gd name="connsiteX4" fmla="*/ 37257 w 1876258"/>
              <a:gd name="connsiteY4" fmla="*/ 299102 h 1030741"/>
              <a:gd name="connsiteX5" fmla="*/ 857652 w 1876258"/>
              <a:gd name="connsiteY5" fmla="*/ 42729 h 1030741"/>
              <a:gd name="connsiteX0" fmla="*/ 970587 w 1878096"/>
              <a:gd name="connsiteY0" fmla="*/ 0 h 1030741"/>
              <a:gd name="connsiteX1" fmla="*/ 1756799 w 1878096"/>
              <a:gd name="connsiteY1" fmla="*/ 213645 h 1030741"/>
              <a:gd name="connsiteX2" fmla="*/ 1722616 w 1878096"/>
              <a:gd name="connsiteY2" fmla="*/ 931492 h 1030741"/>
              <a:gd name="connsiteX3" fmla="*/ 304014 w 1878096"/>
              <a:gd name="connsiteY3" fmla="*/ 957129 h 1030741"/>
              <a:gd name="connsiteX4" fmla="*/ 39095 w 1878096"/>
              <a:gd name="connsiteY4" fmla="*/ 299102 h 1030741"/>
              <a:gd name="connsiteX5" fmla="*/ 885127 w 1878096"/>
              <a:gd name="connsiteY5" fmla="*/ 94004 h 1030741"/>
              <a:gd name="connsiteX0" fmla="*/ 970587 w 1878096"/>
              <a:gd name="connsiteY0" fmla="*/ 0 h 1030741"/>
              <a:gd name="connsiteX1" fmla="*/ 1756799 w 1878096"/>
              <a:gd name="connsiteY1" fmla="*/ 213645 h 1030741"/>
              <a:gd name="connsiteX2" fmla="*/ 1722616 w 1878096"/>
              <a:gd name="connsiteY2" fmla="*/ 931492 h 1030741"/>
              <a:gd name="connsiteX3" fmla="*/ 304014 w 1878096"/>
              <a:gd name="connsiteY3" fmla="*/ 957129 h 1030741"/>
              <a:gd name="connsiteX4" fmla="*/ 39095 w 1878096"/>
              <a:gd name="connsiteY4" fmla="*/ 299102 h 1030741"/>
              <a:gd name="connsiteX5" fmla="*/ 885127 w 1878096"/>
              <a:gd name="connsiteY5" fmla="*/ 94004 h 1030741"/>
              <a:gd name="connsiteX0" fmla="*/ 970587 w 1878096"/>
              <a:gd name="connsiteY0" fmla="*/ 0 h 1030741"/>
              <a:gd name="connsiteX1" fmla="*/ 1756799 w 1878096"/>
              <a:gd name="connsiteY1" fmla="*/ 213645 h 1030741"/>
              <a:gd name="connsiteX2" fmla="*/ 1722616 w 1878096"/>
              <a:gd name="connsiteY2" fmla="*/ 931492 h 1030741"/>
              <a:gd name="connsiteX3" fmla="*/ 304014 w 1878096"/>
              <a:gd name="connsiteY3" fmla="*/ 957129 h 1030741"/>
              <a:gd name="connsiteX4" fmla="*/ 39095 w 1878096"/>
              <a:gd name="connsiteY4" fmla="*/ 299102 h 1030741"/>
              <a:gd name="connsiteX5" fmla="*/ 885127 w 1878096"/>
              <a:gd name="connsiteY5" fmla="*/ 94004 h 1030741"/>
              <a:gd name="connsiteX0" fmla="*/ 953495 w 1879094"/>
              <a:gd name="connsiteY0" fmla="*/ 0 h 1005103"/>
              <a:gd name="connsiteX1" fmla="*/ 1756799 w 1879094"/>
              <a:gd name="connsiteY1" fmla="*/ 188007 h 1005103"/>
              <a:gd name="connsiteX2" fmla="*/ 1722616 w 1879094"/>
              <a:gd name="connsiteY2" fmla="*/ 905854 h 1005103"/>
              <a:gd name="connsiteX3" fmla="*/ 304014 w 1879094"/>
              <a:gd name="connsiteY3" fmla="*/ 931491 h 1005103"/>
              <a:gd name="connsiteX4" fmla="*/ 39095 w 1879094"/>
              <a:gd name="connsiteY4" fmla="*/ 273464 h 1005103"/>
              <a:gd name="connsiteX5" fmla="*/ 885127 w 1879094"/>
              <a:gd name="connsiteY5" fmla="*/ 68366 h 1005103"/>
              <a:gd name="connsiteX0" fmla="*/ 953495 w 1879094"/>
              <a:gd name="connsiteY0" fmla="*/ 0 h 1005103"/>
              <a:gd name="connsiteX1" fmla="*/ 1756799 w 1879094"/>
              <a:gd name="connsiteY1" fmla="*/ 188007 h 1005103"/>
              <a:gd name="connsiteX2" fmla="*/ 1722616 w 1879094"/>
              <a:gd name="connsiteY2" fmla="*/ 905854 h 1005103"/>
              <a:gd name="connsiteX3" fmla="*/ 304014 w 1879094"/>
              <a:gd name="connsiteY3" fmla="*/ 931491 h 1005103"/>
              <a:gd name="connsiteX4" fmla="*/ 39095 w 1879094"/>
              <a:gd name="connsiteY4" fmla="*/ 273464 h 1005103"/>
              <a:gd name="connsiteX5" fmla="*/ 885127 w 1879094"/>
              <a:gd name="connsiteY5" fmla="*/ 68366 h 100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094" h="1005103">
                <a:moveTo>
                  <a:pt x="953495" y="0"/>
                </a:moveTo>
                <a:cubicBezTo>
                  <a:pt x="1380072" y="35608"/>
                  <a:pt x="1628612" y="37031"/>
                  <a:pt x="1756799" y="188007"/>
                </a:cubicBezTo>
                <a:cubicBezTo>
                  <a:pt x="1884986" y="338983"/>
                  <a:pt x="1964747" y="781940"/>
                  <a:pt x="1722616" y="905854"/>
                </a:cubicBezTo>
                <a:cubicBezTo>
                  <a:pt x="1480485" y="1029768"/>
                  <a:pt x="584601" y="1036889"/>
                  <a:pt x="304014" y="931491"/>
                </a:cubicBezTo>
                <a:cubicBezTo>
                  <a:pt x="23427" y="826093"/>
                  <a:pt x="-57757" y="417318"/>
                  <a:pt x="39095" y="273464"/>
                </a:cubicBezTo>
                <a:cubicBezTo>
                  <a:pt x="135947" y="129610"/>
                  <a:pt x="338908" y="84033"/>
                  <a:pt x="885127" y="68366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7" name="Freeform 106"/>
          <p:cNvSpPr/>
          <p:nvPr/>
        </p:nvSpPr>
        <p:spPr>
          <a:xfrm>
            <a:off x="3844925" y="5699125"/>
            <a:ext cx="1476375" cy="865188"/>
          </a:xfrm>
          <a:custGeom>
            <a:avLst/>
            <a:gdLst>
              <a:gd name="connsiteX0" fmla="*/ 855675 w 2008318"/>
              <a:gd name="connsiteY0" fmla="*/ 8546 h 1152028"/>
              <a:gd name="connsiteX1" fmla="*/ 1872624 w 2008318"/>
              <a:gd name="connsiteY1" fmla="*/ 299103 h 1152028"/>
              <a:gd name="connsiteX2" fmla="*/ 1838441 w 2008318"/>
              <a:gd name="connsiteY2" fmla="*/ 1016950 h 1152028"/>
              <a:gd name="connsiteX3" fmla="*/ 411293 w 2008318"/>
              <a:gd name="connsiteY3" fmla="*/ 1093862 h 1152028"/>
              <a:gd name="connsiteX4" fmla="*/ 43824 w 2008318"/>
              <a:gd name="connsiteY4" fmla="*/ 367469 h 1152028"/>
              <a:gd name="connsiteX5" fmla="*/ 1240235 w 2008318"/>
              <a:gd name="connsiteY5" fmla="*/ 0 h 1152028"/>
              <a:gd name="connsiteX0" fmla="*/ 873048 w 2025691"/>
              <a:gd name="connsiteY0" fmla="*/ 8546 h 1152028"/>
              <a:gd name="connsiteX1" fmla="*/ 1889997 w 2025691"/>
              <a:gd name="connsiteY1" fmla="*/ 299103 h 1152028"/>
              <a:gd name="connsiteX2" fmla="*/ 1855814 w 2025691"/>
              <a:gd name="connsiteY2" fmla="*/ 1016950 h 1152028"/>
              <a:gd name="connsiteX3" fmla="*/ 428666 w 2025691"/>
              <a:gd name="connsiteY3" fmla="*/ 1093862 h 1152028"/>
              <a:gd name="connsiteX4" fmla="*/ 61197 w 2025691"/>
              <a:gd name="connsiteY4" fmla="*/ 367469 h 1152028"/>
              <a:gd name="connsiteX5" fmla="*/ 1257608 w 2025691"/>
              <a:gd name="connsiteY5" fmla="*/ 0 h 1152028"/>
              <a:gd name="connsiteX0" fmla="*/ 778197 w 1930840"/>
              <a:gd name="connsiteY0" fmla="*/ 8546 h 1150773"/>
              <a:gd name="connsiteX1" fmla="*/ 1795146 w 1930840"/>
              <a:gd name="connsiteY1" fmla="*/ 299103 h 1150773"/>
              <a:gd name="connsiteX2" fmla="*/ 1760963 w 1930840"/>
              <a:gd name="connsiteY2" fmla="*/ 1016950 h 1150773"/>
              <a:gd name="connsiteX3" fmla="*/ 333815 w 1930840"/>
              <a:gd name="connsiteY3" fmla="*/ 1093862 h 1150773"/>
              <a:gd name="connsiteX4" fmla="*/ 77442 w 1930840"/>
              <a:gd name="connsiteY4" fmla="*/ 384560 h 1150773"/>
              <a:gd name="connsiteX5" fmla="*/ 1162757 w 1930840"/>
              <a:gd name="connsiteY5" fmla="*/ 0 h 1150773"/>
              <a:gd name="connsiteX0" fmla="*/ 757135 w 1909237"/>
              <a:gd name="connsiteY0" fmla="*/ 8546 h 1116199"/>
              <a:gd name="connsiteX1" fmla="*/ 1774084 w 1909237"/>
              <a:gd name="connsiteY1" fmla="*/ 299103 h 1116199"/>
              <a:gd name="connsiteX2" fmla="*/ 1739901 w 1909237"/>
              <a:gd name="connsiteY2" fmla="*/ 1016950 h 1116199"/>
              <a:gd name="connsiteX3" fmla="*/ 321299 w 1909237"/>
              <a:gd name="connsiteY3" fmla="*/ 1042587 h 1116199"/>
              <a:gd name="connsiteX4" fmla="*/ 56380 w 1909237"/>
              <a:gd name="connsiteY4" fmla="*/ 384560 h 1116199"/>
              <a:gd name="connsiteX5" fmla="*/ 1141695 w 1909237"/>
              <a:gd name="connsiteY5" fmla="*/ 0 h 1116199"/>
              <a:gd name="connsiteX0" fmla="*/ 728877 w 1880979"/>
              <a:gd name="connsiteY0" fmla="*/ 0 h 1107653"/>
              <a:gd name="connsiteX1" fmla="*/ 1745826 w 1880979"/>
              <a:gd name="connsiteY1" fmla="*/ 290557 h 1107653"/>
              <a:gd name="connsiteX2" fmla="*/ 1711643 w 1880979"/>
              <a:gd name="connsiteY2" fmla="*/ 1008404 h 1107653"/>
              <a:gd name="connsiteX3" fmla="*/ 293041 w 1880979"/>
              <a:gd name="connsiteY3" fmla="*/ 1034041 h 1107653"/>
              <a:gd name="connsiteX4" fmla="*/ 28122 w 1880979"/>
              <a:gd name="connsiteY4" fmla="*/ 376014 h 1107653"/>
              <a:gd name="connsiteX5" fmla="*/ 720331 w 1880979"/>
              <a:gd name="connsiteY5" fmla="*/ 76912 h 1107653"/>
              <a:gd name="connsiteX0" fmla="*/ 891247 w 1871144"/>
              <a:gd name="connsiteY0" fmla="*/ 0 h 1099107"/>
              <a:gd name="connsiteX1" fmla="*/ 1745826 w 1871144"/>
              <a:gd name="connsiteY1" fmla="*/ 282011 h 1099107"/>
              <a:gd name="connsiteX2" fmla="*/ 1711643 w 1871144"/>
              <a:gd name="connsiteY2" fmla="*/ 999858 h 1099107"/>
              <a:gd name="connsiteX3" fmla="*/ 293041 w 1871144"/>
              <a:gd name="connsiteY3" fmla="*/ 1025495 h 1099107"/>
              <a:gd name="connsiteX4" fmla="*/ 28122 w 1871144"/>
              <a:gd name="connsiteY4" fmla="*/ 367468 h 1099107"/>
              <a:gd name="connsiteX5" fmla="*/ 720331 w 1871144"/>
              <a:gd name="connsiteY5" fmla="*/ 68366 h 1099107"/>
              <a:gd name="connsiteX0" fmla="*/ 959614 w 1867123"/>
              <a:gd name="connsiteY0" fmla="*/ 0 h 1030741"/>
              <a:gd name="connsiteX1" fmla="*/ 1745826 w 1867123"/>
              <a:gd name="connsiteY1" fmla="*/ 213645 h 1030741"/>
              <a:gd name="connsiteX2" fmla="*/ 1711643 w 1867123"/>
              <a:gd name="connsiteY2" fmla="*/ 931492 h 1030741"/>
              <a:gd name="connsiteX3" fmla="*/ 293041 w 1867123"/>
              <a:gd name="connsiteY3" fmla="*/ 957129 h 1030741"/>
              <a:gd name="connsiteX4" fmla="*/ 28122 w 1867123"/>
              <a:gd name="connsiteY4" fmla="*/ 299102 h 1030741"/>
              <a:gd name="connsiteX5" fmla="*/ 720331 w 1867123"/>
              <a:gd name="connsiteY5" fmla="*/ 0 h 1030741"/>
              <a:gd name="connsiteX0" fmla="*/ 968749 w 1876258"/>
              <a:gd name="connsiteY0" fmla="*/ 0 h 1030741"/>
              <a:gd name="connsiteX1" fmla="*/ 1754961 w 1876258"/>
              <a:gd name="connsiteY1" fmla="*/ 213645 h 1030741"/>
              <a:gd name="connsiteX2" fmla="*/ 1720778 w 1876258"/>
              <a:gd name="connsiteY2" fmla="*/ 931492 h 1030741"/>
              <a:gd name="connsiteX3" fmla="*/ 302176 w 1876258"/>
              <a:gd name="connsiteY3" fmla="*/ 957129 h 1030741"/>
              <a:gd name="connsiteX4" fmla="*/ 37257 w 1876258"/>
              <a:gd name="connsiteY4" fmla="*/ 299102 h 1030741"/>
              <a:gd name="connsiteX5" fmla="*/ 857652 w 1876258"/>
              <a:gd name="connsiteY5" fmla="*/ 42729 h 1030741"/>
              <a:gd name="connsiteX0" fmla="*/ 970587 w 1878096"/>
              <a:gd name="connsiteY0" fmla="*/ 0 h 1030741"/>
              <a:gd name="connsiteX1" fmla="*/ 1756799 w 1878096"/>
              <a:gd name="connsiteY1" fmla="*/ 213645 h 1030741"/>
              <a:gd name="connsiteX2" fmla="*/ 1722616 w 1878096"/>
              <a:gd name="connsiteY2" fmla="*/ 931492 h 1030741"/>
              <a:gd name="connsiteX3" fmla="*/ 304014 w 1878096"/>
              <a:gd name="connsiteY3" fmla="*/ 957129 h 1030741"/>
              <a:gd name="connsiteX4" fmla="*/ 39095 w 1878096"/>
              <a:gd name="connsiteY4" fmla="*/ 299102 h 1030741"/>
              <a:gd name="connsiteX5" fmla="*/ 885127 w 1878096"/>
              <a:gd name="connsiteY5" fmla="*/ 94004 h 1030741"/>
              <a:gd name="connsiteX0" fmla="*/ 970587 w 1878096"/>
              <a:gd name="connsiteY0" fmla="*/ 0 h 1030741"/>
              <a:gd name="connsiteX1" fmla="*/ 1756799 w 1878096"/>
              <a:gd name="connsiteY1" fmla="*/ 213645 h 1030741"/>
              <a:gd name="connsiteX2" fmla="*/ 1722616 w 1878096"/>
              <a:gd name="connsiteY2" fmla="*/ 931492 h 1030741"/>
              <a:gd name="connsiteX3" fmla="*/ 304014 w 1878096"/>
              <a:gd name="connsiteY3" fmla="*/ 957129 h 1030741"/>
              <a:gd name="connsiteX4" fmla="*/ 39095 w 1878096"/>
              <a:gd name="connsiteY4" fmla="*/ 299102 h 1030741"/>
              <a:gd name="connsiteX5" fmla="*/ 885127 w 1878096"/>
              <a:gd name="connsiteY5" fmla="*/ 94004 h 1030741"/>
              <a:gd name="connsiteX0" fmla="*/ 970587 w 1878096"/>
              <a:gd name="connsiteY0" fmla="*/ 0 h 1030741"/>
              <a:gd name="connsiteX1" fmla="*/ 1756799 w 1878096"/>
              <a:gd name="connsiteY1" fmla="*/ 213645 h 1030741"/>
              <a:gd name="connsiteX2" fmla="*/ 1722616 w 1878096"/>
              <a:gd name="connsiteY2" fmla="*/ 931492 h 1030741"/>
              <a:gd name="connsiteX3" fmla="*/ 304014 w 1878096"/>
              <a:gd name="connsiteY3" fmla="*/ 957129 h 1030741"/>
              <a:gd name="connsiteX4" fmla="*/ 39095 w 1878096"/>
              <a:gd name="connsiteY4" fmla="*/ 299102 h 1030741"/>
              <a:gd name="connsiteX5" fmla="*/ 885127 w 1878096"/>
              <a:gd name="connsiteY5" fmla="*/ 94004 h 1030741"/>
              <a:gd name="connsiteX0" fmla="*/ 953495 w 1879094"/>
              <a:gd name="connsiteY0" fmla="*/ 0 h 1005103"/>
              <a:gd name="connsiteX1" fmla="*/ 1756799 w 1879094"/>
              <a:gd name="connsiteY1" fmla="*/ 188007 h 1005103"/>
              <a:gd name="connsiteX2" fmla="*/ 1722616 w 1879094"/>
              <a:gd name="connsiteY2" fmla="*/ 905854 h 1005103"/>
              <a:gd name="connsiteX3" fmla="*/ 304014 w 1879094"/>
              <a:gd name="connsiteY3" fmla="*/ 931491 h 1005103"/>
              <a:gd name="connsiteX4" fmla="*/ 39095 w 1879094"/>
              <a:gd name="connsiteY4" fmla="*/ 273464 h 1005103"/>
              <a:gd name="connsiteX5" fmla="*/ 885127 w 1879094"/>
              <a:gd name="connsiteY5" fmla="*/ 68366 h 1005103"/>
              <a:gd name="connsiteX0" fmla="*/ 953495 w 1879094"/>
              <a:gd name="connsiteY0" fmla="*/ 0 h 1005103"/>
              <a:gd name="connsiteX1" fmla="*/ 1756799 w 1879094"/>
              <a:gd name="connsiteY1" fmla="*/ 188007 h 1005103"/>
              <a:gd name="connsiteX2" fmla="*/ 1722616 w 1879094"/>
              <a:gd name="connsiteY2" fmla="*/ 905854 h 1005103"/>
              <a:gd name="connsiteX3" fmla="*/ 304014 w 1879094"/>
              <a:gd name="connsiteY3" fmla="*/ 931491 h 1005103"/>
              <a:gd name="connsiteX4" fmla="*/ 39095 w 1879094"/>
              <a:gd name="connsiteY4" fmla="*/ 273464 h 1005103"/>
              <a:gd name="connsiteX5" fmla="*/ 885127 w 1879094"/>
              <a:gd name="connsiteY5" fmla="*/ 68366 h 100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094" h="1005103">
                <a:moveTo>
                  <a:pt x="953495" y="0"/>
                </a:moveTo>
                <a:cubicBezTo>
                  <a:pt x="1380072" y="35608"/>
                  <a:pt x="1628612" y="37031"/>
                  <a:pt x="1756799" y="188007"/>
                </a:cubicBezTo>
                <a:cubicBezTo>
                  <a:pt x="1884986" y="338983"/>
                  <a:pt x="1964747" y="781940"/>
                  <a:pt x="1722616" y="905854"/>
                </a:cubicBezTo>
                <a:cubicBezTo>
                  <a:pt x="1480485" y="1029768"/>
                  <a:pt x="584601" y="1036889"/>
                  <a:pt x="304014" y="931491"/>
                </a:cubicBezTo>
                <a:cubicBezTo>
                  <a:pt x="23427" y="826093"/>
                  <a:pt x="-57757" y="417318"/>
                  <a:pt x="39095" y="273464"/>
                </a:cubicBezTo>
                <a:cubicBezTo>
                  <a:pt x="135947" y="129610"/>
                  <a:pt x="338908" y="84033"/>
                  <a:pt x="885127" y="68366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8" name="Freeform 107"/>
          <p:cNvSpPr/>
          <p:nvPr/>
        </p:nvSpPr>
        <p:spPr>
          <a:xfrm>
            <a:off x="7658100" y="3914775"/>
            <a:ext cx="1476375" cy="863600"/>
          </a:xfrm>
          <a:custGeom>
            <a:avLst/>
            <a:gdLst>
              <a:gd name="connsiteX0" fmla="*/ 855675 w 2008318"/>
              <a:gd name="connsiteY0" fmla="*/ 8546 h 1152028"/>
              <a:gd name="connsiteX1" fmla="*/ 1872624 w 2008318"/>
              <a:gd name="connsiteY1" fmla="*/ 299103 h 1152028"/>
              <a:gd name="connsiteX2" fmla="*/ 1838441 w 2008318"/>
              <a:gd name="connsiteY2" fmla="*/ 1016950 h 1152028"/>
              <a:gd name="connsiteX3" fmla="*/ 411293 w 2008318"/>
              <a:gd name="connsiteY3" fmla="*/ 1093862 h 1152028"/>
              <a:gd name="connsiteX4" fmla="*/ 43824 w 2008318"/>
              <a:gd name="connsiteY4" fmla="*/ 367469 h 1152028"/>
              <a:gd name="connsiteX5" fmla="*/ 1240235 w 2008318"/>
              <a:gd name="connsiteY5" fmla="*/ 0 h 1152028"/>
              <a:gd name="connsiteX0" fmla="*/ 873048 w 2025691"/>
              <a:gd name="connsiteY0" fmla="*/ 8546 h 1152028"/>
              <a:gd name="connsiteX1" fmla="*/ 1889997 w 2025691"/>
              <a:gd name="connsiteY1" fmla="*/ 299103 h 1152028"/>
              <a:gd name="connsiteX2" fmla="*/ 1855814 w 2025691"/>
              <a:gd name="connsiteY2" fmla="*/ 1016950 h 1152028"/>
              <a:gd name="connsiteX3" fmla="*/ 428666 w 2025691"/>
              <a:gd name="connsiteY3" fmla="*/ 1093862 h 1152028"/>
              <a:gd name="connsiteX4" fmla="*/ 61197 w 2025691"/>
              <a:gd name="connsiteY4" fmla="*/ 367469 h 1152028"/>
              <a:gd name="connsiteX5" fmla="*/ 1257608 w 2025691"/>
              <a:gd name="connsiteY5" fmla="*/ 0 h 1152028"/>
              <a:gd name="connsiteX0" fmla="*/ 778197 w 1930840"/>
              <a:gd name="connsiteY0" fmla="*/ 8546 h 1150773"/>
              <a:gd name="connsiteX1" fmla="*/ 1795146 w 1930840"/>
              <a:gd name="connsiteY1" fmla="*/ 299103 h 1150773"/>
              <a:gd name="connsiteX2" fmla="*/ 1760963 w 1930840"/>
              <a:gd name="connsiteY2" fmla="*/ 1016950 h 1150773"/>
              <a:gd name="connsiteX3" fmla="*/ 333815 w 1930840"/>
              <a:gd name="connsiteY3" fmla="*/ 1093862 h 1150773"/>
              <a:gd name="connsiteX4" fmla="*/ 77442 w 1930840"/>
              <a:gd name="connsiteY4" fmla="*/ 384560 h 1150773"/>
              <a:gd name="connsiteX5" fmla="*/ 1162757 w 1930840"/>
              <a:gd name="connsiteY5" fmla="*/ 0 h 1150773"/>
              <a:gd name="connsiteX0" fmla="*/ 757135 w 1909237"/>
              <a:gd name="connsiteY0" fmla="*/ 8546 h 1116199"/>
              <a:gd name="connsiteX1" fmla="*/ 1774084 w 1909237"/>
              <a:gd name="connsiteY1" fmla="*/ 299103 h 1116199"/>
              <a:gd name="connsiteX2" fmla="*/ 1739901 w 1909237"/>
              <a:gd name="connsiteY2" fmla="*/ 1016950 h 1116199"/>
              <a:gd name="connsiteX3" fmla="*/ 321299 w 1909237"/>
              <a:gd name="connsiteY3" fmla="*/ 1042587 h 1116199"/>
              <a:gd name="connsiteX4" fmla="*/ 56380 w 1909237"/>
              <a:gd name="connsiteY4" fmla="*/ 384560 h 1116199"/>
              <a:gd name="connsiteX5" fmla="*/ 1141695 w 1909237"/>
              <a:gd name="connsiteY5" fmla="*/ 0 h 1116199"/>
              <a:gd name="connsiteX0" fmla="*/ 728877 w 1880979"/>
              <a:gd name="connsiteY0" fmla="*/ 0 h 1107653"/>
              <a:gd name="connsiteX1" fmla="*/ 1745826 w 1880979"/>
              <a:gd name="connsiteY1" fmla="*/ 290557 h 1107653"/>
              <a:gd name="connsiteX2" fmla="*/ 1711643 w 1880979"/>
              <a:gd name="connsiteY2" fmla="*/ 1008404 h 1107653"/>
              <a:gd name="connsiteX3" fmla="*/ 293041 w 1880979"/>
              <a:gd name="connsiteY3" fmla="*/ 1034041 h 1107653"/>
              <a:gd name="connsiteX4" fmla="*/ 28122 w 1880979"/>
              <a:gd name="connsiteY4" fmla="*/ 376014 h 1107653"/>
              <a:gd name="connsiteX5" fmla="*/ 720331 w 1880979"/>
              <a:gd name="connsiteY5" fmla="*/ 76912 h 1107653"/>
              <a:gd name="connsiteX0" fmla="*/ 891247 w 1871144"/>
              <a:gd name="connsiteY0" fmla="*/ 0 h 1099107"/>
              <a:gd name="connsiteX1" fmla="*/ 1745826 w 1871144"/>
              <a:gd name="connsiteY1" fmla="*/ 282011 h 1099107"/>
              <a:gd name="connsiteX2" fmla="*/ 1711643 w 1871144"/>
              <a:gd name="connsiteY2" fmla="*/ 999858 h 1099107"/>
              <a:gd name="connsiteX3" fmla="*/ 293041 w 1871144"/>
              <a:gd name="connsiteY3" fmla="*/ 1025495 h 1099107"/>
              <a:gd name="connsiteX4" fmla="*/ 28122 w 1871144"/>
              <a:gd name="connsiteY4" fmla="*/ 367468 h 1099107"/>
              <a:gd name="connsiteX5" fmla="*/ 720331 w 1871144"/>
              <a:gd name="connsiteY5" fmla="*/ 68366 h 1099107"/>
              <a:gd name="connsiteX0" fmla="*/ 959614 w 1867123"/>
              <a:gd name="connsiteY0" fmla="*/ 0 h 1030741"/>
              <a:gd name="connsiteX1" fmla="*/ 1745826 w 1867123"/>
              <a:gd name="connsiteY1" fmla="*/ 213645 h 1030741"/>
              <a:gd name="connsiteX2" fmla="*/ 1711643 w 1867123"/>
              <a:gd name="connsiteY2" fmla="*/ 931492 h 1030741"/>
              <a:gd name="connsiteX3" fmla="*/ 293041 w 1867123"/>
              <a:gd name="connsiteY3" fmla="*/ 957129 h 1030741"/>
              <a:gd name="connsiteX4" fmla="*/ 28122 w 1867123"/>
              <a:gd name="connsiteY4" fmla="*/ 299102 h 1030741"/>
              <a:gd name="connsiteX5" fmla="*/ 720331 w 1867123"/>
              <a:gd name="connsiteY5" fmla="*/ 0 h 1030741"/>
              <a:gd name="connsiteX0" fmla="*/ 968749 w 1876258"/>
              <a:gd name="connsiteY0" fmla="*/ 0 h 1030741"/>
              <a:gd name="connsiteX1" fmla="*/ 1754961 w 1876258"/>
              <a:gd name="connsiteY1" fmla="*/ 213645 h 1030741"/>
              <a:gd name="connsiteX2" fmla="*/ 1720778 w 1876258"/>
              <a:gd name="connsiteY2" fmla="*/ 931492 h 1030741"/>
              <a:gd name="connsiteX3" fmla="*/ 302176 w 1876258"/>
              <a:gd name="connsiteY3" fmla="*/ 957129 h 1030741"/>
              <a:gd name="connsiteX4" fmla="*/ 37257 w 1876258"/>
              <a:gd name="connsiteY4" fmla="*/ 299102 h 1030741"/>
              <a:gd name="connsiteX5" fmla="*/ 857652 w 1876258"/>
              <a:gd name="connsiteY5" fmla="*/ 42729 h 1030741"/>
              <a:gd name="connsiteX0" fmla="*/ 970587 w 1878096"/>
              <a:gd name="connsiteY0" fmla="*/ 0 h 1030741"/>
              <a:gd name="connsiteX1" fmla="*/ 1756799 w 1878096"/>
              <a:gd name="connsiteY1" fmla="*/ 213645 h 1030741"/>
              <a:gd name="connsiteX2" fmla="*/ 1722616 w 1878096"/>
              <a:gd name="connsiteY2" fmla="*/ 931492 h 1030741"/>
              <a:gd name="connsiteX3" fmla="*/ 304014 w 1878096"/>
              <a:gd name="connsiteY3" fmla="*/ 957129 h 1030741"/>
              <a:gd name="connsiteX4" fmla="*/ 39095 w 1878096"/>
              <a:gd name="connsiteY4" fmla="*/ 299102 h 1030741"/>
              <a:gd name="connsiteX5" fmla="*/ 885127 w 1878096"/>
              <a:gd name="connsiteY5" fmla="*/ 94004 h 1030741"/>
              <a:gd name="connsiteX0" fmla="*/ 970587 w 1878096"/>
              <a:gd name="connsiteY0" fmla="*/ 0 h 1030741"/>
              <a:gd name="connsiteX1" fmla="*/ 1756799 w 1878096"/>
              <a:gd name="connsiteY1" fmla="*/ 213645 h 1030741"/>
              <a:gd name="connsiteX2" fmla="*/ 1722616 w 1878096"/>
              <a:gd name="connsiteY2" fmla="*/ 931492 h 1030741"/>
              <a:gd name="connsiteX3" fmla="*/ 304014 w 1878096"/>
              <a:gd name="connsiteY3" fmla="*/ 957129 h 1030741"/>
              <a:gd name="connsiteX4" fmla="*/ 39095 w 1878096"/>
              <a:gd name="connsiteY4" fmla="*/ 299102 h 1030741"/>
              <a:gd name="connsiteX5" fmla="*/ 885127 w 1878096"/>
              <a:gd name="connsiteY5" fmla="*/ 94004 h 1030741"/>
              <a:gd name="connsiteX0" fmla="*/ 970587 w 1878096"/>
              <a:gd name="connsiteY0" fmla="*/ 0 h 1030741"/>
              <a:gd name="connsiteX1" fmla="*/ 1756799 w 1878096"/>
              <a:gd name="connsiteY1" fmla="*/ 213645 h 1030741"/>
              <a:gd name="connsiteX2" fmla="*/ 1722616 w 1878096"/>
              <a:gd name="connsiteY2" fmla="*/ 931492 h 1030741"/>
              <a:gd name="connsiteX3" fmla="*/ 304014 w 1878096"/>
              <a:gd name="connsiteY3" fmla="*/ 957129 h 1030741"/>
              <a:gd name="connsiteX4" fmla="*/ 39095 w 1878096"/>
              <a:gd name="connsiteY4" fmla="*/ 299102 h 1030741"/>
              <a:gd name="connsiteX5" fmla="*/ 885127 w 1878096"/>
              <a:gd name="connsiteY5" fmla="*/ 94004 h 1030741"/>
              <a:gd name="connsiteX0" fmla="*/ 953495 w 1879094"/>
              <a:gd name="connsiteY0" fmla="*/ 0 h 1005103"/>
              <a:gd name="connsiteX1" fmla="*/ 1756799 w 1879094"/>
              <a:gd name="connsiteY1" fmla="*/ 188007 h 1005103"/>
              <a:gd name="connsiteX2" fmla="*/ 1722616 w 1879094"/>
              <a:gd name="connsiteY2" fmla="*/ 905854 h 1005103"/>
              <a:gd name="connsiteX3" fmla="*/ 304014 w 1879094"/>
              <a:gd name="connsiteY3" fmla="*/ 931491 h 1005103"/>
              <a:gd name="connsiteX4" fmla="*/ 39095 w 1879094"/>
              <a:gd name="connsiteY4" fmla="*/ 273464 h 1005103"/>
              <a:gd name="connsiteX5" fmla="*/ 885127 w 1879094"/>
              <a:gd name="connsiteY5" fmla="*/ 68366 h 1005103"/>
              <a:gd name="connsiteX0" fmla="*/ 953495 w 1879094"/>
              <a:gd name="connsiteY0" fmla="*/ 0 h 1005103"/>
              <a:gd name="connsiteX1" fmla="*/ 1756799 w 1879094"/>
              <a:gd name="connsiteY1" fmla="*/ 188007 h 1005103"/>
              <a:gd name="connsiteX2" fmla="*/ 1722616 w 1879094"/>
              <a:gd name="connsiteY2" fmla="*/ 905854 h 1005103"/>
              <a:gd name="connsiteX3" fmla="*/ 304014 w 1879094"/>
              <a:gd name="connsiteY3" fmla="*/ 931491 h 1005103"/>
              <a:gd name="connsiteX4" fmla="*/ 39095 w 1879094"/>
              <a:gd name="connsiteY4" fmla="*/ 273464 h 1005103"/>
              <a:gd name="connsiteX5" fmla="*/ 885127 w 1879094"/>
              <a:gd name="connsiteY5" fmla="*/ 68366 h 100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094" h="1005103">
                <a:moveTo>
                  <a:pt x="953495" y="0"/>
                </a:moveTo>
                <a:cubicBezTo>
                  <a:pt x="1380072" y="35608"/>
                  <a:pt x="1628612" y="37031"/>
                  <a:pt x="1756799" y="188007"/>
                </a:cubicBezTo>
                <a:cubicBezTo>
                  <a:pt x="1884986" y="338983"/>
                  <a:pt x="1964747" y="781940"/>
                  <a:pt x="1722616" y="905854"/>
                </a:cubicBezTo>
                <a:cubicBezTo>
                  <a:pt x="1480485" y="1029768"/>
                  <a:pt x="584601" y="1036889"/>
                  <a:pt x="304014" y="931491"/>
                </a:cubicBezTo>
                <a:cubicBezTo>
                  <a:pt x="23427" y="826093"/>
                  <a:pt x="-57757" y="417318"/>
                  <a:pt x="39095" y="273464"/>
                </a:cubicBezTo>
                <a:cubicBezTo>
                  <a:pt x="135947" y="129610"/>
                  <a:pt x="338908" y="84033"/>
                  <a:pt x="885127" y="68366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09" name="Freeform 108"/>
          <p:cNvSpPr/>
          <p:nvPr/>
        </p:nvSpPr>
        <p:spPr>
          <a:xfrm>
            <a:off x="1843088" y="5418138"/>
            <a:ext cx="1473200" cy="863600"/>
          </a:xfrm>
          <a:custGeom>
            <a:avLst/>
            <a:gdLst>
              <a:gd name="connsiteX0" fmla="*/ 855675 w 2008318"/>
              <a:gd name="connsiteY0" fmla="*/ 8546 h 1152028"/>
              <a:gd name="connsiteX1" fmla="*/ 1872624 w 2008318"/>
              <a:gd name="connsiteY1" fmla="*/ 299103 h 1152028"/>
              <a:gd name="connsiteX2" fmla="*/ 1838441 w 2008318"/>
              <a:gd name="connsiteY2" fmla="*/ 1016950 h 1152028"/>
              <a:gd name="connsiteX3" fmla="*/ 411293 w 2008318"/>
              <a:gd name="connsiteY3" fmla="*/ 1093862 h 1152028"/>
              <a:gd name="connsiteX4" fmla="*/ 43824 w 2008318"/>
              <a:gd name="connsiteY4" fmla="*/ 367469 h 1152028"/>
              <a:gd name="connsiteX5" fmla="*/ 1240235 w 2008318"/>
              <a:gd name="connsiteY5" fmla="*/ 0 h 1152028"/>
              <a:gd name="connsiteX0" fmla="*/ 873048 w 2025691"/>
              <a:gd name="connsiteY0" fmla="*/ 8546 h 1152028"/>
              <a:gd name="connsiteX1" fmla="*/ 1889997 w 2025691"/>
              <a:gd name="connsiteY1" fmla="*/ 299103 h 1152028"/>
              <a:gd name="connsiteX2" fmla="*/ 1855814 w 2025691"/>
              <a:gd name="connsiteY2" fmla="*/ 1016950 h 1152028"/>
              <a:gd name="connsiteX3" fmla="*/ 428666 w 2025691"/>
              <a:gd name="connsiteY3" fmla="*/ 1093862 h 1152028"/>
              <a:gd name="connsiteX4" fmla="*/ 61197 w 2025691"/>
              <a:gd name="connsiteY4" fmla="*/ 367469 h 1152028"/>
              <a:gd name="connsiteX5" fmla="*/ 1257608 w 2025691"/>
              <a:gd name="connsiteY5" fmla="*/ 0 h 1152028"/>
              <a:gd name="connsiteX0" fmla="*/ 778197 w 1930840"/>
              <a:gd name="connsiteY0" fmla="*/ 8546 h 1150773"/>
              <a:gd name="connsiteX1" fmla="*/ 1795146 w 1930840"/>
              <a:gd name="connsiteY1" fmla="*/ 299103 h 1150773"/>
              <a:gd name="connsiteX2" fmla="*/ 1760963 w 1930840"/>
              <a:gd name="connsiteY2" fmla="*/ 1016950 h 1150773"/>
              <a:gd name="connsiteX3" fmla="*/ 333815 w 1930840"/>
              <a:gd name="connsiteY3" fmla="*/ 1093862 h 1150773"/>
              <a:gd name="connsiteX4" fmla="*/ 77442 w 1930840"/>
              <a:gd name="connsiteY4" fmla="*/ 384560 h 1150773"/>
              <a:gd name="connsiteX5" fmla="*/ 1162757 w 1930840"/>
              <a:gd name="connsiteY5" fmla="*/ 0 h 1150773"/>
              <a:gd name="connsiteX0" fmla="*/ 757135 w 1909237"/>
              <a:gd name="connsiteY0" fmla="*/ 8546 h 1116199"/>
              <a:gd name="connsiteX1" fmla="*/ 1774084 w 1909237"/>
              <a:gd name="connsiteY1" fmla="*/ 299103 h 1116199"/>
              <a:gd name="connsiteX2" fmla="*/ 1739901 w 1909237"/>
              <a:gd name="connsiteY2" fmla="*/ 1016950 h 1116199"/>
              <a:gd name="connsiteX3" fmla="*/ 321299 w 1909237"/>
              <a:gd name="connsiteY3" fmla="*/ 1042587 h 1116199"/>
              <a:gd name="connsiteX4" fmla="*/ 56380 w 1909237"/>
              <a:gd name="connsiteY4" fmla="*/ 384560 h 1116199"/>
              <a:gd name="connsiteX5" fmla="*/ 1141695 w 1909237"/>
              <a:gd name="connsiteY5" fmla="*/ 0 h 1116199"/>
              <a:gd name="connsiteX0" fmla="*/ 728877 w 1880979"/>
              <a:gd name="connsiteY0" fmla="*/ 0 h 1107653"/>
              <a:gd name="connsiteX1" fmla="*/ 1745826 w 1880979"/>
              <a:gd name="connsiteY1" fmla="*/ 290557 h 1107653"/>
              <a:gd name="connsiteX2" fmla="*/ 1711643 w 1880979"/>
              <a:gd name="connsiteY2" fmla="*/ 1008404 h 1107653"/>
              <a:gd name="connsiteX3" fmla="*/ 293041 w 1880979"/>
              <a:gd name="connsiteY3" fmla="*/ 1034041 h 1107653"/>
              <a:gd name="connsiteX4" fmla="*/ 28122 w 1880979"/>
              <a:gd name="connsiteY4" fmla="*/ 376014 h 1107653"/>
              <a:gd name="connsiteX5" fmla="*/ 720331 w 1880979"/>
              <a:gd name="connsiteY5" fmla="*/ 76912 h 1107653"/>
              <a:gd name="connsiteX0" fmla="*/ 891247 w 1871144"/>
              <a:gd name="connsiteY0" fmla="*/ 0 h 1099107"/>
              <a:gd name="connsiteX1" fmla="*/ 1745826 w 1871144"/>
              <a:gd name="connsiteY1" fmla="*/ 282011 h 1099107"/>
              <a:gd name="connsiteX2" fmla="*/ 1711643 w 1871144"/>
              <a:gd name="connsiteY2" fmla="*/ 999858 h 1099107"/>
              <a:gd name="connsiteX3" fmla="*/ 293041 w 1871144"/>
              <a:gd name="connsiteY3" fmla="*/ 1025495 h 1099107"/>
              <a:gd name="connsiteX4" fmla="*/ 28122 w 1871144"/>
              <a:gd name="connsiteY4" fmla="*/ 367468 h 1099107"/>
              <a:gd name="connsiteX5" fmla="*/ 720331 w 1871144"/>
              <a:gd name="connsiteY5" fmla="*/ 68366 h 1099107"/>
              <a:gd name="connsiteX0" fmla="*/ 959614 w 1867123"/>
              <a:gd name="connsiteY0" fmla="*/ 0 h 1030741"/>
              <a:gd name="connsiteX1" fmla="*/ 1745826 w 1867123"/>
              <a:gd name="connsiteY1" fmla="*/ 213645 h 1030741"/>
              <a:gd name="connsiteX2" fmla="*/ 1711643 w 1867123"/>
              <a:gd name="connsiteY2" fmla="*/ 931492 h 1030741"/>
              <a:gd name="connsiteX3" fmla="*/ 293041 w 1867123"/>
              <a:gd name="connsiteY3" fmla="*/ 957129 h 1030741"/>
              <a:gd name="connsiteX4" fmla="*/ 28122 w 1867123"/>
              <a:gd name="connsiteY4" fmla="*/ 299102 h 1030741"/>
              <a:gd name="connsiteX5" fmla="*/ 720331 w 1867123"/>
              <a:gd name="connsiteY5" fmla="*/ 0 h 1030741"/>
              <a:gd name="connsiteX0" fmla="*/ 968749 w 1876258"/>
              <a:gd name="connsiteY0" fmla="*/ 0 h 1030741"/>
              <a:gd name="connsiteX1" fmla="*/ 1754961 w 1876258"/>
              <a:gd name="connsiteY1" fmla="*/ 213645 h 1030741"/>
              <a:gd name="connsiteX2" fmla="*/ 1720778 w 1876258"/>
              <a:gd name="connsiteY2" fmla="*/ 931492 h 1030741"/>
              <a:gd name="connsiteX3" fmla="*/ 302176 w 1876258"/>
              <a:gd name="connsiteY3" fmla="*/ 957129 h 1030741"/>
              <a:gd name="connsiteX4" fmla="*/ 37257 w 1876258"/>
              <a:gd name="connsiteY4" fmla="*/ 299102 h 1030741"/>
              <a:gd name="connsiteX5" fmla="*/ 857652 w 1876258"/>
              <a:gd name="connsiteY5" fmla="*/ 42729 h 1030741"/>
              <a:gd name="connsiteX0" fmla="*/ 970587 w 1878096"/>
              <a:gd name="connsiteY0" fmla="*/ 0 h 1030741"/>
              <a:gd name="connsiteX1" fmla="*/ 1756799 w 1878096"/>
              <a:gd name="connsiteY1" fmla="*/ 213645 h 1030741"/>
              <a:gd name="connsiteX2" fmla="*/ 1722616 w 1878096"/>
              <a:gd name="connsiteY2" fmla="*/ 931492 h 1030741"/>
              <a:gd name="connsiteX3" fmla="*/ 304014 w 1878096"/>
              <a:gd name="connsiteY3" fmla="*/ 957129 h 1030741"/>
              <a:gd name="connsiteX4" fmla="*/ 39095 w 1878096"/>
              <a:gd name="connsiteY4" fmla="*/ 299102 h 1030741"/>
              <a:gd name="connsiteX5" fmla="*/ 885127 w 1878096"/>
              <a:gd name="connsiteY5" fmla="*/ 94004 h 1030741"/>
              <a:gd name="connsiteX0" fmla="*/ 970587 w 1878096"/>
              <a:gd name="connsiteY0" fmla="*/ 0 h 1030741"/>
              <a:gd name="connsiteX1" fmla="*/ 1756799 w 1878096"/>
              <a:gd name="connsiteY1" fmla="*/ 213645 h 1030741"/>
              <a:gd name="connsiteX2" fmla="*/ 1722616 w 1878096"/>
              <a:gd name="connsiteY2" fmla="*/ 931492 h 1030741"/>
              <a:gd name="connsiteX3" fmla="*/ 304014 w 1878096"/>
              <a:gd name="connsiteY3" fmla="*/ 957129 h 1030741"/>
              <a:gd name="connsiteX4" fmla="*/ 39095 w 1878096"/>
              <a:gd name="connsiteY4" fmla="*/ 299102 h 1030741"/>
              <a:gd name="connsiteX5" fmla="*/ 885127 w 1878096"/>
              <a:gd name="connsiteY5" fmla="*/ 94004 h 1030741"/>
              <a:gd name="connsiteX0" fmla="*/ 970587 w 1878096"/>
              <a:gd name="connsiteY0" fmla="*/ 0 h 1030741"/>
              <a:gd name="connsiteX1" fmla="*/ 1756799 w 1878096"/>
              <a:gd name="connsiteY1" fmla="*/ 213645 h 1030741"/>
              <a:gd name="connsiteX2" fmla="*/ 1722616 w 1878096"/>
              <a:gd name="connsiteY2" fmla="*/ 931492 h 1030741"/>
              <a:gd name="connsiteX3" fmla="*/ 304014 w 1878096"/>
              <a:gd name="connsiteY3" fmla="*/ 957129 h 1030741"/>
              <a:gd name="connsiteX4" fmla="*/ 39095 w 1878096"/>
              <a:gd name="connsiteY4" fmla="*/ 299102 h 1030741"/>
              <a:gd name="connsiteX5" fmla="*/ 885127 w 1878096"/>
              <a:gd name="connsiteY5" fmla="*/ 94004 h 1030741"/>
              <a:gd name="connsiteX0" fmla="*/ 953495 w 1879094"/>
              <a:gd name="connsiteY0" fmla="*/ 0 h 1005103"/>
              <a:gd name="connsiteX1" fmla="*/ 1756799 w 1879094"/>
              <a:gd name="connsiteY1" fmla="*/ 188007 h 1005103"/>
              <a:gd name="connsiteX2" fmla="*/ 1722616 w 1879094"/>
              <a:gd name="connsiteY2" fmla="*/ 905854 h 1005103"/>
              <a:gd name="connsiteX3" fmla="*/ 304014 w 1879094"/>
              <a:gd name="connsiteY3" fmla="*/ 931491 h 1005103"/>
              <a:gd name="connsiteX4" fmla="*/ 39095 w 1879094"/>
              <a:gd name="connsiteY4" fmla="*/ 273464 h 1005103"/>
              <a:gd name="connsiteX5" fmla="*/ 885127 w 1879094"/>
              <a:gd name="connsiteY5" fmla="*/ 68366 h 1005103"/>
              <a:gd name="connsiteX0" fmla="*/ 953495 w 1879094"/>
              <a:gd name="connsiteY0" fmla="*/ 0 h 1005103"/>
              <a:gd name="connsiteX1" fmla="*/ 1756799 w 1879094"/>
              <a:gd name="connsiteY1" fmla="*/ 188007 h 1005103"/>
              <a:gd name="connsiteX2" fmla="*/ 1722616 w 1879094"/>
              <a:gd name="connsiteY2" fmla="*/ 905854 h 1005103"/>
              <a:gd name="connsiteX3" fmla="*/ 304014 w 1879094"/>
              <a:gd name="connsiteY3" fmla="*/ 931491 h 1005103"/>
              <a:gd name="connsiteX4" fmla="*/ 39095 w 1879094"/>
              <a:gd name="connsiteY4" fmla="*/ 273464 h 1005103"/>
              <a:gd name="connsiteX5" fmla="*/ 885127 w 1879094"/>
              <a:gd name="connsiteY5" fmla="*/ 68366 h 100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9094" h="1005103">
                <a:moveTo>
                  <a:pt x="953495" y="0"/>
                </a:moveTo>
                <a:cubicBezTo>
                  <a:pt x="1380072" y="35608"/>
                  <a:pt x="1628612" y="37031"/>
                  <a:pt x="1756799" y="188007"/>
                </a:cubicBezTo>
                <a:cubicBezTo>
                  <a:pt x="1884986" y="338983"/>
                  <a:pt x="1964747" y="781940"/>
                  <a:pt x="1722616" y="905854"/>
                </a:cubicBezTo>
                <a:cubicBezTo>
                  <a:pt x="1480485" y="1029768"/>
                  <a:pt x="584601" y="1036889"/>
                  <a:pt x="304014" y="931491"/>
                </a:cubicBezTo>
                <a:cubicBezTo>
                  <a:pt x="23427" y="826093"/>
                  <a:pt x="-57757" y="417318"/>
                  <a:pt x="39095" y="273464"/>
                </a:cubicBezTo>
                <a:cubicBezTo>
                  <a:pt x="135947" y="129610"/>
                  <a:pt x="338908" y="84033"/>
                  <a:pt x="885127" y="68366"/>
                </a:cubicBez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0" grpId="0" animBg="1"/>
      <p:bldP spid="61" grpId="0" animBg="1"/>
      <p:bldP spid="62" grpId="0" animBg="1"/>
      <p:bldP spid="81" grpId="0" animBg="1"/>
      <p:bldP spid="90" grpId="0" animBg="1"/>
      <p:bldP spid="92" grpId="0" animBg="1"/>
      <p:bldP spid="94" grpId="0" animBg="1"/>
      <p:bldP spid="96" grpId="0" animBg="1"/>
      <p:bldP spid="98" grpId="0" animBg="1"/>
      <p:bldP spid="100" grpId="0" animBg="1"/>
      <p:bldP spid="1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778098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ru-RU" sz="4000" err="1"/>
              <a:t>Силлабус</a:t>
            </a:r>
            <a:r>
              <a:rPr lang="ru-RU" sz="4000"/>
              <a:t> </a:t>
            </a:r>
            <a:r>
              <a:rPr lang="ru-RU" sz="4000" err="1"/>
              <a:t>vs</a:t>
            </a:r>
            <a:r>
              <a:rPr lang="ru-RU" sz="4000"/>
              <a:t>. карта учебных действий</a:t>
            </a:r>
            <a:endParaRPr lang="en-AU" sz="40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68413"/>
          <a:ext cx="8229600" cy="464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9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4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Характеристики</a:t>
                      </a:r>
                      <a:endParaRPr lang="en-AU" sz="24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T="45714" marB="45714">
                    <a:lnL w="38100" cap="flat" cmpd="sng" algn="ctr">
                      <a:solidFill>
                        <a:srgbClr val="93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3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3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Силлабус</a:t>
                      </a:r>
                      <a:endParaRPr lang="en-AU" sz="2400" dirty="0"/>
                    </a:p>
                  </a:txBody>
                  <a:tcPr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Карта учебных действий</a:t>
                      </a:r>
                      <a:endParaRPr lang="en-AU" sz="24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Что изучается</a:t>
                      </a:r>
                      <a:r>
                        <a:rPr lang="en-AU" sz="1800" dirty="0" smtClean="0"/>
                        <a:t>/</a:t>
                      </a:r>
                      <a:endParaRPr lang="ru-RU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объём изучаемого</a:t>
                      </a:r>
                      <a:endParaRPr lang="en-AU" sz="1800" dirty="0"/>
                    </a:p>
                  </a:txBody>
                  <a:tcPr marT="45714" marB="45714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3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Фокус</a:t>
                      </a:r>
                      <a:r>
                        <a:rPr lang="en-AU" sz="1800" dirty="0" smtClean="0"/>
                        <a:t> </a:t>
                      </a:r>
                      <a:endParaRPr lang="en-AU" sz="1800" dirty="0"/>
                    </a:p>
                  </a:txBody>
                  <a:tcPr marT="45714" marB="45714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Вовлеченность</a:t>
                      </a:r>
                      <a:endParaRPr lang="en-AU" sz="1800" dirty="0"/>
                    </a:p>
                  </a:txBody>
                  <a:tcPr marT="45714" marB="45714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Подход к обучению</a:t>
                      </a:r>
                      <a:endParaRPr lang="en-AU" sz="1800" dirty="0"/>
                    </a:p>
                  </a:txBody>
                  <a:tcPr marT="45714" marB="45714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Содержание</a:t>
                      </a:r>
                      <a:endParaRPr lang="en-AU" sz="1800" dirty="0"/>
                    </a:p>
                  </a:txBody>
                  <a:tcPr marT="45714" marB="45714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Оценивание</a:t>
                      </a:r>
                      <a:endParaRPr lang="en-AU" sz="1800" dirty="0"/>
                    </a:p>
                  </a:txBody>
                  <a:tcPr marT="45714" marB="45714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Какие чувства возникают</a:t>
                      </a:r>
                      <a:endParaRPr lang="en-AU" sz="1800" dirty="0"/>
                    </a:p>
                  </a:txBody>
                  <a:tcPr marT="45722" marB="45722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Сколько информации</a:t>
                      </a:r>
                      <a:endParaRPr lang="en-AU" sz="1800" dirty="0" smtClean="0"/>
                    </a:p>
                  </a:txBody>
                  <a:tcPr marT="45722" marB="45722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5888" name="TextBox 2"/>
          <p:cNvSpPr txBox="1">
            <a:spLocks noChangeArrowheads="1"/>
          </p:cNvSpPr>
          <p:nvPr/>
        </p:nvSpPr>
        <p:spPr bwMode="auto">
          <a:xfrm rot="-2372018">
            <a:off x="2532063" y="3497263"/>
            <a:ext cx="4646612" cy="3698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ru-RU" altLang="ru-RU"/>
              <a:t>Чем, по Вашему мнению, они отличаются</a:t>
            </a:r>
            <a:r>
              <a:rPr lang="en-AU" altLang="ru-RU"/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ru-RU" sz="4000" err="1"/>
              <a:t>Силлабус</a:t>
            </a:r>
            <a:r>
              <a:rPr lang="en-AU" sz="4000"/>
              <a:t> vs. </a:t>
            </a:r>
            <a:r>
              <a:rPr lang="ru-RU" sz="4000"/>
              <a:t>карта учебных действий</a:t>
            </a:r>
            <a:endParaRPr lang="en-AU" sz="400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981075"/>
          <a:ext cx="8229600" cy="5680075"/>
        </p:xfrm>
        <a:graphic>
          <a:graphicData uri="http://schemas.openxmlformats.org/drawingml/2006/table">
            <a:tbl>
              <a:tblPr/>
              <a:tblGrid>
                <a:gridCol w="23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4A51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Характеристики</a:t>
                      </a:r>
                      <a:endParaRPr kumimoji="0" lang="en-A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4A51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38100" cap="flat" cmpd="sng" algn="ctr">
                      <a:solidFill>
                        <a:srgbClr val="93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3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3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Силлабус</a:t>
                      </a:r>
                      <a:endParaRPr kumimoji="0" lang="en-A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3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  <a:cs typeface="+mn-cs"/>
                        </a:rPr>
                        <a:t>Карта учебных действий</a:t>
                      </a:r>
                      <a:endParaRPr kumimoji="0" lang="en-AU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MS PGothic" pitchFamily="34" charset="-128"/>
                        <a:cs typeface="+mn-cs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Что изучается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/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объём изучаемого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3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Всё, что им когда-либо может пригодиться 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-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перегрузки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3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Что им необходимо делать 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–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только то, что действительно требуется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Фокус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На преподавателе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На обучающемся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Вовлечённость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Пассивность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Активность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Подход к обучению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Передача знаний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Развитие профессиональных навыков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Содержание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Не связано с работой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Обучение в контексте работы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Оценивание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Запоминание, узнавание, немного - применение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Могут они выполнять работу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?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Какие чувства возникают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Перегруженность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Вовлечённость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0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Сколько информации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Всё, а вдруг когда-то пригодится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Только 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самое необходимое</a:t>
                      </a: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ru-RU"/>
              <a:t>Что Вы преподаёте?</a:t>
            </a:r>
            <a:endParaRPr lang="en-AU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19113" y="981075"/>
            <a:ext cx="8229600" cy="15113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mtClean="0"/>
              <a:t>Выберите тему, которую Вы хотели бы улучшить – что-то из того, что Вы преподаёте или за что ответственны.</a:t>
            </a:r>
          </a:p>
        </p:txBody>
      </p:sp>
      <p:pic>
        <p:nvPicPr>
          <p:cNvPr id="1946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33700"/>
            <a:ext cx="540067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539750" y="2565400"/>
            <a:ext cx="360045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ru-RU" altLang="ru-RU" sz="3200">
                <a:solidFill>
                  <a:srgbClr val="000000"/>
                </a:solidFill>
              </a:rPr>
              <a:t>По мере ознакомления с этим ресурсом, имейте в виду эту тему и пробуйте применять к ней излагаемые идеи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61833" y="65696"/>
            <a:ext cx="8582166" cy="915032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шага </a:t>
            </a:r>
            <a:r>
              <a:rPr lang="ru-RU" sz="48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создания карты </a:t>
            </a:r>
            <a:r>
              <a:rPr lang="ru-RU" sz="4800" b="1" dirty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учебных действий</a:t>
            </a:r>
            <a:endParaRPr lang="en-AU" sz="4800" b="1" dirty="0" smtClean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7891" name="Picture 4" descr="C:\Users\Ian Bell\Desktop\Learning Activities map\Possible resources for PPT\stick_figure_holding_hammer_1600_clr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2297113"/>
            <a:ext cx="10287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2" name="Group 27"/>
          <p:cNvGrpSpPr>
            <a:grpSpLocks/>
          </p:cNvGrpSpPr>
          <p:nvPr/>
        </p:nvGrpSpPr>
        <p:grpSpPr bwMode="auto">
          <a:xfrm>
            <a:off x="468313" y="989013"/>
            <a:ext cx="690562" cy="692150"/>
            <a:chOff x="2584562" y="4249874"/>
            <a:chExt cx="691294" cy="691294"/>
          </a:xfrm>
        </p:grpSpPr>
        <p:sp>
          <p:nvSpPr>
            <p:cNvPr id="29" name="Oval 28"/>
            <p:cNvSpPr/>
            <p:nvPr/>
          </p:nvSpPr>
          <p:spPr>
            <a:xfrm>
              <a:off x="2678181" y="4343493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0" name="Donut 29"/>
            <p:cNvSpPr/>
            <p:nvPr/>
          </p:nvSpPr>
          <p:spPr>
            <a:xfrm>
              <a:off x="2584562" y="4249874"/>
              <a:ext cx="691294" cy="691294"/>
            </a:xfrm>
            <a:prstGeom prst="donut">
              <a:avLst>
                <a:gd name="adj" fmla="val 1030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A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7893" name="Group 32"/>
          <p:cNvGrpSpPr>
            <a:grpSpLocks/>
          </p:cNvGrpSpPr>
          <p:nvPr/>
        </p:nvGrpSpPr>
        <p:grpSpPr bwMode="auto">
          <a:xfrm>
            <a:off x="468313" y="2559050"/>
            <a:ext cx="690562" cy="692150"/>
            <a:chOff x="2584562" y="4249874"/>
            <a:chExt cx="691294" cy="691294"/>
          </a:xfrm>
        </p:grpSpPr>
        <p:sp>
          <p:nvSpPr>
            <p:cNvPr id="34" name="Oval 33"/>
            <p:cNvSpPr/>
            <p:nvPr/>
          </p:nvSpPr>
          <p:spPr>
            <a:xfrm>
              <a:off x="2678181" y="4343493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5" name="Donut 34"/>
            <p:cNvSpPr/>
            <p:nvPr/>
          </p:nvSpPr>
          <p:spPr>
            <a:xfrm>
              <a:off x="2584562" y="4249874"/>
              <a:ext cx="691294" cy="691294"/>
            </a:xfrm>
            <a:prstGeom prst="donut">
              <a:avLst>
                <a:gd name="adj" fmla="val 1030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A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7894" name="Group 35"/>
          <p:cNvGrpSpPr>
            <a:grpSpLocks/>
          </p:cNvGrpSpPr>
          <p:nvPr/>
        </p:nvGrpSpPr>
        <p:grpSpPr bwMode="auto">
          <a:xfrm>
            <a:off x="468313" y="4129088"/>
            <a:ext cx="690562" cy="692150"/>
            <a:chOff x="2584562" y="4249874"/>
            <a:chExt cx="691294" cy="691294"/>
          </a:xfrm>
        </p:grpSpPr>
        <p:sp>
          <p:nvSpPr>
            <p:cNvPr id="37" name="Oval 36"/>
            <p:cNvSpPr/>
            <p:nvPr/>
          </p:nvSpPr>
          <p:spPr>
            <a:xfrm>
              <a:off x="2678181" y="4343493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38" name="Donut 37"/>
            <p:cNvSpPr/>
            <p:nvPr/>
          </p:nvSpPr>
          <p:spPr>
            <a:xfrm>
              <a:off x="2584562" y="4249874"/>
              <a:ext cx="691294" cy="691294"/>
            </a:xfrm>
            <a:prstGeom prst="donut">
              <a:avLst>
                <a:gd name="adj" fmla="val 1030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A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7895" name="Group 38"/>
          <p:cNvGrpSpPr>
            <a:grpSpLocks/>
          </p:cNvGrpSpPr>
          <p:nvPr/>
        </p:nvGrpSpPr>
        <p:grpSpPr bwMode="auto">
          <a:xfrm>
            <a:off x="468313" y="5699125"/>
            <a:ext cx="690562" cy="690563"/>
            <a:chOff x="2584562" y="4249874"/>
            <a:chExt cx="691294" cy="691294"/>
          </a:xfrm>
        </p:grpSpPr>
        <p:sp>
          <p:nvSpPr>
            <p:cNvPr id="40" name="Oval 39"/>
            <p:cNvSpPr/>
            <p:nvPr/>
          </p:nvSpPr>
          <p:spPr>
            <a:xfrm>
              <a:off x="2678181" y="4343493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41" name="Donut 40"/>
            <p:cNvSpPr/>
            <p:nvPr/>
          </p:nvSpPr>
          <p:spPr>
            <a:xfrm>
              <a:off x="2584562" y="4249874"/>
              <a:ext cx="691294" cy="691294"/>
            </a:xfrm>
            <a:prstGeom prst="donut">
              <a:avLst>
                <a:gd name="adj" fmla="val 1030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AU">
                <a:solidFill>
                  <a:prstClr val="white"/>
                </a:solidFill>
              </a:endParaRPr>
            </a:p>
          </p:txBody>
        </p:sp>
      </p:grpSp>
      <p:sp>
        <p:nvSpPr>
          <p:cNvPr id="37896" name="TextBox 41"/>
          <p:cNvSpPr txBox="1">
            <a:spLocks noChangeArrowheads="1"/>
          </p:cNvSpPr>
          <p:nvPr/>
        </p:nvSpPr>
        <p:spPr bwMode="auto">
          <a:xfrm>
            <a:off x="2814638" y="1135063"/>
            <a:ext cx="4897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00"/>
                </a:solidFill>
                <a:cs typeface="Arial" panose="020B0604020202020204" pitchFamily="34" charset="0"/>
              </a:rPr>
              <a:t>Определить </a:t>
            </a:r>
            <a:r>
              <a:rPr lang="ru-RU" altLang="ru-RU" sz="2400" b="1">
                <a:solidFill>
                  <a:srgbClr val="000000"/>
                </a:solidFill>
                <a:cs typeface="Arial" panose="020B0604020202020204" pitchFamily="34" charset="0"/>
              </a:rPr>
              <a:t>цель</a:t>
            </a:r>
            <a:r>
              <a:rPr lang="ru-RU" altLang="ru-RU" sz="2000">
                <a:solidFill>
                  <a:srgbClr val="000000"/>
                </a:solidFill>
                <a:cs typeface="Arial" panose="020B0604020202020204" pitchFamily="34" charset="0"/>
              </a:rPr>
              <a:t> или </a:t>
            </a:r>
            <a:r>
              <a:rPr lang="ru-RU" altLang="ru-RU" sz="2400" b="1">
                <a:solidFill>
                  <a:srgbClr val="000000"/>
                </a:solidFill>
                <a:cs typeface="Arial" panose="020B0604020202020204" pitchFamily="34" charset="0"/>
              </a:rPr>
              <a:t>компетенцию</a:t>
            </a:r>
            <a:endParaRPr lang="en-AU" altLang="ru-RU" sz="24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789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836613"/>
            <a:ext cx="6762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Box 43"/>
          <p:cNvSpPr txBox="1">
            <a:spLocks noChangeArrowheads="1"/>
          </p:cNvSpPr>
          <p:nvPr/>
        </p:nvSpPr>
        <p:spPr bwMode="auto">
          <a:xfrm>
            <a:off x="2814638" y="2422525"/>
            <a:ext cx="489743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00"/>
                </a:solidFill>
                <a:cs typeface="Arial" panose="020B0604020202020204" pitchFamily="34" charset="0"/>
              </a:rPr>
              <a:t>Определить </a:t>
            </a:r>
            <a:r>
              <a:rPr lang="ru-RU" altLang="ru-RU" sz="2400" b="1">
                <a:solidFill>
                  <a:srgbClr val="000000"/>
                </a:solidFill>
                <a:cs typeface="Arial" panose="020B0604020202020204" pitchFamily="34" charset="0"/>
              </a:rPr>
              <a:t>профессиональные задачи</a:t>
            </a:r>
            <a:r>
              <a:rPr lang="ru-RU" altLang="ru-RU" sz="2000">
                <a:solidFill>
                  <a:srgbClr val="000000"/>
                </a:solidFill>
                <a:cs typeface="Arial" panose="020B0604020202020204" pitchFamily="34" charset="0"/>
              </a:rPr>
              <a:t>, выполнение которых позволит достичь цели</a:t>
            </a:r>
            <a:endParaRPr lang="en-AU" altLang="ru-RU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7899" name="TextBox 44"/>
          <p:cNvSpPr txBox="1">
            <a:spLocks noChangeArrowheads="1"/>
          </p:cNvSpPr>
          <p:nvPr/>
        </p:nvSpPr>
        <p:spPr bwMode="auto">
          <a:xfrm>
            <a:off x="2814638" y="4275138"/>
            <a:ext cx="63373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00"/>
                </a:solidFill>
                <a:cs typeface="Arial" panose="020B0604020202020204" pitchFamily="34" charset="0"/>
              </a:rPr>
              <a:t>Разработать </a:t>
            </a:r>
            <a:r>
              <a:rPr lang="ru-RU" altLang="ru-RU" sz="2400" b="1">
                <a:solidFill>
                  <a:srgbClr val="000000"/>
                </a:solidFill>
                <a:cs typeface="Arial" panose="020B0604020202020204" pitchFamily="34" charset="0"/>
              </a:rPr>
              <a:t>учебные мероприятия </a:t>
            </a:r>
            <a:r>
              <a:rPr lang="ru-RU" altLang="ru-RU" sz="2000">
                <a:solidFill>
                  <a:srgbClr val="000000"/>
                </a:solidFill>
                <a:cs typeface="Arial" panose="020B0604020202020204" pitchFamily="34" charset="0"/>
              </a:rPr>
              <a:t>для обучения каждой профессиональной задаче</a:t>
            </a:r>
            <a:endParaRPr lang="en-AU" altLang="ru-RU" sz="20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7900" name="TextBox 45"/>
          <p:cNvSpPr txBox="1">
            <a:spLocks noChangeArrowheads="1"/>
          </p:cNvSpPr>
          <p:nvPr/>
        </p:nvSpPr>
        <p:spPr bwMode="auto">
          <a:xfrm>
            <a:off x="2814638" y="5845175"/>
            <a:ext cx="5761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ru-RU" sz="2000">
                <a:solidFill>
                  <a:srgbClr val="000000"/>
                </a:solidFill>
                <a:cs typeface="Arial" panose="020B0604020202020204" pitchFamily="34" charset="0"/>
              </a:rPr>
              <a:t>Определить </a:t>
            </a:r>
            <a:r>
              <a:rPr lang="ru-RU" altLang="ru-RU" sz="2400" b="1">
                <a:solidFill>
                  <a:srgbClr val="000000"/>
                </a:solidFill>
                <a:cs typeface="Arial" panose="020B0604020202020204" pitchFamily="34" charset="0"/>
              </a:rPr>
              <a:t>необходимые умения </a:t>
            </a:r>
            <a:r>
              <a:rPr lang="ru-RU" altLang="ru-RU" sz="2000">
                <a:solidFill>
                  <a:srgbClr val="000000"/>
                </a:solidFill>
                <a:cs typeface="Arial" panose="020B0604020202020204" pitchFamily="34" charset="0"/>
              </a:rPr>
              <a:t>и </a:t>
            </a:r>
            <a:r>
              <a:rPr lang="ru-RU" altLang="ru-RU" sz="2400" b="1">
                <a:solidFill>
                  <a:srgbClr val="000000"/>
                </a:solidFill>
                <a:cs typeface="Arial" panose="020B0604020202020204" pitchFamily="34" charset="0"/>
              </a:rPr>
              <a:t>знания</a:t>
            </a:r>
            <a:endParaRPr lang="en-AU" altLang="ru-RU" sz="28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37901" name="Picture 3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5395913"/>
            <a:ext cx="7461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094163"/>
            <a:ext cx="100488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3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029075"/>
            <a:ext cx="100806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1"/>
          <p:cNvSpPr txBox="1">
            <a:spLocks noChangeArrowheads="1"/>
          </p:cNvSpPr>
          <p:nvPr/>
        </p:nvSpPr>
        <p:spPr bwMode="auto">
          <a:xfrm>
            <a:off x="5651500" y="2020888"/>
            <a:ext cx="2879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0000"/>
                </a:solidFill>
              </a:rPr>
              <a:t>Активная вовлечённость</a:t>
            </a:r>
            <a:endParaRPr lang="en-AU" altLang="ru-RU" sz="2400" b="1">
              <a:solidFill>
                <a:srgbClr val="000000"/>
              </a:solidFill>
            </a:endParaRPr>
          </a:p>
        </p:txBody>
      </p:sp>
      <p:sp>
        <p:nvSpPr>
          <p:cNvPr id="38915" name="TextBox 13"/>
          <p:cNvSpPr txBox="1">
            <a:spLocks noChangeArrowheads="1"/>
          </p:cNvSpPr>
          <p:nvPr/>
        </p:nvSpPr>
        <p:spPr bwMode="auto">
          <a:xfrm>
            <a:off x="2411413" y="2208213"/>
            <a:ext cx="2663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0000"/>
                </a:solidFill>
              </a:rPr>
              <a:t>Изменения</a:t>
            </a:r>
            <a:endParaRPr lang="en-AU" altLang="ru-RU" sz="2400" b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38944"/>
          </a:xfrm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+mn-ea"/>
                <a:cs typeface="Arial" charset="0"/>
              </a:rPr>
              <a:t>Отложите в сторону Ваш </a:t>
            </a:r>
            <a:r>
              <a:rPr lang="ru-RU" sz="3600" dirty="0" err="1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+mn-ea"/>
                <a:cs typeface="Arial" charset="0"/>
              </a:rPr>
              <a:t>силлабус</a:t>
            </a:r>
            <a:r>
              <a:rPr lang="en-AU" sz="360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+mn-ea"/>
                <a:cs typeface="Arial" charset="0"/>
              </a:rPr>
              <a:t>!</a:t>
            </a:r>
            <a:endParaRPr lang="en-AU" sz="360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1124744"/>
            <a:ext cx="8229600" cy="638944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accent6">
                    <a:lumMod val="75000"/>
                  </a:schemeClr>
                </a:solidFill>
                <a:latin typeface="Aller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60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+mn-ea"/>
                <a:cs typeface="Arial" charset="0"/>
              </a:rPr>
              <a:t>Используйте это</a:t>
            </a:r>
            <a:endParaRPr lang="en-AU" sz="360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8918" name="TextBox 11"/>
          <p:cNvSpPr txBox="1">
            <a:spLocks noChangeArrowheads="1"/>
          </p:cNvSpPr>
          <p:nvPr/>
        </p:nvSpPr>
        <p:spPr bwMode="auto">
          <a:xfrm>
            <a:off x="179388" y="2205038"/>
            <a:ext cx="21605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000000"/>
                </a:solidFill>
              </a:rPr>
              <a:t>Компетенции</a:t>
            </a:r>
            <a:endParaRPr lang="en-AU" altLang="ru-RU" sz="2400" b="1">
              <a:solidFill>
                <a:srgbClr val="000000"/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</p:nvPr>
        </p:nvGraphicFramePr>
        <p:xfrm>
          <a:off x="2411413" y="3108325"/>
          <a:ext cx="2663825" cy="10969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241">
                <a:tc>
                  <a:txBody>
                    <a:bodyPr/>
                    <a:lstStyle/>
                    <a:p>
                      <a:endParaRPr lang="en-AU" sz="1000" dirty="0"/>
                    </a:p>
                  </a:txBody>
                  <a:tcPr marL="91471" marR="91471" marT="45681" marB="45681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Сейчас</a:t>
                      </a:r>
                      <a:endParaRPr lang="en-A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1" marR="91471" marT="45681" marB="456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Потом</a:t>
                      </a:r>
                      <a:endParaRPr lang="en-A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91471" marR="91471" marT="45681" marB="45681"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Мысли</a:t>
                      </a:r>
                      <a:endParaRPr lang="en-A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71" marR="91471" marT="45681" marB="4568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A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71" marR="91471" marT="45681" marB="45681"/>
                </a:tc>
                <a:tc>
                  <a:txBody>
                    <a:bodyPr/>
                    <a:lstStyle/>
                    <a:p>
                      <a:endParaRPr lang="en-A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71" marR="91471" marT="45681" marB="456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</a:t>
                      </a:r>
                      <a:endParaRPr lang="en-A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71" marR="91471" marT="45681" marB="45681"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A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71" marR="91471" marT="45681" marB="45681"/>
                </a:tc>
                <a:tc>
                  <a:txBody>
                    <a:bodyPr/>
                    <a:lstStyle/>
                    <a:p>
                      <a:endParaRPr lang="en-A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71" marR="91471" marT="45681" marB="4568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Чувства</a:t>
                      </a:r>
                      <a:endParaRPr lang="en-A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71" marR="91471" marT="45681" marB="45681" anchor="ctr">
                    <a:gradFill flip="none" rotWithShape="1">
                      <a:gsLst>
                        <a:gs pos="0">
                          <a:schemeClr val="accent6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A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71" marR="91471" marT="45681" marB="45681"/>
                </a:tc>
                <a:tc>
                  <a:txBody>
                    <a:bodyPr/>
                    <a:lstStyle/>
                    <a:p>
                      <a:endParaRPr lang="en-A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71" marR="91471" marT="45681" marB="4568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5536" y="2924944"/>
            <a:ext cx="2160240" cy="151216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Aller" pitchFamily="2" charset="0"/>
                <a:ea typeface="+mn-ea"/>
                <a:cs typeface="+mn-cs"/>
              </a:defRPr>
            </a:lvl1pPr>
            <a:lvl2pPr marL="0" indent="536575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Aller" pitchFamily="2" charset="0"/>
                <a:ea typeface="+mn-ea"/>
                <a:cs typeface="+mn-cs"/>
              </a:defRPr>
            </a:lvl2pPr>
            <a:lvl3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AU" sz="18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A</a:t>
            </a:r>
            <a:r>
              <a:rPr lang="ru-RU" sz="1800" dirty="0" err="1" smtClean="0"/>
              <a:t>утентичные</a:t>
            </a:r>
            <a:endParaRPr lang="en-AU" sz="1800" dirty="0" smtClean="0"/>
          </a:p>
          <a:p>
            <a:pPr>
              <a:spcAft>
                <a:spcPts val="600"/>
              </a:spcAft>
              <a:defRPr/>
            </a:pPr>
            <a:r>
              <a:rPr lang="en-AU" sz="18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A</a:t>
            </a:r>
            <a:r>
              <a:rPr lang="ru-RU" sz="1800" dirty="0" err="1" smtClean="0"/>
              <a:t>ктивные</a:t>
            </a:r>
            <a:endParaRPr lang="en-AU" sz="1800" dirty="0" smtClean="0"/>
          </a:p>
          <a:p>
            <a:pPr>
              <a:spcAft>
                <a:spcPts val="600"/>
              </a:spcAft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О</a:t>
            </a:r>
            <a:r>
              <a:rPr lang="ru-RU" sz="1800" dirty="0" smtClean="0"/>
              <a:t>цениваемые</a:t>
            </a:r>
            <a:endParaRPr lang="en-AU" sz="1800" dirty="0" smtClean="0"/>
          </a:p>
          <a:p>
            <a:pPr>
              <a:spcAft>
                <a:spcPts val="600"/>
              </a:spcAft>
              <a:defRPr/>
            </a:pPr>
            <a:r>
              <a:rPr lang="ru-RU" sz="1800" b="1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Arial" charset="0"/>
              </a:rPr>
              <a:t>Ч</a:t>
            </a:r>
            <a:r>
              <a:rPr lang="ru-RU" sz="1800" dirty="0" smtClean="0"/>
              <a:t>ёткие и краткие</a:t>
            </a:r>
            <a:endParaRPr lang="en-AU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5624513" y="2708275"/>
            <a:ext cx="244792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a typeface="+mn-ea"/>
                <a:cs typeface="Arial" charset="0"/>
              </a:rPr>
              <a:t>Карта учебных действий</a:t>
            </a:r>
            <a:endParaRPr lang="en-AU" sz="1600" b="1" dirty="0">
              <a:solidFill>
                <a:schemeClr val="accent6">
                  <a:lumMod val="50000"/>
                </a:schemeClr>
              </a:solidFill>
              <a:ea typeface="+mn-ea"/>
              <a:cs typeface="Arial" charset="0"/>
            </a:endParaRPr>
          </a:p>
        </p:txBody>
      </p:sp>
      <p:pic>
        <p:nvPicPr>
          <p:cNvPr id="38945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14214"/>
          <a:stretch>
            <a:fillRect/>
          </a:stretch>
        </p:blipFill>
        <p:spPr bwMode="auto">
          <a:xfrm>
            <a:off x="5435600" y="3048000"/>
            <a:ext cx="35147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0" y="65696"/>
            <a:ext cx="9143999" cy="915032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4 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шага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создания карты 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учебных действий</a:t>
            </a:r>
            <a:endParaRPr lang="en-AU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9939" name="Picture 4" descr="C:\Users\Ian Bell\Desktop\Learning Activities map\Possible resources for PPT\stick_figure_holding_hammer_1600_clr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2297113"/>
            <a:ext cx="10287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40" name="Group 27"/>
          <p:cNvGrpSpPr>
            <a:grpSpLocks/>
          </p:cNvGrpSpPr>
          <p:nvPr/>
        </p:nvGrpSpPr>
        <p:grpSpPr bwMode="auto">
          <a:xfrm>
            <a:off x="468313" y="989013"/>
            <a:ext cx="690562" cy="692150"/>
            <a:chOff x="2584562" y="4249874"/>
            <a:chExt cx="691294" cy="691294"/>
          </a:xfrm>
        </p:grpSpPr>
        <p:sp>
          <p:nvSpPr>
            <p:cNvPr id="29" name="Oval 28"/>
            <p:cNvSpPr/>
            <p:nvPr/>
          </p:nvSpPr>
          <p:spPr>
            <a:xfrm>
              <a:off x="2678181" y="4343493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0" name="Donut 29"/>
            <p:cNvSpPr/>
            <p:nvPr/>
          </p:nvSpPr>
          <p:spPr>
            <a:xfrm>
              <a:off x="2584562" y="4249874"/>
              <a:ext cx="691294" cy="691294"/>
            </a:xfrm>
            <a:prstGeom prst="donut">
              <a:avLst>
                <a:gd name="adj" fmla="val 1030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A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9941" name="Group 32"/>
          <p:cNvGrpSpPr>
            <a:grpSpLocks/>
          </p:cNvGrpSpPr>
          <p:nvPr/>
        </p:nvGrpSpPr>
        <p:grpSpPr bwMode="auto">
          <a:xfrm>
            <a:off x="468313" y="2559050"/>
            <a:ext cx="690562" cy="692150"/>
            <a:chOff x="2584562" y="4249874"/>
            <a:chExt cx="691294" cy="691294"/>
          </a:xfrm>
        </p:grpSpPr>
        <p:sp>
          <p:nvSpPr>
            <p:cNvPr id="34" name="Oval 33"/>
            <p:cNvSpPr/>
            <p:nvPr/>
          </p:nvSpPr>
          <p:spPr>
            <a:xfrm>
              <a:off x="2678181" y="4343493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5" name="Donut 34"/>
            <p:cNvSpPr/>
            <p:nvPr/>
          </p:nvSpPr>
          <p:spPr>
            <a:xfrm>
              <a:off x="2584562" y="4249874"/>
              <a:ext cx="691294" cy="691294"/>
            </a:xfrm>
            <a:prstGeom prst="donut">
              <a:avLst>
                <a:gd name="adj" fmla="val 1030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A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9942" name="Group 35"/>
          <p:cNvGrpSpPr>
            <a:grpSpLocks/>
          </p:cNvGrpSpPr>
          <p:nvPr/>
        </p:nvGrpSpPr>
        <p:grpSpPr bwMode="auto">
          <a:xfrm>
            <a:off x="468313" y="4129088"/>
            <a:ext cx="690562" cy="692150"/>
            <a:chOff x="2584562" y="4249874"/>
            <a:chExt cx="691294" cy="691294"/>
          </a:xfrm>
        </p:grpSpPr>
        <p:sp>
          <p:nvSpPr>
            <p:cNvPr id="37" name="Oval 36"/>
            <p:cNvSpPr/>
            <p:nvPr/>
          </p:nvSpPr>
          <p:spPr>
            <a:xfrm>
              <a:off x="2678181" y="4343493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38" name="Donut 37"/>
            <p:cNvSpPr/>
            <p:nvPr/>
          </p:nvSpPr>
          <p:spPr>
            <a:xfrm>
              <a:off x="2584562" y="4249874"/>
              <a:ext cx="691294" cy="691294"/>
            </a:xfrm>
            <a:prstGeom prst="donut">
              <a:avLst>
                <a:gd name="adj" fmla="val 1030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A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9943" name="Group 38"/>
          <p:cNvGrpSpPr>
            <a:grpSpLocks/>
          </p:cNvGrpSpPr>
          <p:nvPr/>
        </p:nvGrpSpPr>
        <p:grpSpPr bwMode="auto">
          <a:xfrm>
            <a:off x="468313" y="5699125"/>
            <a:ext cx="690562" cy="690563"/>
            <a:chOff x="2584562" y="4249874"/>
            <a:chExt cx="691294" cy="691294"/>
          </a:xfrm>
        </p:grpSpPr>
        <p:sp>
          <p:nvSpPr>
            <p:cNvPr id="40" name="Oval 39"/>
            <p:cNvSpPr/>
            <p:nvPr/>
          </p:nvSpPr>
          <p:spPr>
            <a:xfrm>
              <a:off x="2678181" y="4343493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41" name="Donut 40"/>
            <p:cNvSpPr/>
            <p:nvPr/>
          </p:nvSpPr>
          <p:spPr>
            <a:xfrm>
              <a:off x="2584562" y="4249874"/>
              <a:ext cx="691294" cy="691294"/>
            </a:xfrm>
            <a:prstGeom prst="donut">
              <a:avLst>
                <a:gd name="adj" fmla="val 1030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814638" y="1135063"/>
            <a:ext cx="4897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atin typeface="+mn-lt"/>
                <a:ea typeface="+mn-ea"/>
                <a:cs typeface="Arial" charset="0"/>
              </a:rPr>
              <a:t>Определить </a:t>
            </a:r>
            <a:r>
              <a:rPr lang="ru-RU" sz="2400" b="1" dirty="0">
                <a:latin typeface="+mn-lt"/>
                <a:ea typeface="+mn-ea"/>
                <a:cs typeface="Arial" charset="0"/>
              </a:rPr>
              <a:t>цель</a:t>
            </a:r>
            <a:r>
              <a:rPr lang="ru-RU" sz="2000" dirty="0">
                <a:latin typeface="+mn-lt"/>
                <a:ea typeface="+mn-ea"/>
                <a:cs typeface="Arial" charset="0"/>
              </a:rPr>
              <a:t> или </a:t>
            </a:r>
            <a:r>
              <a:rPr lang="ru-RU" sz="2400" b="1" dirty="0">
                <a:latin typeface="+mn-lt"/>
                <a:ea typeface="+mn-ea"/>
                <a:cs typeface="Arial" charset="0"/>
              </a:rPr>
              <a:t>компетенцию</a:t>
            </a:r>
            <a:endParaRPr lang="en-AU" sz="2400" b="1" dirty="0">
              <a:latin typeface="+mn-lt"/>
              <a:ea typeface="+mn-ea"/>
              <a:cs typeface="Arial" charset="0"/>
            </a:endParaRPr>
          </a:p>
        </p:txBody>
      </p:sp>
      <p:pic>
        <p:nvPicPr>
          <p:cNvPr id="3994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836613"/>
            <a:ext cx="6762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814638" y="2422525"/>
            <a:ext cx="4897437" cy="1138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atin typeface="+mn-lt"/>
                <a:ea typeface="+mn-ea"/>
                <a:cs typeface="Arial" charset="0"/>
              </a:rPr>
              <a:t>Определить </a:t>
            </a:r>
            <a:r>
              <a:rPr lang="ru-RU" sz="2400" b="1" dirty="0">
                <a:latin typeface="+mn-lt"/>
                <a:ea typeface="+mn-ea"/>
                <a:cs typeface="Arial" charset="0"/>
              </a:rPr>
              <a:t>профессиональные задачи</a:t>
            </a:r>
            <a:r>
              <a:rPr lang="ru-RU" sz="2000" dirty="0">
                <a:latin typeface="+mn-lt"/>
                <a:ea typeface="+mn-ea"/>
                <a:cs typeface="Arial" charset="0"/>
              </a:rPr>
              <a:t>, выполнение которых позволит достичь цели</a:t>
            </a:r>
            <a:endParaRPr lang="en-AU" sz="20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14638" y="4275138"/>
            <a:ext cx="63373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atin typeface="+mn-lt"/>
                <a:ea typeface="+mn-ea"/>
                <a:cs typeface="Arial" charset="0"/>
              </a:rPr>
              <a:t>Разработать </a:t>
            </a:r>
            <a:r>
              <a:rPr lang="ru-RU" sz="2400" b="1" dirty="0">
                <a:latin typeface="+mn-lt"/>
                <a:ea typeface="+mn-ea"/>
                <a:cs typeface="Arial" charset="0"/>
              </a:rPr>
              <a:t>учебные мероприятия </a:t>
            </a:r>
            <a:r>
              <a:rPr lang="ru-RU" sz="2000" dirty="0">
                <a:latin typeface="+mn-lt"/>
                <a:ea typeface="+mn-ea"/>
                <a:cs typeface="Arial" charset="0"/>
              </a:rPr>
              <a:t>для обучения каждой профессиональной задаче</a:t>
            </a:r>
            <a:endParaRPr lang="en-AU" sz="20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14638" y="5845175"/>
            <a:ext cx="57610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atin typeface="+mn-lt"/>
                <a:ea typeface="+mn-ea"/>
                <a:cs typeface="Arial" charset="0"/>
              </a:rPr>
              <a:t>Определить </a:t>
            </a:r>
            <a:r>
              <a:rPr lang="ru-RU" sz="2400" b="1" dirty="0">
                <a:latin typeface="+mn-lt"/>
                <a:ea typeface="+mn-ea"/>
                <a:cs typeface="Arial" charset="0"/>
              </a:rPr>
              <a:t>необходимые умения </a:t>
            </a:r>
            <a:r>
              <a:rPr lang="ru-RU" sz="2000" dirty="0">
                <a:latin typeface="+mn-lt"/>
                <a:ea typeface="+mn-ea"/>
                <a:cs typeface="Arial" charset="0"/>
              </a:rPr>
              <a:t>и </a:t>
            </a:r>
            <a:r>
              <a:rPr lang="ru-RU" sz="2400" b="1" dirty="0">
                <a:latin typeface="+mn-lt"/>
                <a:ea typeface="+mn-ea"/>
                <a:cs typeface="Arial" charset="0"/>
              </a:rPr>
              <a:t>знания</a:t>
            </a:r>
            <a:endParaRPr lang="en-AU" sz="2800" b="1" dirty="0">
              <a:latin typeface="+mn-lt"/>
              <a:ea typeface="+mn-ea"/>
              <a:cs typeface="Arial" charset="0"/>
            </a:endParaRPr>
          </a:p>
        </p:txBody>
      </p:sp>
      <p:pic>
        <p:nvPicPr>
          <p:cNvPr id="39949" name="Picture 3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5395913"/>
            <a:ext cx="7461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094163"/>
            <a:ext cx="100488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3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029075"/>
            <a:ext cx="100806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>
            <a:ext uri="{FAA26D3D-D897-4be2-8F04-BA451C77F1D7}"/>
          </a:extLst>
        </p:spPr>
        <p:txBody>
          <a:bodyPr/>
          <a:lstStyle/>
          <a:p>
            <a:pPr>
              <a:defRPr/>
            </a:pPr>
            <a:r>
              <a:rPr lang="ru-RU"/>
              <a:t>Упражнение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a typeface="+mn-ea"/>
              </a:rPr>
              <a:t>Просмотрите примеры в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презентации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a typeface="+mn-ea"/>
              </a:rPr>
              <a:t>Создайте карту учебных действий для чего-то, что Вы преподаёте в настоящее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время</a:t>
            </a:r>
          </a:p>
          <a:p>
            <a:pPr indent="543600">
              <a:buFont typeface="Arial" charset="0"/>
              <a:buNone/>
              <a:defRPr/>
            </a:pPr>
            <a:r>
              <a:rPr lang="ru-RU" sz="2000" dirty="0">
                <a:ea typeface="+mn-ea"/>
              </a:rPr>
              <a:t>Начните с одной сессии и создайте электронную карту, или на </a:t>
            </a:r>
            <a:r>
              <a:rPr lang="ru-RU" sz="2000" dirty="0" smtClean="0">
                <a:ea typeface="+mn-ea"/>
              </a:rPr>
              <a:t>бумаге</a:t>
            </a:r>
          </a:p>
          <a:p>
            <a:pPr indent="543600">
              <a:buFont typeface="Arial" charset="0"/>
              <a:buNone/>
              <a:defRPr/>
            </a:pPr>
            <a:r>
              <a:rPr lang="ru-RU" sz="2000" dirty="0">
                <a:ea typeface="+mn-ea"/>
              </a:rPr>
              <a:t>Следуйте 4 шагам процесса разработки</a:t>
            </a:r>
            <a:r>
              <a:rPr lang="en-AU" sz="2000" dirty="0" smtClean="0">
                <a:ea typeface="+mn-ea"/>
              </a:rPr>
              <a:t>:</a:t>
            </a:r>
          </a:p>
          <a:p>
            <a:pPr marL="1162050" indent="-358775">
              <a:buFont typeface="+mj-lt"/>
              <a:buAutoNum type="arabicPeriod"/>
              <a:defRPr/>
            </a:pPr>
            <a:r>
              <a:rPr lang="ru-RU" sz="1800" dirty="0">
                <a:ea typeface="+mn-ea"/>
              </a:rPr>
              <a:t>Определить цель или </a:t>
            </a:r>
            <a:r>
              <a:rPr lang="ru-RU" sz="1800" dirty="0" smtClean="0">
                <a:ea typeface="+mn-ea"/>
              </a:rPr>
              <a:t>компетенцию</a:t>
            </a:r>
          </a:p>
          <a:p>
            <a:pPr marL="1162050" indent="-358775">
              <a:buFont typeface="+mj-lt"/>
              <a:buAutoNum type="arabicPeriod"/>
              <a:defRPr/>
            </a:pPr>
            <a:r>
              <a:rPr lang="ru-RU" sz="1800" dirty="0">
                <a:ea typeface="+mn-ea"/>
              </a:rPr>
              <a:t>Определить профессиональные задачи, выполнение которых позволит достичь </a:t>
            </a:r>
            <a:r>
              <a:rPr lang="ru-RU" sz="1800" dirty="0" smtClean="0">
                <a:ea typeface="+mn-ea"/>
              </a:rPr>
              <a:t>цели</a:t>
            </a:r>
          </a:p>
          <a:p>
            <a:pPr marL="1162050" indent="-358775">
              <a:buFont typeface="+mj-lt"/>
              <a:buAutoNum type="arabicPeriod"/>
              <a:defRPr/>
            </a:pPr>
            <a:r>
              <a:rPr lang="ru-RU" sz="1800" dirty="0">
                <a:ea typeface="+mn-ea"/>
              </a:rPr>
              <a:t>Разработать учебные </a:t>
            </a:r>
            <a:r>
              <a:rPr lang="ru-RU" sz="1800" dirty="0" smtClean="0">
                <a:ea typeface="+mn-ea"/>
              </a:rPr>
              <a:t>мероприятия </a:t>
            </a:r>
            <a:r>
              <a:rPr lang="ru-RU" sz="1800" dirty="0">
                <a:ea typeface="+mn-ea"/>
              </a:rPr>
              <a:t>для обучения каждой профессиональной </a:t>
            </a:r>
            <a:r>
              <a:rPr lang="ru-RU" sz="1800" dirty="0" smtClean="0">
                <a:ea typeface="+mn-ea"/>
              </a:rPr>
              <a:t>задаче</a:t>
            </a:r>
          </a:p>
          <a:p>
            <a:pPr marL="1162050" indent="-358775">
              <a:buFont typeface="+mj-lt"/>
              <a:buAutoNum type="arabicPeriod"/>
              <a:defRPr/>
            </a:pPr>
            <a:r>
              <a:rPr lang="ru-RU" sz="1800" dirty="0" smtClean="0">
                <a:ea typeface="+mn-ea"/>
              </a:rPr>
              <a:t>Определить </a:t>
            </a:r>
            <a:r>
              <a:rPr lang="ru-RU" sz="1800" dirty="0">
                <a:ea typeface="+mn-ea"/>
              </a:rPr>
              <a:t>необходимые умения и </a:t>
            </a:r>
            <a:r>
              <a:rPr lang="ru-RU" sz="1800" dirty="0" smtClean="0">
                <a:ea typeface="+mn-ea"/>
              </a:rPr>
              <a:t>знания</a:t>
            </a:r>
          </a:p>
          <a:p>
            <a:pPr>
              <a:buFont typeface="Arial" charset="0"/>
              <a:buNone/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a typeface="+mn-ea"/>
              </a:rPr>
              <a:t>3</a:t>
            </a:r>
            <a:r>
              <a:rPr lang="en-AU" sz="2400" b="1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. </a:t>
            </a: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a typeface="+mn-ea"/>
              </a:rPr>
              <a:t>Загрузите Вашу карту</a:t>
            </a:r>
            <a:endParaRPr lang="en-AU" sz="2400" b="1" dirty="0">
              <a:solidFill>
                <a:schemeClr val="bg2">
                  <a:lumMod val="50000"/>
                </a:schemeClr>
              </a:solidFill>
              <a:ea typeface="+mn-ea"/>
            </a:endParaRPr>
          </a:p>
          <a:p>
            <a:pPr indent="542925">
              <a:buFont typeface="Arial" charset="0"/>
              <a:buNone/>
              <a:defRPr/>
            </a:pPr>
            <a:endParaRPr lang="en-AU" sz="2000" dirty="0">
              <a:ea typeface="+mn-ea"/>
            </a:endParaRPr>
          </a:p>
          <a:p>
            <a:pPr>
              <a:buFont typeface="Arial" charset="0"/>
              <a:buNone/>
              <a:defRPr/>
            </a:pPr>
            <a:endParaRPr lang="en-AU" b="1" dirty="0" smtClean="0">
              <a:ea typeface="+mn-ea"/>
            </a:endParaRPr>
          </a:p>
        </p:txBody>
      </p:sp>
      <p:sp>
        <p:nvSpPr>
          <p:cNvPr id="40964" name="TextBox 22"/>
          <p:cNvSpPr txBox="1">
            <a:spLocks noChangeArrowheads="1"/>
          </p:cNvSpPr>
          <p:nvPr/>
        </p:nvSpPr>
        <p:spPr bwMode="auto">
          <a:xfrm>
            <a:off x="7751763" y="5422900"/>
            <a:ext cx="17287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1300" b="1">
                <a:solidFill>
                  <a:srgbClr val="74A510"/>
                </a:solidFill>
              </a:rPr>
              <a:t>Профессиональная задача</a:t>
            </a:r>
            <a:endParaRPr lang="en-GB" altLang="ru-RU" sz="1300" b="1">
              <a:solidFill>
                <a:srgbClr val="74A51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516688" y="6103938"/>
            <a:ext cx="1295400" cy="565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Учебное мероприятие</a:t>
            </a:r>
            <a:endParaRPr lang="en-AU" sz="13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661400" y="4852988"/>
            <a:ext cx="314325" cy="215900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 sz="1600"/>
          </a:p>
        </p:txBody>
      </p:sp>
      <p:cxnSp>
        <p:nvCxnSpPr>
          <p:cNvPr id="7" name="Straight Connector 6"/>
          <p:cNvCxnSpPr/>
          <p:nvPr/>
        </p:nvCxnSpPr>
        <p:spPr bwMode="auto">
          <a:xfrm flipH="1" flipV="1">
            <a:off x="8048625" y="5965825"/>
            <a:ext cx="195263" cy="20002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 bwMode="auto">
          <a:xfrm flipH="1">
            <a:off x="7741617" y="5661248"/>
            <a:ext cx="358775" cy="35718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600"/>
          </a:p>
        </p:txBody>
      </p:sp>
      <p:cxnSp>
        <p:nvCxnSpPr>
          <p:cNvPr id="9" name="Straight Connector 8"/>
          <p:cNvCxnSpPr/>
          <p:nvPr/>
        </p:nvCxnSpPr>
        <p:spPr bwMode="auto">
          <a:xfrm flipH="1" flipV="1">
            <a:off x="7624763" y="5373688"/>
            <a:ext cx="169862" cy="339725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 bwMode="auto">
          <a:xfrm flipH="1">
            <a:off x="7319140" y="5068962"/>
            <a:ext cx="357903" cy="35757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60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7173913" y="5840413"/>
            <a:ext cx="568325" cy="10001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 bwMode="auto">
          <a:xfrm flipH="1">
            <a:off x="6961237" y="5787338"/>
            <a:ext cx="357903" cy="357578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AU" sz="16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089775" y="4616450"/>
            <a:ext cx="1298575" cy="56515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Учебное мероприятие</a:t>
            </a:r>
            <a:endParaRPr lang="en-AU" sz="1300" dirty="0">
              <a:solidFill>
                <a:schemeClr val="bg2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2013" y="5189538"/>
            <a:ext cx="1150937" cy="539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200" dirty="0">
                <a:solidFill>
                  <a:schemeClr val="accent3">
                    <a:lumMod val="75000"/>
                  </a:schemeClr>
                </a:solidFill>
                <a:ea typeface="+mn-ea"/>
                <a:cs typeface="Arial" charset="0"/>
              </a:rPr>
              <a:t>Необходимые знания и умения</a:t>
            </a:r>
            <a:endParaRPr lang="en-AU" sz="1200" dirty="0">
              <a:solidFill>
                <a:schemeClr val="accent3">
                  <a:lumMod val="75000"/>
                </a:schemeClr>
              </a:solidFill>
              <a:ea typeface="+mn-ea"/>
              <a:cs typeface="Arial" charset="0"/>
            </a:endParaRPr>
          </a:p>
        </p:txBody>
      </p:sp>
      <p:grpSp>
        <p:nvGrpSpPr>
          <p:cNvPr id="40981" name="Group 19"/>
          <p:cNvGrpSpPr>
            <a:grpSpLocks/>
          </p:cNvGrpSpPr>
          <p:nvPr/>
        </p:nvGrpSpPr>
        <p:grpSpPr bwMode="auto">
          <a:xfrm>
            <a:off x="7837488" y="6011863"/>
            <a:ext cx="1414462" cy="1079500"/>
            <a:chOff x="7881951" y="5796037"/>
            <a:chExt cx="1766309" cy="1347048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8090101" y="5796037"/>
              <a:ext cx="1350008" cy="1347048"/>
            </a:xfrm>
            <a:prstGeom prst="ellipse">
              <a:avLst/>
            </a:prstGeom>
            <a:solidFill>
              <a:srgbClr val="74A510"/>
            </a:solidFill>
            <a:ln>
              <a:noFill/>
            </a:ln>
            <a:effectLst>
              <a:outerShdw blurRad="50800" dist="38100" dir="2700000" rotWithShape="0">
                <a:srgbClr val="808080">
                  <a:alpha val="42998"/>
                </a:srgbClr>
              </a:outerShdw>
            </a:effectLst>
            <a:extLst/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1200">
                <a:solidFill>
                  <a:srgbClr val="FFFFFF"/>
                </a:solidFill>
                <a:latin typeface="+mn-lt"/>
                <a:ea typeface="ＭＳ Ｐゴシック" charset="-128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286359" y="5867351"/>
              <a:ext cx="1052649" cy="78049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4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546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200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0987" name="TextBox 13"/>
            <p:cNvSpPr txBox="1">
              <a:spLocks noChangeArrowheads="1"/>
            </p:cNvSpPr>
            <p:nvPr/>
          </p:nvSpPr>
          <p:spPr bwMode="auto">
            <a:xfrm>
              <a:off x="7881951" y="6100681"/>
              <a:ext cx="1766309" cy="55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>
                  <a:solidFill>
                    <a:schemeClr val="bg1"/>
                  </a:solidFill>
                </a:rPr>
                <a:t>Цель или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b="1">
                  <a:solidFill>
                    <a:schemeClr val="bg1"/>
                  </a:solidFill>
                </a:rPr>
                <a:t>компетенция</a:t>
              </a:r>
              <a:endParaRPr lang="en-AU" altLang="ru-RU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5651500" y="4437063"/>
            <a:ext cx="4176713" cy="316865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AU"/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7013575" y="5248275"/>
            <a:ext cx="304800" cy="52388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H="1" flipV="1">
            <a:off x="6697663" y="5629275"/>
            <a:ext cx="315912" cy="211138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4" t="1398" r="5190"/>
          <a:stretch>
            <a:fillRect/>
          </a:stretch>
        </p:blipFill>
        <p:spPr>
          <a:xfrm>
            <a:off x="800100" y="1042988"/>
            <a:ext cx="7927975" cy="5694362"/>
          </a:xfrm>
        </p:spPr>
      </p:pic>
      <p:sp>
        <p:nvSpPr>
          <p:cNvPr id="5" name="Arc 4"/>
          <p:cNvSpPr/>
          <p:nvPr/>
        </p:nvSpPr>
        <p:spPr>
          <a:xfrm>
            <a:off x="1331913" y="1042988"/>
            <a:ext cx="863600" cy="811212"/>
          </a:xfrm>
          <a:prstGeom prst="arc">
            <a:avLst>
              <a:gd name="adj1" fmla="val 16200000"/>
              <a:gd name="adj2" fmla="val 37999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6" name="Arc 5"/>
          <p:cNvSpPr/>
          <p:nvPr/>
        </p:nvSpPr>
        <p:spPr>
          <a:xfrm>
            <a:off x="1331913" y="1052513"/>
            <a:ext cx="863600" cy="809625"/>
          </a:xfrm>
          <a:prstGeom prst="arc">
            <a:avLst>
              <a:gd name="adj1" fmla="val 16200000"/>
              <a:gd name="adj2" fmla="val 37999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7" name="Arc 6"/>
          <p:cNvSpPr/>
          <p:nvPr/>
        </p:nvSpPr>
        <p:spPr>
          <a:xfrm>
            <a:off x="1331913" y="1042988"/>
            <a:ext cx="863600" cy="811212"/>
          </a:xfrm>
          <a:prstGeom prst="arc">
            <a:avLst>
              <a:gd name="adj1" fmla="val 16200000"/>
              <a:gd name="adj2" fmla="val 37999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8" name="Arc 7"/>
          <p:cNvSpPr/>
          <p:nvPr/>
        </p:nvSpPr>
        <p:spPr>
          <a:xfrm>
            <a:off x="1331913" y="1052513"/>
            <a:ext cx="863600" cy="809625"/>
          </a:xfrm>
          <a:prstGeom prst="arc">
            <a:avLst>
              <a:gd name="adj1" fmla="val 16200000"/>
              <a:gd name="adj2" fmla="val 37999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9" name="Rectangle 8"/>
          <p:cNvSpPr/>
          <p:nvPr/>
        </p:nvSpPr>
        <p:spPr>
          <a:xfrm rot="20834228">
            <a:off x="1835150" y="976313"/>
            <a:ext cx="504825" cy="944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3140" name="TextBox 68"/>
          <p:cNvSpPr txBox="1">
            <a:spLocks noChangeArrowheads="1"/>
          </p:cNvSpPr>
          <p:nvPr/>
        </p:nvSpPr>
        <p:spPr bwMode="auto">
          <a:xfrm>
            <a:off x="323528" y="519113"/>
            <a:ext cx="200347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</a:t>
            </a:r>
            <a:endParaRPr lang="en-A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1581961" y="-9525"/>
            <a:ext cx="7562039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Передача</a:t>
            </a:r>
            <a:r>
              <a:rPr lang="en-AU" sz="3600" dirty="0" smtClean="0">
                <a:solidFill>
                  <a:srgbClr val="FF0000"/>
                </a:solidFill>
                <a:ea typeface="+mn-ea"/>
              </a:rPr>
              <a:t>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знаний</a:t>
            </a:r>
            <a:endParaRPr lang="en-AU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23875" y="2636838"/>
            <a:ext cx="8218488" cy="1582737"/>
            <a:chOff x="385569" y="3140968"/>
            <a:chExt cx="8218879" cy="1584176"/>
          </a:xfrm>
        </p:grpSpPr>
        <p:sp>
          <p:nvSpPr>
            <p:cNvPr id="51" name="Rectangle 50"/>
            <p:cNvSpPr/>
            <p:nvPr/>
          </p:nvSpPr>
          <p:spPr>
            <a:xfrm>
              <a:off x="385569" y="3140968"/>
              <a:ext cx="2818211" cy="1584176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>
                  <a:solidFill>
                    <a:schemeClr val="bg1"/>
                  </a:solidFill>
                </a:rPr>
                <a:t>Содержание</a:t>
              </a:r>
              <a:endParaRPr lang="en-AU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76056" y="3140968"/>
              <a:ext cx="3528392" cy="158417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dirty="0"/>
                <a:t>Фокус на обучающемся</a:t>
              </a:r>
              <a:endParaRPr lang="en-AU" sz="3600" b="1" dirty="0"/>
            </a:p>
          </p:txBody>
        </p:sp>
        <p:sp>
          <p:nvSpPr>
            <p:cNvPr id="53" name="Right Arrow 52"/>
            <p:cNvSpPr/>
            <p:nvPr/>
          </p:nvSpPr>
          <p:spPr>
            <a:xfrm>
              <a:off x="3491880" y="3140968"/>
              <a:ext cx="1296144" cy="1584176"/>
            </a:xfrm>
            <a:prstGeom prst="rightArrow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1">
                    <a:shade val="100000"/>
                    <a:satMod val="115000"/>
                    <a:alpha val="69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200" b="1"/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703263" y="4292600"/>
            <a:ext cx="2447925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2800"/>
              <a:t>Силлабус</a:t>
            </a:r>
            <a:r>
              <a:rPr lang="en-AU" altLang="ru-RU" sz="2800"/>
              <a:t> 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213350" y="4292600"/>
            <a:ext cx="3529013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2800"/>
              <a:t>Карта учебных действий</a:t>
            </a:r>
            <a:endParaRPr lang="en-AU" altLang="ru-RU" sz="2800"/>
          </a:p>
        </p:txBody>
      </p:sp>
      <p:sp>
        <p:nvSpPr>
          <p:cNvPr id="56" name="TextBox 68"/>
          <p:cNvSpPr txBox="1">
            <a:spLocks noChangeArrowheads="1"/>
          </p:cNvSpPr>
          <p:nvPr/>
        </p:nvSpPr>
        <p:spPr bwMode="auto">
          <a:xfrm>
            <a:off x="503367" y="469960"/>
            <a:ext cx="200347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</a:t>
            </a:r>
            <a:endParaRPr lang="en-A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68"/>
          <p:cNvSpPr txBox="1">
            <a:spLocks noChangeArrowheads="1"/>
          </p:cNvSpPr>
          <p:nvPr/>
        </p:nvSpPr>
        <p:spPr bwMode="auto">
          <a:xfrm>
            <a:off x="702096" y="428626"/>
            <a:ext cx="200347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</a:t>
            </a:r>
            <a:endParaRPr lang="en-A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68"/>
          <p:cNvSpPr txBox="1">
            <a:spLocks noChangeArrowheads="1"/>
          </p:cNvSpPr>
          <p:nvPr/>
        </p:nvSpPr>
        <p:spPr bwMode="auto">
          <a:xfrm>
            <a:off x="876622" y="405973"/>
            <a:ext cx="200347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</a:t>
            </a:r>
            <a:endParaRPr lang="en-A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68"/>
          <p:cNvSpPr txBox="1">
            <a:spLocks noChangeArrowheads="1"/>
          </p:cNvSpPr>
          <p:nvPr/>
        </p:nvSpPr>
        <p:spPr bwMode="auto">
          <a:xfrm>
            <a:off x="1054934" y="440532"/>
            <a:ext cx="200347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</a:t>
            </a:r>
            <a:endParaRPr lang="en-A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68"/>
          <p:cNvSpPr txBox="1">
            <a:spLocks noChangeArrowheads="1"/>
          </p:cNvSpPr>
          <p:nvPr/>
        </p:nvSpPr>
        <p:spPr bwMode="auto">
          <a:xfrm>
            <a:off x="1244528" y="470554"/>
            <a:ext cx="200347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</a:t>
            </a:r>
            <a:endParaRPr lang="en-AU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-1.11111E-6 L 0.7717 -0.026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76" y="-131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3" presetClass="path" presetSubtype="0" repeatCount="indefinite" accel="50000" decel="50000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-1.11111E-6 L 0.7717 -0.026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76" y="-131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-1.11111E-6 L 0.77171 -0.026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76" y="-131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3" presetClass="path" presetSubtype="0" repeatCount="indefinite" accel="50000" decel="50000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-1.11111E-6 L 0.7717 -0.0261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76" y="-131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38889E-6 1.85185E-6 C 0.00208 0.0081 0.00416 0.02245 0.00972 0.02778 C 0.01302 0.03102 0.01718 0.03264 0.02083 0.03518 C 0.02743 0.03958 0.03558 0.03634 0.04305 0.03703 C 0.06458 0.0419 0.08177 0.04166 0.10555 0.04259 C 0.10277 0.06134 0.09774 0.07291 0.09027 0.08889 C 0.08611 0.09791 0.07812 0.12778 0.07638 0.13889 C 0.0769 0.14514 0.07326 0.15648 0.07777 0.1574 C 0.10433 0.16273 0.13142 0.15717 0.15833 0.15555 C 0.17274 0.15463 0.18697 0.1412 0.20138 0.13889 C 0.21197 0.13426 0.21024 0.1419 0.21388 0.15185 C 0.21597 0.15764 0.21874 0.16273 0.22083 0.16852 C 0.22152 0.17037 0.22118 0.17291 0.22222 0.17407 C 0.22413 0.17615 0.2269 0.17662 0.22916 0.17778 C 0.24374 0.175 0.23576 0.17754 0.25277 0.16852 L 0.25277 0.16852 C 0.2592 0.16643 0.26579 0.16481 0.27222 0.16296 C 0.28402 0.15949 0.27447 0.16319 0.28749 0.1574 C 0.28888 0.15671 0.29166 0.15555 0.29166 0.15555 C 0.29409 0.16528 0.29704 0.17315 0.29861 0.18333 C 0.29999 0.20347 0.29861 0.2243 0.30555 0.24259 C 0.30868 0.26157 0.31215 0.2794 0.32499 0.29074 C 0.34288 0.28287 0.35833 0.26921 0.37638 0.26111 C 0.38541 0.24907 0.40538 0.23495 0.41805 0.23148 C 0.42708 0.22338 0.41805 0.23055 0.43611 0.22407 C 0.44409 0.22129 0.45052 0.21458 0.45833 0.21111 C 0.46527 0.20185 0.48038 0.18842 0.49027 0.18518 C 0.49218 0.18588 0.49444 0.18541 0.49583 0.18703 C 0.49826 0.19004 0.50138 0.19815 0.50138 0.19815 C 0.50086 0.21296 0.50104 0.22778 0.49999 0.24259 C 0.49913 0.25416 0.49357 0.26203 0.49027 0.27222 C 0.48663 0.28356 0.48437 0.29653 0.47638 0.3037 C 0.47118 0.31412 0.47517 0.30856 0.46111 0.31481 C 0.4269 0.33009 0.38888 0.31736 0.35277 0.31852 C 0.34496 0.3206 0.34166 0.32222 0.33472 0.32778 C 0.32534 0.34444 0.3302 0.33912 0.32222 0.34629 C 0.31892 0.3537 0.31597 0.36041 0.31388 0.36852 C 0.3144 0.37477 0.31423 0.38102 0.31527 0.38703 C 0.31649 0.39444 0.31892 0.39467 0.32222 0.4 C 0.33246 0.4162 0.35086 0.43356 0.36666 0.43703 C 0.3769 0.44213 0.38506 0.44421 0.39583 0.44629 C 0.40538 0.45046 0.41354 0.45555 0.42361 0.4574 C 0.42795 0.46319 0.43368 0.46736 0.43749 0.47407 C 0.4401 0.4787 0.44444 0.48889 0.44444 0.48889 C 0.4434 0.51088 0.44288 0.53819 0.43333 0.5574 C 0.43124 0.56852 0.43246 0.5625 0.42916 0.57592 C 0.42864 0.57778 0.42777 0.58148 0.42777 0.58148 C 0.42881 0.6044 0.42864 0.60879 0.43194 0.62592 C 0.43368 0.65393 0.43402 0.64606 0.43194 0.67778 C 0.43159 0.68217 0.4309 0.68634 0.43055 0.69074 C 0.43003 0.69629 0.42916 0.7074 0.42916 0.7074 " pathEditMode="relative" ptsTypes="ffffffffffffffFfffffffffffffffffffffffffffffffffffA">
                                      <p:cBhvr>
                                        <p:cTn id="25" dur="1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38889E-6 1.85185E-6 C 0.00208 0.0081 0.00416 0.02245 0.00972 0.02778 C 0.01302 0.03102 0.01718 0.03264 0.02083 0.03518 C 0.02743 0.03958 0.03558 0.03634 0.04305 0.03703 C 0.06458 0.0419 0.08177 0.04166 0.10555 0.04259 C 0.10277 0.06134 0.09774 0.07291 0.09027 0.08889 C 0.08611 0.09791 0.07812 0.12778 0.07638 0.13889 C 0.0769 0.14514 0.07326 0.15648 0.07777 0.1574 C 0.10433 0.16273 0.13142 0.15717 0.15833 0.15555 C 0.17274 0.15463 0.18697 0.1412 0.20138 0.13889 C 0.21197 0.13426 0.21024 0.1419 0.21388 0.15185 C 0.21597 0.15764 0.21874 0.16273 0.22083 0.16852 C 0.22152 0.17037 0.22118 0.17291 0.22222 0.17407 C 0.22413 0.17615 0.2269 0.17662 0.22916 0.17778 C 0.24374 0.175 0.23576 0.17754 0.25277 0.16852 L 0.25277 0.16852 C 0.2592 0.16643 0.26579 0.16481 0.27222 0.16296 C 0.28402 0.15949 0.27447 0.16319 0.28749 0.1574 C 0.28888 0.15671 0.29166 0.15555 0.29166 0.15555 C 0.29409 0.16528 0.29704 0.17315 0.29861 0.18333 C 0.29999 0.20347 0.29861 0.2243 0.30555 0.24259 C 0.30868 0.26157 0.31215 0.2794 0.32499 0.29074 C 0.34288 0.28287 0.35833 0.26921 0.37638 0.26111 C 0.38541 0.24907 0.40538 0.23495 0.41805 0.23148 C 0.42708 0.22338 0.41805 0.23055 0.43611 0.22407 C 0.44409 0.22129 0.45052 0.21458 0.45833 0.21111 C 0.46527 0.20185 0.48038 0.18842 0.49027 0.18518 C 0.49218 0.18588 0.49444 0.18541 0.49583 0.18703 C 0.49826 0.19004 0.50138 0.19815 0.50138 0.19815 C 0.50086 0.21296 0.50104 0.22778 0.49999 0.24259 C 0.49913 0.25416 0.49357 0.26203 0.49027 0.27222 C 0.48663 0.28356 0.48437 0.29653 0.47638 0.3037 C 0.47118 0.31412 0.47517 0.30856 0.46111 0.31481 C 0.4269 0.33009 0.38888 0.31736 0.35277 0.31852 C 0.34496 0.3206 0.34166 0.32222 0.33472 0.32778 C 0.32534 0.34444 0.3302 0.33912 0.32222 0.34629 C 0.31892 0.3537 0.31597 0.36041 0.31388 0.36852 C 0.3144 0.37477 0.31423 0.38102 0.31527 0.38703 C 0.31649 0.39444 0.31892 0.39467 0.32222 0.4 C 0.33246 0.4162 0.35086 0.43356 0.36666 0.43703 C 0.3769 0.44213 0.38506 0.44421 0.39583 0.44629 C 0.40538 0.45046 0.41354 0.45555 0.42361 0.4574 C 0.42795 0.46319 0.43368 0.46736 0.43749 0.47407 C 0.4401 0.4787 0.44444 0.48889 0.44444 0.48889 C 0.4434 0.51088 0.44288 0.53819 0.43333 0.5574 C 0.43124 0.56852 0.43246 0.5625 0.42916 0.57592 C 0.42864 0.57778 0.42777 0.58148 0.42777 0.58148 C 0.42881 0.6044 0.42864 0.60879 0.43194 0.62592 C 0.43368 0.65393 0.43402 0.64606 0.43194 0.67778 C 0.43159 0.68217 0.4309 0.68634 0.43055 0.69074 C 0.43003 0.69629 0.42916 0.7074 0.42916 0.7074 " pathEditMode="relative" ptsTypes="ffffffffffffffFfffffffffffffffffffffffffffffffffffA">
                                      <p:cBhvr>
                                        <p:cTn id="39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38889E-6 1.85185E-6 C 0.00208 0.0081 0.00416 0.02245 0.00972 0.02778 C 0.01302 0.03102 0.01718 0.03264 0.02083 0.03518 C 0.02743 0.03958 0.03558 0.03634 0.04305 0.03703 C 0.06458 0.0419 0.08177 0.04166 0.10555 0.04259 C 0.10277 0.06134 0.09774 0.07291 0.09027 0.08889 C 0.08611 0.09791 0.07812 0.12778 0.07638 0.13889 C 0.0769 0.14514 0.07326 0.15648 0.07777 0.1574 C 0.10433 0.16273 0.13142 0.15717 0.15833 0.15555 C 0.17274 0.15463 0.18697 0.1412 0.20138 0.13889 C 0.21197 0.13426 0.21024 0.1419 0.21388 0.15185 C 0.21597 0.15764 0.21874 0.16273 0.22083 0.16852 C 0.22152 0.17037 0.22118 0.17291 0.22222 0.17407 C 0.22413 0.17615 0.2269 0.17662 0.22916 0.17778 C 0.24374 0.175 0.23576 0.17754 0.25277 0.16852 L 0.25277 0.16852 C 0.2592 0.16643 0.26579 0.16481 0.27222 0.16296 C 0.28402 0.15949 0.27447 0.16319 0.28749 0.1574 C 0.28888 0.15671 0.29166 0.15555 0.29166 0.15555 C 0.29409 0.16528 0.29704 0.17315 0.29861 0.18333 C 0.29999 0.20347 0.29861 0.2243 0.30555 0.24259 C 0.30868 0.26157 0.31215 0.2794 0.32499 0.29074 C 0.34288 0.28287 0.35833 0.26921 0.37638 0.26111 C 0.38541 0.24907 0.40538 0.23495 0.41805 0.23148 C 0.42708 0.22338 0.41805 0.23055 0.43611 0.22407 C 0.44409 0.22129 0.45052 0.21458 0.45833 0.21111 C 0.46527 0.20185 0.48038 0.18842 0.49027 0.18518 C 0.49218 0.18588 0.49444 0.18541 0.49583 0.18703 C 0.49826 0.19004 0.50138 0.19815 0.50138 0.19815 C 0.50086 0.21296 0.50104 0.22778 0.49999 0.24259 C 0.49913 0.25416 0.49357 0.26203 0.49027 0.27222 C 0.48663 0.28356 0.48437 0.29653 0.47638 0.3037 C 0.47118 0.31412 0.47517 0.30856 0.46111 0.31481 C 0.4269 0.33009 0.38888 0.31736 0.35277 0.31852 C 0.34496 0.3206 0.34166 0.32222 0.33472 0.32778 C 0.32534 0.34444 0.3302 0.33912 0.32222 0.34629 C 0.31892 0.3537 0.31597 0.36041 0.31388 0.36852 C 0.3144 0.37477 0.31423 0.38102 0.31527 0.38703 C 0.31649 0.39444 0.31892 0.39467 0.32222 0.4 C 0.33246 0.4162 0.35086 0.43356 0.36666 0.43703 C 0.3769 0.44213 0.38506 0.44421 0.39583 0.44629 C 0.40538 0.45046 0.41354 0.45555 0.42361 0.4574 C 0.42795 0.46319 0.43368 0.46736 0.43749 0.47407 C 0.4401 0.4787 0.44444 0.48889 0.44444 0.48889 C 0.4434 0.51088 0.44288 0.53819 0.43333 0.5574 C 0.43124 0.56852 0.43246 0.5625 0.42916 0.57592 C 0.42864 0.57778 0.42777 0.58148 0.42777 0.58148 C 0.42881 0.6044 0.42864 0.60879 0.43194 0.62592 C 0.43368 0.65393 0.43402 0.64606 0.43194 0.67778 C 0.43159 0.68217 0.4309 0.68634 0.43055 0.69074 C 0.43003 0.69629 0.42916 0.7074 0.42916 0.7074 " pathEditMode="relative" ptsTypes="ffffffffffffffFfffffffffffffffffffffffffffffffffffA">
                                      <p:cBhvr>
                                        <p:cTn id="41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38889E-6 1.85185E-6 C 0.00208 0.0081 0.00416 0.02245 0.00972 0.02778 C 0.01302 0.03102 0.01718 0.03264 0.02083 0.03518 C 0.02743 0.03958 0.03558 0.03634 0.04305 0.03703 C 0.06458 0.0419 0.08177 0.04166 0.10555 0.04259 C 0.10277 0.06134 0.09774 0.07291 0.09027 0.08889 C 0.08611 0.09791 0.07812 0.12778 0.07638 0.13889 C 0.0769 0.14514 0.07326 0.15648 0.07777 0.1574 C 0.10433 0.16273 0.13142 0.15717 0.15833 0.15555 C 0.17274 0.15463 0.18697 0.1412 0.20138 0.13889 C 0.21197 0.13426 0.21024 0.1419 0.21388 0.15185 C 0.21597 0.15764 0.21874 0.16273 0.22083 0.16852 C 0.22152 0.17037 0.22118 0.17291 0.22222 0.17407 C 0.22413 0.17615 0.2269 0.17662 0.22916 0.17778 C 0.24374 0.175 0.23576 0.17754 0.25277 0.16852 L 0.25277 0.16852 C 0.2592 0.16643 0.26579 0.16481 0.27222 0.16296 C 0.28402 0.15949 0.27447 0.16319 0.28749 0.1574 C 0.28888 0.15671 0.29166 0.15555 0.29166 0.15555 C 0.29409 0.16528 0.29704 0.17315 0.29861 0.18333 C 0.29999 0.20347 0.29861 0.2243 0.30555 0.24259 C 0.30868 0.26157 0.31215 0.2794 0.32499 0.29074 C 0.34288 0.28287 0.35833 0.26921 0.37638 0.26111 C 0.38541 0.24907 0.40538 0.23495 0.41805 0.23148 C 0.42708 0.22338 0.41805 0.23055 0.43611 0.22407 C 0.44409 0.22129 0.45052 0.21458 0.45833 0.21111 C 0.46527 0.20185 0.48038 0.18842 0.49027 0.18518 C 0.49218 0.18588 0.49444 0.18541 0.49583 0.18703 C 0.49826 0.19004 0.50138 0.19815 0.50138 0.19815 C 0.50086 0.21296 0.50104 0.22778 0.49999 0.24259 C 0.49913 0.25416 0.49357 0.26203 0.49027 0.27222 C 0.48663 0.28356 0.48437 0.29653 0.47638 0.3037 C 0.47118 0.31412 0.47517 0.30856 0.46111 0.31481 C 0.4269 0.33009 0.38888 0.31736 0.35277 0.31852 C 0.34496 0.3206 0.34166 0.32222 0.33472 0.32778 C 0.32534 0.34444 0.3302 0.33912 0.32222 0.34629 C 0.31892 0.3537 0.31597 0.36041 0.31388 0.36852 C 0.3144 0.37477 0.31423 0.38102 0.31527 0.38703 C 0.31649 0.39444 0.31892 0.39467 0.32222 0.4 C 0.33246 0.4162 0.35086 0.43356 0.36666 0.43703 C 0.3769 0.44213 0.38506 0.44421 0.39583 0.44629 C 0.40538 0.45046 0.41354 0.45555 0.42361 0.4574 C 0.42795 0.46319 0.43368 0.46736 0.43749 0.47407 C 0.4401 0.4787 0.44444 0.48889 0.44444 0.48889 C 0.4434 0.51088 0.44288 0.53819 0.43333 0.5574 C 0.43124 0.56852 0.43246 0.5625 0.42916 0.57592 C 0.42864 0.57778 0.42777 0.58148 0.42777 0.58148 C 0.42881 0.6044 0.42864 0.60879 0.43194 0.62592 C 0.43368 0.65393 0.43402 0.64606 0.43194 0.67778 C 0.43159 0.68217 0.4309 0.68634 0.43055 0.69074 C 0.43003 0.69629 0.42916 0.7074 0.42916 0.7074 " pathEditMode="relative" ptsTypes="ffffffffffffffFfffffffffffffffffffffffffffffffffffA">
                                      <p:cBhvr>
                                        <p:cTn id="43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38889E-6 1.85185E-6 C 0.00208 0.0081 0.00416 0.02245 0.00972 0.02778 C 0.01302 0.03102 0.01718 0.03264 0.02083 0.03518 C 0.02743 0.03958 0.03558 0.03634 0.04305 0.03703 C 0.06458 0.0419 0.08177 0.04166 0.10555 0.04259 C 0.10277 0.06134 0.09774 0.07291 0.09027 0.08889 C 0.08611 0.09791 0.07812 0.12778 0.07638 0.13889 C 0.0769 0.14514 0.07326 0.15648 0.07777 0.1574 C 0.10433 0.16273 0.13142 0.15717 0.15833 0.15555 C 0.17274 0.15463 0.18697 0.1412 0.20138 0.13889 C 0.21197 0.13426 0.21024 0.1419 0.21388 0.15185 C 0.21597 0.15764 0.21874 0.16273 0.22083 0.16852 C 0.22152 0.17037 0.22118 0.17291 0.22222 0.17407 C 0.22413 0.17615 0.2269 0.17662 0.22916 0.17778 C 0.24374 0.175 0.23576 0.17754 0.25277 0.16852 L 0.25277 0.16852 C 0.2592 0.16643 0.26579 0.16481 0.27222 0.16296 C 0.28402 0.15949 0.27447 0.16319 0.28749 0.1574 C 0.28888 0.15671 0.29166 0.15555 0.29166 0.15555 C 0.29409 0.16528 0.29704 0.17315 0.29861 0.18333 C 0.29999 0.20347 0.29861 0.2243 0.30555 0.24259 C 0.30868 0.26157 0.31215 0.2794 0.32499 0.29074 C 0.34288 0.28287 0.35833 0.26921 0.37638 0.26111 C 0.38541 0.24907 0.40538 0.23495 0.41805 0.23148 C 0.42708 0.22338 0.41805 0.23055 0.43611 0.22407 C 0.44409 0.22129 0.45052 0.21458 0.45833 0.21111 C 0.46527 0.20185 0.48038 0.18842 0.49027 0.18518 C 0.49218 0.18588 0.49444 0.18541 0.49583 0.18703 C 0.49826 0.19004 0.50138 0.19815 0.50138 0.19815 C 0.50086 0.21296 0.50104 0.22778 0.49999 0.24259 C 0.49913 0.25416 0.49357 0.26203 0.49027 0.27222 C 0.48663 0.28356 0.48437 0.29653 0.47638 0.3037 C 0.47118 0.31412 0.47517 0.30856 0.46111 0.31481 C 0.4269 0.33009 0.38888 0.31736 0.35277 0.31852 C 0.34496 0.3206 0.34166 0.32222 0.33472 0.32778 C 0.32534 0.34444 0.3302 0.33912 0.32222 0.34629 C 0.31892 0.3537 0.31597 0.36041 0.31388 0.36852 C 0.3144 0.37477 0.31423 0.38102 0.31527 0.38703 C 0.31649 0.39444 0.31892 0.39467 0.32222 0.4 C 0.33246 0.4162 0.35086 0.43356 0.36666 0.43703 C 0.3769 0.44213 0.38506 0.44421 0.39583 0.44629 C 0.40538 0.45046 0.41354 0.45555 0.42361 0.4574 C 0.42795 0.46319 0.43368 0.46736 0.43749 0.47407 C 0.4401 0.4787 0.44444 0.48889 0.44444 0.48889 C 0.4434 0.51088 0.44288 0.53819 0.43333 0.5574 C 0.43124 0.56852 0.43246 0.5625 0.42916 0.57592 C 0.42864 0.57778 0.42777 0.58148 0.42777 0.58148 C 0.42881 0.6044 0.42864 0.60879 0.43194 0.62592 C 0.43368 0.65393 0.43402 0.64606 0.43194 0.67778 C 0.43159 0.68217 0.4309 0.68634 0.43055 0.69074 C 0.43003 0.69629 0.42916 0.7074 0.42916 0.7074 " pathEditMode="relative" ptsTypes="ffffffffffffffFfffffffffffffffffffffffffffffffffffA">
                                      <p:cBhvr>
                                        <p:cTn id="45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38889E-6 1.85185E-6 C 0.00208 0.0081 0.00416 0.02245 0.00972 0.02778 C 0.01302 0.03102 0.01718 0.03264 0.02083 0.03518 C 0.02743 0.03958 0.03558 0.03634 0.04305 0.03703 C 0.06458 0.0419 0.08177 0.04166 0.10555 0.04259 C 0.10277 0.06134 0.09774 0.07291 0.09027 0.08889 C 0.08611 0.09791 0.07812 0.12778 0.07638 0.13889 C 0.0769 0.14514 0.07326 0.15648 0.07777 0.1574 C 0.10433 0.16273 0.13142 0.15717 0.15833 0.15555 C 0.17274 0.15463 0.18697 0.1412 0.20138 0.13889 C 0.21197 0.13426 0.21024 0.1419 0.21388 0.15185 C 0.21597 0.15764 0.21874 0.16273 0.22083 0.16852 C 0.22152 0.17037 0.22118 0.17291 0.22222 0.17407 C 0.22413 0.17615 0.2269 0.17662 0.22916 0.17778 C 0.24374 0.175 0.23576 0.17754 0.25277 0.16852 L 0.25277 0.16852 C 0.2592 0.16643 0.26579 0.16481 0.27222 0.16296 C 0.28402 0.15949 0.27447 0.16319 0.28749 0.1574 C 0.28888 0.15671 0.29166 0.15555 0.29166 0.15555 C 0.29409 0.16528 0.29704 0.17315 0.29861 0.18333 C 0.29999 0.20347 0.29861 0.2243 0.30555 0.24259 C 0.30868 0.26157 0.31215 0.2794 0.32499 0.29074 C 0.34288 0.28287 0.35833 0.26921 0.37638 0.26111 C 0.38541 0.24907 0.40538 0.23495 0.41805 0.23148 C 0.42708 0.22338 0.41805 0.23055 0.43611 0.22407 C 0.44409 0.22129 0.45052 0.21458 0.45833 0.21111 C 0.46527 0.20185 0.48038 0.18842 0.49027 0.18518 C 0.49218 0.18588 0.49444 0.18541 0.49583 0.18703 C 0.49826 0.19004 0.50138 0.19815 0.50138 0.19815 C 0.50086 0.21296 0.50104 0.22778 0.49999 0.24259 C 0.49913 0.25416 0.49357 0.26203 0.49027 0.27222 C 0.48663 0.28356 0.48437 0.29653 0.47638 0.3037 C 0.47118 0.31412 0.47517 0.30856 0.46111 0.31481 C 0.4269 0.33009 0.38888 0.31736 0.35277 0.31852 C 0.34496 0.3206 0.34166 0.32222 0.33472 0.32778 C 0.32534 0.34444 0.3302 0.33912 0.32222 0.34629 C 0.31892 0.3537 0.31597 0.36041 0.31388 0.36852 C 0.3144 0.37477 0.31423 0.38102 0.31527 0.38703 C 0.31649 0.39444 0.31892 0.39467 0.32222 0.4 C 0.33246 0.4162 0.35086 0.43356 0.36666 0.43703 C 0.3769 0.44213 0.38506 0.44421 0.39583 0.44629 C 0.40538 0.45046 0.41354 0.45555 0.42361 0.4574 C 0.42795 0.46319 0.43368 0.46736 0.43749 0.47407 C 0.4401 0.4787 0.44444 0.48889 0.44444 0.48889 C 0.4434 0.51088 0.44288 0.53819 0.43333 0.5574 C 0.43124 0.56852 0.43246 0.5625 0.42916 0.57592 C 0.42864 0.57778 0.42777 0.58148 0.42777 0.58148 C 0.42881 0.6044 0.42864 0.60879 0.43194 0.62592 C 0.43368 0.65393 0.43402 0.64606 0.43194 0.67778 C 0.43159 0.68217 0.4309 0.68634 0.43055 0.69074 C 0.43003 0.69629 0.42916 0.7074 0.42916 0.7074 " pathEditMode="relative" ptsTypes="ffffffffffffffFfffffffffffffffffffffffffffffffffffA">
                                      <p:cBhvr>
                                        <p:cTn id="47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4" grpId="0" animBg="1"/>
      <p:bldP spid="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979613" y="1844675"/>
            <a:ext cx="69119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ru-RU" altLang="ru-RU"/>
              <a:t>Этот подход - результат моего личного опыта использования концептуальных схем, обогащённый идеями Кэти Мур. Познакомьтесь поближе с её работами (на английском)</a:t>
            </a:r>
            <a:r>
              <a:rPr lang="en-AU" altLang="ru-RU"/>
              <a:t>:</a:t>
            </a:r>
          </a:p>
          <a:p>
            <a:r>
              <a:rPr lang="en-AU" altLang="ru-RU" sz="1400">
                <a:hlinkClick r:id="rId4"/>
              </a:rPr>
              <a:t>http://blog.cathy-moore.com/</a:t>
            </a:r>
            <a:r>
              <a:rPr lang="en-AU" altLang="ru-RU" sz="1400"/>
              <a:t> </a:t>
            </a:r>
            <a:endParaRPr lang="ru-RU" altLang="ru-RU" sz="1400"/>
          </a:p>
          <a:p>
            <a:r>
              <a:rPr lang="ru-RU" altLang="ru-RU"/>
              <a:t>или русском языке:</a:t>
            </a:r>
          </a:p>
          <a:p>
            <a:r>
              <a:rPr lang="ru-RU" altLang="ru-RU" sz="1400">
                <a:hlinkClick r:id="rId5"/>
              </a:rPr>
              <a:t>http://e-lpro.blogspot.ru/2012/06/blog-post_10.html</a:t>
            </a:r>
            <a:endParaRPr lang="ru-RU" altLang="ru-RU" sz="1400"/>
          </a:p>
        </p:txBody>
      </p:sp>
      <p:pic>
        <p:nvPicPr>
          <p:cNvPr id="21508" name="Picture 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584575"/>
            <a:ext cx="32416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34925" y="3481388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ru-RU" altLang="ru-RU" sz="1400"/>
              <a:t>Содержание сайта</a:t>
            </a:r>
            <a:endParaRPr lang="en-AU" altLang="ru-RU" sz="1400"/>
          </a:p>
        </p:txBody>
      </p:sp>
      <p:pic>
        <p:nvPicPr>
          <p:cNvPr id="21510" name="Picture 2" descr="Cathy Moo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1503363"/>
            <a:ext cx="1527175" cy="186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8" descr="F:\Перевод и оформление мудл\Для редактирования на сайте\Раздел 7\Кэти Мур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-11113"/>
            <a:ext cx="9115425" cy="151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4"/>
          <p:cNvSpPr txBox="1">
            <a:spLocks noChangeArrowheads="1"/>
          </p:cNvSpPr>
          <p:nvPr/>
        </p:nvSpPr>
        <p:spPr bwMode="auto">
          <a:xfrm>
            <a:off x="3394075" y="4508500"/>
            <a:ext cx="57499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ru-RU" altLang="ru-RU"/>
              <a:t>Дополнительно доступно руководство по созданию “карт учебных действий” (на английском):</a:t>
            </a:r>
          </a:p>
          <a:p>
            <a:r>
              <a:rPr lang="en-AU" altLang="ru-RU" sz="1400">
                <a:hlinkClick r:id="rId10"/>
              </a:rPr>
              <a:t>http://blog.cathy-moore.com/2008/05/be-an-elearning-action-hero/</a:t>
            </a:r>
            <a:r>
              <a:rPr lang="en-AU" altLang="ru-RU" sz="1400"/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561833" y="65696"/>
            <a:ext cx="8582166" cy="915032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шага </a:t>
            </a:r>
            <a:r>
              <a:rPr lang="ru-RU" sz="4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создания карты 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учебных действий</a:t>
            </a:r>
            <a:endParaRPr lang="en-AU" sz="4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8915" name="Picture 4" descr="C:\Users\Ian Bell\Desktop\Learning Activities map\Possible resources for PPT\stick_figure_holding_hammer_1600_clr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2297113"/>
            <a:ext cx="10287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2" name="Group 27"/>
          <p:cNvGrpSpPr>
            <a:grpSpLocks/>
          </p:cNvGrpSpPr>
          <p:nvPr/>
        </p:nvGrpSpPr>
        <p:grpSpPr bwMode="auto">
          <a:xfrm>
            <a:off x="468313" y="1125538"/>
            <a:ext cx="690562" cy="692150"/>
            <a:chOff x="2584562" y="4249874"/>
            <a:chExt cx="691294" cy="691294"/>
          </a:xfrm>
        </p:grpSpPr>
        <p:sp>
          <p:nvSpPr>
            <p:cNvPr id="29" name="Oval 28"/>
            <p:cNvSpPr/>
            <p:nvPr/>
          </p:nvSpPr>
          <p:spPr>
            <a:xfrm>
              <a:off x="2678181" y="4343493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0" name="Donut 29"/>
            <p:cNvSpPr/>
            <p:nvPr/>
          </p:nvSpPr>
          <p:spPr>
            <a:xfrm>
              <a:off x="2584562" y="4249874"/>
              <a:ext cx="691294" cy="691294"/>
            </a:xfrm>
            <a:prstGeom prst="donut">
              <a:avLst>
                <a:gd name="adj" fmla="val 1030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A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68313" y="2559050"/>
            <a:ext cx="690562" cy="692150"/>
            <a:chOff x="2584562" y="4249874"/>
            <a:chExt cx="691294" cy="691294"/>
          </a:xfrm>
        </p:grpSpPr>
        <p:sp>
          <p:nvSpPr>
            <p:cNvPr id="34" name="Oval 33"/>
            <p:cNvSpPr/>
            <p:nvPr/>
          </p:nvSpPr>
          <p:spPr>
            <a:xfrm>
              <a:off x="2678181" y="4343493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5" name="Donut 34"/>
            <p:cNvSpPr/>
            <p:nvPr/>
          </p:nvSpPr>
          <p:spPr>
            <a:xfrm>
              <a:off x="2584562" y="4249874"/>
              <a:ext cx="691294" cy="691294"/>
            </a:xfrm>
            <a:prstGeom prst="donut">
              <a:avLst>
                <a:gd name="adj" fmla="val 1030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A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68313" y="3989388"/>
            <a:ext cx="690562" cy="692150"/>
            <a:chOff x="2584562" y="4249874"/>
            <a:chExt cx="691294" cy="691294"/>
          </a:xfrm>
        </p:grpSpPr>
        <p:sp>
          <p:nvSpPr>
            <p:cNvPr id="37" name="Oval 36"/>
            <p:cNvSpPr/>
            <p:nvPr/>
          </p:nvSpPr>
          <p:spPr>
            <a:xfrm>
              <a:off x="2678181" y="4343493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38" name="Donut 37"/>
            <p:cNvSpPr/>
            <p:nvPr/>
          </p:nvSpPr>
          <p:spPr>
            <a:xfrm>
              <a:off x="2584562" y="4249874"/>
              <a:ext cx="691294" cy="691294"/>
            </a:xfrm>
            <a:prstGeom prst="donut">
              <a:avLst>
                <a:gd name="adj" fmla="val 1030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A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468313" y="5516563"/>
            <a:ext cx="690562" cy="690562"/>
            <a:chOff x="2584562" y="4249874"/>
            <a:chExt cx="691294" cy="691294"/>
          </a:xfrm>
        </p:grpSpPr>
        <p:sp>
          <p:nvSpPr>
            <p:cNvPr id="40" name="Oval 39"/>
            <p:cNvSpPr/>
            <p:nvPr/>
          </p:nvSpPr>
          <p:spPr>
            <a:xfrm>
              <a:off x="2678181" y="4343493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41" name="Donut 40"/>
            <p:cNvSpPr/>
            <p:nvPr/>
          </p:nvSpPr>
          <p:spPr>
            <a:xfrm>
              <a:off x="2584562" y="4249874"/>
              <a:ext cx="691294" cy="691294"/>
            </a:xfrm>
            <a:prstGeom prst="donut">
              <a:avLst>
                <a:gd name="adj" fmla="val 1030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814638" y="1271588"/>
            <a:ext cx="4897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atin typeface="+mn-lt"/>
                <a:ea typeface="+mn-ea"/>
                <a:cs typeface="Arial" charset="0"/>
              </a:rPr>
              <a:t>Определить </a:t>
            </a:r>
            <a:r>
              <a:rPr lang="ru-RU" sz="2400" b="1" dirty="0">
                <a:latin typeface="+mn-lt"/>
                <a:ea typeface="+mn-ea"/>
                <a:cs typeface="Arial" charset="0"/>
              </a:rPr>
              <a:t>цель</a:t>
            </a:r>
            <a:r>
              <a:rPr lang="ru-RU" sz="2000" dirty="0">
                <a:latin typeface="+mn-lt"/>
                <a:ea typeface="+mn-ea"/>
                <a:cs typeface="Arial" charset="0"/>
              </a:rPr>
              <a:t> или </a:t>
            </a:r>
            <a:r>
              <a:rPr lang="ru-RU" sz="2400" b="1" dirty="0">
                <a:latin typeface="+mn-lt"/>
                <a:ea typeface="+mn-ea"/>
                <a:cs typeface="Arial" charset="0"/>
              </a:rPr>
              <a:t>компетенцию</a:t>
            </a:r>
            <a:endParaRPr lang="en-AU" sz="2800" b="1" dirty="0">
              <a:latin typeface="+mn-lt"/>
              <a:ea typeface="+mn-ea"/>
              <a:cs typeface="Arial" charset="0"/>
            </a:endParaRPr>
          </a:p>
        </p:txBody>
      </p:sp>
      <p:pic>
        <p:nvPicPr>
          <p:cNvPr id="2253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973138"/>
            <a:ext cx="6762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814638" y="2705100"/>
            <a:ext cx="550227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atin typeface="+mn-lt"/>
                <a:ea typeface="+mn-ea"/>
                <a:cs typeface="Arial" charset="0"/>
              </a:rPr>
              <a:t>Определить </a:t>
            </a:r>
            <a:r>
              <a:rPr lang="ru-RU" sz="2400" b="1" dirty="0">
                <a:latin typeface="+mn-lt"/>
                <a:ea typeface="+mn-ea"/>
                <a:cs typeface="Arial" charset="0"/>
              </a:rPr>
              <a:t>профессиональные задачи</a:t>
            </a:r>
            <a:r>
              <a:rPr lang="ru-RU" sz="2000" dirty="0">
                <a:latin typeface="+mn-lt"/>
                <a:ea typeface="+mn-ea"/>
                <a:cs typeface="Arial" charset="0"/>
              </a:rPr>
              <a:t>, выполнение которых позволит достичь цели</a:t>
            </a:r>
            <a:endParaRPr lang="en-AU" sz="20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14638" y="4135438"/>
            <a:ext cx="633730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atin typeface="+mn-lt"/>
                <a:ea typeface="+mn-ea"/>
                <a:cs typeface="Arial" charset="0"/>
              </a:rPr>
              <a:t>Разработать </a:t>
            </a:r>
            <a:r>
              <a:rPr lang="ru-RU" sz="2400" b="1" dirty="0">
                <a:latin typeface="+mn-lt"/>
                <a:ea typeface="+mn-ea"/>
                <a:cs typeface="Arial" charset="0"/>
              </a:rPr>
              <a:t>учебные мероприятия </a:t>
            </a:r>
            <a:r>
              <a:rPr lang="ru-RU" sz="2000" dirty="0">
                <a:latin typeface="+mn-lt"/>
                <a:ea typeface="+mn-ea"/>
                <a:cs typeface="Arial" charset="0"/>
              </a:rPr>
              <a:t>для обучения каждой профессиональной задаче</a:t>
            </a:r>
            <a:endParaRPr lang="en-AU" sz="20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14638" y="5749925"/>
            <a:ext cx="57610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dirty="0">
                <a:latin typeface="+mn-lt"/>
                <a:ea typeface="+mn-ea"/>
                <a:cs typeface="Arial" charset="0"/>
              </a:rPr>
              <a:t>Определить </a:t>
            </a:r>
            <a:r>
              <a:rPr lang="ru-RU" sz="2400" b="1" dirty="0">
                <a:latin typeface="+mn-lt"/>
                <a:ea typeface="+mn-ea"/>
                <a:cs typeface="Arial" charset="0"/>
              </a:rPr>
              <a:t>необходимые</a:t>
            </a:r>
            <a:r>
              <a:rPr lang="ru-RU" sz="2000" dirty="0">
                <a:latin typeface="+mn-lt"/>
                <a:ea typeface="+mn-ea"/>
                <a:cs typeface="Arial" charset="0"/>
              </a:rPr>
              <a:t> </a:t>
            </a:r>
            <a:r>
              <a:rPr lang="ru-RU" sz="2400" b="1" dirty="0">
                <a:latin typeface="+mn-lt"/>
                <a:ea typeface="+mn-ea"/>
                <a:cs typeface="Arial" charset="0"/>
              </a:rPr>
              <a:t>умения</a:t>
            </a:r>
            <a:r>
              <a:rPr lang="ru-RU" sz="2000" dirty="0">
                <a:latin typeface="+mn-lt"/>
                <a:ea typeface="+mn-ea"/>
                <a:cs typeface="Arial" charset="0"/>
              </a:rPr>
              <a:t> и </a:t>
            </a:r>
            <a:r>
              <a:rPr lang="ru-RU" sz="2400" b="1" dirty="0">
                <a:latin typeface="+mn-lt"/>
                <a:ea typeface="+mn-ea"/>
                <a:cs typeface="Arial" charset="0"/>
              </a:rPr>
              <a:t>знания</a:t>
            </a:r>
            <a:endParaRPr lang="en-AU" sz="2400" b="1" dirty="0">
              <a:latin typeface="+mn-lt"/>
              <a:ea typeface="+mn-ea"/>
              <a:cs typeface="Arial" charset="0"/>
            </a:endParaRPr>
          </a:p>
        </p:txBody>
      </p:sp>
      <p:pic>
        <p:nvPicPr>
          <p:cNvPr id="38925" name="Picture 3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5300663"/>
            <a:ext cx="7461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4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954463"/>
            <a:ext cx="100488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3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3889375"/>
            <a:ext cx="100806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971600" y="65696"/>
            <a:ext cx="8172400" cy="915032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Определить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</a:t>
            </a:r>
            <a:r>
              <a:rPr lang="ru-RU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или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компетенцию</a:t>
            </a:r>
            <a:endParaRPr lang="en-A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3555" name="Group 27"/>
          <p:cNvGrpSpPr>
            <a:grpSpLocks/>
          </p:cNvGrpSpPr>
          <p:nvPr/>
        </p:nvGrpSpPr>
        <p:grpSpPr bwMode="auto">
          <a:xfrm>
            <a:off x="215900" y="177800"/>
            <a:ext cx="690563" cy="692150"/>
            <a:chOff x="2584562" y="4249874"/>
            <a:chExt cx="691294" cy="691294"/>
          </a:xfrm>
        </p:grpSpPr>
        <p:sp>
          <p:nvSpPr>
            <p:cNvPr id="29" name="Oval 28"/>
            <p:cNvSpPr/>
            <p:nvPr/>
          </p:nvSpPr>
          <p:spPr>
            <a:xfrm>
              <a:off x="2678181" y="4343493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</a:t>
              </a:r>
            </a:p>
          </p:txBody>
        </p:sp>
        <p:sp>
          <p:nvSpPr>
            <p:cNvPr id="30" name="Donut 29"/>
            <p:cNvSpPr/>
            <p:nvPr/>
          </p:nvSpPr>
          <p:spPr>
            <a:xfrm>
              <a:off x="2584562" y="4249874"/>
              <a:ext cx="691294" cy="691294"/>
            </a:xfrm>
            <a:prstGeom prst="donut">
              <a:avLst>
                <a:gd name="adj" fmla="val 1030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A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476375" y="981075"/>
            <a:ext cx="69834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+mn-lt"/>
                <a:ea typeface="+mn-ea"/>
                <a:cs typeface="Arial" charset="0"/>
              </a:rPr>
              <a:t>Это цель Вашей учебной сессии или тема тренинга. </a:t>
            </a:r>
            <a:r>
              <a:rPr lang="en-AU" sz="2400" dirty="0">
                <a:latin typeface="+mn-lt"/>
                <a:ea typeface="+mn-ea"/>
                <a:cs typeface="Arial" charset="0"/>
              </a:rPr>
              <a:t> </a:t>
            </a:r>
          </a:p>
          <a:p>
            <a:pPr eaLnBrk="1" hangingPunct="1">
              <a:defRPr/>
            </a:pPr>
            <a:r>
              <a:rPr lang="ru-RU" sz="2400" dirty="0">
                <a:latin typeface="+mn-lt"/>
                <a:ea typeface="+mn-ea"/>
                <a:cs typeface="Arial" charset="0"/>
              </a:rPr>
              <a:t>Она должна быть </a:t>
            </a:r>
            <a:r>
              <a:rPr lang="ru-RU" sz="2400" b="1" dirty="0">
                <a:latin typeface="+mn-lt"/>
                <a:ea typeface="+mn-ea"/>
                <a:cs typeface="Arial" charset="0"/>
              </a:rPr>
              <a:t>активной</a:t>
            </a:r>
            <a:r>
              <a:rPr lang="ru-RU" sz="2400" dirty="0">
                <a:latin typeface="+mn-lt"/>
                <a:ea typeface="+mn-ea"/>
                <a:cs typeface="Arial" charset="0"/>
              </a:rPr>
              <a:t> и </a:t>
            </a:r>
            <a:r>
              <a:rPr lang="ru-RU" sz="2400" b="1" dirty="0">
                <a:latin typeface="+mn-lt"/>
                <a:ea typeface="+mn-ea"/>
                <a:cs typeface="Arial" charset="0"/>
              </a:rPr>
              <a:t>аутентичной</a:t>
            </a:r>
            <a:r>
              <a:rPr lang="ru-RU" sz="2400" dirty="0">
                <a:latin typeface="+mn-lt"/>
                <a:ea typeface="+mn-ea"/>
                <a:cs typeface="Arial" charset="0"/>
              </a:rPr>
              <a:t>. </a:t>
            </a:r>
            <a:endParaRPr lang="en-AU" sz="2800" dirty="0">
              <a:latin typeface="+mn-lt"/>
              <a:ea typeface="+mn-ea"/>
              <a:cs typeface="Arial" charset="0"/>
            </a:endParaRPr>
          </a:p>
        </p:txBody>
      </p:sp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04875"/>
            <a:ext cx="6762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476375" y="1887538"/>
            <a:ext cx="698341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+mn-lt"/>
                <a:ea typeface="+mn-ea"/>
                <a:cs typeface="Arial" charset="0"/>
              </a:rPr>
              <a:t>Поместите цель в центре карты.</a:t>
            </a:r>
            <a:endParaRPr lang="en-AU" sz="2800" b="1" dirty="0">
              <a:latin typeface="+mn-lt"/>
              <a:ea typeface="+mn-ea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45278 0.3518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39" y="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stCxn id="41987" idx="2"/>
          </p:cNvCxnSpPr>
          <p:nvPr/>
        </p:nvCxnSpPr>
        <p:spPr>
          <a:xfrm>
            <a:off x="4557713" y="1531938"/>
            <a:ext cx="9525" cy="24018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3468688" y="1069975"/>
            <a:ext cx="2176462" cy="4619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dirty="0">
                <a:solidFill>
                  <a:srgbClr val="74A510"/>
                </a:solidFill>
                <a:ea typeface="+mn-ea"/>
                <a:cs typeface="Arial" panose="020B0604020202020204" pitchFamily="34" charset="0"/>
              </a:rPr>
              <a:t>Прогноз грозы </a:t>
            </a:r>
            <a:endParaRPr lang="en-AU" sz="2400" b="1" dirty="0">
              <a:solidFill>
                <a:srgbClr val="74A51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62361" y="3933056"/>
            <a:ext cx="1116000" cy="1116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49987" dist="127000" dir="27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Цель</a:t>
            </a:r>
            <a:endParaRPr lang="en-A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 bwMode="auto">
          <a:xfrm>
            <a:off x="6496050" y="5730875"/>
            <a:ext cx="0" cy="300038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11863" y="1236663"/>
            <a:ext cx="266382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ru-RU" sz="1600"/>
              <a:t>Подготовьте и представьте презентацию</a:t>
            </a:r>
            <a:endParaRPr lang="en-AU" altLang="ru-RU" sz="16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11863" y="2543175"/>
            <a:ext cx="2663825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ru-RU" sz="1600"/>
              <a:t>Составьте прогноз турбулентности при ясном небе</a:t>
            </a:r>
            <a:endParaRPr lang="en-AU" altLang="ru-RU" sz="160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11863" y="3849688"/>
            <a:ext cx="2663825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ru-RU" altLang="ru-RU" sz="1600"/>
              <a:t>Составьте вероятностный прогноз на основе ансамблевого подхода и данных NWP</a:t>
            </a:r>
            <a:endParaRPr lang="en-AU" altLang="ru-RU" sz="16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11863" y="5434013"/>
            <a:ext cx="2643187" cy="338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1600"/>
              <a:t>Установите компетенции</a:t>
            </a:r>
            <a:endParaRPr lang="en-AU" altLang="ru-RU" sz="16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6563" y="1236663"/>
            <a:ext cx="2695575" cy="83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ru-RU" altLang="ru-RU" sz="1600"/>
              <a:t>Выполните наблюдения за облаками или приземными характеристиками</a:t>
            </a:r>
            <a:endParaRPr lang="en-AU" altLang="ru-RU" sz="16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6563" y="2635250"/>
            <a:ext cx="269557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ru-RU" altLang="ru-RU" sz="1600"/>
              <a:t>Определите характеристики на спутниковом снимке</a:t>
            </a:r>
            <a:endParaRPr lang="en-AU" altLang="ru-RU" sz="16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6563" y="4037013"/>
            <a:ext cx="269557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ru-RU" altLang="ru-RU" sz="1600"/>
              <a:t>Выполните инструктаж пилотов</a:t>
            </a:r>
            <a:endParaRPr lang="en-AU" altLang="ru-RU" sz="16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6563" y="5435600"/>
            <a:ext cx="2695575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1600"/>
              <a:t>Представьте прогноз</a:t>
            </a:r>
            <a:endParaRPr lang="en-AU" altLang="ru-RU" sz="160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32138" y="5949950"/>
            <a:ext cx="287972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1600"/>
              <a:t>Обслуживайте оборудование для выполнения наблюдений</a:t>
            </a:r>
            <a:endParaRPr lang="en-AU" altLang="ru-RU" sz="160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23528" y="82370"/>
            <a:ext cx="8172400" cy="91503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Примеры целей</a:t>
            </a:r>
            <a:endParaRPr lang="en-A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588" y="3311525"/>
            <a:ext cx="67627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5057775" y="3311525"/>
            <a:ext cx="666750" cy="404813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67288" y="4071938"/>
            <a:ext cx="0" cy="581025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492500" y="3868738"/>
            <a:ext cx="1225550" cy="404812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Users\Ian Bell\Desktop\Learning Activities map\Possible resources for PPT\stick_figure_holding_hammer_1600_clr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981075"/>
            <a:ext cx="939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71600" y="65696"/>
            <a:ext cx="8172400" cy="915032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Определить 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профессиональные задачи</a:t>
            </a:r>
            <a:r>
              <a:rPr lang="ru-RU" sz="4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выполнение которых позволит достичь цели</a:t>
            </a:r>
            <a:endParaRPr lang="en-A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5608" name="Group 27"/>
          <p:cNvGrpSpPr>
            <a:grpSpLocks/>
          </p:cNvGrpSpPr>
          <p:nvPr/>
        </p:nvGrpSpPr>
        <p:grpSpPr bwMode="auto">
          <a:xfrm>
            <a:off x="215900" y="177800"/>
            <a:ext cx="690563" cy="692150"/>
            <a:chOff x="2584562" y="4249874"/>
            <a:chExt cx="691294" cy="691294"/>
          </a:xfrm>
        </p:grpSpPr>
        <p:sp>
          <p:nvSpPr>
            <p:cNvPr id="29" name="Oval 28"/>
            <p:cNvSpPr/>
            <p:nvPr/>
          </p:nvSpPr>
          <p:spPr>
            <a:xfrm>
              <a:off x="2678181" y="4343493"/>
              <a:ext cx="504056" cy="50405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r>
                <a:rPr lang="en-A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30" name="Donut 29"/>
            <p:cNvSpPr/>
            <p:nvPr/>
          </p:nvSpPr>
          <p:spPr>
            <a:xfrm>
              <a:off x="2584562" y="4249874"/>
              <a:ext cx="691294" cy="691294"/>
            </a:xfrm>
            <a:prstGeom prst="donut">
              <a:avLst>
                <a:gd name="adj" fmla="val 10303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A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331913" y="981075"/>
            <a:ext cx="74882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400" dirty="0">
                <a:latin typeface="+mn-lt"/>
                <a:ea typeface="+mn-ea"/>
                <a:cs typeface="Arial" charset="0"/>
              </a:rPr>
              <a:t>Это то, что обучающемуся </a:t>
            </a:r>
            <a:r>
              <a:rPr lang="ru-RU" sz="2400" b="1" dirty="0">
                <a:latin typeface="+mn-lt"/>
                <a:ea typeface="+mn-ea"/>
                <a:cs typeface="Arial" charset="0"/>
              </a:rPr>
              <a:t>придётся делать </a:t>
            </a:r>
            <a:r>
              <a:rPr lang="ru-RU" sz="2400" dirty="0">
                <a:latin typeface="+mn-lt"/>
                <a:ea typeface="+mn-ea"/>
                <a:cs typeface="Arial" charset="0"/>
              </a:rPr>
              <a:t>на рабочем месте. Если профессиональные задачи выполнены </a:t>
            </a:r>
            <a:r>
              <a:rPr lang="ru-RU" sz="2400">
                <a:latin typeface="+mn-lt"/>
                <a:ea typeface="+mn-ea"/>
                <a:cs typeface="Arial" charset="0"/>
              </a:rPr>
              <a:t>– </a:t>
            </a:r>
          </a:p>
          <a:p>
            <a:pPr eaLnBrk="1" hangingPunct="1">
              <a:defRPr/>
            </a:pPr>
            <a:r>
              <a:rPr lang="ru-RU" sz="2400">
                <a:latin typeface="+mn-lt"/>
                <a:ea typeface="+mn-ea"/>
                <a:cs typeface="Arial" charset="0"/>
              </a:rPr>
              <a:t>то </a:t>
            </a:r>
            <a:r>
              <a:rPr lang="ru-RU" sz="2400" dirty="0">
                <a:latin typeface="+mn-lt"/>
                <a:ea typeface="+mn-ea"/>
                <a:cs typeface="Arial" charset="0"/>
              </a:rPr>
              <a:t>цель будет достигнута.</a:t>
            </a:r>
            <a:endParaRPr lang="en-AU" sz="2800" b="1" dirty="0">
              <a:latin typeface="+mn-lt"/>
              <a:ea typeface="+mn-ea"/>
              <a:cs typeface="Arial" charset="0"/>
            </a:endParaRPr>
          </a:p>
        </p:txBody>
      </p:sp>
      <p:pic>
        <p:nvPicPr>
          <p:cNvPr id="10" name="Picture 4" descr="C:\Users\Ian Bell\Desktop\Learning Activities map\Possible resources for PPT\stick_figure_holding_hammer_1600_clr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939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Ian Bell\Desktop\Learning Activities map\Possible resources for PPT\stick_figure_holding_hammer_1600_clr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9398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57673 0.24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37" y="120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46649 0.535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6" y="267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30104 0.409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4"/>
          <p:cNvSpPr/>
          <p:nvPr/>
        </p:nvSpPr>
        <p:spPr>
          <a:xfrm>
            <a:off x="17519" y="5759450"/>
            <a:ext cx="1896211" cy="4713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127000" dir="27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Профессиональная задача</a:t>
            </a:r>
            <a:endParaRPr lang="en-AU" sz="14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>
            <a:stCxn id="44039" idx="2"/>
          </p:cNvCxnSpPr>
          <p:nvPr/>
        </p:nvCxnSpPr>
        <p:spPr>
          <a:xfrm>
            <a:off x="4167188" y="714375"/>
            <a:ext cx="9525" cy="240188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1763713" y="2366963"/>
            <a:ext cx="1982787" cy="990600"/>
            <a:chOff x="1944216" y="2273241"/>
            <a:chExt cx="1983804" cy="989960"/>
          </a:xfrm>
          <a:solidFill>
            <a:schemeClr val="accent6">
              <a:lumMod val="75000"/>
            </a:schemeClr>
          </a:solidFill>
        </p:grpSpPr>
        <p:cxnSp>
          <p:nvCxnSpPr>
            <p:cNvPr id="11" name="Straight Connector 10"/>
            <p:cNvCxnSpPr/>
            <p:nvPr/>
          </p:nvCxnSpPr>
          <p:spPr>
            <a:xfrm>
              <a:off x="3040153" y="2595295"/>
              <a:ext cx="887867" cy="667906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1944216" y="2273241"/>
              <a:ext cx="1728192" cy="440177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Анализ характеристик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 bwMode="auto">
          <a:xfrm flipV="1">
            <a:off x="1728788" y="4916488"/>
            <a:ext cx="369887" cy="517525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4638675" y="3763965"/>
            <a:ext cx="2447925" cy="745157"/>
            <a:chOff x="4639087" y="3763638"/>
            <a:chExt cx="2447612" cy="745149"/>
          </a:xfrm>
          <a:solidFill>
            <a:schemeClr val="accent6">
              <a:lumMod val="75000"/>
            </a:schemeClr>
          </a:solidFill>
        </p:grpSpPr>
        <p:cxnSp>
          <p:nvCxnSpPr>
            <p:cNvPr id="13" name="Straight Connector 12"/>
            <p:cNvCxnSpPr/>
            <p:nvPr/>
          </p:nvCxnSpPr>
          <p:spPr>
            <a:xfrm>
              <a:off x="4639087" y="3763638"/>
              <a:ext cx="652380" cy="315909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076056" y="3849288"/>
              <a:ext cx="2010643" cy="659499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Оценка амплитуды характеристик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1476376" y="3619500"/>
            <a:ext cx="2195511" cy="611188"/>
            <a:chOff x="1476240" y="3619622"/>
            <a:chExt cx="2196168" cy="611094"/>
          </a:xfrm>
          <a:solidFill>
            <a:schemeClr val="accent6">
              <a:lumMod val="75000"/>
            </a:schemeClr>
          </a:solidFill>
        </p:grpSpPr>
        <p:cxnSp>
          <p:nvCxnSpPr>
            <p:cNvPr id="14" name="Straight Connector 13"/>
            <p:cNvCxnSpPr/>
            <p:nvPr/>
          </p:nvCxnSpPr>
          <p:spPr>
            <a:xfrm flipV="1">
              <a:off x="2932412" y="3619622"/>
              <a:ext cx="739996" cy="458717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1476240" y="3790539"/>
              <a:ext cx="1840571" cy="440177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Представление прогноза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4039" name="TextBox 1"/>
          <p:cNvSpPr txBox="1">
            <a:spLocks noChangeArrowheads="1"/>
          </p:cNvSpPr>
          <p:nvPr/>
        </p:nvSpPr>
        <p:spPr bwMode="auto">
          <a:xfrm>
            <a:off x="3078163" y="252413"/>
            <a:ext cx="2176462" cy="46196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400" b="1" dirty="0">
                <a:solidFill>
                  <a:srgbClr val="74A510"/>
                </a:solidFill>
                <a:ea typeface="+mn-ea"/>
                <a:cs typeface="Arial" panose="020B0604020202020204" pitchFamily="34" charset="0"/>
              </a:rPr>
              <a:t>Прогноз грозы </a:t>
            </a:r>
            <a:endParaRPr lang="en-AU" sz="2400" b="1" dirty="0">
              <a:solidFill>
                <a:srgbClr val="74A510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672408" y="3115566"/>
            <a:ext cx="1116000" cy="1116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127000" dir="270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Цель</a:t>
            </a:r>
            <a:endParaRPr lang="en-A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80"/>
          <p:cNvGrpSpPr>
            <a:grpSpLocks/>
          </p:cNvGrpSpPr>
          <p:nvPr/>
        </p:nvGrpSpPr>
        <p:grpSpPr bwMode="auto">
          <a:xfrm>
            <a:off x="4532309" y="2566988"/>
            <a:ext cx="1686592" cy="696912"/>
            <a:chOff x="4532885" y="2567461"/>
            <a:chExt cx="1685125" cy="695740"/>
          </a:xfrm>
          <a:solidFill>
            <a:schemeClr val="accent6">
              <a:lumMod val="75000"/>
            </a:schemeClr>
          </a:solidFill>
        </p:grpSpPr>
        <p:cxnSp>
          <p:nvCxnSpPr>
            <p:cNvPr id="12" name="Straight Connector 11"/>
            <p:cNvCxnSpPr/>
            <p:nvPr/>
          </p:nvCxnSpPr>
          <p:spPr>
            <a:xfrm flipH="1">
              <a:off x="4532885" y="2827373"/>
              <a:ext cx="683616" cy="435828"/>
            </a:xfrm>
            <a:prstGeom prst="line">
              <a:avLst/>
            </a:prstGeom>
            <a:grpFill/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4563451" y="2567461"/>
              <a:ext cx="1654559" cy="548105"/>
            </a:xfrm>
            <a:prstGeom prst="rect">
              <a:avLst/>
            </a:prstGeom>
            <a:grpFill/>
            <a:ln>
              <a:noFill/>
            </a:ln>
            <a:effectLst>
              <a:outerShdw blurRad="149987" dist="127000" dir="270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Прогноз характеристик</a:t>
              </a:r>
              <a:endParaRPr lang="en-AU" sz="16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8" name="Straight Connector 77"/>
          <p:cNvCxnSpPr/>
          <p:nvPr/>
        </p:nvCxnSpPr>
        <p:spPr bwMode="auto">
          <a:xfrm>
            <a:off x="6105525" y="5459413"/>
            <a:ext cx="0" cy="300037"/>
          </a:xfrm>
          <a:prstGeom prst="lin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640" name="TextBox 1"/>
          <p:cNvSpPr txBox="1">
            <a:spLocks noChangeArrowheads="1"/>
          </p:cNvSpPr>
          <p:nvPr/>
        </p:nvSpPr>
        <p:spPr bwMode="auto">
          <a:xfrm>
            <a:off x="107950" y="44450"/>
            <a:ext cx="1368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ru-RU" altLang="ru-RU"/>
              <a:t>Пример</a:t>
            </a:r>
            <a:endParaRPr lang="en-AU" alt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788a6363cf75c95a6f26baad3754241828d8b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0.8|8|16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0.8|8|16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0.8|8|16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0.8|8|1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7.4|7.4|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0.8|8|16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0.8|8|1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0.8|8|1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0.8|8|16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10.8|8|16.3"/>
</p:tagLst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25475</TotalTime>
  <Words>1112</Words>
  <Application>Microsoft Office PowerPoint</Application>
  <PresentationFormat>On-screen Show (4:3)</PresentationFormat>
  <Paragraphs>292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MS PGothic</vt:lpstr>
      <vt:lpstr>Arial</vt:lpstr>
      <vt:lpstr>Office Theme</vt:lpstr>
      <vt:lpstr>2_Office Theme</vt:lpstr>
      <vt:lpstr>3_Office Theme</vt:lpstr>
      <vt:lpstr>PowerPoint Presentation</vt:lpstr>
      <vt:lpstr>Что Вы преподаёте?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Силлабус vs. карта учебных действий</vt:lpstr>
      <vt:lpstr>Силлабус vs. карта учебных действий</vt:lpstr>
      <vt:lpstr>PowerPoint Presentation</vt:lpstr>
      <vt:lpstr>Отложите в сторону Ваш силлабус!</vt:lpstr>
      <vt:lpstr>PowerPoint Presentation</vt:lpstr>
      <vt:lpstr>Упражнение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Throw away your syllabus!</dc:title>
  <dc:creator>Ian Bell</dc:creator>
  <cp:lastModifiedBy>Пользователь</cp:lastModifiedBy>
  <cp:revision>747</cp:revision>
  <cp:lastPrinted>2012-11-30T04:12:52Z</cp:lastPrinted>
  <dcterms:created xsi:type="dcterms:W3CDTF">2012-01-29T15:15:58Z</dcterms:created>
  <dcterms:modified xsi:type="dcterms:W3CDTF">2020-04-20T15:26:41Z</dcterms:modified>
</cp:coreProperties>
</file>