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4"/>
  </p:notesMasterIdLst>
  <p:handoutMasterIdLst>
    <p:handoutMasterId r:id="rId15"/>
  </p:handoutMasterIdLst>
  <p:sldIdLst>
    <p:sldId id="299" r:id="rId3"/>
    <p:sldId id="404" r:id="rId4"/>
    <p:sldId id="401" r:id="rId5"/>
    <p:sldId id="403" r:id="rId6"/>
    <p:sldId id="400" r:id="rId7"/>
    <p:sldId id="298" r:id="rId8"/>
    <p:sldId id="393" r:id="rId9"/>
    <p:sldId id="396" r:id="rId10"/>
    <p:sldId id="397" r:id="rId11"/>
    <p:sldId id="398" r:id="rId12"/>
    <p:sldId id="395" r:id="rId13"/>
  </p:sldIdLst>
  <p:sldSz cx="9144000" cy="6858000" type="screen4x3"/>
  <p:notesSz cx="6834188" cy="9979025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C600"/>
    <a:srgbClr val="94C600"/>
    <a:srgbClr val="FFFF99"/>
    <a:srgbClr val="FFFF66"/>
    <a:srgbClr val="A7E654"/>
    <a:srgbClr val="A4E258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32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5328D7-DCD8-4BF8-84FD-D6371A107FA9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963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5B3218E-DB92-4627-BAFD-888A926CAD7B}" type="slidenum">
              <a:rPr lang="en-AU" altLang="ru-RU"/>
              <a:pPr/>
              <a:t>‹#›</a:t>
            </a:fld>
            <a:endParaRPr lang="en-A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32373BB-E54D-4BD8-8DAA-E868B814B413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49300"/>
            <a:ext cx="4984750" cy="3740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9DAE1E3-F306-47E2-A113-0790667C10C7}" type="slidenum">
              <a:rPr lang="en-AU" altLang="ru-RU"/>
              <a:pPr/>
              <a:t>‹#›</a:t>
            </a:fld>
            <a:endParaRPr lang="en-A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AU" altLang="ru-RU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39692B32-0431-4E96-8BB0-53825D4085A7}" type="slidenum">
              <a:rPr lang="en-AU" altLang="ru-RU">
                <a:solidFill>
                  <a:srgbClr val="000000"/>
                </a:solidFill>
              </a:rPr>
              <a:pPr/>
              <a:t>3</a:t>
            </a:fld>
            <a:endParaRPr lang="en-A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AU" altLang="ru-RU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4C98B1F5-A530-41A2-9ED5-A83B8A6219F2}" type="slidenum">
              <a:rPr lang="en-AU" altLang="ru-RU">
                <a:solidFill>
                  <a:srgbClr val="000000"/>
                </a:solidFill>
              </a:rPr>
              <a:pPr/>
              <a:t>4</a:t>
            </a:fld>
            <a:endParaRPr lang="en-A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AU" altLang="ru-RU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C50B4E55-0DD1-49E9-815F-CC1EA84AE4E0}" type="slidenum">
              <a:rPr lang="en-AU" altLang="ru-RU">
                <a:solidFill>
                  <a:srgbClr val="000000"/>
                </a:solidFill>
              </a:rPr>
              <a:pPr/>
              <a:t>5</a:t>
            </a:fld>
            <a:endParaRPr lang="en-A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altLang="ru-RU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79DFE633-5C82-4B40-BEC5-9935819DD529}" type="slidenum">
              <a:rPr lang="en-AU" altLang="ru-RU"/>
              <a:pPr/>
              <a:t>6</a:t>
            </a:fld>
            <a:endParaRPr lang="en-A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AU" altLang="ru-RU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BDD52FCD-3501-4C37-883A-EC4171907E5D}" type="slidenum">
              <a:rPr lang="en-AU" altLang="ru-RU">
                <a:solidFill>
                  <a:srgbClr val="000000"/>
                </a:solidFill>
              </a:rPr>
              <a:pPr/>
              <a:t>7</a:t>
            </a:fld>
            <a:endParaRPr lang="en-A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altLang="ru-RU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CDB376E2-5BC9-4B66-A2C2-98FDD70BFD7C}" type="slidenum">
              <a:rPr lang="en-AU" altLang="ru-RU">
                <a:solidFill>
                  <a:srgbClr val="000000"/>
                </a:solidFill>
              </a:rPr>
              <a:pPr/>
              <a:t>8</a:t>
            </a:fld>
            <a:endParaRPr lang="en-A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altLang="ru-RU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01ECA0BA-08BD-49E9-A8DC-54599BDC2701}" type="slidenum">
              <a:rPr lang="en-AU" altLang="ru-RU">
                <a:solidFill>
                  <a:srgbClr val="000000"/>
                </a:solidFill>
              </a:rPr>
              <a:pPr/>
              <a:t>11</a:t>
            </a:fld>
            <a:endParaRPr lang="en-A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932B0-B44B-44AE-B7B8-5D6D0320BA86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E1D0B-1CEB-4E3A-8035-3A02C8A136AE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605895333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4C19-611A-4631-946F-3A2738696CDB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4C38A-BF77-40AF-9368-7A686D9FDFC0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257222605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4C3BD-6FA9-4607-8278-DE5A998B02B2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A1E54-8733-4F91-8BF2-524D6C157EA1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3240073807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AE4C0-2F6E-4E4C-BF6E-C45D960E1AAF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5B5CA-1F45-40F0-9BE3-09667A897B0F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3391915879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rgbClr val="FFFF00"/>
                </a:solidFill>
                <a:latin typeface="Aller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tx1"/>
                </a:solidFill>
                <a:latin typeface="Aller" pitchFamily="2" charset="0"/>
              </a:defRPr>
            </a:lvl1pPr>
            <a:lvl2pPr marL="0" indent="536575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None/>
              <a:defRPr>
                <a:solidFill>
                  <a:schemeClr val="tx1"/>
                </a:solidFill>
                <a:latin typeface="Aller" pitchFamily="2" charset="0"/>
              </a:defRPr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B7DD1-96AD-4062-B25F-CC21752FB680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8A43C-A83E-4CAF-866C-F6229358CF9E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326242816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accent6">
                    <a:lumMod val="75000"/>
                  </a:schemeClr>
                </a:solidFill>
                <a:latin typeface="Aller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  <a:defRPr>
                <a:solidFill>
                  <a:schemeClr val="tx1"/>
                </a:solidFill>
                <a:latin typeface="Aller" pitchFamily="2" charset="0"/>
              </a:defRPr>
            </a:lvl1pPr>
            <a:lvl2pPr marL="0" indent="536575">
              <a:lnSpc>
                <a:spcPct val="90000"/>
              </a:lnSpc>
              <a:spcBef>
                <a:spcPts val="0"/>
              </a:spcBef>
              <a:spcAft>
                <a:spcPts val="900"/>
              </a:spcAft>
              <a:buNone/>
              <a:defRPr>
                <a:solidFill>
                  <a:schemeClr val="tx1"/>
                </a:solidFill>
                <a:latin typeface="Aller" pitchFamily="2" charset="0"/>
              </a:defRPr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6744898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1930502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7742E-AC3F-4A4A-B78E-D14690DE10A6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FB254-2991-406C-8556-F48D9D8F84ED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4148812322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62C83-549A-45F3-83DF-1C752DFDFADF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26C8B-ADD4-4DD8-89E4-BEE2CB3533E3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3888501557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C372D-0591-4A74-8A8C-E66DB091EAAD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9E378-6453-42BC-99D9-4B2EB010C881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744809747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DE30F-E0F8-4A82-8E67-67679E1852F6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C0E1F-4532-48AA-9E55-F64F981D4E6D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2952737727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>
            <a:lvl1pPr algn="l">
              <a:lnSpc>
                <a:spcPct val="80000"/>
              </a:lnSpc>
              <a:defRPr kumimoji="0" lang="en-US" sz="5400" b="1" i="0" u="none" strike="noStrike" kern="1200" cap="none" spc="0" normalizeH="0" baseline="0" dirty="0" smtClean="0">
                <a:ln w="1905"/>
                <a:gradFill>
                  <a:gsLst>
                    <a:gs pos="0">
                      <a:srgbClr val="FEA022">
                        <a:shade val="20000"/>
                        <a:satMod val="200000"/>
                      </a:srgbClr>
                    </a:gs>
                    <a:gs pos="78000">
                      <a:srgbClr val="FEA022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EA022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 pitchFamily="34" charset="0"/>
                <a:ea typeface="+mn-ea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B5DA2-8C49-4054-B04F-44A94D7EDFDD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04C5E-0846-489B-9727-89FCD519404B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253572985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30BB6-9CFC-4915-9DB8-FE5D640E33C7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62A65-8E27-4C9C-8294-2DE867EAFB5B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2946650052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C6ED1-721A-4428-9EC7-4009B2E28560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D8749-BE6B-4E05-A075-EE688DDEC17B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1508887894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63F45-891F-4D74-8B52-37DE2EDC34A0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C9BB9-FF34-46F8-BE9F-CC32BD8F15AC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1352410490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6DA77-71E0-4800-AF28-31408459001E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1D21A-C2EB-47B2-97C4-0BE5D40CE55E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4156319017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35BC7-21F4-437D-9DE7-8A4E55C3AD3E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06E1F-8545-4BD7-8F1B-9D9605EAB3C1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2523153500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63FDA-0872-48C1-B7C3-44C9995DF920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C13DA-7265-4D35-8743-9827109D9142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330299547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03519-9420-4B49-B8A8-9FBCADA7B7DB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C1AB3-0E35-49B1-BB99-FC2F88BDC2FD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74155520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97AE1-70E5-47A6-85D6-523333DCEC0A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C4B75-8930-41B8-AD13-141352529B1E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2905902177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053B2-2AE8-454F-8AD6-303F8CD65F26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FD7B5-223E-4F7F-AF16-4C3EE15FEA3B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311752298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8B7D9-73CC-4A62-8323-A07562546D64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8AC10-F6BC-43D1-B6BD-9ADE4DE1C7C6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223424354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B0935-D914-4602-A02F-58A2A1904670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5D870-7EF2-4287-9BE8-1D55B0544EE6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1113078626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F4AAF-64EE-4553-B5D4-48BC8BFDBB30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F181A-3CB2-4223-A444-1972D4616734}" type="slidenum">
              <a:rPr lang="en-AU" altLang="ru-RU"/>
              <a:pPr/>
              <a:t>‹#›</a:t>
            </a:fld>
            <a:endParaRPr lang="en-AU" altLang="ru-RU"/>
          </a:p>
        </p:txBody>
      </p:sp>
    </p:spTree>
    <p:extLst>
      <p:ext uri="{BB962C8B-B14F-4D97-AF65-F5344CB8AC3E}">
        <p14:creationId xmlns:p14="http://schemas.microsoft.com/office/powerpoint/2010/main" val="2629743423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  <a:endParaRPr lang="en-AU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  <a:endParaRPr lang="en-AU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883AF7-387C-4774-BDD5-84CB0AA8B1BC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3DEE83B-0A07-4552-9FF3-EB71F2DEC15E}" type="slidenum">
              <a:rPr lang="en-AU" altLang="ru-RU"/>
              <a:pPr/>
              <a:t>‹#›</a:t>
            </a:fld>
            <a:endParaRPr lang="en-A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124" r:id="rId2"/>
    <p:sldLayoutId id="2147484125" r:id="rId3"/>
    <p:sldLayoutId id="2147484126" r:id="rId4"/>
    <p:sldLayoutId id="2147484127" r:id="rId5"/>
    <p:sldLayoutId id="2147484128" r:id="rId6"/>
    <p:sldLayoutId id="2147484129" r:id="rId7"/>
    <p:sldLayoutId id="2147484130" r:id="rId8"/>
    <p:sldLayoutId id="2147484131" r:id="rId9"/>
    <p:sldLayoutId id="2147484132" r:id="rId10"/>
    <p:sldLayoutId id="2147484133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AA5107">
                <a:alpha val="87999"/>
              </a:srgbClr>
            </a:gs>
            <a:gs pos="50000">
              <a:srgbClr val="F79C51">
                <a:alpha val="93999"/>
              </a:srgbClr>
            </a:gs>
            <a:gs pos="100000">
              <a:srgbClr val="F8A76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  <a:endParaRPr lang="en-AU" altLang="ru-RU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  <a:endParaRPr lang="en-AU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CD85941-F523-4611-A3C7-FB757F2996E0}" type="datetimeFigureOut">
              <a:rPr lang="en-AU"/>
              <a:pPr>
                <a:defRPr/>
              </a:pPr>
              <a:t>20/04/2020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6D12B9F-2DC9-4E90-B4A5-F68CAF6CCA02}" type="slidenum">
              <a:rPr lang="en-AU" altLang="ru-RU"/>
              <a:pPr/>
              <a:t>‹#›</a:t>
            </a:fld>
            <a:endParaRPr lang="en-A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4" r:id="rId1"/>
    <p:sldLayoutId id="2147484135" r:id="rId2"/>
    <p:sldLayoutId id="2147484145" r:id="rId3"/>
    <p:sldLayoutId id="2147484146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  <p:sldLayoutId id="2147484143" r:id="rId12"/>
    <p:sldLayoutId id="2147484144" r:id="rId13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820472" cy="3096343"/>
          </a:xfrm>
          <a:ln>
            <a:miter lim="800000"/>
            <a:headEnd/>
            <a:tailEnd/>
          </a:ln>
          <a:extLst>
            <a:ext uri="{FAA26D3D-D897-4be2-8F04-BA451C77F1D7}"/>
          </a:extLst>
        </p:spPr>
        <p:txBody>
          <a:bodyPr/>
          <a:lstStyle/>
          <a:p>
            <a:pPr algn="l">
              <a:defRPr/>
            </a:pPr>
            <a:r>
              <a:rPr lang="en-A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</a:rPr>
              <a:t/>
            </a:r>
            <a:br>
              <a:rPr lang="en-A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</a:rPr>
            </a:b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</a:rPr>
              <a:t>Карты учебных действий</a:t>
            </a:r>
            <a:r>
              <a:rPr lang="en-A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</a:rPr>
              <a:t>: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</a:rPr>
              <a:t/>
            </a:r>
            <a:b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</a:rPr>
            </a:b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</a:rPr>
              <a:t>примеры</a:t>
            </a:r>
            <a:endParaRPr lang="en-A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+mj-e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Straight Connector 115"/>
          <p:cNvCxnSpPr/>
          <p:nvPr/>
        </p:nvCxnSpPr>
        <p:spPr>
          <a:xfrm flipH="1" flipV="1">
            <a:off x="6802438" y="2922588"/>
            <a:ext cx="176212" cy="889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1206500" y="3460750"/>
            <a:ext cx="1109663" cy="103187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 flipV="1">
            <a:off x="6802438" y="2922588"/>
            <a:ext cx="1587" cy="157003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2316163" y="3460750"/>
            <a:ext cx="1258887" cy="51593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4572000" y="1978025"/>
            <a:ext cx="1512888" cy="12080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3011488" y="1978025"/>
            <a:ext cx="1560512" cy="12192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541338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AU" sz="2800" b="1" dirty="0" smtClean="0">
                <a:solidFill>
                  <a:srgbClr val="FFFFFF"/>
                </a:solidFill>
              </a:rPr>
              <a:t>3. </a:t>
            </a:r>
            <a:r>
              <a:rPr lang="ru-RU" sz="2800" b="1" dirty="0" smtClean="0">
                <a:solidFill>
                  <a:srgbClr val="FFFFFF"/>
                </a:solidFill>
              </a:rPr>
              <a:t>Определить образовательные потребности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203848" y="1412776"/>
            <a:ext cx="2772400" cy="56515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000" b="1" dirty="0">
                <a:solidFill>
                  <a:prstClr val="black"/>
                </a:solidFill>
                <a:cs typeface="Arial" pitchFamily="34" charset="0"/>
              </a:rPr>
              <a:t>Определить проблемы в выполнении работы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899592" y="2708920"/>
            <a:ext cx="2112647" cy="751845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C000"/>
            </a:solidFill>
          </a:ln>
          <a:effectLst>
            <a:outerShdw blurRad="165100" dist="139700" dir="2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dirty="0">
                <a:solidFill>
                  <a:prstClr val="black"/>
                </a:solidFill>
                <a:cs typeface="Arial" pitchFamily="34" charset="0"/>
              </a:rPr>
              <a:t>Опрос заинтересованных сторон</a:t>
            </a:r>
            <a:endParaRPr lang="en-AU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084167" y="2780928"/>
            <a:ext cx="1800201" cy="668785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C000"/>
            </a:solidFill>
          </a:ln>
          <a:effectLst>
            <a:outerShdw blurRad="165100" dist="139700" dir="2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dirty="0">
                <a:solidFill>
                  <a:prstClr val="black"/>
                </a:solidFill>
                <a:cs typeface="Arial" pitchFamily="34" charset="0"/>
              </a:rPr>
              <a:t>Оценка выполнения работы</a:t>
            </a:r>
            <a:endParaRPr lang="en-AU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251520" y="4620149"/>
            <a:ext cx="2376265" cy="5776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Средства проведения онлайн опроса (</a:t>
            </a:r>
            <a:r>
              <a:rPr lang="ru-RU" sz="1600" dirty="0" err="1">
                <a:solidFill>
                  <a:prstClr val="black"/>
                </a:solidFill>
                <a:cs typeface="Arial" pitchFamily="34" charset="0"/>
              </a:rPr>
              <a:t>Moodle</a:t>
            </a: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cs typeface="Arial" pitchFamily="34" charset="0"/>
              </a:rPr>
              <a:t>Survey</a:t>
            </a: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cs typeface="Arial" pitchFamily="34" charset="0"/>
              </a:rPr>
              <a:t>Monkey</a:t>
            </a: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)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323528" y="3789040"/>
            <a:ext cx="2088232" cy="703813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165100" dist="139700" dir="2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Руководство по средствам онлайн опроса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5976248" y="3789040"/>
            <a:ext cx="1764104" cy="703811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165100" dist="139700" dir="2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Изучите образцы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 документации</a:t>
            </a:r>
            <a:endParaRPr lang="en-A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935840" y="4711708"/>
            <a:ext cx="3168351" cy="116556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Доклады менеджеров</a:t>
            </a:r>
            <a:r>
              <a:rPr lang="en-AU" sz="1600" dirty="0">
                <a:solidFill>
                  <a:prstClr val="black"/>
                </a:solidFill>
                <a:cs typeface="Arial" pitchFamily="34" charset="0"/>
              </a:rPr>
              <a:t>, </a:t>
            </a: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оценка выполнения работы</a:t>
            </a:r>
            <a:r>
              <a:rPr lang="en-AU" sz="16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и обзоры</a:t>
            </a:r>
            <a:endParaRPr lang="en-AU" sz="1600" dirty="0">
              <a:solidFill>
                <a:prstClr val="black"/>
              </a:solidFill>
              <a:cs typeface="Arial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Ошибки и неудачи в работе</a:t>
            </a:r>
            <a:r>
              <a:rPr lang="en-AU" sz="1600" dirty="0">
                <a:solidFill>
                  <a:prstClr val="black"/>
                </a:solidFill>
                <a:cs typeface="Arial" pitchFamily="34" charset="0"/>
              </a:rPr>
              <a:t>, </a:t>
            </a: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результаты верификации и выполнения работы</a:t>
            </a:r>
            <a:endParaRPr lang="en-AU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2843808" y="3976808"/>
            <a:ext cx="1656184" cy="526399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165100" dist="139700" dir="2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Создайте пример опроса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771174" y="4733733"/>
            <a:ext cx="2448897" cy="63948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На основе компетенций</a:t>
            </a: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и</a:t>
            </a:r>
            <a:r>
              <a:rPr lang="en-AU" sz="16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результатов выполнения работы</a:t>
            </a:r>
            <a:endParaRPr lang="en-A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374" name="TextBox 19"/>
          <p:cNvSpPr txBox="1">
            <a:spLocks noChangeArrowheads="1"/>
          </p:cNvSpPr>
          <p:nvPr/>
        </p:nvSpPr>
        <p:spPr bwMode="auto">
          <a:xfrm>
            <a:off x="0" y="6516688"/>
            <a:ext cx="4140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ru-RU" altLang="ru-RU" sz="1600">
                <a:solidFill>
                  <a:srgbClr val="C09200"/>
                </a:solidFill>
              </a:rPr>
              <a:t>Карта задач и учебных мероприятий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/>
          <p:cNvCxnSpPr/>
          <p:nvPr/>
        </p:nvCxnSpPr>
        <p:spPr>
          <a:xfrm flipV="1">
            <a:off x="5522913" y="2708275"/>
            <a:ext cx="371475" cy="236538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 flipV="1">
            <a:off x="5522913" y="2354263"/>
            <a:ext cx="0" cy="42862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700713" y="2963863"/>
            <a:ext cx="479425" cy="160337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648325" y="3089275"/>
            <a:ext cx="985838" cy="66675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6" name="TextBox 22"/>
          <p:cNvSpPr txBox="1">
            <a:spLocks noChangeArrowheads="1"/>
          </p:cNvSpPr>
          <p:nvPr/>
        </p:nvSpPr>
        <p:spPr bwMode="auto">
          <a:xfrm>
            <a:off x="3041650" y="1817688"/>
            <a:ext cx="1700213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ru-RU" b="1">
                <a:solidFill>
                  <a:srgbClr val="0E58C4"/>
                </a:solidFill>
              </a:rPr>
              <a:t>Определите учебное мероприятие</a:t>
            </a:r>
            <a:endParaRPr lang="en-GB" altLang="ru-RU" b="1">
              <a:solidFill>
                <a:srgbClr val="0E58C4"/>
              </a:solidFill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50825" y="2493963"/>
            <a:ext cx="1655763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cs typeface="Arial" pitchFamily="34" charset="0"/>
              </a:rPr>
              <a:t>Учебное мероприятие</a:t>
            </a:r>
            <a:endParaRPr lang="en-AU" dirty="0">
              <a:solidFill>
                <a:prstClr val="black"/>
              </a:solidFill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679950" y="2963863"/>
            <a:ext cx="663575" cy="280987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5344124" y="2783681"/>
            <a:ext cx="357188" cy="358775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AU" b="1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52" name="Oval 51"/>
          <p:cNvSpPr/>
          <p:nvPr/>
        </p:nvSpPr>
        <p:spPr>
          <a:xfrm>
            <a:off x="5842146" y="2402725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rgbClr val="7F8FA9">
                  <a:lumMod val="75000"/>
                </a:srgbClr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flipH="1">
            <a:off x="3236913" y="3921125"/>
            <a:ext cx="358775" cy="300038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2931220" y="4168255"/>
            <a:ext cx="358775" cy="358775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AU" b="1" dirty="0">
                <a:solidFill>
                  <a:prstClr val="white"/>
                </a:solidFill>
              </a:rPr>
              <a:t>3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2146300" y="4348163"/>
            <a:ext cx="784225" cy="414337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2095108" y="4517632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rgbClr val="7F8FA9">
                  <a:lumMod val="75000"/>
                </a:srgbClr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3236913" y="4475163"/>
            <a:ext cx="628650" cy="30162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3814207" y="4784769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rgbClr val="7F8FA9">
                  <a:lumMod val="75000"/>
                </a:srgbClr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 bwMode="auto">
          <a:xfrm flipH="1" flipV="1">
            <a:off x="2989263" y="2874963"/>
            <a:ext cx="503237" cy="34607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 bwMode="auto">
          <a:xfrm flipH="1">
            <a:off x="2683570" y="2569642"/>
            <a:ext cx="358775" cy="357188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AU" b="1" dirty="0">
                <a:solidFill>
                  <a:prstClr val="white"/>
                </a:solidFill>
              </a:rPr>
              <a:t>1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 flipH="1" flipV="1">
            <a:off x="2384425" y="1863725"/>
            <a:ext cx="350838" cy="75882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 bwMode="auto">
          <a:xfrm flipH="1">
            <a:off x="2206492" y="1567657"/>
            <a:ext cx="357903" cy="35757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rgbClr val="7F8FA9">
                  <a:lumMod val="75000"/>
                </a:srgbClr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 bwMode="auto">
          <a:xfrm flipH="1">
            <a:off x="2041525" y="2747963"/>
            <a:ext cx="641350" cy="71437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 bwMode="auto">
          <a:xfrm flipH="1">
            <a:off x="1685032" y="2702329"/>
            <a:ext cx="357903" cy="35757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rgbClr val="7F8FA9">
                  <a:lumMod val="75000"/>
                </a:srgbClr>
              </a:solidFill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400425" y="2760663"/>
            <a:ext cx="1449388" cy="1449387"/>
          </a:xfrm>
          <a:prstGeom prst="ellipse">
            <a:avLst/>
          </a:prstGeom>
          <a:solidFill>
            <a:srgbClr val="74A510"/>
          </a:solidFill>
          <a:ln>
            <a:noFill/>
          </a:ln>
          <a:effectLst>
            <a:outerShdw blurRad="50800" dist="38100" dir="2700000" rotWithShape="0">
              <a:srgbClr val="808080">
                <a:alpha val="42998"/>
              </a:srgbClr>
            </a:outerShdw>
          </a:effectLst>
          <a:ex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595688" y="2832100"/>
            <a:ext cx="1052512" cy="779463"/>
          </a:xfrm>
          <a:prstGeom prst="ellipse">
            <a:avLst/>
          </a:prstGeom>
          <a:gradFill>
            <a:gsLst>
              <a:gs pos="0">
                <a:schemeClr val="bg1"/>
              </a:gs>
              <a:gs pos="54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546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5401" name="TextBox 13"/>
          <p:cNvSpPr txBox="1">
            <a:spLocks noChangeArrowheads="1"/>
          </p:cNvSpPr>
          <p:nvPr/>
        </p:nvSpPr>
        <p:spPr bwMode="auto">
          <a:xfrm>
            <a:off x="3338513" y="3068638"/>
            <a:ext cx="1585912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1600" b="1">
                <a:solidFill>
                  <a:srgbClr val="FFFFFF"/>
                </a:solidFill>
              </a:rPr>
              <a:t>Разработайте активное онлайн обучение</a:t>
            </a:r>
            <a:endParaRPr lang="en-AU" altLang="ru-RU" sz="1600" b="1">
              <a:solidFill>
                <a:srgbClr val="FFFFFF"/>
              </a:solidFill>
            </a:endParaRPr>
          </a:p>
        </p:txBody>
      </p:sp>
      <p:sp>
        <p:nvSpPr>
          <p:cNvPr id="54" name="Måne 64"/>
          <p:cNvSpPr/>
          <p:nvPr/>
        </p:nvSpPr>
        <p:spPr bwMode="auto">
          <a:xfrm rot="16552097">
            <a:off x="3771130" y="3246911"/>
            <a:ext cx="680529" cy="1336239"/>
          </a:xfrm>
          <a:prstGeom prst="moon">
            <a:avLst>
              <a:gd name="adj" fmla="val 18952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0" y="65696"/>
            <a:ext cx="9144000" cy="699008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905"/>
                <a:solidFill>
                  <a:srgbClr val="ACCBF9">
                    <a:lumMod val="75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Онлайн</a:t>
            </a:r>
            <a:r>
              <a:rPr lang="en-AU" b="1" dirty="0" smtClean="0">
                <a:ln w="1905"/>
                <a:solidFill>
                  <a:srgbClr val="ACCBF9">
                    <a:lumMod val="75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smtClean="0">
                <a:ln w="1905"/>
                <a:solidFill>
                  <a:srgbClr val="ACCBF9">
                    <a:lumMod val="75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активность и </a:t>
            </a:r>
            <a:r>
              <a:rPr lang="ru-RU" b="1" dirty="0" err="1" smtClean="0">
                <a:ln w="1905"/>
                <a:solidFill>
                  <a:srgbClr val="ACCBF9">
                    <a:lumMod val="75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вовлечённость</a:t>
            </a:r>
            <a:endParaRPr lang="en-AU" b="1" dirty="0" smtClean="0">
              <a:ln w="1905"/>
              <a:solidFill>
                <a:srgbClr val="ACCBF9">
                  <a:lumMod val="75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406" name="TextBox 22"/>
          <p:cNvSpPr txBox="1">
            <a:spLocks noChangeArrowheads="1"/>
          </p:cNvSpPr>
          <p:nvPr/>
        </p:nvSpPr>
        <p:spPr bwMode="auto">
          <a:xfrm>
            <a:off x="4859338" y="3357563"/>
            <a:ext cx="1490662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ru-RU" b="1">
                <a:solidFill>
                  <a:srgbClr val="0E58C4"/>
                </a:solidFill>
              </a:rPr>
              <a:t>Выберите стратегию вовлечения</a:t>
            </a:r>
            <a:endParaRPr lang="en-GB" altLang="ru-RU" b="1">
              <a:solidFill>
                <a:srgbClr val="0E58C4"/>
              </a:solidFill>
            </a:endParaRPr>
          </a:p>
        </p:txBody>
      </p:sp>
      <p:sp>
        <p:nvSpPr>
          <p:cNvPr id="15407" name="TextBox 22"/>
          <p:cNvSpPr txBox="1">
            <a:spLocks noChangeArrowheads="1"/>
          </p:cNvSpPr>
          <p:nvPr/>
        </p:nvSpPr>
        <p:spPr bwMode="auto">
          <a:xfrm>
            <a:off x="1501775" y="3544888"/>
            <a:ext cx="1665288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ru-RU" b="1">
                <a:solidFill>
                  <a:srgbClr val="0E58C4"/>
                </a:solidFill>
              </a:rPr>
              <a:t>Создайте учебное мероприятие</a:t>
            </a:r>
            <a:endParaRPr lang="en-GB" altLang="ru-RU" b="1">
              <a:solidFill>
                <a:srgbClr val="0E58C4"/>
              </a:solidFill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323975" y="901700"/>
            <a:ext cx="1620838" cy="6667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cs typeface="Arial" pitchFamily="34" charset="0"/>
              </a:rPr>
              <a:t>Учебное мероприятие</a:t>
            </a:r>
            <a:endParaRPr lang="en-AU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5148263" y="1181100"/>
            <a:ext cx="3887787" cy="81597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b="1" dirty="0">
                <a:solidFill>
                  <a:srgbClr val="4A8EF2"/>
                </a:solidFill>
                <a:ea typeface="MS PGothic" pitchFamily="34" charset="-128"/>
              </a:rPr>
              <a:t>Учебные мероприятия</a:t>
            </a:r>
            <a:r>
              <a:rPr lang="en-AU" b="1" dirty="0">
                <a:solidFill>
                  <a:srgbClr val="4A8EF2"/>
                </a:solidFill>
                <a:ea typeface="MS PGothic" pitchFamily="34" charset="-128"/>
              </a:rPr>
              <a:t> </a:t>
            </a:r>
            <a:r>
              <a:rPr lang="en-AU" dirty="0">
                <a:solidFill>
                  <a:srgbClr val="000000"/>
                </a:solidFill>
                <a:ea typeface="MS PGothic" pitchFamily="34" charset="-128"/>
              </a:rPr>
              <a:t>– </a:t>
            </a:r>
            <a:r>
              <a:rPr lang="ru-RU" dirty="0">
                <a:solidFill>
                  <a:srgbClr val="000000"/>
                </a:solidFill>
                <a:ea typeface="MS PGothic" pitchFamily="34" charset="-128"/>
              </a:rPr>
              <a:t>В курсе будут рассмотрены только некоторые из множества</a:t>
            </a:r>
            <a:endParaRPr lang="en-AU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3511550" y="5143500"/>
            <a:ext cx="1500188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cs typeface="Arial" pitchFamily="34" charset="0"/>
              </a:rPr>
              <a:t>Учебное мероприятие</a:t>
            </a:r>
            <a:endParaRPr lang="en-AU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1042988" y="4957763"/>
            <a:ext cx="1576387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cs typeface="Arial" pitchFamily="34" charset="0"/>
              </a:rPr>
              <a:t>Учебное мероприятие</a:t>
            </a:r>
            <a:endParaRPr lang="en-AU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5412" name="TextBox 4"/>
          <p:cNvSpPr txBox="1">
            <a:spLocks noChangeArrowheads="1"/>
          </p:cNvSpPr>
          <p:nvPr/>
        </p:nvSpPr>
        <p:spPr bwMode="auto">
          <a:xfrm>
            <a:off x="250825" y="1730375"/>
            <a:ext cx="1368425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ru-RU" sz="1600">
                <a:solidFill>
                  <a:srgbClr val="596A85"/>
                </a:solidFill>
              </a:rPr>
              <a:t>Смотри материалы Яна Белла</a:t>
            </a:r>
            <a:endParaRPr lang="en-AU" altLang="ru-RU" sz="1600">
              <a:solidFill>
                <a:srgbClr val="596A85"/>
              </a:solidFill>
            </a:endParaRPr>
          </a:p>
        </p:txBody>
      </p:sp>
      <p:sp>
        <p:nvSpPr>
          <p:cNvPr id="15413" name="TextBox 81"/>
          <p:cNvSpPr txBox="1">
            <a:spLocks noChangeArrowheads="1"/>
          </p:cNvSpPr>
          <p:nvPr/>
        </p:nvSpPr>
        <p:spPr bwMode="auto">
          <a:xfrm>
            <a:off x="7667625" y="2278063"/>
            <a:ext cx="147637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ru-RU" sz="1600">
                <a:solidFill>
                  <a:srgbClr val="596A85"/>
                </a:solidFill>
              </a:rPr>
              <a:t>Необходимые знания и навыки</a:t>
            </a:r>
            <a:endParaRPr lang="en-AU" altLang="ru-RU" sz="1600">
              <a:solidFill>
                <a:srgbClr val="596A85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5343374" y="1997075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rgbClr val="7F8FA9">
                  <a:lumMod val="75000"/>
                </a:srgbClr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6634930" y="3576426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rgbClr val="7F8FA9">
                  <a:lumMod val="75000"/>
                </a:srgbClr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6179785" y="2944985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rgbClr val="7F8FA9">
                  <a:lumMod val="75000"/>
                </a:srgbClr>
              </a:solidFill>
            </a:endParaRPr>
          </a:p>
        </p:txBody>
      </p:sp>
      <p:sp>
        <p:nvSpPr>
          <p:cNvPr id="15423" name="TextBox 87"/>
          <p:cNvSpPr txBox="1">
            <a:spLocks noChangeArrowheads="1"/>
          </p:cNvSpPr>
          <p:nvPr/>
        </p:nvSpPr>
        <p:spPr bwMode="auto">
          <a:xfrm>
            <a:off x="6997700" y="3933825"/>
            <a:ext cx="21463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ru-RU" sz="1600">
                <a:solidFill>
                  <a:srgbClr val="596A85"/>
                </a:solidFill>
              </a:rPr>
              <a:t>Возможные стратегии и вовлечения, их достоинства и недостатки, простота</a:t>
            </a:r>
            <a:endParaRPr lang="en-AU" altLang="ru-RU" sz="1600">
              <a:solidFill>
                <a:srgbClr val="596A85"/>
              </a:solidFill>
            </a:endParaRPr>
          </a:p>
        </p:txBody>
      </p:sp>
      <p:sp>
        <p:nvSpPr>
          <p:cNvPr id="15424" name="TextBox 88"/>
          <p:cNvSpPr txBox="1">
            <a:spLocks noChangeArrowheads="1"/>
          </p:cNvSpPr>
          <p:nvPr/>
        </p:nvSpPr>
        <p:spPr bwMode="auto">
          <a:xfrm>
            <a:off x="1517650" y="5805488"/>
            <a:ext cx="2452688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ru-RU" sz="1600">
                <a:solidFill>
                  <a:srgbClr val="596A85"/>
                </a:solidFill>
              </a:rPr>
              <a:t>Средства</a:t>
            </a:r>
            <a:r>
              <a:rPr lang="en-AU" altLang="ru-RU" sz="1600">
                <a:solidFill>
                  <a:srgbClr val="596A85"/>
                </a:solidFill>
              </a:rPr>
              <a:t>– Moodle, Centra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8166100" y="2944813"/>
            <a:ext cx="150813" cy="9699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15413" idx="1"/>
          </p:cNvCxnSpPr>
          <p:nvPr/>
        </p:nvCxnSpPr>
        <p:spPr>
          <a:xfrm flipV="1">
            <a:off x="6300788" y="2619375"/>
            <a:ext cx="1366837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2"/>
          <p:cNvSpPr txBox="1">
            <a:spLocks noChangeArrowheads="1"/>
          </p:cNvSpPr>
          <p:nvPr/>
        </p:nvSpPr>
        <p:spPr bwMode="auto">
          <a:xfrm>
            <a:off x="3160713" y="2136775"/>
            <a:ext cx="20224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ru-RU" sz="1600" b="1">
                <a:solidFill>
                  <a:srgbClr val="74A510"/>
                </a:solidFill>
              </a:rPr>
              <a:t>Профессиональная задача</a:t>
            </a:r>
            <a:endParaRPr lang="en-GB" altLang="ru-RU" sz="1600" b="1">
              <a:solidFill>
                <a:srgbClr val="74A510"/>
              </a:solidFill>
            </a:endParaRPr>
          </a:p>
        </p:txBody>
      </p:sp>
      <p:sp>
        <p:nvSpPr>
          <p:cNvPr id="17" name="Rectangle 31"/>
          <p:cNvSpPr/>
          <p:nvPr/>
        </p:nvSpPr>
        <p:spPr bwMode="auto">
          <a:xfrm>
            <a:off x="738188" y="2503488"/>
            <a:ext cx="1385887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cs typeface="Arial" pitchFamily="34" charset="0"/>
              </a:rPr>
              <a:t>Учебное мероприятие</a:t>
            </a:r>
            <a:endParaRPr lang="en-AU" sz="16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8" name="Right Arrow 3"/>
          <p:cNvSpPr/>
          <p:nvPr/>
        </p:nvSpPr>
        <p:spPr>
          <a:xfrm>
            <a:off x="4403725" y="1817688"/>
            <a:ext cx="314325" cy="215900"/>
          </a:xfrm>
          <a:prstGeom prst="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AU"/>
          </a:p>
        </p:txBody>
      </p:sp>
      <p:cxnSp>
        <p:nvCxnSpPr>
          <p:cNvPr id="19" name="Straight Connector 2"/>
          <p:cNvCxnSpPr>
            <a:stCxn id="41" idx="7"/>
          </p:cNvCxnSpPr>
          <p:nvPr/>
        </p:nvCxnSpPr>
        <p:spPr>
          <a:xfrm flipV="1">
            <a:off x="5070475" y="2468563"/>
            <a:ext cx="401638" cy="503237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5"/>
          <p:cNvSpPr/>
          <p:nvPr/>
        </p:nvSpPr>
        <p:spPr>
          <a:xfrm>
            <a:off x="5419725" y="2161655"/>
            <a:ext cx="357188" cy="358775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cxnSp>
        <p:nvCxnSpPr>
          <p:cNvPr id="21" name="Straight Connector 50"/>
          <p:cNvCxnSpPr/>
          <p:nvPr/>
        </p:nvCxnSpPr>
        <p:spPr>
          <a:xfrm flipV="1">
            <a:off x="5724525" y="1884363"/>
            <a:ext cx="282575" cy="33020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51"/>
          <p:cNvSpPr/>
          <p:nvPr/>
        </p:nvSpPr>
        <p:spPr>
          <a:xfrm>
            <a:off x="5955411" y="1639220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3" name="Straight Connector 52"/>
          <p:cNvCxnSpPr/>
          <p:nvPr/>
        </p:nvCxnSpPr>
        <p:spPr>
          <a:xfrm>
            <a:off x="5070475" y="3965575"/>
            <a:ext cx="401638" cy="255588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54"/>
          <p:cNvSpPr/>
          <p:nvPr/>
        </p:nvSpPr>
        <p:spPr>
          <a:xfrm>
            <a:off x="5419725" y="4168255"/>
            <a:ext cx="357188" cy="358775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cxnSp>
        <p:nvCxnSpPr>
          <p:cNvPr id="25" name="Straight Connector 55"/>
          <p:cNvCxnSpPr/>
          <p:nvPr/>
        </p:nvCxnSpPr>
        <p:spPr>
          <a:xfrm flipV="1">
            <a:off x="5724525" y="3913188"/>
            <a:ext cx="630238" cy="30797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56"/>
          <p:cNvSpPr/>
          <p:nvPr/>
        </p:nvSpPr>
        <p:spPr>
          <a:xfrm>
            <a:off x="6302294" y="3669550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7" name="Straight Connector 57"/>
          <p:cNvCxnSpPr/>
          <p:nvPr/>
        </p:nvCxnSpPr>
        <p:spPr>
          <a:xfrm>
            <a:off x="5724525" y="4475163"/>
            <a:ext cx="630238" cy="30162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58"/>
          <p:cNvSpPr/>
          <p:nvPr/>
        </p:nvSpPr>
        <p:spPr>
          <a:xfrm>
            <a:off x="6302294" y="4784769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9" name="Straight Connector 62"/>
          <p:cNvCxnSpPr/>
          <p:nvPr/>
        </p:nvCxnSpPr>
        <p:spPr>
          <a:xfrm flipH="1">
            <a:off x="3670300" y="3921125"/>
            <a:ext cx="358775" cy="300038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63"/>
          <p:cNvSpPr/>
          <p:nvPr/>
        </p:nvSpPr>
        <p:spPr>
          <a:xfrm>
            <a:off x="3363913" y="4168255"/>
            <a:ext cx="358775" cy="358775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cxnSp>
        <p:nvCxnSpPr>
          <p:cNvPr id="31" name="Straight Connector 64"/>
          <p:cNvCxnSpPr/>
          <p:nvPr/>
        </p:nvCxnSpPr>
        <p:spPr>
          <a:xfrm flipH="1">
            <a:off x="2579688" y="4348163"/>
            <a:ext cx="784225" cy="414337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65"/>
          <p:cNvSpPr/>
          <p:nvPr/>
        </p:nvSpPr>
        <p:spPr>
          <a:xfrm>
            <a:off x="2527801" y="4517632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33" name="Straight Connector 66"/>
          <p:cNvCxnSpPr/>
          <p:nvPr/>
        </p:nvCxnSpPr>
        <p:spPr>
          <a:xfrm>
            <a:off x="3670300" y="4475163"/>
            <a:ext cx="628650" cy="30162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67"/>
          <p:cNvSpPr/>
          <p:nvPr/>
        </p:nvSpPr>
        <p:spPr>
          <a:xfrm>
            <a:off x="4246900" y="4784769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35" name="Straight Connector 73"/>
          <p:cNvCxnSpPr>
            <a:stCxn id="41" idx="1"/>
          </p:cNvCxnSpPr>
          <p:nvPr/>
        </p:nvCxnSpPr>
        <p:spPr bwMode="auto">
          <a:xfrm flipH="1" flipV="1">
            <a:off x="3422650" y="2874963"/>
            <a:ext cx="623888" cy="96837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75"/>
          <p:cNvSpPr/>
          <p:nvPr/>
        </p:nvSpPr>
        <p:spPr bwMode="auto">
          <a:xfrm flipH="1">
            <a:off x="3116263" y="2569642"/>
            <a:ext cx="358775" cy="357188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cxnSp>
        <p:nvCxnSpPr>
          <p:cNvPr id="37" name="Straight Connector 76"/>
          <p:cNvCxnSpPr/>
          <p:nvPr/>
        </p:nvCxnSpPr>
        <p:spPr bwMode="auto">
          <a:xfrm flipH="1" flipV="1">
            <a:off x="2817813" y="1863725"/>
            <a:ext cx="350837" cy="75882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77"/>
          <p:cNvSpPr/>
          <p:nvPr/>
        </p:nvSpPr>
        <p:spPr bwMode="auto">
          <a:xfrm flipH="1">
            <a:off x="2639185" y="1567657"/>
            <a:ext cx="357903" cy="35757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39" name="Straight Connector 78"/>
          <p:cNvCxnSpPr/>
          <p:nvPr/>
        </p:nvCxnSpPr>
        <p:spPr bwMode="auto">
          <a:xfrm flipH="1">
            <a:off x="2474913" y="2747963"/>
            <a:ext cx="641350" cy="71437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79"/>
          <p:cNvSpPr/>
          <p:nvPr/>
        </p:nvSpPr>
        <p:spPr bwMode="auto">
          <a:xfrm flipH="1">
            <a:off x="2117725" y="2702329"/>
            <a:ext cx="357903" cy="35757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833813" y="2760663"/>
            <a:ext cx="1449387" cy="1449387"/>
          </a:xfrm>
          <a:prstGeom prst="ellipse">
            <a:avLst/>
          </a:prstGeom>
          <a:solidFill>
            <a:srgbClr val="74A510"/>
          </a:solidFill>
          <a:ln>
            <a:noFill/>
          </a:ln>
          <a:effectLst>
            <a:outerShdw blurRad="50800" dist="38100" dir="2700000" rotWithShape="0">
              <a:srgbClr val="808080">
                <a:alpha val="42998"/>
              </a:srgbClr>
            </a:outerShdw>
          </a:effectLst>
          <a:extLst/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42" name="Oval 11"/>
          <p:cNvSpPr/>
          <p:nvPr/>
        </p:nvSpPr>
        <p:spPr bwMode="auto">
          <a:xfrm>
            <a:off x="4029075" y="2832100"/>
            <a:ext cx="1052513" cy="779463"/>
          </a:xfrm>
          <a:prstGeom prst="ellipse">
            <a:avLst/>
          </a:prstGeom>
          <a:gradFill>
            <a:gsLst>
              <a:gs pos="0">
                <a:schemeClr val="bg1"/>
              </a:gs>
              <a:gs pos="54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546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6195" name="TextBox 13"/>
          <p:cNvSpPr txBox="1">
            <a:spLocks noChangeArrowheads="1"/>
          </p:cNvSpPr>
          <p:nvPr/>
        </p:nvSpPr>
        <p:spPr bwMode="auto">
          <a:xfrm>
            <a:off x="3568700" y="3094038"/>
            <a:ext cx="2006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b="1">
                <a:solidFill>
                  <a:schemeClr val="bg1"/>
                </a:solidFill>
              </a:rPr>
              <a:t>Цель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altLang="ru-RU" b="1">
                <a:solidFill>
                  <a:schemeClr val="bg1"/>
                </a:solidFill>
              </a:rPr>
              <a:t>или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altLang="ru-RU" b="1">
                <a:solidFill>
                  <a:schemeClr val="bg1"/>
                </a:solidFill>
              </a:rPr>
              <a:t>компетенция</a:t>
            </a:r>
            <a:endParaRPr lang="en-AU" altLang="ru-RU" b="1">
              <a:solidFill>
                <a:schemeClr val="bg1"/>
              </a:solidFill>
            </a:endParaRPr>
          </a:p>
        </p:txBody>
      </p:sp>
      <p:sp>
        <p:nvSpPr>
          <p:cNvPr id="44" name="Måne 64"/>
          <p:cNvSpPr/>
          <p:nvPr/>
        </p:nvSpPr>
        <p:spPr bwMode="auto">
          <a:xfrm rot="16552097">
            <a:off x="4203823" y="3246911"/>
            <a:ext cx="680529" cy="1336239"/>
          </a:xfrm>
          <a:prstGeom prst="moon">
            <a:avLst>
              <a:gd name="adj" fmla="val 18952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 err="1">
              <a:solidFill>
                <a:sysClr val="window" lastClr="FFFFFF"/>
              </a:solidFill>
              <a:latin typeface="+mn-lt"/>
              <a:ea typeface="+mn-ea"/>
            </a:endParaRPr>
          </a:p>
        </p:txBody>
      </p:sp>
      <p:sp>
        <p:nvSpPr>
          <p:cNvPr id="6199" name="TextBox 22"/>
          <p:cNvSpPr txBox="1">
            <a:spLocks noChangeArrowheads="1"/>
          </p:cNvSpPr>
          <p:nvPr/>
        </p:nvSpPr>
        <p:spPr bwMode="auto">
          <a:xfrm>
            <a:off x="5818188" y="2311400"/>
            <a:ext cx="26701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ru-RU" sz="1600" b="1">
                <a:solidFill>
                  <a:srgbClr val="74A510"/>
                </a:solidFill>
              </a:rPr>
              <a:t>Профессиональная задача</a:t>
            </a:r>
            <a:endParaRPr lang="en-GB" altLang="ru-RU" sz="1600" b="1">
              <a:solidFill>
                <a:srgbClr val="74A510"/>
              </a:solidFill>
            </a:endParaRPr>
          </a:p>
        </p:txBody>
      </p:sp>
      <p:sp>
        <p:nvSpPr>
          <p:cNvPr id="6200" name="TextBox 22"/>
          <p:cNvSpPr txBox="1">
            <a:spLocks noChangeArrowheads="1"/>
          </p:cNvSpPr>
          <p:nvPr/>
        </p:nvSpPr>
        <p:spPr bwMode="auto">
          <a:xfrm>
            <a:off x="5781675" y="4213225"/>
            <a:ext cx="200818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ru-RU" sz="1600" b="1">
                <a:solidFill>
                  <a:srgbClr val="74A510"/>
                </a:solidFill>
              </a:rPr>
              <a:t>Профессиональная задача</a:t>
            </a:r>
            <a:endParaRPr lang="en-GB" altLang="ru-RU" sz="1600" b="1">
              <a:solidFill>
                <a:srgbClr val="74A510"/>
              </a:solidFill>
            </a:endParaRPr>
          </a:p>
        </p:txBody>
      </p:sp>
      <p:sp>
        <p:nvSpPr>
          <p:cNvPr id="6201" name="TextBox 22"/>
          <p:cNvSpPr txBox="1">
            <a:spLocks noChangeArrowheads="1"/>
          </p:cNvSpPr>
          <p:nvPr/>
        </p:nvSpPr>
        <p:spPr bwMode="auto">
          <a:xfrm>
            <a:off x="1587500" y="3698875"/>
            <a:ext cx="196215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80000"/>
              </a:lnSpc>
            </a:pPr>
            <a:r>
              <a:rPr lang="ru-RU" altLang="ru-RU" sz="1600" b="1">
                <a:solidFill>
                  <a:srgbClr val="74A510"/>
                </a:solidFill>
              </a:rPr>
              <a:t>Профессиональная задача</a:t>
            </a:r>
            <a:endParaRPr lang="en-GB" altLang="ru-RU" sz="1600" b="1">
              <a:solidFill>
                <a:srgbClr val="74A510"/>
              </a:solidFill>
            </a:endParaRPr>
          </a:p>
        </p:txBody>
      </p:sp>
      <p:sp>
        <p:nvSpPr>
          <p:cNvPr id="48" name="Rectangle 68"/>
          <p:cNvSpPr/>
          <p:nvPr/>
        </p:nvSpPr>
        <p:spPr bwMode="auto">
          <a:xfrm>
            <a:off x="1565275" y="1063625"/>
            <a:ext cx="1350963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cs typeface="Arial" pitchFamily="34" charset="0"/>
              </a:rPr>
              <a:t>Учебное мероприятие</a:t>
            </a:r>
            <a:endParaRPr lang="en-AU" sz="16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9" name="Rectangle 69"/>
          <p:cNvSpPr/>
          <p:nvPr/>
        </p:nvSpPr>
        <p:spPr bwMode="auto">
          <a:xfrm>
            <a:off x="6313488" y="1746250"/>
            <a:ext cx="1454150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cs typeface="Arial" pitchFamily="34" charset="0"/>
              </a:rPr>
              <a:t>Учебное мероприятие</a:t>
            </a:r>
            <a:endParaRPr lang="en-AU" sz="16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0" name="Rectangle 70"/>
          <p:cNvSpPr/>
          <p:nvPr/>
        </p:nvSpPr>
        <p:spPr bwMode="auto">
          <a:xfrm>
            <a:off x="3971925" y="5165725"/>
            <a:ext cx="1365250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cs typeface="Arial" pitchFamily="34" charset="0"/>
              </a:rPr>
              <a:t>Учебное мероприятие</a:t>
            </a:r>
            <a:endParaRPr lang="en-AU" sz="16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1" name="Rectangle 71"/>
          <p:cNvSpPr/>
          <p:nvPr/>
        </p:nvSpPr>
        <p:spPr bwMode="auto">
          <a:xfrm>
            <a:off x="6659563" y="3590925"/>
            <a:ext cx="1370012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cs typeface="Arial" pitchFamily="34" charset="0"/>
              </a:rPr>
              <a:t>Учебное мероприятие</a:t>
            </a:r>
            <a:endParaRPr lang="en-AU" sz="16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2" name="Rectangle 72"/>
          <p:cNvSpPr/>
          <p:nvPr/>
        </p:nvSpPr>
        <p:spPr bwMode="auto">
          <a:xfrm>
            <a:off x="6673850" y="4719638"/>
            <a:ext cx="1355725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cs typeface="Arial" pitchFamily="34" charset="0"/>
              </a:rPr>
              <a:t>Учебное мероприятие</a:t>
            </a:r>
            <a:endParaRPr lang="en-AU" sz="16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3" name="Rectangle 74"/>
          <p:cNvSpPr/>
          <p:nvPr/>
        </p:nvSpPr>
        <p:spPr bwMode="auto">
          <a:xfrm>
            <a:off x="1725613" y="4919663"/>
            <a:ext cx="1360487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cs typeface="Arial" pitchFamily="34" charset="0"/>
              </a:rPr>
              <a:t>Учебное мероприятие</a:t>
            </a:r>
            <a:endParaRPr lang="en-AU" sz="16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4213" y="1730375"/>
            <a:ext cx="1439862" cy="885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schemeClr val="accent3">
                    <a:lumMod val="75000"/>
                  </a:schemeClr>
                </a:solidFill>
                <a:ea typeface="+mn-ea"/>
                <a:cs typeface="Arial" charset="0"/>
              </a:rPr>
              <a:t>Необходимые знания и умения</a:t>
            </a:r>
            <a:endParaRPr lang="en-AU" sz="1600" dirty="0">
              <a:solidFill>
                <a:schemeClr val="accent3">
                  <a:lumMod val="75000"/>
                </a:schemeClr>
              </a:solidFill>
              <a:ea typeface="+mn-ea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702550" y="4114800"/>
            <a:ext cx="1441450" cy="881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schemeClr val="accent3">
                    <a:lumMod val="75000"/>
                  </a:schemeClr>
                </a:solidFill>
                <a:ea typeface="+mn-ea"/>
                <a:cs typeface="Arial" charset="0"/>
              </a:rPr>
              <a:t>Необходимые знания и умения</a:t>
            </a:r>
            <a:endParaRPr lang="en-AU" sz="1600" dirty="0">
              <a:solidFill>
                <a:schemeClr val="accent3">
                  <a:lumMod val="75000"/>
                </a:schemeClr>
              </a:solidFill>
              <a:ea typeface="+mn-ea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906588" y="5548313"/>
            <a:ext cx="1476375" cy="884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schemeClr val="accent3">
                    <a:lumMod val="75000"/>
                  </a:schemeClr>
                </a:solidFill>
                <a:ea typeface="+mn-ea"/>
                <a:cs typeface="Arial" charset="0"/>
              </a:rPr>
              <a:t>Необходимые знания и умения</a:t>
            </a:r>
            <a:endParaRPr lang="en-AU" sz="1600" dirty="0">
              <a:solidFill>
                <a:schemeClr val="accent3">
                  <a:lumMod val="75000"/>
                </a:schemeClr>
              </a:solidFill>
              <a:ea typeface="+mn-ea"/>
              <a:cs typeface="Arial" charset="0"/>
            </a:endParaRPr>
          </a:p>
        </p:txBody>
      </p:sp>
      <p:sp>
        <p:nvSpPr>
          <p:cNvPr id="74" name="Title 1"/>
          <p:cNvSpPr txBox="1">
            <a:spLocks noGrp="1"/>
          </p:cNvSpPr>
          <p:nvPr>
            <p:ph type="title"/>
          </p:nvPr>
        </p:nvSpPr>
        <p:spPr>
          <a:xfrm>
            <a:off x="429287" y="285527"/>
            <a:ext cx="5295238" cy="695201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ru-RU" sz="3200" dirty="0" smtClean="0"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</a:rPr>
              <a:t>Карта учебных действий</a:t>
            </a:r>
            <a:endParaRPr lang="en-AU" sz="3200" dirty="0" smtClean="0"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216775" y="1047750"/>
            <a:ext cx="1441450" cy="881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schemeClr val="accent3">
                    <a:lumMod val="75000"/>
                  </a:schemeClr>
                </a:solidFill>
                <a:ea typeface="+mn-ea"/>
                <a:cs typeface="Arial" charset="0"/>
              </a:rPr>
              <a:t>Необходимые знания и умения</a:t>
            </a:r>
            <a:endParaRPr lang="en-AU" sz="1600" dirty="0">
              <a:solidFill>
                <a:schemeClr val="accent3">
                  <a:lumMod val="75000"/>
                </a:schemeClr>
              </a:solidFill>
              <a:ea typeface="+mn-ea"/>
              <a:cs typeface="Arial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046538" y="5730875"/>
            <a:ext cx="1441450" cy="881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schemeClr val="accent3">
                    <a:lumMod val="75000"/>
                  </a:schemeClr>
                </a:solidFill>
                <a:ea typeface="+mn-ea"/>
                <a:cs typeface="Arial" charset="0"/>
              </a:rPr>
              <a:t>Необходимые знания и умения</a:t>
            </a:r>
            <a:endParaRPr lang="en-AU" sz="1600" dirty="0">
              <a:solidFill>
                <a:schemeClr val="accent3">
                  <a:lumMod val="75000"/>
                </a:schemeClr>
              </a:solidFill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Horizontal Scroll 65"/>
          <p:cNvSpPr/>
          <p:nvPr/>
        </p:nvSpPr>
        <p:spPr bwMode="auto">
          <a:xfrm>
            <a:off x="468313" y="1339850"/>
            <a:ext cx="3171825" cy="504825"/>
          </a:xfrm>
          <a:prstGeom prst="horizontalScroll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185738" algn="l"/>
              </a:tabLst>
              <a:defRPr/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Знания об изменении климата</a:t>
            </a:r>
            <a:endParaRPr lang="en-A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8" name="Straight Connector 87"/>
          <p:cNvCxnSpPr/>
          <p:nvPr/>
        </p:nvCxnSpPr>
        <p:spPr bwMode="auto">
          <a:xfrm>
            <a:off x="3276600" y="3716338"/>
            <a:ext cx="901700" cy="530225"/>
          </a:xfrm>
          <a:prstGeom prst="line">
            <a:avLst/>
          </a:prstGeom>
          <a:ln w="28575">
            <a:solidFill>
              <a:srgbClr val="93C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576763" y="2935288"/>
            <a:ext cx="3175" cy="1246187"/>
          </a:xfrm>
          <a:prstGeom prst="line">
            <a:avLst/>
          </a:prstGeom>
          <a:ln w="28575">
            <a:solidFill>
              <a:srgbClr val="93C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 bwMode="auto">
          <a:xfrm flipH="1" flipV="1">
            <a:off x="2389188" y="2455863"/>
            <a:ext cx="669925" cy="1101725"/>
          </a:xfrm>
          <a:prstGeom prst="line">
            <a:avLst/>
          </a:prstGeom>
          <a:solidFill>
            <a:schemeClr val="bg2">
              <a:lumMod val="50000"/>
            </a:schemeClr>
          </a:solidFill>
          <a:ln w="28575">
            <a:solidFill>
              <a:srgbClr val="93C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 bwMode="auto">
          <a:xfrm>
            <a:off x="1298575" y="2390775"/>
            <a:ext cx="1743950" cy="35302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49987" dist="127000" dir="270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Лекции</a:t>
            </a:r>
            <a:r>
              <a:rPr lang="en-AU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AU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 flipV="1">
            <a:off x="1728788" y="4916488"/>
            <a:ext cx="369887" cy="517525"/>
          </a:xfrm>
          <a:prstGeom prst="lin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178" name="TextBox 1"/>
          <p:cNvSpPr txBox="1">
            <a:spLocks noChangeArrowheads="1"/>
          </p:cNvSpPr>
          <p:nvPr/>
        </p:nvSpPr>
        <p:spPr bwMode="auto">
          <a:xfrm>
            <a:off x="3659188" y="1947863"/>
            <a:ext cx="1868487" cy="1016000"/>
          </a:xfrm>
          <a:prstGeom prst="rect">
            <a:avLst/>
          </a:prstGeom>
          <a:solidFill>
            <a:schemeClr val="bg1"/>
          </a:solidFill>
          <a:ln w="38100">
            <a:solidFill>
              <a:srgbClr val="93C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rgbClr val="94C600"/>
                </a:solidFill>
              </a:rPr>
              <a:t>Рассказать об изменении климата</a:t>
            </a:r>
            <a:endParaRPr lang="en-AU" altLang="ru-RU" sz="2000" b="1">
              <a:solidFill>
                <a:srgbClr val="94C6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070423" y="3981795"/>
            <a:ext cx="1116000" cy="11160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49987" dist="127000" dir="270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Цель</a:t>
            </a:r>
            <a:endParaRPr lang="en-AU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82" name="TextBox 95"/>
          <p:cNvSpPr txBox="1">
            <a:spLocks noChangeArrowheads="1"/>
          </p:cNvSpPr>
          <p:nvPr/>
        </p:nvSpPr>
        <p:spPr bwMode="auto">
          <a:xfrm>
            <a:off x="0" y="44450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ru-RU" altLang="ru-RU" sz="2800">
                <a:solidFill>
                  <a:srgbClr val="94C600"/>
                </a:solidFill>
                <a:latin typeface="Arial Black" panose="020B0A04020102020204" pitchFamily="34" charset="0"/>
              </a:rPr>
              <a:t>Курс повышение квалификации: Изменение климата</a:t>
            </a:r>
            <a:endParaRPr lang="en-AU" altLang="ru-RU" sz="2800">
              <a:solidFill>
                <a:srgbClr val="94C600"/>
              </a:solidFill>
              <a:latin typeface="Arial Black" panose="020B0A04020102020204" pitchFamily="34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1619672" y="3303561"/>
            <a:ext cx="2159284" cy="77351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49987" dist="127000" dir="270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Информация по изменению климата</a:t>
            </a:r>
            <a:endParaRPr lang="en-A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5" name="Straight Connector 64"/>
          <p:cNvCxnSpPr/>
          <p:nvPr/>
        </p:nvCxnSpPr>
        <p:spPr bwMode="auto">
          <a:xfrm flipH="1" flipV="1">
            <a:off x="2098675" y="1700213"/>
            <a:ext cx="290513" cy="690562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00000">
            <a:off x="4394200" y="1331913"/>
            <a:ext cx="325438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0000">
            <a:off x="4386263" y="1406525"/>
            <a:ext cx="371475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Horizontal Scroll 18"/>
          <p:cNvSpPr/>
          <p:nvPr/>
        </p:nvSpPr>
        <p:spPr>
          <a:xfrm>
            <a:off x="-15875" y="6457950"/>
            <a:ext cx="1314450" cy="369888"/>
          </a:xfrm>
          <a:prstGeom prst="horizontalScroll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Знания</a:t>
            </a:r>
            <a:endParaRPr lang="en-AU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94"/>
          <p:cNvSpPr/>
          <p:nvPr/>
        </p:nvSpPr>
        <p:spPr>
          <a:xfrm>
            <a:off x="17517" y="5589240"/>
            <a:ext cx="1896211" cy="47137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49987" dist="127000" dir="270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Профессиональная задача</a:t>
            </a:r>
            <a:endParaRPr lang="en-AU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ounded Rectangle 91"/>
          <p:cNvSpPr/>
          <p:nvPr/>
        </p:nvSpPr>
        <p:spPr>
          <a:xfrm>
            <a:off x="17517" y="6152135"/>
            <a:ext cx="1418084" cy="30543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49987" dist="127000" dir="270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Мероприятие</a:t>
            </a:r>
            <a:endParaRPr lang="en-AU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Horizontal Scroll 65"/>
          <p:cNvSpPr/>
          <p:nvPr/>
        </p:nvSpPr>
        <p:spPr bwMode="auto">
          <a:xfrm>
            <a:off x="481013" y="1339850"/>
            <a:ext cx="3246437" cy="504825"/>
          </a:xfrm>
          <a:prstGeom prst="horizontalScroll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185738" algn="l"/>
              </a:tabLst>
              <a:defRPr/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Знания об изменении климата</a:t>
            </a:r>
          </a:p>
        </p:txBody>
      </p:sp>
      <p:cxnSp>
        <p:nvCxnSpPr>
          <p:cNvPr id="88" name="Straight Connector 87"/>
          <p:cNvCxnSpPr/>
          <p:nvPr/>
        </p:nvCxnSpPr>
        <p:spPr bwMode="auto">
          <a:xfrm>
            <a:off x="3276600" y="3716338"/>
            <a:ext cx="901700" cy="530225"/>
          </a:xfrm>
          <a:prstGeom prst="line">
            <a:avLst/>
          </a:prstGeom>
          <a:ln w="28575">
            <a:solidFill>
              <a:srgbClr val="93C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576763" y="2935288"/>
            <a:ext cx="3175" cy="1246187"/>
          </a:xfrm>
          <a:prstGeom prst="line">
            <a:avLst/>
          </a:prstGeom>
          <a:ln w="28575">
            <a:solidFill>
              <a:srgbClr val="93C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1298575" y="2390775"/>
            <a:ext cx="1760538" cy="1166813"/>
            <a:chOff x="1188133" y="1524549"/>
            <a:chExt cx="1760871" cy="1167402"/>
          </a:xfrm>
          <a:solidFill>
            <a:schemeClr val="bg2">
              <a:lumMod val="50000"/>
            </a:schemeClr>
          </a:solidFill>
        </p:grpSpPr>
        <p:cxnSp>
          <p:nvCxnSpPr>
            <p:cNvPr id="32" name="Straight Connector 31"/>
            <p:cNvCxnSpPr/>
            <p:nvPr/>
          </p:nvCxnSpPr>
          <p:spPr>
            <a:xfrm flipH="1" flipV="1">
              <a:off x="2278952" y="1589670"/>
              <a:ext cx="670052" cy="1102281"/>
            </a:xfrm>
            <a:prstGeom prst="line">
              <a:avLst/>
            </a:prstGeom>
            <a:grpFill/>
            <a:ln w="28575">
              <a:solidFill>
                <a:srgbClr val="93C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unded Rectangle 23"/>
            <p:cNvSpPr/>
            <p:nvPr/>
          </p:nvSpPr>
          <p:spPr>
            <a:xfrm>
              <a:off x="1188133" y="1524549"/>
              <a:ext cx="1744280" cy="353199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Лекции</a:t>
              </a:r>
              <a:r>
                <a:rPr lang="en-AU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AU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 bwMode="auto">
          <a:xfrm flipV="1">
            <a:off x="1728788" y="4916488"/>
            <a:ext cx="369887" cy="517525"/>
          </a:xfrm>
          <a:prstGeom prst="lin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" name="Oval 3"/>
          <p:cNvSpPr/>
          <p:nvPr/>
        </p:nvSpPr>
        <p:spPr>
          <a:xfrm>
            <a:off x="4070423" y="3981795"/>
            <a:ext cx="1116000" cy="11160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49987" dist="127000" dir="270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Цель</a:t>
            </a:r>
            <a:endParaRPr lang="en-AU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1619672" y="3284984"/>
            <a:ext cx="2159284" cy="7920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49987" dist="127000" dir="270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Информация по изменению климата</a:t>
            </a:r>
          </a:p>
        </p:txBody>
      </p:sp>
      <p:cxnSp>
        <p:nvCxnSpPr>
          <p:cNvPr id="65" name="Straight Connector 64"/>
          <p:cNvCxnSpPr/>
          <p:nvPr/>
        </p:nvCxnSpPr>
        <p:spPr bwMode="auto">
          <a:xfrm flipH="1" flipV="1">
            <a:off x="2098675" y="1700213"/>
            <a:ext cx="290513" cy="690562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6" name="TextBox 1"/>
          <p:cNvSpPr txBox="1">
            <a:spLocks noChangeArrowheads="1"/>
          </p:cNvSpPr>
          <p:nvPr/>
        </p:nvSpPr>
        <p:spPr bwMode="auto">
          <a:xfrm>
            <a:off x="3687763" y="2212975"/>
            <a:ext cx="1881187" cy="708025"/>
          </a:xfrm>
          <a:prstGeom prst="rect">
            <a:avLst/>
          </a:prstGeom>
          <a:solidFill>
            <a:srgbClr val="FFFF99"/>
          </a:solidFill>
          <a:ln w="38100">
            <a:solidFill>
              <a:srgbClr val="93C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ru-RU" altLang="ru-RU" sz="2000" b="1"/>
              <a:t>Отвечать на запросы СМИ</a:t>
            </a:r>
            <a:endParaRPr lang="en-AU" altLang="ru-RU" sz="2000" b="1"/>
          </a:p>
        </p:txBody>
      </p:sp>
      <p:sp>
        <p:nvSpPr>
          <p:cNvPr id="18" name="Horizontal Scroll 17"/>
          <p:cNvSpPr/>
          <p:nvPr/>
        </p:nvSpPr>
        <p:spPr>
          <a:xfrm>
            <a:off x="17463" y="6524625"/>
            <a:ext cx="1314450" cy="333375"/>
          </a:xfrm>
          <a:prstGeom prst="horizontalScroll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Знания</a:t>
            </a:r>
            <a:endParaRPr lang="en-AU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94"/>
          <p:cNvSpPr/>
          <p:nvPr/>
        </p:nvSpPr>
        <p:spPr>
          <a:xfrm>
            <a:off x="17517" y="5589240"/>
            <a:ext cx="1896211" cy="47137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49987" dist="127000" dir="270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Профессиональная задача</a:t>
            </a:r>
            <a:endParaRPr lang="en-AU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ed Rectangle 91"/>
          <p:cNvSpPr/>
          <p:nvPr/>
        </p:nvSpPr>
        <p:spPr>
          <a:xfrm>
            <a:off x="17517" y="6152135"/>
            <a:ext cx="1418084" cy="30543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49987" dist="127000" dir="270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Мероприятие</a:t>
            </a:r>
            <a:endParaRPr lang="en-AU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14" name="TextBox 95"/>
          <p:cNvSpPr txBox="1">
            <a:spLocks noChangeArrowheads="1"/>
          </p:cNvSpPr>
          <p:nvPr/>
        </p:nvSpPr>
        <p:spPr bwMode="auto">
          <a:xfrm>
            <a:off x="0" y="42863"/>
            <a:ext cx="9144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ru-RU" altLang="ru-RU" sz="2800">
                <a:solidFill>
                  <a:srgbClr val="94C600"/>
                </a:solidFill>
                <a:latin typeface="Arial Black" panose="020B0A04020102020204" pitchFamily="34" charset="0"/>
              </a:rPr>
              <a:t>Курс повышение квалификации: Изменение климата</a:t>
            </a:r>
            <a:endParaRPr lang="en-AU" altLang="ru-RU" sz="2800">
              <a:solidFill>
                <a:srgbClr val="94C6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 bwMode="auto">
          <a:xfrm flipH="1" flipV="1">
            <a:off x="1652588" y="1871663"/>
            <a:ext cx="0" cy="744537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 bwMode="auto">
          <a:xfrm flipH="1">
            <a:off x="4779963" y="3694113"/>
            <a:ext cx="412750" cy="479425"/>
          </a:xfrm>
          <a:prstGeom prst="line">
            <a:avLst/>
          </a:prstGeom>
          <a:solidFill>
            <a:schemeClr val="bg2">
              <a:lumMod val="50000"/>
            </a:schemeClr>
          </a:solidFill>
          <a:ln w="28575">
            <a:solidFill>
              <a:srgbClr val="93C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 bwMode="auto">
          <a:xfrm flipH="1" flipV="1">
            <a:off x="5970588" y="3883025"/>
            <a:ext cx="665162" cy="698500"/>
          </a:xfrm>
          <a:prstGeom prst="line">
            <a:avLst/>
          </a:prstGeom>
          <a:solidFill>
            <a:schemeClr val="bg2">
              <a:lumMod val="50000"/>
            </a:schemeClr>
          </a:solidFill>
          <a:ln w="28575">
            <a:solidFill>
              <a:srgbClr val="93C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 bwMode="auto">
          <a:xfrm flipH="1" flipV="1">
            <a:off x="2389188" y="2455863"/>
            <a:ext cx="669925" cy="1101725"/>
          </a:xfrm>
          <a:prstGeom prst="line">
            <a:avLst/>
          </a:prstGeom>
          <a:solidFill>
            <a:schemeClr val="bg2">
              <a:lumMod val="50000"/>
            </a:schemeClr>
          </a:solidFill>
          <a:ln w="28575">
            <a:solidFill>
              <a:srgbClr val="93C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9229" idx="2"/>
          </p:cNvCxnSpPr>
          <p:nvPr/>
        </p:nvCxnSpPr>
        <p:spPr>
          <a:xfrm flipH="1">
            <a:off x="4576763" y="2627313"/>
            <a:ext cx="4762" cy="1554162"/>
          </a:xfrm>
          <a:prstGeom prst="line">
            <a:avLst/>
          </a:prstGeom>
          <a:ln w="28575">
            <a:solidFill>
              <a:srgbClr val="93C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6597650" y="5013325"/>
            <a:ext cx="1755775" cy="938213"/>
            <a:chOff x="5775620" y="877778"/>
            <a:chExt cx="1756932" cy="831143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6550831" y="877778"/>
              <a:ext cx="0" cy="637069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Horizontal Scroll 68"/>
            <p:cNvSpPr/>
            <p:nvPr/>
          </p:nvSpPr>
          <p:spPr>
            <a:xfrm>
              <a:off x="5775620" y="1316554"/>
              <a:ext cx="1756932" cy="392367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Медиа-навыки</a:t>
              </a:r>
              <a:endParaRPr lang="en-A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 bwMode="auto">
          <a:xfrm flipV="1">
            <a:off x="1728788" y="4916488"/>
            <a:ext cx="369887" cy="517525"/>
          </a:xfrm>
          <a:prstGeom prst="lin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" name="Oval 3"/>
          <p:cNvSpPr/>
          <p:nvPr/>
        </p:nvSpPr>
        <p:spPr>
          <a:xfrm>
            <a:off x="4070423" y="3981795"/>
            <a:ext cx="1116000" cy="11160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49987" dist="127000" dir="270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Цель</a:t>
            </a:r>
            <a:endParaRPr lang="en-AU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5" name="Straight Connector 64"/>
          <p:cNvCxnSpPr/>
          <p:nvPr/>
        </p:nvCxnSpPr>
        <p:spPr bwMode="auto">
          <a:xfrm flipH="1" flipV="1">
            <a:off x="2484438" y="1290638"/>
            <a:ext cx="0" cy="1100137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9" name="TextBox 1"/>
          <p:cNvSpPr txBox="1">
            <a:spLocks noChangeArrowheads="1"/>
          </p:cNvSpPr>
          <p:nvPr/>
        </p:nvSpPr>
        <p:spPr bwMode="auto">
          <a:xfrm>
            <a:off x="3640138" y="1919288"/>
            <a:ext cx="1881187" cy="708025"/>
          </a:xfrm>
          <a:prstGeom prst="rect">
            <a:avLst/>
          </a:prstGeom>
          <a:solidFill>
            <a:srgbClr val="FFFF99"/>
          </a:solidFill>
          <a:ln w="38100">
            <a:solidFill>
              <a:srgbClr val="93C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ru-RU" altLang="ru-RU" sz="2000" b="1"/>
              <a:t>Отвечать на запросы СМИ</a:t>
            </a:r>
          </a:p>
        </p:txBody>
      </p:sp>
      <p:grpSp>
        <p:nvGrpSpPr>
          <p:cNvPr id="9230" name="Group 79"/>
          <p:cNvGrpSpPr>
            <a:grpSpLocks/>
          </p:cNvGrpSpPr>
          <p:nvPr/>
        </p:nvGrpSpPr>
        <p:grpSpPr bwMode="auto">
          <a:xfrm>
            <a:off x="1081088" y="3362325"/>
            <a:ext cx="3063875" cy="1177925"/>
            <a:chOff x="916561" y="2402497"/>
            <a:chExt cx="3011459" cy="860704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3040185" y="2734251"/>
              <a:ext cx="887835" cy="528950"/>
            </a:xfrm>
            <a:prstGeom prst="line">
              <a:avLst/>
            </a:prstGeom>
            <a:ln w="28575">
              <a:solidFill>
                <a:srgbClr val="93C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916561" y="2402497"/>
              <a:ext cx="2542942" cy="76710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lnSpc>
                  <a:spcPct val="80000"/>
                </a:lnSpc>
                <a:defRPr/>
              </a:pPr>
              <a:r>
                <a:rPr lang="ru-RU" sz="2000" dirty="0">
                  <a:solidFill>
                    <a:prstClr val="white"/>
                  </a:solidFill>
                </a:rPr>
                <a:t>Выберете информацию об изменении климата и линию поведения</a:t>
              </a:r>
              <a:endParaRPr lang="en-AU" sz="2000" dirty="0">
                <a:solidFill>
                  <a:prstClr val="white"/>
                </a:solidFill>
              </a:endParaRPr>
            </a:p>
          </p:txBody>
        </p:sp>
      </p:grpSp>
      <p:sp>
        <p:nvSpPr>
          <p:cNvPr id="85" name="Rectangle 84"/>
          <p:cNvSpPr/>
          <p:nvPr/>
        </p:nvSpPr>
        <p:spPr bwMode="auto">
          <a:xfrm>
            <a:off x="4954141" y="3441156"/>
            <a:ext cx="2210147" cy="5490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49987" dist="127000" dir="270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2000" dirty="0">
                <a:solidFill>
                  <a:prstClr val="white"/>
                </a:solidFill>
              </a:rPr>
              <a:t>Интервью со СМИ</a:t>
            </a:r>
            <a:endParaRPr lang="en-AU" sz="2000" dirty="0">
              <a:solidFill>
                <a:prstClr val="white"/>
              </a:solidFill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1187624" y="2226742"/>
            <a:ext cx="1872208" cy="630212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49987" dist="127000" dir="270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Лекции, дискуссии</a:t>
            </a:r>
            <a:endParaRPr lang="en-AU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ounded Rectangle 86"/>
          <p:cNvSpPr/>
          <p:nvPr/>
        </p:nvSpPr>
        <p:spPr bwMode="auto">
          <a:xfrm>
            <a:off x="6410222" y="4369785"/>
            <a:ext cx="1872208" cy="715399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49987" dist="127000" dir="270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Интервью со студентами-журналистами</a:t>
            </a:r>
            <a:endParaRPr lang="en-AU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621" name="TextBox 24"/>
          <p:cNvSpPr txBox="1">
            <a:spLocks noChangeArrowheads="1"/>
          </p:cNvSpPr>
          <p:nvPr/>
        </p:nvSpPr>
        <p:spPr bwMode="auto">
          <a:xfrm>
            <a:off x="1066800" y="908050"/>
            <a:ext cx="6818313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AU" altLang="ru-RU">
                <a:solidFill>
                  <a:srgbClr val="000000"/>
                </a:solidFill>
              </a:rPr>
              <a:t>2-3 </a:t>
            </a:r>
            <a:r>
              <a:rPr lang="ru-RU" altLang="ru-RU">
                <a:solidFill>
                  <a:srgbClr val="000000"/>
                </a:solidFill>
              </a:rPr>
              <a:t>момента, о которых Вы не хотели бы чтобы Вас спрашивали</a:t>
            </a:r>
            <a:endParaRPr lang="en-AU" altLang="ru-RU">
              <a:solidFill>
                <a:srgbClr val="000000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 flipH="1">
            <a:off x="7451725" y="1277938"/>
            <a:ext cx="0" cy="12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 bwMode="auto">
          <a:xfrm flipH="1">
            <a:off x="7451725" y="1277938"/>
            <a:ext cx="0" cy="30924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4"/>
          <p:cNvSpPr txBox="1">
            <a:spLocks noChangeArrowheads="1"/>
          </p:cNvSpPr>
          <p:nvPr/>
        </p:nvSpPr>
        <p:spPr bwMode="auto">
          <a:xfrm>
            <a:off x="250825" y="1492250"/>
            <a:ext cx="1735138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ru-RU" altLang="ru-RU">
                <a:solidFill>
                  <a:srgbClr val="000000"/>
                </a:solidFill>
              </a:rPr>
              <a:t>Идеи экспертов</a:t>
            </a:r>
            <a:endParaRPr lang="en-AU" altLang="ru-RU">
              <a:solidFill>
                <a:srgbClr val="000000"/>
              </a:solidFill>
            </a:endParaRPr>
          </a:p>
        </p:txBody>
      </p:sp>
      <p:sp>
        <p:nvSpPr>
          <p:cNvPr id="9244" name="TextBox 95"/>
          <p:cNvSpPr txBox="1">
            <a:spLocks noChangeArrowheads="1"/>
          </p:cNvSpPr>
          <p:nvPr/>
        </p:nvSpPr>
        <p:spPr bwMode="auto">
          <a:xfrm>
            <a:off x="0" y="33338"/>
            <a:ext cx="9144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ru-RU" altLang="ru-RU" sz="2800">
                <a:solidFill>
                  <a:srgbClr val="94C600"/>
                </a:solidFill>
                <a:latin typeface="Arial Black" panose="020B0A04020102020204" pitchFamily="34" charset="0"/>
              </a:rPr>
              <a:t>Курс повышение квалификации: Изменение климата</a:t>
            </a:r>
            <a:endParaRPr lang="en-AU" altLang="ru-RU" sz="2800">
              <a:solidFill>
                <a:srgbClr val="94C600"/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Horizontal Scroll 17"/>
          <p:cNvSpPr/>
          <p:nvPr/>
        </p:nvSpPr>
        <p:spPr>
          <a:xfrm>
            <a:off x="17463" y="6524625"/>
            <a:ext cx="1314450" cy="333375"/>
          </a:xfrm>
          <a:prstGeom prst="horizontalScroll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Знания</a:t>
            </a:r>
            <a:endParaRPr lang="en-AU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ounded Rectangle 91"/>
          <p:cNvSpPr/>
          <p:nvPr/>
        </p:nvSpPr>
        <p:spPr>
          <a:xfrm>
            <a:off x="17517" y="6152135"/>
            <a:ext cx="1418084" cy="30543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49987" dist="127000" dir="270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Мероприятие</a:t>
            </a:r>
            <a:endParaRPr lang="en-AU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94"/>
          <p:cNvSpPr/>
          <p:nvPr/>
        </p:nvSpPr>
        <p:spPr>
          <a:xfrm>
            <a:off x="17517" y="5589240"/>
            <a:ext cx="1896211" cy="47137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49987" dist="127000" dir="270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Профессиональная задача</a:t>
            </a:r>
            <a:endParaRPr lang="en-AU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21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22"/>
          <p:cNvSpPr txBox="1">
            <a:spLocks noChangeArrowheads="1"/>
          </p:cNvSpPr>
          <p:nvPr/>
        </p:nvSpPr>
        <p:spPr bwMode="auto">
          <a:xfrm>
            <a:off x="1803400" y="1431925"/>
            <a:ext cx="2603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ru-RU" b="1">
                <a:solidFill>
                  <a:srgbClr val="74A510"/>
                </a:solidFill>
              </a:rPr>
              <a:t>Установите компетенции, профессиональные задачи и критерии выполнения работы</a:t>
            </a:r>
            <a:endParaRPr lang="en-GB" altLang="ru-RU" b="1">
              <a:solidFill>
                <a:srgbClr val="74A51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235450" y="2468563"/>
            <a:ext cx="373063" cy="47625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55629" y="2161655"/>
            <a:ext cx="357188" cy="358775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4860925" y="1997075"/>
            <a:ext cx="315913" cy="217488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5150166" y="1639220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4206875" y="3965575"/>
            <a:ext cx="401638" cy="255588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4555629" y="4168255"/>
            <a:ext cx="357188" cy="358775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4860925" y="3913188"/>
            <a:ext cx="630238" cy="30797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5438198" y="3669550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4860925" y="4475163"/>
            <a:ext cx="577850" cy="40005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5438198" y="4784769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flipH="1">
            <a:off x="2806700" y="3921125"/>
            <a:ext cx="358775" cy="300038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2499817" y="4168255"/>
            <a:ext cx="358775" cy="358775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cxnSp>
        <p:nvCxnSpPr>
          <p:cNvPr id="65" name="Straight Connector 64"/>
          <p:cNvCxnSpPr/>
          <p:nvPr/>
        </p:nvCxnSpPr>
        <p:spPr>
          <a:xfrm flipH="1">
            <a:off x="1716088" y="4348163"/>
            <a:ext cx="784225" cy="414337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1663705" y="4517632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 bwMode="auto">
          <a:xfrm flipH="1" flipV="1">
            <a:off x="2611438" y="2832100"/>
            <a:ext cx="450850" cy="22860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 bwMode="auto">
          <a:xfrm flipH="1">
            <a:off x="2252167" y="2569642"/>
            <a:ext cx="358775" cy="357188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cxnSp>
        <p:nvCxnSpPr>
          <p:cNvPr id="79" name="Straight Connector 78"/>
          <p:cNvCxnSpPr/>
          <p:nvPr/>
        </p:nvCxnSpPr>
        <p:spPr bwMode="auto">
          <a:xfrm flipH="1">
            <a:off x="1631950" y="2747963"/>
            <a:ext cx="620713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 bwMode="auto">
          <a:xfrm flipH="1">
            <a:off x="1273551" y="2569642"/>
            <a:ext cx="357903" cy="35757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9512" y="65696"/>
            <a:ext cx="8964488" cy="91503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Примеры</a:t>
            </a:r>
            <a:endParaRPr lang="en-A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280" name="TextBox 22"/>
          <p:cNvSpPr txBox="1">
            <a:spLocks noChangeArrowheads="1"/>
          </p:cNvSpPr>
          <p:nvPr/>
        </p:nvSpPr>
        <p:spPr bwMode="auto">
          <a:xfrm>
            <a:off x="4902200" y="2205038"/>
            <a:ext cx="1836738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ru-RU" b="1">
                <a:solidFill>
                  <a:srgbClr val="74A510"/>
                </a:solidFill>
              </a:rPr>
              <a:t>Создайте карту учебных действий</a:t>
            </a:r>
            <a:endParaRPr lang="en-AU" altLang="ru-RU" b="1">
              <a:solidFill>
                <a:srgbClr val="74A510"/>
              </a:solidFill>
            </a:endParaRPr>
          </a:p>
        </p:txBody>
      </p:sp>
      <p:sp>
        <p:nvSpPr>
          <p:cNvPr id="10281" name="TextBox 22"/>
          <p:cNvSpPr txBox="1">
            <a:spLocks noChangeArrowheads="1"/>
          </p:cNvSpPr>
          <p:nvPr/>
        </p:nvSpPr>
        <p:spPr bwMode="auto">
          <a:xfrm>
            <a:off x="4895850" y="4279900"/>
            <a:ext cx="385286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ru-RU" b="1">
                <a:solidFill>
                  <a:srgbClr val="74A510"/>
                </a:solidFill>
              </a:rPr>
              <a:t>Снизьте познавательную нагрузку</a:t>
            </a:r>
            <a:endParaRPr lang="en-GB" altLang="ru-RU" b="1">
              <a:solidFill>
                <a:srgbClr val="74A510"/>
              </a:solidFill>
            </a:endParaRPr>
          </a:p>
        </p:txBody>
      </p:sp>
      <p:sp>
        <p:nvSpPr>
          <p:cNvPr id="10282" name="TextBox 22"/>
          <p:cNvSpPr txBox="1">
            <a:spLocks noChangeArrowheads="1"/>
          </p:cNvSpPr>
          <p:nvPr/>
        </p:nvSpPr>
        <p:spPr bwMode="auto">
          <a:xfrm>
            <a:off x="2273300" y="4572000"/>
            <a:ext cx="15827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ru-RU" b="1">
                <a:solidFill>
                  <a:srgbClr val="74A510"/>
                </a:solidFill>
              </a:rPr>
              <a:t>Примените на практике</a:t>
            </a:r>
            <a:endParaRPr lang="en-GB" altLang="ru-RU" b="1">
              <a:solidFill>
                <a:srgbClr val="74A510"/>
              </a:solidFill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0" y="2141538"/>
            <a:ext cx="1452563" cy="121443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cs typeface="Arial" pitchFamily="34" charset="0"/>
              </a:rPr>
              <a:t>Предыдущее учебное мероприятие</a:t>
            </a:r>
            <a:endParaRPr lang="en-AU" sz="16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5491163" y="1611313"/>
            <a:ext cx="2897187" cy="38576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cs typeface="Arial" pitchFamily="34" charset="0"/>
              </a:rPr>
              <a:t>Создайте карты-примеры</a:t>
            </a:r>
            <a:endParaRPr lang="en-AU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795963" y="3590925"/>
            <a:ext cx="1655762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cs typeface="Arial" pitchFamily="34" charset="0"/>
              </a:rPr>
              <a:t>Разработайте модели мышления</a:t>
            </a:r>
            <a:endParaRPr lang="en-AU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5810250" y="4719638"/>
            <a:ext cx="1857375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cs typeface="Arial" pitchFamily="34" charset="0"/>
              </a:rPr>
              <a:t>Примените двоичное кодирование</a:t>
            </a:r>
            <a:endParaRPr lang="en-AU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1074738" y="4957763"/>
            <a:ext cx="1114425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cs typeface="Arial" pitchFamily="34" charset="0"/>
              </a:rPr>
              <a:t>Практика в группах</a:t>
            </a:r>
            <a:endParaRPr lang="en-AU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0" name="TextBox 13"/>
          <p:cNvSpPr txBox="1">
            <a:spLocks noChangeArrowheads="1"/>
          </p:cNvSpPr>
          <p:nvPr/>
        </p:nvSpPr>
        <p:spPr bwMode="auto">
          <a:xfrm>
            <a:off x="2499817" y="2961994"/>
            <a:ext cx="2732583" cy="106883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defRPr/>
            </a:pPr>
            <a:endParaRPr lang="en-AU" sz="2000" b="1" dirty="0" smtClean="0"/>
          </a:p>
        </p:txBody>
      </p:sp>
      <p:sp>
        <p:nvSpPr>
          <p:cNvPr id="14399" name="TextBox 13"/>
          <p:cNvSpPr>
            <a:spLocks noChangeArrowheads="1"/>
          </p:cNvSpPr>
          <p:nvPr/>
        </p:nvSpPr>
        <p:spPr bwMode="auto">
          <a:xfrm>
            <a:off x="2273300" y="3057525"/>
            <a:ext cx="3165475" cy="9477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107950" dist="12700" dir="5400000" algn="ctr" rotWithShape="0">
              <a:srgbClr val="808080">
                <a:alpha val="74997"/>
              </a:srgbClr>
            </a:outerShdw>
          </a:effectLst>
          <a:extLst/>
        </p:spPr>
        <p:txBody>
          <a:bodyPr anchor="ctr"/>
          <a:lstStyle>
            <a:defPPr>
              <a:defRPr lang="en-US"/>
            </a:defPPr>
            <a:lvl1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2000" b="1"/>
            </a:lvl1pPr>
          </a:lstStyle>
          <a:p>
            <a:pPr eaLnBrk="1" hangingPunct="1">
              <a:defRPr/>
            </a:pPr>
            <a:r>
              <a:rPr lang="ru-RU" sz="1800" dirty="0" smtClean="0">
                <a:solidFill>
                  <a:schemeClr val="lt1"/>
                </a:solidFill>
                <a:latin typeface="+mn-lt"/>
                <a:ea typeface="+mn-ea"/>
              </a:rPr>
              <a:t>Создайте активные, направленные на обучающихся обучающие виды деятельности</a:t>
            </a:r>
            <a:endParaRPr lang="en-AU" sz="1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733925" y="1639888"/>
            <a:ext cx="0" cy="522287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4608513" y="1252956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938713" y="1060450"/>
            <a:ext cx="2176462" cy="38576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cs typeface="Arial" pitchFamily="34" charset="0"/>
              </a:rPr>
              <a:t>Рассмотрите примеры</a:t>
            </a:r>
            <a:endParaRPr lang="en-AU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4733925" y="4527550"/>
            <a:ext cx="127000" cy="108585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4860925" y="5522913"/>
            <a:ext cx="357938" cy="357938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5232400" y="5457825"/>
            <a:ext cx="3587750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cs typeface="Arial" pitchFamily="34" charset="0"/>
              </a:rPr>
              <a:t>Примените доказательный подход</a:t>
            </a:r>
            <a:endParaRPr lang="en-AU" dirty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4178300" y="2159000"/>
            <a:ext cx="0" cy="1155700"/>
          </a:xfrm>
          <a:prstGeom prst="line">
            <a:avLst/>
          </a:prstGeom>
          <a:ln w="28575">
            <a:solidFill>
              <a:srgbClr val="93C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67" name="Group 69"/>
          <p:cNvGrpSpPr>
            <a:grpSpLocks/>
          </p:cNvGrpSpPr>
          <p:nvPr/>
        </p:nvGrpSpPr>
        <p:grpSpPr bwMode="auto">
          <a:xfrm>
            <a:off x="7235825" y="1555750"/>
            <a:ext cx="1728788" cy="649288"/>
            <a:chOff x="5550796" y="1289601"/>
            <a:chExt cx="1729291" cy="576064"/>
          </a:xfrm>
        </p:grpSpPr>
        <p:cxnSp>
          <p:nvCxnSpPr>
            <p:cNvPr id="68" name="Straight Connector 67"/>
            <p:cNvCxnSpPr>
              <a:endCxn id="69" idx="1"/>
            </p:cNvCxnSpPr>
            <p:nvPr/>
          </p:nvCxnSpPr>
          <p:spPr>
            <a:xfrm flipV="1">
              <a:off x="5550796" y="1578337"/>
              <a:ext cx="331885" cy="97184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Horizontal Scroll 68"/>
            <p:cNvSpPr/>
            <p:nvPr/>
          </p:nvSpPr>
          <p:spPr>
            <a:xfrm>
              <a:off x="5882681" y="1289601"/>
              <a:ext cx="1397406" cy="576064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Знания</a:t>
              </a:r>
            </a:p>
          </p:txBody>
        </p:sp>
      </p:grpSp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900113" y="1524000"/>
            <a:ext cx="1744662" cy="879475"/>
            <a:chOff x="1188133" y="1524549"/>
            <a:chExt cx="1744280" cy="879321"/>
          </a:xfrm>
          <a:solidFill>
            <a:schemeClr val="bg2">
              <a:lumMod val="50000"/>
            </a:schemeClr>
          </a:solidFill>
        </p:grpSpPr>
        <p:cxnSp>
          <p:nvCxnSpPr>
            <p:cNvPr id="32" name="Straight Connector 31"/>
            <p:cNvCxnSpPr/>
            <p:nvPr/>
          </p:nvCxnSpPr>
          <p:spPr>
            <a:xfrm flipH="1" flipV="1">
              <a:off x="2278506" y="1589626"/>
              <a:ext cx="499954" cy="814244"/>
            </a:xfrm>
            <a:prstGeom prst="line">
              <a:avLst/>
            </a:prstGeom>
            <a:grpFill/>
            <a:ln w="28575">
              <a:solidFill>
                <a:srgbClr val="93C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unded Rectangle 23"/>
            <p:cNvSpPr/>
            <p:nvPr/>
          </p:nvSpPr>
          <p:spPr>
            <a:xfrm>
              <a:off x="1188133" y="1524549"/>
              <a:ext cx="1744280" cy="353199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Мероприятие</a:t>
              </a:r>
            </a:p>
          </p:txBody>
        </p:sp>
      </p:grpSp>
      <p:cxnSp>
        <p:nvCxnSpPr>
          <p:cNvPr id="44" name="Straight Connector 43"/>
          <p:cNvCxnSpPr/>
          <p:nvPr/>
        </p:nvCxnSpPr>
        <p:spPr bwMode="auto">
          <a:xfrm>
            <a:off x="8108950" y="4316413"/>
            <a:ext cx="0" cy="300037"/>
          </a:xfrm>
          <a:prstGeom prst="lin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1270" name="Group 69"/>
          <p:cNvGrpSpPr>
            <a:grpSpLocks/>
          </p:cNvGrpSpPr>
          <p:nvPr/>
        </p:nvGrpSpPr>
        <p:grpSpPr bwMode="auto">
          <a:xfrm>
            <a:off x="6094413" y="690563"/>
            <a:ext cx="1473200" cy="693737"/>
            <a:chOff x="6094117" y="1352759"/>
            <a:chExt cx="1474046" cy="615240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6094117" y="1603360"/>
              <a:ext cx="389160" cy="364639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Horizontal Scroll 52"/>
            <p:cNvSpPr/>
            <p:nvPr/>
          </p:nvSpPr>
          <p:spPr>
            <a:xfrm>
              <a:off x="6154477" y="1352759"/>
              <a:ext cx="1413686" cy="322402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Знания</a:t>
              </a:r>
              <a:endParaRPr lang="en-A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271" name="Group 79"/>
          <p:cNvGrpSpPr>
            <a:grpSpLocks/>
          </p:cNvGrpSpPr>
          <p:nvPr/>
        </p:nvGrpSpPr>
        <p:grpSpPr bwMode="auto">
          <a:xfrm>
            <a:off x="1212850" y="2366963"/>
            <a:ext cx="2533650" cy="990600"/>
            <a:chOff x="1728642" y="2273240"/>
            <a:chExt cx="2199378" cy="98996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3040552" y="2595294"/>
              <a:ext cx="887468" cy="667907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1728642" y="2273240"/>
              <a:ext cx="2040816" cy="55762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Инструментальные наблюдения</a:t>
              </a:r>
              <a:endParaRPr lang="en-AU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76"/>
          <p:cNvGrpSpPr>
            <a:grpSpLocks/>
          </p:cNvGrpSpPr>
          <p:nvPr/>
        </p:nvGrpSpPr>
        <p:grpSpPr bwMode="auto">
          <a:xfrm>
            <a:off x="5927724" y="3790444"/>
            <a:ext cx="3108771" cy="525970"/>
            <a:chOff x="5928303" y="3963102"/>
            <a:chExt cx="3036366" cy="353199"/>
          </a:xfrm>
          <a:solidFill>
            <a:schemeClr val="bg2">
              <a:lumMod val="50000"/>
            </a:schemeClr>
          </a:solidFill>
        </p:grpSpPr>
        <p:cxnSp>
          <p:nvCxnSpPr>
            <p:cNvPr id="33" name="Straight Connector 32"/>
            <p:cNvCxnSpPr/>
            <p:nvPr/>
          </p:nvCxnSpPr>
          <p:spPr>
            <a:xfrm>
              <a:off x="5928303" y="4123071"/>
              <a:ext cx="2028476" cy="15838"/>
            </a:xfrm>
            <a:prstGeom prst="line">
              <a:avLst/>
            </a:prstGeom>
            <a:grpFill/>
            <a:ln w="28575">
              <a:solidFill>
                <a:srgbClr val="93C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ounded Rectangle 26"/>
            <p:cNvSpPr/>
            <p:nvPr/>
          </p:nvSpPr>
          <p:spPr>
            <a:xfrm>
              <a:off x="7266410" y="3963102"/>
              <a:ext cx="1698259" cy="353199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Определение типа</a:t>
              </a:r>
              <a:endParaRPr lang="en-AU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 bwMode="auto">
          <a:xfrm flipV="1">
            <a:off x="1728788" y="4916488"/>
            <a:ext cx="369887" cy="517525"/>
          </a:xfrm>
          <a:prstGeom prst="lin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2" name="Group 83"/>
          <p:cNvGrpSpPr>
            <a:grpSpLocks/>
          </p:cNvGrpSpPr>
          <p:nvPr/>
        </p:nvGrpSpPr>
        <p:grpSpPr bwMode="auto">
          <a:xfrm>
            <a:off x="1212850" y="4083050"/>
            <a:ext cx="1679575" cy="1092202"/>
            <a:chOff x="1211905" y="4083087"/>
            <a:chExt cx="1680486" cy="1092253"/>
          </a:xfrm>
          <a:solidFill>
            <a:schemeClr val="bg2">
              <a:lumMod val="50000"/>
            </a:schemeClr>
          </a:solidFill>
        </p:grpSpPr>
        <p:cxnSp>
          <p:nvCxnSpPr>
            <p:cNvPr id="35" name="Straight Connector 34"/>
            <p:cNvCxnSpPr/>
            <p:nvPr/>
          </p:nvCxnSpPr>
          <p:spPr>
            <a:xfrm flipH="1">
              <a:off x="2155391" y="4083087"/>
              <a:ext cx="508276" cy="693770"/>
            </a:xfrm>
            <a:prstGeom prst="line">
              <a:avLst/>
            </a:prstGeom>
            <a:grpFill/>
            <a:ln w="28575">
              <a:solidFill>
                <a:srgbClr val="93C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ounded Rectangle 27"/>
            <p:cNvSpPr/>
            <p:nvPr/>
          </p:nvSpPr>
          <p:spPr>
            <a:xfrm>
              <a:off x="1211905" y="4650543"/>
              <a:ext cx="1680486" cy="524797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Мероприятие</a:t>
              </a:r>
            </a:p>
          </p:txBody>
        </p:sp>
      </p:grpSp>
      <p:grpSp>
        <p:nvGrpSpPr>
          <p:cNvPr id="13" name="Group 78"/>
          <p:cNvGrpSpPr>
            <a:grpSpLocks/>
          </p:cNvGrpSpPr>
          <p:nvPr/>
        </p:nvGrpSpPr>
        <p:grpSpPr bwMode="auto">
          <a:xfrm>
            <a:off x="1042988" y="3619500"/>
            <a:ext cx="2628900" cy="611188"/>
            <a:chOff x="1043342" y="3619622"/>
            <a:chExt cx="2629066" cy="611094"/>
          </a:xfrm>
          <a:solidFill>
            <a:schemeClr val="accent6">
              <a:lumMod val="75000"/>
            </a:schemeClr>
          </a:solidFill>
        </p:grpSpPr>
        <p:cxnSp>
          <p:nvCxnSpPr>
            <p:cNvPr id="14" name="Straight Connector 13"/>
            <p:cNvCxnSpPr/>
            <p:nvPr/>
          </p:nvCxnSpPr>
          <p:spPr>
            <a:xfrm flipV="1">
              <a:off x="2932586" y="3619622"/>
              <a:ext cx="739822" cy="458717"/>
            </a:xfrm>
            <a:prstGeom prst="line">
              <a:avLst/>
            </a:prstGeom>
            <a:grpFill/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1043342" y="3790539"/>
              <a:ext cx="2273468" cy="440177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Запись и передача</a:t>
              </a:r>
              <a:endParaRPr lang="en-AU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276" name="TextBox 1"/>
          <p:cNvSpPr txBox="1">
            <a:spLocks noChangeArrowheads="1"/>
          </p:cNvSpPr>
          <p:nvPr/>
        </p:nvSpPr>
        <p:spPr bwMode="auto">
          <a:xfrm>
            <a:off x="3241675" y="1458913"/>
            <a:ext cx="1868488" cy="708025"/>
          </a:xfrm>
          <a:prstGeom prst="rect">
            <a:avLst/>
          </a:prstGeom>
          <a:solidFill>
            <a:schemeClr val="bg1"/>
          </a:solidFill>
          <a:ln w="38100">
            <a:solidFill>
              <a:srgbClr val="93C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rgbClr val="94C600"/>
                </a:solidFill>
              </a:rPr>
              <a:t>Производить наблюдения</a:t>
            </a:r>
            <a:endParaRPr lang="en-AU" altLang="ru-RU" sz="2000" b="1">
              <a:solidFill>
                <a:srgbClr val="94C6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672408" y="3115566"/>
            <a:ext cx="1116000" cy="11160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49987" dist="127000" dir="270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Цель</a:t>
            </a:r>
            <a:endParaRPr lang="en-AU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80" name="TextBox 95"/>
          <p:cNvSpPr txBox="1">
            <a:spLocks noChangeArrowheads="1"/>
          </p:cNvSpPr>
          <p:nvPr/>
        </p:nvSpPr>
        <p:spPr bwMode="auto">
          <a:xfrm>
            <a:off x="468313" y="96838"/>
            <a:ext cx="828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ru-RU" altLang="ru-RU" sz="2800">
                <a:solidFill>
                  <a:srgbClr val="94C600"/>
                </a:solidFill>
                <a:latin typeface="Arial Black" panose="020B0A04020102020204" pitchFamily="34" charset="0"/>
              </a:rPr>
              <a:t>Пример</a:t>
            </a:r>
            <a:r>
              <a:rPr lang="en-AU" altLang="ru-RU" sz="2800">
                <a:solidFill>
                  <a:srgbClr val="94C600"/>
                </a:solidFill>
                <a:latin typeface="Arial Black" panose="020B0A04020102020204" pitchFamily="34" charset="0"/>
              </a:rPr>
              <a:t>: </a:t>
            </a:r>
            <a:r>
              <a:rPr lang="ru-RU" altLang="ru-RU" sz="2800">
                <a:solidFill>
                  <a:srgbClr val="94C600"/>
                </a:solidFill>
                <a:latin typeface="Arial Black" panose="020B0A04020102020204" pitchFamily="34" charset="0"/>
              </a:rPr>
              <a:t>Синоптические наблюдения</a:t>
            </a:r>
            <a:endParaRPr lang="en-AU" altLang="ru-RU" sz="2800">
              <a:solidFill>
                <a:srgbClr val="94C60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15" name="Group 74"/>
          <p:cNvGrpSpPr>
            <a:grpSpLocks/>
          </p:cNvGrpSpPr>
          <p:nvPr/>
        </p:nvGrpSpPr>
        <p:grpSpPr bwMode="auto">
          <a:xfrm>
            <a:off x="5321300" y="1844675"/>
            <a:ext cx="1976439" cy="722313"/>
            <a:chOff x="5754258" y="2126297"/>
            <a:chExt cx="1976420" cy="722799"/>
          </a:xfrm>
          <a:solidFill>
            <a:schemeClr val="bg2">
              <a:lumMod val="50000"/>
            </a:schemeClr>
          </a:solidFill>
        </p:grpSpPr>
        <p:cxnSp>
          <p:nvCxnSpPr>
            <p:cNvPr id="58" name="Straight Connector 57"/>
            <p:cNvCxnSpPr/>
            <p:nvPr/>
          </p:nvCxnSpPr>
          <p:spPr>
            <a:xfrm flipH="1">
              <a:off x="5754258" y="2413828"/>
              <a:ext cx="571495" cy="435268"/>
            </a:xfrm>
            <a:prstGeom prst="line">
              <a:avLst/>
            </a:prstGeom>
            <a:grpFill/>
            <a:ln w="28575">
              <a:solidFill>
                <a:srgbClr val="93C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ounded Rectangle 58"/>
            <p:cNvSpPr/>
            <p:nvPr/>
          </p:nvSpPr>
          <p:spPr>
            <a:xfrm>
              <a:off x="6040005" y="2126297"/>
              <a:ext cx="1690673" cy="361817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Мероприятие</a:t>
              </a:r>
            </a:p>
          </p:txBody>
        </p:sp>
      </p:grpSp>
      <p:grpSp>
        <p:nvGrpSpPr>
          <p:cNvPr id="16" name="Group 74"/>
          <p:cNvGrpSpPr>
            <a:grpSpLocks/>
          </p:cNvGrpSpPr>
          <p:nvPr/>
        </p:nvGrpSpPr>
        <p:grpSpPr bwMode="auto">
          <a:xfrm>
            <a:off x="5076826" y="1268413"/>
            <a:ext cx="2087461" cy="1327150"/>
            <a:chOff x="5843053" y="2066403"/>
            <a:chExt cx="2088315" cy="1327967"/>
          </a:xfrm>
          <a:solidFill>
            <a:schemeClr val="bg2">
              <a:lumMod val="50000"/>
            </a:schemeClr>
          </a:solidFill>
        </p:grpSpPr>
        <p:cxnSp>
          <p:nvCxnSpPr>
            <p:cNvPr id="61" name="Straight Connector 60"/>
            <p:cNvCxnSpPr/>
            <p:nvPr/>
          </p:nvCxnSpPr>
          <p:spPr>
            <a:xfrm flipH="1">
              <a:off x="5843053" y="2414279"/>
              <a:ext cx="482797" cy="980091"/>
            </a:xfrm>
            <a:prstGeom prst="line">
              <a:avLst/>
            </a:prstGeom>
            <a:grpFill/>
            <a:ln w="28575">
              <a:solidFill>
                <a:srgbClr val="93C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ounded Rectangle 61"/>
            <p:cNvSpPr/>
            <p:nvPr/>
          </p:nvSpPr>
          <p:spPr>
            <a:xfrm>
              <a:off x="6200635" y="2066403"/>
              <a:ext cx="1730733" cy="361817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Мероприятие</a:t>
              </a:r>
            </a:p>
          </p:txBody>
        </p:sp>
      </p:grpSp>
      <p:grpSp>
        <p:nvGrpSpPr>
          <p:cNvPr id="11283" name="Group 69"/>
          <p:cNvGrpSpPr>
            <a:grpSpLocks/>
          </p:cNvGrpSpPr>
          <p:nvPr/>
        </p:nvGrpSpPr>
        <p:grpSpPr bwMode="auto">
          <a:xfrm>
            <a:off x="250825" y="690563"/>
            <a:ext cx="2789238" cy="833437"/>
            <a:chOff x="5238656" y="1295498"/>
            <a:chExt cx="2790468" cy="738563"/>
          </a:xfrm>
        </p:grpSpPr>
        <p:cxnSp>
          <p:nvCxnSpPr>
            <p:cNvPr id="65" name="Straight Connector 64"/>
            <p:cNvCxnSpPr/>
            <p:nvPr/>
          </p:nvCxnSpPr>
          <p:spPr>
            <a:xfrm flipH="1" flipV="1">
              <a:off x="6320221" y="1603584"/>
              <a:ext cx="563811" cy="430477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Horizontal Scroll 65"/>
            <p:cNvSpPr/>
            <p:nvPr/>
          </p:nvSpPr>
          <p:spPr>
            <a:xfrm>
              <a:off x="5238656" y="1295498"/>
              <a:ext cx="2790468" cy="575376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tabLst>
                  <a:tab pos="185738" algn="l"/>
                </a:tabLst>
                <a:defRPr/>
              </a:pPr>
              <a:r>
                <a:rPr lang="ru-RU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Знания</a:t>
              </a:r>
              <a:endParaRPr lang="en-A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78" name="Straight Connector 77"/>
          <p:cNvCxnSpPr/>
          <p:nvPr/>
        </p:nvCxnSpPr>
        <p:spPr bwMode="auto">
          <a:xfrm>
            <a:off x="6105525" y="5459413"/>
            <a:ext cx="0" cy="300037"/>
          </a:xfrm>
          <a:prstGeom prst="lin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1285" name="Group 15"/>
          <p:cNvGrpSpPr>
            <a:grpSpLocks/>
          </p:cNvGrpSpPr>
          <p:nvPr/>
        </p:nvGrpSpPr>
        <p:grpSpPr bwMode="auto">
          <a:xfrm>
            <a:off x="7667625" y="4316413"/>
            <a:ext cx="1285875" cy="769937"/>
            <a:chOff x="7668827" y="4316414"/>
            <a:chExt cx="1285157" cy="770331"/>
          </a:xfrm>
        </p:grpSpPr>
        <p:sp>
          <p:nvSpPr>
            <p:cNvPr id="55" name="Horizontal Scroll 54"/>
            <p:cNvSpPr/>
            <p:nvPr/>
          </p:nvSpPr>
          <p:spPr bwMode="auto">
            <a:xfrm>
              <a:off x="7668827" y="4732552"/>
              <a:ext cx="1285157" cy="354193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Основные типы облаков</a:t>
              </a:r>
              <a:endParaRPr lang="en-A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 bwMode="auto">
            <a:xfrm flipV="1">
              <a:off x="8198756" y="4316414"/>
              <a:ext cx="0" cy="300191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86" name="Group 19"/>
          <p:cNvGrpSpPr>
            <a:grpSpLocks/>
          </p:cNvGrpSpPr>
          <p:nvPr/>
        </p:nvGrpSpPr>
        <p:grpSpPr bwMode="auto">
          <a:xfrm>
            <a:off x="5434013" y="5434013"/>
            <a:ext cx="1512887" cy="1000125"/>
            <a:chOff x="5446713" y="4935989"/>
            <a:chExt cx="1512887" cy="1000447"/>
          </a:xfrm>
        </p:grpSpPr>
        <p:sp>
          <p:nvSpPr>
            <p:cNvPr id="77" name="Horizontal Scroll 76"/>
            <p:cNvSpPr/>
            <p:nvPr/>
          </p:nvSpPr>
          <p:spPr bwMode="auto">
            <a:xfrm>
              <a:off x="5446713" y="5498145"/>
              <a:ext cx="1512887" cy="438291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Методы, ограничения</a:t>
              </a:r>
              <a:endParaRPr lang="en-AU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 bwMode="auto">
            <a:xfrm flipV="1">
              <a:off x="6089650" y="4935989"/>
              <a:ext cx="4763" cy="581212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80"/>
          <p:cNvGrpSpPr>
            <a:grpSpLocks/>
          </p:cNvGrpSpPr>
          <p:nvPr/>
        </p:nvGrpSpPr>
        <p:grpSpPr bwMode="auto">
          <a:xfrm>
            <a:off x="4532312" y="2566988"/>
            <a:ext cx="1756567" cy="696912"/>
            <a:chOff x="4532885" y="2567461"/>
            <a:chExt cx="1755038" cy="695740"/>
          </a:xfrm>
          <a:solidFill>
            <a:schemeClr val="accent6">
              <a:lumMod val="75000"/>
            </a:schemeClr>
          </a:solidFill>
        </p:grpSpPr>
        <p:cxnSp>
          <p:nvCxnSpPr>
            <p:cNvPr id="60" name="Straight Connector 59"/>
            <p:cNvCxnSpPr/>
            <p:nvPr/>
          </p:nvCxnSpPr>
          <p:spPr>
            <a:xfrm flipH="1">
              <a:off x="4532885" y="2827373"/>
              <a:ext cx="683616" cy="435828"/>
            </a:xfrm>
            <a:prstGeom prst="line">
              <a:avLst/>
            </a:prstGeom>
            <a:grpFill/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4563455" y="2567461"/>
              <a:ext cx="1724468" cy="548105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Наблюдение за погодой</a:t>
              </a:r>
              <a:endParaRPr lang="en-AU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Group 76"/>
          <p:cNvGrpSpPr>
            <a:grpSpLocks/>
          </p:cNvGrpSpPr>
          <p:nvPr/>
        </p:nvGrpSpPr>
        <p:grpSpPr bwMode="auto">
          <a:xfrm>
            <a:off x="4590094" y="4348162"/>
            <a:ext cx="2303462" cy="1184752"/>
            <a:chOff x="6904320" y="3268618"/>
            <a:chExt cx="2012486" cy="962318"/>
          </a:xfrm>
          <a:solidFill>
            <a:schemeClr val="bg2">
              <a:lumMod val="50000"/>
            </a:schemeClr>
          </a:solidFill>
        </p:grpSpPr>
        <p:cxnSp>
          <p:nvCxnSpPr>
            <p:cNvPr id="72" name="Straight Connector 71"/>
            <p:cNvCxnSpPr>
              <a:endCxn id="75" idx="0"/>
            </p:cNvCxnSpPr>
            <p:nvPr/>
          </p:nvCxnSpPr>
          <p:spPr>
            <a:xfrm flipH="1">
              <a:off x="7910563" y="3268618"/>
              <a:ext cx="391959" cy="242158"/>
            </a:xfrm>
            <a:prstGeom prst="line">
              <a:avLst/>
            </a:prstGeom>
            <a:grpFill/>
            <a:ln w="28575">
              <a:solidFill>
                <a:srgbClr val="93C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ounded Rectangle 74"/>
            <p:cNvSpPr/>
            <p:nvPr/>
          </p:nvSpPr>
          <p:spPr>
            <a:xfrm>
              <a:off x="6904320" y="3510777"/>
              <a:ext cx="2012486" cy="720159"/>
            </a:xfrm>
            <a:prstGeom prst="roundRect">
              <a:avLst/>
            </a:prstGeom>
            <a:grpFill/>
            <a:ln>
              <a:noFill/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Оценка технических возможностей</a:t>
              </a:r>
              <a:endParaRPr lang="en-A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oup 81"/>
          <p:cNvGrpSpPr>
            <a:grpSpLocks/>
          </p:cNvGrpSpPr>
          <p:nvPr/>
        </p:nvGrpSpPr>
        <p:grpSpPr bwMode="auto">
          <a:xfrm>
            <a:off x="4638675" y="3763963"/>
            <a:ext cx="2447925" cy="584200"/>
            <a:chOff x="4639087" y="3763638"/>
            <a:chExt cx="2447612" cy="584194"/>
          </a:xfrm>
          <a:solidFill>
            <a:schemeClr val="accent6">
              <a:lumMod val="75000"/>
            </a:schemeClr>
          </a:solidFill>
        </p:grpSpPr>
        <p:cxnSp>
          <p:nvCxnSpPr>
            <p:cNvPr id="79" name="Straight Connector 78"/>
            <p:cNvCxnSpPr/>
            <p:nvPr/>
          </p:nvCxnSpPr>
          <p:spPr>
            <a:xfrm>
              <a:off x="4639087" y="3763638"/>
              <a:ext cx="652380" cy="315909"/>
            </a:xfrm>
            <a:prstGeom prst="line">
              <a:avLst/>
            </a:prstGeom>
            <a:grpFill/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/>
            <p:nvPr/>
          </p:nvSpPr>
          <p:spPr>
            <a:xfrm>
              <a:off x="5076056" y="3849288"/>
              <a:ext cx="2010643" cy="498544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  <a:effectLst>
              <a:outerShdw blurRad="149987" dist="127000" dir="270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Наблюдение за облаками</a:t>
              </a:r>
              <a:endParaRPr lang="en-AU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4" name="Horizontal Scroll 17"/>
          <p:cNvSpPr/>
          <p:nvPr/>
        </p:nvSpPr>
        <p:spPr>
          <a:xfrm>
            <a:off x="17463" y="6524625"/>
            <a:ext cx="1314450" cy="333375"/>
          </a:xfrm>
          <a:prstGeom prst="horizontalScroll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Знания</a:t>
            </a:r>
            <a:endParaRPr lang="en-AU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ounded Rectangle 91"/>
          <p:cNvSpPr/>
          <p:nvPr/>
        </p:nvSpPr>
        <p:spPr>
          <a:xfrm>
            <a:off x="17517" y="6152135"/>
            <a:ext cx="1418084" cy="30543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49987" dist="127000" dir="270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Мероприятие</a:t>
            </a:r>
            <a:endParaRPr lang="en-AU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ectangle 94"/>
          <p:cNvSpPr/>
          <p:nvPr/>
        </p:nvSpPr>
        <p:spPr>
          <a:xfrm>
            <a:off x="17517" y="5589240"/>
            <a:ext cx="1896211" cy="47137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49987" dist="127000" dir="270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Профессиональная задача</a:t>
            </a:r>
            <a:endParaRPr lang="en-AU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ight Triangle 61"/>
          <p:cNvSpPr/>
          <p:nvPr/>
        </p:nvSpPr>
        <p:spPr bwMode="auto">
          <a:xfrm flipV="1">
            <a:off x="4586288" y="3435350"/>
            <a:ext cx="3451225" cy="3451225"/>
          </a:xfrm>
          <a:prstGeom prst="rtTriangl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AU">
              <a:solidFill>
                <a:prstClr val="black"/>
              </a:solidFill>
            </a:endParaRPr>
          </a:p>
        </p:txBody>
      </p:sp>
      <p:sp>
        <p:nvSpPr>
          <p:cNvPr id="57" name="Right Triangle 56"/>
          <p:cNvSpPr/>
          <p:nvPr/>
        </p:nvSpPr>
        <p:spPr>
          <a:xfrm flipV="1">
            <a:off x="4586564" y="3438329"/>
            <a:ext cx="2366935" cy="2366935"/>
          </a:xfrm>
          <a:prstGeom prst="rtTriangl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AU">
              <a:solidFill>
                <a:prstClr val="white"/>
              </a:solidFill>
            </a:endParaRPr>
          </a:p>
        </p:txBody>
      </p:sp>
      <p:sp>
        <p:nvSpPr>
          <p:cNvPr id="12296" name="TextBox 18"/>
          <p:cNvSpPr txBox="1">
            <a:spLocks noChangeArrowheads="1"/>
          </p:cNvSpPr>
          <p:nvPr/>
        </p:nvSpPr>
        <p:spPr bwMode="auto">
          <a:xfrm rot="-2700000">
            <a:off x="4570413" y="3987800"/>
            <a:ext cx="1978025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AU" altLang="ru-RU" b="1">
                <a:solidFill>
                  <a:srgbClr val="FFFFFF"/>
                </a:solidFill>
              </a:rPr>
              <a:t>3. </a:t>
            </a:r>
            <a:r>
              <a:rPr lang="ru-RU" altLang="ru-RU" b="1">
                <a:solidFill>
                  <a:srgbClr val="FFFFFF"/>
                </a:solidFill>
              </a:rPr>
              <a:t>Определить образовательные потребности</a:t>
            </a:r>
            <a:endParaRPr lang="en-AU" altLang="ru-RU" b="1">
              <a:solidFill>
                <a:srgbClr val="FFFFFF"/>
              </a:solidFill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 rot="18900000">
            <a:off x="6165850" y="3927475"/>
            <a:ext cx="1271588" cy="460375"/>
          </a:xfrm>
          <a:prstGeom prst="round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cs typeface="Arial" pitchFamily="34" charset="0"/>
              </a:rPr>
              <a:t>Опрос обучающихся</a:t>
            </a:r>
            <a:endParaRPr lang="en-AU" sz="14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 rot="-2700000">
            <a:off x="4514850" y="5172075"/>
            <a:ext cx="2046288" cy="560388"/>
          </a:xfrm>
          <a:prstGeom prst="round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cs typeface="Arial" pitchFamily="34" charset="0"/>
              </a:rPr>
              <a:t>Определить проблемы в выполнении работы</a:t>
            </a:r>
            <a:endParaRPr lang="en-AU" sz="14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1" name="Right Triangle 60"/>
          <p:cNvSpPr/>
          <p:nvPr/>
        </p:nvSpPr>
        <p:spPr bwMode="auto">
          <a:xfrm flipH="1">
            <a:off x="1159127" y="20638"/>
            <a:ext cx="3427162" cy="3415131"/>
          </a:xfrm>
          <a:custGeom>
            <a:avLst/>
            <a:gdLst>
              <a:gd name="connsiteX0" fmla="*/ 0 w 3451225"/>
              <a:gd name="connsiteY0" fmla="*/ 3451225 h 3451225"/>
              <a:gd name="connsiteX1" fmla="*/ 0 w 3451225"/>
              <a:gd name="connsiteY1" fmla="*/ 0 h 3451225"/>
              <a:gd name="connsiteX2" fmla="*/ 3451225 w 3451225"/>
              <a:gd name="connsiteY2" fmla="*/ 3451225 h 3451225"/>
              <a:gd name="connsiteX3" fmla="*/ 0 w 3451225"/>
              <a:gd name="connsiteY3" fmla="*/ 3451225 h 3451225"/>
              <a:gd name="connsiteX0" fmla="*/ 0 w 3451225"/>
              <a:gd name="connsiteY0" fmla="*/ 3391067 h 3451225"/>
              <a:gd name="connsiteX1" fmla="*/ 0 w 3451225"/>
              <a:gd name="connsiteY1" fmla="*/ 0 h 3451225"/>
              <a:gd name="connsiteX2" fmla="*/ 3451225 w 3451225"/>
              <a:gd name="connsiteY2" fmla="*/ 3451225 h 3451225"/>
              <a:gd name="connsiteX3" fmla="*/ 0 w 3451225"/>
              <a:gd name="connsiteY3" fmla="*/ 3391067 h 3451225"/>
              <a:gd name="connsiteX0" fmla="*/ 0 w 3427162"/>
              <a:gd name="connsiteY0" fmla="*/ 3391067 h 3415131"/>
              <a:gd name="connsiteX1" fmla="*/ 0 w 3427162"/>
              <a:gd name="connsiteY1" fmla="*/ 0 h 3415131"/>
              <a:gd name="connsiteX2" fmla="*/ 3427162 w 3427162"/>
              <a:gd name="connsiteY2" fmla="*/ 3415131 h 3415131"/>
              <a:gd name="connsiteX3" fmla="*/ 0 w 3427162"/>
              <a:gd name="connsiteY3" fmla="*/ 3391067 h 3415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7162" h="3415131">
                <a:moveTo>
                  <a:pt x="0" y="3391067"/>
                </a:moveTo>
                <a:lnTo>
                  <a:pt x="0" y="0"/>
                </a:lnTo>
                <a:lnTo>
                  <a:pt x="3427162" y="3415131"/>
                </a:lnTo>
                <a:lnTo>
                  <a:pt x="0" y="3391067"/>
                </a:lnTo>
                <a:close/>
              </a:path>
            </a:pathLst>
          </a:cu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AU">
              <a:solidFill>
                <a:prstClr val="black"/>
              </a:solidFill>
            </a:endParaRPr>
          </a:p>
        </p:txBody>
      </p:sp>
      <p:sp>
        <p:nvSpPr>
          <p:cNvPr id="59" name="Right Triangle 58"/>
          <p:cNvSpPr/>
          <p:nvPr/>
        </p:nvSpPr>
        <p:spPr bwMode="auto">
          <a:xfrm>
            <a:off x="4578350" y="0"/>
            <a:ext cx="3451225" cy="3451225"/>
          </a:xfrm>
          <a:prstGeom prst="rtTriangle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AU">
              <a:solidFill>
                <a:prstClr val="black"/>
              </a:solidFill>
            </a:endParaRPr>
          </a:p>
        </p:txBody>
      </p:sp>
      <p:sp>
        <p:nvSpPr>
          <p:cNvPr id="60" name="Right Triangle 59"/>
          <p:cNvSpPr/>
          <p:nvPr/>
        </p:nvSpPr>
        <p:spPr bwMode="auto">
          <a:xfrm flipH="1" flipV="1">
            <a:off x="1135063" y="3421912"/>
            <a:ext cx="3451224" cy="3451426"/>
          </a:xfrm>
          <a:prstGeom prst="rtTriangle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AU">
              <a:solidFill>
                <a:prstClr val="black"/>
              </a:solidFill>
            </a:endParaRPr>
          </a:p>
        </p:txBody>
      </p:sp>
      <p:sp>
        <p:nvSpPr>
          <p:cNvPr id="16" name="Right Triangle 15"/>
          <p:cNvSpPr/>
          <p:nvPr/>
        </p:nvSpPr>
        <p:spPr>
          <a:xfrm>
            <a:off x="4599379" y="1082049"/>
            <a:ext cx="2366935" cy="2366935"/>
          </a:xfrm>
          <a:prstGeom prst="rtTriangl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AU">
              <a:solidFill>
                <a:prstClr val="black"/>
              </a:solidFill>
            </a:endParaRPr>
          </a:p>
        </p:txBody>
      </p:sp>
      <p:sp>
        <p:nvSpPr>
          <p:cNvPr id="55" name="Right Triangle 54"/>
          <p:cNvSpPr/>
          <p:nvPr/>
        </p:nvSpPr>
        <p:spPr>
          <a:xfrm flipH="1" flipV="1">
            <a:off x="2219628" y="3429196"/>
            <a:ext cx="2366936" cy="2366935"/>
          </a:xfrm>
          <a:prstGeom prst="rtTriangle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AU">
              <a:solidFill>
                <a:prstClr val="black"/>
              </a:solidFill>
            </a:endParaRPr>
          </a:p>
        </p:txBody>
      </p:sp>
      <p:sp>
        <p:nvSpPr>
          <p:cNvPr id="56" name="Right Triangle 55"/>
          <p:cNvSpPr/>
          <p:nvPr/>
        </p:nvSpPr>
        <p:spPr>
          <a:xfrm flipH="1">
            <a:off x="2219628" y="1062262"/>
            <a:ext cx="2366936" cy="2366934"/>
          </a:xfrm>
          <a:prstGeom prst="rtTriangle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AU">
              <a:solidFill>
                <a:prstClr val="black"/>
              </a:solidFill>
            </a:endParaRPr>
          </a:p>
        </p:txBody>
      </p:sp>
      <p:sp>
        <p:nvSpPr>
          <p:cNvPr id="12317" name="TextBox 16"/>
          <p:cNvSpPr txBox="1">
            <a:spLocks noChangeArrowheads="1"/>
          </p:cNvSpPr>
          <p:nvPr/>
        </p:nvSpPr>
        <p:spPr bwMode="auto">
          <a:xfrm rot="2700000">
            <a:off x="4655344" y="2221707"/>
            <a:ext cx="1704975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AU" altLang="ru-RU" b="1">
                <a:solidFill>
                  <a:srgbClr val="FFFFFF"/>
                </a:solidFill>
              </a:rPr>
              <a:t>2. </a:t>
            </a:r>
            <a:r>
              <a:rPr lang="ru-RU" altLang="ru-RU" b="1">
                <a:solidFill>
                  <a:srgbClr val="FFFFFF"/>
                </a:solidFill>
              </a:rPr>
              <a:t>Уточнить компетенции</a:t>
            </a:r>
            <a:endParaRPr lang="en-AU" altLang="ru-RU" b="1">
              <a:solidFill>
                <a:srgbClr val="FFFFFF"/>
              </a:solidFill>
            </a:endParaRPr>
          </a:p>
        </p:txBody>
      </p:sp>
      <p:sp>
        <p:nvSpPr>
          <p:cNvPr id="12318" name="TextBox 21"/>
          <p:cNvSpPr txBox="1">
            <a:spLocks noChangeArrowheads="1"/>
          </p:cNvSpPr>
          <p:nvPr/>
        </p:nvSpPr>
        <p:spPr bwMode="auto">
          <a:xfrm rot="2700000">
            <a:off x="2757487" y="4040188"/>
            <a:ext cx="1706563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AU" altLang="ru-RU" b="1">
                <a:solidFill>
                  <a:srgbClr val="FFFFFF"/>
                </a:solidFill>
              </a:rPr>
              <a:t>4. </a:t>
            </a:r>
            <a:r>
              <a:rPr lang="ru-RU" altLang="ru-RU" b="1">
                <a:solidFill>
                  <a:srgbClr val="FFFFFF"/>
                </a:solidFill>
              </a:rPr>
              <a:t>Установить цели обучения</a:t>
            </a:r>
            <a:endParaRPr lang="en-AU" altLang="ru-RU" b="1">
              <a:solidFill>
                <a:srgbClr val="FFFFFF"/>
              </a:solidFill>
            </a:endParaRPr>
          </a:p>
        </p:txBody>
      </p:sp>
      <p:sp>
        <p:nvSpPr>
          <p:cNvPr id="12319" name="TextBox 22"/>
          <p:cNvSpPr txBox="1">
            <a:spLocks noChangeArrowheads="1"/>
          </p:cNvSpPr>
          <p:nvPr/>
        </p:nvSpPr>
        <p:spPr bwMode="auto">
          <a:xfrm rot="-2700000">
            <a:off x="2405063" y="2184400"/>
            <a:ext cx="24304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AU" altLang="ru-RU" b="1">
                <a:solidFill>
                  <a:srgbClr val="FFFFFF"/>
                </a:solidFill>
              </a:rPr>
              <a:t>1. </a:t>
            </a:r>
            <a:r>
              <a:rPr lang="ru-RU" altLang="ru-RU" b="1">
                <a:solidFill>
                  <a:srgbClr val="FFFFFF"/>
                </a:solidFill>
              </a:rPr>
              <a:t>Определить организационные потребности</a:t>
            </a:r>
            <a:endParaRPr lang="en-GB" altLang="ru-RU" b="1">
              <a:solidFill>
                <a:srgbClr val="FFFFFF"/>
              </a:solidFill>
            </a:endParaRPr>
          </a:p>
        </p:txBody>
      </p:sp>
      <p:sp>
        <p:nvSpPr>
          <p:cNvPr id="32" name="Rectangle 31"/>
          <p:cNvSpPr/>
          <p:nvPr/>
        </p:nvSpPr>
        <p:spPr bwMode="auto">
          <a:xfrm rot="18900000">
            <a:off x="1525588" y="2278063"/>
            <a:ext cx="2144712" cy="5651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cs typeface="Arial" pitchFamily="34" charset="0"/>
              </a:rPr>
              <a:t>Определить необходимое обучение для сотрудников</a:t>
            </a:r>
            <a:endParaRPr lang="en-AU" sz="14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 rot="18900000">
            <a:off x="3049588" y="989013"/>
            <a:ext cx="1738312" cy="54292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cs typeface="Arial" pitchFamily="34" charset="0"/>
              </a:rPr>
              <a:t>Определить профессиональные задачи</a:t>
            </a:r>
            <a:endParaRPr lang="en-AU" sz="14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 rot="2700000">
            <a:off x="4634706" y="986632"/>
            <a:ext cx="1497013" cy="685800"/>
          </a:xfrm>
          <a:prstGeom prst="round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cs typeface="Arial" pitchFamily="34" charset="0"/>
              </a:rPr>
              <a:t>Уточнить или  адаптировать</a:t>
            </a:r>
            <a:endParaRPr lang="en-AU" sz="14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6" name="Rounded Rectangle 45"/>
          <p:cNvSpPr/>
          <p:nvPr/>
        </p:nvSpPr>
        <p:spPr bwMode="auto">
          <a:xfrm rot="2700000">
            <a:off x="2889251" y="5153025"/>
            <a:ext cx="1682750" cy="733425"/>
          </a:xfrm>
          <a:prstGeom prst="round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cs typeface="Arial" pitchFamily="34" charset="0"/>
              </a:rPr>
              <a:t>Определить потребности обучения</a:t>
            </a:r>
            <a:endParaRPr lang="en-AU" sz="14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7" name="Rounded Rectangle 46"/>
          <p:cNvSpPr/>
          <p:nvPr/>
        </p:nvSpPr>
        <p:spPr bwMode="auto">
          <a:xfrm rot="2700000">
            <a:off x="1787526" y="3979862"/>
            <a:ext cx="1339850" cy="511175"/>
          </a:xfrm>
          <a:prstGeom prst="round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cs typeface="Arial" pitchFamily="34" charset="0"/>
              </a:rPr>
              <a:t>Определить приоритеты</a:t>
            </a:r>
            <a:endParaRPr lang="en-AU" sz="14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473575" y="1628775"/>
            <a:ext cx="314325" cy="215900"/>
          </a:xfrm>
          <a:prstGeom prst="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AU">
              <a:solidFill>
                <a:prstClr val="white"/>
              </a:solidFill>
            </a:endParaRPr>
          </a:p>
        </p:txBody>
      </p:sp>
      <p:sp>
        <p:nvSpPr>
          <p:cNvPr id="50" name="Right Arrow 49"/>
          <p:cNvSpPr/>
          <p:nvPr/>
        </p:nvSpPr>
        <p:spPr>
          <a:xfrm flipH="1" flipV="1">
            <a:off x="4400550" y="4868863"/>
            <a:ext cx="315913" cy="215900"/>
          </a:xfrm>
          <a:prstGeom prst="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AU">
              <a:solidFill>
                <a:prstClr val="white"/>
              </a:solidFill>
            </a:endParaRPr>
          </a:p>
        </p:txBody>
      </p:sp>
      <p:sp>
        <p:nvSpPr>
          <p:cNvPr id="49" name="Right Arrow 48"/>
          <p:cNvSpPr/>
          <p:nvPr/>
        </p:nvSpPr>
        <p:spPr>
          <a:xfrm rot="5400000">
            <a:off x="6011863" y="3335338"/>
            <a:ext cx="315912" cy="214312"/>
          </a:xfrm>
          <a:prstGeom prst="rightArrow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AU">
              <a:solidFill>
                <a:prstClr val="white"/>
              </a:solidFill>
            </a:endParaRPr>
          </a:p>
        </p:txBody>
      </p:sp>
      <p:grpSp>
        <p:nvGrpSpPr>
          <p:cNvPr id="12328" name="Group 2"/>
          <p:cNvGrpSpPr>
            <a:grpSpLocks/>
          </p:cNvGrpSpPr>
          <p:nvPr/>
        </p:nvGrpSpPr>
        <p:grpSpPr bwMode="auto">
          <a:xfrm>
            <a:off x="3740150" y="2562225"/>
            <a:ext cx="1636713" cy="1689100"/>
            <a:chOff x="3697289" y="2517775"/>
            <a:chExt cx="1722437" cy="1778000"/>
          </a:xfrm>
        </p:grpSpPr>
        <p:sp>
          <p:nvSpPr>
            <p:cNvPr id="52" name="Oval 51"/>
            <p:cNvSpPr>
              <a:spLocks noChangeArrowheads="1"/>
            </p:cNvSpPr>
            <p:nvPr/>
          </p:nvSpPr>
          <p:spPr bwMode="auto">
            <a:xfrm>
              <a:off x="3697289" y="2517775"/>
              <a:ext cx="1722437" cy="1722856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E60000"/>
                </a:gs>
                <a:gs pos="100000">
                  <a:srgbClr val="A00000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rotWithShape="0">
                <a:srgbClr val="808080">
                  <a:alpha val="42998"/>
                </a:srgbClr>
              </a:outerShdw>
            </a:effectLst>
            <a:extLst/>
          </p:spPr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latin typeface="+mn-lt"/>
                <a:ea typeface="ＭＳ Ｐゴシック" charset="-128"/>
              </a:endParaRPr>
            </a:p>
          </p:txBody>
        </p:sp>
        <p:sp>
          <p:nvSpPr>
            <p:cNvPr id="54" name="Måne 64"/>
            <p:cNvSpPr/>
            <p:nvPr/>
          </p:nvSpPr>
          <p:spPr bwMode="auto">
            <a:xfrm rot="16552097">
              <a:off x="4136814" y="3097227"/>
              <a:ext cx="809122" cy="1587974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2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 dirty="0" err="1">
                <a:solidFill>
                  <a:sysClr val="window" lastClr="FFFFFF"/>
                </a:solidFill>
                <a:latin typeface="Calibri"/>
                <a:ea typeface="+mn-ea"/>
                <a:cs typeface="Arial" charset="0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3929509" y="2601328"/>
              <a:ext cx="1251314" cy="927435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4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546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a typeface="ＭＳ Ｐゴシック" charset="-128"/>
              </a:endParaRPr>
            </a:p>
          </p:txBody>
        </p:sp>
      </p:grpSp>
      <p:sp>
        <p:nvSpPr>
          <p:cNvPr id="12329" name="TextBox 13"/>
          <p:cNvSpPr txBox="1">
            <a:spLocks noChangeArrowheads="1"/>
          </p:cNvSpPr>
          <p:nvPr/>
        </p:nvSpPr>
        <p:spPr bwMode="auto">
          <a:xfrm>
            <a:off x="3663950" y="2992438"/>
            <a:ext cx="1782763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1600" b="1">
                <a:solidFill>
                  <a:srgbClr val="FFFFFF"/>
                </a:solidFill>
              </a:rPr>
              <a:t>Установите образовательные потребности</a:t>
            </a:r>
            <a:endParaRPr lang="en-AU" altLang="ru-RU" sz="1600" b="1">
              <a:solidFill>
                <a:srgbClr val="FFFFFF"/>
              </a:solidFill>
            </a:endParaRPr>
          </a:p>
        </p:txBody>
      </p:sp>
      <p:sp>
        <p:nvSpPr>
          <p:cNvPr id="72" name="Rounded Rectangle 71"/>
          <p:cNvSpPr/>
          <p:nvPr/>
        </p:nvSpPr>
        <p:spPr bwMode="auto">
          <a:xfrm rot="2700000">
            <a:off x="5672932" y="2216944"/>
            <a:ext cx="1935162" cy="685800"/>
          </a:xfrm>
          <a:prstGeom prst="round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cs typeface="Arial" pitchFamily="34" charset="0"/>
              </a:rPr>
              <a:t>Установить критерии выполнения работы</a:t>
            </a:r>
            <a:endParaRPr lang="en-AU" sz="14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61325" y="5805488"/>
            <a:ext cx="1082675" cy="1039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AU">
              <a:solidFill>
                <a:prstClr val="white"/>
              </a:solidFill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0" y="65696"/>
            <a:ext cx="4400550" cy="91503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0" dirty="0" smtClean="0">
                <a:ln w="1905"/>
                <a:gradFill>
                  <a:gsLst>
                    <a:gs pos="0">
                      <a:srgbClr val="FEA022">
                        <a:shade val="20000"/>
                        <a:satMod val="200000"/>
                      </a:srgbClr>
                    </a:gs>
                    <a:gs pos="78000">
                      <a:srgbClr val="FEA022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EA022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Arial" charset="0"/>
              </a:rPr>
              <a:t>Многоуровневая карта учебных действий</a:t>
            </a:r>
            <a:endParaRPr lang="en-AU" sz="3200" b="1" kern="0" dirty="0">
              <a:ln w="1905"/>
              <a:gradFill>
                <a:gsLst>
                  <a:gs pos="0">
                    <a:srgbClr val="FEA022">
                      <a:shade val="20000"/>
                      <a:satMod val="200000"/>
                    </a:srgbClr>
                  </a:gs>
                  <a:gs pos="78000">
                    <a:srgbClr val="FEA022">
                      <a:tint val="90000"/>
                      <a:shade val="89000"/>
                      <a:satMod val="220000"/>
                    </a:srgbClr>
                  </a:gs>
                  <a:gs pos="100000">
                    <a:srgbClr val="FEA022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+mn-ea"/>
              <a:cs typeface="Arial" charset="0"/>
            </a:endParaRPr>
          </a:p>
        </p:txBody>
      </p:sp>
      <p:sp>
        <p:nvSpPr>
          <p:cNvPr id="12333" name="TextBox 11"/>
          <p:cNvSpPr txBox="1">
            <a:spLocks noChangeArrowheads="1"/>
          </p:cNvSpPr>
          <p:nvPr/>
        </p:nvSpPr>
        <p:spPr bwMode="auto">
          <a:xfrm>
            <a:off x="6472238" y="4976813"/>
            <a:ext cx="25638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ru-RU" altLang="ru-RU"/>
              <a:t>Каждая профессиональная задача представлена в карте учебных действий</a:t>
            </a:r>
            <a:endParaRPr lang="en-AU" alt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6" name="Straight Connector 105"/>
          <p:cNvCxnSpPr/>
          <p:nvPr/>
        </p:nvCxnSpPr>
        <p:spPr>
          <a:xfrm flipH="1" flipV="1">
            <a:off x="4556125" y="4675188"/>
            <a:ext cx="7938" cy="3683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H="1" flipV="1">
            <a:off x="6943725" y="4340225"/>
            <a:ext cx="431800" cy="30162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 flipV="1">
            <a:off x="5521325" y="2455863"/>
            <a:ext cx="1457325" cy="92551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578225" y="2487613"/>
            <a:ext cx="993775" cy="129063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572000" y="2455863"/>
            <a:ext cx="949325" cy="132238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4572000" y="3284538"/>
            <a:ext cx="1368425" cy="109378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556125" y="3213100"/>
            <a:ext cx="15875" cy="105886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3159125" y="3284538"/>
            <a:ext cx="1412875" cy="66992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541338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AU" sz="2800" b="1" dirty="0" smtClean="0">
                <a:solidFill>
                  <a:srgbClr val="FFFFFF"/>
                </a:solidFill>
              </a:rPr>
              <a:t>3. </a:t>
            </a:r>
            <a:r>
              <a:rPr lang="ru-RU" sz="2800" b="1" dirty="0" smtClean="0">
                <a:solidFill>
                  <a:srgbClr val="FFFFFF"/>
                </a:solidFill>
              </a:rPr>
              <a:t>Определить образовательные потребности</a:t>
            </a:r>
            <a:endParaRPr lang="en-GB" sz="2800" b="1" dirty="0" smtClean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491879" y="3213422"/>
            <a:ext cx="2520281" cy="56515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prstClr val="black"/>
                </a:solidFill>
                <a:cs typeface="Arial" pitchFamily="34" charset="0"/>
              </a:rPr>
              <a:t>Опрос обучающихся</a:t>
            </a:r>
            <a:endParaRPr lang="en-AU" sz="20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97895" y="3701987"/>
            <a:ext cx="1368152" cy="53075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На основе компетенций</a:t>
            </a:r>
            <a:endParaRPr lang="en-A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766047" y="3691643"/>
            <a:ext cx="1393577" cy="526399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C000"/>
            </a:solidFill>
          </a:ln>
          <a:effectLst>
            <a:outerShdw blurRad="165100" dist="139700" dir="2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dirty="0">
                <a:solidFill>
                  <a:prstClr val="black"/>
                </a:solidFill>
                <a:cs typeface="Arial" pitchFamily="34" charset="0"/>
              </a:rPr>
              <a:t>Определите содержание</a:t>
            </a:r>
            <a:endParaRPr lang="en-AU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572001" y="2455519"/>
            <a:ext cx="1539952" cy="526399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C000"/>
            </a:solidFill>
          </a:ln>
          <a:effectLst>
            <a:outerShdw blurRad="165100" dist="139700" dir="2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dirty="0">
                <a:solidFill>
                  <a:prstClr val="black"/>
                </a:solidFill>
                <a:cs typeface="Arial" pitchFamily="34" charset="0"/>
              </a:rPr>
              <a:t>Разработайте опрос</a:t>
            </a:r>
            <a:endParaRPr lang="en-AU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763851" y="4077072"/>
            <a:ext cx="1275203" cy="526399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C000"/>
            </a:solidFill>
          </a:ln>
          <a:effectLst>
            <a:outerShdw blurRad="165100" dist="139700" dir="2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dirty="0">
                <a:solidFill>
                  <a:prstClr val="black"/>
                </a:solidFill>
                <a:cs typeface="Arial" pitchFamily="34" charset="0"/>
              </a:rPr>
              <a:t>Проведите опрос</a:t>
            </a:r>
            <a:endParaRPr lang="en-AU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966019" y="4077072"/>
            <a:ext cx="1179912" cy="526399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C000"/>
            </a:solidFill>
          </a:ln>
          <a:effectLst>
            <a:outerShdw blurRad="165100" dist="139700" dir="2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dirty="0">
                <a:solidFill>
                  <a:prstClr val="black"/>
                </a:solidFill>
                <a:cs typeface="Arial" pitchFamily="34" charset="0"/>
              </a:rPr>
              <a:t>Анализ опроса</a:t>
            </a:r>
            <a:endParaRPr lang="en-AU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539552" y="1700808"/>
            <a:ext cx="2276510" cy="526399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165100" dist="139700" dir="2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Обзор опросов-тестов</a:t>
            </a:r>
            <a:endParaRPr lang="en-A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6515446" y="980728"/>
            <a:ext cx="2305026" cy="5776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Средства проведения онлайн опроса (</a:t>
            </a:r>
            <a:r>
              <a:rPr lang="en-AU" sz="1600" dirty="0">
                <a:solidFill>
                  <a:prstClr val="black"/>
                </a:solidFill>
                <a:cs typeface="Arial" pitchFamily="34" charset="0"/>
              </a:rPr>
              <a:t>Moodle, Survey Monkey</a:t>
            </a: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)</a:t>
            </a:r>
            <a:endParaRPr lang="en-AU" sz="1600" dirty="0">
              <a:solidFill>
                <a:prstClr val="black"/>
              </a:solidFill>
              <a:cs typeface="Arial" pitchFamily="34" charset="0"/>
            </a:endParaRPr>
          </a:p>
        </p:txBody>
      </p:sp>
      <p:cxnSp>
        <p:nvCxnSpPr>
          <p:cNvPr id="88" name="Straight Connector 87"/>
          <p:cNvCxnSpPr/>
          <p:nvPr/>
        </p:nvCxnSpPr>
        <p:spPr>
          <a:xfrm>
            <a:off x="2816225" y="1995488"/>
            <a:ext cx="762000" cy="49212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 bwMode="auto">
          <a:xfrm>
            <a:off x="3159624" y="1174409"/>
            <a:ext cx="1394157" cy="526399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165100" dist="139700" dir="2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Опробуйте опрос</a:t>
            </a:r>
            <a:endParaRPr lang="en-AU" sz="1600" dirty="0">
              <a:solidFill>
                <a:prstClr val="black"/>
              </a:solidFill>
              <a:cs typeface="Arial" pitchFamily="34" charset="0"/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 flipH="1">
            <a:off x="3578225" y="1700213"/>
            <a:ext cx="277813" cy="7874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 bwMode="auto">
          <a:xfrm>
            <a:off x="2699792" y="836712"/>
            <a:ext cx="2304256" cy="26537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Анализ потребностей</a:t>
            </a:r>
            <a:endParaRPr lang="en-A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5436096" y="1683364"/>
            <a:ext cx="2448272" cy="526399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165100" dist="139700" dir="2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Руководство по средствам онлайн опроса</a:t>
            </a:r>
            <a:endParaRPr lang="en-AU" sz="1600" dirty="0">
              <a:solidFill>
                <a:prstClr val="black"/>
              </a:solidFill>
              <a:cs typeface="Arial" pitchFamily="34" charset="0"/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 flipH="1">
            <a:off x="5521325" y="2209800"/>
            <a:ext cx="820738" cy="24606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 bwMode="auto">
          <a:xfrm>
            <a:off x="3846785" y="4869160"/>
            <a:ext cx="1435849" cy="526399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165100" dist="139700" dir="2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Анализ опроса-теста</a:t>
            </a:r>
            <a:endParaRPr lang="en-A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6970880" y="2444851"/>
            <a:ext cx="1705576" cy="526399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165100" dist="139700" dir="2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Создайте пример опроса</a:t>
            </a:r>
            <a:endParaRPr lang="en-AU" sz="1600" dirty="0">
              <a:solidFill>
                <a:prstClr val="black"/>
              </a:solidFill>
              <a:cs typeface="Arial" pitchFamily="34" charset="0"/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 flipH="1">
            <a:off x="6111875" y="2708275"/>
            <a:ext cx="858838" cy="1111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/>
          <p:cNvSpPr/>
          <p:nvPr/>
        </p:nvSpPr>
        <p:spPr bwMode="auto">
          <a:xfrm>
            <a:off x="6979192" y="3118625"/>
            <a:ext cx="1462332" cy="526399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165100" dist="139700" dir="2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Анализ опроса</a:t>
            </a:r>
            <a:endParaRPr lang="en-AU" sz="1600" dirty="0">
              <a:solidFill>
                <a:prstClr val="black"/>
              </a:solidFill>
              <a:cs typeface="Arial" pitchFamily="34" charset="0"/>
            </a:endParaRPr>
          </a:p>
        </p:txBody>
      </p:sp>
      <p:cxnSp>
        <p:nvCxnSpPr>
          <p:cNvPr id="121" name="Straight Connector 120"/>
          <p:cNvCxnSpPr/>
          <p:nvPr/>
        </p:nvCxnSpPr>
        <p:spPr>
          <a:xfrm flipH="1" flipV="1">
            <a:off x="6529388" y="4640263"/>
            <a:ext cx="12700" cy="9652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 bwMode="auto">
          <a:xfrm>
            <a:off x="5810250" y="5134849"/>
            <a:ext cx="1462332" cy="526399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165100" dist="139700" dir="2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Обзор опроса</a:t>
            </a:r>
            <a:endParaRPr lang="en-A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3849370" y="5517232"/>
            <a:ext cx="1586726" cy="72008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Анализ инструментов и техник</a:t>
            </a:r>
            <a:endParaRPr lang="en-A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7376001" y="4271963"/>
            <a:ext cx="1462332" cy="632761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165100" dist="139700" dir="2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Проверьте тестовый опрос</a:t>
            </a:r>
            <a:endParaRPr lang="en-A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267770" y="4873698"/>
            <a:ext cx="3310455" cy="85955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Заметьте, что необходимости в этом может и не быть, если есть сведения об образовании участников или содержание новое</a:t>
            </a:r>
            <a:r>
              <a:rPr lang="en-AU" sz="1600" dirty="0">
                <a:solidFill>
                  <a:prstClr val="black"/>
                </a:solidFill>
                <a:cs typeface="Arial" pitchFamily="34" charset="0"/>
              </a:rPr>
              <a:t>.</a:t>
            </a:r>
          </a:p>
        </p:txBody>
      </p:sp>
      <p:sp>
        <p:nvSpPr>
          <p:cNvPr id="13384" name="TextBox 36"/>
          <p:cNvSpPr txBox="1">
            <a:spLocks noChangeArrowheads="1"/>
          </p:cNvSpPr>
          <p:nvPr/>
        </p:nvSpPr>
        <p:spPr bwMode="auto">
          <a:xfrm>
            <a:off x="5727700" y="6608763"/>
            <a:ext cx="3381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ru-RU" altLang="ru-RU" sz="1200">
                <a:solidFill>
                  <a:srgbClr val="000000"/>
                </a:solidFill>
              </a:rPr>
              <a:t>Карта задач и учебных мероприятий</a:t>
            </a:r>
            <a:endParaRPr lang="en-AU" altLang="ru-RU" sz="1200">
              <a:solidFill>
                <a:srgbClr val="000000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393862" y="5013176"/>
            <a:ext cx="1570626" cy="50405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Список участников</a:t>
            </a:r>
            <a:endParaRPr lang="en-AU" sz="16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988268" y="2241550"/>
            <a:ext cx="1367708" cy="526399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C000"/>
            </a:solidFill>
          </a:ln>
          <a:effectLst>
            <a:outerShdw blurRad="165100" dist="139700" dir="2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dirty="0">
                <a:solidFill>
                  <a:prstClr val="black"/>
                </a:solidFill>
                <a:cs typeface="Arial" pitchFamily="34" charset="0"/>
              </a:rPr>
              <a:t>Определите формат</a:t>
            </a:r>
            <a:endParaRPr lang="en-AU" dirty="0">
              <a:solidFill>
                <a:prstClr val="black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788a6363cf75c95a6f26baad3754241828d8b19"/>
</p:tagLst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23455</TotalTime>
  <Words>517</Words>
  <Application>Microsoft Office PowerPoint</Application>
  <PresentationFormat>On-screen Show (4:3)</PresentationFormat>
  <Paragraphs>161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MS PGothic</vt:lpstr>
      <vt:lpstr>Arial</vt:lpstr>
      <vt:lpstr>Arial Black</vt:lpstr>
      <vt:lpstr>Office Theme</vt:lpstr>
      <vt:lpstr>2_Office Theme</vt:lpstr>
      <vt:lpstr> Карты учебных действий: примеры</vt:lpstr>
      <vt:lpstr>Карта учебных действий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Throw away your syllabus!</dc:title>
  <dc:creator>Ian Bell</dc:creator>
  <cp:lastModifiedBy>Пользователь</cp:lastModifiedBy>
  <cp:revision>689</cp:revision>
  <cp:lastPrinted>2012-11-30T04:12:52Z</cp:lastPrinted>
  <dcterms:created xsi:type="dcterms:W3CDTF">2012-01-29T15:15:58Z</dcterms:created>
  <dcterms:modified xsi:type="dcterms:W3CDTF">2020-04-20T15:26:06Z</dcterms:modified>
</cp:coreProperties>
</file>