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62" r:id="rId3"/>
    <p:sldId id="263" r:id="rId4"/>
    <p:sldId id="264" r:id="rId5"/>
    <p:sldId id="265" r:id="rId6"/>
    <p:sldId id="266" r:id="rId7"/>
    <p:sldId id="267" r:id="rId8"/>
    <p:sldId id="268" r:id="rId9"/>
    <p:sldId id="271" r:id="rId10"/>
    <p:sldId id="269" r:id="rId11"/>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63" userDrawn="1">
          <p15:clr>
            <a:srgbClr val="A4A3A4"/>
          </p15:clr>
        </p15:guide>
        <p15:guide id="2" pos="1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autoAdjust="0"/>
  </p:normalViewPr>
  <p:slideViewPr>
    <p:cSldViewPr snapToGrid="0">
      <p:cViewPr varScale="1">
        <p:scale>
          <a:sx n="85" d="100"/>
          <a:sy n="85" d="100"/>
        </p:scale>
        <p:origin x="-654" y="-78"/>
      </p:cViewPr>
      <p:guideLst>
        <p:guide orient="horz" pos="463"/>
        <p:guide pos="11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83B2F6-3BC4-4D1B-9F6C-B8E86401FA1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50DDD0-4110-4278-BE9B-5618D1D9D72A}">
      <dgm:prSet phldrT="[Text]" custT="1"/>
      <dgm:spPr>
        <a:solidFill>
          <a:schemeClr val="accent2">
            <a:alpha val="50000"/>
          </a:schemeClr>
        </a:solidFill>
        <a:ln>
          <a:solidFill>
            <a:schemeClr val="tx2"/>
          </a:solidFill>
        </a:ln>
      </dgm:spPr>
      <dgm:t>
        <a:bodyPr/>
        <a:lstStyle/>
        <a:p>
          <a:r>
            <a:rPr lang="en-US" sz="1800" dirty="0" smtClean="0">
              <a:solidFill>
                <a:srgbClr val="000000"/>
              </a:solidFill>
            </a:rPr>
            <a:t>1</a:t>
          </a:r>
          <a:endParaRPr lang="en-US" sz="1800" dirty="0">
            <a:solidFill>
              <a:srgbClr val="000000"/>
            </a:solidFill>
          </a:endParaRPr>
        </a:p>
      </dgm:t>
    </dgm:pt>
    <dgm:pt modelId="{4A7B8270-3143-4A85-9EEF-63BBE4E50335}" type="parTrans" cxnId="{0CDCE94D-7E15-4017-BC2E-D9F6ECE44FE5}">
      <dgm:prSet/>
      <dgm:spPr/>
      <dgm:t>
        <a:bodyPr/>
        <a:lstStyle/>
        <a:p>
          <a:endParaRPr lang="en-US" sz="1800">
            <a:solidFill>
              <a:srgbClr val="000000"/>
            </a:solidFill>
          </a:endParaRPr>
        </a:p>
      </dgm:t>
    </dgm:pt>
    <dgm:pt modelId="{57BDD2FA-F1CF-41D7-97E5-DB639E0A1763}" type="sibTrans" cxnId="{0CDCE94D-7E15-4017-BC2E-D9F6ECE44FE5}">
      <dgm:prSet/>
      <dgm:spPr/>
      <dgm:t>
        <a:bodyPr/>
        <a:lstStyle/>
        <a:p>
          <a:endParaRPr lang="en-US" sz="1800">
            <a:solidFill>
              <a:srgbClr val="000000"/>
            </a:solidFill>
          </a:endParaRPr>
        </a:p>
      </dgm:t>
    </dgm:pt>
    <dgm:pt modelId="{A59ED20F-132A-4789-B0F3-70564E29CDDD}">
      <dgm:prSet phldrT="[Text]" custT="1"/>
      <dgm:spPr>
        <a:solidFill>
          <a:schemeClr val="accent3">
            <a:alpha val="50000"/>
          </a:schemeClr>
        </a:solidFill>
        <a:ln>
          <a:solidFill>
            <a:schemeClr val="tx2"/>
          </a:solidFill>
        </a:ln>
      </dgm:spPr>
      <dgm:t>
        <a:bodyPr/>
        <a:lstStyle/>
        <a:p>
          <a:r>
            <a:rPr lang="en-US" sz="1800" dirty="0" smtClean="0">
              <a:solidFill>
                <a:srgbClr val="000000"/>
              </a:solidFill>
            </a:rPr>
            <a:t>2</a:t>
          </a:r>
          <a:endParaRPr lang="en-US" sz="1800" dirty="0">
            <a:solidFill>
              <a:srgbClr val="000000"/>
            </a:solidFill>
          </a:endParaRPr>
        </a:p>
      </dgm:t>
    </dgm:pt>
    <dgm:pt modelId="{1229F6FD-2719-4B3D-B442-F7581F248A65}" type="parTrans" cxnId="{9D25AA22-B16F-4A56-B240-514651D60820}">
      <dgm:prSet/>
      <dgm:spPr/>
      <dgm:t>
        <a:bodyPr/>
        <a:lstStyle/>
        <a:p>
          <a:endParaRPr lang="en-US" sz="1800">
            <a:solidFill>
              <a:srgbClr val="000000"/>
            </a:solidFill>
          </a:endParaRPr>
        </a:p>
      </dgm:t>
    </dgm:pt>
    <dgm:pt modelId="{D55C82AE-73BA-4E20-B498-BBBF1AF23C7E}" type="sibTrans" cxnId="{9D25AA22-B16F-4A56-B240-514651D60820}">
      <dgm:prSet/>
      <dgm:spPr/>
      <dgm:t>
        <a:bodyPr/>
        <a:lstStyle/>
        <a:p>
          <a:endParaRPr lang="en-US" sz="1800">
            <a:solidFill>
              <a:srgbClr val="000000"/>
            </a:solidFill>
          </a:endParaRPr>
        </a:p>
      </dgm:t>
    </dgm:pt>
    <dgm:pt modelId="{8D6AE707-FB5A-4A35-906B-D3AACAB488F2}">
      <dgm:prSet phldrT="[Text]" custT="1"/>
      <dgm:spPr>
        <a:solidFill>
          <a:schemeClr val="accent4">
            <a:alpha val="50000"/>
          </a:schemeClr>
        </a:solidFill>
        <a:ln>
          <a:solidFill>
            <a:schemeClr val="tx2"/>
          </a:solidFill>
        </a:ln>
      </dgm:spPr>
      <dgm:t>
        <a:bodyPr/>
        <a:lstStyle/>
        <a:p>
          <a:r>
            <a:rPr lang="en-US" sz="1800" dirty="0" smtClean="0">
              <a:solidFill>
                <a:srgbClr val="000000"/>
              </a:solidFill>
            </a:rPr>
            <a:t>3</a:t>
          </a:r>
          <a:endParaRPr lang="en-US" sz="1800" dirty="0">
            <a:solidFill>
              <a:srgbClr val="000000"/>
            </a:solidFill>
          </a:endParaRPr>
        </a:p>
      </dgm:t>
    </dgm:pt>
    <dgm:pt modelId="{25A8CFD7-228D-483D-9DCE-9305B90855DC}" type="parTrans" cxnId="{4A72C963-DA6F-48BF-BE66-ABA605CF2C85}">
      <dgm:prSet/>
      <dgm:spPr/>
      <dgm:t>
        <a:bodyPr/>
        <a:lstStyle/>
        <a:p>
          <a:endParaRPr lang="en-US" sz="1800">
            <a:solidFill>
              <a:srgbClr val="000000"/>
            </a:solidFill>
          </a:endParaRPr>
        </a:p>
      </dgm:t>
    </dgm:pt>
    <dgm:pt modelId="{DE810136-78CA-4FEC-B948-C3C506A32822}" type="sibTrans" cxnId="{4A72C963-DA6F-48BF-BE66-ABA605CF2C85}">
      <dgm:prSet/>
      <dgm:spPr/>
      <dgm:t>
        <a:bodyPr/>
        <a:lstStyle/>
        <a:p>
          <a:endParaRPr lang="en-US" sz="1800">
            <a:solidFill>
              <a:srgbClr val="000000"/>
            </a:solidFill>
          </a:endParaRPr>
        </a:p>
      </dgm:t>
    </dgm:pt>
    <dgm:pt modelId="{A315E345-7A17-45FA-82AE-A4A96D3DF445}">
      <dgm:prSet phldrT="[Text]" custT="1"/>
      <dgm:spPr>
        <a:solidFill>
          <a:schemeClr val="bg1">
            <a:alpha val="50000"/>
          </a:schemeClr>
        </a:solidFill>
        <a:ln>
          <a:solidFill>
            <a:schemeClr val="tx2"/>
          </a:solidFill>
        </a:ln>
      </dgm:spPr>
      <dgm:t>
        <a:bodyPr/>
        <a:lstStyle/>
        <a:p>
          <a:r>
            <a:rPr lang="en-US" sz="1800" dirty="0" smtClean="0">
              <a:solidFill>
                <a:srgbClr val="000000"/>
              </a:solidFill>
            </a:rPr>
            <a:t>4</a:t>
          </a:r>
          <a:endParaRPr lang="en-US" sz="1800" dirty="0">
            <a:solidFill>
              <a:srgbClr val="000000"/>
            </a:solidFill>
          </a:endParaRPr>
        </a:p>
      </dgm:t>
    </dgm:pt>
    <dgm:pt modelId="{F82589B5-85A2-48BB-A31D-8A26CD713160}" type="parTrans" cxnId="{57C4E4E8-9A9F-4CA7-BEAE-21BF7E29CC6B}">
      <dgm:prSet/>
      <dgm:spPr/>
      <dgm:t>
        <a:bodyPr/>
        <a:lstStyle/>
        <a:p>
          <a:endParaRPr lang="en-US" sz="1800">
            <a:solidFill>
              <a:srgbClr val="000000"/>
            </a:solidFill>
          </a:endParaRPr>
        </a:p>
      </dgm:t>
    </dgm:pt>
    <dgm:pt modelId="{88E15145-70E3-46A7-BA19-5C17D7613D8A}" type="sibTrans" cxnId="{57C4E4E8-9A9F-4CA7-BEAE-21BF7E29CC6B}">
      <dgm:prSet/>
      <dgm:spPr/>
      <dgm:t>
        <a:bodyPr/>
        <a:lstStyle/>
        <a:p>
          <a:endParaRPr lang="en-US" sz="1800">
            <a:solidFill>
              <a:srgbClr val="000000"/>
            </a:solidFill>
          </a:endParaRPr>
        </a:p>
      </dgm:t>
    </dgm:pt>
    <dgm:pt modelId="{2E16263D-EDBF-4335-8DAB-C08F2DC5E918}" type="pres">
      <dgm:prSet presAssocID="{2F83B2F6-3BC4-4D1B-9F6C-B8E86401FA17}" presName="diagram" presStyleCnt="0">
        <dgm:presLayoutVars>
          <dgm:dir/>
          <dgm:resizeHandles val="exact"/>
        </dgm:presLayoutVars>
      </dgm:prSet>
      <dgm:spPr/>
      <dgm:t>
        <a:bodyPr/>
        <a:lstStyle/>
        <a:p>
          <a:endParaRPr lang="en-US"/>
        </a:p>
      </dgm:t>
    </dgm:pt>
    <dgm:pt modelId="{EC0DF9C9-3A53-457C-B657-2DACE18AD369}" type="pres">
      <dgm:prSet presAssocID="{F850DDD0-4110-4278-BE9B-5618D1D9D72A}" presName="node" presStyleLbl="node1" presStyleIdx="0" presStyleCnt="4">
        <dgm:presLayoutVars>
          <dgm:bulletEnabled val="1"/>
        </dgm:presLayoutVars>
      </dgm:prSet>
      <dgm:spPr/>
      <dgm:t>
        <a:bodyPr/>
        <a:lstStyle/>
        <a:p>
          <a:endParaRPr lang="en-US"/>
        </a:p>
      </dgm:t>
    </dgm:pt>
    <dgm:pt modelId="{5D73A1DD-7731-4931-B17F-787206B59DEA}" type="pres">
      <dgm:prSet presAssocID="{57BDD2FA-F1CF-41D7-97E5-DB639E0A1763}" presName="sibTrans" presStyleCnt="0"/>
      <dgm:spPr/>
    </dgm:pt>
    <dgm:pt modelId="{282CD56B-9CFE-4283-97B8-820CEE44F30B}" type="pres">
      <dgm:prSet presAssocID="{A59ED20F-132A-4789-B0F3-70564E29CDDD}" presName="node" presStyleLbl="node1" presStyleIdx="1" presStyleCnt="4">
        <dgm:presLayoutVars>
          <dgm:bulletEnabled val="1"/>
        </dgm:presLayoutVars>
      </dgm:prSet>
      <dgm:spPr/>
      <dgm:t>
        <a:bodyPr/>
        <a:lstStyle/>
        <a:p>
          <a:endParaRPr lang="en-US"/>
        </a:p>
      </dgm:t>
    </dgm:pt>
    <dgm:pt modelId="{D32ED7C3-A838-4623-86F4-ED6C9804CF6D}" type="pres">
      <dgm:prSet presAssocID="{D55C82AE-73BA-4E20-B498-BBBF1AF23C7E}" presName="sibTrans" presStyleCnt="0"/>
      <dgm:spPr/>
    </dgm:pt>
    <dgm:pt modelId="{CC025BB9-274B-4573-81FD-BD0099190220}" type="pres">
      <dgm:prSet presAssocID="{8D6AE707-FB5A-4A35-906B-D3AACAB488F2}" presName="node" presStyleLbl="node1" presStyleIdx="2" presStyleCnt="4">
        <dgm:presLayoutVars>
          <dgm:bulletEnabled val="1"/>
        </dgm:presLayoutVars>
      </dgm:prSet>
      <dgm:spPr/>
      <dgm:t>
        <a:bodyPr/>
        <a:lstStyle/>
        <a:p>
          <a:endParaRPr lang="en-US"/>
        </a:p>
      </dgm:t>
    </dgm:pt>
    <dgm:pt modelId="{929CF4E7-8CF5-42D4-8C93-9C91A937ECF3}" type="pres">
      <dgm:prSet presAssocID="{DE810136-78CA-4FEC-B948-C3C506A32822}" presName="sibTrans" presStyleCnt="0"/>
      <dgm:spPr/>
    </dgm:pt>
    <dgm:pt modelId="{64C98E3C-45BD-4F6E-B8AC-806F3C4BD5E0}" type="pres">
      <dgm:prSet presAssocID="{A315E345-7A17-45FA-82AE-A4A96D3DF445}" presName="node" presStyleLbl="node1" presStyleIdx="3" presStyleCnt="4">
        <dgm:presLayoutVars>
          <dgm:bulletEnabled val="1"/>
        </dgm:presLayoutVars>
      </dgm:prSet>
      <dgm:spPr/>
      <dgm:t>
        <a:bodyPr/>
        <a:lstStyle/>
        <a:p>
          <a:endParaRPr lang="en-US"/>
        </a:p>
      </dgm:t>
    </dgm:pt>
  </dgm:ptLst>
  <dgm:cxnLst>
    <dgm:cxn modelId="{9D25AA22-B16F-4A56-B240-514651D60820}" srcId="{2F83B2F6-3BC4-4D1B-9F6C-B8E86401FA17}" destId="{A59ED20F-132A-4789-B0F3-70564E29CDDD}" srcOrd="1" destOrd="0" parTransId="{1229F6FD-2719-4B3D-B442-F7581F248A65}" sibTransId="{D55C82AE-73BA-4E20-B498-BBBF1AF23C7E}"/>
    <dgm:cxn modelId="{4A72C963-DA6F-48BF-BE66-ABA605CF2C85}" srcId="{2F83B2F6-3BC4-4D1B-9F6C-B8E86401FA17}" destId="{8D6AE707-FB5A-4A35-906B-D3AACAB488F2}" srcOrd="2" destOrd="0" parTransId="{25A8CFD7-228D-483D-9DCE-9305B90855DC}" sibTransId="{DE810136-78CA-4FEC-B948-C3C506A32822}"/>
    <dgm:cxn modelId="{294E7FA3-47AD-4900-A771-6F54D0DA2438}" type="presOf" srcId="{F850DDD0-4110-4278-BE9B-5618D1D9D72A}" destId="{EC0DF9C9-3A53-457C-B657-2DACE18AD369}" srcOrd="0" destOrd="0" presId="urn:microsoft.com/office/officeart/2005/8/layout/default"/>
    <dgm:cxn modelId="{0FB99F52-735B-4392-9D33-6BD29203056A}" type="presOf" srcId="{2F83B2F6-3BC4-4D1B-9F6C-B8E86401FA17}" destId="{2E16263D-EDBF-4335-8DAB-C08F2DC5E918}" srcOrd="0" destOrd="0" presId="urn:microsoft.com/office/officeart/2005/8/layout/default"/>
    <dgm:cxn modelId="{553F7ADA-9826-4CD1-894A-5170336A614A}" type="presOf" srcId="{A315E345-7A17-45FA-82AE-A4A96D3DF445}" destId="{64C98E3C-45BD-4F6E-B8AC-806F3C4BD5E0}" srcOrd="0" destOrd="0" presId="urn:microsoft.com/office/officeart/2005/8/layout/default"/>
    <dgm:cxn modelId="{0CDCE94D-7E15-4017-BC2E-D9F6ECE44FE5}" srcId="{2F83B2F6-3BC4-4D1B-9F6C-B8E86401FA17}" destId="{F850DDD0-4110-4278-BE9B-5618D1D9D72A}" srcOrd="0" destOrd="0" parTransId="{4A7B8270-3143-4A85-9EEF-63BBE4E50335}" sibTransId="{57BDD2FA-F1CF-41D7-97E5-DB639E0A1763}"/>
    <dgm:cxn modelId="{58139540-4C38-435B-829A-A80ED78F04FA}" type="presOf" srcId="{A59ED20F-132A-4789-B0F3-70564E29CDDD}" destId="{282CD56B-9CFE-4283-97B8-820CEE44F30B}" srcOrd="0" destOrd="0" presId="urn:microsoft.com/office/officeart/2005/8/layout/default"/>
    <dgm:cxn modelId="{C268FC4C-3781-4172-83F2-7E6FED68BCC9}" type="presOf" srcId="{8D6AE707-FB5A-4A35-906B-D3AACAB488F2}" destId="{CC025BB9-274B-4573-81FD-BD0099190220}" srcOrd="0" destOrd="0" presId="urn:microsoft.com/office/officeart/2005/8/layout/default"/>
    <dgm:cxn modelId="{57C4E4E8-9A9F-4CA7-BEAE-21BF7E29CC6B}" srcId="{2F83B2F6-3BC4-4D1B-9F6C-B8E86401FA17}" destId="{A315E345-7A17-45FA-82AE-A4A96D3DF445}" srcOrd="3" destOrd="0" parTransId="{F82589B5-85A2-48BB-A31D-8A26CD713160}" sibTransId="{88E15145-70E3-46A7-BA19-5C17D7613D8A}"/>
    <dgm:cxn modelId="{5D77F5DC-168F-481E-8A88-FFA0431F5D1F}" type="presParOf" srcId="{2E16263D-EDBF-4335-8DAB-C08F2DC5E918}" destId="{EC0DF9C9-3A53-457C-B657-2DACE18AD369}" srcOrd="0" destOrd="0" presId="urn:microsoft.com/office/officeart/2005/8/layout/default"/>
    <dgm:cxn modelId="{3B778D5D-8F7F-415C-BADB-2093AD91568B}" type="presParOf" srcId="{2E16263D-EDBF-4335-8DAB-C08F2DC5E918}" destId="{5D73A1DD-7731-4931-B17F-787206B59DEA}" srcOrd="1" destOrd="0" presId="urn:microsoft.com/office/officeart/2005/8/layout/default"/>
    <dgm:cxn modelId="{5FF598CC-ED40-4497-8775-4C09D49B5C21}" type="presParOf" srcId="{2E16263D-EDBF-4335-8DAB-C08F2DC5E918}" destId="{282CD56B-9CFE-4283-97B8-820CEE44F30B}" srcOrd="2" destOrd="0" presId="urn:microsoft.com/office/officeart/2005/8/layout/default"/>
    <dgm:cxn modelId="{A601EE3D-4F02-4437-BFB8-3556D07378C2}" type="presParOf" srcId="{2E16263D-EDBF-4335-8DAB-C08F2DC5E918}" destId="{D32ED7C3-A838-4623-86F4-ED6C9804CF6D}" srcOrd="3" destOrd="0" presId="urn:microsoft.com/office/officeart/2005/8/layout/default"/>
    <dgm:cxn modelId="{A2F811E6-B0AB-4E21-BEFB-824655B32492}" type="presParOf" srcId="{2E16263D-EDBF-4335-8DAB-C08F2DC5E918}" destId="{CC025BB9-274B-4573-81FD-BD0099190220}" srcOrd="4" destOrd="0" presId="urn:microsoft.com/office/officeart/2005/8/layout/default"/>
    <dgm:cxn modelId="{EC641E5B-72C7-4929-9D6B-7E4369704523}" type="presParOf" srcId="{2E16263D-EDBF-4335-8DAB-C08F2DC5E918}" destId="{929CF4E7-8CF5-42D4-8C93-9C91A937ECF3}" srcOrd="5" destOrd="0" presId="urn:microsoft.com/office/officeart/2005/8/layout/default"/>
    <dgm:cxn modelId="{B68C518B-F5A9-4664-95E1-FD109C1DCDA3}" type="presParOf" srcId="{2E16263D-EDBF-4335-8DAB-C08F2DC5E918}" destId="{64C98E3C-45BD-4F6E-B8AC-806F3C4BD5E0}"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DF9C9-3A53-457C-B657-2DACE18AD369}">
      <dsp:nvSpPr>
        <dsp:cNvPr id="0" name=""/>
        <dsp:cNvSpPr/>
      </dsp:nvSpPr>
      <dsp:spPr>
        <a:xfrm>
          <a:off x="440" y="279622"/>
          <a:ext cx="1719257" cy="1031554"/>
        </a:xfrm>
        <a:prstGeom prst="rect">
          <a:avLst/>
        </a:prstGeom>
        <a:solidFill>
          <a:schemeClr val="accent2">
            <a:alpha val="5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1</a:t>
          </a:r>
          <a:endParaRPr lang="en-US" sz="1800" kern="1200" dirty="0">
            <a:solidFill>
              <a:srgbClr val="000000"/>
            </a:solidFill>
          </a:endParaRPr>
        </a:p>
      </dsp:txBody>
      <dsp:txXfrm>
        <a:off x="440" y="279622"/>
        <a:ext cx="1719257" cy="1031554"/>
      </dsp:txXfrm>
    </dsp:sp>
    <dsp:sp modelId="{282CD56B-9CFE-4283-97B8-820CEE44F30B}">
      <dsp:nvSpPr>
        <dsp:cNvPr id="0" name=""/>
        <dsp:cNvSpPr/>
      </dsp:nvSpPr>
      <dsp:spPr>
        <a:xfrm>
          <a:off x="1891624" y="279622"/>
          <a:ext cx="1719257" cy="1031554"/>
        </a:xfrm>
        <a:prstGeom prst="rect">
          <a:avLst/>
        </a:prstGeom>
        <a:solidFill>
          <a:schemeClr val="accent3">
            <a:alpha val="5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2</a:t>
          </a:r>
          <a:endParaRPr lang="en-US" sz="1800" kern="1200" dirty="0">
            <a:solidFill>
              <a:srgbClr val="000000"/>
            </a:solidFill>
          </a:endParaRPr>
        </a:p>
      </dsp:txBody>
      <dsp:txXfrm>
        <a:off x="1891624" y="279622"/>
        <a:ext cx="1719257" cy="1031554"/>
      </dsp:txXfrm>
    </dsp:sp>
    <dsp:sp modelId="{CC025BB9-274B-4573-81FD-BD0099190220}">
      <dsp:nvSpPr>
        <dsp:cNvPr id="0" name=""/>
        <dsp:cNvSpPr/>
      </dsp:nvSpPr>
      <dsp:spPr>
        <a:xfrm>
          <a:off x="440" y="1483103"/>
          <a:ext cx="1719257" cy="1031554"/>
        </a:xfrm>
        <a:prstGeom prst="rect">
          <a:avLst/>
        </a:prstGeom>
        <a:solidFill>
          <a:schemeClr val="accent4">
            <a:alpha val="5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3</a:t>
          </a:r>
          <a:endParaRPr lang="en-US" sz="1800" kern="1200" dirty="0">
            <a:solidFill>
              <a:srgbClr val="000000"/>
            </a:solidFill>
          </a:endParaRPr>
        </a:p>
      </dsp:txBody>
      <dsp:txXfrm>
        <a:off x="440" y="1483103"/>
        <a:ext cx="1719257" cy="1031554"/>
      </dsp:txXfrm>
    </dsp:sp>
    <dsp:sp modelId="{64C98E3C-45BD-4F6E-B8AC-806F3C4BD5E0}">
      <dsp:nvSpPr>
        <dsp:cNvPr id="0" name=""/>
        <dsp:cNvSpPr/>
      </dsp:nvSpPr>
      <dsp:spPr>
        <a:xfrm>
          <a:off x="1891624" y="1483103"/>
          <a:ext cx="1719257" cy="1031554"/>
        </a:xfrm>
        <a:prstGeom prst="rect">
          <a:avLst/>
        </a:prstGeom>
        <a:solidFill>
          <a:schemeClr val="bg1">
            <a:alpha val="5000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0000"/>
              </a:solidFill>
            </a:rPr>
            <a:t>4</a:t>
          </a:r>
          <a:endParaRPr lang="en-US" sz="1800" kern="1200" dirty="0">
            <a:solidFill>
              <a:srgbClr val="000000"/>
            </a:solidFill>
          </a:endParaRPr>
        </a:p>
      </dsp:txBody>
      <dsp:txXfrm>
        <a:off x="1891624" y="1483103"/>
        <a:ext cx="1719257" cy="10315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2D06DF-9093-48AF-A453-03FE83093B75}" type="datetimeFigureOut">
              <a:rPr lang="en-GB" smtClean="0"/>
              <a:t>30/10/2017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537CCB5-E30F-455F-9699-A1BC7B619C36}" type="slidenum">
              <a:rPr lang="en-GB" smtClean="0"/>
              <a:t>‹#›</a:t>
            </a:fld>
            <a:endParaRPr lang="en-GB"/>
          </a:p>
        </p:txBody>
      </p:sp>
    </p:spTree>
    <p:extLst>
      <p:ext uri="{BB962C8B-B14F-4D97-AF65-F5344CB8AC3E}">
        <p14:creationId xmlns:p14="http://schemas.microsoft.com/office/powerpoint/2010/main" val="5717332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full image 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1724720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ma14="http://schemas.microsoft.com/office/mac/drawingml/2011/main" xmlns=""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31"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87"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90"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xmlns="">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kern="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7" name="Title 1"/>
          <p:cNvSpPr txBox="1">
            <a:spLocks/>
          </p:cNvSpPr>
          <p:nvPr/>
        </p:nvSpPr>
        <p:spPr>
          <a:xfrm>
            <a:off x="197644" y="1039783"/>
            <a:ext cx="4374356" cy="2039020"/>
          </a:xfrm>
          <a:prstGeom prst="rect">
            <a:avLst/>
          </a:prstGeom>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bg2"/>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r>
              <a:rPr lang="en-GB" sz="3200" kern="0" smtClean="0"/>
              <a:t>Meteorological training for the digital age: A manifesto for a new curriculum</a:t>
            </a:r>
            <a:endParaRPr lang="en-GB" sz="3200" kern="0" dirty="0"/>
          </a:p>
        </p:txBody>
      </p:sp>
      <p:sp>
        <p:nvSpPr>
          <p:cNvPr id="8" name="Text Placeholder 2"/>
          <p:cNvSpPr txBox="1">
            <a:spLocks/>
          </p:cNvSpPr>
          <p:nvPr/>
        </p:nvSpPr>
        <p:spPr>
          <a:xfrm>
            <a:off x="197644" y="3173658"/>
            <a:ext cx="8437500" cy="611706"/>
          </a:xfrm>
          <a:prstGeom prst="rect">
            <a:avLst/>
          </a:prstGeom>
        </p:spPr>
        <p:txBody>
          <a:bodyPr vert="horz" lIns="68580" tIns="34290" rIns="68580" bIns="34290" rtlCol="0">
            <a:no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bg2"/>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bg2"/>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bg2"/>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bg2"/>
              </a:buClr>
              <a:buSzPct val="75000"/>
              <a:buFont typeface="Arial" panose="020B0604020202020204" pitchFamily="34" charset="0"/>
              <a:buChar char="•"/>
              <a:tabLst>
                <a:tab pos="67500" algn="l"/>
              </a:tabLst>
              <a:defRPr sz="1500" b="0" i="0" u="none" strike="noStrike" cap="none" spc="0" baseline="0">
                <a:ln>
                  <a:noFill/>
                </a:ln>
                <a:solidFill>
                  <a:schemeClr val="bg2"/>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bg2"/>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r>
              <a:rPr lang="en-GB" kern="0" smtClean="0"/>
              <a:t>Andrew Charlton-Perez; </a:t>
            </a:r>
          </a:p>
          <a:p>
            <a:r>
              <a:rPr lang="en-GB" kern="0" smtClean="0"/>
              <a:t>Sally Wolkowski; </a:t>
            </a:r>
          </a:p>
          <a:p>
            <a:r>
              <a:rPr lang="en-GB" kern="0" smtClean="0"/>
              <a:t>R. Giles Harrison </a:t>
            </a:r>
          </a:p>
          <a:p>
            <a:r>
              <a:rPr lang="en-GB" kern="0" smtClean="0"/>
              <a:t>WMO SYMET, Barbados, 30</a:t>
            </a:r>
            <a:r>
              <a:rPr lang="en-GB" kern="0" baseline="30000" smtClean="0"/>
              <a:t>th</a:t>
            </a:r>
            <a:r>
              <a:rPr lang="en-GB" kern="0" smtClean="0"/>
              <a:t> Oct 2017</a:t>
            </a:r>
          </a:p>
          <a:p>
            <a:endParaRPr lang="en-GB" kern="0" dirty="0"/>
          </a:p>
        </p:txBody>
      </p:sp>
      <p:sp>
        <p:nvSpPr>
          <p:cNvPr id="9" name="Footer Placeholder 3"/>
          <p:cNvSpPr txBox="1">
            <a:spLocks/>
          </p:cNvSpPr>
          <p:nvPr/>
        </p:nvSpPr>
        <p:spPr>
          <a:xfrm>
            <a:off x="0" y="4732140"/>
            <a:ext cx="9144000" cy="411361"/>
          </a:xfrm>
          <a:prstGeom prst="rect">
            <a:avLst/>
          </a:prstGeom>
          <a:noFill/>
        </p:spPr>
        <p:txBody>
          <a:bodyPr vert="horz" lIns="252000" tIns="36000" rIns="68580" bIns="27000" rtlCol="0" anchor="ctr"/>
          <a:lstStyle>
            <a:defPPr>
              <a:defRPr lang="en-US"/>
            </a:defPPr>
            <a:lvl1pPr marL="0" algn="l" defTabSz="219075" rtl="0" eaLnBrk="1" latinLnBrk="0" hangingPunct="0">
              <a:defRPr sz="800" kern="1200">
                <a:solidFill>
                  <a:schemeClr val="accent6"/>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GB" kern="0" smtClean="0">
                <a:sym typeface="Helvetica Light"/>
              </a:rPr>
              <a:t>www.metoffice.gov.uk																									                       © Crown Copyright 2017, Met Office</a:t>
            </a:r>
            <a:endParaRPr lang="en-GB" kern="0" dirty="0">
              <a:sym typeface="Helvetica Light"/>
            </a:endParaRPr>
          </a:p>
        </p:txBody>
      </p:sp>
      <p:pic>
        <p:nvPicPr>
          <p:cNvPr id="10" name="C591087F-6F42-49B7-BD67-406B920F9603" descr="34E86D5A-B371-4A40-B011-217066352C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4" y="150237"/>
            <a:ext cx="1221364" cy="3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10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197644" y="1039783"/>
            <a:ext cx="8437500" cy="2408352"/>
          </a:xfrm>
        </p:spPr>
        <p:txBody>
          <a:bodyPr/>
          <a:lstStyle/>
          <a:p>
            <a:pPr algn="ctr"/>
            <a:r>
              <a:rPr lang="en-GB" dirty="0" smtClean="0">
                <a:solidFill>
                  <a:srgbClr val="000000"/>
                </a:solidFill>
              </a:rPr>
              <a:t>Questions?</a:t>
            </a:r>
            <a:br>
              <a:rPr lang="en-GB" dirty="0" smtClean="0">
                <a:solidFill>
                  <a:srgbClr val="000000"/>
                </a:solidFill>
              </a:rPr>
            </a:br>
            <a:r>
              <a:rPr lang="en-GB" b="1" dirty="0">
                <a:solidFill>
                  <a:srgbClr val="000000"/>
                </a:solidFill>
              </a:rPr>
              <a:t/>
            </a:r>
            <a:br>
              <a:rPr lang="en-GB" b="1" dirty="0">
                <a:solidFill>
                  <a:srgbClr val="000000"/>
                </a:solidFill>
              </a:rPr>
            </a:br>
            <a:r>
              <a:rPr lang="en-GB" sz="1600" b="1" dirty="0" smtClean="0">
                <a:solidFill>
                  <a:srgbClr val="000000"/>
                </a:solidFill>
              </a:rPr>
              <a:t>Contact details:</a:t>
            </a:r>
            <a:br>
              <a:rPr lang="en-GB" sz="1600" b="1" dirty="0" smtClean="0">
                <a:solidFill>
                  <a:srgbClr val="000000"/>
                </a:solidFill>
              </a:rPr>
            </a:br>
            <a:r>
              <a:rPr lang="en-GB" sz="1600" b="1" dirty="0" smtClean="0">
                <a:solidFill>
                  <a:srgbClr val="000000"/>
                </a:solidFill>
              </a:rPr>
              <a:t/>
            </a:r>
            <a:br>
              <a:rPr lang="en-GB" sz="1600" b="1" dirty="0" smtClean="0">
                <a:solidFill>
                  <a:srgbClr val="000000"/>
                </a:solidFill>
              </a:rPr>
            </a:br>
            <a:r>
              <a:rPr lang="en-GB" sz="1600" b="1" dirty="0" smtClean="0">
                <a:solidFill>
                  <a:srgbClr val="000000"/>
                </a:solidFill>
              </a:rPr>
              <a:t>Andrew Charlton-Perez: 		a.j.charlton-perez@reading.ac.uk</a:t>
            </a:r>
            <a:br>
              <a:rPr lang="en-GB" sz="1600" b="1" dirty="0" smtClean="0">
                <a:solidFill>
                  <a:srgbClr val="000000"/>
                </a:solidFill>
              </a:rPr>
            </a:br>
            <a:r>
              <a:rPr lang="en-GB" sz="1600" b="1" dirty="0" smtClean="0">
                <a:solidFill>
                  <a:srgbClr val="000000"/>
                </a:solidFill>
              </a:rPr>
              <a:t>Sally Wolkowski: 					sally.wolkowski@metoffice.gov.uk</a:t>
            </a:r>
            <a:br>
              <a:rPr lang="en-GB" sz="1600" b="1" dirty="0" smtClean="0">
                <a:solidFill>
                  <a:srgbClr val="000000"/>
                </a:solidFill>
              </a:rPr>
            </a:br>
            <a:r>
              <a:rPr lang="en-GB" sz="1600" b="1" dirty="0" smtClean="0">
                <a:solidFill>
                  <a:srgbClr val="000000"/>
                </a:solidFill>
              </a:rPr>
              <a:t>Giles Harrison: 				r.g.harrison@reading.ac.uk</a:t>
            </a:r>
            <a:endParaRPr lang="en-GB" b="1" dirty="0">
              <a:solidFill>
                <a:srgbClr val="000000"/>
              </a:solidFill>
            </a:endParaRPr>
          </a:p>
        </p:txBody>
      </p:sp>
      <p:sp>
        <p:nvSpPr>
          <p:cNvPr id="4" name="Footer Placeholder 3"/>
          <p:cNvSpPr>
            <a:spLocks noGrp="1"/>
          </p:cNvSpPr>
          <p:nvPr>
            <p:ph type="ftr" sz="quarter" idx="11"/>
          </p:nvPr>
        </p:nvSpPr>
        <p:spPr/>
        <p:txBody>
          <a:bodyPr/>
          <a:lstStyle/>
          <a:p>
            <a:endParaRPr lang="en-GB" dirty="0"/>
          </a:p>
        </p:txBody>
      </p:sp>
      <p:pic>
        <p:nvPicPr>
          <p:cNvPr id="15" name="C591087F-6F42-49B7-BD67-406B920F9603" descr="34E86D5A-B371-4A40-B011-217066352C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4" y="150237"/>
            <a:ext cx="1221364" cy="3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04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3763538" y="594917"/>
            <a:ext cx="2294562" cy="2295758"/>
          </a:xfrm>
          <a:custGeom>
            <a:avLst/>
            <a:gdLst>
              <a:gd name="connsiteX0" fmla="*/ 0 w 3091011"/>
              <a:gd name="connsiteY0" fmla="*/ 1545506 h 3091011"/>
              <a:gd name="connsiteX1" fmla="*/ 1545506 w 3091011"/>
              <a:gd name="connsiteY1" fmla="*/ 0 h 3091011"/>
              <a:gd name="connsiteX2" fmla="*/ 3091012 w 3091011"/>
              <a:gd name="connsiteY2" fmla="*/ 1545506 h 3091011"/>
              <a:gd name="connsiteX3" fmla="*/ 1545506 w 3091011"/>
              <a:gd name="connsiteY3" fmla="*/ 3091012 h 3091011"/>
              <a:gd name="connsiteX4" fmla="*/ 0 w 3091011"/>
              <a:gd name="connsiteY4" fmla="*/ 1545506 h 309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011" h="3091011">
                <a:moveTo>
                  <a:pt x="0" y="1545506"/>
                </a:moveTo>
                <a:cubicBezTo>
                  <a:pt x="0" y="691947"/>
                  <a:pt x="691947" y="0"/>
                  <a:pt x="1545506" y="0"/>
                </a:cubicBezTo>
                <a:cubicBezTo>
                  <a:pt x="2399065" y="0"/>
                  <a:pt x="3091012" y="691947"/>
                  <a:pt x="3091012" y="1545506"/>
                </a:cubicBezTo>
                <a:cubicBezTo>
                  <a:pt x="3091012" y="2399065"/>
                  <a:pt x="2399065" y="3091012"/>
                  <a:pt x="1545506" y="3091012"/>
                </a:cubicBezTo>
                <a:cubicBezTo>
                  <a:pt x="691947" y="3091012"/>
                  <a:pt x="0" y="2399065"/>
                  <a:pt x="0" y="1545506"/>
                </a:cubicBezTo>
                <a:close/>
              </a:path>
            </a:pathLst>
          </a:custGeom>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500" b="1" dirty="0">
                <a:latin typeface="Arial" panose="020B0604020202020204" pitchFamily="34" charset="0"/>
                <a:cs typeface="Arial" panose="020B0604020202020204" pitchFamily="34" charset="0"/>
              </a:rPr>
              <a:t>Meteorological competencies</a:t>
            </a:r>
          </a:p>
        </p:txBody>
      </p:sp>
      <p:sp>
        <p:nvSpPr>
          <p:cNvPr id="9" name="Freeform 8"/>
          <p:cNvSpPr/>
          <p:nvPr/>
        </p:nvSpPr>
        <p:spPr>
          <a:xfrm>
            <a:off x="5604134" y="594917"/>
            <a:ext cx="2294562" cy="2295758"/>
          </a:xfrm>
          <a:custGeom>
            <a:avLst/>
            <a:gdLst>
              <a:gd name="connsiteX0" fmla="*/ 0 w 3091011"/>
              <a:gd name="connsiteY0" fmla="*/ 1545506 h 3091011"/>
              <a:gd name="connsiteX1" fmla="*/ 1545506 w 3091011"/>
              <a:gd name="connsiteY1" fmla="*/ 0 h 3091011"/>
              <a:gd name="connsiteX2" fmla="*/ 3091012 w 3091011"/>
              <a:gd name="connsiteY2" fmla="*/ 1545506 h 3091011"/>
              <a:gd name="connsiteX3" fmla="*/ 1545506 w 3091011"/>
              <a:gd name="connsiteY3" fmla="*/ 3091012 h 3091011"/>
              <a:gd name="connsiteX4" fmla="*/ 0 w 3091011"/>
              <a:gd name="connsiteY4" fmla="*/ 1545506 h 309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011" h="3091011">
                <a:moveTo>
                  <a:pt x="0" y="1545506"/>
                </a:moveTo>
                <a:cubicBezTo>
                  <a:pt x="0" y="691947"/>
                  <a:pt x="691947" y="0"/>
                  <a:pt x="1545506" y="0"/>
                </a:cubicBezTo>
                <a:cubicBezTo>
                  <a:pt x="2399065" y="0"/>
                  <a:pt x="3091012" y="691947"/>
                  <a:pt x="3091012" y="1545506"/>
                </a:cubicBezTo>
                <a:cubicBezTo>
                  <a:pt x="3091012" y="2399065"/>
                  <a:pt x="2399065" y="3091012"/>
                  <a:pt x="1545506" y="3091012"/>
                </a:cubicBezTo>
                <a:cubicBezTo>
                  <a:pt x="691947" y="3091012"/>
                  <a:pt x="0" y="2399065"/>
                  <a:pt x="0" y="1545506"/>
                </a:cubicBezTo>
                <a:close/>
              </a:path>
            </a:pathLst>
          </a:custGeom>
          <a:ln>
            <a:no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500" b="1" dirty="0">
                <a:latin typeface="Arial" panose="020B0604020202020204" pitchFamily="34" charset="0"/>
                <a:cs typeface="Arial" panose="020B0604020202020204" pitchFamily="34" charset="0"/>
              </a:rPr>
              <a:t>Personal &amp; Interpersonal skills</a:t>
            </a:r>
          </a:p>
        </p:txBody>
      </p:sp>
      <p:sp>
        <p:nvSpPr>
          <p:cNvPr id="10" name="Freeform 9"/>
          <p:cNvSpPr/>
          <p:nvPr/>
        </p:nvSpPr>
        <p:spPr>
          <a:xfrm>
            <a:off x="3763537" y="2337575"/>
            <a:ext cx="2294562" cy="2295758"/>
          </a:xfrm>
          <a:custGeom>
            <a:avLst/>
            <a:gdLst>
              <a:gd name="connsiteX0" fmla="*/ 0 w 3091011"/>
              <a:gd name="connsiteY0" fmla="*/ 1545506 h 3091011"/>
              <a:gd name="connsiteX1" fmla="*/ 1545506 w 3091011"/>
              <a:gd name="connsiteY1" fmla="*/ 0 h 3091011"/>
              <a:gd name="connsiteX2" fmla="*/ 3091012 w 3091011"/>
              <a:gd name="connsiteY2" fmla="*/ 1545506 h 3091011"/>
              <a:gd name="connsiteX3" fmla="*/ 1545506 w 3091011"/>
              <a:gd name="connsiteY3" fmla="*/ 3091012 h 3091011"/>
              <a:gd name="connsiteX4" fmla="*/ 0 w 3091011"/>
              <a:gd name="connsiteY4" fmla="*/ 1545506 h 309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011" h="3091011">
                <a:moveTo>
                  <a:pt x="0" y="1545506"/>
                </a:moveTo>
                <a:cubicBezTo>
                  <a:pt x="0" y="691947"/>
                  <a:pt x="691947" y="0"/>
                  <a:pt x="1545506" y="0"/>
                </a:cubicBezTo>
                <a:cubicBezTo>
                  <a:pt x="2399065" y="0"/>
                  <a:pt x="3091012" y="691947"/>
                  <a:pt x="3091012" y="1545506"/>
                </a:cubicBezTo>
                <a:cubicBezTo>
                  <a:pt x="3091012" y="2399065"/>
                  <a:pt x="2399065" y="3091012"/>
                  <a:pt x="1545506" y="3091012"/>
                </a:cubicBezTo>
                <a:cubicBezTo>
                  <a:pt x="691947" y="3091012"/>
                  <a:pt x="0" y="2399065"/>
                  <a:pt x="0" y="1545506"/>
                </a:cubicBezTo>
                <a:close/>
              </a:path>
            </a:pathLst>
          </a:custGeom>
          <a:ln>
            <a:noFill/>
          </a:ln>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500" b="1" dirty="0">
                <a:latin typeface="Arial" panose="020B0604020202020204" pitchFamily="34" charset="0"/>
                <a:cs typeface="Arial" panose="020B0604020202020204" pitchFamily="34" charset="0"/>
              </a:rPr>
              <a:t>Core skills as a scientist</a:t>
            </a:r>
          </a:p>
        </p:txBody>
      </p:sp>
      <p:sp>
        <p:nvSpPr>
          <p:cNvPr id="11" name="Freeform 10"/>
          <p:cNvSpPr/>
          <p:nvPr/>
        </p:nvSpPr>
        <p:spPr>
          <a:xfrm>
            <a:off x="5604134" y="2337575"/>
            <a:ext cx="2294562" cy="2295758"/>
          </a:xfrm>
          <a:custGeom>
            <a:avLst/>
            <a:gdLst>
              <a:gd name="connsiteX0" fmla="*/ 0 w 3091011"/>
              <a:gd name="connsiteY0" fmla="*/ 1545506 h 3091011"/>
              <a:gd name="connsiteX1" fmla="*/ 1545506 w 3091011"/>
              <a:gd name="connsiteY1" fmla="*/ 0 h 3091011"/>
              <a:gd name="connsiteX2" fmla="*/ 3091012 w 3091011"/>
              <a:gd name="connsiteY2" fmla="*/ 1545506 h 3091011"/>
              <a:gd name="connsiteX3" fmla="*/ 1545506 w 3091011"/>
              <a:gd name="connsiteY3" fmla="*/ 3091012 h 3091011"/>
              <a:gd name="connsiteX4" fmla="*/ 0 w 3091011"/>
              <a:gd name="connsiteY4" fmla="*/ 1545506 h 309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011" h="3091011">
                <a:moveTo>
                  <a:pt x="0" y="1545506"/>
                </a:moveTo>
                <a:cubicBezTo>
                  <a:pt x="0" y="691947"/>
                  <a:pt x="691947" y="0"/>
                  <a:pt x="1545506" y="0"/>
                </a:cubicBezTo>
                <a:cubicBezTo>
                  <a:pt x="2399065" y="0"/>
                  <a:pt x="3091012" y="691947"/>
                  <a:pt x="3091012" y="1545506"/>
                </a:cubicBezTo>
                <a:cubicBezTo>
                  <a:pt x="3091012" y="2399065"/>
                  <a:pt x="2399065" y="3091012"/>
                  <a:pt x="1545506" y="3091012"/>
                </a:cubicBezTo>
                <a:cubicBezTo>
                  <a:pt x="691947" y="3091012"/>
                  <a:pt x="0" y="2399065"/>
                  <a:pt x="0" y="1545506"/>
                </a:cubicBezTo>
                <a:close/>
              </a:path>
            </a:pathLst>
          </a:custGeom>
          <a:solidFill>
            <a:schemeClr val="bg1">
              <a:lumMod val="75000"/>
              <a:alpha val="50000"/>
            </a:schemeClr>
          </a:solidFill>
          <a:ln>
            <a:noFill/>
          </a:ln>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500" b="1" dirty="0">
                <a:latin typeface="Arial" panose="020B0604020202020204" pitchFamily="34" charset="0"/>
                <a:cs typeface="Arial" panose="020B0604020202020204" pitchFamily="34" charset="0"/>
              </a:rPr>
              <a:t>Ethical and professional interaction with broader society</a:t>
            </a:r>
          </a:p>
        </p:txBody>
      </p:sp>
      <p:sp>
        <p:nvSpPr>
          <p:cNvPr id="12" name="Title 1"/>
          <p:cNvSpPr>
            <a:spLocks noGrp="1"/>
          </p:cNvSpPr>
          <p:nvPr>
            <p:ph type="title"/>
          </p:nvPr>
        </p:nvSpPr>
        <p:spPr>
          <a:xfrm>
            <a:off x="179388" y="735013"/>
            <a:ext cx="8437500" cy="623248"/>
          </a:xfrm>
        </p:spPr>
        <p:txBody>
          <a:bodyPr>
            <a:noAutofit/>
          </a:bodyPr>
          <a:lstStyle/>
          <a:p>
            <a:r>
              <a:rPr lang="en-GB" sz="2800" b="1" dirty="0" smtClean="0"/>
              <a:t>Manifesto:</a:t>
            </a:r>
            <a:r>
              <a:rPr lang="en-GB" sz="2800" b="1" dirty="0"/>
              <a:t/>
            </a:r>
            <a:br>
              <a:rPr lang="en-GB" sz="2800" b="1" dirty="0"/>
            </a:br>
            <a:r>
              <a:rPr lang="en-GB" sz="2800" b="1" dirty="0" smtClean="0"/>
              <a:t>4 key attributes</a:t>
            </a:r>
            <a:endParaRPr lang="en-GB" sz="2800" b="1" dirty="0"/>
          </a:p>
        </p:txBody>
      </p:sp>
      <p:pic>
        <p:nvPicPr>
          <p:cNvPr id="7" name="C591087F-6F42-49B7-BD67-406B920F9603" descr="34E86D5A-B371-4A40-B011-217066352C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4" y="150237"/>
            <a:ext cx="1221364" cy="3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32451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3763538" y="594917"/>
            <a:ext cx="2294562" cy="2295758"/>
          </a:xfrm>
          <a:custGeom>
            <a:avLst/>
            <a:gdLst>
              <a:gd name="connsiteX0" fmla="*/ 0 w 3091011"/>
              <a:gd name="connsiteY0" fmla="*/ 1545506 h 3091011"/>
              <a:gd name="connsiteX1" fmla="*/ 1545506 w 3091011"/>
              <a:gd name="connsiteY1" fmla="*/ 0 h 3091011"/>
              <a:gd name="connsiteX2" fmla="*/ 3091012 w 3091011"/>
              <a:gd name="connsiteY2" fmla="*/ 1545506 h 3091011"/>
              <a:gd name="connsiteX3" fmla="*/ 1545506 w 3091011"/>
              <a:gd name="connsiteY3" fmla="*/ 3091012 h 3091011"/>
              <a:gd name="connsiteX4" fmla="*/ 0 w 3091011"/>
              <a:gd name="connsiteY4" fmla="*/ 1545506 h 309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011" h="3091011">
                <a:moveTo>
                  <a:pt x="0" y="1545506"/>
                </a:moveTo>
                <a:cubicBezTo>
                  <a:pt x="0" y="691947"/>
                  <a:pt x="691947" y="0"/>
                  <a:pt x="1545506" y="0"/>
                </a:cubicBezTo>
                <a:cubicBezTo>
                  <a:pt x="2399065" y="0"/>
                  <a:pt x="3091012" y="691947"/>
                  <a:pt x="3091012" y="1545506"/>
                </a:cubicBezTo>
                <a:cubicBezTo>
                  <a:pt x="3091012" y="2399065"/>
                  <a:pt x="2399065" y="3091012"/>
                  <a:pt x="1545506" y="3091012"/>
                </a:cubicBezTo>
                <a:cubicBezTo>
                  <a:pt x="691947" y="3091012"/>
                  <a:pt x="0" y="2399065"/>
                  <a:pt x="0" y="1545506"/>
                </a:cubicBezTo>
                <a:close/>
              </a:path>
            </a:pathLst>
          </a:custGeom>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500" b="1" dirty="0">
                <a:latin typeface="Arial" panose="020B0604020202020204" pitchFamily="34" charset="0"/>
                <a:cs typeface="Arial" panose="020B0604020202020204" pitchFamily="34" charset="0"/>
              </a:rPr>
              <a:t>Meteorological competencies</a:t>
            </a:r>
          </a:p>
        </p:txBody>
      </p:sp>
      <p:sp>
        <p:nvSpPr>
          <p:cNvPr id="12" name="Title 1"/>
          <p:cNvSpPr>
            <a:spLocks noGrp="1"/>
          </p:cNvSpPr>
          <p:nvPr>
            <p:ph type="title"/>
          </p:nvPr>
        </p:nvSpPr>
        <p:spPr>
          <a:xfrm>
            <a:off x="179388" y="741198"/>
            <a:ext cx="8437500" cy="623248"/>
          </a:xfrm>
          <a:ln>
            <a:noFill/>
          </a:ln>
        </p:spPr>
        <p:txBody>
          <a:bodyPr>
            <a:noAutofit/>
          </a:bodyPr>
          <a:lstStyle/>
          <a:p>
            <a:r>
              <a:rPr lang="en-GB" sz="2800" b="1" dirty="0" smtClean="0"/>
              <a:t>Manifesto:</a:t>
            </a:r>
            <a:br>
              <a:rPr lang="en-GB" sz="2800" b="1" dirty="0" smtClean="0"/>
            </a:br>
            <a:r>
              <a:rPr lang="en-GB" sz="2800" b="1" dirty="0" smtClean="0"/>
              <a:t>4 key attributes</a:t>
            </a:r>
            <a:r>
              <a:rPr lang="en-GB" sz="2800" b="1" dirty="0"/>
              <a:t/>
            </a:r>
            <a:br>
              <a:rPr lang="en-GB" sz="2800" b="1" dirty="0"/>
            </a:br>
            <a:endParaRPr lang="en-GB" sz="2800" b="1" dirty="0"/>
          </a:p>
        </p:txBody>
      </p:sp>
      <p:grpSp>
        <p:nvGrpSpPr>
          <p:cNvPr id="2" name="Group 1"/>
          <p:cNvGrpSpPr/>
          <p:nvPr/>
        </p:nvGrpSpPr>
        <p:grpSpPr>
          <a:xfrm>
            <a:off x="3546088" y="2890675"/>
            <a:ext cx="2507777" cy="1903988"/>
            <a:chOff x="3546088" y="2890675"/>
            <a:chExt cx="2507777" cy="1903988"/>
          </a:xfrm>
        </p:grpSpPr>
        <p:cxnSp>
          <p:nvCxnSpPr>
            <p:cNvPr id="3" name="Straight Arrow Connector 2"/>
            <p:cNvCxnSpPr>
              <a:endCxn id="6" idx="0"/>
            </p:cNvCxnSpPr>
            <p:nvPr/>
          </p:nvCxnSpPr>
          <p:spPr>
            <a:xfrm flipH="1">
              <a:off x="4799976" y="2890675"/>
              <a:ext cx="1" cy="2647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3546088" y="3155434"/>
              <a:ext cx="2507777" cy="1639229"/>
            </a:xfrm>
            <a:prstGeom prst="roundRect">
              <a:avLst/>
            </a:prstGeom>
            <a:solidFill>
              <a:schemeClr val="accent2">
                <a:hueOff val="0"/>
                <a:satOff val="0"/>
                <a:lumOff val="0"/>
                <a:alpha val="27000"/>
              </a:schemeClr>
            </a:solid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Move between roles which involve research and development, operational delivery, consultancy or a combination of all three</a:t>
              </a:r>
            </a:p>
          </p:txBody>
        </p:sp>
      </p:grpSp>
      <p:grpSp>
        <p:nvGrpSpPr>
          <p:cNvPr id="4" name="Group 3"/>
          <p:cNvGrpSpPr/>
          <p:nvPr/>
        </p:nvGrpSpPr>
        <p:grpSpPr>
          <a:xfrm>
            <a:off x="5880735" y="2348865"/>
            <a:ext cx="2982597" cy="2445798"/>
            <a:chOff x="5880735" y="2348865"/>
            <a:chExt cx="2982597" cy="2445798"/>
          </a:xfrm>
        </p:grpSpPr>
        <p:sp>
          <p:nvSpPr>
            <p:cNvPr id="14" name="Rounded Rectangle 13"/>
            <p:cNvSpPr/>
            <p:nvPr/>
          </p:nvSpPr>
          <p:spPr>
            <a:xfrm>
              <a:off x="6330610" y="3155434"/>
              <a:ext cx="2532722" cy="1639229"/>
            </a:xfrm>
            <a:prstGeom prst="roundRect">
              <a:avLst/>
            </a:prstGeom>
            <a:solidFill>
              <a:schemeClr val="accent2">
                <a:hueOff val="0"/>
                <a:satOff val="0"/>
                <a:lumOff val="0"/>
                <a:alpha val="27000"/>
              </a:schemeClr>
            </a:solid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Be comfortable discussing and thinking about weather and climate on a range of timescales from days to decades.</a:t>
              </a:r>
              <a:endParaRPr lang="en-US" sz="1200" dirty="0">
                <a:latin typeface="Arial" panose="020B0604020202020204" pitchFamily="34" charset="0"/>
                <a:cs typeface="Arial" panose="020B0604020202020204" pitchFamily="34" charset="0"/>
              </a:endParaRPr>
            </a:p>
          </p:txBody>
        </p:sp>
        <p:cxnSp>
          <p:nvCxnSpPr>
            <p:cNvPr id="20" name="Straight Arrow Connector 19"/>
            <p:cNvCxnSpPr>
              <a:endCxn id="14" idx="0"/>
            </p:cNvCxnSpPr>
            <p:nvPr/>
          </p:nvCxnSpPr>
          <p:spPr>
            <a:xfrm>
              <a:off x="5880735" y="2348865"/>
              <a:ext cx="1716236" cy="8065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C591087F-6F42-49B7-BD67-406B920F9603" descr="34E86D5A-B371-4A40-B011-217066352C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4" y="150237"/>
            <a:ext cx="1221364" cy="3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7572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p:cNvSpPr/>
          <p:nvPr/>
        </p:nvSpPr>
        <p:spPr>
          <a:xfrm>
            <a:off x="5604134" y="594917"/>
            <a:ext cx="2294562" cy="2295758"/>
          </a:xfrm>
          <a:custGeom>
            <a:avLst/>
            <a:gdLst>
              <a:gd name="connsiteX0" fmla="*/ 0 w 3091011"/>
              <a:gd name="connsiteY0" fmla="*/ 1545506 h 3091011"/>
              <a:gd name="connsiteX1" fmla="*/ 1545506 w 3091011"/>
              <a:gd name="connsiteY1" fmla="*/ 0 h 3091011"/>
              <a:gd name="connsiteX2" fmla="*/ 3091012 w 3091011"/>
              <a:gd name="connsiteY2" fmla="*/ 1545506 h 3091011"/>
              <a:gd name="connsiteX3" fmla="*/ 1545506 w 3091011"/>
              <a:gd name="connsiteY3" fmla="*/ 3091012 h 3091011"/>
              <a:gd name="connsiteX4" fmla="*/ 0 w 3091011"/>
              <a:gd name="connsiteY4" fmla="*/ 1545506 h 309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011" h="3091011">
                <a:moveTo>
                  <a:pt x="0" y="1545506"/>
                </a:moveTo>
                <a:cubicBezTo>
                  <a:pt x="0" y="691947"/>
                  <a:pt x="691947" y="0"/>
                  <a:pt x="1545506" y="0"/>
                </a:cubicBezTo>
                <a:cubicBezTo>
                  <a:pt x="2399065" y="0"/>
                  <a:pt x="3091012" y="691947"/>
                  <a:pt x="3091012" y="1545506"/>
                </a:cubicBezTo>
                <a:cubicBezTo>
                  <a:pt x="3091012" y="2399065"/>
                  <a:pt x="2399065" y="3091012"/>
                  <a:pt x="1545506" y="3091012"/>
                </a:cubicBezTo>
                <a:cubicBezTo>
                  <a:pt x="691947" y="3091012"/>
                  <a:pt x="0" y="2399065"/>
                  <a:pt x="0" y="1545506"/>
                </a:cubicBezTo>
                <a:close/>
              </a:path>
            </a:pathLst>
          </a:custGeom>
          <a:ln>
            <a:no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500" b="1" dirty="0">
                <a:latin typeface="Arial" panose="020B0604020202020204" pitchFamily="34" charset="0"/>
                <a:cs typeface="Arial" panose="020B0604020202020204" pitchFamily="34" charset="0"/>
              </a:rPr>
              <a:t>Personal &amp; Interpersonal skills</a:t>
            </a:r>
          </a:p>
        </p:txBody>
      </p:sp>
      <p:sp>
        <p:nvSpPr>
          <p:cNvPr id="12" name="Title 1"/>
          <p:cNvSpPr>
            <a:spLocks noGrp="1"/>
          </p:cNvSpPr>
          <p:nvPr>
            <p:ph type="title"/>
          </p:nvPr>
        </p:nvSpPr>
        <p:spPr>
          <a:xfrm>
            <a:off x="179388" y="738352"/>
            <a:ext cx="8437500" cy="623248"/>
          </a:xfrm>
          <a:ln>
            <a:noFill/>
          </a:ln>
        </p:spPr>
        <p:txBody>
          <a:bodyPr>
            <a:noAutofit/>
          </a:bodyPr>
          <a:lstStyle/>
          <a:p>
            <a:r>
              <a:rPr lang="en-GB" sz="2800" b="1" dirty="0" smtClean="0"/>
              <a:t>Manifesto:</a:t>
            </a:r>
            <a:r>
              <a:rPr lang="en-GB" sz="2800" b="1" dirty="0"/>
              <a:t/>
            </a:r>
            <a:br>
              <a:rPr lang="en-GB" sz="2800" b="1" dirty="0"/>
            </a:br>
            <a:r>
              <a:rPr lang="en-GB" sz="2800" b="1" dirty="0" smtClean="0"/>
              <a:t>4 key attributes</a:t>
            </a:r>
            <a:endParaRPr lang="en-GB" sz="2800" b="1" dirty="0"/>
          </a:p>
        </p:txBody>
      </p:sp>
      <p:grpSp>
        <p:nvGrpSpPr>
          <p:cNvPr id="6" name="Group 5"/>
          <p:cNvGrpSpPr/>
          <p:nvPr/>
        </p:nvGrpSpPr>
        <p:grpSpPr>
          <a:xfrm>
            <a:off x="628650" y="1742796"/>
            <a:ext cx="4975484" cy="1586737"/>
            <a:chOff x="628650" y="1742796"/>
            <a:chExt cx="4975484" cy="1586737"/>
          </a:xfrm>
        </p:grpSpPr>
        <p:sp>
          <p:nvSpPr>
            <p:cNvPr id="7" name="Rounded Rectangle 6"/>
            <p:cNvSpPr/>
            <p:nvPr/>
          </p:nvSpPr>
          <p:spPr>
            <a:xfrm>
              <a:off x="628650" y="1742796"/>
              <a:ext cx="2507777" cy="1586737"/>
            </a:xfrm>
            <a:prstGeom prst="roundRect">
              <a:avLst/>
            </a:prstGeom>
            <a:solidFill>
              <a:schemeClr val="accent3">
                <a:lumMod val="40000"/>
                <a:lumOff val="60000"/>
                <a:alpha val="56000"/>
              </a:schemeClr>
            </a:solid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Be responsible for their own continuing professional development and facilitating the personal development of their colleagues.</a:t>
              </a:r>
            </a:p>
          </p:txBody>
        </p:sp>
        <p:cxnSp>
          <p:nvCxnSpPr>
            <p:cNvPr id="3" name="Straight Arrow Connector 2"/>
            <p:cNvCxnSpPr>
              <a:stCxn id="9" idx="0"/>
              <a:endCxn id="7" idx="3"/>
            </p:cNvCxnSpPr>
            <p:nvPr/>
          </p:nvCxnSpPr>
          <p:spPr>
            <a:xfrm flipH="1">
              <a:off x="3136427" y="1742796"/>
              <a:ext cx="2467707" cy="5870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628650" y="2202977"/>
            <a:ext cx="5072064" cy="2722015"/>
            <a:chOff x="628650" y="2202977"/>
            <a:chExt cx="5072064" cy="2722015"/>
          </a:xfrm>
        </p:grpSpPr>
        <p:sp>
          <p:nvSpPr>
            <p:cNvPr id="13" name="Rounded Rectangle 12"/>
            <p:cNvSpPr/>
            <p:nvPr/>
          </p:nvSpPr>
          <p:spPr>
            <a:xfrm>
              <a:off x="628650" y="3463962"/>
              <a:ext cx="2507777" cy="1461030"/>
            </a:xfrm>
            <a:prstGeom prst="roundRect">
              <a:avLst/>
            </a:prstGeom>
            <a:solidFill>
              <a:schemeClr val="accent3">
                <a:lumMod val="40000"/>
                <a:lumOff val="60000"/>
                <a:alpha val="56000"/>
              </a:schemeClr>
            </a:solid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Be resilient to a changing working and resource environment and confident in embracing new challenges.</a:t>
              </a:r>
            </a:p>
          </p:txBody>
        </p:sp>
        <p:cxnSp>
          <p:nvCxnSpPr>
            <p:cNvPr id="16" name="Straight Arrow Connector 15"/>
            <p:cNvCxnSpPr/>
            <p:nvPr/>
          </p:nvCxnSpPr>
          <p:spPr>
            <a:xfrm flipH="1">
              <a:off x="3051068" y="2202977"/>
              <a:ext cx="2649646" cy="13047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426475" y="2500312"/>
            <a:ext cx="2507777" cy="2424680"/>
            <a:chOff x="3426475" y="2500312"/>
            <a:chExt cx="2507777" cy="2424680"/>
          </a:xfrm>
        </p:grpSpPr>
        <p:sp>
          <p:nvSpPr>
            <p:cNvPr id="14" name="Rounded Rectangle 13"/>
            <p:cNvSpPr/>
            <p:nvPr/>
          </p:nvSpPr>
          <p:spPr>
            <a:xfrm>
              <a:off x="3426475" y="3463962"/>
              <a:ext cx="2507777" cy="1461030"/>
            </a:xfrm>
            <a:prstGeom prst="roundRect">
              <a:avLst/>
            </a:prstGeom>
            <a:solidFill>
              <a:schemeClr val="accent3">
                <a:lumMod val="40000"/>
                <a:lumOff val="60000"/>
                <a:alpha val="56000"/>
              </a:schemeClr>
            </a:solid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Critically evaluate scientific literature</a:t>
              </a:r>
            </a:p>
          </p:txBody>
        </p:sp>
        <p:cxnSp>
          <p:nvCxnSpPr>
            <p:cNvPr id="18" name="Straight Arrow Connector 17"/>
            <p:cNvCxnSpPr>
              <a:endCxn id="14" idx="0"/>
            </p:cNvCxnSpPr>
            <p:nvPr/>
          </p:nvCxnSpPr>
          <p:spPr>
            <a:xfrm flipH="1">
              <a:off x="4680364" y="2500312"/>
              <a:ext cx="1215611" cy="9636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224299" y="2738437"/>
            <a:ext cx="2507777" cy="2186555"/>
            <a:chOff x="6224299" y="2738437"/>
            <a:chExt cx="2507777" cy="2186555"/>
          </a:xfrm>
        </p:grpSpPr>
        <p:sp>
          <p:nvSpPr>
            <p:cNvPr id="15" name="Rounded Rectangle 14"/>
            <p:cNvSpPr/>
            <p:nvPr/>
          </p:nvSpPr>
          <p:spPr>
            <a:xfrm>
              <a:off x="6224299" y="3463962"/>
              <a:ext cx="2507777" cy="1461030"/>
            </a:xfrm>
            <a:prstGeom prst="roundRect">
              <a:avLst/>
            </a:prstGeom>
            <a:solidFill>
              <a:schemeClr val="accent3">
                <a:lumMod val="40000"/>
                <a:lumOff val="60000"/>
                <a:alpha val="56000"/>
              </a:schemeClr>
            </a:solid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Be aware of the benefits and opportunities of open distribution of scientific knowledge, software and data</a:t>
              </a:r>
            </a:p>
          </p:txBody>
        </p:sp>
        <p:cxnSp>
          <p:nvCxnSpPr>
            <p:cNvPr id="25" name="Straight Arrow Connector 24"/>
            <p:cNvCxnSpPr>
              <a:endCxn id="15" idx="0"/>
            </p:cNvCxnSpPr>
            <p:nvPr/>
          </p:nvCxnSpPr>
          <p:spPr>
            <a:xfrm>
              <a:off x="7318788" y="2738437"/>
              <a:ext cx="159400" cy="7255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7" name="C591087F-6F42-49B7-BD67-406B920F9603" descr="34E86D5A-B371-4A40-B011-217066352C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4" y="150237"/>
            <a:ext cx="1221364" cy="3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7370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3763537" y="2337575"/>
            <a:ext cx="2294562" cy="2295758"/>
          </a:xfrm>
          <a:custGeom>
            <a:avLst/>
            <a:gdLst>
              <a:gd name="connsiteX0" fmla="*/ 0 w 3091011"/>
              <a:gd name="connsiteY0" fmla="*/ 1545506 h 3091011"/>
              <a:gd name="connsiteX1" fmla="*/ 1545506 w 3091011"/>
              <a:gd name="connsiteY1" fmla="*/ 0 h 3091011"/>
              <a:gd name="connsiteX2" fmla="*/ 3091012 w 3091011"/>
              <a:gd name="connsiteY2" fmla="*/ 1545506 h 3091011"/>
              <a:gd name="connsiteX3" fmla="*/ 1545506 w 3091011"/>
              <a:gd name="connsiteY3" fmla="*/ 3091012 h 3091011"/>
              <a:gd name="connsiteX4" fmla="*/ 0 w 3091011"/>
              <a:gd name="connsiteY4" fmla="*/ 1545506 h 309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011" h="3091011">
                <a:moveTo>
                  <a:pt x="0" y="1545506"/>
                </a:moveTo>
                <a:cubicBezTo>
                  <a:pt x="0" y="691947"/>
                  <a:pt x="691947" y="0"/>
                  <a:pt x="1545506" y="0"/>
                </a:cubicBezTo>
                <a:cubicBezTo>
                  <a:pt x="2399065" y="0"/>
                  <a:pt x="3091012" y="691947"/>
                  <a:pt x="3091012" y="1545506"/>
                </a:cubicBezTo>
                <a:cubicBezTo>
                  <a:pt x="3091012" y="2399065"/>
                  <a:pt x="2399065" y="3091012"/>
                  <a:pt x="1545506" y="3091012"/>
                </a:cubicBezTo>
                <a:cubicBezTo>
                  <a:pt x="691947" y="3091012"/>
                  <a:pt x="0" y="2399065"/>
                  <a:pt x="0" y="1545506"/>
                </a:cubicBezTo>
                <a:close/>
              </a:path>
            </a:pathLst>
          </a:custGeom>
          <a:ln>
            <a:noFill/>
          </a:ln>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500" b="1" dirty="0">
                <a:latin typeface="Arial" panose="020B0604020202020204" pitchFamily="34" charset="0"/>
                <a:cs typeface="Arial" panose="020B0604020202020204" pitchFamily="34" charset="0"/>
              </a:rPr>
              <a:t>Core skills as a scientist</a:t>
            </a:r>
          </a:p>
        </p:txBody>
      </p:sp>
      <p:sp>
        <p:nvSpPr>
          <p:cNvPr id="12" name="Title 1"/>
          <p:cNvSpPr>
            <a:spLocks noGrp="1"/>
          </p:cNvSpPr>
          <p:nvPr>
            <p:ph type="title"/>
          </p:nvPr>
        </p:nvSpPr>
        <p:spPr>
          <a:xfrm>
            <a:off x="179388" y="740469"/>
            <a:ext cx="8437500" cy="623248"/>
          </a:xfrm>
          <a:ln>
            <a:noFill/>
          </a:ln>
        </p:spPr>
        <p:txBody>
          <a:bodyPr>
            <a:noAutofit/>
          </a:bodyPr>
          <a:lstStyle/>
          <a:p>
            <a:r>
              <a:rPr lang="en-GB" sz="2800" b="1" dirty="0" smtClean="0"/>
              <a:t>Manifesto:</a:t>
            </a:r>
            <a:r>
              <a:rPr lang="en-GB" sz="2800" b="1" dirty="0"/>
              <a:t/>
            </a:r>
            <a:br>
              <a:rPr lang="en-GB" sz="2800" b="1" dirty="0"/>
            </a:br>
            <a:r>
              <a:rPr lang="en-GB" sz="2800" b="1" dirty="0" smtClean="0"/>
              <a:t>4 key attributes</a:t>
            </a:r>
            <a:endParaRPr lang="en-GB" sz="2800" b="1" dirty="0"/>
          </a:p>
        </p:txBody>
      </p:sp>
      <p:grpSp>
        <p:nvGrpSpPr>
          <p:cNvPr id="8" name="Group 7"/>
          <p:cNvGrpSpPr/>
          <p:nvPr/>
        </p:nvGrpSpPr>
        <p:grpSpPr>
          <a:xfrm>
            <a:off x="628650" y="3705958"/>
            <a:ext cx="3278332" cy="1158038"/>
            <a:chOff x="628650" y="3705958"/>
            <a:chExt cx="3278332" cy="1158038"/>
          </a:xfrm>
        </p:grpSpPr>
        <p:sp>
          <p:nvSpPr>
            <p:cNvPr id="7" name="Rounded Rectangle 6"/>
            <p:cNvSpPr/>
            <p:nvPr/>
          </p:nvSpPr>
          <p:spPr>
            <a:xfrm>
              <a:off x="628650" y="3705958"/>
              <a:ext cx="2507777" cy="1158038"/>
            </a:xfrm>
            <a:prstGeom prst="roundRect">
              <a:avLst/>
            </a:prstGeom>
            <a:solidFill>
              <a:schemeClr val="accent4">
                <a:lumMod val="40000"/>
                <a:lumOff val="60000"/>
                <a:alpha val="51000"/>
              </a:schemeClr>
            </a:solid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Be able to develop transparent, robust and well documented scientific software.</a:t>
              </a:r>
              <a:endParaRPr lang="en-US" sz="1200" dirty="0">
                <a:latin typeface="Arial" panose="020B0604020202020204" pitchFamily="34" charset="0"/>
                <a:cs typeface="Arial" panose="020B0604020202020204" pitchFamily="34" charset="0"/>
              </a:endParaRPr>
            </a:p>
          </p:txBody>
        </p:sp>
        <p:cxnSp>
          <p:nvCxnSpPr>
            <p:cNvPr id="3" name="Straight Arrow Connector 2"/>
            <p:cNvCxnSpPr>
              <a:endCxn id="7" idx="3"/>
            </p:cNvCxnSpPr>
            <p:nvPr/>
          </p:nvCxnSpPr>
          <p:spPr>
            <a:xfrm flipH="1">
              <a:off x="3136427" y="4048181"/>
              <a:ext cx="770555" cy="2367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28650" y="1907968"/>
            <a:ext cx="3241386" cy="1692482"/>
            <a:chOff x="628650" y="1907968"/>
            <a:chExt cx="3241386" cy="1692482"/>
          </a:xfrm>
        </p:grpSpPr>
        <p:sp>
          <p:nvSpPr>
            <p:cNvPr id="13" name="Rounded Rectangle 12"/>
            <p:cNvSpPr/>
            <p:nvPr/>
          </p:nvSpPr>
          <p:spPr>
            <a:xfrm>
              <a:off x="628650" y="1907968"/>
              <a:ext cx="2507777" cy="1692482"/>
            </a:xfrm>
            <a:prstGeom prst="roundRect">
              <a:avLst/>
            </a:prstGeom>
            <a:solidFill>
              <a:schemeClr val="accent4">
                <a:lumMod val="40000"/>
                <a:lumOff val="60000"/>
                <a:alpha val="51000"/>
              </a:schemeClr>
            </a:solid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Be able to develop scientific models and modelling systems which produce estimates of the real-world impact of meteorological variability.</a:t>
              </a:r>
              <a:endParaRPr lang="en-US" sz="1200" dirty="0">
                <a:latin typeface="Arial" panose="020B0604020202020204" pitchFamily="34" charset="0"/>
                <a:cs typeface="Arial" panose="020B0604020202020204" pitchFamily="34" charset="0"/>
              </a:endParaRPr>
            </a:p>
          </p:txBody>
        </p:sp>
        <p:cxnSp>
          <p:nvCxnSpPr>
            <p:cNvPr id="17" name="Straight Arrow Connector 16"/>
            <p:cNvCxnSpPr/>
            <p:nvPr/>
          </p:nvCxnSpPr>
          <p:spPr>
            <a:xfrm flipH="1" flipV="1">
              <a:off x="3136426" y="2802830"/>
              <a:ext cx="733610" cy="1897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533615" y="313410"/>
            <a:ext cx="2507777" cy="2024166"/>
            <a:chOff x="3533615" y="313410"/>
            <a:chExt cx="2507777" cy="2024166"/>
          </a:xfrm>
        </p:grpSpPr>
        <p:sp>
          <p:nvSpPr>
            <p:cNvPr id="14" name="Rounded Rectangle 13"/>
            <p:cNvSpPr/>
            <p:nvPr/>
          </p:nvSpPr>
          <p:spPr>
            <a:xfrm>
              <a:off x="3533615" y="313410"/>
              <a:ext cx="2507777" cy="1692482"/>
            </a:xfrm>
            <a:prstGeom prst="roundRect">
              <a:avLst/>
            </a:prstGeom>
            <a:solidFill>
              <a:schemeClr val="accent4">
                <a:lumMod val="40000"/>
                <a:lumOff val="60000"/>
                <a:alpha val="51000"/>
              </a:schemeClr>
            </a:solid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Be able to appreciate and evaluate the core information available through observations and measurements.</a:t>
              </a:r>
              <a:endParaRPr lang="en-US" sz="1200" dirty="0">
                <a:latin typeface="Arial" panose="020B0604020202020204" pitchFamily="34" charset="0"/>
                <a:cs typeface="Arial" panose="020B0604020202020204" pitchFamily="34" charset="0"/>
              </a:endParaRPr>
            </a:p>
          </p:txBody>
        </p:sp>
        <p:cxnSp>
          <p:nvCxnSpPr>
            <p:cNvPr id="18" name="Straight Arrow Connector 17"/>
            <p:cNvCxnSpPr>
              <a:endCxn id="14" idx="2"/>
            </p:cNvCxnSpPr>
            <p:nvPr/>
          </p:nvCxnSpPr>
          <p:spPr>
            <a:xfrm flipV="1">
              <a:off x="4787504" y="2005892"/>
              <a:ext cx="0" cy="3316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5911273" y="2005892"/>
            <a:ext cx="2942765" cy="1304412"/>
            <a:chOff x="5911273" y="2005892"/>
            <a:chExt cx="2942765" cy="1304412"/>
          </a:xfrm>
        </p:grpSpPr>
        <p:sp>
          <p:nvSpPr>
            <p:cNvPr id="15" name="Rounded Rectangle 14"/>
            <p:cNvSpPr/>
            <p:nvPr/>
          </p:nvSpPr>
          <p:spPr>
            <a:xfrm>
              <a:off x="6346261" y="2005892"/>
              <a:ext cx="2507777" cy="1304412"/>
            </a:xfrm>
            <a:prstGeom prst="roundRect">
              <a:avLst/>
            </a:prstGeom>
            <a:solidFill>
              <a:schemeClr val="accent4">
                <a:lumMod val="40000"/>
                <a:lumOff val="60000"/>
                <a:alpha val="51000"/>
              </a:schemeClr>
            </a:solid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Be confident in designing statistical tools and applying statistical thinking to the atmosphere.</a:t>
              </a:r>
              <a:endParaRPr lang="en-US" sz="1200" dirty="0">
                <a:latin typeface="Arial" panose="020B0604020202020204" pitchFamily="34" charset="0"/>
                <a:cs typeface="Arial" panose="020B0604020202020204" pitchFamily="34" charset="0"/>
              </a:endParaRPr>
            </a:p>
          </p:txBody>
        </p:sp>
        <p:cxnSp>
          <p:nvCxnSpPr>
            <p:cNvPr id="20" name="Straight Arrow Connector 19"/>
            <p:cNvCxnSpPr>
              <a:endCxn id="15" idx="1"/>
            </p:cNvCxnSpPr>
            <p:nvPr/>
          </p:nvCxnSpPr>
          <p:spPr>
            <a:xfrm flipV="1">
              <a:off x="5911273" y="2658098"/>
              <a:ext cx="434988" cy="2575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5911273" y="3485454"/>
            <a:ext cx="2942765" cy="1378541"/>
            <a:chOff x="5911273" y="3485454"/>
            <a:chExt cx="2942765" cy="1378541"/>
          </a:xfrm>
        </p:grpSpPr>
        <p:sp>
          <p:nvSpPr>
            <p:cNvPr id="16" name="Rounded Rectangle 15"/>
            <p:cNvSpPr/>
            <p:nvPr/>
          </p:nvSpPr>
          <p:spPr>
            <a:xfrm>
              <a:off x="6346261" y="3485454"/>
              <a:ext cx="2507777" cy="1378541"/>
            </a:xfrm>
            <a:prstGeom prst="roundRect">
              <a:avLst/>
            </a:prstGeom>
            <a:solidFill>
              <a:schemeClr val="accent4">
                <a:lumMod val="40000"/>
                <a:lumOff val="60000"/>
                <a:alpha val="51000"/>
              </a:schemeClr>
            </a:solid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Be able to ensure that operational standards and quality are maintained within increasingly automated systems.</a:t>
              </a:r>
              <a:endParaRPr lang="en-US" sz="1200" dirty="0">
                <a:latin typeface="Arial" panose="020B0604020202020204" pitchFamily="34" charset="0"/>
                <a:cs typeface="Arial" panose="020B0604020202020204" pitchFamily="34" charset="0"/>
              </a:endParaRPr>
            </a:p>
          </p:txBody>
        </p:sp>
        <p:cxnSp>
          <p:nvCxnSpPr>
            <p:cNvPr id="23" name="Straight Arrow Connector 22"/>
            <p:cNvCxnSpPr>
              <a:endCxn id="16" idx="1"/>
            </p:cNvCxnSpPr>
            <p:nvPr/>
          </p:nvCxnSpPr>
          <p:spPr>
            <a:xfrm>
              <a:off x="5911273" y="4048181"/>
              <a:ext cx="434988" cy="1265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72447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5604134" y="2337575"/>
            <a:ext cx="2294562" cy="2295758"/>
          </a:xfrm>
          <a:custGeom>
            <a:avLst/>
            <a:gdLst>
              <a:gd name="connsiteX0" fmla="*/ 0 w 3091011"/>
              <a:gd name="connsiteY0" fmla="*/ 1545506 h 3091011"/>
              <a:gd name="connsiteX1" fmla="*/ 1545506 w 3091011"/>
              <a:gd name="connsiteY1" fmla="*/ 0 h 3091011"/>
              <a:gd name="connsiteX2" fmla="*/ 3091012 w 3091011"/>
              <a:gd name="connsiteY2" fmla="*/ 1545506 h 3091011"/>
              <a:gd name="connsiteX3" fmla="*/ 1545506 w 3091011"/>
              <a:gd name="connsiteY3" fmla="*/ 3091012 h 3091011"/>
              <a:gd name="connsiteX4" fmla="*/ 0 w 3091011"/>
              <a:gd name="connsiteY4" fmla="*/ 1545506 h 309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011" h="3091011">
                <a:moveTo>
                  <a:pt x="0" y="1545506"/>
                </a:moveTo>
                <a:cubicBezTo>
                  <a:pt x="0" y="691947"/>
                  <a:pt x="691947" y="0"/>
                  <a:pt x="1545506" y="0"/>
                </a:cubicBezTo>
                <a:cubicBezTo>
                  <a:pt x="2399065" y="0"/>
                  <a:pt x="3091012" y="691947"/>
                  <a:pt x="3091012" y="1545506"/>
                </a:cubicBezTo>
                <a:cubicBezTo>
                  <a:pt x="3091012" y="2399065"/>
                  <a:pt x="2399065" y="3091012"/>
                  <a:pt x="1545506" y="3091012"/>
                </a:cubicBezTo>
                <a:cubicBezTo>
                  <a:pt x="691947" y="3091012"/>
                  <a:pt x="0" y="2399065"/>
                  <a:pt x="0" y="1545506"/>
                </a:cubicBezTo>
                <a:close/>
              </a:path>
            </a:pathLst>
          </a:custGeom>
          <a:solidFill>
            <a:schemeClr val="bg1">
              <a:lumMod val="75000"/>
              <a:alpha val="50000"/>
            </a:schemeClr>
          </a:solidFill>
          <a:ln>
            <a:noFill/>
          </a:ln>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500" b="1" dirty="0">
                <a:latin typeface="Arial" panose="020B0604020202020204" pitchFamily="34" charset="0"/>
                <a:cs typeface="Arial" panose="020B0604020202020204" pitchFamily="34" charset="0"/>
              </a:rPr>
              <a:t>Ethical and professional interaction with broader society</a:t>
            </a:r>
          </a:p>
        </p:txBody>
      </p:sp>
      <p:sp>
        <p:nvSpPr>
          <p:cNvPr id="12" name="Title 1"/>
          <p:cNvSpPr>
            <a:spLocks noGrp="1"/>
          </p:cNvSpPr>
          <p:nvPr>
            <p:ph type="title"/>
          </p:nvPr>
        </p:nvSpPr>
        <p:spPr>
          <a:xfrm>
            <a:off x="179388" y="735013"/>
            <a:ext cx="8437500" cy="623248"/>
          </a:xfrm>
          <a:ln>
            <a:noFill/>
          </a:ln>
        </p:spPr>
        <p:txBody>
          <a:bodyPr>
            <a:noAutofit/>
          </a:bodyPr>
          <a:lstStyle/>
          <a:p>
            <a:r>
              <a:rPr lang="en-GB" sz="2800" b="1" dirty="0" smtClean="0"/>
              <a:t>Manifesto:</a:t>
            </a:r>
            <a:r>
              <a:rPr lang="en-GB" sz="2800" b="1" dirty="0"/>
              <a:t/>
            </a:r>
            <a:br>
              <a:rPr lang="en-GB" sz="2800" b="1" dirty="0"/>
            </a:br>
            <a:r>
              <a:rPr lang="en-GB" sz="2800" b="1" dirty="0" smtClean="0"/>
              <a:t>4 key attributes</a:t>
            </a:r>
            <a:endParaRPr lang="en-GB" sz="2800" b="1" dirty="0"/>
          </a:p>
        </p:txBody>
      </p:sp>
      <p:grpSp>
        <p:nvGrpSpPr>
          <p:cNvPr id="8" name="Group 7"/>
          <p:cNvGrpSpPr/>
          <p:nvPr/>
        </p:nvGrpSpPr>
        <p:grpSpPr>
          <a:xfrm>
            <a:off x="5497526" y="770929"/>
            <a:ext cx="2507777" cy="1566647"/>
            <a:chOff x="5497526" y="770929"/>
            <a:chExt cx="2507777" cy="1566647"/>
          </a:xfrm>
        </p:grpSpPr>
        <p:sp>
          <p:nvSpPr>
            <p:cNvPr id="14" name="Rounded Rectangle 13"/>
            <p:cNvSpPr/>
            <p:nvPr/>
          </p:nvSpPr>
          <p:spPr>
            <a:xfrm>
              <a:off x="5497526" y="770929"/>
              <a:ext cx="2507777" cy="1158038"/>
            </a:xfrm>
            <a:prstGeom prst="roundRect">
              <a:avLst/>
            </a:prstGeom>
            <a:solidFill>
              <a:schemeClr val="bg1">
                <a:lumMod val="40000"/>
                <a:lumOff val="60000"/>
                <a:alpha val="51000"/>
              </a:schemeClr>
            </a:solid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Be able to interpret their work in the context of a changing climate.</a:t>
              </a:r>
              <a:endParaRPr lang="en-US" sz="1200" dirty="0">
                <a:latin typeface="Arial" panose="020B0604020202020204" pitchFamily="34" charset="0"/>
                <a:cs typeface="Arial" panose="020B0604020202020204" pitchFamily="34" charset="0"/>
              </a:endParaRPr>
            </a:p>
          </p:txBody>
        </p:sp>
        <p:cxnSp>
          <p:nvCxnSpPr>
            <p:cNvPr id="3" name="Straight Arrow Connector 2"/>
            <p:cNvCxnSpPr>
              <a:stCxn id="11" idx="1"/>
              <a:endCxn id="14" idx="2"/>
            </p:cNvCxnSpPr>
            <p:nvPr/>
          </p:nvCxnSpPr>
          <p:spPr>
            <a:xfrm flipV="1">
              <a:off x="6751415" y="1928968"/>
              <a:ext cx="0" cy="408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064223" y="1758556"/>
            <a:ext cx="3770080" cy="1158038"/>
            <a:chOff x="2064223" y="1758556"/>
            <a:chExt cx="3770080" cy="1158038"/>
          </a:xfrm>
        </p:grpSpPr>
        <p:sp>
          <p:nvSpPr>
            <p:cNvPr id="13" name="Rounded Rectangle 12"/>
            <p:cNvSpPr/>
            <p:nvPr/>
          </p:nvSpPr>
          <p:spPr>
            <a:xfrm>
              <a:off x="2064223" y="1758556"/>
              <a:ext cx="2507777" cy="1158038"/>
            </a:xfrm>
            <a:prstGeom prst="roundRect">
              <a:avLst/>
            </a:prstGeom>
            <a:solidFill>
              <a:schemeClr val="bg1">
                <a:lumMod val="40000"/>
                <a:lumOff val="60000"/>
                <a:alpha val="51000"/>
              </a:schemeClr>
            </a:solid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Be clear in expressing their work in the context of contradictory forecasts or interpretations.</a:t>
              </a:r>
              <a:endParaRPr lang="en-US" sz="1200" dirty="0">
                <a:latin typeface="Arial" panose="020B0604020202020204" pitchFamily="34" charset="0"/>
                <a:cs typeface="Arial" panose="020B0604020202020204" pitchFamily="34" charset="0"/>
              </a:endParaRPr>
            </a:p>
          </p:txBody>
        </p:sp>
        <p:cxnSp>
          <p:nvCxnSpPr>
            <p:cNvPr id="15" name="Straight Arrow Connector 14"/>
            <p:cNvCxnSpPr>
              <a:endCxn id="13" idx="3"/>
            </p:cNvCxnSpPr>
            <p:nvPr/>
          </p:nvCxnSpPr>
          <p:spPr>
            <a:xfrm flipH="1" flipV="1">
              <a:off x="4572000" y="2337575"/>
              <a:ext cx="1262303" cy="457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064223" y="3475295"/>
            <a:ext cx="3594589" cy="1158038"/>
            <a:chOff x="2064223" y="3475295"/>
            <a:chExt cx="3594589" cy="1158038"/>
          </a:xfrm>
        </p:grpSpPr>
        <p:sp>
          <p:nvSpPr>
            <p:cNvPr id="7" name="Rounded Rectangle 6"/>
            <p:cNvSpPr/>
            <p:nvPr/>
          </p:nvSpPr>
          <p:spPr>
            <a:xfrm>
              <a:off x="2064223" y="3475295"/>
              <a:ext cx="2507777" cy="1158038"/>
            </a:xfrm>
            <a:prstGeom prst="roundRect">
              <a:avLst/>
            </a:prstGeom>
            <a:solidFill>
              <a:schemeClr val="bg1">
                <a:lumMod val="40000"/>
                <a:lumOff val="60000"/>
                <a:alpha val="51000"/>
              </a:schemeClr>
            </a:solid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200" b="1" dirty="0">
                  <a:latin typeface="Arial" panose="020B0604020202020204" pitchFamily="34" charset="0"/>
                  <a:cs typeface="Arial" panose="020B0604020202020204" pitchFamily="34" charset="0"/>
                </a:rPr>
                <a:t>Be able to effectively communicate risk and uncertainty.</a:t>
              </a:r>
              <a:endParaRPr lang="en-US" sz="1200" dirty="0">
                <a:latin typeface="Arial" panose="020B0604020202020204" pitchFamily="34" charset="0"/>
                <a:cs typeface="Arial" panose="020B0604020202020204" pitchFamily="34" charset="0"/>
              </a:endParaRPr>
            </a:p>
          </p:txBody>
        </p:sp>
        <p:cxnSp>
          <p:nvCxnSpPr>
            <p:cNvPr id="16" name="Straight Arrow Connector 15"/>
            <p:cNvCxnSpPr>
              <a:endCxn id="7" idx="3"/>
            </p:cNvCxnSpPr>
            <p:nvPr/>
          </p:nvCxnSpPr>
          <p:spPr>
            <a:xfrm flipH="1">
              <a:off x="4572000" y="3842327"/>
              <a:ext cx="1086812" cy="2119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C591087F-6F42-49B7-BD67-406B920F9603" descr="34E86D5A-B371-4A40-B011-217066352C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4" y="150237"/>
            <a:ext cx="1221364" cy="3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78722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3763538" y="594917"/>
            <a:ext cx="2294562" cy="2295758"/>
          </a:xfrm>
          <a:custGeom>
            <a:avLst/>
            <a:gdLst>
              <a:gd name="connsiteX0" fmla="*/ 0 w 3091011"/>
              <a:gd name="connsiteY0" fmla="*/ 1545506 h 3091011"/>
              <a:gd name="connsiteX1" fmla="*/ 1545506 w 3091011"/>
              <a:gd name="connsiteY1" fmla="*/ 0 h 3091011"/>
              <a:gd name="connsiteX2" fmla="*/ 3091012 w 3091011"/>
              <a:gd name="connsiteY2" fmla="*/ 1545506 h 3091011"/>
              <a:gd name="connsiteX3" fmla="*/ 1545506 w 3091011"/>
              <a:gd name="connsiteY3" fmla="*/ 3091012 h 3091011"/>
              <a:gd name="connsiteX4" fmla="*/ 0 w 3091011"/>
              <a:gd name="connsiteY4" fmla="*/ 1545506 h 309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011" h="3091011">
                <a:moveTo>
                  <a:pt x="0" y="1545506"/>
                </a:moveTo>
                <a:cubicBezTo>
                  <a:pt x="0" y="691947"/>
                  <a:pt x="691947" y="0"/>
                  <a:pt x="1545506" y="0"/>
                </a:cubicBezTo>
                <a:cubicBezTo>
                  <a:pt x="2399065" y="0"/>
                  <a:pt x="3091012" y="691947"/>
                  <a:pt x="3091012" y="1545506"/>
                </a:cubicBezTo>
                <a:cubicBezTo>
                  <a:pt x="3091012" y="2399065"/>
                  <a:pt x="2399065" y="3091012"/>
                  <a:pt x="1545506" y="3091012"/>
                </a:cubicBezTo>
                <a:cubicBezTo>
                  <a:pt x="691947" y="3091012"/>
                  <a:pt x="0" y="2399065"/>
                  <a:pt x="0" y="1545506"/>
                </a:cubicBezTo>
                <a:close/>
              </a:path>
            </a:pathLst>
          </a:custGeom>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500" b="1" dirty="0">
                <a:latin typeface="Arial" panose="020B0604020202020204" pitchFamily="34" charset="0"/>
                <a:cs typeface="Arial" panose="020B0604020202020204" pitchFamily="34" charset="0"/>
              </a:rPr>
              <a:t>Meteorological competencies</a:t>
            </a:r>
          </a:p>
        </p:txBody>
      </p:sp>
      <p:sp>
        <p:nvSpPr>
          <p:cNvPr id="9" name="Freeform 8"/>
          <p:cNvSpPr/>
          <p:nvPr/>
        </p:nvSpPr>
        <p:spPr>
          <a:xfrm>
            <a:off x="5604134" y="594917"/>
            <a:ext cx="2294562" cy="2295758"/>
          </a:xfrm>
          <a:custGeom>
            <a:avLst/>
            <a:gdLst>
              <a:gd name="connsiteX0" fmla="*/ 0 w 3091011"/>
              <a:gd name="connsiteY0" fmla="*/ 1545506 h 3091011"/>
              <a:gd name="connsiteX1" fmla="*/ 1545506 w 3091011"/>
              <a:gd name="connsiteY1" fmla="*/ 0 h 3091011"/>
              <a:gd name="connsiteX2" fmla="*/ 3091012 w 3091011"/>
              <a:gd name="connsiteY2" fmla="*/ 1545506 h 3091011"/>
              <a:gd name="connsiteX3" fmla="*/ 1545506 w 3091011"/>
              <a:gd name="connsiteY3" fmla="*/ 3091012 h 3091011"/>
              <a:gd name="connsiteX4" fmla="*/ 0 w 3091011"/>
              <a:gd name="connsiteY4" fmla="*/ 1545506 h 309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011" h="3091011">
                <a:moveTo>
                  <a:pt x="0" y="1545506"/>
                </a:moveTo>
                <a:cubicBezTo>
                  <a:pt x="0" y="691947"/>
                  <a:pt x="691947" y="0"/>
                  <a:pt x="1545506" y="0"/>
                </a:cubicBezTo>
                <a:cubicBezTo>
                  <a:pt x="2399065" y="0"/>
                  <a:pt x="3091012" y="691947"/>
                  <a:pt x="3091012" y="1545506"/>
                </a:cubicBezTo>
                <a:cubicBezTo>
                  <a:pt x="3091012" y="2399065"/>
                  <a:pt x="2399065" y="3091012"/>
                  <a:pt x="1545506" y="3091012"/>
                </a:cubicBezTo>
                <a:cubicBezTo>
                  <a:pt x="691947" y="3091012"/>
                  <a:pt x="0" y="2399065"/>
                  <a:pt x="0" y="1545506"/>
                </a:cubicBezTo>
                <a:close/>
              </a:path>
            </a:pathLst>
          </a:custGeom>
          <a:ln>
            <a:no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500" b="1" dirty="0">
                <a:latin typeface="Arial" panose="020B0604020202020204" pitchFamily="34" charset="0"/>
                <a:cs typeface="Arial" panose="020B0604020202020204" pitchFamily="34" charset="0"/>
              </a:rPr>
              <a:t>Personal &amp; Interpersonal skills</a:t>
            </a:r>
          </a:p>
        </p:txBody>
      </p:sp>
      <p:sp>
        <p:nvSpPr>
          <p:cNvPr id="10" name="Freeform 9"/>
          <p:cNvSpPr/>
          <p:nvPr/>
        </p:nvSpPr>
        <p:spPr>
          <a:xfrm>
            <a:off x="3763537" y="2337575"/>
            <a:ext cx="2294562" cy="2295758"/>
          </a:xfrm>
          <a:custGeom>
            <a:avLst/>
            <a:gdLst>
              <a:gd name="connsiteX0" fmla="*/ 0 w 3091011"/>
              <a:gd name="connsiteY0" fmla="*/ 1545506 h 3091011"/>
              <a:gd name="connsiteX1" fmla="*/ 1545506 w 3091011"/>
              <a:gd name="connsiteY1" fmla="*/ 0 h 3091011"/>
              <a:gd name="connsiteX2" fmla="*/ 3091012 w 3091011"/>
              <a:gd name="connsiteY2" fmla="*/ 1545506 h 3091011"/>
              <a:gd name="connsiteX3" fmla="*/ 1545506 w 3091011"/>
              <a:gd name="connsiteY3" fmla="*/ 3091012 h 3091011"/>
              <a:gd name="connsiteX4" fmla="*/ 0 w 3091011"/>
              <a:gd name="connsiteY4" fmla="*/ 1545506 h 309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011" h="3091011">
                <a:moveTo>
                  <a:pt x="0" y="1545506"/>
                </a:moveTo>
                <a:cubicBezTo>
                  <a:pt x="0" y="691947"/>
                  <a:pt x="691947" y="0"/>
                  <a:pt x="1545506" y="0"/>
                </a:cubicBezTo>
                <a:cubicBezTo>
                  <a:pt x="2399065" y="0"/>
                  <a:pt x="3091012" y="691947"/>
                  <a:pt x="3091012" y="1545506"/>
                </a:cubicBezTo>
                <a:cubicBezTo>
                  <a:pt x="3091012" y="2399065"/>
                  <a:pt x="2399065" y="3091012"/>
                  <a:pt x="1545506" y="3091012"/>
                </a:cubicBezTo>
                <a:cubicBezTo>
                  <a:pt x="691947" y="3091012"/>
                  <a:pt x="0" y="2399065"/>
                  <a:pt x="0" y="1545506"/>
                </a:cubicBezTo>
                <a:close/>
              </a:path>
            </a:pathLst>
          </a:custGeom>
          <a:ln>
            <a:noFill/>
          </a:ln>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500" b="1" dirty="0">
                <a:latin typeface="Arial" panose="020B0604020202020204" pitchFamily="34" charset="0"/>
                <a:cs typeface="Arial" panose="020B0604020202020204" pitchFamily="34" charset="0"/>
              </a:rPr>
              <a:t>Core skills as a scientist</a:t>
            </a:r>
          </a:p>
        </p:txBody>
      </p:sp>
      <p:sp>
        <p:nvSpPr>
          <p:cNvPr id="11" name="Freeform 10"/>
          <p:cNvSpPr/>
          <p:nvPr/>
        </p:nvSpPr>
        <p:spPr>
          <a:xfrm>
            <a:off x="5604134" y="2337575"/>
            <a:ext cx="2294562" cy="2295758"/>
          </a:xfrm>
          <a:custGeom>
            <a:avLst/>
            <a:gdLst>
              <a:gd name="connsiteX0" fmla="*/ 0 w 3091011"/>
              <a:gd name="connsiteY0" fmla="*/ 1545506 h 3091011"/>
              <a:gd name="connsiteX1" fmla="*/ 1545506 w 3091011"/>
              <a:gd name="connsiteY1" fmla="*/ 0 h 3091011"/>
              <a:gd name="connsiteX2" fmla="*/ 3091012 w 3091011"/>
              <a:gd name="connsiteY2" fmla="*/ 1545506 h 3091011"/>
              <a:gd name="connsiteX3" fmla="*/ 1545506 w 3091011"/>
              <a:gd name="connsiteY3" fmla="*/ 3091012 h 3091011"/>
              <a:gd name="connsiteX4" fmla="*/ 0 w 3091011"/>
              <a:gd name="connsiteY4" fmla="*/ 1545506 h 309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011" h="3091011">
                <a:moveTo>
                  <a:pt x="0" y="1545506"/>
                </a:moveTo>
                <a:cubicBezTo>
                  <a:pt x="0" y="691947"/>
                  <a:pt x="691947" y="0"/>
                  <a:pt x="1545506" y="0"/>
                </a:cubicBezTo>
                <a:cubicBezTo>
                  <a:pt x="2399065" y="0"/>
                  <a:pt x="3091012" y="691947"/>
                  <a:pt x="3091012" y="1545506"/>
                </a:cubicBezTo>
                <a:cubicBezTo>
                  <a:pt x="3091012" y="2399065"/>
                  <a:pt x="2399065" y="3091012"/>
                  <a:pt x="1545506" y="3091012"/>
                </a:cubicBezTo>
                <a:cubicBezTo>
                  <a:pt x="691947" y="3091012"/>
                  <a:pt x="0" y="2399065"/>
                  <a:pt x="0" y="1545506"/>
                </a:cubicBezTo>
                <a:close/>
              </a:path>
            </a:pathLst>
          </a:custGeom>
          <a:solidFill>
            <a:schemeClr val="bg1">
              <a:lumMod val="75000"/>
              <a:alpha val="50000"/>
            </a:schemeClr>
          </a:solidFill>
          <a:ln>
            <a:noFill/>
          </a:ln>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467083" tIns="358551" rIns="467083" bIns="358551" numCol="1" spcCol="1270" anchor="ctr" anchorCtr="0">
            <a:noAutofit/>
          </a:bodyPr>
          <a:lstStyle/>
          <a:p>
            <a:pPr algn="ctr" defTabSz="666750">
              <a:lnSpc>
                <a:spcPct val="90000"/>
              </a:lnSpc>
              <a:spcBef>
                <a:spcPct val="0"/>
              </a:spcBef>
              <a:spcAft>
                <a:spcPct val="35000"/>
              </a:spcAft>
            </a:pPr>
            <a:r>
              <a:rPr lang="en-US" sz="1500" b="1" dirty="0">
                <a:latin typeface="Arial" panose="020B0604020202020204" pitchFamily="34" charset="0"/>
                <a:cs typeface="Arial" panose="020B0604020202020204" pitchFamily="34" charset="0"/>
              </a:rPr>
              <a:t>Ethical and professional interaction with broader society</a:t>
            </a:r>
          </a:p>
        </p:txBody>
      </p:sp>
      <p:sp>
        <p:nvSpPr>
          <p:cNvPr id="12" name="Title 1"/>
          <p:cNvSpPr>
            <a:spLocks noGrp="1"/>
          </p:cNvSpPr>
          <p:nvPr>
            <p:ph type="title"/>
          </p:nvPr>
        </p:nvSpPr>
        <p:spPr>
          <a:xfrm>
            <a:off x="187253" y="735013"/>
            <a:ext cx="8437500" cy="623248"/>
          </a:xfrm>
          <a:ln>
            <a:noFill/>
          </a:ln>
        </p:spPr>
        <p:txBody>
          <a:bodyPr>
            <a:noAutofit/>
          </a:bodyPr>
          <a:lstStyle/>
          <a:p>
            <a:r>
              <a:rPr lang="en-GB" sz="2800" b="1" dirty="0" smtClean="0"/>
              <a:t>Manifesto:</a:t>
            </a:r>
            <a:r>
              <a:rPr lang="en-GB" sz="2800" b="1" dirty="0"/>
              <a:t/>
            </a:r>
            <a:br>
              <a:rPr lang="en-GB" sz="2800" b="1" dirty="0"/>
            </a:br>
            <a:r>
              <a:rPr lang="en-GB" sz="2800" b="1" dirty="0" smtClean="0"/>
              <a:t>4 key attributes</a:t>
            </a:r>
            <a:endParaRPr lang="en-GB" sz="2800" b="1" dirty="0"/>
          </a:p>
        </p:txBody>
      </p:sp>
      <p:pic>
        <p:nvPicPr>
          <p:cNvPr id="7" name="C591087F-6F42-49B7-BD67-406B920F9603" descr="34E86D5A-B371-4A40-B011-217066352C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4" y="150237"/>
            <a:ext cx="1221364" cy="3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81546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27050" y="665018"/>
            <a:ext cx="8239877" cy="4302849"/>
            <a:chOff x="838200" y="2086819"/>
            <a:chExt cx="14616682" cy="4317380"/>
          </a:xfrm>
        </p:grpSpPr>
        <p:sp>
          <p:nvSpPr>
            <p:cNvPr id="6" name="Freeform 5"/>
            <p:cNvSpPr/>
            <p:nvPr/>
          </p:nvSpPr>
          <p:spPr>
            <a:xfrm>
              <a:off x="838200" y="2086819"/>
              <a:ext cx="3655813" cy="732749"/>
            </a:xfrm>
            <a:custGeom>
              <a:avLst/>
              <a:gdLst>
                <a:gd name="connsiteX0" fmla="*/ 0 w 3203971"/>
                <a:gd name="connsiteY0" fmla="*/ 0 h 1281588"/>
                <a:gd name="connsiteX1" fmla="*/ 3203971 w 3203971"/>
                <a:gd name="connsiteY1" fmla="*/ 0 h 1281588"/>
                <a:gd name="connsiteX2" fmla="*/ 3203971 w 3203971"/>
                <a:gd name="connsiteY2" fmla="*/ 1281588 h 1281588"/>
                <a:gd name="connsiteX3" fmla="*/ 0 w 3203971"/>
                <a:gd name="connsiteY3" fmla="*/ 1281588 h 1281588"/>
                <a:gd name="connsiteX4" fmla="*/ 0 w 3203971"/>
                <a:gd name="connsiteY4" fmla="*/ 0 h 128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1281588">
                  <a:moveTo>
                    <a:pt x="0" y="0"/>
                  </a:moveTo>
                  <a:lnTo>
                    <a:pt x="3203971" y="0"/>
                  </a:lnTo>
                  <a:lnTo>
                    <a:pt x="3203971" y="1281588"/>
                  </a:lnTo>
                  <a:lnTo>
                    <a:pt x="0" y="1281588"/>
                  </a:lnTo>
                  <a:lnTo>
                    <a:pt x="0" y="0"/>
                  </a:lnTo>
                  <a:close/>
                </a:path>
              </a:pathLst>
            </a:custGeom>
            <a:solidFill>
              <a:schemeClr val="accent2">
                <a:alpha val="50000"/>
              </a:schemeClr>
            </a:solidFill>
            <a:ln>
              <a:solidFill>
                <a:schemeClr val="tx2"/>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309372" tIns="176784" rIns="309372" bIns="176784" numCol="1" spcCol="1270" anchor="ctr" anchorCtr="0">
              <a:noAutofit/>
            </a:bodyPr>
            <a:lstStyle/>
            <a:p>
              <a:pPr algn="ctr" defTabSz="1933575">
                <a:lnSpc>
                  <a:spcPct val="90000"/>
                </a:lnSpc>
                <a:spcBef>
                  <a:spcPct val="0"/>
                </a:spcBef>
                <a:spcAft>
                  <a:spcPct val="35000"/>
                </a:spcAft>
              </a:pPr>
              <a:r>
                <a:rPr lang="en-US" sz="1050" b="1" dirty="0">
                  <a:solidFill>
                    <a:srgbClr val="000000"/>
                  </a:solidFill>
                  <a:latin typeface="Arial" panose="020B0604020202020204" pitchFamily="34" charset="0"/>
                  <a:cs typeface="Arial" panose="020B0604020202020204" pitchFamily="34" charset="0"/>
                </a:rPr>
                <a:t>Meteorological competency</a:t>
              </a:r>
            </a:p>
          </p:txBody>
        </p:sp>
        <p:sp>
          <p:nvSpPr>
            <p:cNvPr id="7" name="Freeform 6"/>
            <p:cNvSpPr/>
            <p:nvPr/>
          </p:nvSpPr>
          <p:spPr>
            <a:xfrm>
              <a:off x="841485" y="2825908"/>
              <a:ext cx="3655813" cy="3578291"/>
            </a:xfrm>
            <a:custGeom>
              <a:avLst/>
              <a:gdLst>
                <a:gd name="connsiteX0" fmla="*/ 0 w 3203971"/>
                <a:gd name="connsiteY0" fmla="*/ 0 h 2547360"/>
                <a:gd name="connsiteX1" fmla="*/ 3203971 w 3203971"/>
                <a:gd name="connsiteY1" fmla="*/ 0 h 2547360"/>
                <a:gd name="connsiteX2" fmla="*/ 3203971 w 3203971"/>
                <a:gd name="connsiteY2" fmla="*/ 2547360 h 2547360"/>
                <a:gd name="connsiteX3" fmla="*/ 0 w 3203971"/>
                <a:gd name="connsiteY3" fmla="*/ 2547360 h 2547360"/>
                <a:gd name="connsiteX4" fmla="*/ 0 w 3203971"/>
                <a:gd name="connsiteY4" fmla="*/ 0 h 254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2547360">
                  <a:moveTo>
                    <a:pt x="0" y="0"/>
                  </a:moveTo>
                  <a:lnTo>
                    <a:pt x="3203971" y="0"/>
                  </a:lnTo>
                  <a:lnTo>
                    <a:pt x="3203971" y="2547360"/>
                  </a:lnTo>
                  <a:lnTo>
                    <a:pt x="0" y="2547360"/>
                  </a:lnTo>
                  <a:lnTo>
                    <a:pt x="0" y="0"/>
                  </a:lnTo>
                  <a:close/>
                </a:path>
              </a:pathLst>
            </a:custGeom>
            <a:solidFill>
              <a:schemeClr val="accent2">
                <a:lumMod val="40000"/>
                <a:lumOff val="60000"/>
                <a:alpha val="27000"/>
              </a:schemeClr>
            </a:solidFill>
            <a:ln>
              <a:solidFill>
                <a:schemeClr val="tx2"/>
              </a:solid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2029" tIns="232029" rIns="309372" bIns="348044" numCol="1" spcCol="1270" anchor="t" anchorCtr="0">
              <a:noAutofit/>
            </a:bodyPr>
            <a:lstStyle/>
            <a:p>
              <a:pPr marL="214313" lvl="1" indent="-214313" defTabSz="1933575">
                <a:lnSpc>
                  <a:spcPct val="90000"/>
                </a:lnSpc>
                <a:spcBef>
                  <a:spcPct val="0"/>
                </a:spcBef>
                <a:spcAft>
                  <a:spcPct val="15000"/>
                </a:spcAft>
                <a:buChar char="••"/>
              </a:pPr>
              <a:r>
                <a:rPr lang="en-US" sz="1200" dirty="0">
                  <a:solidFill>
                    <a:srgbClr val="000000"/>
                  </a:solidFill>
                  <a:latin typeface="Arial" panose="020B0604020202020204" pitchFamily="34" charset="0"/>
                  <a:cs typeface="Arial" panose="020B0604020202020204" pitchFamily="34" charset="0"/>
                </a:rPr>
                <a:t>Transfer between roles</a:t>
              </a:r>
            </a:p>
            <a:p>
              <a:pPr marL="214313" lvl="1" indent="-214313" defTabSz="1933575">
                <a:lnSpc>
                  <a:spcPct val="90000"/>
                </a:lnSpc>
                <a:spcBef>
                  <a:spcPct val="0"/>
                </a:spcBef>
                <a:spcAft>
                  <a:spcPct val="15000"/>
                </a:spcAft>
                <a:buChar char="••"/>
              </a:pPr>
              <a:r>
                <a:rPr lang="en-US" sz="1200" dirty="0">
                  <a:solidFill>
                    <a:srgbClr val="000000"/>
                  </a:solidFill>
                  <a:latin typeface="Arial" panose="020B0604020202020204" pitchFamily="34" charset="0"/>
                  <a:cs typeface="Arial" panose="020B0604020202020204" pitchFamily="34" charset="0"/>
                </a:rPr>
                <a:t>Weather and climate; days to decades</a:t>
              </a:r>
            </a:p>
          </p:txBody>
        </p:sp>
        <p:sp>
          <p:nvSpPr>
            <p:cNvPr id="8" name="Freeform 7"/>
            <p:cNvSpPr/>
            <p:nvPr/>
          </p:nvSpPr>
          <p:spPr>
            <a:xfrm>
              <a:off x="4494014" y="2086819"/>
              <a:ext cx="3655813" cy="739089"/>
            </a:xfrm>
            <a:custGeom>
              <a:avLst/>
              <a:gdLst>
                <a:gd name="connsiteX0" fmla="*/ 0 w 3203971"/>
                <a:gd name="connsiteY0" fmla="*/ 0 h 1281588"/>
                <a:gd name="connsiteX1" fmla="*/ 3203971 w 3203971"/>
                <a:gd name="connsiteY1" fmla="*/ 0 h 1281588"/>
                <a:gd name="connsiteX2" fmla="*/ 3203971 w 3203971"/>
                <a:gd name="connsiteY2" fmla="*/ 1281588 h 1281588"/>
                <a:gd name="connsiteX3" fmla="*/ 0 w 3203971"/>
                <a:gd name="connsiteY3" fmla="*/ 1281588 h 1281588"/>
                <a:gd name="connsiteX4" fmla="*/ 0 w 3203971"/>
                <a:gd name="connsiteY4" fmla="*/ 0 h 128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1281588">
                  <a:moveTo>
                    <a:pt x="0" y="0"/>
                  </a:moveTo>
                  <a:lnTo>
                    <a:pt x="3203971" y="0"/>
                  </a:lnTo>
                  <a:lnTo>
                    <a:pt x="3203971" y="1281588"/>
                  </a:lnTo>
                  <a:lnTo>
                    <a:pt x="0" y="1281588"/>
                  </a:lnTo>
                  <a:lnTo>
                    <a:pt x="0" y="0"/>
                  </a:lnTo>
                  <a:close/>
                </a:path>
              </a:pathLst>
            </a:custGeom>
            <a:solidFill>
              <a:schemeClr val="accent3">
                <a:hueOff val="0"/>
                <a:satOff val="0"/>
                <a:lumOff val="0"/>
                <a:alpha val="50000"/>
              </a:schemeClr>
            </a:solidFill>
            <a:ln>
              <a:solidFill>
                <a:schemeClr val="tx2"/>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309372" tIns="176784" rIns="309372" bIns="176784" numCol="1" spcCol="1270" anchor="ctr" anchorCtr="0">
              <a:noAutofit/>
            </a:bodyPr>
            <a:lstStyle/>
            <a:p>
              <a:pPr algn="ctr" defTabSz="1933575">
                <a:lnSpc>
                  <a:spcPct val="90000"/>
                </a:lnSpc>
                <a:spcBef>
                  <a:spcPct val="0"/>
                </a:spcBef>
                <a:spcAft>
                  <a:spcPct val="35000"/>
                </a:spcAft>
              </a:pPr>
              <a:r>
                <a:rPr lang="en-US" sz="1050" b="1" dirty="0">
                  <a:solidFill>
                    <a:srgbClr val="000000"/>
                  </a:solidFill>
                  <a:latin typeface="Arial" panose="020B0604020202020204" pitchFamily="34" charset="0"/>
                  <a:cs typeface="Arial" panose="020B0604020202020204" pitchFamily="34" charset="0"/>
                </a:rPr>
                <a:t>Personal and  interpersonal skills</a:t>
              </a:r>
            </a:p>
          </p:txBody>
        </p:sp>
        <p:sp>
          <p:nvSpPr>
            <p:cNvPr id="9" name="Freeform 8"/>
            <p:cNvSpPr/>
            <p:nvPr/>
          </p:nvSpPr>
          <p:spPr>
            <a:xfrm>
              <a:off x="4494014" y="2825908"/>
              <a:ext cx="3655813" cy="3578291"/>
            </a:xfrm>
            <a:custGeom>
              <a:avLst/>
              <a:gdLst>
                <a:gd name="connsiteX0" fmla="*/ 0 w 3203971"/>
                <a:gd name="connsiteY0" fmla="*/ 0 h 2547360"/>
                <a:gd name="connsiteX1" fmla="*/ 3203971 w 3203971"/>
                <a:gd name="connsiteY1" fmla="*/ 0 h 2547360"/>
                <a:gd name="connsiteX2" fmla="*/ 3203971 w 3203971"/>
                <a:gd name="connsiteY2" fmla="*/ 2547360 h 2547360"/>
                <a:gd name="connsiteX3" fmla="*/ 0 w 3203971"/>
                <a:gd name="connsiteY3" fmla="*/ 2547360 h 2547360"/>
                <a:gd name="connsiteX4" fmla="*/ 0 w 3203971"/>
                <a:gd name="connsiteY4" fmla="*/ 0 h 254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2547360">
                  <a:moveTo>
                    <a:pt x="0" y="0"/>
                  </a:moveTo>
                  <a:lnTo>
                    <a:pt x="3203971" y="0"/>
                  </a:lnTo>
                  <a:lnTo>
                    <a:pt x="3203971" y="2547360"/>
                  </a:lnTo>
                  <a:lnTo>
                    <a:pt x="0" y="2547360"/>
                  </a:lnTo>
                  <a:lnTo>
                    <a:pt x="0" y="0"/>
                  </a:lnTo>
                  <a:close/>
                </a:path>
              </a:pathLst>
            </a:custGeom>
            <a:solidFill>
              <a:schemeClr val="accent3">
                <a:lumMod val="40000"/>
                <a:lumOff val="60000"/>
                <a:alpha val="56000"/>
              </a:schemeClr>
            </a:solidFill>
            <a:ln>
              <a:solidFill>
                <a:schemeClr val="tx2"/>
              </a:solid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2029" tIns="232029" rIns="309372" bIns="348044" numCol="1" spcCol="1270" anchor="t" anchorCtr="0">
              <a:noAutofit/>
            </a:bodyPr>
            <a:lstStyle/>
            <a:p>
              <a:pPr marL="214313" lvl="1" indent="-214313" defTabSz="1933575">
                <a:lnSpc>
                  <a:spcPct val="90000"/>
                </a:lnSpc>
                <a:spcBef>
                  <a:spcPct val="0"/>
                </a:spcBef>
                <a:spcAft>
                  <a:spcPct val="15000"/>
                </a:spcAft>
                <a:buChar char="••"/>
              </a:pPr>
              <a:r>
                <a:rPr lang="en-US" sz="1200" dirty="0">
                  <a:solidFill>
                    <a:srgbClr val="000000"/>
                  </a:solidFill>
                  <a:latin typeface="Arial" panose="020B0604020202020204" pitchFamily="34" charset="0"/>
                  <a:cs typeface="Arial" panose="020B0604020202020204" pitchFamily="34" charset="0"/>
                </a:rPr>
                <a:t>Responsible for their own CPD and facilitating the development of others</a:t>
              </a:r>
            </a:p>
            <a:p>
              <a:pPr marL="214313" lvl="1" indent="-214313" defTabSz="1933575">
                <a:lnSpc>
                  <a:spcPct val="90000"/>
                </a:lnSpc>
                <a:spcBef>
                  <a:spcPct val="0"/>
                </a:spcBef>
                <a:spcAft>
                  <a:spcPct val="15000"/>
                </a:spcAft>
                <a:buChar char="••"/>
              </a:pPr>
              <a:r>
                <a:rPr lang="en-US" sz="1200" dirty="0">
                  <a:solidFill>
                    <a:srgbClr val="000000"/>
                  </a:solidFill>
                  <a:latin typeface="Arial" panose="020B0604020202020204" pitchFamily="34" charset="0"/>
                  <a:cs typeface="Arial" panose="020B0604020202020204" pitchFamily="34" charset="0"/>
                </a:rPr>
                <a:t>Resilient to changes within the work environment</a:t>
              </a:r>
            </a:p>
            <a:p>
              <a:pPr marL="214313" lvl="1" indent="-214313" defTabSz="1933575">
                <a:lnSpc>
                  <a:spcPct val="90000"/>
                </a:lnSpc>
                <a:spcBef>
                  <a:spcPct val="0"/>
                </a:spcBef>
                <a:spcAft>
                  <a:spcPct val="15000"/>
                </a:spcAft>
                <a:buChar char="••"/>
              </a:pPr>
              <a:r>
                <a:rPr lang="en-US" sz="1200" dirty="0">
                  <a:solidFill>
                    <a:srgbClr val="000000"/>
                  </a:solidFill>
                  <a:latin typeface="Arial" panose="020B0604020202020204" pitchFamily="34" charset="0"/>
                  <a:cs typeface="Arial" panose="020B0604020202020204" pitchFamily="34" charset="0"/>
                </a:rPr>
                <a:t>Critically evaluate scientific literature</a:t>
              </a:r>
            </a:p>
            <a:p>
              <a:pPr marL="214313" lvl="1" indent="-214313" defTabSz="1933575">
                <a:lnSpc>
                  <a:spcPct val="90000"/>
                </a:lnSpc>
                <a:spcBef>
                  <a:spcPct val="0"/>
                </a:spcBef>
                <a:spcAft>
                  <a:spcPct val="15000"/>
                </a:spcAft>
                <a:buChar char="••"/>
              </a:pPr>
              <a:r>
                <a:rPr lang="en-US" sz="1200" dirty="0">
                  <a:solidFill>
                    <a:srgbClr val="000000"/>
                  </a:solidFill>
                  <a:latin typeface="Arial" panose="020B0604020202020204" pitchFamily="34" charset="0"/>
                  <a:cs typeface="Arial" panose="020B0604020202020204" pitchFamily="34" charset="0"/>
                </a:rPr>
                <a:t>Awareness of benefits and opportunities of open distribution</a:t>
              </a:r>
            </a:p>
          </p:txBody>
        </p:sp>
        <p:grpSp>
          <p:nvGrpSpPr>
            <p:cNvPr id="12" name="Group 11"/>
            <p:cNvGrpSpPr/>
            <p:nvPr/>
          </p:nvGrpSpPr>
          <p:grpSpPr>
            <a:xfrm>
              <a:off x="8146541" y="2086819"/>
              <a:ext cx="3655813" cy="4317380"/>
              <a:chOff x="8146541" y="2086819"/>
              <a:chExt cx="3655813" cy="4317380"/>
            </a:xfrm>
          </p:grpSpPr>
          <p:sp>
            <p:nvSpPr>
              <p:cNvPr id="10" name="Freeform 9"/>
              <p:cNvSpPr/>
              <p:nvPr/>
            </p:nvSpPr>
            <p:spPr>
              <a:xfrm>
                <a:off x="8146541" y="2086819"/>
                <a:ext cx="3655812" cy="732749"/>
              </a:xfrm>
              <a:custGeom>
                <a:avLst/>
                <a:gdLst>
                  <a:gd name="connsiteX0" fmla="*/ 0 w 3203971"/>
                  <a:gd name="connsiteY0" fmla="*/ 0 h 1281588"/>
                  <a:gd name="connsiteX1" fmla="*/ 3203971 w 3203971"/>
                  <a:gd name="connsiteY1" fmla="*/ 0 h 1281588"/>
                  <a:gd name="connsiteX2" fmla="*/ 3203971 w 3203971"/>
                  <a:gd name="connsiteY2" fmla="*/ 1281588 h 1281588"/>
                  <a:gd name="connsiteX3" fmla="*/ 0 w 3203971"/>
                  <a:gd name="connsiteY3" fmla="*/ 1281588 h 1281588"/>
                  <a:gd name="connsiteX4" fmla="*/ 0 w 3203971"/>
                  <a:gd name="connsiteY4" fmla="*/ 0 h 128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1281588">
                    <a:moveTo>
                      <a:pt x="0" y="0"/>
                    </a:moveTo>
                    <a:lnTo>
                      <a:pt x="3203971" y="0"/>
                    </a:lnTo>
                    <a:lnTo>
                      <a:pt x="3203971" y="1281588"/>
                    </a:lnTo>
                    <a:lnTo>
                      <a:pt x="0" y="1281588"/>
                    </a:lnTo>
                    <a:lnTo>
                      <a:pt x="0" y="0"/>
                    </a:lnTo>
                    <a:close/>
                  </a:path>
                </a:pathLst>
              </a:custGeom>
              <a:solidFill>
                <a:schemeClr val="accent4">
                  <a:hueOff val="0"/>
                  <a:satOff val="0"/>
                  <a:lumOff val="0"/>
                  <a:alpha val="50000"/>
                </a:schemeClr>
              </a:solidFill>
              <a:ln>
                <a:solidFill>
                  <a:schemeClr val="tx2"/>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09372" tIns="176784" rIns="309372" bIns="176784" numCol="1" spcCol="1270" anchor="ctr" anchorCtr="0">
                <a:noAutofit/>
              </a:bodyPr>
              <a:lstStyle/>
              <a:p>
                <a:pPr algn="ctr" defTabSz="1933575">
                  <a:lnSpc>
                    <a:spcPct val="90000"/>
                  </a:lnSpc>
                  <a:spcBef>
                    <a:spcPct val="0"/>
                  </a:spcBef>
                  <a:spcAft>
                    <a:spcPct val="35000"/>
                  </a:spcAft>
                </a:pPr>
                <a:r>
                  <a:rPr lang="en-US" sz="1050" b="1" dirty="0">
                    <a:solidFill>
                      <a:srgbClr val="000000"/>
                    </a:solidFill>
                    <a:latin typeface="Arial" panose="020B0604020202020204" pitchFamily="34" charset="0"/>
                    <a:cs typeface="Arial" panose="020B0604020202020204" pitchFamily="34" charset="0"/>
                  </a:rPr>
                  <a:t>Core skills as a scientist</a:t>
                </a:r>
              </a:p>
            </p:txBody>
          </p:sp>
          <p:sp>
            <p:nvSpPr>
              <p:cNvPr id="11" name="Freeform 10"/>
              <p:cNvSpPr/>
              <p:nvPr/>
            </p:nvSpPr>
            <p:spPr>
              <a:xfrm>
                <a:off x="8146542" y="2825907"/>
                <a:ext cx="3655812" cy="3578292"/>
              </a:xfrm>
              <a:custGeom>
                <a:avLst/>
                <a:gdLst>
                  <a:gd name="connsiteX0" fmla="*/ 0 w 3203971"/>
                  <a:gd name="connsiteY0" fmla="*/ 0 h 2547360"/>
                  <a:gd name="connsiteX1" fmla="*/ 3203971 w 3203971"/>
                  <a:gd name="connsiteY1" fmla="*/ 0 h 2547360"/>
                  <a:gd name="connsiteX2" fmla="*/ 3203971 w 3203971"/>
                  <a:gd name="connsiteY2" fmla="*/ 2547360 h 2547360"/>
                  <a:gd name="connsiteX3" fmla="*/ 0 w 3203971"/>
                  <a:gd name="connsiteY3" fmla="*/ 2547360 h 2547360"/>
                  <a:gd name="connsiteX4" fmla="*/ 0 w 3203971"/>
                  <a:gd name="connsiteY4" fmla="*/ 0 h 254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2547360">
                    <a:moveTo>
                      <a:pt x="0" y="0"/>
                    </a:moveTo>
                    <a:lnTo>
                      <a:pt x="3203971" y="0"/>
                    </a:lnTo>
                    <a:lnTo>
                      <a:pt x="3203971" y="2547360"/>
                    </a:lnTo>
                    <a:lnTo>
                      <a:pt x="0" y="2547360"/>
                    </a:lnTo>
                    <a:lnTo>
                      <a:pt x="0" y="0"/>
                    </a:lnTo>
                    <a:close/>
                  </a:path>
                </a:pathLst>
              </a:custGeom>
              <a:solidFill>
                <a:schemeClr val="accent4">
                  <a:lumMod val="40000"/>
                  <a:lumOff val="60000"/>
                  <a:alpha val="51000"/>
                </a:schemeClr>
              </a:solidFill>
              <a:ln>
                <a:solidFill>
                  <a:schemeClr val="tx2"/>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2029" tIns="232029" rIns="309372" bIns="348044" numCol="1" spcCol="1270" anchor="t" anchorCtr="0">
                <a:noAutofit/>
              </a:bodyPr>
              <a:lstStyle/>
              <a:p>
                <a:pPr marL="214313" lvl="1" indent="-214313" defTabSz="1933575">
                  <a:lnSpc>
                    <a:spcPct val="90000"/>
                  </a:lnSpc>
                  <a:spcBef>
                    <a:spcPct val="0"/>
                  </a:spcBef>
                  <a:spcAft>
                    <a:spcPct val="15000"/>
                  </a:spcAft>
                  <a:buChar char="••"/>
                </a:pPr>
                <a:r>
                  <a:rPr lang="en-US" sz="1200" dirty="0">
                    <a:solidFill>
                      <a:srgbClr val="000000"/>
                    </a:solidFill>
                    <a:latin typeface="Arial" panose="020B0604020202020204" pitchFamily="34" charset="0"/>
                    <a:cs typeface="Arial" panose="020B0604020202020204" pitchFamily="34" charset="0"/>
                  </a:rPr>
                  <a:t>Develop robust and well documented software</a:t>
                </a:r>
              </a:p>
              <a:p>
                <a:pPr marL="214313" lvl="1" indent="-214313" defTabSz="1933575">
                  <a:lnSpc>
                    <a:spcPct val="90000"/>
                  </a:lnSpc>
                  <a:spcBef>
                    <a:spcPct val="0"/>
                  </a:spcBef>
                  <a:spcAft>
                    <a:spcPct val="15000"/>
                  </a:spcAft>
                  <a:buChar char="••"/>
                </a:pPr>
                <a:r>
                  <a:rPr lang="en-US" sz="1200" dirty="0">
                    <a:solidFill>
                      <a:srgbClr val="000000"/>
                    </a:solidFill>
                    <a:latin typeface="Arial" panose="020B0604020202020204" pitchFamily="34" charset="0"/>
                    <a:cs typeface="Arial" panose="020B0604020202020204" pitchFamily="34" charset="0"/>
                  </a:rPr>
                  <a:t>Develop scientific models and systems</a:t>
                </a:r>
              </a:p>
              <a:p>
                <a:pPr marL="214313" lvl="1" indent="-214313" defTabSz="1933575">
                  <a:lnSpc>
                    <a:spcPct val="90000"/>
                  </a:lnSpc>
                  <a:spcBef>
                    <a:spcPct val="0"/>
                  </a:spcBef>
                  <a:spcAft>
                    <a:spcPct val="15000"/>
                  </a:spcAft>
                  <a:buChar char="••"/>
                </a:pPr>
                <a:r>
                  <a:rPr lang="en-US" sz="1200" dirty="0">
                    <a:solidFill>
                      <a:srgbClr val="000000"/>
                    </a:solidFill>
                    <a:latin typeface="Arial" panose="020B0604020202020204" pitchFamily="34" charset="0"/>
                    <a:cs typeface="Arial" panose="020B0604020202020204" pitchFamily="34" charset="0"/>
                  </a:rPr>
                  <a:t>Appreciate and evaluate core information</a:t>
                </a:r>
              </a:p>
              <a:p>
                <a:pPr marL="214313" lvl="1" indent="-214313" defTabSz="1933575">
                  <a:lnSpc>
                    <a:spcPct val="90000"/>
                  </a:lnSpc>
                  <a:spcBef>
                    <a:spcPct val="0"/>
                  </a:spcBef>
                  <a:spcAft>
                    <a:spcPct val="15000"/>
                  </a:spcAft>
                  <a:buChar char="••"/>
                </a:pPr>
                <a:r>
                  <a:rPr lang="en-US" sz="1200" dirty="0">
                    <a:solidFill>
                      <a:srgbClr val="000000"/>
                    </a:solidFill>
                    <a:latin typeface="Arial" panose="020B0604020202020204" pitchFamily="34" charset="0"/>
                    <a:cs typeface="Arial" panose="020B0604020202020204" pitchFamily="34" charset="0"/>
                  </a:rPr>
                  <a:t>Design statistical tools and apply statistical thinking</a:t>
                </a:r>
              </a:p>
              <a:p>
                <a:pPr marL="214313" lvl="1" indent="-214313" defTabSz="1933575">
                  <a:lnSpc>
                    <a:spcPct val="90000"/>
                  </a:lnSpc>
                  <a:spcBef>
                    <a:spcPct val="0"/>
                  </a:spcBef>
                  <a:spcAft>
                    <a:spcPct val="15000"/>
                  </a:spcAft>
                  <a:buChar char="••"/>
                </a:pPr>
                <a:r>
                  <a:rPr lang="en-US" sz="1200" dirty="0">
                    <a:solidFill>
                      <a:srgbClr val="000000"/>
                    </a:solidFill>
                    <a:latin typeface="Arial" panose="020B0604020202020204" pitchFamily="34" charset="0"/>
                    <a:cs typeface="Arial" panose="020B0604020202020204" pitchFamily="34" charset="0"/>
                  </a:rPr>
                  <a:t>Ensure operational standards and quality are maintained within automation</a:t>
                </a:r>
              </a:p>
              <a:p>
                <a:pPr indent="-342900" defTabSz="1933575">
                  <a:lnSpc>
                    <a:spcPct val="90000"/>
                  </a:lnSpc>
                  <a:spcBef>
                    <a:spcPct val="0"/>
                  </a:spcBef>
                  <a:spcAft>
                    <a:spcPct val="15000"/>
                  </a:spcAft>
                  <a:buChar char="••"/>
                </a:pPr>
                <a:endParaRPr lang="en-US" sz="1200" dirty="0">
                  <a:solidFill>
                    <a:srgbClr val="000000"/>
                  </a:solidFill>
                  <a:latin typeface="Arial" panose="020B0604020202020204" pitchFamily="34" charset="0"/>
                  <a:cs typeface="Arial" panose="020B0604020202020204" pitchFamily="34" charset="0"/>
                </a:endParaRPr>
              </a:p>
            </p:txBody>
          </p:sp>
        </p:grpSp>
        <p:sp>
          <p:nvSpPr>
            <p:cNvPr id="14" name="Freeform 13"/>
            <p:cNvSpPr/>
            <p:nvPr/>
          </p:nvSpPr>
          <p:spPr>
            <a:xfrm>
              <a:off x="11799069" y="2086819"/>
              <a:ext cx="3655813" cy="732749"/>
            </a:xfrm>
            <a:custGeom>
              <a:avLst/>
              <a:gdLst>
                <a:gd name="connsiteX0" fmla="*/ 0 w 3203971"/>
                <a:gd name="connsiteY0" fmla="*/ 0 h 1281588"/>
                <a:gd name="connsiteX1" fmla="*/ 3203971 w 3203971"/>
                <a:gd name="connsiteY1" fmla="*/ 0 h 1281588"/>
                <a:gd name="connsiteX2" fmla="*/ 3203971 w 3203971"/>
                <a:gd name="connsiteY2" fmla="*/ 1281588 h 1281588"/>
                <a:gd name="connsiteX3" fmla="*/ 0 w 3203971"/>
                <a:gd name="connsiteY3" fmla="*/ 1281588 h 1281588"/>
                <a:gd name="connsiteX4" fmla="*/ 0 w 3203971"/>
                <a:gd name="connsiteY4" fmla="*/ 0 h 1281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1281588">
                  <a:moveTo>
                    <a:pt x="0" y="0"/>
                  </a:moveTo>
                  <a:lnTo>
                    <a:pt x="3203971" y="0"/>
                  </a:lnTo>
                  <a:lnTo>
                    <a:pt x="3203971" y="1281588"/>
                  </a:lnTo>
                  <a:lnTo>
                    <a:pt x="0" y="1281588"/>
                  </a:lnTo>
                  <a:lnTo>
                    <a:pt x="0" y="0"/>
                  </a:lnTo>
                  <a:close/>
                </a:path>
              </a:pathLst>
            </a:custGeom>
            <a:solidFill>
              <a:schemeClr val="bg1">
                <a:alpha val="50000"/>
              </a:schemeClr>
            </a:solidFill>
            <a:ln>
              <a:solidFill>
                <a:schemeClr val="tx2"/>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09372" tIns="176784" rIns="309372" bIns="176784" numCol="1" spcCol="1270" anchor="ctr" anchorCtr="0">
              <a:noAutofit/>
            </a:bodyPr>
            <a:lstStyle/>
            <a:p>
              <a:pPr algn="ctr" defTabSz="1933575">
                <a:lnSpc>
                  <a:spcPct val="90000"/>
                </a:lnSpc>
                <a:spcBef>
                  <a:spcPct val="0"/>
                </a:spcBef>
                <a:spcAft>
                  <a:spcPct val="35000"/>
                </a:spcAft>
              </a:pPr>
              <a:r>
                <a:rPr lang="en-US" sz="1050" b="1" dirty="0">
                  <a:solidFill>
                    <a:srgbClr val="000000"/>
                  </a:solidFill>
                  <a:latin typeface="Arial" panose="020B0604020202020204" pitchFamily="34" charset="0"/>
                  <a:cs typeface="Arial" panose="020B0604020202020204" pitchFamily="34" charset="0"/>
                </a:rPr>
                <a:t>Ethical and professional interaction</a:t>
              </a:r>
            </a:p>
          </p:txBody>
        </p:sp>
        <p:sp>
          <p:nvSpPr>
            <p:cNvPr id="15" name="Freeform 14"/>
            <p:cNvSpPr/>
            <p:nvPr/>
          </p:nvSpPr>
          <p:spPr>
            <a:xfrm>
              <a:off x="11799069" y="2825908"/>
              <a:ext cx="3655813" cy="3578291"/>
            </a:xfrm>
            <a:custGeom>
              <a:avLst/>
              <a:gdLst>
                <a:gd name="connsiteX0" fmla="*/ 0 w 3203971"/>
                <a:gd name="connsiteY0" fmla="*/ 0 h 2547360"/>
                <a:gd name="connsiteX1" fmla="*/ 3203971 w 3203971"/>
                <a:gd name="connsiteY1" fmla="*/ 0 h 2547360"/>
                <a:gd name="connsiteX2" fmla="*/ 3203971 w 3203971"/>
                <a:gd name="connsiteY2" fmla="*/ 2547360 h 2547360"/>
                <a:gd name="connsiteX3" fmla="*/ 0 w 3203971"/>
                <a:gd name="connsiteY3" fmla="*/ 2547360 h 2547360"/>
                <a:gd name="connsiteX4" fmla="*/ 0 w 3203971"/>
                <a:gd name="connsiteY4" fmla="*/ 0 h 2547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3971" h="2547360">
                  <a:moveTo>
                    <a:pt x="0" y="0"/>
                  </a:moveTo>
                  <a:lnTo>
                    <a:pt x="3203971" y="0"/>
                  </a:lnTo>
                  <a:lnTo>
                    <a:pt x="3203971" y="2547360"/>
                  </a:lnTo>
                  <a:lnTo>
                    <a:pt x="0" y="2547360"/>
                  </a:lnTo>
                  <a:lnTo>
                    <a:pt x="0" y="0"/>
                  </a:lnTo>
                  <a:close/>
                </a:path>
              </a:pathLst>
            </a:custGeom>
            <a:solidFill>
              <a:schemeClr val="bg1">
                <a:lumMod val="40000"/>
                <a:lumOff val="60000"/>
                <a:alpha val="51000"/>
              </a:schemeClr>
            </a:solidFill>
            <a:ln>
              <a:solidFill>
                <a:schemeClr val="tx2"/>
              </a:solid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32029" tIns="232029" rIns="309372" bIns="348044" numCol="1" spcCol="1270" anchor="t" anchorCtr="0">
              <a:noAutofit/>
            </a:bodyPr>
            <a:lstStyle/>
            <a:p>
              <a:pPr marL="214313" lvl="1" indent="-214313" defTabSz="1933575">
                <a:lnSpc>
                  <a:spcPct val="90000"/>
                </a:lnSpc>
                <a:spcBef>
                  <a:spcPct val="0"/>
                </a:spcBef>
                <a:spcAft>
                  <a:spcPct val="15000"/>
                </a:spcAft>
                <a:buChar char="••"/>
              </a:pPr>
              <a:r>
                <a:rPr lang="en-US" sz="1200" dirty="0">
                  <a:solidFill>
                    <a:srgbClr val="000000"/>
                  </a:solidFill>
                  <a:latin typeface="Arial" panose="020B0604020202020204" pitchFamily="34" charset="0"/>
                  <a:cs typeface="Arial" panose="020B0604020202020204" pitchFamily="34" charset="0"/>
                </a:rPr>
                <a:t>Communicate risk and uncertainty</a:t>
              </a:r>
            </a:p>
            <a:p>
              <a:pPr marL="214313" lvl="1" indent="-214313" defTabSz="1933575">
                <a:lnSpc>
                  <a:spcPct val="90000"/>
                </a:lnSpc>
                <a:spcBef>
                  <a:spcPct val="0"/>
                </a:spcBef>
                <a:spcAft>
                  <a:spcPct val="15000"/>
                </a:spcAft>
                <a:buChar char="••"/>
              </a:pPr>
              <a:r>
                <a:rPr lang="en-US" sz="1200" dirty="0">
                  <a:solidFill>
                    <a:srgbClr val="000000"/>
                  </a:solidFill>
                  <a:latin typeface="Arial" panose="020B0604020202020204" pitchFamily="34" charset="0"/>
                  <a:cs typeface="Arial" panose="020B0604020202020204" pitchFamily="34" charset="0"/>
                </a:rPr>
                <a:t>Express work in the context of contradictory forecasts or interpretations</a:t>
              </a:r>
            </a:p>
            <a:p>
              <a:pPr marL="214313" lvl="1" indent="-214313" defTabSz="1933575">
                <a:lnSpc>
                  <a:spcPct val="90000"/>
                </a:lnSpc>
                <a:spcBef>
                  <a:spcPct val="0"/>
                </a:spcBef>
                <a:spcAft>
                  <a:spcPct val="15000"/>
                </a:spcAft>
                <a:buChar char="••"/>
              </a:pPr>
              <a:r>
                <a:rPr lang="en-US" sz="1200" dirty="0">
                  <a:solidFill>
                    <a:srgbClr val="000000"/>
                  </a:solidFill>
                  <a:latin typeface="Arial" panose="020B0604020202020204" pitchFamily="34" charset="0"/>
                  <a:cs typeface="Arial" panose="020B0604020202020204" pitchFamily="34" charset="0"/>
                </a:rPr>
                <a:t>Interpret their work in the context of a changing climate</a:t>
              </a:r>
            </a:p>
          </p:txBody>
        </p:sp>
      </p:grpSp>
      <p:pic>
        <p:nvPicPr>
          <p:cNvPr id="13" name="C591087F-6F42-49B7-BD67-406B920F9603" descr="34E86D5A-B371-4A40-B011-217066352C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4" y="150237"/>
            <a:ext cx="1221364" cy="3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6970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591087F-6F42-49B7-BD67-406B920F9603" descr="34E86D5A-B371-4A40-B011-217066352C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564" y="150237"/>
            <a:ext cx="1221364" cy="39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GB" dirty="0" smtClean="0"/>
              <a:t>Task</a:t>
            </a:r>
            <a:endParaRPr lang="en-GB" dirty="0"/>
          </a:p>
        </p:txBody>
      </p:sp>
      <p:sp>
        <p:nvSpPr>
          <p:cNvPr id="3" name="Text Placeholder 2"/>
          <p:cNvSpPr>
            <a:spLocks noGrp="1"/>
          </p:cNvSpPr>
          <p:nvPr>
            <p:ph type="body" sz="quarter" idx="11"/>
          </p:nvPr>
        </p:nvSpPr>
        <p:spPr>
          <a:xfrm>
            <a:off x="197644" y="1752212"/>
            <a:ext cx="4094657" cy="2705100"/>
          </a:xfrm>
        </p:spPr>
        <p:txBody>
          <a:bodyPr/>
          <a:lstStyle/>
          <a:p>
            <a:r>
              <a:rPr lang="en-GB" dirty="0" smtClean="0"/>
              <a:t>Discuss in pairs, the following:</a:t>
            </a:r>
          </a:p>
          <a:p>
            <a:r>
              <a:rPr lang="en-GB" dirty="0" smtClean="0"/>
              <a:t>How relevant are the elements of the manifesto to the people you will be training in the future?</a:t>
            </a:r>
          </a:p>
          <a:p>
            <a:r>
              <a:rPr lang="en-GB" dirty="0" smtClean="0"/>
              <a:t>Group1: Meteorological competency</a:t>
            </a:r>
          </a:p>
          <a:p>
            <a:r>
              <a:rPr lang="en-GB" dirty="0" smtClean="0"/>
              <a:t>Group 2: Personal &amp; Interpersonal skills</a:t>
            </a:r>
          </a:p>
          <a:p>
            <a:r>
              <a:rPr lang="en-GB" dirty="0" smtClean="0"/>
              <a:t>Group 3: Core skills as a scientist</a:t>
            </a:r>
          </a:p>
          <a:p>
            <a:r>
              <a:rPr lang="en-GB" dirty="0" smtClean="0"/>
              <a:t>Group 4: Ethical &amp; professional interaction</a:t>
            </a:r>
          </a:p>
          <a:p>
            <a:endParaRPr lang="en-GB" dirty="0" smtClean="0"/>
          </a:p>
          <a:p>
            <a:endParaRPr lang="en-GB" dirty="0"/>
          </a:p>
          <a:p>
            <a:endParaRPr lang="en-GB" dirty="0" smtClean="0"/>
          </a:p>
          <a:p>
            <a:endParaRPr lang="en-GB" dirty="0" smtClean="0"/>
          </a:p>
        </p:txBody>
      </p:sp>
      <p:graphicFrame>
        <p:nvGraphicFramePr>
          <p:cNvPr id="4" name="Diagram 3"/>
          <p:cNvGraphicFramePr/>
          <p:nvPr>
            <p:extLst>
              <p:ext uri="{D42A27DB-BD31-4B8C-83A1-F6EECF244321}">
                <p14:modId xmlns:p14="http://schemas.microsoft.com/office/powerpoint/2010/main" val="3200663677"/>
              </p:ext>
            </p:extLst>
          </p:nvPr>
        </p:nvGraphicFramePr>
        <p:xfrm>
          <a:off x="4883971" y="1663031"/>
          <a:ext cx="3611323" cy="279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1" name="Straight Connector 20"/>
          <p:cNvCxnSpPr/>
          <p:nvPr/>
        </p:nvCxnSpPr>
        <p:spPr>
          <a:xfrm>
            <a:off x="5796747" y="1351407"/>
            <a:ext cx="1785769" cy="0"/>
          </a:xfrm>
          <a:prstGeom prst="line">
            <a:avLst/>
          </a:prstGeom>
          <a:ln w="76200"/>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6292888" y="1317130"/>
            <a:ext cx="793486" cy="3904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71437" tIns="71437" rIns="71437" bIns="71437"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600" b="0" i="0" u="none" strike="noStrike" cap="none" spc="0" normalizeH="0" baseline="0" dirty="0" smtClean="0">
                <a:ln>
                  <a:noFill/>
                </a:ln>
                <a:solidFill>
                  <a:schemeClr val="tx1"/>
                </a:solidFill>
                <a:effectLst/>
                <a:uFillTx/>
                <a:latin typeface="+mn-lt"/>
                <a:ea typeface="+mn-ea"/>
                <a:cs typeface="+mn-cs"/>
                <a:sym typeface="Helvetica Light"/>
              </a:rPr>
              <a:t>Screen</a:t>
            </a:r>
          </a:p>
        </p:txBody>
      </p:sp>
    </p:spTree>
    <p:extLst>
      <p:ext uri="{BB962C8B-B14F-4D97-AF65-F5344CB8AC3E}">
        <p14:creationId xmlns:p14="http://schemas.microsoft.com/office/powerpoint/2010/main" val="347364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xmlns="" name="Presentation1" id="{EFBAB944-C165-4542-A929-048686EA3298}" vid="{7DC6A347-3C3B-48AF-9301-4842630749A0}"/>
    </a:ext>
  </a:extLst>
</a:theme>
</file>

<file path=docProps/app.xml><?xml version="1.0" encoding="utf-8"?>
<Properties xmlns="http://schemas.openxmlformats.org/officeDocument/2006/extended-properties" xmlns:vt="http://schemas.openxmlformats.org/officeDocument/2006/docPropsVTypes">
  <Template>1 Met Office PowerPoint Template</Template>
  <TotalTime>113</TotalTime>
  <Words>478</Words>
  <Application>Microsoft Office PowerPoint</Application>
  <PresentationFormat>On-screen Show (16:9)</PresentationFormat>
  <Paragraphs>72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Met Office PowerPoint Template</vt:lpstr>
      <vt:lpstr>PowerPoint Presentation</vt:lpstr>
      <vt:lpstr>Manifesto: 4 key attributes</vt:lpstr>
      <vt:lpstr>Manifesto: 4 key attributes </vt:lpstr>
      <vt:lpstr>Manifesto: 4 key attributes</vt:lpstr>
      <vt:lpstr>Manifesto: 4 key attributes</vt:lpstr>
      <vt:lpstr>Manifesto: 4 key attributes</vt:lpstr>
      <vt:lpstr>Manifesto: 4 key attributes</vt:lpstr>
      <vt:lpstr>PowerPoint Presentation</vt:lpstr>
      <vt:lpstr>Task</vt:lpstr>
      <vt:lpstr>Questions?  Contact details:  Andrew Charlton-Perez:   a.j.charlton-perez@reading.ac.uk Sally Wolkowski:      sally.wolkowski@metoffice.gov.uk Giles Harrison:     r.g.harrison@reading.ac.uk</vt:lpstr>
    </vt:vector>
  </TitlesOfParts>
  <Company>Met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Meteorological training for the digital age: A manifesto for a new curriculum</dc:title>
  <dc:creator>Wolkowski, Sally</dc:creator>
  <cp:lastModifiedBy>Patrick Parrish</cp:lastModifiedBy>
  <cp:revision>11</cp:revision>
  <dcterms:created xsi:type="dcterms:W3CDTF">2017-10-10T09:14:19Z</dcterms:created>
  <dcterms:modified xsi:type="dcterms:W3CDTF">2017-10-30T12:51:20Z</dcterms:modified>
</cp:coreProperties>
</file>