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84" r:id="rId4"/>
    <p:sldId id="290" r:id="rId5"/>
    <p:sldId id="273" r:id="rId6"/>
    <p:sldId id="272" r:id="rId7"/>
    <p:sldId id="286" r:id="rId8"/>
    <p:sldId id="287" r:id="rId9"/>
    <p:sldId id="289" r:id="rId10"/>
    <p:sldId id="266" r:id="rId11"/>
    <p:sldId id="267" r:id="rId12"/>
    <p:sldId id="288" r:id="rId13"/>
    <p:sldId id="269" r:id="rId14"/>
    <p:sldId id="270" r:id="rId15"/>
    <p:sldId id="271" r:id="rId16"/>
    <p:sldId id="264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CE78C-E502-3646-87DE-180FB37FA5CB}" v="402" dt="2018-11-29T08:02:41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8"/>
  </p:normalViewPr>
  <p:slideViewPr>
    <p:cSldViewPr snapToGrid="0" snapToObjects="1">
      <p:cViewPr varScale="1">
        <p:scale>
          <a:sx n="56" d="100"/>
          <a:sy n="56" d="100"/>
        </p:scale>
        <p:origin x="-8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c Aguilar" userId="52f242b882ab41ba" providerId="LiveId" clId="{8543FFD6-BE72-C345-8C26-064E5BDCF0AC}"/>
    <pc:docChg chg="modSld">
      <pc:chgData name="Enric Aguilar" userId="52f242b882ab41ba" providerId="LiveId" clId="{8543FFD6-BE72-C345-8C26-064E5BDCF0AC}" dt="2018-11-29T11:28:43.299" v="0" actId="20577"/>
      <pc:docMkLst>
        <pc:docMk/>
      </pc:docMkLst>
      <pc:sldChg chg="modSp">
        <pc:chgData name="Enric Aguilar" userId="52f242b882ab41ba" providerId="LiveId" clId="{8543FFD6-BE72-C345-8C26-064E5BDCF0AC}" dt="2018-11-29T11:28:43.299" v="0" actId="20577"/>
        <pc:sldMkLst>
          <pc:docMk/>
          <pc:sldMk cId="2989584220" sldId="289"/>
        </pc:sldMkLst>
        <pc:spChg chg="mod">
          <ac:chgData name="Enric Aguilar" userId="52f242b882ab41ba" providerId="LiveId" clId="{8543FFD6-BE72-C345-8C26-064E5BDCF0AC}" dt="2018-11-29T11:28:43.299" v="0" actId="20577"/>
          <ac:spMkLst>
            <pc:docMk/>
            <pc:sldMk cId="2989584220" sldId="289"/>
            <ac:spMk id="27" creationId="{78CD00F0-3C90-E74A-9994-860102D1F45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6150E-B823-4FAF-8977-5BC15E914C8F}" type="doc">
      <dgm:prSet loTypeId="urn:microsoft.com/office/officeart/2016/7/layout/VerticalDownArrow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C34872-F669-4196-B6CF-357F3040F157}">
      <dgm:prSet/>
      <dgm:spPr/>
      <dgm:t>
        <a:bodyPr/>
        <a:lstStyle/>
        <a:p>
          <a:r>
            <a:rPr lang="en-US" dirty="0"/>
            <a:t>Engage &amp; Contribute</a:t>
          </a:r>
        </a:p>
      </dgm:t>
    </dgm:pt>
    <dgm:pt modelId="{983D3CBC-DD48-4812-9D34-47F8F1CE33EC}" type="parTrans" cxnId="{21C17EE9-8ED8-4EFB-BC4C-1F1BC9D5291D}">
      <dgm:prSet/>
      <dgm:spPr/>
      <dgm:t>
        <a:bodyPr/>
        <a:lstStyle/>
        <a:p>
          <a:endParaRPr lang="en-US"/>
        </a:p>
      </dgm:t>
    </dgm:pt>
    <dgm:pt modelId="{9EAEFF52-3AB0-45C2-A299-CBAAA4147028}" type="sibTrans" cxnId="{21C17EE9-8ED8-4EFB-BC4C-1F1BC9D5291D}">
      <dgm:prSet/>
      <dgm:spPr/>
      <dgm:t>
        <a:bodyPr/>
        <a:lstStyle/>
        <a:p>
          <a:endParaRPr lang="en-US"/>
        </a:p>
      </dgm:t>
    </dgm:pt>
    <dgm:pt modelId="{D5211675-0517-4A2F-A6AE-65B888FA6823}">
      <dgm:prSet/>
      <dgm:spPr/>
      <dgm:t>
        <a:bodyPr/>
        <a:lstStyle/>
        <a:p>
          <a:r>
            <a:rPr lang="en-US"/>
            <a:t>Engage institutions involved in Climate Services ETR to share and use</a:t>
          </a:r>
        </a:p>
      </dgm:t>
    </dgm:pt>
    <dgm:pt modelId="{0DC8C746-517E-4B50-A5F4-81B3DE51B6D6}" type="parTrans" cxnId="{4D2AD21F-6674-4764-83A3-8B213FB4EDCD}">
      <dgm:prSet/>
      <dgm:spPr/>
      <dgm:t>
        <a:bodyPr/>
        <a:lstStyle/>
        <a:p>
          <a:endParaRPr lang="en-US"/>
        </a:p>
      </dgm:t>
    </dgm:pt>
    <dgm:pt modelId="{22EEA32F-870A-4720-B9D8-62CD06309484}" type="sibTrans" cxnId="{4D2AD21F-6674-4764-83A3-8B213FB4EDCD}">
      <dgm:prSet/>
      <dgm:spPr/>
      <dgm:t>
        <a:bodyPr/>
        <a:lstStyle/>
        <a:p>
          <a:endParaRPr lang="en-US"/>
        </a:p>
      </dgm:t>
    </dgm:pt>
    <dgm:pt modelId="{B40DC04A-CF3A-4017-B4C8-1CE10E5D5E13}">
      <dgm:prSet/>
      <dgm:spPr/>
      <dgm:t>
        <a:bodyPr/>
        <a:lstStyle/>
        <a:p>
          <a:r>
            <a:rPr lang="en-US" dirty="0"/>
            <a:t>Find &amp; Adapt</a:t>
          </a:r>
        </a:p>
      </dgm:t>
    </dgm:pt>
    <dgm:pt modelId="{E4277043-E0DF-44CE-B7A6-38D5EE183FB2}" type="parTrans" cxnId="{C22C650C-06C9-4CD4-B8C0-CF49FE6252D0}">
      <dgm:prSet/>
      <dgm:spPr/>
      <dgm:t>
        <a:bodyPr/>
        <a:lstStyle/>
        <a:p>
          <a:endParaRPr lang="en-US"/>
        </a:p>
      </dgm:t>
    </dgm:pt>
    <dgm:pt modelId="{9B9F2EE1-3DD3-4A89-954B-5603797FD239}" type="sibTrans" cxnId="{C22C650C-06C9-4CD4-B8C0-CF49FE6252D0}">
      <dgm:prSet/>
      <dgm:spPr/>
      <dgm:t>
        <a:bodyPr/>
        <a:lstStyle/>
        <a:p>
          <a:endParaRPr lang="en-US"/>
        </a:p>
      </dgm:t>
    </dgm:pt>
    <dgm:pt modelId="{E609075E-AA3E-45DE-918C-1DD43FDB5394}">
      <dgm:prSet/>
      <dgm:spPr/>
      <dgm:t>
        <a:bodyPr/>
        <a:lstStyle/>
        <a:p>
          <a:r>
            <a:rPr lang="en-US" dirty="0"/>
            <a:t>Find, use, adapt, translate (do not reinvent the wheel)</a:t>
          </a:r>
        </a:p>
      </dgm:t>
    </dgm:pt>
    <dgm:pt modelId="{D104EE48-15C3-40A7-8983-6C662E341900}" type="parTrans" cxnId="{4C358987-1BAD-44A5-9492-B0B9EAC7728A}">
      <dgm:prSet/>
      <dgm:spPr/>
      <dgm:t>
        <a:bodyPr/>
        <a:lstStyle/>
        <a:p>
          <a:endParaRPr lang="en-US"/>
        </a:p>
      </dgm:t>
    </dgm:pt>
    <dgm:pt modelId="{0ADB65C0-E288-493B-9D71-EC683A383C3D}" type="sibTrans" cxnId="{4C358987-1BAD-44A5-9492-B0B9EAC7728A}">
      <dgm:prSet/>
      <dgm:spPr/>
      <dgm:t>
        <a:bodyPr/>
        <a:lstStyle/>
        <a:p>
          <a:endParaRPr lang="en-US"/>
        </a:p>
      </dgm:t>
    </dgm:pt>
    <dgm:pt modelId="{20DF9B4B-DE30-48B0-8F81-7A1C6D1FB232}">
      <dgm:prSet/>
      <dgm:spPr/>
      <dgm:t>
        <a:bodyPr/>
        <a:lstStyle/>
        <a:p>
          <a:r>
            <a:rPr lang="en-US" dirty="0"/>
            <a:t>Recognize Achievements</a:t>
          </a:r>
        </a:p>
      </dgm:t>
    </dgm:pt>
    <dgm:pt modelId="{6B6160A2-5915-4881-9A01-D6B46199B35C}" type="parTrans" cxnId="{BD489AE2-1544-4514-9B4C-EE9D7B29CF0B}">
      <dgm:prSet/>
      <dgm:spPr/>
      <dgm:t>
        <a:bodyPr/>
        <a:lstStyle/>
        <a:p>
          <a:endParaRPr lang="en-US"/>
        </a:p>
      </dgm:t>
    </dgm:pt>
    <dgm:pt modelId="{500D1C9C-4DE0-4A6C-8715-1A7F694CDBCE}" type="sibTrans" cxnId="{BD489AE2-1544-4514-9B4C-EE9D7B29CF0B}">
      <dgm:prSet/>
      <dgm:spPr/>
      <dgm:t>
        <a:bodyPr/>
        <a:lstStyle/>
        <a:p>
          <a:endParaRPr lang="en-US"/>
        </a:p>
      </dgm:t>
    </dgm:pt>
    <dgm:pt modelId="{9D2B6588-D99C-416F-9826-4558FBF3AB76}">
      <dgm:prSet/>
      <dgm:spPr/>
      <dgm:t>
        <a:bodyPr/>
        <a:lstStyle/>
        <a:p>
          <a:r>
            <a:rPr lang="en-US" dirty="0"/>
            <a:t>Recognize trainee’s achievements </a:t>
          </a:r>
        </a:p>
      </dgm:t>
    </dgm:pt>
    <dgm:pt modelId="{6D1FC9D0-CDB0-46CF-9AFE-B7A70AAFFBE3}" type="parTrans" cxnId="{A052B440-4CCF-470B-9551-B78D34CD0F29}">
      <dgm:prSet/>
      <dgm:spPr/>
      <dgm:t>
        <a:bodyPr/>
        <a:lstStyle/>
        <a:p>
          <a:endParaRPr lang="en-US"/>
        </a:p>
      </dgm:t>
    </dgm:pt>
    <dgm:pt modelId="{232FE771-43B9-45E4-9CA6-E72093C057B6}" type="sibTrans" cxnId="{A052B440-4CCF-470B-9551-B78D34CD0F29}">
      <dgm:prSet/>
      <dgm:spPr/>
      <dgm:t>
        <a:bodyPr/>
        <a:lstStyle/>
        <a:p>
          <a:endParaRPr lang="en-US"/>
        </a:p>
      </dgm:t>
    </dgm:pt>
    <dgm:pt modelId="{27301222-2995-41D2-9BA7-E3903F34A6DD}">
      <dgm:prSet/>
      <dgm:spPr/>
      <dgm:t>
        <a:bodyPr/>
        <a:lstStyle/>
        <a:p>
          <a:r>
            <a:rPr lang="en-US"/>
            <a:t>Network</a:t>
          </a:r>
        </a:p>
      </dgm:t>
    </dgm:pt>
    <dgm:pt modelId="{D2B0F341-0AFD-4E28-9EEB-FBD20CE64816}" type="parTrans" cxnId="{40B28A60-1F18-45BB-9BCE-87348E7FA687}">
      <dgm:prSet/>
      <dgm:spPr/>
      <dgm:t>
        <a:bodyPr/>
        <a:lstStyle/>
        <a:p>
          <a:endParaRPr lang="en-US"/>
        </a:p>
      </dgm:t>
    </dgm:pt>
    <dgm:pt modelId="{5EA3FA2D-C10F-46CC-AB70-E424D3E32E31}" type="sibTrans" cxnId="{40B28A60-1F18-45BB-9BCE-87348E7FA687}">
      <dgm:prSet/>
      <dgm:spPr/>
      <dgm:t>
        <a:bodyPr/>
        <a:lstStyle/>
        <a:p>
          <a:endParaRPr lang="en-US"/>
        </a:p>
      </dgm:t>
    </dgm:pt>
    <dgm:pt modelId="{03D59360-A880-4B57-8B38-6F8F05F054C6}">
      <dgm:prSet/>
      <dgm:spPr/>
      <dgm:t>
        <a:bodyPr/>
        <a:lstStyle/>
        <a:p>
          <a:r>
            <a:rPr lang="en-US"/>
            <a:t>Network for the creation of higher education programs</a:t>
          </a:r>
        </a:p>
      </dgm:t>
    </dgm:pt>
    <dgm:pt modelId="{BE795624-7556-4349-8373-0F97356514D1}" type="parTrans" cxnId="{322B6840-A22F-4668-9C30-2778E9B07790}">
      <dgm:prSet/>
      <dgm:spPr/>
      <dgm:t>
        <a:bodyPr/>
        <a:lstStyle/>
        <a:p>
          <a:endParaRPr lang="en-US"/>
        </a:p>
      </dgm:t>
    </dgm:pt>
    <dgm:pt modelId="{6C12EE22-0DB3-4ACC-BD9E-1F481D8AC17A}" type="sibTrans" cxnId="{322B6840-A22F-4668-9C30-2778E9B07790}">
      <dgm:prSet/>
      <dgm:spPr/>
      <dgm:t>
        <a:bodyPr/>
        <a:lstStyle/>
        <a:p>
          <a:endParaRPr lang="en-US"/>
        </a:p>
      </dgm:t>
    </dgm:pt>
    <dgm:pt modelId="{C926A047-CD81-45D0-BC2A-1C437CACFAF5}">
      <dgm:prSet/>
      <dgm:spPr/>
      <dgm:t>
        <a:bodyPr/>
        <a:lstStyle/>
        <a:p>
          <a:r>
            <a:rPr lang="en-US" dirty="0"/>
            <a:t>Mobilize Resources</a:t>
          </a:r>
        </a:p>
      </dgm:t>
    </dgm:pt>
    <dgm:pt modelId="{7662D0FC-9DAB-4B56-9C20-B09BFD570AE9}" type="parTrans" cxnId="{A4F22D3C-A11B-414D-89C2-8153B54CCDC6}">
      <dgm:prSet/>
      <dgm:spPr/>
      <dgm:t>
        <a:bodyPr/>
        <a:lstStyle/>
        <a:p>
          <a:endParaRPr lang="en-US"/>
        </a:p>
      </dgm:t>
    </dgm:pt>
    <dgm:pt modelId="{0D624BDA-403D-4AE5-9DCA-C993AE15F817}" type="sibTrans" cxnId="{A4F22D3C-A11B-414D-89C2-8153B54CCDC6}">
      <dgm:prSet/>
      <dgm:spPr/>
      <dgm:t>
        <a:bodyPr/>
        <a:lstStyle/>
        <a:p>
          <a:endParaRPr lang="en-US"/>
        </a:p>
      </dgm:t>
    </dgm:pt>
    <dgm:pt modelId="{542CAC99-665D-4BE0-AE46-75D788DBB67B}">
      <dgm:prSet/>
      <dgm:spPr/>
      <dgm:t>
        <a:bodyPr/>
        <a:lstStyle/>
        <a:p>
          <a:r>
            <a:rPr lang="en-US"/>
            <a:t>Be active in capturing human and economic resources</a:t>
          </a:r>
        </a:p>
      </dgm:t>
    </dgm:pt>
    <dgm:pt modelId="{C0ED4078-7DC8-4927-8888-9BEBF200FDF4}" type="parTrans" cxnId="{706F6C55-6D2D-416A-AAB1-A24337865996}">
      <dgm:prSet/>
      <dgm:spPr/>
      <dgm:t>
        <a:bodyPr/>
        <a:lstStyle/>
        <a:p>
          <a:endParaRPr lang="en-US"/>
        </a:p>
      </dgm:t>
    </dgm:pt>
    <dgm:pt modelId="{4BD737C2-048E-4B3F-A8E4-AD5E66899887}" type="sibTrans" cxnId="{706F6C55-6D2D-416A-AAB1-A24337865996}">
      <dgm:prSet/>
      <dgm:spPr/>
      <dgm:t>
        <a:bodyPr/>
        <a:lstStyle/>
        <a:p>
          <a:endParaRPr lang="en-US"/>
        </a:p>
      </dgm:t>
    </dgm:pt>
    <dgm:pt modelId="{C3C07298-0DE4-9944-BA37-41C1CE5EE517}">
      <dgm:prSet/>
      <dgm:spPr/>
      <dgm:t>
        <a:bodyPr/>
        <a:lstStyle/>
        <a:p>
          <a:r>
            <a:rPr lang="en-US" dirty="0"/>
            <a:t>Multiply</a:t>
          </a:r>
        </a:p>
      </dgm:t>
    </dgm:pt>
    <dgm:pt modelId="{6CEE9B7F-4351-8845-B1F1-240F51B1F850}" type="parTrans" cxnId="{0FC78A7C-DF12-2144-B67A-AEA5B1DA9027}">
      <dgm:prSet/>
      <dgm:spPr/>
      <dgm:t>
        <a:bodyPr/>
        <a:lstStyle/>
        <a:p>
          <a:endParaRPr lang="es-ES"/>
        </a:p>
      </dgm:t>
    </dgm:pt>
    <dgm:pt modelId="{FE66569A-25DE-0E46-9FCB-5E763848E418}" type="sibTrans" cxnId="{0FC78A7C-DF12-2144-B67A-AEA5B1DA9027}">
      <dgm:prSet/>
      <dgm:spPr/>
      <dgm:t>
        <a:bodyPr/>
        <a:lstStyle/>
        <a:p>
          <a:endParaRPr lang="es-ES"/>
        </a:p>
      </dgm:t>
    </dgm:pt>
    <dgm:pt modelId="{6680DD11-79AF-1445-99F6-91AA6AE64C3B}">
      <dgm:prSet/>
      <dgm:spPr/>
      <dgm:t>
        <a:bodyPr/>
        <a:lstStyle/>
        <a:p>
          <a:r>
            <a:rPr lang="en-US" dirty="0"/>
            <a:t>The effects of training by using adequate training approaches</a:t>
          </a:r>
        </a:p>
      </dgm:t>
    </dgm:pt>
    <dgm:pt modelId="{A583186C-7171-5449-BF0E-D418296AD685}" type="parTrans" cxnId="{5F605711-ABC1-D047-9FB7-598EB6E658C9}">
      <dgm:prSet/>
      <dgm:spPr/>
      <dgm:t>
        <a:bodyPr/>
        <a:lstStyle/>
        <a:p>
          <a:endParaRPr lang="es-ES"/>
        </a:p>
      </dgm:t>
    </dgm:pt>
    <dgm:pt modelId="{DB5C1496-9A1A-2D49-B852-B4E217F8AC76}" type="sibTrans" cxnId="{5F605711-ABC1-D047-9FB7-598EB6E658C9}">
      <dgm:prSet/>
      <dgm:spPr/>
      <dgm:t>
        <a:bodyPr/>
        <a:lstStyle/>
        <a:p>
          <a:endParaRPr lang="es-ES"/>
        </a:p>
      </dgm:t>
    </dgm:pt>
    <dgm:pt modelId="{91A1EB78-0363-4A4E-BEE9-E1421C8EC2A7}" type="pres">
      <dgm:prSet presAssocID="{DB86150E-B823-4FAF-8977-5BC15E914C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FD6F7-80F6-3344-B094-A1E18F394F54}" type="pres">
      <dgm:prSet presAssocID="{C926A047-CD81-45D0-BC2A-1C437CACFAF5}" presName="boxAndChildren" presStyleCnt="0"/>
      <dgm:spPr/>
    </dgm:pt>
    <dgm:pt modelId="{E0C1953D-C2D5-C844-B0C4-0F6042030697}" type="pres">
      <dgm:prSet presAssocID="{C926A047-CD81-45D0-BC2A-1C437CACFAF5}" presName="parentTextBox" presStyleLbl="alignNode1" presStyleIdx="0" presStyleCnt="6"/>
      <dgm:spPr/>
      <dgm:t>
        <a:bodyPr/>
        <a:lstStyle/>
        <a:p>
          <a:endParaRPr lang="en-US"/>
        </a:p>
      </dgm:t>
    </dgm:pt>
    <dgm:pt modelId="{B952B89B-0A7A-D940-9A83-5CFDBABFCC8A}" type="pres">
      <dgm:prSet presAssocID="{C926A047-CD81-45D0-BC2A-1C437CACFAF5}" presName="descendantBox" presStyleLbl="bgAccFollowNode1" presStyleIdx="0" presStyleCnt="6"/>
      <dgm:spPr/>
      <dgm:t>
        <a:bodyPr/>
        <a:lstStyle/>
        <a:p>
          <a:endParaRPr lang="en-US"/>
        </a:p>
      </dgm:t>
    </dgm:pt>
    <dgm:pt modelId="{C4CE4B9D-E13A-A542-AAAF-590D3BD6EBD8}" type="pres">
      <dgm:prSet presAssocID="{5EA3FA2D-C10F-46CC-AB70-E424D3E32E31}" presName="sp" presStyleCnt="0"/>
      <dgm:spPr/>
    </dgm:pt>
    <dgm:pt modelId="{0737565D-4179-C34D-80D7-90CF109380DD}" type="pres">
      <dgm:prSet presAssocID="{27301222-2995-41D2-9BA7-E3903F34A6DD}" presName="arrowAndChildren" presStyleCnt="0"/>
      <dgm:spPr/>
    </dgm:pt>
    <dgm:pt modelId="{5778579D-510D-704F-A304-FBC3C8E0B0E6}" type="pres">
      <dgm:prSet presAssocID="{27301222-2995-41D2-9BA7-E3903F34A6DD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A8C5A3D4-631F-184E-B78E-EEBF63A4E12E}" type="pres">
      <dgm:prSet presAssocID="{27301222-2995-41D2-9BA7-E3903F34A6DD}" presName="arrow" presStyleLbl="alignNode1" presStyleIdx="1" presStyleCnt="6"/>
      <dgm:spPr/>
      <dgm:t>
        <a:bodyPr/>
        <a:lstStyle/>
        <a:p>
          <a:endParaRPr lang="en-US"/>
        </a:p>
      </dgm:t>
    </dgm:pt>
    <dgm:pt modelId="{4B629E3F-D70E-CC47-A2E7-B9676D33634A}" type="pres">
      <dgm:prSet presAssocID="{27301222-2995-41D2-9BA7-E3903F34A6DD}" presName="descendantArrow" presStyleLbl="bgAccFollowNode1" presStyleIdx="1" presStyleCnt="6"/>
      <dgm:spPr/>
      <dgm:t>
        <a:bodyPr/>
        <a:lstStyle/>
        <a:p>
          <a:endParaRPr lang="en-US"/>
        </a:p>
      </dgm:t>
    </dgm:pt>
    <dgm:pt modelId="{501A9748-F51D-1143-A84E-8A405DBC34E3}" type="pres">
      <dgm:prSet presAssocID="{500D1C9C-4DE0-4A6C-8715-1A7F694CDBCE}" presName="sp" presStyleCnt="0"/>
      <dgm:spPr/>
    </dgm:pt>
    <dgm:pt modelId="{C8A16A32-A4AA-7D42-A186-A3427EE409C3}" type="pres">
      <dgm:prSet presAssocID="{20DF9B4B-DE30-48B0-8F81-7A1C6D1FB232}" presName="arrowAndChildren" presStyleCnt="0"/>
      <dgm:spPr/>
    </dgm:pt>
    <dgm:pt modelId="{90270F25-281B-9D4B-BA4C-F802AF19ED43}" type="pres">
      <dgm:prSet presAssocID="{20DF9B4B-DE30-48B0-8F81-7A1C6D1FB232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C11A8C31-9623-A44D-BBF8-564BBA38AB24}" type="pres">
      <dgm:prSet presAssocID="{20DF9B4B-DE30-48B0-8F81-7A1C6D1FB232}" presName="arrow" presStyleLbl="alignNode1" presStyleIdx="2" presStyleCnt="6"/>
      <dgm:spPr/>
      <dgm:t>
        <a:bodyPr/>
        <a:lstStyle/>
        <a:p>
          <a:endParaRPr lang="en-US"/>
        </a:p>
      </dgm:t>
    </dgm:pt>
    <dgm:pt modelId="{2647B229-0B2F-F644-BD85-4E257742C1F4}" type="pres">
      <dgm:prSet presAssocID="{20DF9B4B-DE30-48B0-8F81-7A1C6D1FB232}" presName="descendantArrow" presStyleLbl="bgAccFollowNode1" presStyleIdx="2" presStyleCnt="6"/>
      <dgm:spPr/>
      <dgm:t>
        <a:bodyPr/>
        <a:lstStyle/>
        <a:p>
          <a:endParaRPr lang="en-US"/>
        </a:p>
      </dgm:t>
    </dgm:pt>
    <dgm:pt modelId="{1E131FAC-3F78-FC42-9D0A-4857D8ABAAC3}" type="pres">
      <dgm:prSet presAssocID="{FE66569A-25DE-0E46-9FCB-5E763848E418}" presName="sp" presStyleCnt="0"/>
      <dgm:spPr/>
    </dgm:pt>
    <dgm:pt modelId="{0E1F9541-303A-C249-8A63-079B4B5113F1}" type="pres">
      <dgm:prSet presAssocID="{C3C07298-0DE4-9944-BA37-41C1CE5EE517}" presName="arrowAndChildren" presStyleCnt="0"/>
      <dgm:spPr/>
    </dgm:pt>
    <dgm:pt modelId="{371BB497-73AF-DD4B-B7E9-8953F499B5EB}" type="pres">
      <dgm:prSet presAssocID="{C3C07298-0DE4-9944-BA37-41C1CE5EE517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94B9CC15-4E50-C542-A8E4-13A88C3E1680}" type="pres">
      <dgm:prSet presAssocID="{C3C07298-0DE4-9944-BA37-41C1CE5EE517}" presName="arrow" presStyleLbl="alignNode1" presStyleIdx="3" presStyleCnt="6"/>
      <dgm:spPr/>
      <dgm:t>
        <a:bodyPr/>
        <a:lstStyle/>
        <a:p>
          <a:endParaRPr lang="en-US"/>
        </a:p>
      </dgm:t>
    </dgm:pt>
    <dgm:pt modelId="{22C74891-C1BF-6B41-BB30-C90688A3E35F}" type="pres">
      <dgm:prSet presAssocID="{C3C07298-0DE4-9944-BA37-41C1CE5EE517}" presName="descendantArrow" presStyleLbl="bgAccFollowNode1" presStyleIdx="3" presStyleCnt="6"/>
      <dgm:spPr/>
      <dgm:t>
        <a:bodyPr/>
        <a:lstStyle/>
        <a:p>
          <a:endParaRPr lang="en-US"/>
        </a:p>
      </dgm:t>
    </dgm:pt>
    <dgm:pt modelId="{7B1141BF-7FA1-9F48-944E-F01FD6061EA5}" type="pres">
      <dgm:prSet presAssocID="{9B9F2EE1-3DD3-4A89-954B-5603797FD239}" presName="sp" presStyleCnt="0"/>
      <dgm:spPr/>
    </dgm:pt>
    <dgm:pt modelId="{D922AD34-0009-014F-9D9E-0FE853595C71}" type="pres">
      <dgm:prSet presAssocID="{B40DC04A-CF3A-4017-B4C8-1CE10E5D5E13}" presName="arrowAndChildren" presStyleCnt="0"/>
      <dgm:spPr/>
    </dgm:pt>
    <dgm:pt modelId="{3D8658D0-7B3A-5B48-B83C-E72817F0F6E6}" type="pres">
      <dgm:prSet presAssocID="{B40DC04A-CF3A-4017-B4C8-1CE10E5D5E13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51F1C74E-8DDE-8A4E-9344-B6FC2211A5C7}" type="pres">
      <dgm:prSet presAssocID="{B40DC04A-CF3A-4017-B4C8-1CE10E5D5E13}" presName="arrow" presStyleLbl="alignNode1" presStyleIdx="4" presStyleCnt="6"/>
      <dgm:spPr/>
      <dgm:t>
        <a:bodyPr/>
        <a:lstStyle/>
        <a:p>
          <a:endParaRPr lang="en-US"/>
        </a:p>
      </dgm:t>
    </dgm:pt>
    <dgm:pt modelId="{6D7D54C8-8D2F-5A40-A76B-E283A246CFEA}" type="pres">
      <dgm:prSet presAssocID="{B40DC04A-CF3A-4017-B4C8-1CE10E5D5E13}" presName="descendantArrow" presStyleLbl="bgAccFollowNode1" presStyleIdx="4" presStyleCnt="6"/>
      <dgm:spPr/>
      <dgm:t>
        <a:bodyPr/>
        <a:lstStyle/>
        <a:p>
          <a:endParaRPr lang="en-US"/>
        </a:p>
      </dgm:t>
    </dgm:pt>
    <dgm:pt modelId="{9F255E17-32D0-784A-B923-3F159EE5CA7C}" type="pres">
      <dgm:prSet presAssocID="{9EAEFF52-3AB0-45C2-A299-CBAAA4147028}" presName="sp" presStyleCnt="0"/>
      <dgm:spPr/>
    </dgm:pt>
    <dgm:pt modelId="{7E567F5F-352E-2F42-B77A-3ECF9665B8F9}" type="pres">
      <dgm:prSet presAssocID="{EEC34872-F669-4196-B6CF-357F3040F157}" presName="arrowAndChildren" presStyleCnt="0"/>
      <dgm:spPr/>
    </dgm:pt>
    <dgm:pt modelId="{364FAFA7-F37D-0741-B2AD-138DC3BAC29F}" type="pres">
      <dgm:prSet presAssocID="{EEC34872-F669-4196-B6CF-357F3040F157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7F5479D1-D43F-7544-B01A-FAC4E985ACCC}" type="pres">
      <dgm:prSet presAssocID="{EEC34872-F669-4196-B6CF-357F3040F157}" presName="arrow" presStyleLbl="alignNode1" presStyleIdx="5" presStyleCnt="6"/>
      <dgm:spPr/>
      <dgm:t>
        <a:bodyPr/>
        <a:lstStyle/>
        <a:p>
          <a:endParaRPr lang="en-US"/>
        </a:p>
      </dgm:t>
    </dgm:pt>
    <dgm:pt modelId="{97FD12E3-DE0D-5940-B9BD-BAD5BCBCA14E}" type="pres">
      <dgm:prSet presAssocID="{EEC34872-F669-4196-B6CF-357F3040F157}" presName="descendantArrow" presStyleLbl="bgAccFollowNode1" presStyleIdx="5" presStyleCnt="6"/>
      <dgm:spPr/>
      <dgm:t>
        <a:bodyPr/>
        <a:lstStyle/>
        <a:p>
          <a:endParaRPr lang="en-US"/>
        </a:p>
      </dgm:t>
    </dgm:pt>
  </dgm:ptLst>
  <dgm:cxnLst>
    <dgm:cxn modelId="{62DB458C-C662-B440-BE94-48DB99ECC2B8}" type="presOf" srcId="{EEC34872-F669-4196-B6CF-357F3040F157}" destId="{364FAFA7-F37D-0741-B2AD-138DC3BAC29F}" srcOrd="0" destOrd="0" presId="urn:microsoft.com/office/officeart/2016/7/layout/VerticalDownArrowProcess"/>
    <dgm:cxn modelId="{D7F7A92E-5762-0145-8402-296F2E7D8660}" type="presOf" srcId="{C3C07298-0DE4-9944-BA37-41C1CE5EE517}" destId="{371BB497-73AF-DD4B-B7E9-8953F499B5EB}" srcOrd="0" destOrd="0" presId="urn:microsoft.com/office/officeart/2016/7/layout/VerticalDownArrowProcess"/>
    <dgm:cxn modelId="{A052B440-4CCF-470B-9551-B78D34CD0F29}" srcId="{20DF9B4B-DE30-48B0-8F81-7A1C6D1FB232}" destId="{9D2B6588-D99C-416F-9826-4558FBF3AB76}" srcOrd="0" destOrd="0" parTransId="{6D1FC9D0-CDB0-46CF-9AFE-B7A70AAFFBE3}" sibTransId="{232FE771-43B9-45E4-9CA6-E72093C057B6}"/>
    <dgm:cxn modelId="{43F2F5C8-9E89-7342-8F27-8AFAA75B81EC}" type="presOf" srcId="{EEC34872-F669-4196-B6CF-357F3040F157}" destId="{7F5479D1-D43F-7544-B01A-FAC4E985ACCC}" srcOrd="1" destOrd="0" presId="urn:microsoft.com/office/officeart/2016/7/layout/VerticalDownArrowProcess"/>
    <dgm:cxn modelId="{E50626C9-4151-574E-AF26-78D368415877}" type="presOf" srcId="{B40DC04A-CF3A-4017-B4C8-1CE10E5D5E13}" destId="{51F1C74E-8DDE-8A4E-9344-B6FC2211A5C7}" srcOrd="1" destOrd="0" presId="urn:microsoft.com/office/officeart/2016/7/layout/VerticalDownArrowProcess"/>
    <dgm:cxn modelId="{4C358987-1BAD-44A5-9492-B0B9EAC7728A}" srcId="{B40DC04A-CF3A-4017-B4C8-1CE10E5D5E13}" destId="{E609075E-AA3E-45DE-918C-1DD43FDB5394}" srcOrd="0" destOrd="0" parTransId="{D104EE48-15C3-40A7-8983-6C662E341900}" sibTransId="{0ADB65C0-E288-493B-9D71-EC683A383C3D}"/>
    <dgm:cxn modelId="{2FD1D310-22CD-474F-BC8D-AF32AABC3C4C}" type="presOf" srcId="{27301222-2995-41D2-9BA7-E3903F34A6DD}" destId="{A8C5A3D4-631F-184E-B78E-EEBF63A4E12E}" srcOrd="1" destOrd="0" presId="urn:microsoft.com/office/officeart/2016/7/layout/VerticalDownArrowProcess"/>
    <dgm:cxn modelId="{DBC4339A-0926-534D-92CB-23825AB8510D}" type="presOf" srcId="{27301222-2995-41D2-9BA7-E3903F34A6DD}" destId="{5778579D-510D-704F-A304-FBC3C8E0B0E6}" srcOrd="0" destOrd="0" presId="urn:microsoft.com/office/officeart/2016/7/layout/VerticalDownArrowProcess"/>
    <dgm:cxn modelId="{AE6DF6FA-0569-364E-83EE-8EA34929DA56}" type="presOf" srcId="{DB86150E-B823-4FAF-8977-5BC15E914C8F}" destId="{91A1EB78-0363-4A4E-BEE9-E1421C8EC2A7}" srcOrd="0" destOrd="0" presId="urn:microsoft.com/office/officeart/2016/7/layout/VerticalDownArrowProcess"/>
    <dgm:cxn modelId="{A4F22D3C-A11B-414D-89C2-8153B54CCDC6}" srcId="{DB86150E-B823-4FAF-8977-5BC15E914C8F}" destId="{C926A047-CD81-45D0-BC2A-1C437CACFAF5}" srcOrd="5" destOrd="0" parTransId="{7662D0FC-9DAB-4B56-9C20-B09BFD570AE9}" sibTransId="{0D624BDA-403D-4AE5-9DCA-C993AE15F817}"/>
    <dgm:cxn modelId="{4D2AD21F-6674-4764-83A3-8B213FB4EDCD}" srcId="{EEC34872-F669-4196-B6CF-357F3040F157}" destId="{D5211675-0517-4A2F-A6AE-65B888FA6823}" srcOrd="0" destOrd="0" parTransId="{0DC8C746-517E-4B50-A5F4-81B3DE51B6D6}" sibTransId="{22EEA32F-870A-4720-B9D8-62CD06309484}"/>
    <dgm:cxn modelId="{95F1E57B-4F83-4348-8F0F-35D73060D7EF}" type="presOf" srcId="{20DF9B4B-DE30-48B0-8F81-7A1C6D1FB232}" destId="{90270F25-281B-9D4B-BA4C-F802AF19ED43}" srcOrd="0" destOrd="0" presId="urn:microsoft.com/office/officeart/2016/7/layout/VerticalDownArrowProcess"/>
    <dgm:cxn modelId="{3DC72EE6-B3D0-2640-A0F5-59B8D13FB037}" type="presOf" srcId="{542CAC99-665D-4BE0-AE46-75D788DBB67B}" destId="{B952B89B-0A7A-D940-9A83-5CFDBABFCC8A}" srcOrd="0" destOrd="0" presId="urn:microsoft.com/office/officeart/2016/7/layout/VerticalDownArrowProcess"/>
    <dgm:cxn modelId="{7860328E-E736-5744-88E3-FDC1D3141210}" type="presOf" srcId="{03D59360-A880-4B57-8B38-6F8F05F054C6}" destId="{4B629E3F-D70E-CC47-A2E7-B9676D33634A}" srcOrd="0" destOrd="0" presId="urn:microsoft.com/office/officeart/2016/7/layout/VerticalDownArrowProcess"/>
    <dgm:cxn modelId="{322B6840-A22F-4668-9C30-2778E9B07790}" srcId="{27301222-2995-41D2-9BA7-E3903F34A6DD}" destId="{03D59360-A880-4B57-8B38-6F8F05F054C6}" srcOrd="0" destOrd="0" parTransId="{BE795624-7556-4349-8373-0F97356514D1}" sibTransId="{6C12EE22-0DB3-4ACC-BD9E-1F481D8AC17A}"/>
    <dgm:cxn modelId="{6E9AB600-38A2-0349-BCB2-5A12299107F8}" type="presOf" srcId="{C926A047-CD81-45D0-BC2A-1C437CACFAF5}" destId="{E0C1953D-C2D5-C844-B0C4-0F6042030697}" srcOrd="0" destOrd="0" presId="urn:microsoft.com/office/officeart/2016/7/layout/VerticalDownArrowProcess"/>
    <dgm:cxn modelId="{5F605711-ABC1-D047-9FB7-598EB6E658C9}" srcId="{C3C07298-0DE4-9944-BA37-41C1CE5EE517}" destId="{6680DD11-79AF-1445-99F6-91AA6AE64C3B}" srcOrd="0" destOrd="0" parTransId="{A583186C-7171-5449-BF0E-D418296AD685}" sibTransId="{DB5C1496-9A1A-2D49-B852-B4E217F8AC76}"/>
    <dgm:cxn modelId="{9178EBC7-1B79-AF4D-B6B3-FD9288CCFF10}" type="presOf" srcId="{B40DC04A-CF3A-4017-B4C8-1CE10E5D5E13}" destId="{3D8658D0-7B3A-5B48-B83C-E72817F0F6E6}" srcOrd="0" destOrd="0" presId="urn:microsoft.com/office/officeart/2016/7/layout/VerticalDownArrowProcess"/>
    <dgm:cxn modelId="{C22C650C-06C9-4CD4-B8C0-CF49FE6252D0}" srcId="{DB86150E-B823-4FAF-8977-5BC15E914C8F}" destId="{B40DC04A-CF3A-4017-B4C8-1CE10E5D5E13}" srcOrd="1" destOrd="0" parTransId="{E4277043-E0DF-44CE-B7A6-38D5EE183FB2}" sibTransId="{9B9F2EE1-3DD3-4A89-954B-5603797FD239}"/>
    <dgm:cxn modelId="{930AFD8B-4F7F-DB4A-94CB-98894386DD71}" type="presOf" srcId="{6680DD11-79AF-1445-99F6-91AA6AE64C3B}" destId="{22C74891-C1BF-6B41-BB30-C90688A3E35F}" srcOrd="0" destOrd="0" presId="urn:microsoft.com/office/officeart/2016/7/layout/VerticalDownArrowProcess"/>
    <dgm:cxn modelId="{21C17EE9-8ED8-4EFB-BC4C-1F1BC9D5291D}" srcId="{DB86150E-B823-4FAF-8977-5BC15E914C8F}" destId="{EEC34872-F669-4196-B6CF-357F3040F157}" srcOrd="0" destOrd="0" parTransId="{983D3CBC-DD48-4812-9D34-47F8F1CE33EC}" sibTransId="{9EAEFF52-3AB0-45C2-A299-CBAAA4147028}"/>
    <dgm:cxn modelId="{0C3332B0-6355-ED4E-ACAF-4D8A48374870}" type="presOf" srcId="{D5211675-0517-4A2F-A6AE-65B888FA6823}" destId="{97FD12E3-DE0D-5940-B9BD-BAD5BCBCA14E}" srcOrd="0" destOrd="0" presId="urn:microsoft.com/office/officeart/2016/7/layout/VerticalDownArrowProcess"/>
    <dgm:cxn modelId="{40B28A60-1F18-45BB-9BCE-87348E7FA687}" srcId="{DB86150E-B823-4FAF-8977-5BC15E914C8F}" destId="{27301222-2995-41D2-9BA7-E3903F34A6DD}" srcOrd="4" destOrd="0" parTransId="{D2B0F341-0AFD-4E28-9EEB-FBD20CE64816}" sibTransId="{5EA3FA2D-C10F-46CC-AB70-E424D3E32E31}"/>
    <dgm:cxn modelId="{1917B155-0936-994F-87A6-D367F60ECE1D}" type="presOf" srcId="{9D2B6588-D99C-416F-9826-4558FBF3AB76}" destId="{2647B229-0B2F-F644-BD85-4E257742C1F4}" srcOrd="0" destOrd="0" presId="urn:microsoft.com/office/officeart/2016/7/layout/VerticalDownArrowProcess"/>
    <dgm:cxn modelId="{706F6C55-6D2D-416A-AAB1-A24337865996}" srcId="{C926A047-CD81-45D0-BC2A-1C437CACFAF5}" destId="{542CAC99-665D-4BE0-AE46-75D788DBB67B}" srcOrd="0" destOrd="0" parTransId="{C0ED4078-7DC8-4927-8888-9BEBF200FDF4}" sibTransId="{4BD737C2-048E-4B3F-A8E4-AD5E66899887}"/>
    <dgm:cxn modelId="{B67D5C51-B302-1447-A3BC-D90039E9E960}" type="presOf" srcId="{E609075E-AA3E-45DE-918C-1DD43FDB5394}" destId="{6D7D54C8-8D2F-5A40-A76B-E283A246CFEA}" srcOrd="0" destOrd="0" presId="urn:microsoft.com/office/officeart/2016/7/layout/VerticalDownArrowProcess"/>
    <dgm:cxn modelId="{CB80885A-DBB4-0D42-B4B3-6D1E6D41F3C2}" type="presOf" srcId="{C3C07298-0DE4-9944-BA37-41C1CE5EE517}" destId="{94B9CC15-4E50-C542-A8E4-13A88C3E1680}" srcOrd="1" destOrd="0" presId="urn:microsoft.com/office/officeart/2016/7/layout/VerticalDownArrowProcess"/>
    <dgm:cxn modelId="{BD489AE2-1544-4514-9B4C-EE9D7B29CF0B}" srcId="{DB86150E-B823-4FAF-8977-5BC15E914C8F}" destId="{20DF9B4B-DE30-48B0-8F81-7A1C6D1FB232}" srcOrd="3" destOrd="0" parTransId="{6B6160A2-5915-4881-9A01-D6B46199B35C}" sibTransId="{500D1C9C-4DE0-4A6C-8715-1A7F694CDBCE}"/>
    <dgm:cxn modelId="{C1CE8859-C00B-0146-A7EF-10ED89F50CC0}" type="presOf" srcId="{20DF9B4B-DE30-48B0-8F81-7A1C6D1FB232}" destId="{C11A8C31-9623-A44D-BBF8-564BBA38AB24}" srcOrd="1" destOrd="0" presId="urn:microsoft.com/office/officeart/2016/7/layout/VerticalDownArrowProcess"/>
    <dgm:cxn modelId="{0FC78A7C-DF12-2144-B67A-AEA5B1DA9027}" srcId="{DB86150E-B823-4FAF-8977-5BC15E914C8F}" destId="{C3C07298-0DE4-9944-BA37-41C1CE5EE517}" srcOrd="2" destOrd="0" parTransId="{6CEE9B7F-4351-8845-B1F1-240F51B1F850}" sibTransId="{FE66569A-25DE-0E46-9FCB-5E763848E418}"/>
    <dgm:cxn modelId="{26B3B815-2ECC-7C47-A74A-7627077B1275}" type="presParOf" srcId="{91A1EB78-0363-4A4E-BEE9-E1421C8EC2A7}" destId="{C71FD6F7-80F6-3344-B094-A1E18F394F54}" srcOrd="0" destOrd="0" presId="urn:microsoft.com/office/officeart/2016/7/layout/VerticalDownArrowProcess"/>
    <dgm:cxn modelId="{96E149E6-9809-504A-B963-D44B8E2771C4}" type="presParOf" srcId="{C71FD6F7-80F6-3344-B094-A1E18F394F54}" destId="{E0C1953D-C2D5-C844-B0C4-0F6042030697}" srcOrd="0" destOrd="0" presId="urn:microsoft.com/office/officeart/2016/7/layout/VerticalDownArrowProcess"/>
    <dgm:cxn modelId="{9B5AB6EC-65E6-3B44-A9E0-72F55A32A334}" type="presParOf" srcId="{C71FD6F7-80F6-3344-B094-A1E18F394F54}" destId="{B952B89B-0A7A-D940-9A83-5CFDBABFCC8A}" srcOrd="1" destOrd="0" presId="urn:microsoft.com/office/officeart/2016/7/layout/VerticalDownArrowProcess"/>
    <dgm:cxn modelId="{92E6E706-C719-A44A-B9B6-2436FC48DD9A}" type="presParOf" srcId="{91A1EB78-0363-4A4E-BEE9-E1421C8EC2A7}" destId="{C4CE4B9D-E13A-A542-AAAF-590D3BD6EBD8}" srcOrd="1" destOrd="0" presId="urn:microsoft.com/office/officeart/2016/7/layout/VerticalDownArrowProcess"/>
    <dgm:cxn modelId="{E2E06334-FE7D-CF48-B4C1-E47F3D178B1F}" type="presParOf" srcId="{91A1EB78-0363-4A4E-BEE9-E1421C8EC2A7}" destId="{0737565D-4179-C34D-80D7-90CF109380DD}" srcOrd="2" destOrd="0" presId="urn:microsoft.com/office/officeart/2016/7/layout/VerticalDownArrowProcess"/>
    <dgm:cxn modelId="{CDBA61A7-9C79-FE4E-9467-90BDCA6FE432}" type="presParOf" srcId="{0737565D-4179-C34D-80D7-90CF109380DD}" destId="{5778579D-510D-704F-A304-FBC3C8E0B0E6}" srcOrd="0" destOrd="0" presId="urn:microsoft.com/office/officeart/2016/7/layout/VerticalDownArrowProcess"/>
    <dgm:cxn modelId="{6C5E9DF6-B841-CC49-9895-2194EBBD585A}" type="presParOf" srcId="{0737565D-4179-C34D-80D7-90CF109380DD}" destId="{A8C5A3D4-631F-184E-B78E-EEBF63A4E12E}" srcOrd="1" destOrd="0" presId="urn:microsoft.com/office/officeart/2016/7/layout/VerticalDownArrowProcess"/>
    <dgm:cxn modelId="{3926C175-AE4E-7348-A16A-A944F0B6339E}" type="presParOf" srcId="{0737565D-4179-C34D-80D7-90CF109380DD}" destId="{4B629E3F-D70E-CC47-A2E7-B9676D33634A}" srcOrd="2" destOrd="0" presId="urn:microsoft.com/office/officeart/2016/7/layout/VerticalDownArrowProcess"/>
    <dgm:cxn modelId="{717E9FB9-87C3-944E-972C-39C18A0A0D57}" type="presParOf" srcId="{91A1EB78-0363-4A4E-BEE9-E1421C8EC2A7}" destId="{501A9748-F51D-1143-A84E-8A405DBC34E3}" srcOrd="3" destOrd="0" presId="urn:microsoft.com/office/officeart/2016/7/layout/VerticalDownArrowProcess"/>
    <dgm:cxn modelId="{B27B71D2-DBA6-9F43-92A2-DE31AB50F706}" type="presParOf" srcId="{91A1EB78-0363-4A4E-BEE9-E1421C8EC2A7}" destId="{C8A16A32-A4AA-7D42-A186-A3427EE409C3}" srcOrd="4" destOrd="0" presId="urn:microsoft.com/office/officeart/2016/7/layout/VerticalDownArrowProcess"/>
    <dgm:cxn modelId="{B1D4E042-CA2D-724F-AF77-4256FB42D5DA}" type="presParOf" srcId="{C8A16A32-A4AA-7D42-A186-A3427EE409C3}" destId="{90270F25-281B-9D4B-BA4C-F802AF19ED43}" srcOrd="0" destOrd="0" presId="urn:microsoft.com/office/officeart/2016/7/layout/VerticalDownArrowProcess"/>
    <dgm:cxn modelId="{9E1134E8-EAAE-224F-8F9C-3FF549497907}" type="presParOf" srcId="{C8A16A32-A4AA-7D42-A186-A3427EE409C3}" destId="{C11A8C31-9623-A44D-BBF8-564BBA38AB24}" srcOrd="1" destOrd="0" presId="urn:microsoft.com/office/officeart/2016/7/layout/VerticalDownArrowProcess"/>
    <dgm:cxn modelId="{0D631F2D-2DE7-9640-B950-B2510509F233}" type="presParOf" srcId="{C8A16A32-A4AA-7D42-A186-A3427EE409C3}" destId="{2647B229-0B2F-F644-BD85-4E257742C1F4}" srcOrd="2" destOrd="0" presId="urn:microsoft.com/office/officeart/2016/7/layout/VerticalDownArrowProcess"/>
    <dgm:cxn modelId="{F84B6E79-A7CD-2844-A695-03B16434A7EE}" type="presParOf" srcId="{91A1EB78-0363-4A4E-BEE9-E1421C8EC2A7}" destId="{1E131FAC-3F78-FC42-9D0A-4857D8ABAAC3}" srcOrd="5" destOrd="0" presId="urn:microsoft.com/office/officeart/2016/7/layout/VerticalDownArrowProcess"/>
    <dgm:cxn modelId="{5B9953AA-25B6-8547-B164-6233F23F5EE5}" type="presParOf" srcId="{91A1EB78-0363-4A4E-BEE9-E1421C8EC2A7}" destId="{0E1F9541-303A-C249-8A63-079B4B5113F1}" srcOrd="6" destOrd="0" presId="urn:microsoft.com/office/officeart/2016/7/layout/VerticalDownArrowProcess"/>
    <dgm:cxn modelId="{186B9B97-5E43-2241-BAC0-390BD30DD251}" type="presParOf" srcId="{0E1F9541-303A-C249-8A63-079B4B5113F1}" destId="{371BB497-73AF-DD4B-B7E9-8953F499B5EB}" srcOrd="0" destOrd="0" presId="urn:microsoft.com/office/officeart/2016/7/layout/VerticalDownArrowProcess"/>
    <dgm:cxn modelId="{E6432093-397D-4944-8CBB-A4C66A3D74CD}" type="presParOf" srcId="{0E1F9541-303A-C249-8A63-079B4B5113F1}" destId="{94B9CC15-4E50-C542-A8E4-13A88C3E1680}" srcOrd="1" destOrd="0" presId="urn:microsoft.com/office/officeart/2016/7/layout/VerticalDownArrowProcess"/>
    <dgm:cxn modelId="{8B746080-F65F-9A4D-984C-BEF2C9B099AE}" type="presParOf" srcId="{0E1F9541-303A-C249-8A63-079B4B5113F1}" destId="{22C74891-C1BF-6B41-BB30-C90688A3E35F}" srcOrd="2" destOrd="0" presId="urn:microsoft.com/office/officeart/2016/7/layout/VerticalDownArrowProcess"/>
    <dgm:cxn modelId="{C4982B53-79FF-6E47-AD15-160C1F8DB42C}" type="presParOf" srcId="{91A1EB78-0363-4A4E-BEE9-E1421C8EC2A7}" destId="{7B1141BF-7FA1-9F48-944E-F01FD6061EA5}" srcOrd="7" destOrd="0" presId="urn:microsoft.com/office/officeart/2016/7/layout/VerticalDownArrowProcess"/>
    <dgm:cxn modelId="{78000CEC-2C42-2947-86FD-F7297F6BD363}" type="presParOf" srcId="{91A1EB78-0363-4A4E-BEE9-E1421C8EC2A7}" destId="{D922AD34-0009-014F-9D9E-0FE853595C71}" srcOrd="8" destOrd="0" presId="urn:microsoft.com/office/officeart/2016/7/layout/VerticalDownArrowProcess"/>
    <dgm:cxn modelId="{18C2EA3E-65B4-4D47-9F69-C0524747B016}" type="presParOf" srcId="{D922AD34-0009-014F-9D9E-0FE853595C71}" destId="{3D8658D0-7B3A-5B48-B83C-E72817F0F6E6}" srcOrd="0" destOrd="0" presId="urn:microsoft.com/office/officeart/2016/7/layout/VerticalDownArrowProcess"/>
    <dgm:cxn modelId="{52A17378-45E1-1A44-BA04-6F59A30C515D}" type="presParOf" srcId="{D922AD34-0009-014F-9D9E-0FE853595C71}" destId="{51F1C74E-8DDE-8A4E-9344-B6FC2211A5C7}" srcOrd="1" destOrd="0" presId="urn:microsoft.com/office/officeart/2016/7/layout/VerticalDownArrowProcess"/>
    <dgm:cxn modelId="{A84D5519-D457-8046-B47E-E69C78AA2C80}" type="presParOf" srcId="{D922AD34-0009-014F-9D9E-0FE853595C71}" destId="{6D7D54C8-8D2F-5A40-A76B-E283A246CFEA}" srcOrd="2" destOrd="0" presId="urn:microsoft.com/office/officeart/2016/7/layout/VerticalDownArrowProcess"/>
    <dgm:cxn modelId="{E3B81E6F-7480-6C4C-B969-69D42B86A8BB}" type="presParOf" srcId="{91A1EB78-0363-4A4E-BEE9-E1421C8EC2A7}" destId="{9F255E17-32D0-784A-B923-3F159EE5CA7C}" srcOrd="9" destOrd="0" presId="urn:microsoft.com/office/officeart/2016/7/layout/VerticalDownArrowProcess"/>
    <dgm:cxn modelId="{887F63CD-1375-5C4B-A869-830018334CDF}" type="presParOf" srcId="{91A1EB78-0363-4A4E-BEE9-E1421C8EC2A7}" destId="{7E567F5F-352E-2F42-B77A-3ECF9665B8F9}" srcOrd="10" destOrd="0" presId="urn:microsoft.com/office/officeart/2016/7/layout/VerticalDownArrowProcess"/>
    <dgm:cxn modelId="{248607F3-B1B4-F842-A3D4-6AE5B64CAB60}" type="presParOf" srcId="{7E567F5F-352E-2F42-B77A-3ECF9665B8F9}" destId="{364FAFA7-F37D-0741-B2AD-138DC3BAC29F}" srcOrd="0" destOrd="0" presId="urn:microsoft.com/office/officeart/2016/7/layout/VerticalDownArrowProcess"/>
    <dgm:cxn modelId="{28DBDF6E-80D7-B14D-8715-3B4143E55D08}" type="presParOf" srcId="{7E567F5F-352E-2F42-B77A-3ECF9665B8F9}" destId="{7F5479D1-D43F-7544-B01A-FAC4E985ACCC}" srcOrd="1" destOrd="0" presId="urn:microsoft.com/office/officeart/2016/7/layout/VerticalDownArrowProcess"/>
    <dgm:cxn modelId="{4B77E5E8-3B39-1A4E-BA9F-3C5D67977A22}" type="presParOf" srcId="{7E567F5F-352E-2F42-B77A-3ECF9665B8F9}" destId="{97FD12E3-DE0D-5940-B9BD-BAD5BCBCA14E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1953D-C2D5-C844-B0C4-0F6042030697}">
      <dsp:nvSpPr>
        <dsp:cNvPr id="0" name=""/>
        <dsp:cNvSpPr/>
      </dsp:nvSpPr>
      <dsp:spPr>
        <a:xfrm>
          <a:off x="0" y="5200128"/>
          <a:ext cx="1628400" cy="6825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812" tIns="113792" rIns="11581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Mobilize Resources</a:t>
          </a:r>
        </a:p>
      </dsp:txBody>
      <dsp:txXfrm>
        <a:off x="0" y="5200128"/>
        <a:ext cx="1628400" cy="682514"/>
      </dsp:txXfrm>
    </dsp:sp>
    <dsp:sp modelId="{B952B89B-0A7A-D940-9A83-5CFDBABFCC8A}">
      <dsp:nvSpPr>
        <dsp:cNvPr id="0" name=""/>
        <dsp:cNvSpPr/>
      </dsp:nvSpPr>
      <dsp:spPr>
        <a:xfrm>
          <a:off x="1628400" y="5200128"/>
          <a:ext cx="4885203" cy="68251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65100" rIns="99095" bIns="16510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Be active in capturing human and economic resources</a:t>
          </a:r>
        </a:p>
      </dsp:txBody>
      <dsp:txXfrm>
        <a:off x="1628400" y="5200128"/>
        <a:ext cx="4885203" cy="682514"/>
      </dsp:txXfrm>
    </dsp:sp>
    <dsp:sp modelId="{A8C5A3D4-631F-184E-B78E-EEBF63A4E12E}">
      <dsp:nvSpPr>
        <dsp:cNvPr id="0" name=""/>
        <dsp:cNvSpPr/>
      </dsp:nvSpPr>
      <dsp:spPr>
        <a:xfrm rot="10800000">
          <a:off x="0" y="4160659"/>
          <a:ext cx="1628400" cy="10497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812" tIns="113792" rIns="11581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Network</a:t>
          </a:r>
        </a:p>
      </dsp:txBody>
      <dsp:txXfrm rot="-10800000">
        <a:off x="0" y="4160659"/>
        <a:ext cx="1628400" cy="682309"/>
      </dsp:txXfrm>
    </dsp:sp>
    <dsp:sp modelId="{4B629E3F-D70E-CC47-A2E7-B9676D33634A}">
      <dsp:nvSpPr>
        <dsp:cNvPr id="0" name=""/>
        <dsp:cNvSpPr/>
      </dsp:nvSpPr>
      <dsp:spPr>
        <a:xfrm>
          <a:off x="1628400" y="4160659"/>
          <a:ext cx="4885203" cy="682309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65100" rIns="99095" bIns="16510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Network for the creation of higher education programs</a:t>
          </a:r>
        </a:p>
      </dsp:txBody>
      <dsp:txXfrm>
        <a:off x="1628400" y="4160659"/>
        <a:ext cx="4885203" cy="682309"/>
      </dsp:txXfrm>
    </dsp:sp>
    <dsp:sp modelId="{C11A8C31-9623-A44D-BBF8-564BBA38AB24}">
      <dsp:nvSpPr>
        <dsp:cNvPr id="0" name=""/>
        <dsp:cNvSpPr/>
      </dsp:nvSpPr>
      <dsp:spPr>
        <a:xfrm rot="10800000">
          <a:off x="0" y="3121190"/>
          <a:ext cx="1628400" cy="10497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812" tIns="113792" rIns="11581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Recognize Achievements</a:t>
          </a:r>
        </a:p>
      </dsp:txBody>
      <dsp:txXfrm rot="-10800000">
        <a:off x="0" y="3121190"/>
        <a:ext cx="1628400" cy="682309"/>
      </dsp:txXfrm>
    </dsp:sp>
    <dsp:sp modelId="{2647B229-0B2F-F644-BD85-4E257742C1F4}">
      <dsp:nvSpPr>
        <dsp:cNvPr id="0" name=""/>
        <dsp:cNvSpPr/>
      </dsp:nvSpPr>
      <dsp:spPr>
        <a:xfrm>
          <a:off x="1628400" y="3121190"/>
          <a:ext cx="4885203" cy="682309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65100" rIns="99095" bIns="16510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Recognize trainee’s achievements </a:t>
          </a:r>
        </a:p>
      </dsp:txBody>
      <dsp:txXfrm>
        <a:off x="1628400" y="3121190"/>
        <a:ext cx="4885203" cy="682309"/>
      </dsp:txXfrm>
    </dsp:sp>
    <dsp:sp modelId="{94B9CC15-4E50-C542-A8E4-13A88C3E1680}">
      <dsp:nvSpPr>
        <dsp:cNvPr id="0" name=""/>
        <dsp:cNvSpPr/>
      </dsp:nvSpPr>
      <dsp:spPr>
        <a:xfrm rot="10800000">
          <a:off x="0" y="2081721"/>
          <a:ext cx="1628400" cy="10497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812" tIns="113792" rIns="11581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Multiply</a:t>
          </a:r>
        </a:p>
      </dsp:txBody>
      <dsp:txXfrm rot="-10800000">
        <a:off x="0" y="2081721"/>
        <a:ext cx="1628400" cy="682309"/>
      </dsp:txXfrm>
    </dsp:sp>
    <dsp:sp modelId="{22C74891-C1BF-6B41-BB30-C90688A3E35F}">
      <dsp:nvSpPr>
        <dsp:cNvPr id="0" name=""/>
        <dsp:cNvSpPr/>
      </dsp:nvSpPr>
      <dsp:spPr>
        <a:xfrm>
          <a:off x="1628400" y="2081721"/>
          <a:ext cx="4885203" cy="682309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65100" rIns="99095" bIns="16510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The effects of training by using adequate training approaches</a:t>
          </a:r>
        </a:p>
      </dsp:txBody>
      <dsp:txXfrm>
        <a:off x="1628400" y="2081721"/>
        <a:ext cx="4885203" cy="682309"/>
      </dsp:txXfrm>
    </dsp:sp>
    <dsp:sp modelId="{51F1C74E-8DDE-8A4E-9344-B6FC2211A5C7}">
      <dsp:nvSpPr>
        <dsp:cNvPr id="0" name=""/>
        <dsp:cNvSpPr/>
      </dsp:nvSpPr>
      <dsp:spPr>
        <a:xfrm rot="10800000">
          <a:off x="0" y="1042252"/>
          <a:ext cx="1628400" cy="10497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812" tIns="113792" rIns="11581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Find &amp; Adapt</a:t>
          </a:r>
        </a:p>
      </dsp:txBody>
      <dsp:txXfrm rot="-10800000">
        <a:off x="0" y="1042252"/>
        <a:ext cx="1628400" cy="682309"/>
      </dsp:txXfrm>
    </dsp:sp>
    <dsp:sp modelId="{6D7D54C8-8D2F-5A40-A76B-E283A246CFEA}">
      <dsp:nvSpPr>
        <dsp:cNvPr id="0" name=""/>
        <dsp:cNvSpPr/>
      </dsp:nvSpPr>
      <dsp:spPr>
        <a:xfrm>
          <a:off x="1628400" y="1042252"/>
          <a:ext cx="4885203" cy="682309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65100" rIns="99095" bIns="16510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Find, use, adapt, translate (do not reinvent the wheel)</a:t>
          </a:r>
        </a:p>
      </dsp:txBody>
      <dsp:txXfrm>
        <a:off x="1628400" y="1042252"/>
        <a:ext cx="4885203" cy="682309"/>
      </dsp:txXfrm>
    </dsp:sp>
    <dsp:sp modelId="{7F5479D1-D43F-7544-B01A-FAC4E985ACCC}">
      <dsp:nvSpPr>
        <dsp:cNvPr id="0" name=""/>
        <dsp:cNvSpPr/>
      </dsp:nvSpPr>
      <dsp:spPr>
        <a:xfrm rot="10800000">
          <a:off x="0" y="2783"/>
          <a:ext cx="1628400" cy="10497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812" tIns="113792" rIns="11581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Engage &amp; Contribute</a:t>
          </a:r>
        </a:p>
      </dsp:txBody>
      <dsp:txXfrm rot="-10800000">
        <a:off x="0" y="2783"/>
        <a:ext cx="1628400" cy="682309"/>
      </dsp:txXfrm>
    </dsp:sp>
    <dsp:sp modelId="{97FD12E3-DE0D-5940-B9BD-BAD5BCBCA14E}">
      <dsp:nvSpPr>
        <dsp:cNvPr id="0" name=""/>
        <dsp:cNvSpPr/>
      </dsp:nvSpPr>
      <dsp:spPr>
        <a:xfrm>
          <a:off x="1628400" y="2783"/>
          <a:ext cx="4885203" cy="68230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65100" rIns="99095" bIns="16510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Engage institutions involved in Climate Services ETR to share and use</a:t>
          </a:r>
        </a:p>
      </dsp:txBody>
      <dsp:txXfrm>
        <a:off x="1628400" y="2783"/>
        <a:ext cx="4885203" cy="682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C0ED8-8728-9949-98B2-933774C1D70B}" type="datetimeFigureOut">
              <a:rPr lang="en-US" smtClean="0"/>
              <a:t>29/11/2018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E7A92-AFE2-6D4B-AB39-18CA625BF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6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E7A92-AFE2-6D4B-AB39-18CA625BF3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E7A92-AFE2-6D4B-AB39-18CA625BF3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DE1F8B-341C-BA47-8EF4-D9AFFB9BC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8FA3CA2-158D-F946-9732-F6B44E04E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E02AF7E-B97D-354B-8599-D7A7A1A0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1E3-BAB3-4746-B6D6-C0631C9D7289}" type="datetimeFigureOut">
              <a:rPr lang="en-US" smtClean="0"/>
              <a:t>29/11/2018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855D87A-4A78-F042-AA2F-52767860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Jornada</a:t>
            </a:r>
            <a:r>
              <a:rPr lang="en-US" dirty="0"/>
              <a:t> </a:t>
            </a:r>
            <a:r>
              <a:rPr lang="en-US" dirty="0" err="1"/>
              <a:t>Cooperación</a:t>
            </a:r>
            <a:r>
              <a:rPr lang="en-US" dirty="0"/>
              <a:t> </a:t>
            </a:r>
            <a:r>
              <a:rPr lang="en-US" dirty="0" err="1"/>
              <a:t>Meteorología</a:t>
            </a:r>
            <a:r>
              <a:rPr lang="en-US" dirty="0"/>
              <a:t> y </a:t>
            </a:r>
            <a:r>
              <a:rPr lang="en-US" dirty="0" err="1"/>
              <a:t>Climatología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. AEMET.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C9D9FE-F74A-FE43-ACED-C9C3116F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C448-A882-F84D-9DDA-674B578649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n 6" descr="URV horit_transparent.gif">
            <a:extLst>
              <a:ext uri="{FF2B5EF4-FFF2-40B4-BE49-F238E27FC236}">
                <a16:creationId xmlns:a16="http://schemas.microsoft.com/office/drawing/2014/main" xmlns="" id="{5BE055FD-AAF4-EA4C-8CED-F37685A43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6386010"/>
            <a:ext cx="1603375" cy="305804"/>
          </a:xfrm>
          <a:prstGeom prst="rect">
            <a:avLst/>
          </a:prstGeom>
        </p:spPr>
      </p:pic>
      <p:pic>
        <p:nvPicPr>
          <p:cNvPr id="8" name="Imagen 7" descr="logo centre FOR climate change C3 URV[1].jpg">
            <a:extLst>
              <a:ext uri="{FF2B5EF4-FFF2-40B4-BE49-F238E27FC236}">
                <a16:creationId xmlns:a16="http://schemas.microsoft.com/office/drawing/2014/main" xmlns="" id="{75E87F9C-3339-C640-8482-A49937D60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6316166"/>
            <a:ext cx="1425575" cy="4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6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2FD82A-5F1D-FD43-8D1D-1E324B24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768DA8A-DE1E-AD45-B669-491394598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054CE3-6D0A-564A-94B4-1FE43E1E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1E3-BAB3-4746-B6D6-C0631C9D7289}" type="datetimeFigureOut">
              <a:rPr lang="en-US" smtClean="0"/>
              <a:t>29/11/2018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F5CE15A-8D85-E042-A079-4CE59FA2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82D9549-066A-1640-8A2F-51CB6E44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C448-A882-F84D-9DDA-674B578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ABBFC75-A070-984E-9582-2EFAD28C8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200D7FF-3CBC-6044-BAAA-F597F3876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BBCFC19-6CD7-D345-AFF8-5AF2CF4F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1E3-BAB3-4746-B6D6-C0631C9D7289}" type="datetimeFigureOut">
              <a:rPr lang="en-US" smtClean="0"/>
              <a:t>29/11/2018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1260C7C-6045-B742-8270-800AA319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37DA9A-8352-8840-AA29-7975F980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C448-A882-F84D-9DDA-674B578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9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5FD001-526C-C246-89C5-46B49847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F303EF-6AD2-DC4D-BAED-A31852FD9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20103B-56CF-8A4E-9C76-9DDDD163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1E3-BAB3-4746-B6D6-C0631C9D7289}" type="datetimeFigureOut">
              <a:rPr lang="en-US" smtClean="0"/>
              <a:t>29/11/2018</a:t>
            </a:fld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4EF565B-98FB-7043-A6B8-2449DA05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C448-A882-F84D-9DDA-674B578649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xmlns="" id="{909A647E-4D05-264F-A574-BA717EEF87B9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EEA1E3-BAB3-4746-B6D6-C0631C9D7289}" type="datetimeFigureOut">
              <a:rPr lang="en-US" smtClean="0"/>
              <a:pPr/>
              <a:t>29/11/2018</a:t>
            </a:fld>
            <a:endParaRPr lang="en-US"/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xmlns="" id="{8E9CBE95-B620-5C4C-8E5D-852D4F32B2B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0C448-A882-F84D-9DDA-674B578649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Imagen 14" descr="URV horit_transparent.gif">
            <a:extLst>
              <a:ext uri="{FF2B5EF4-FFF2-40B4-BE49-F238E27FC236}">
                <a16:creationId xmlns:a16="http://schemas.microsoft.com/office/drawing/2014/main" xmlns="" id="{ED12CDA0-E757-644E-AC16-C1A88594A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6386010"/>
            <a:ext cx="1603375" cy="305804"/>
          </a:xfrm>
          <a:prstGeom prst="rect">
            <a:avLst/>
          </a:prstGeom>
        </p:spPr>
      </p:pic>
      <p:pic>
        <p:nvPicPr>
          <p:cNvPr id="16" name="Imagen 15" descr="logo centre FOR climate change C3 URV[1].jpg">
            <a:extLst>
              <a:ext uri="{FF2B5EF4-FFF2-40B4-BE49-F238E27FC236}">
                <a16:creationId xmlns:a16="http://schemas.microsoft.com/office/drawing/2014/main" xmlns="" id="{94E026B2-DDC6-F04C-9ABB-77BAF73204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6316166"/>
            <a:ext cx="1425575" cy="445492"/>
          </a:xfrm>
          <a:prstGeom prst="rect">
            <a:avLst/>
          </a:prstGeom>
        </p:spPr>
      </p:pic>
      <p:sp>
        <p:nvSpPr>
          <p:cNvPr id="17" name="Marcador de pie de página 4">
            <a:extLst>
              <a:ext uri="{FF2B5EF4-FFF2-40B4-BE49-F238E27FC236}">
                <a16:creationId xmlns:a16="http://schemas.microsoft.com/office/drawing/2014/main" xmlns="" id="{65047C86-B37A-584A-9A85-C322862D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Jornada</a:t>
            </a:r>
            <a:r>
              <a:rPr lang="en-US" dirty="0"/>
              <a:t> </a:t>
            </a:r>
            <a:r>
              <a:rPr lang="en-US" dirty="0" err="1"/>
              <a:t>Cooperación</a:t>
            </a:r>
            <a:r>
              <a:rPr lang="en-US" dirty="0"/>
              <a:t> </a:t>
            </a:r>
            <a:r>
              <a:rPr lang="en-US" dirty="0" err="1"/>
              <a:t>Meteorología</a:t>
            </a:r>
            <a:r>
              <a:rPr lang="en-US" dirty="0"/>
              <a:t> y </a:t>
            </a:r>
            <a:r>
              <a:rPr lang="en-US" dirty="0" err="1"/>
              <a:t>Climatología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. AEMET.</a:t>
            </a:r>
          </a:p>
        </p:txBody>
      </p:sp>
    </p:spTree>
    <p:extLst>
      <p:ext uri="{BB962C8B-B14F-4D97-AF65-F5344CB8AC3E}">
        <p14:creationId xmlns:p14="http://schemas.microsoft.com/office/powerpoint/2010/main" val="329651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656522-0EC3-8B4F-8D15-F76ADAEA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5FE8B89-7757-FB40-A035-83A99A57F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4FDE727-C79A-B249-B0FA-A23315DE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1E3-BAB3-4746-B6D6-C0631C9D7289}" type="datetimeFigureOut">
              <a:rPr lang="en-US" smtClean="0"/>
              <a:t>29/11/2018</a:t>
            </a:fld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2EFB49A-04DA-D849-BFBB-B2016807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C448-A882-F84D-9DDA-674B578649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xmlns="" id="{979288C6-E5A2-554F-8C9B-DFD14072116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EEA1E3-BAB3-4746-B6D6-C0631C9D7289}" type="datetimeFigureOut">
              <a:rPr lang="en-US" smtClean="0"/>
              <a:pPr/>
              <a:t>29/11/2018</a:t>
            </a:fld>
            <a:endParaRPr lang="en-U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xmlns="" id="{6EC31C73-2AD5-9643-BE3A-C9B09DE9C1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0C448-A882-F84D-9DDA-674B578649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Imagen 9" descr="URV horit_transparent.gif">
            <a:extLst>
              <a:ext uri="{FF2B5EF4-FFF2-40B4-BE49-F238E27FC236}">
                <a16:creationId xmlns:a16="http://schemas.microsoft.com/office/drawing/2014/main" xmlns="" id="{4C6A3B93-B47E-C041-8EA1-FC92B241C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6386010"/>
            <a:ext cx="1603375" cy="305804"/>
          </a:xfrm>
          <a:prstGeom prst="rect">
            <a:avLst/>
          </a:prstGeom>
        </p:spPr>
      </p:pic>
      <p:pic>
        <p:nvPicPr>
          <p:cNvPr id="11" name="Imagen 10" descr="logo centre FOR climate change C3 URV[1].jpg">
            <a:extLst>
              <a:ext uri="{FF2B5EF4-FFF2-40B4-BE49-F238E27FC236}">
                <a16:creationId xmlns:a16="http://schemas.microsoft.com/office/drawing/2014/main" xmlns="" id="{25D33392-9A5B-E245-A8DB-6110E63363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6316166"/>
            <a:ext cx="1425575" cy="445492"/>
          </a:xfrm>
          <a:prstGeom prst="rect">
            <a:avLst/>
          </a:prstGeom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xmlns="" id="{28092178-D7D7-7442-9CDC-80B837C8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Jornada</a:t>
            </a:r>
            <a:r>
              <a:rPr lang="en-US" dirty="0"/>
              <a:t> </a:t>
            </a:r>
            <a:r>
              <a:rPr lang="en-US" dirty="0" err="1"/>
              <a:t>Cooperación</a:t>
            </a:r>
            <a:r>
              <a:rPr lang="en-US" dirty="0"/>
              <a:t> </a:t>
            </a:r>
            <a:r>
              <a:rPr lang="en-US" dirty="0" err="1"/>
              <a:t>Meteorología</a:t>
            </a:r>
            <a:r>
              <a:rPr lang="en-US" dirty="0"/>
              <a:t> y </a:t>
            </a:r>
            <a:r>
              <a:rPr lang="en-US" dirty="0" err="1"/>
              <a:t>Climatología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. AEMET.</a:t>
            </a:r>
          </a:p>
        </p:txBody>
      </p:sp>
    </p:spTree>
    <p:extLst>
      <p:ext uri="{BB962C8B-B14F-4D97-AF65-F5344CB8AC3E}">
        <p14:creationId xmlns:p14="http://schemas.microsoft.com/office/powerpoint/2010/main" val="325974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D73EED-2AE5-2B49-8A63-CFC4E781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D3E3309-0E3D-6049-9049-9A1F20DD8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DB3C978-2F7A-5F4A-B01C-90EB29D4B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B82624F-24E7-C846-BEC7-6BAB3651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1E3-BAB3-4746-B6D6-C0631C9D7289}" type="datetimeFigureOut">
              <a:rPr lang="en-US" smtClean="0"/>
              <a:t>29/11/2018</a:t>
            </a:fld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E69F9D7-FF6B-374F-9AF8-F62CAD70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C448-A882-F84D-9DDA-674B578649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xmlns="" id="{89B28D2C-2AB8-4247-AC07-61B52818D4C5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EEA1E3-BAB3-4746-B6D6-C0631C9D7289}" type="datetimeFigureOut">
              <a:rPr lang="en-US" smtClean="0"/>
              <a:pPr/>
              <a:t>29/11/2018</a:t>
            </a:fld>
            <a:endParaRPr lang="en-US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xmlns="" id="{AC47FAD5-3784-0243-BD12-6A65F4A0946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0C448-A882-F84D-9DDA-674B578649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Imagen 10" descr="URV horit_transparent.gif">
            <a:extLst>
              <a:ext uri="{FF2B5EF4-FFF2-40B4-BE49-F238E27FC236}">
                <a16:creationId xmlns:a16="http://schemas.microsoft.com/office/drawing/2014/main" xmlns="" id="{6B8548DE-CCD0-E34A-BBDC-13BF7AC76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6386010"/>
            <a:ext cx="1603375" cy="305804"/>
          </a:xfrm>
          <a:prstGeom prst="rect">
            <a:avLst/>
          </a:prstGeom>
        </p:spPr>
      </p:pic>
      <p:pic>
        <p:nvPicPr>
          <p:cNvPr id="12" name="Imagen 11" descr="logo centre FOR climate change C3 URV[1].jpg">
            <a:extLst>
              <a:ext uri="{FF2B5EF4-FFF2-40B4-BE49-F238E27FC236}">
                <a16:creationId xmlns:a16="http://schemas.microsoft.com/office/drawing/2014/main" xmlns="" id="{8CE15837-FEB3-3C41-8CAC-CAEAB3C252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6316166"/>
            <a:ext cx="1425575" cy="445492"/>
          </a:xfrm>
          <a:prstGeom prst="rect">
            <a:avLst/>
          </a:prstGeom>
        </p:spPr>
      </p:pic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xmlns="" id="{AE476719-B4FE-3540-B9D6-B82634AD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Jornada</a:t>
            </a:r>
            <a:r>
              <a:rPr lang="en-US" dirty="0"/>
              <a:t> </a:t>
            </a:r>
            <a:r>
              <a:rPr lang="en-US" dirty="0" err="1"/>
              <a:t>Cooperación</a:t>
            </a:r>
            <a:r>
              <a:rPr lang="en-US" dirty="0"/>
              <a:t> </a:t>
            </a:r>
            <a:r>
              <a:rPr lang="en-US" dirty="0" err="1"/>
              <a:t>Meteorología</a:t>
            </a:r>
            <a:r>
              <a:rPr lang="en-US" dirty="0"/>
              <a:t> y </a:t>
            </a:r>
            <a:r>
              <a:rPr lang="en-US" dirty="0" err="1"/>
              <a:t>Climatología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. AEMET.</a:t>
            </a:r>
          </a:p>
        </p:txBody>
      </p:sp>
    </p:spTree>
    <p:extLst>
      <p:ext uri="{BB962C8B-B14F-4D97-AF65-F5344CB8AC3E}">
        <p14:creationId xmlns:p14="http://schemas.microsoft.com/office/powerpoint/2010/main" val="343633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4C4215-0586-CD48-B2AA-B1E2E7F77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583907B-5E77-FB4C-86CB-9D0212B80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46BE83C-7B84-F141-9A2F-BE1176DF5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08B92F4-2528-4040-8F0F-8B306FA19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F372D70-1087-4A45-A9C7-AB6C932B7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52300FA-4B42-F04E-AD70-46145C3B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1E3-BAB3-4746-B6D6-C0631C9D7289}" type="datetimeFigureOut">
              <a:rPr lang="en-US" smtClean="0"/>
              <a:t>29/11/2018</a:t>
            </a:fld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86AA9B4-79DB-214F-ACAB-A4063BE4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C448-A882-F84D-9DDA-674B578649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xmlns="" id="{05B5A35B-B969-3A4E-83FF-5CAB9E7018F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EEA1E3-BAB3-4746-B6D6-C0631C9D7289}" type="datetimeFigureOut">
              <a:rPr lang="en-US" smtClean="0"/>
              <a:pPr/>
              <a:t>29/11/2018</a:t>
            </a:fld>
            <a:endParaRPr lang="en-US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xmlns="" id="{3809D95E-769A-C64C-B660-7591B29A678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0C448-A882-F84D-9DDA-674B578649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Imagen 12" descr="URV horit_transparent.gif">
            <a:extLst>
              <a:ext uri="{FF2B5EF4-FFF2-40B4-BE49-F238E27FC236}">
                <a16:creationId xmlns:a16="http://schemas.microsoft.com/office/drawing/2014/main" xmlns="" id="{42DE85D3-154D-934A-ABB0-E69C8D7E6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6386010"/>
            <a:ext cx="1603375" cy="305804"/>
          </a:xfrm>
          <a:prstGeom prst="rect">
            <a:avLst/>
          </a:prstGeom>
        </p:spPr>
      </p:pic>
      <p:pic>
        <p:nvPicPr>
          <p:cNvPr id="14" name="Imagen 13" descr="logo centre FOR climate change C3 URV[1].jpg">
            <a:extLst>
              <a:ext uri="{FF2B5EF4-FFF2-40B4-BE49-F238E27FC236}">
                <a16:creationId xmlns:a16="http://schemas.microsoft.com/office/drawing/2014/main" xmlns="" id="{A6CCCB66-F483-3746-8F50-FBDFD080DC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6316166"/>
            <a:ext cx="1425575" cy="445492"/>
          </a:xfrm>
          <a:prstGeom prst="rect">
            <a:avLst/>
          </a:prstGeom>
        </p:spPr>
      </p:pic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xmlns="" id="{353AECD6-59C3-3449-98C4-5734CE8C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Jornada</a:t>
            </a:r>
            <a:r>
              <a:rPr lang="en-US" dirty="0"/>
              <a:t> </a:t>
            </a:r>
            <a:r>
              <a:rPr lang="en-US" dirty="0" err="1"/>
              <a:t>Cooperación</a:t>
            </a:r>
            <a:r>
              <a:rPr lang="en-US" dirty="0"/>
              <a:t> </a:t>
            </a:r>
            <a:r>
              <a:rPr lang="en-US" dirty="0" err="1"/>
              <a:t>Meteorología</a:t>
            </a:r>
            <a:r>
              <a:rPr lang="en-US" dirty="0"/>
              <a:t> y </a:t>
            </a:r>
            <a:r>
              <a:rPr lang="en-US" dirty="0" err="1"/>
              <a:t>Climatología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. AEMET.</a:t>
            </a:r>
          </a:p>
        </p:txBody>
      </p:sp>
    </p:spTree>
    <p:extLst>
      <p:ext uri="{BB962C8B-B14F-4D97-AF65-F5344CB8AC3E}">
        <p14:creationId xmlns:p14="http://schemas.microsoft.com/office/powerpoint/2010/main" val="193513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41C34D-1D2E-A941-9C52-9EFF462B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965951C-DAE7-4449-A2A3-6E29629A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1E3-BAB3-4746-B6D6-C0631C9D7289}" type="datetimeFigureOut">
              <a:rPr lang="en-US" smtClean="0"/>
              <a:t>29/11/2018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FCD5BBD-DA0B-9F4F-9D0E-800F2039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C448-A882-F84D-9DDA-674B578649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xmlns="" id="{5335C323-CE47-E748-93B2-1651623D73C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EEA1E3-BAB3-4746-B6D6-C0631C9D7289}" type="datetimeFigureOut">
              <a:rPr lang="en-US" smtClean="0"/>
              <a:pPr/>
              <a:t>29/11/2018</a:t>
            </a:fld>
            <a:endParaRPr lang="en-US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xmlns="" id="{A64024B0-1315-5F49-9400-D54A6CAA819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0C448-A882-F84D-9DDA-674B578649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Imagen 8" descr="URV horit_transparent.gif">
            <a:extLst>
              <a:ext uri="{FF2B5EF4-FFF2-40B4-BE49-F238E27FC236}">
                <a16:creationId xmlns:a16="http://schemas.microsoft.com/office/drawing/2014/main" xmlns="" id="{8759085A-CBFD-3645-A0F8-77FAF6384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6386010"/>
            <a:ext cx="1603375" cy="305804"/>
          </a:xfrm>
          <a:prstGeom prst="rect">
            <a:avLst/>
          </a:prstGeom>
        </p:spPr>
      </p:pic>
      <p:pic>
        <p:nvPicPr>
          <p:cNvPr id="10" name="Imagen 9" descr="logo centre FOR climate change C3 URV[1].jpg">
            <a:extLst>
              <a:ext uri="{FF2B5EF4-FFF2-40B4-BE49-F238E27FC236}">
                <a16:creationId xmlns:a16="http://schemas.microsoft.com/office/drawing/2014/main" xmlns="" id="{04605D5B-521F-F74E-BB6D-EFFD9544D1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6316166"/>
            <a:ext cx="1425575" cy="445492"/>
          </a:xfrm>
          <a:prstGeom prst="rect">
            <a:avLst/>
          </a:prstGeom>
        </p:spPr>
      </p:pic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xmlns="" id="{B6ABA1FA-B22D-0E44-9490-150FCD7D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Jornada</a:t>
            </a:r>
            <a:r>
              <a:rPr lang="en-US" dirty="0"/>
              <a:t> </a:t>
            </a:r>
            <a:r>
              <a:rPr lang="en-US" dirty="0" err="1"/>
              <a:t>Cooperación</a:t>
            </a:r>
            <a:r>
              <a:rPr lang="en-US" dirty="0"/>
              <a:t> </a:t>
            </a:r>
            <a:r>
              <a:rPr lang="en-US" dirty="0" err="1"/>
              <a:t>Meteorología</a:t>
            </a:r>
            <a:r>
              <a:rPr lang="en-US" dirty="0"/>
              <a:t> y </a:t>
            </a:r>
            <a:r>
              <a:rPr lang="en-US" dirty="0" err="1"/>
              <a:t>Climatología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. AEMET.</a:t>
            </a:r>
          </a:p>
        </p:txBody>
      </p:sp>
    </p:spTree>
    <p:extLst>
      <p:ext uri="{BB962C8B-B14F-4D97-AF65-F5344CB8AC3E}">
        <p14:creationId xmlns:p14="http://schemas.microsoft.com/office/powerpoint/2010/main" val="96735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38CA529-0D0E-164E-93FD-ECCC5DDC9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1E3-BAB3-4746-B6D6-C0631C9D7289}" type="datetimeFigureOut">
              <a:rPr lang="en-US" smtClean="0"/>
              <a:t>29/11/2018</a:t>
            </a:fld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10B6EFE-8B2C-BC49-A5C2-0350F52E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C448-A882-F84D-9DDA-674B5786494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FCC07FE4-C7A8-674E-A1D1-E9772DFBF37A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EEA1E3-BAB3-4746-B6D6-C0631C9D7289}" type="datetimeFigureOut">
              <a:rPr lang="en-US" smtClean="0"/>
              <a:pPr/>
              <a:t>29/11/2018</a:t>
            </a:fld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94399E51-B79B-6C46-8816-4C251961CC9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0C448-A882-F84D-9DDA-674B578649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Imagen 7" descr="URV horit_transparent.gif">
            <a:extLst>
              <a:ext uri="{FF2B5EF4-FFF2-40B4-BE49-F238E27FC236}">
                <a16:creationId xmlns:a16="http://schemas.microsoft.com/office/drawing/2014/main" xmlns="" id="{DD58D350-352F-EA48-A4F8-6B1A0725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6386010"/>
            <a:ext cx="1603375" cy="305804"/>
          </a:xfrm>
          <a:prstGeom prst="rect">
            <a:avLst/>
          </a:prstGeom>
        </p:spPr>
      </p:pic>
      <p:pic>
        <p:nvPicPr>
          <p:cNvPr id="9" name="Imagen 8" descr="logo centre FOR climate change C3 URV[1].jpg">
            <a:extLst>
              <a:ext uri="{FF2B5EF4-FFF2-40B4-BE49-F238E27FC236}">
                <a16:creationId xmlns:a16="http://schemas.microsoft.com/office/drawing/2014/main" xmlns="" id="{9AE66C32-F5DD-F04B-82A8-3C0F392A4E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6316166"/>
            <a:ext cx="1425575" cy="445492"/>
          </a:xfrm>
          <a:prstGeom prst="rect">
            <a:avLst/>
          </a:prstGeom>
        </p:spPr>
      </p:pic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xmlns="" id="{BFBDAFC1-9625-6048-A545-6D86E5B1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Jornada</a:t>
            </a:r>
            <a:r>
              <a:rPr lang="en-US" dirty="0"/>
              <a:t> </a:t>
            </a:r>
            <a:r>
              <a:rPr lang="en-US" dirty="0" err="1"/>
              <a:t>Cooperación</a:t>
            </a:r>
            <a:r>
              <a:rPr lang="en-US" dirty="0"/>
              <a:t> </a:t>
            </a:r>
            <a:r>
              <a:rPr lang="en-US" dirty="0" err="1"/>
              <a:t>Meteorología</a:t>
            </a:r>
            <a:r>
              <a:rPr lang="en-US" dirty="0"/>
              <a:t> y </a:t>
            </a:r>
            <a:r>
              <a:rPr lang="en-US" dirty="0" err="1"/>
              <a:t>Climatología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. AEMET.</a:t>
            </a:r>
          </a:p>
        </p:txBody>
      </p:sp>
    </p:spTree>
    <p:extLst>
      <p:ext uri="{BB962C8B-B14F-4D97-AF65-F5344CB8AC3E}">
        <p14:creationId xmlns:p14="http://schemas.microsoft.com/office/powerpoint/2010/main" val="132877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F33EF3-EA01-FD41-BCDA-83D948FA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7EC1F58-D915-9F4A-A7C6-3C51EA403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C89F56A-C148-DA4A-A11C-82FA8ECDB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6596866-EB1D-2A42-B516-7F1DCCA0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1E3-BAB3-4746-B6D6-C0631C9D7289}" type="datetimeFigureOut">
              <a:rPr lang="en-US" smtClean="0"/>
              <a:t>29/11/2018</a:t>
            </a:fld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62B6B02-E43F-3A43-AFB0-ABC825CB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C448-A882-F84D-9DDA-674B578649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xmlns="" id="{794F4672-C6D2-2841-B680-DD48B50EC516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EEA1E3-BAB3-4746-B6D6-C0631C9D7289}" type="datetimeFigureOut">
              <a:rPr lang="en-US" smtClean="0"/>
              <a:pPr/>
              <a:t>29/11/2018</a:t>
            </a:fld>
            <a:endParaRPr lang="en-US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xmlns="" id="{F253721F-CB7E-A341-9FAD-709187CED16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0C448-A882-F84D-9DDA-674B578649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Imagen 10" descr="URV horit_transparent.gif">
            <a:extLst>
              <a:ext uri="{FF2B5EF4-FFF2-40B4-BE49-F238E27FC236}">
                <a16:creationId xmlns:a16="http://schemas.microsoft.com/office/drawing/2014/main" xmlns="" id="{777B9B4A-3CE8-4D4E-81ED-EEEEE7509A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6386010"/>
            <a:ext cx="1603375" cy="305804"/>
          </a:xfrm>
          <a:prstGeom prst="rect">
            <a:avLst/>
          </a:prstGeom>
        </p:spPr>
      </p:pic>
      <p:pic>
        <p:nvPicPr>
          <p:cNvPr id="12" name="Imagen 11" descr="logo centre FOR climate change C3 URV[1].jpg">
            <a:extLst>
              <a:ext uri="{FF2B5EF4-FFF2-40B4-BE49-F238E27FC236}">
                <a16:creationId xmlns:a16="http://schemas.microsoft.com/office/drawing/2014/main" xmlns="" id="{D4F5294D-121E-1542-B8E6-DDC003439D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6316166"/>
            <a:ext cx="1425575" cy="445492"/>
          </a:xfrm>
          <a:prstGeom prst="rect">
            <a:avLst/>
          </a:prstGeom>
        </p:spPr>
      </p:pic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xmlns="" id="{65019F0B-0607-9749-B97F-DBC7EB94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Jornada</a:t>
            </a:r>
            <a:r>
              <a:rPr lang="en-US" dirty="0"/>
              <a:t> </a:t>
            </a:r>
            <a:r>
              <a:rPr lang="en-US" dirty="0" err="1"/>
              <a:t>Cooperación</a:t>
            </a:r>
            <a:r>
              <a:rPr lang="en-US" dirty="0"/>
              <a:t> </a:t>
            </a:r>
            <a:r>
              <a:rPr lang="en-US" dirty="0" err="1"/>
              <a:t>Meteorología</a:t>
            </a:r>
            <a:r>
              <a:rPr lang="en-US" dirty="0"/>
              <a:t> y </a:t>
            </a:r>
            <a:r>
              <a:rPr lang="en-US" dirty="0" err="1"/>
              <a:t>Climatología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. AEMET.</a:t>
            </a:r>
          </a:p>
        </p:txBody>
      </p:sp>
    </p:spTree>
    <p:extLst>
      <p:ext uri="{BB962C8B-B14F-4D97-AF65-F5344CB8AC3E}">
        <p14:creationId xmlns:p14="http://schemas.microsoft.com/office/powerpoint/2010/main" val="261740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14D366-7305-BA4C-B397-9AF3CAEC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D0F2DB3-501A-E94E-B209-64D05F56E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F9A65C6-1F1A-8E4A-98CA-1F042BFB3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88953C8-EE4A-2C42-B054-D7A2CE4D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1E3-BAB3-4746-B6D6-C0631C9D7289}" type="datetimeFigureOut">
              <a:rPr lang="en-US" smtClean="0"/>
              <a:t>29/11/2018</a:t>
            </a:fld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1F02096-9DD8-5F42-B0A3-BE1C1D16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C448-A882-F84D-9DDA-674B578649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xmlns="" id="{456C462B-37A1-4D41-98CD-CF0B2FF9DB88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EEA1E3-BAB3-4746-B6D6-C0631C9D7289}" type="datetimeFigureOut">
              <a:rPr lang="en-US" smtClean="0"/>
              <a:pPr/>
              <a:t>29/11/2018</a:t>
            </a:fld>
            <a:endParaRPr lang="en-US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xmlns="" id="{E975CAB0-3CB0-0048-B8FC-733B72E3942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0C448-A882-F84D-9DDA-674B578649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Imagen 10" descr="URV horit_transparent.gif">
            <a:extLst>
              <a:ext uri="{FF2B5EF4-FFF2-40B4-BE49-F238E27FC236}">
                <a16:creationId xmlns:a16="http://schemas.microsoft.com/office/drawing/2014/main" xmlns="" id="{3669EFD6-1452-2147-A63A-BC0638DAE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6386010"/>
            <a:ext cx="1603375" cy="305804"/>
          </a:xfrm>
          <a:prstGeom prst="rect">
            <a:avLst/>
          </a:prstGeom>
        </p:spPr>
      </p:pic>
      <p:pic>
        <p:nvPicPr>
          <p:cNvPr id="12" name="Imagen 11" descr="logo centre FOR climate change C3 URV[1].jpg">
            <a:extLst>
              <a:ext uri="{FF2B5EF4-FFF2-40B4-BE49-F238E27FC236}">
                <a16:creationId xmlns:a16="http://schemas.microsoft.com/office/drawing/2014/main" xmlns="" id="{34FF7117-948F-0E46-9BF4-1DDF9DBD18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6316166"/>
            <a:ext cx="1425575" cy="445492"/>
          </a:xfrm>
          <a:prstGeom prst="rect">
            <a:avLst/>
          </a:prstGeom>
        </p:spPr>
      </p:pic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xmlns="" id="{1A9C979E-CC87-F44D-A17F-22589193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Jornada</a:t>
            </a:r>
            <a:r>
              <a:rPr lang="en-US" dirty="0"/>
              <a:t> </a:t>
            </a:r>
            <a:r>
              <a:rPr lang="en-US" dirty="0" err="1"/>
              <a:t>Cooperación</a:t>
            </a:r>
            <a:r>
              <a:rPr lang="en-US" dirty="0"/>
              <a:t> </a:t>
            </a:r>
            <a:r>
              <a:rPr lang="en-US" dirty="0" err="1"/>
              <a:t>Meteorología</a:t>
            </a:r>
            <a:r>
              <a:rPr lang="en-US" dirty="0"/>
              <a:t> y </a:t>
            </a:r>
            <a:r>
              <a:rPr lang="en-US" dirty="0" err="1"/>
              <a:t>Climatología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. AEMET.</a:t>
            </a:r>
          </a:p>
        </p:txBody>
      </p:sp>
    </p:spTree>
    <p:extLst>
      <p:ext uri="{BB962C8B-B14F-4D97-AF65-F5344CB8AC3E}">
        <p14:creationId xmlns:p14="http://schemas.microsoft.com/office/powerpoint/2010/main" val="351544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159C2F9-DE09-2444-AFD2-C1059289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9105277-6221-7E47-9504-A5356B69E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5C575F-E200-3F4E-880C-272B0D278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A1E3-BAB3-4746-B6D6-C0631C9D7289}" type="datetimeFigureOut">
              <a:rPr lang="en-US" smtClean="0"/>
              <a:t>29/11/2018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B722C35-FE13-2E44-A193-C6BD32A94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14015DC-ADF6-544A-8368-AFC8C1ECE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0C448-A882-F84D-9DDA-674B578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3FC150-8F95-5E41-BC8E-0CB284311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Climate Services Application of Global Campus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3045211-7B11-9845-B3C6-260D22150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3602038"/>
            <a:ext cx="9563100" cy="1655762"/>
          </a:xfrm>
        </p:spPr>
        <p:txBody>
          <a:bodyPr>
            <a:normAutofit/>
          </a:bodyPr>
          <a:lstStyle/>
          <a:p>
            <a:r>
              <a:rPr lang="en-US" dirty="0"/>
              <a:t>Enric Aguilar, </a:t>
            </a:r>
          </a:p>
          <a:p>
            <a:r>
              <a:rPr lang="en-US" dirty="0"/>
              <a:t>Center for Climate Change, C3 </a:t>
            </a:r>
          </a:p>
          <a:p>
            <a:r>
              <a:rPr lang="en-US" dirty="0" err="1"/>
              <a:t>Unversidad</a:t>
            </a:r>
            <a:r>
              <a:rPr lang="en-US" dirty="0"/>
              <a:t> </a:t>
            </a:r>
            <a:r>
              <a:rPr lang="en-US" dirty="0" err="1"/>
              <a:t>Rovira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Virgili</a:t>
            </a:r>
            <a:r>
              <a:rPr lang="en-US" dirty="0"/>
              <a:t>, Tarragona, Spain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2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48DBF9-7758-0946-AEB0-848EF3DA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09" y="1487271"/>
            <a:ext cx="3656773" cy="316939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ENGAGE AND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CONTRIBUTE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72070F0-B8EE-6845-AFFB-23EC359E3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857" y="2656245"/>
            <a:ext cx="8247143" cy="286665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34F0189-36AD-C44F-A4B5-E199679AF4D4}"/>
              </a:ext>
            </a:extLst>
          </p:cNvPr>
          <p:cNvSpPr txBox="1"/>
          <p:nvPr/>
        </p:nvSpPr>
        <p:spPr>
          <a:xfrm>
            <a:off x="4165600" y="4876853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05C99E-7506-964D-8A29-1FC04DCEA7D3}"/>
              </a:ext>
            </a:extLst>
          </p:cNvPr>
          <p:cNvSpPr txBox="1"/>
          <p:nvPr/>
        </p:nvSpPr>
        <p:spPr>
          <a:xfrm>
            <a:off x="2880360" y="411480"/>
            <a:ext cx="896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Paper at WMO Bulletin 67(2): Developing Human Resources for Providing Climate Services</a:t>
            </a:r>
          </a:p>
        </p:txBody>
      </p:sp>
    </p:spTree>
    <p:extLst>
      <p:ext uri="{BB962C8B-B14F-4D97-AF65-F5344CB8AC3E}">
        <p14:creationId xmlns:p14="http://schemas.microsoft.com/office/powerpoint/2010/main" val="3419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4C98E28-334F-9E44-B997-FF3918BE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53" y="468977"/>
            <a:ext cx="10675215" cy="3539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257994-BD97-4691-8B89-198A6D2BAB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FF90F7-F1D8-8D4D-ACF9-8FA6DBCB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4008043"/>
            <a:ext cx="10075333" cy="1918624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FIND AND ADAPT</a:t>
            </a:r>
          </a:p>
        </p:txBody>
      </p:sp>
    </p:spTree>
    <p:extLst>
      <p:ext uri="{BB962C8B-B14F-4D97-AF65-F5344CB8AC3E}">
        <p14:creationId xmlns:p14="http://schemas.microsoft.com/office/powerpoint/2010/main" val="420994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A887B5-B6F2-6342-B56A-5E8268F4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504" y="4288220"/>
            <a:ext cx="4645250" cy="14096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MULITPLY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08D13E9-EFCC-BD48-A1EC-71619DEFE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51" y="867103"/>
            <a:ext cx="7754439" cy="35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1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D200BE-506F-7E46-9CC8-9188B75C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24" y="742951"/>
            <a:ext cx="4085867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RECOGNIZE ACHIEVEMENTS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124ACC1-FBF1-D348-8FBE-A5536DE5D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687834"/>
            <a:ext cx="6553545" cy="349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45B59B-615E-4718-A150-42DE5D03E1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6CF29CD-38B8-4924-BA11-6D6051748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EE172D-114C-0648-AE17-208F3D749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NETWORK</a:t>
            </a:r>
            <a:endParaRPr lang="en-US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C7D631D-F148-0747-B27C-A1B68DEE0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292" y="643464"/>
            <a:ext cx="9327784" cy="32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34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6CF29CD-38B8-4924-BA11-6D6051748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DB483C-640C-3540-A27E-27C0E843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</a:rPr>
              <a:t>RESOURCE MOBILITZATION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8416AE8-D09D-9E47-AE26-27A516F49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58"/>
            <a:ext cx="7190611" cy="170924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D83F26F-C55B-4A92-9AFF-4894D14E27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06013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áfico 14" descr="Maestro">
            <a:extLst>
              <a:ext uri="{FF2B5EF4-FFF2-40B4-BE49-F238E27FC236}">
                <a16:creationId xmlns:a16="http://schemas.microsoft.com/office/drawing/2014/main" xmlns="" id="{476E067B-5743-1144-B276-6BA77B9DA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42004" y="321734"/>
            <a:ext cx="3597704" cy="35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0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6F4D48-A239-E041-8992-DDC73178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308225"/>
            <a:ext cx="10515600" cy="1325563"/>
          </a:xfrm>
        </p:spPr>
        <p:txBody>
          <a:bodyPr/>
          <a:lstStyle/>
          <a:p>
            <a:r>
              <a:rPr lang="en-US" b="1" i="1" dirty="0"/>
              <a:t>Thanks for your attention. Come and play! </a:t>
            </a:r>
          </a:p>
        </p:txBody>
      </p:sp>
    </p:spTree>
    <p:extLst>
      <p:ext uri="{BB962C8B-B14F-4D97-AF65-F5344CB8AC3E}">
        <p14:creationId xmlns:p14="http://schemas.microsoft.com/office/powerpoint/2010/main" val="196180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3FC150-8F95-5E41-BC8E-0CB284311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6700" b="1" dirty="0">
                <a:solidFill>
                  <a:srgbClr val="FF0000"/>
                </a:solidFill>
              </a:rPr>
              <a:t>Wish List </a:t>
            </a:r>
            <a:r>
              <a:rPr lang="en-US" dirty="0"/>
              <a:t>for the future of education and training for Climate Services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3045211-7B11-9845-B3C6-260D22150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3602038"/>
            <a:ext cx="9563100" cy="1655762"/>
          </a:xfrm>
        </p:spPr>
        <p:txBody>
          <a:bodyPr>
            <a:normAutofit/>
          </a:bodyPr>
          <a:lstStyle/>
          <a:p>
            <a:r>
              <a:rPr lang="en-US" dirty="0"/>
              <a:t>Enric Aguilar, </a:t>
            </a:r>
          </a:p>
          <a:p>
            <a:r>
              <a:rPr lang="en-US" dirty="0"/>
              <a:t>Center for Climate Change, C3 </a:t>
            </a:r>
          </a:p>
          <a:p>
            <a:r>
              <a:rPr lang="en-US" dirty="0" err="1"/>
              <a:t>Unversidad</a:t>
            </a:r>
            <a:r>
              <a:rPr lang="en-US" dirty="0"/>
              <a:t> </a:t>
            </a:r>
            <a:r>
              <a:rPr lang="en-US" dirty="0" err="1"/>
              <a:t>Rovira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Virgili</a:t>
            </a:r>
            <a:r>
              <a:rPr lang="en-US" dirty="0"/>
              <a:t>, Tarragona, Spain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6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E872E6-A407-E944-BA47-A69E78E94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629268"/>
            <a:ext cx="1053084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Commission for Climatology, XVII, ET-HRD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C71DAE2-F41D-2D41-8EDF-338412A7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2314807"/>
            <a:ext cx="10241280" cy="3785419"/>
          </a:xfrm>
        </p:spPr>
        <p:txBody>
          <a:bodyPr>
            <a:normAutofit/>
          </a:bodyPr>
          <a:lstStyle/>
          <a:p>
            <a:r>
              <a:rPr lang="es-ES" sz="2400" dirty="0"/>
              <a:t>To </a:t>
            </a:r>
            <a:r>
              <a:rPr lang="es-ES" sz="2400" b="1" dirty="0" err="1"/>
              <a:t>develop</a:t>
            </a:r>
            <a:r>
              <a:rPr lang="es-ES" sz="2400" b="1" dirty="0"/>
              <a:t> a Basic </a:t>
            </a:r>
            <a:r>
              <a:rPr lang="es-ES" sz="2400" b="1" dirty="0" err="1"/>
              <a:t>Instructional</a:t>
            </a:r>
            <a:r>
              <a:rPr lang="es-ES" sz="2400" b="1" dirty="0"/>
              <a:t> </a:t>
            </a:r>
            <a:r>
              <a:rPr lang="es-ES" sz="2400" b="1" dirty="0" err="1"/>
              <a:t>Package</a:t>
            </a:r>
            <a:r>
              <a:rPr lang="es-ES" sz="2400" b="1" dirty="0"/>
              <a:t> </a:t>
            </a:r>
            <a:r>
              <a:rPr lang="es-ES" sz="2400" b="1" dirty="0" err="1"/>
              <a:t>for</a:t>
            </a:r>
            <a:r>
              <a:rPr lang="es-ES" sz="2400" b="1" dirty="0"/>
              <a:t> </a:t>
            </a:r>
            <a:r>
              <a:rPr lang="es-ES" sz="2400" b="1" dirty="0" err="1"/>
              <a:t>Climate</a:t>
            </a:r>
            <a:r>
              <a:rPr lang="es-ES" sz="2400" b="1" dirty="0"/>
              <a:t> </a:t>
            </a:r>
            <a:r>
              <a:rPr lang="es-ES" sz="2400" b="1" dirty="0" err="1"/>
              <a:t>Services</a:t>
            </a:r>
            <a:r>
              <a:rPr lang="es-ES" sz="2400" b="1" dirty="0"/>
              <a:t> (BIP-CS) </a:t>
            </a:r>
            <a:r>
              <a:rPr lang="es-ES" sz="2400" dirty="0"/>
              <a:t>to </a:t>
            </a:r>
            <a:r>
              <a:rPr lang="es-ES" sz="2400" dirty="0" err="1"/>
              <a:t>guide</a:t>
            </a:r>
            <a:r>
              <a:rPr lang="es-ES" sz="2400" dirty="0"/>
              <a:t> </a:t>
            </a:r>
            <a:r>
              <a:rPr lang="es-ES" sz="2400" dirty="0" err="1"/>
              <a:t>curriculum</a:t>
            </a:r>
            <a:r>
              <a:rPr lang="es-ES" sz="2400" dirty="0"/>
              <a:t> </a:t>
            </a:r>
            <a:r>
              <a:rPr lang="es-ES" sz="2400" dirty="0" err="1"/>
              <a:t>development</a:t>
            </a:r>
            <a:r>
              <a:rPr lang="es-ES" sz="2400" dirty="0"/>
              <a:t> and </a:t>
            </a:r>
            <a:r>
              <a:rPr lang="es-ES" sz="2400" dirty="0" err="1"/>
              <a:t>assist</a:t>
            </a:r>
            <a:r>
              <a:rPr lang="es-ES" sz="2400" dirty="0"/>
              <a:t> in </a:t>
            </a:r>
            <a:r>
              <a:rPr lang="es-ES" sz="2400" dirty="0" err="1"/>
              <a:t>standardizing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education</a:t>
            </a:r>
            <a:r>
              <a:rPr lang="es-ES" sz="2400" dirty="0"/>
              <a:t> and training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climate</a:t>
            </a:r>
            <a:r>
              <a:rPr lang="es-ES" sz="2400" dirty="0"/>
              <a:t> </a:t>
            </a:r>
            <a:r>
              <a:rPr lang="es-ES" sz="2400" dirty="0" err="1"/>
              <a:t>services</a:t>
            </a:r>
            <a:r>
              <a:rPr lang="es-ES" sz="2400" dirty="0"/>
              <a:t>, </a:t>
            </a:r>
            <a:r>
              <a:rPr lang="es-ES" sz="2400" dirty="0" err="1"/>
              <a:t>within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WMO RTC </a:t>
            </a:r>
            <a:r>
              <a:rPr lang="es-ES" sz="2400" dirty="0" err="1"/>
              <a:t>network</a:t>
            </a:r>
            <a:r>
              <a:rPr lang="es-ES" sz="2400" dirty="0"/>
              <a:t> and at </a:t>
            </a:r>
            <a:r>
              <a:rPr lang="es-ES" sz="2400" dirty="0" err="1"/>
              <a:t>other</a:t>
            </a:r>
            <a:r>
              <a:rPr lang="es-ES" sz="2400" dirty="0"/>
              <a:t> training centres; </a:t>
            </a:r>
          </a:p>
          <a:p>
            <a:r>
              <a:rPr lang="es-ES" sz="2400" dirty="0"/>
              <a:t>To </a:t>
            </a:r>
            <a:r>
              <a:rPr lang="es-ES" sz="2400" b="1" dirty="0" err="1"/>
              <a:t>finalize</a:t>
            </a:r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CCl</a:t>
            </a:r>
            <a:r>
              <a:rPr lang="es-ES" sz="2400" b="1" dirty="0"/>
              <a:t> </a:t>
            </a:r>
            <a:r>
              <a:rPr lang="es-ES" sz="2400" b="1" dirty="0" err="1"/>
              <a:t>Guidelines</a:t>
            </a:r>
            <a:r>
              <a:rPr lang="es-ES" sz="2400" b="1" dirty="0"/>
              <a:t> </a:t>
            </a:r>
            <a:r>
              <a:rPr lang="es-ES" sz="2400" b="1" dirty="0" err="1"/>
              <a:t>for</a:t>
            </a:r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Assessment</a:t>
            </a:r>
            <a:r>
              <a:rPr lang="es-ES" sz="2400" b="1" dirty="0"/>
              <a:t> of </a:t>
            </a:r>
            <a:r>
              <a:rPr lang="es-ES" sz="2400" b="1" dirty="0" err="1"/>
              <a:t>Competencies</a:t>
            </a:r>
            <a:r>
              <a:rPr lang="es-ES" sz="2400" b="1" dirty="0"/>
              <a:t> </a:t>
            </a:r>
            <a:r>
              <a:rPr lang="es-ES" sz="2400" b="1" dirty="0" err="1"/>
              <a:t>for</a:t>
            </a:r>
            <a:r>
              <a:rPr lang="es-ES" sz="2400" b="1" dirty="0"/>
              <a:t> </a:t>
            </a:r>
            <a:r>
              <a:rPr lang="es-ES" sz="2400" b="1" dirty="0" err="1"/>
              <a:t>Provision</a:t>
            </a:r>
            <a:r>
              <a:rPr lang="es-ES" sz="2400" b="1" dirty="0"/>
              <a:t> of </a:t>
            </a:r>
            <a:r>
              <a:rPr lang="es-ES" sz="2400" b="1" dirty="0" err="1"/>
              <a:t>Climate</a:t>
            </a:r>
            <a:r>
              <a:rPr lang="es-ES" sz="2400" b="1" dirty="0"/>
              <a:t> </a:t>
            </a:r>
            <a:r>
              <a:rPr lang="es-ES" sz="2400" b="1" dirty="0" err="1"/>
              <a:t>Services</a:t>
            </a:r>
            <a:r>
              <a:rPr lang="es-ES" sz="2400" dirty="0"/>
              <a:t>, </a:t>
            </a:r>
            <a:r>
              <a:rPr lang="es-ES" sz="2400" dirty="0" err="1"/>
              <a:t>with</a:t>
            </a:r>
            <a:r>
              <a:rPr lang="es-ES" sz="2400" dirty="0"/>
              <a:t> a </a:t>
            </a:r>
            <a:r>
              <a:rPr lang="es-ES" sz="2400" dirty="0" err="1"/>
              <a:t>focus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learning</a:t>
            </a:r>
            <a:r>
              <a:rPr lang="es-ES" sz="2400" dirty="0"/>
              <a:t> </a:t>
            </a:r>
            <a:r>
              <a:rPr lang="es-ES" sz="2400" dirty="0" err="1"/>
              <a:t>outcomes</a:t>
            </a:r>
            <a:r>
              <a:rPr lang="es-ES" sz="2400" dirty="0"/>
              <a:t>, to </a:t>
            </a:r>
            <a:r>
              <a:rPr lang="es-ES" sz="2400" dirty="0" err="1"/>
              <a:t>complement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b="1" dirty="0"/>
              <a:t>WMO </a:t>
            </a:r>
            <a:r>
              <a:rPr lang="es-ES" sz="2400" b="1" dirty="0" err="1"/>
              <a:t>Guide</a:t>
            </a:r>
            <a:r>
              <a:rPr lang="es-ES" sz="2400" b="1" dirty="0"/>
              <a:t> to </a:t>
            </a:r>
            <a:r>
              <a:rPr lang="es-ES" sz="2400" b="1" dirty="0" err="1"/>
              <a:t>Competency</a:t>
            </a:r>
            <a:r>
              <a:rPr lang="es-ES" sz="2400" b="1" dirty="0"/>
              <a:t> </a:t>
            </a:r>
            <a:r>
              <a:rPr lang="es-ES" sz="2400" dirty="0"/>
              <a:t>(WMO-No. 1205, 2018) </a:t>
            </a:r>
            <a:r>
              <a:rPr lang="es-ES" sz="2400" dirty="0" err="1"/>
              <a:t>climate</a:t>
            </a:r>
            <a:r>
              <a:rPr lang="es-ES" sz="2400" dirty="0"/>
              <a:t> </a:t>
            </a:r>
            <a:r>
              <a:rPr lang="es-ES" sz="2400" dirty="0" err="1"/>
              <a:t>services</a:t>
            </a:r>
            <a:r>
              <a:rPr lang="es-ES" sz="2400" dirty="0"/>
              <a:t> </a:t>
            </a:r>
            <a:r>
              <a:rPr lang="es-ES" sz="2400" dirty="0" err="1"/>
              <a:t>area</a:t>
            </a:r>
            <a:r>
              <a:rPr lang="es-ES" sz="2400" dirty="0"/>
              <a:t>;</a:t>
            </a:r>
          </a:p>
          <a:p>
            <a:r>
              <a:rPr lang="es-ES" sz="2400" b="1" dirty="0" err="1"/>
              <a:t>Collect</a:t>
            </a:r>
            <a:r>
              <a:rPr lang="es-ES" sz="2400" b="1" dirty="0"/>
              <a:t> input </a:t>
            </a:r>
            <a:r>
              <a:rPr lang="es-ES" sz="2400" b="1" dirty="0" err="1"/>
              <a:t>for</a:t>
            </a:r>
            <a:r>
              <a:rPr lang="es-ES" sz="2400" b="1" dirty="0"/>
              <a:t> </a:t>
            </a:r>
            <a:r>
              <a:rPr lang="es-ES" sz="2400" b="1" dirty="0" err="1"/>
              <a:t>an</a:t>
            </a:r>
            <a:r>
              <a:rPr lang="es-ES" sz="2400" b="1" dirty="0"/>
              <a:t> open-</a:t>
            </a:r>
            <a:r>
              <a:rPr lang="es-ES" sz="2400" b="1" dirty="0" err="1"/>
              <a:t>access</a:t>
            </a:r>
            <a:r>
              <a:rPr lang="es-ES" sz="2400" b="1" dirty="0"/>
              <a:t> </a:t>
            </a:r>
            <a:r>
              <a:rPr lang="es-ES" sz="2400" b="1" dirty="0" err="1"/>
              <a:t>repository</a:t>
            </a:r>
            <a:r>
              <a:rPr lang="es-ES" sz="2400" b="1" dirty="0"/>
              <a:t> of </a:t>
            </a:r>
            <a:r>
              <a:rPr lang="es-ES" sz="2400" b="1" dirty="0" err="1"/>
              <a:t>climate</a:t>
            </a:r>
            <a:r>
              <a:rPr lang="es-ES" sz="2400" b="1" dirty="0"/>
              <a:t> training </a:t>
            </a:r>
            <a:r>
              <a:rPr lang="es-ES" sz="2400" b="1" dirty="0" err="1"/>
              <a:t>course</a:t>
            </a:r>
            <a:r>
              <a:rPr lang="es-ES" sz="2400" b="1" dirty="0"/>
              <a:t> </a:t>
            </a:r>
            <a:r>
              <a:rPr lang="es-ES" sz="2400" b="1" dirty="0" err="1"/>
              <a:t>materials</a:t>
            </a:r>
            <a:r>
              <a:rPr lang="es-ES" sz="2400" b="1" dirty="0"/>
              <a:t> and e-</a:t>
            </a:r>
            <a:r>
              <a:rPr lang="es-ES" sz="2400" b="1" dirty="0" err="1"/>
              <a:t>courses</a:t>
            </a:r>
            <a:r>
              <a:rPr lang="es-E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09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E872E6-A407-E944-BA47-A69E78E94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Commission for Climatology, XVII, ET-HRD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EC047E6F-8F15-0349-9ABC-FCE3CB356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75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C71DAE2-F41D-2D41-8EDF-338412A7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s-ES" sz="2000" dirty="0"/>
              <a:t>To </a:t>
            </a:r>
            <a:r>
              <a:rPr lang="es-ES" sz="2000" b="1" dirty="0" err="1"/>
              <a:t>develop</a:t>
            </a:r>
            <a:r>
              <a:rPr lang="es-ES" sz="2000" b="1" dirty="0"/>
              <a:t> a Basic </a:t>
            </a:r>
            <a:r>
              <a:rPr lang="es-ES" sz="2000" b="1" dirty="0" err="1"/>
              <a:t>Instructional</a:t>
            </a:r>
            <a:r>
              <a:rPr lang="es-ES" sz="2000" b="1" dirty="0"/>
              <a:t> </a:t>
            </a:r>
            <a:r>
              <a:rPr lang="es-ES" sz="2000" b="1" dirty="0" err="1"/>
              <a:t>Package</a:t>
            </a:r>
            <a:r>
              <a:rPr lang="es-ES" sz="2000" b="1" dirty="0"/>
              <a:t> </a:t>
            </a:r>
            <a:r>
              <a:rPr lang="es-ES" sz="2000" b="1" dirty="0" err="1"/>
              <a:t>for</a:t>
            </a:r>
            <a:r>
              <a:rPr lang="es-ES" sz="2000" b="1" dirty="0"/>
              <a:t> </a:t>
            </a:r>
            <a:r>
              <a:rPr lang="es-ES" sz="2000" b="1" dirty="0" err="1"/>
              <a:t>Climate</a:t>
            </a:r>
            <a:r>
              <a:rPr lang="es-ES" sz="2000" b="1" dirty="0"/>
              <a:t> </a:t>
            </a:r>
            <a:r>
              <a:rPr lang="es-ES" sz="2000" b="1" dirty="0" err="1"/>
              <a:t>Services</a:t>
            </a:r>
            <a:r>
              <a:rPr lang="es-ES" sz="2000" b="1" dirty="0"/>
              <a:t> (BIP-CS) </a:t>
            </a:r>
            <a:r>
              <a:rPr lang="es-ES" sz="2000" dirty="0"/>
              <a:t>to </a:t>
            </a:r>
            <a:r>
              <a:rPr lang="es-ES" sz="2000" dirty="0" err="1"/>
              <a:t>guide</a:t>
            </a:r>
            <a:r>
              <a:rPr lang="es-ES" sz="2000" dirty="0"/>
              <a:t> </a:t>
            </a:r>
            <a:r>
              <a:rPr lang="es-ES" sz="2000" dirty="0" err="1"/>
              <a:t>curriculum</a:t>
            </a:r>
            <a:r>
              <a:rPr lang="es-ES" sz="2000" dirty="0"/>
              <a:t> </a:t>
            </a:r>
            <a:r>
              <a:rPr lang="es-ES" sz="2000" dirty="0" err="1"/>
              <a:t>development</a:t>
            </a:r>
            <a:r>
              <a:rPr lang="es-ES" sz="2000" dirty="0"/>
              <a:t> and </a:t>
            </a:r>
            <a:r>
              <a:rPr lang="es-ES" sz="2000" dirty="0" err="1"/>
              <a:t>assist</a:t>
            </a:r>
            <a:r>
              <a:rPr lang="es-ES" sz="2000" dirty="0"/>
              <a:t> in </a:t>
            </a:r>
            <a:r>
              <a:rPr lang="es-ES" sz="2000" dirty="0" err="1"/>
              <a:t>standardizing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education</a:t>
            </a:r>
            <a:r>
              <a:rPr lang="es-ES" sz="2000" dirty="0"/>
              <a:t> and training </a:t>
            </a:r>
            <a:r>
              <a:rPr lang="es-ES" sz="2000" dirty="0" err="1"/>
              <a:t>on</a:t>
            </a:r>
            <a:r>
              <a:rPr lang="es-ES" sz="2000" dirty="0"/>
              <a:t> </a:t>
            </a:r>
            <a:r>
              <a:rPr lang="es-ES" sz="2000" dirty="0" err="1"/>
              <a:t>climate</a:t>
            </a:r>
            <a:r>
              <a:rPr lang="es-ES" sz="2000" dirty="0"/>
              <a:t> </a:t>
            </a:r>
            <a:r>
              <a:rPr lang="es-ES" sz="2000" dirty="0" err="1"/>
              <a:t>services</a:t>
            </a:r>
            <a:r>
              <a:rPr lang="es-ES" sz="2000" dirty="0"/>
              <a:t>, </a:t>
            </a:r>
            <a:r>
              <a:rPr lang="es-ES" sz="2000" dirty="0" err="1"/>
              <a:t>within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WMO RTC </a:t>
            </a:r>
            <a:r>
              <a:rPr lang="es-ES" sz="2000" dirty="0" err="1"/>
              <a:t>network</a:t>
            </a:r>
            <a:r>
              <a:rPr lang="es-ES" sz="2000" dirty="0"/>
              <a:t> and at </a:t>
            </a:r>
            <a:r>
              <a:rPr lang="es-ES" sz="2000" dirty="0" err="1"/>
              <a:t>other</a:t>
            </a:r>
            <a:r>
              <a:rPr lang="es-ES" sz="2000" dirty="0"/>
              <a:t> training centres; </a:t>
            </a:r>
          </a:p>
          <a:p>
            <a:r>
              <a:rPr lang="es-ES" sz="2000" dirty="0"/>
              <a:t>To </a:t>
            </a:r>
            <a:r>
              <a:rPr lang="es-ES" sz="2000" b="1" dirty="0" err="1"/>
              <a:t>finalize</a:t>
            </a:r>
            <a:r>
              <a:rPr lang="es-ES" sz="2000" b="1" dirty="0"/>
              <a:t> </a:t>
            </a:r>
            <a:r>
              <a:rPr lang="es-ES" sz="2000" b="1" dirty="0" err="1"/>
              <a:t>the</a:t>
            </a:r>
            <a:r>
              <a:rPr lang="es-ES" sz="2000" b="1" dirty="0"/>
              <a:t> </a:t>
            </a:r>
            <a:r>
              <a:rPr lang="es-ES" sz="2000" b="1" dirty="0" err="1"/>
              <a:t>CCl</a:t>
            </a:r>
            <a:r>
              <a:rPr lang="es-ES" sz="2000" b="1" dirty="0"/>
              <a:t> </a:t>
            </a:r>
            <a:r>
              <a:rPr lang="es-ES" sz="2000" b="1" dirty="0" err="1"/>
              <a:t>Guidelines</a:t>
            </a:r>
            <a:r>
              <a:rPr lang="es-ES" sz="2000" b="1" dirty="0"/>
              <a:t> </a:t>
            </a:r>
            <a:r>
              <a:rPr lang="es-ES" sz="2000" b="1" dirty="0" err="1"/>
              <a:t>for</a:t>
            </a:r>
            <a:r>
              <a:rPr lang="es-ES" sz="2000" b="1" dirty="0"/>
              <a:t> </a:t>
            </a:r>
            <a:r>
              <a:rPr lang="es-ES" sz="2000" b="1" dirty="0" err="1"/>
              <a:t>the</a:t>
            </a:r>
            <a:r>
              <a:rPr lang="es-ES" sz="2000" b="1" dirty="0"/>
              <a:t> </a:t>
            </a:r>
            <a:r>
              <a:rPr lang="es-ES" sz="2000" b="1" dirty="0" err="1"/>
              <a:t>Assessment</a:t>
            </a:r>
            <a:r>
              <a:rPr lang="es-ES" sz="2000" b="1" dirty="0"/>
              <a:t> of </a:t>
            </a:r>
            <a:r>
              <a:rPr lang="es-ES" sz="2000" b="1" dirty="0" err="1"/>
              <a:t>Competencies</a:t>
            </a:r>
            <a:r>
              <a:rPr lang="es-ES" sz="2000" b="1" dirty="0"/>
              <a:t> </a:t>
            </a:r>
            <a:r>
              <a:rPr lang="es-ES" sz="2000" b="1" dirty="0" err="1"/>
              <a:t>for</a:t>
            </a:r>
            <a:r>
              <a:rPr lang="es-ES" sz="2000" b="1" dirty="0"/>
              <a:t> </a:t>
            </a:r>
            <a:r>
              <a:rPr lang="es-ES" sz="2000" b="1" dirty="0" err="1"/>
              <a:t>Provision</a:t>
            </a:r>
            <a:r>
              <a:rPr lang="es-ES" sz="2000" b="1" dirty="0"/>
              <a:t> of </a:t>
            </a:r>
            <a:r>
              <a:rPr lang="es-ES" sz="2000" b="1" dirty="0" err="1"/>
              <a:t>Climate</a:t>
            </a:r>
            <a:r>
              <a:rPr lang="es-ES" sz="2000" b="1" dirty="0"/>
              <a:t> </a:t>
            </a:r>
            <a:r>
              <a:rPr lang="es-ES" sz="2000" b="1" dirty="0" err="1"/>
              <a:t>Services</a:t>
            </a:r>
            <a:r>
              <a:rPr lang="es-ES" sz="2000" dirty="0"/>
              <a:t>, </a:t>
            </a:r>
            <a:r>
              <a:rPr lang="es-ES" sz="2000" dirty="0" err="1"/>
              <a:t>with</a:t>
            </a:r>
            <a:r>
              <a:rPr lang="es-ES" sz="2000" dirty="0"/>
              <a:t> a </a:t>
            </a:r>
            <a:r>
              <a:rPr lang="es-ES" sz="2000" dirty="0" err="1"/>
              <a:t>focus</a:t>
            </a:r>
            <a:r>
              <a:rPr lang="es-ES" sz="2000" dirty="0"/>
              <a:t> </a:t>
            </a:r>
            <a:r>
              <a:rPr lang="es-ES" sz="2000" dirty="0" err="1"/>
              <a:t>on</a:t>
            </a:r>
            <a:r>
              <a:rPr lang="es-ES" sz="2000" dirty="0"/>
              <a:t> </a:t>
            </a:r>
            <a:r>
              <a:rPr lang="es-ES" sz="2000" dirty="0" err="1"/>
              <a:t>learning</a:t>
            </a:r>
            <a:r>
              <a:rPr lang="es-ES" sz="2000" dirty="0"/>
              <a:t> </a:t>
            </a:r>
            <a:r>
              <a:rPr lang="es-ES" sz="2000" dirty="0" err="1"/>
              <a:t>outcomes</a:t>
            </a:r>
            <a:r>
              <a:rPr lang="es-ES" sz="2000" dirty="0"/>
              <a:t>, to </a:t>
            </a:r>
            <a:r>
              <a:rPr lang="es-ES" sz="2000" dirty="0" err="1"/>
              <a:t>complement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b="1" dirty="0"/>
              <a:t>WMO </a:t>
            </a:r>
            <a:r>
              <a:rPr lang="es-ES" sz="2000" b="1" dirty="0" err="1"/>
              <a:t>Guide</a:t>
            </a:r>
            <a:r>
              <a:rPr lang="es-ES" sz="2000" b="1" dirty="0"/>
              <a:t> to </a:t>
            </a:r>
            <a:r>
              <a:rPr lang="es-ES" sz="2000" b="1" dirty="0" err="1"/>
              <a:t>Competency</a:t>
            </a:r>
            <a:r>
              <a:rPr lang="es-ES" sz="2000" b="1" dirty="0"/>
              <a:t> </a:t>
            </a:r>
            <a:r>
              <a:rPr lang="es-ES" sz="2000" dirty="0"/>
              <a:t>(WMO-No. 1205, 2018) </a:t>
            </a:r>
            <a:r>
              <a:rPr lang="es-ES" sz="2000" dirty="0" err="1"/>
              <a:t>climate</a:t>
            </a:r>
            <a:r>
              <a:rPr lang="es-ES" sz="2000" dirty="0"/>
              <a:t> </a:t>
            </a:r>
            <a:r>
              <a:rPr lang="es-ES" sz="2000" dirty="0" err="1"/>
              <a:t>services</a:t>
            </a:r>
            <a:r>
              <a:rPr lang="es-ES" sz="2000" dirty="0"/>
              <a:t> </a:t>
            </a:r>
            <a:r>
              <a:rPr lang="es-ES" sz="2000" dirty="0" err="1"/>
              <a:t>area</a:t>
            </a:r>
            <a:r>
              <a:rPr lang="es-ES" sz="2000" dirty="0"/>
              <a:t>;</a:t>
            </a:r>
          </a:p>
          <a:p>
            <a:r>
              <a:rPr lang="es-ES" sz="2000" b="1" dirty="0" err="1"/>
              <a:t>Collect</a:t>
            </a:r>
            <a:r>
              <a:rPr lang="es-ES" sz="2000" b="1" dirty="0"/>
              <a:t> input </a:t>
            </a:r>
            <a:r>
              <a:rPr lang="es-ES" sz="2000" b="1" dirty="0" err="1"/>
              <a:t>for</a:t>
            </a:r>
            <a:r>
              <a:rPr lang="es-ES" sz="2000" b="1" dirty="0"/>
              <a:t> </a:t>
            </a:r>
            <a:r>
              <a:rPr lang="es-ES" sz="2000" b="1" dirty="0" err="1"/>
              <a:t>an</a:t>
            </a:r>
            <a:r>
              <a:rPr lang="es-ES" sz="2000" b="1" dirty="0"/>
              <a:t> open-</a:t>
            </a:r>
            <a:r>
              <a:rPr lang="es-ES" sz="2000" b="1" dirty="0" err="1"/>
              <a:t>access</a:t>
            </a:r>
            <a:r>
              <a:rPr lang="es-ES" sz="2000" b="1" dirty="0"/>
              <a:t> </a:t>
            </a:r>
            <a:r>
              <a:rPr lang="es-ES" sz="2000" b="1" dirty="0" err="1"/>
              <a:t>repository</a:t>
            </a:r>
            <a:r>
              <a:rPr lang="es-ES" sz="2000" b="1" dirty="0"/>
              <a:t> of </a:t>
            </a:r>
            <a:r>
              <a:rPr lang="es-ES" sz="2000" b="1" dirty="0" err="1"/>
              <a:t>climate</a:t>
            </a:r>
            <a:r>
              <a:rPr lang="es-ES" sz="2000" b="1" dirty="0"/>
              <a:t> training </a:t>
            </a:r>
            <a:r>
              <a:rPr lang="es-ES" sz="2000" b="1" dirty="0" err="1"/>
              <a:t>course</a:t>
            </a:r>
            <a:r>
              <a:rPr lang="es-ES" sz="2000" b="1" dirty="0"/>
              <a:t> </a:t>
            </a:r>
            <a:r>
              <a:rPr lang="es-ES" sz="2000" b="1" dirty="0" err="1"/>
              <a:t>materials</a:t>
            </a:r>
            <a:r>
              <a:rPr lang="es-ES" sz="2000" b="1" dirty="0"/>
              <a:t> and e-</a:t>
            </a:r>
            <a:r>
              <a:rPr lang="es-ES" sz="2000" b="1" dirty="0" err="1"/>
              <a:t>courses</a:t>
            </a:r>
            <a:r>
              <a:rPr lang="es-ES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691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3A79812-0A6B-0B4C-AB4E-8D7284A38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292" y="2058458"/>
            <a:ext cx="4106008" cy="1383242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8000" dirty="0">
                <a:latin typeface="+mj-lt"/>
                <a:ea typeface="+mj-ea"/>
                <a:cs typeface="+mj-cs"/>
              </a:rPr>
              <a:t>What is Global Campus</a:t>
            </a:r>
          </a:p>
        </p:txBody>
      </p:sp>
      <p:pic>
        <p:nvPicPr>
          <p:cNvPr id="6" name="Gráfico 5" descr="Ayuda">
            <a:extLst>
              <a:ext uri="{FF2B5EF4-FFF2-40B4-BE49-F238E27FC236}">
                <a16:creationId xmlns:a16="http://schemas.microsoft.com/office/drawing/2014/main" xmlns="" id="{9CADA5A1-34FC-DD4E-8577-D7A7ECDF4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75800" y="239713"/>
            <a:ext cx="2510366" cy="251036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238B441-7FA4-434C-AF15-C9DCD29CE4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75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5455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50CAB2A-79AD-C746-A954-0567BB7674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5505" b="89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745367-0825-FC43-94DC-5C16449B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Global Campus is a Playground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27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0D148B6-DE41-6D45-A379-5025580C6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5505" b="8944"/>
          <a:stretch/>
        </p:blipFill>
        <p:spPr>
          <a:xfrm>
            <a:off x="0" y="0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949537-13BA-684F-9A71-B291F85B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24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Things you do in a playground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1EC4418-F7DE-2D4F-9C31-CB844662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372" y="1065862"/>
            <a:ext cx="7241628" cy="4726276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Meet other kids to play with (they will tell you new games and will play along your favorites)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Lend your football (still yours)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Use other kid’s bicycle (still belongs to the other kid)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Help small children (they are building capacities)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Learn from the elder (they are resourceful)</a:t>
            </a:r>
          </a:p>
        </p:txBody>
      </p:sp>
    </p:spTree>
    <p:extLst>
      <p:ext uri="{BB962C8B-B14F-4D97-AF65-F5344CB8AC3E}">
        <p14:creationId xmlns:p14="http://schemas.microsoft.com/office/powerpoint/2010/main" val="4281480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DF3A5E-0FAF-4143-90E0-1C038ADD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2004"/>
            <a:ext cx="3504019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contribute to the Global Campus Playground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(from WMO Bulletin paper)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xmlns="" id="{C8071B3B-8BA2-4274-B62D-6B25412945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7998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94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3BEECC-B212-804E-8FD6-58D537C3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8215"/>
            <a:ext cx="10515600" cy="1325563"/>
          </a:xfrm>
        </p:spPr>
        <p:txBody>
          <a:bodyPr/>
          <a:lstStyle/>
          <a:p>
            <a:r>
              <a:rPr lang="en-US" dirty="0"/>
              <a:t>CRF-Spain and the Global Campus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C3291EB-732D-5645-8AFB-213609553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1" y="1512963"/>
            <a:ext cx="2413000" cy="825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FFC8030-7D1D-4347-8E1D-1993B2F46E91}"/>
              </a:ext>
            </a:extLst>
          </p:cNvPr>
          <p:cNvSpPr txBox="1"/>
          <p:nvPr/>
        </p:nvSpPr>
        <p:spPr>
          <a:xfrm>
            <a:off x="2084115" y="1098599"/>
            <a:ext cx="215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NMHS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F996E99-FBDF-AB48-9D13-3EB0033DA7B2}"/>
              </a:ext>
            </a:extLst>
          </p:cNvPr>
          <p:cNvSpPr txBox="1"/>
          <p:nvPr/>
        </p:nvSpPr>
        <p:spPr>
          <a:xfrm>
            <a:off x="9443408" y="1093763"/>
            <a:ext cx="215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ACADEMIA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B04F4FBF-2AEC-7447-86ED-0F343A15CF56}"/>
              </a:ext>
            </a:extLst>
          </p:cNvPr>
          <p:cNvGrpSpPr/>
          <p:nvPr/>
        </p:nvGrpSpPr>
        <p:grpSpPr>
          <a:xfrm>
            <a:off x="8950544" y="1467931"/>
            <a:ext cx="1979012" cy="1050237"/>
            <a:chOff x="6196481" y="2051442"/>
            <a:chExt cx="1979012" cy="1050237"/>
          </a:xfrm>
        </p:grpSpPr>
        <p:pic>
          <p:nvPicPr>
            <p:cNvPr id="6" name="Imagen 5" descr="logo centre FOR climate change C3 URV[1].jpg">
              <a:extLst>
                <a:ext uri="{FF2B5EF4-FFF2-40B4-BE49-F238E27FC236}">
                  <a16:creationId xmlns:a16="http://schemas.microsoft.com/office/drawing/2014/main" xmlns="" id="{48EB1805-54B4-0F4E-8976-FF7E93B1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936" y="2051442"/>
              <a:ext cx="1759557" cy="657471"/>
            </a:xfrm>
            <a:prstGeom prst="rect">
              <a:avLst/>
            </a:prstGeom>
          </p:spPr>
        </p:pic>
        <p:pic>
          <p:nvPicPr>
            <p:cNvPr id="5" name="Imagen 4" descr="URV horit_transparent.gif">
              <a:extLst>
                <a:ext uri="{FF2B5EF4-FFF2-40B4-BE49-F238E27FC236}">
                  <a16:creationId xmlns:a16="http://schemas.microsoft.com/office/drawing/2014/main" xmlns="" id="{864F1A05-CB21-5E47-8261-908CC2D92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481" y="2650364"/>
              <a:ext cx="1979012" cy="451315"/>
            </a:xfrm>
            <a:prstGeom prst="rect">
              <a:avLst/>
            </a:prstGeom>
          </p:spPr>
        </p:pic>
      </p:grp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16A0FA26-3E81-6943-A9E4-82F1311FFFB4}"/>
              </a:ext>
            </a:extLst>
          </p:cNvPr>
          <p:cNvCxnSpPr/>
          <p:nvPr/>
        </p:nvCxnSpPr>
        <p:spPr>
          <a:xfrm>
            <a:off x="2743201" y="2518168"/>
            <a:ext cx="0" cy="803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C43211B-0182-C244-B59A-6DDB5AFA95B0}"/>
              </a:ext>
            </a:extLst>
          </p:cNvPr>
          <p:cNvSpPr txBox="1"/>
          <p:nvPr/>
        </p:nvSpPr>
        <p:spPr>
          <a:xfrm>
            <a:off x="1198179" y="3448257"/>
            <a:ext cx="342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weeks TRAINING on climate services adapting and translating into Spanish </a:t>
            </a:r>
            <a:r>
              <a:rPr lang="en-US" dirty="0" err="1"/>
              <a:t>Météo</a:t>
            </a:r>
            <a:r>
              <a:rPr lang="en-US" dirty="0"/>
              <a:t>-France’s “Climatology a Foundation for Climate Services”. Covers all 5 competencies. Face to Face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xmlns="" id="{2D8E3D61-AB13-F845-8A6F-9FA6D6290AA3}"/>
              </a:ext>
            </a:extLst>
          </p:cNvPr>
          <p:cNvCxnSpPr/>
          <p:nvPr/>
        </p:nvCxnSpPr>
        <p:spPr>
          <a:xfrm flipH="1">
            <a:off x="4243991" y="2066853"/>
            <a:ext cx="4080203" cy="1255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109336E-56DD-5441-A9C8-39602516326C}"/>
              </a:ext>
            </a:extLst>
          </p:cNvPr>
          <p:cNvSpPr txBox="1"/>
          <p:nvPr/>
        </p:nvSpPr>
        <p:spPr>
          <a:xfrm rot="20545489">
            <a:off x="5044903" y="1845172"/>
            <a:ext cx="2692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Contribute with materials and academic staff … 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9CED729A-AC0B-BA42-BA0B-1DD7C44FF220}"/>
              </a:ext>
            </a:extLst>
          </p:cNvPr>
          <p:cNvCxnSpPr/>
          <p:nvPr/>
        </p:nvCxnSpPr>
        <p:spPr>
          <a:xfrm>
            <a:off x="9872282" y="2584010"/>
            <a:ext cx="0" cy="803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C406A26-AC84-504A-B0C4-10EAB67ACD9C}"/>
              </a:ext>
            </a:extLst>
          </p:cNvPr>
          <p:cNvSpPr txBox="1"/>
          <p:nvPr/>
        </p:nvSpPr>
        <p:spPr>
          <a:xfrm>
            <a:off x="8327260" y="3514099"/>
            <a:ext cx="3421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FORMAL EDUCATION: </a:t>
            </a:r>
            <a:br>
              <a:rPr lang="en-US" dirty="0"/>
            </a:br>
            <a:r>
              <a:rPr lang="en-US" dirty="0"/>
              <a:t>POST-GRADUATE course on Climate Services. Based on parts of the BIP-CS (as of know in learning outcomes associated to competencies) Distance learning. Targeting Spanish Speaking public 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14929120-C4B9-904D-8509-AF052F0C3C0F}"/>
              </a:ext>
            </a:extLst>
          </p:cNvPr>
          <p:cNvCxnSpPr>
            <a:cxnSpLocks/>
          </p:cNvCxnSpPr>
          <p:nvPr/>
        </p:nvCxnSpPr>
        <p:spPr>
          <a:xfrm>
            <a:off x="4176434" y="4844630"/>
            <a:ext cx="4090714" cy="282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D687E9B7-15EE-1B49-ABDB-D3CCE5937570}"/>
              </a:ext>
            </a:extLst>
          </p:cNvPr>
          <p:cNvSpPr txBox="1"/>
          <p:nvPr/>
        </p:nvSpPr>
        <p:spPr>
          <a:xfrm rot="257045">
            <a:off x="4875641" y="4206595"/>
            <a:ext cx="2692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Contribute with materials and academic staff …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78CD00F0-3C90-E74A-9994-860102D1F457}"/>
              </a:ext>
            </a:extLst>
          </p:cNvPr>
          <p:cNvSpPr txBox="1"/>
          <p:nvPr/>
        </p:nvSpPr>
        <p:spPr>
          <a:xfrm>
            <a:off x="625720" y="5671549"/>
            <a:ext cx="1121664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Engage &amp; Contribute, Find and Adapt, Multiply, Recognize Achievements, Network, Mobilize Resources   </a:t>
            </a:r>
          </a:p>
        </p:txBody>
      </p:sp>
    </p:spTree>
    <p:extLst>
      <p:ext uri="{BB962C8B-B14F-4D97-AF65-F5344CB8AC3E}">
        <p14:creationId xmlns:p14="http://schemas.microsoft.com/office/powerpoint/2010/main" val="29895842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393</Words>
  <Application>Microsoft Office PowerPoint</Application>
  <PresentationFormat>Custom</PresentationFormat>
  <Paragraphs>55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de Office</vt:lpstr>
      <vt:lpstr>Climate Services Application of Global Campus</vt:lpstr>
      <vt:lpstr>Wish List for the future of education and training for Climate Services</vt:lpstr>
      <vt:lpstr>Commission for Climatology, XVII, ET-HRD</vt:lpstr>
      <vt:lpstr>Commission for Climatology, XVII, ET-HRD</vt:lpstr>
      <vt:lpstr>PowerPoint Presentation</vt:lpstr>
      <vt:lpstr>Global Campus is a Playground</vt:lpstr>
      <vt:lpstr>Things you do in a playground</vt:lpstr>
      <vt:lpstr>How to contribute to the Global Campus Playground (from WMO Bulletin paper)</vt:lpstr>
      <vt:lpstr>CRF-Spain and the Global Campus</vt:lpstr>
      <vt:lpstr>ENGAGE AND CONTRIBUTE</vt:lpstr>
      <vt:lpstr>FIND AND ADAPT</vt:lpstr>
      <vt:lpstr>MULITPLY</vt:lpstr>
      <vt:lpstr>RECOGNIZE ACHIEVEMENTS</vt:lpstr>
      <vt:lpstr>NETWORK</vt:lpstr>
      <vt:lpstr>RESOURCE MOBILITZATION</vt:lpstr>
      <vt:lpstr>Thanks for your attention. Come and play!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Transición de observaciones manuals a observaciones automáticas. La red POST</dc:title>
  <dc:creator>Enric Aguilar</dc:creator>
  <cp:lastModifiedBy>Patrick Parrish</cp:lastModifiedBy>
  <cp:revision>4</cp:revision>
  <dcterms:created xsi:type="dcterms:W3CDTF">2018-05-27T08:09:06Z</dcterms:created>
  <dcterms:modified xsi:type="dcterms:W3CDTF">2018-11-29T13:22:34Z</dcterms:modified>
</cp:coreProperties>
</file>