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356" r:id="rId3"/>
    <p:sldId id="357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42" r:id="rId18"/>
    <p:sldId id="269" r:id="rId19"/>
    <p:sldId id="329" r:id="rId20"/>
    <p:sldId id="297" r:id="rId21"/>
    <p:sldId id="340" r:id="rId22"/>
    <p:sldId id="270" r:id="rId23"/>
    <p:sldId id="337" r:id="rId24"/>
    <p:sldId id="279" r:id="rId25"/>
    <p:sldId id="326" r:id="rId26"/>
    <p:sldId id="328" r:id="rId27"/>
    <p:sldId id="336" r:id="rId28"/>
    <p:sldId id="331" r:id="rId29"/>
    <p:sldId id="277" r:id="rId30"/>
    <p:sldId id="334" r:id="rId31"/>
    <p:sldId id="341" r:id="rId32"/>
    <p:sldId id="330" r:id="rId33"/>
    <p:sldId id="327" r:id="rId34"/>
    <p:sldId id="289" r:id="rId35"/>
    <p:sldId id="290" r:id="rId36"/>
    <p:sldId id="296" r:id="rId37"/>
    <p:sldId id="335" r:id="rId38"/>
    <p:sldId id="314" r:id="rId39"/>
    <p:sldId id="312" r:id="rId40"/>
    <p:sldId id="333" r:id="rId41"/>
    <p:sldId id="302" r:id="rId42"/>
    <p:sldId id="338" r:id="rId43"/>
    <p:sldId id="339" r:id="rId44"/>
    <p:sldId id="258" r:id="rId4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  <a:srgbClr val="FFCC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69" autoAdjust="0"/>
    <p:restoredTop sz="98335" autoAdjust="0"/>
  </p:normalViewPr>
  <p:slideViewPr>
    <p:cSldViewPr snapToGrid="0" snapToObjects="1">
      <p:cViewPr>
        <p:scale>
          <a:sx n="75" d="100"/>
          <a:sy n="75" d="100"/>
        </p:scale>
        <p:origin x="-14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619D-49A1-43D3-A02C-742DF4F73657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6C61D-21BD-45CA-B920-B80C9B6DF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3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lfnunes@wmo.int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mo.int/wigo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000" cy="691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5700" y="5895293"/>
            <a:ext cx="4033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b="1" dirty="0" err="1" smtClean="0">
                <a:solidFill>
                  <a:srgbClr val="000090"/>
                </a:solidFill>
              </a:rPr>
              <a:t>Luís</a:t>
            </a:r>
            <a:r>
              <a:rPr lang="fr-CH" sz="2000" b="1" dirty="0" smtClean="0">
                <a:solidFill>
                  <a:srgbClr val="000090"/>
                </a:solidFill>
              </a:rPr>
              <a:t> Nunes / Lars Peter </a:t>
            </a:r>
            <a:r>
              <a:rPr lang="fr-CH" sz="2000" b="1" dirty="0" err="1" smtClean="0">
                <a:solidFill>
                  <a:srgbClr val="000090"/>
                </a:solidFill>
              </a:rPr>
              <a:t>Riishojgaard</a:t>
            </a:r>
            <a:endParaRPr lang="fr-CH" sz="2000" b="1" dirty="0" smtClean="0">
              <a:solidFill>
                <a:srgbClr val="000090"/>
              </a:solidFill>
            </a:endParaRPr>
          </a:p>
          <a:p>
            <a:pPr algn="ctr"/>
            <a:r>
              <a:rPr lang="fr-CH" sz="2000" dirty="0" smtClean="0">
                <a:solidFill>
                  <a:srgbClr val="000090"/>
                </a:solidFill>
              </a:rPr>
              <a:t>WIGOS </a:t>
            </a:r>
            <a:r>
              <a:rPr lang="fr-CH" sz="2000" dirty="0">
                <a:solidFill>
                  <a:srgbClr val="000090"/>
                </a:solidFill>
              </a:rPr>
              <a:t>Project </a:t>
            </a:r>
            <a:r>
              <a:rPr lang="fr-CH" sz="2000" dirty="0" smtClean="0">
                <a:solidFill>
                  <a:srgbClr val="000090"/>
                </a:solidFill>
              </a:rPr>
              <a:t>Office</a:t>
            </a:r>
            <a:endParaRPr lang="fr-CH" sz="2000" dirty="0">
              <a:solidFill>
                <a:srgbClr val="000090"/>
              </a:solidFill>
            </a:endParaRPr>
          </a:p>
        </p:txBody>
      </p:sp>
      <p:sp>
        <p:nvSpPr>
          <p:cNvPr id="7" name="Shape 231"/>
          <p:cNvSpPr txBox="1">
            <a:spLocks/>
          </p:cNvSpPr>
          <p:nvPr/>
        </p:nvSpPr>
        <p:spPr>
          <a:xfrm>
            <a:off x="120649" y="1002683"/>
            <a:ext cx="8865446" cy="11087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rgbClr val="000090"/>
                </a:solidFill>
              </a:rPr>
              <a:t>Introduction to </a:t>
            </a:r>
            <a:r>
              <a:rPr lang="en-US" sz="4000" b="1" dirty="0" smtClean="0">
                <a:solidFill>
                  <a:srgbClr val="000090"/>
                </a:solidFill>
              </a:rPr>
              <a:t>WIGOS</a:t>
            </a:r>
            <a:endParaRPr lang="en-US" sz="4000" b="1" dirty="0">
              <a:solidFill>
                <a:srgbClr val="00009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421" y="2101743"/>
            <a:ext cx="7942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The </a:t>
            </a:r>
            <a:r>
              <a:rPr lang="en-US" sz="3200" dirty="0" smtClean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WMO Integrated Global Observing System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49" y="1373188"/>
            <a:ext cx="6076950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55546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52673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6" y="45561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6" y="360203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8" y="416798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4" y="39163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44" y="401081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3151185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10" y="281860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530" y="177084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8" y="212327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78" y="31837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55" y="296782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28" y="248283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04" y="4914900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55" y="2274083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267528" y="1600200"/>
            <a:ext cx="27931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CH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fr-CH" smtClean="0"/>
          </a:p>
        </p:txBody>
      </p:sp>
      <p:pic>
        <p:nvPicPr>
          <p:cNvPr id="23" name="Picture 2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08" y="3778250"/>
            <a:ext cx="589748" cy="58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5334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2" name="AutoShape 4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data:image/jpeg;base64,/9j/4AAQSkZJRgABAQAAAQABAAD/2wCEAAkGBxIPEBUPDxIVFRUVFRYXFRgVFhUVFhcYFRgXFxUXFRUYHyggGBolHhUVITEhJSkrLi4uFyAzODMtNygtLisBCgoKBQUFDgUFDisZExkrKysrKysrKysrKysrKysrKysrKysrKysrKysrKysrKysrKysrKysrKysrKysrKysrK//AABEIAOAA4AMBIgACEQEDEQH/xAAcAAABBAMBAAAAAAAAAAAAAAAAAgMEBwEGCAX/xABFEAABAwIBCgQCCAMHAwUBAAABAAIDBBEFBgcSEyExQVFhcRQiMoGRsQgjQlJikqHRVHKCFjNDU5SiwRckk0RzsuHwFf/EABQBAQAAAAAAAAAAAAAAAAAAAAD/xAAUEQEAAAAAAAAAAAAAAAAAAAAA/9oADAMBAAIRAxEAPwC8UIQghS7z3SUqXee6SglU/pTqap/SnUEeq4JhP1XBMIHabf7KUotNv9lKQRsSqWQxPllcGMY0uc5xsA0bSSVzfl9nWqK17oaJ7oacEi7fLJIOZO9o6BbV9ILK8jRwqF28B85B4b2MPzPsqLQSIqyRj9YyR7X3vpBzg6/PSBurIyNzzVlIRHW3qYuJNhK0dHfa9/iqvQg7MybyjpcSiE9JKHt4jc5p5PadrSpLt57rjzAcdqKCYT0kjo3jlucOThucFdWSueunlAZiLDC//MYC6M9wPM39QgthS4PSFrtBlPRVA0oaqFw6Pb+oO5e1BXRaI+tZ+dv7oJijVO/2SXYnAN80f52/umX1sTz5JGO2fZc0/IoFJ+l4phP0vFBITVR6U6mqj0oIqVHvHdJSo947oJqEIQQtYeZRrDzKShBLYwEAkLOrHIIi3DsloIsxsbDZ2SNYeZSqj1JtBIg8177e6c1Y5BN0vFPoGJxoi42beCh1tbqYnzPJ0WNc49mi/wDwptVu9/3Wk516oxYRUlpsSwN/MQEHM+OYm+sqZaqQ3dK9zz0udg7AWHsoCEIBCEIBZWEIMpWsdzPxKQhBklOQVD4zeN7mnm0lp+ITSEF8ZjsvJqmQ4dWO1h0S6F7trrN9THHjzCuSfy2ts7LmXMVTOfjMTm7mMkc7to6PzcF01VcEDOsPMpcJubHamk7T+pA/qxyCw9gAJACcSZfSeyCJrDzKNYeZSUIJWoajUNTqEEV0pBsOCxr3JMu890lBIYwOFzvStQ1FP6U6gjyeT08UjXuS6rgmED0btPY7utXzq4frcIqmtFyI9If0kFbPTb/ZOVtM2aN8T/S9rmu7OFj80HESFPx7DHUdVNSyCzopHMPXROw9iLH3UBAIQhAIQhAIQhAIQvZyUyelxKqZSwj1G7ncGM+04oLh+j1gpip5a9w2yu1cZ/Cw+Yj+q49lcMfn9XBeZhGHR0kEdNCLMiYGtHQDeeZJufdenS8UC9Q1JewNFwn01UelAzr3LLZSTY8U0lR7x3QSNQ1GoanUII/iOiPEdEwhBI1OltvvR4fqnItw7JaCOX6Hl3o8R0SKj1JtB4mWmWFNhcImqSSSbMYza5542vsFuZWuYFndwypIbI99O4n/ABW+X3c0kBR88GQtRirIpqOzpIdMGMuDdJr7Hyk7L+UbyN6oTGcn6qido1dPJEfxtIB7O3H2QdiU8zCwSxPa9rtxaQWkcwRvS/EdFyPknllV4W/SppDoE3fE7bG7+ngeoXQeQ2cGlxVui06ucDzRPO3uw/aH6hBX30gcnNGVmJxtsJLRzW+8B5HHuNnsFTa7Fx3Bo6+mkpJvTKwtvxabeVw6g2PsuUMoMnKmgmfDURPaWuIDtE6LgNzmu3EHeg8lCdgp3yG0bHOPJoJP6La8FzaYpV2LKZ0bT9qYiMfA+Y+wQaehWm7MdX6NxPT6XK7wPjorXMczZYrR3c+lc9o+3CRKPg3zD3CDT0JcsTmHRe0tI3hwIPwK3LIrNvWYm5ry0wwX80rxa446tu9x67kGuYBgs1fO2mpmFz3fBoG9zjwaOa6fzeZDw4VT6DPNM/bNJba4jcByaL7ApGSuS1NhkWqpWWJtpvO17yPvO/4WyU273QY8P1WCNDrdSExVcEGPEdEB+n5dyYTtP6kC/D9UanR233bU+ky+k9kDPiOiPEdEwhA74c9EeHPRSkIGRMG7DfYjxA5FMS7z3SUDzmafmH6rHhz0TtP6UuR4a0uO4Ak9htKBlp0N/HkoeMGmkicysawxkbRLo6NvdUHldnnrppXx0ehBEHOa1wbpSkA2uXOuBfoNirvE8YqKo6VRNJIT99xI+G5BtucrAcMgeZcLrGPBd5oLl5b1Y8XFuhK0enndG4PY4tc03a5pIIPMEJ6ioJpzaCKSQ8o2Oef9oSsRwuemIFRDJEXC7RIxzLgb7aQ2oLTyJz1SQlkWJMMrBs1rLawcLubud7WPdXDh+VeHVzA6OaKRvJxbcd2u3FcgIQdivxKgpwXadPF1vG39QtTxnOzhdNcNmdO4cIWlw/O6zf1XMxKEF+x59KMus6mqAOY1ZPwuPmt0wPOXhlWAI6kNd92X6t3+7f7Lk5CDsaqo6GrIfJFDKQQQS1jjfndelqb+mwHAbrW2bguLYK2WP+7ke3+Vzm/IqwM32dWqw+UMq3vnpnWDg46T4/xRk7e44oOkvDnoltdobD32JvC8SiqoWz07w+N4u1zT/wDrHolVO/2QL8QORSXHT3cOaYT9LxQJ8OeiU1mhtP6KQmqj0oMeIHIoMwdsF9uxRkqPeO6Bfhz0R4c9FKQgb1zeaNc3n81EQgddGSbgb0nUu5fJSYtw7JaBmNwaLHYVl0jSLHcd6ZqPUm0FSYpmLjlqXSQVRbC5xdoaF3Nub2a69rey2XA80eHUti6DXuHGY6Q/Ju+K36m4rRM6OciPCY9RDZ9W8eVu9sYP25P+BxQLyzy0pcBi0GMZri36qCMNbbk54b6W/Pgub8oseqMQqHVNU8ve78rRwaxv2WjkouI18lTK6ed5fI83c5xuSVFQCEIQCEIQCEIQCzdYQg2/N5l3Pg84LSXwPP1sROw/iZ91458ePTpvB8YhxCFlVSvD43DhvB4tcODhyXGq2vN/lvPg8+nHd8T7a2K+xw+83k4c0HVmpdy+Sci8vq2XUXJ/G4K+nZVUz9KN49weLXDg4HZZS6rggXrm80mRwcLDaVGTtP6kCdS7l8kpsZBuRuUpIl9J7IMa5vNGubzURCDOieRRonkVOQgRGRYdkrSHNQ5d57pKB2cXOxN6J5FSaf0rw8uMqosJpHVMu0+mNnF7yNjR04nog8DORl8zB6ctjs6qkH1TTuaP8x45DgOK5krqySeR00zy97yXOc43JJUjHcXlrqiSqqHF0kjrnkBwaBwAGwBeegEIQgEIWWtJNgLk7rcUGEKz8jcz1TVhstY7w8ZtZtrykH8O5vurewTNVhVIB/2wmdxdOTJf+k+UewQcpIXbEGGwxi0cMbRyaxo+QUKqw2CS4khjcDe4cxpB+IQcaIXUOM5r8Lqv/TCJ33oCY/8AaPKfgqoy8zTT4dC6rgfroG7XbLPYL2u4biOoQVqhCEG45uMu5cHqL7X07yNdHfhu02cnD9d3VdRU1fHVQsngeHxvGk1w4g/JcWhWbmZy+OHzijqXf9tM6wJ/wnncejTx+PNB0PonkU5ALHapLTxCbqPSgc0hzSZHCx7KGlRbx3QY0TyKNE8ipyEAhQdI8yjSPMoMy7z3SVMjGwdlnRHIIGBK1kZe8gNaCXE7gBtJK5Vzn5YuxatMgJ1MV2QN/Dfa/u6wPYBWjn/yqMELcOhdZ0w0pbcIx9n+o/oOq5+QCEIQCEIQO00DpXtjjaXOcQ1rRtJJ2ABdFZs82seHNbU1TQ+qIvt2tivwb+L8S8TMLkYGgYpO27nXEAPAbQ5/c7gVdjrAXNgBtJKCI3eO68HKfONh2HEsnnDpBvjiGseP5rbG+5CqnOjnZfM99FhrtCJt2vmGx8h4hh+yzrvPRVA5xJudpO0k8ygvqsz/AEINoaOQjm97Rf2Cj0ufeEu+tpHgc2PabexVFoQdV5N5wsPxA6EM4bJ/lyjVu/pvsd7FPZx8oKejwuoEz26UsMkUbLgl7pGloAHIXuTyC5PulyzOebvcXHdckk290DaEIQCysIQdF5i8uPGQf/zqh310DbxknbJENn5m7AehHVWnUelcZZP4xJQ1MdVCbOjdffa44tPQi4XXOTmKsrYIqmI3ZKwOHTmD1BuPZBKSot47qXojkFiRuw9kC0KDpHmUaR5lBhCl6lvJGpbyQZi3DsiaQMaXuNg0Ek8gBclMOkINgdy03O3jDqbCKgh1jI0RDn9Z5Xf7boOdMtMfdiNdNVu3PcdAcmDYwfD5rw0IQCy1pJAAuTsAG89lhexkfVxwYhTTT21bJo3PvuADhtPQb/ZBtuH5msTlibK4RxaViGvd5hfmANilw5ka/SGlJCG3GkQ4kgX222b7LoillEoDgQ5pFwQQQb7iCE/qW8kEDCaNkDI4IhosjaGNHINFh8l42cjC62tozS4e5jDIbSuc4tOr4tbbiTa55X5rZpGBouN4TOtdz+SDns5jMR/zIPzH9kz/ANEsQ+/D+Y/suixIefyT+pbyQc2/9EsQ+/B+Y/svIyqzX4hhsJqZWtkiHqdGdLR6uFt3VdU6lvJa/ljicVNRTvqXNEerc2zrea4IDQDvJ3WQcgIWVhAIQhAIQhAK8Po65RG8uHSO3XliB+EjR03H4qj17OR+NOoK6CqaSAx40rcWHY8W47CUHZSTL6T2URlSXAOBuCAQdm0HaEpshJsTsKBtCl6lvJGpbyQOIUXxB6I8QeiBEu891Un0h6rRpKeIH1Skns1quERA7TfaqX+kjFaOkIv6n/IIKLQhCAWWi5sNpO5YXs5GzxR4hSyVH902eMvvutpDae29BvGTmQmUJhaaeV8DCLtY6oLLD+QX0VY2bLJvF6OpfJic5kjMdmjXOks6426J6cVYTSAA9huDuO8EHbcWWfEHkEDs/pKovFsjMoX1Er4asiN0jyweJcLMLiWi3DZbYrvEhd5TxS/DjmUFBjIbKX+MP+qcnv7B5T/xh/1T/wBlexgA27UjxB5BBRn9g8p/4w/6p/7LU8tskcZp49diDnzRtO1wlMrWcLkH097Lp/xB5BeVldNBDQzy1JAj1Tr3ttuDYAcSTwQcdlYWSsIBCEIBCEIBZWEIOqs12JeJwmleTctj1buO2Ly7fYBbZFvHdVh9HeYSYfNGSfq5v/k0FWsYgNovsQPIUXxB6I8QeiBpCf8ADdUeG6oHYtw7Kq/pFUJfh0UwH91ML/1gtVoa7R2W3bFr+X2HePw2ppmtu50bjH/OzzMHuQB7oORCsLLgQbEWI3rCAQhCD2qHKyvgYIoaydjBuaJHWHYX2KVDl5ibXB3jZzYg2L3EGxvYjiFraEHY2S+LMraeGqj9MrA63I28zT1BuF5+cvDKueic7Dp5Ip4jptEbi3WD7TDbfzHUdVT+ZHLltHL4GpdaKV143HcyQ7LE8A7nzXQviOiDkl+XWKglrq6pBBsQZHAgjeCE3/bnE/46o/8AI5XPnNzXMxBxq6ECOoPrZsDJTzv9l/XiqFxfB6ijkMVVC+J43h4I+B3EdQg9P+3OJ/x1R/5HKDiuUFXVgCqqZZQNwe9zgPY7F5qEAVhTcMwqeqeI6aJ8rjwY0u+Ntyn47kjXUDQ+rppI2u3ONnNvyLmkgHoUHhoQhAIQhAIQhBe30a3eSrHDSjP6FXXL6T2VM/Rxj0KapkI9UrWj2b/9q4ddpbLb9iCOhP8AhuqPDdUEhCa14Rrwgjy7z3SU66Ik3HFY1DkHM+eXJU0NcZ2NtDUkvbbcH/4jfjt91X669y1yaixOifSTbHeqN1rljx6XDpwI5Erk7FsNkpJn087S18bi1w/5HQ70ENCEIBCEIM3Vy5ss64YG0WJO8os2Oc8OTZen4vjzVMoQdpU8rXhrmODmmxBBuCOhCexHDIaluhURMkbye0O+a5NyVy6rsMNqaW7OMcg04z7b2+xCtvAs/NO8AVtO+J3F0Z1jPgbOHbag2itzR4RKdLw2h/7b3sHwBsolJmowmJ1xTl3873uHwJsp1NnYwiQX8UG/zNc35hRqvOjhTLnxQd/I1zj+gQbPh+HQ0zdCCJkbeTGhvyUHL8QnCKvxFtDw8m+3q0Tq9H8Wlo2Vd43nxgYCKOnfKeDpDoM+AuT+iqzKrLmuxTy1Uv1YNxEwaEY/p3n3JQa0hCEAhCEAsrC9nJDAX4jWRUkYPnd5j91g2vd8EHQeZrDDT4RCXDbMXS+zj5f0F/db1HvHdJpqERMbGwANY0NaBwDRYD4BOtiINzwQSkJrXhGvCCKhK1Z5FGrPIoJUW4dktNseAACUrWDmEEao9SrrOtkAMTi8RTgCqjbs4a1o+w7qOBVjTC5uNqRqzyKDi6eF0bix7S1zSQ4EWII3gjmml0lnMzZMxJrqmmDY6obdvlbNbg7k7r8VztiFDLTyOhnY6N7TZzXCxCCMhCEAhCEAhCEAhCEAhCEAhCEAhCXFG57g1gLnE2AAuSeAAG9BhovsG87l0hmUyKOHw+KqG2qJ27jvjj3tb0cd59gvFzVZrHQFtfiDPrN8URF9D8cn4uQ4K4YRY3OxBKSJfSeyNYOYWHvBBAKCIhK1Z5FGrPIoJqEIQQpd57pKVLvPdJQSqf0p1NU/pTqCPVcFquV+RdJirNGoZZ4HklZYPb78R0K2qp4JhBzTlXmpr6HSfE3xEQ26UYOkB+KPf8LrQnNIJBFiNhB2EEc12xTb/ZeNlFkNh+IXNVTML/vtvHJ+dtife6DkBYV845mFiN3UdU5vJsrQ4DppCxWkYlmdxOK5jZHMPwPAJ9nW+aCvUL363IrEof7yin/pjc8fFlwvLmwydnrhkb/Mxw+YQREJRYRvBS46Z7tjWOPZpPyQNIXrUmTNbMbRUk7u0T7fG1lseGZpcWn2+HEY5yva39Bc/og0dYV24NmDebGsqwBxbE25/M79lvmC5s8NoHB0cAkeAPPMTIb7doB8rfYIKCyVzfV+IkOii0Iz/iSXa23McXeyvrN9m2pML+strp7bZXgbOerb9kdd620C2wblIpeKCQmqj0p1NVHpQRUqPeO6SlR7x3QTUIQg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4" descr="data:image/jpeg;base64,/9j/4AAQSkZJRgABAQAAAQABAAD/2wCEAAkGBxIPEBUPDxIVFRUVFRYXFRgVFhUVFhcYFRgXFxUXFRUYHyggGBolHhUVITEhJSkrLi4uFyAzODMtNygtLisBCgoKBQUFDgUFDisZExkrKysrKysrKysrKysrKysrKysrKysrKysrKysrKysrKysrKysrKysrKysrKysrKysrK//AABEIAOAA4AMBIgACEQEDEQH/xAAcAAABBAMBAAAAAAAAAAAAAAAAAgMEBwEGCAX/xABFEAABAwIBCgQCCAMHAwUBAAABAAIDBBEFBgcSEyExQVFhcRQiMoGRsQgjQlJikqHRVHKCFjNDU5SiwRckk0RzsuHwFf/EABQBAQAAAAAAAAAAAAAAAAAAAAD/xAAUEQEAAAAAAAAAAAAAAAAAAAAA/9oADAMBAAIRAxEAPwC8UIQghS7z3SUqXee6SglU/pTqap/SnUEeq4JhP1XBMIHabf7KUotNv9lKQRsSqWQxPllcGMY0uc5xsA0bSSVzfl9nWqK17oaJ7oacEi7fLJIOZO9o6BbV9ILK8jRwqF28B85B4b2MPzPsqLQSIqyRj9YyR7X3vpBzg6/PSBurIyNzzVlIRHW3qYuJNhK0dHfa9/iqvQg7MybyjpcSiE9JKHt4jc5p5PadrSpLt57rjzAcdqKCYT0kjo3jlucOThucFdWSueunlAZiLDC//MYC6M9wPM39QgthS4PSFrtBlPRVA0oaqFw6Pb+oO5e1BXRaI+tZ+dv7oJijVO/2SXYnAN80f52/umX1sTz5JGO2fZc0/IoFJ+l4phP0vFBITVR6U6mqj0oIqVHvHdJSo947oJqEIQQtYeZRrDzKShBLYwEAkLOrHIIi3DsloIsxsbDZ2SNYeZSqj1JtBIg8177e6c1Y5BN0vFPoGJxoi42beCh1tbqYnzPJ0WNc49mi/wDwptVu9/3Wk516oxYRUlpsSwN/MQEHM+OYm+sqZaqQ3dK9zz0udg7AWHsoCEIBCEIBZWEIMpWsdzPxKQhBklOQVD4zeN7mnm0lp+ITSEF8ZjsvJqmQ4dWO1h0S6F7trrN9THHjzCuSfy2ts7LmXMVTOfjMTm7mMkc7to6PzcF01VcEDOsPMpcJubHamk7T+pA/qxyCw9gAJACcSZfSeyCJrDzKNYeZSUIJWoajUNTqEEV0pBsOCxr3JMu890lBIYwOFzvStQ1FP6U6gjyeT08UjXuS6rgmED0btPY7utXzq4frcIqmtFyI9If0kFbPTb/ZOVtM2aN8T/S9rmu7OFj80HESFPx7DHUdVNSyCzopHMPXROw9iLH3UBAIQhAIQhAIQhAIQvZyUyelxKqZSwj1G7ncGM+04oLh+j1gpip5a9w2yu1cZ/Cw+Yj+q49lcMfn9XBeZhGHR0kEdNCLMiYGtHQDeeZJufdenS8UC9Q1JewNFwn01UelAzr3LLZSTY8U0lR7x3QSNQ1GoanUII/iOiPEdEwhBI1OltvvR4fqnItw7JaCOX6Hl3o8R0SKj1JtB4mWmWFNhcImqSSSbMYza5542vsFuZWuYFndwypIbI99O4n/ABW+X3c0kBR88GQtRirIpqOzpIdMGMuDdJr7Hyk7L+UbyN6oTGcn6qido1dPJEfxtIB7O3H2QdiU8zCwSxPa9rtxaQWkcwRvS/EdFyPknllV4W/SppDoE3fE7bG7+ngeoXQeQ2cGlxVui06ucDzRPO3uw/aH6hBX30gcnNGVmJxtsJLRzW+8B5HHuNnsFTa7Fx3Bo6+mkpJvTKwtvxabeVw6g2PsuUMoMnKmgmfDURPaWuIDtE6LgNzmu3EHeg8lCdgp3yG0bHOPJoJP6La8FzaYpV2LKZ0bT9qYiMfA+Y+wQaehWm7MdX6NxPT6XK7wPjorXMczZYrR3c+lc9o+3CRKPg3zD3CDT0JcsTmHRe0tI3hwIPwK3LIrNvWYm5ry0wwX80rxa446tu9x67kGuYBgs1fO2mpmFz3fBoG9zjwaOa6fzeZDw4VT6DPNM/bNJba4jcByaL7ApGSuS1NhkWqpWWJtpvO17yPvO/4WyU273QY8P1WCNDrdSExVcEGPEdEB+n5dyYTtP6kC/D9UanR233bU+ky+k9kDPiOiPEdEwhA74c9EeHPRSkIGRMG7DfYjxA5FMS7z3SUDzmafmH6rHhz0TtP6UuR4a0uO4Ak9htKBlp0N/HkoeMGmkicysawxkbRLo6NvdUHldnnrppXx0ehBEHOa1wbpSkA2uXOuBfoNirvE8YqKo6VRNJIT99xI+G5BtucrAcMgeZcLrGPBd5oLl5b1Y8XFuhK0enndG4PY4tc03a5pIIPMEJ6ioJpzaCKSQ8o2Oef9oSsRwuemIFRDJEXC7RIxzLgb7aQ2oLTyJz1SQlkWJMMrBs1rLawcLubud7WPdXDh+VeHVzA6OaKRvJxbcd2u3FcgIQdivxKgpwXadPF1vG39QtTxnOzhdNcNmdO4cIWlw/O6zf1XMxKEF+x59KMus6mqAOY1ZPwuPmt0wPOXhlWAI6kNd92X6t3+7f7Lk5CDsaqo6GrIfJFDKQQQS1jjfndelqb+mwHAbrW2bguLYK2WP+7ke3+Vzm/IqwM32dWqw+UMq3vnpnWDg46T4/xRk7e44oOkvDnoltdobD32JvC8SiqoWz07w+N4u1zT/wDrHolVO/2QL8QORSXHT3cOaYT9LxQJ8OeiU1mhtP6KQmqj0oMeIHIoMwdsF9uxRkqPeO6Bfhz0R4c9FKQgb1zeaNc3n81EQgddGSbgb0nUu5fJSYtw7JaBmNwaLHYVl0jSLHcd6ZqPUm0FSYpmLjlqXSQVRbC5xdoaF3Nub2a69rey2XA80eHUti6DXuHGY6Q/Ju+K36m4rRM6OciPCY9RDZ9W8eVu9sYP25P+BxQLyzy0pcBi0GMZri36qCMNbbk54b6W/Pgub8oseqMQqHVNU8ve78rRwaxv2WjkouI18lTK6ed5fI83c5xuSVFQCEIQCEIQCEIQCzdYQg2/N5l3Pg84LSXwPP1sROw/iZ91458ePTpvB8YhxCFlVSvD43DhvB4tcODhyXGq2vN/lvPg8+nHd8T7a2K+xw+83k4c0HVmpdy+Sci8vq2XUXJ/G4K+nZVUz9KN49weLXDg4HZZS6rggXrm80mRwcLDaVGTtP6kCdS7l8kpsZBuRuUpIl9J7IMa5vNGubzURCDOieRRonkVOQgRGRYdkrSHNQ5d57pKB2cXOxN6J5FSaf0rw8uMqosJpHVMu0+mNnF7yNjR04nog8DORl8zB6ctjs6qkH1TTuaP8x45DgOK5krqySeR00zy97yXOc43JJUjHcXlrqiSqqHF0kjrnkBwaBwAGwBeegEIQgEIWWtJNgLk7rcUGEKz8jcz1TVhstY7w8ZtZtrykH8O5vurewTNVhVIB/2wmdxdOTJf+k+UewQcpIXbEGGwxi0cMbRyaxo+QUKqw2CS4khjcDe4cxpB+IQcaIXUOM5r8Lqv/TCJ33oCY/8AaPKfgqoy8zTT4dC6rgfroG7XbLPYL2u4biOoQVqhCEG45uMu5cHqL7X07yNdHfhu02cnD9d3VdRU1fHVQsngeHxvGk1w4g/JcWhWbmZy+OHzijqXf9tM6wJ/wnncejTx+PNB0PonkU5ALHapLTxCbqPSgc0hzSZHCx7KGlRbx3QY0TyKNE8ipyEAhQdI8yjSPMoMy7z3SVMjGwdlnRHIIGBK1kZe8gNaCXE7gBtJK5Vzn5YuxatMgJ1MV2QN/Dfa/u6wPYBWjn/yqMELcOhdZ0w0pbcIx9n+o/oOq5+QCEIQCEIQO00DpXtjjaXOcQ1rRtJJ2ABdFZs82seHNbU1TQ+qIvt2tivwb+L8S8TMLkYGgYpO27nXEAPAbQ5/c7gVdjrAXNgBtJKCI3eO68HKfONh2HEsnnDpBvjiGseP5rbG+5CqnOjnZfM99FhrtCJt2vmGx8h4hh+yzrvPRVA5xJudpO0k8ygvqsz/AEINoaOQjm97Rf2Cj0ufeEu+tpHgc2PabexVFoQdV5N5wsPxA6EM4bJ/lyjVu/pvsd7FPZx8oKejwuoEz26UsMkUbLgl7pGloAHIXuTyC5PulyzOebvcXHdckk290DaEIQCysIQdF5i8uPGQf/zqh310DbxknbJENn5m7AehHVWnUelcZZP4xJQ1MdVCbOjdffa44tPQi4XXOTmKsrYIqmI3ZKwOHTmD1BuPZBKSot47qXojkFiRuw9kC0KDpHmUaR5lBhCl6lvJGpbyQZi3DsiaQMaXuNg0Ek8gBclMOkINgdy03O3jDqbCKgh1jI0RDn9Z5Xf7boOdMtMfdiNdNVu3PcdAcmDYwfD5rw0IQCy1pJAAuTsAG89lhexkfVxwYhTTT21bJo3PvuADhtPQb/ZBtuH5msTlibK4RxaViGvd5hfmANilw5ka/SGlJCG3GkQ4kgX222b7LoillEoDgQ5pFwQQQb7iCE/qW8kEDCaNkDI4IhosjaGNHINFh8l42cjC62tozS4e5jDIbSuc4tOr4tbbiTa55X5rZpGBouN4TOtdz+SDns5jMR/zIPzH9kz/ANEsQ+/D+Y/suixIefyT+pbyQc2/9EsQ+/B+Y/svIyqzX4hhsJqZWtkiHqdGdLR6uFt3VdU6lvJa/ljicVNRTvqXNEerc2zrea4IDQDvJ3WQcgIWVhAIQhAIQhAK8Po65RG8uHSO3XliB+EjR03H4qj17OR+NOoK6CqaSAx40rcWHY8W47CUHZSTL6T2URlSXAOBuCAQdm0HaEpshJsTsKBtCl6lvJGpbyQOIUXxB6I8QeiBEu891Un0h6rRpKeIH1Skns1quERA7TfaqX+kjFaOkIv6n/IIKLQhCAWWi5sNpO5YXs5GzxR4hSyVH902eMvvutpDae29BvGTmQmUJhaaeV8DCLtY6oLLD+QX0VY2bLJvF6OpfJic5kjMdmjXOks6426J6cVYTSAA9huDuO8EHbcWWfEHkEDs/pKovFsjMoX1Er4asiN0jyweJcLMLiWi3DZbYrvEhd5TxS/DjmUFBjIbKX+MP+qcnv7B5T/xh/1T/wBlexgA27UjxB5BBRn9g8p/4w/6p/7LU8tskcZp49diDnzRtO1wlMrWcLkH097Lp/xB5BeVldNBDQzy1JAj1Tr3ttuDYAcSTwQcdlYWSsIBCEIBCEIBZWEIOqs12JeJwmleTctj1buO2Ly7fYBbZFvHdVh9HeYSYfNGSfq5v/k0FWsYgNovsQPIUXxB6I8QeiBpCf8ADdUeG6oHYtw7Kq/pFUJfh0UwH91ML/1gtVoa7R2W3bFr+X2HePw2ppmtu50bjH/OzzMHuQB7oORCsLLgQbEWI3rCAQhCD2qHKyvgYIoaydjBuaJHWHYX2KVDl5ibXB3jZzYg2L3EGxvYjiFraEHY2S+LMraeGqj9MrA63I28zT1BuF5+cvDKueic7Dp5Ip4jptEbi3WD7TDbfzHUdVT+ZHLltHL4GpdaKV143HcyQ7LE8A7nzXQviOiDkl+XWKglrq6pBBsQZHAgjeCE3/bnE/46o/8AI5XPnNzXMxBxq6ECOoPrZsDJTzv9l/XiqFxfB6ijkMVVC+J43h4I+B3EdQg9P+3OJ/x1R/5HKDiuUFXVgCqqZZQNwe9zgPY7F5qEAVhTcMwqeqeI6aJ8rjwY0u+Ntyn47kjXUDQ+rppI2u3ONnNvyLmkgHoUHhoQhAIQhAIQhBe30a3eSrHDSjP6FXXL6T2VM/Rxj0KapkI9UrWj2b/9q4ddpbLb9iCOhP8AhuqPDdUEhCa14Rrwgjy7z3SU66Ik3HFY1DkHM+eXJU0NcZ2NtDUkvbbcH/4jfjt91X669y1yaixOifSTbHeqN1rljx6XDpwI5Erk7FsNkpJn087S18bi1w/5HQ70ENCEIBCEIM3Vy5ss64YG0WJO8os2Oc8OTZen4vjzVMoQdpU8rXhrmODmmxBBuCOhCexHDIaluhURMkbye0O+a5NyVy6rsMNqaW7OMcg04z7b2+xCtvAs/NO8AVtO+J3F0Z1jPgbOHbag2itzR4RKdLw2h/7b3sHwBsolJmowmJ1xTl3873uHwJsp1NnYwiQX8UG/zNc35hRqvOjhTLnxQd/I1zj+gQbPh+HQ0zdCCJkbeTGhvyUHL8QnCKvxFtDw8m+3q0Tq9H8Wlo2Vd43nxgYCKOnfKeDpDoM+AuT+iqzKrLmuxTy1Uv1YNxEwaEY/p3n3JQa0hCEAhCEAsrC9nJDAX4jWRUkYPnd5j91g2vd8EHQeZrDDT4RCXDbMXS+zj5f0F/db1HvHdJpqERMbGwANY0NaBwDRYD4BOtiINzwQSkJrXhGvCCKhK1Z5FGrPIoJUW4dktNseAACUrWDmEEao9SrrOtkAMTi8RTgCqjbs4a1o+w7qOBVjTC5uNqRqzyKDi6eF0bix7S1zSQ4EWII3gjmml0lnMzZMxJrqmmDY6obdvlbNbg7k7r8VztiFDLTyOhnY6N7TZzXCxCCMhCEAhCEAhCEAhCEAhCEAhCEAhCXFG57g1gLnE2AAuSeAAG9BhovsG87l0hmUyKOHw+KqG2qJ27jvjj3tb0cd59gvFzVZrHQFtfiDPrN8URF9D8cn4uQ4K4YRY3OxBKSJfSeyNYOYWHvBBAKCIhK1Z5FGrPIoJqEIQQpd57pKVLvPdJQSqf0p1NU/pTqCPVcFquV+RdJirNGoZZ4HklZYPb78R0K2qp4JhBzTlXmpr6HSfE3xEQ26UYOkB+KPf8LrQnNIJBFiNhB2EEc12xTb/ZeNlFkNh+IXNVTML/vtvHJ+dtife6DkBYV845mFiN3UdU5vJsrQ4DppCxWkYlmdxOK5jZHMPwPAJ9nW+aCvUL363IrEof7yin/pjc8fFlwvLmwydnrhkb/Mxw+YQREJRYRvBS46Z7tjWOPZpPyQNIXrUmTNbMbRUk7u0T7fG1lseGZpcWn2+HEY5yva39Bc/og0dYV24NmDebGsqwBxbE25/M79lvmC5s8NoHB0cAkeAPPMTIb7doB8rfYIKCyVzfV+IkOii0Iz/iSXa23McXeyvrN9m2pML+strp7bZXgbOerb9kdd620C2wblIpeKCQmqj0p1NVHpQRUqPeO6SlR7x3QTUIQg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4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9" y="7393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9" y="7393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94" y="7332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694" y="7332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9" y="7520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9" y="7520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94" y="7459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694" y="7459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9" y="1392238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9" y="1392238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94" y="1386090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694" y="1386090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92" y="7393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92" y="7393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27" y="7459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527" y="7459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19" descr="Resultado de imagen de clipart weather station agriculture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4575173"/>
            <a:ext cx="532781" cy="53278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871" y="5134129"/>
            <a:ext cx="266390" cy="26639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36" y="4732336"/>
            <a:ext cx="266390" cy="26639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530" y="3816038"/>
            <a:ext cx="266390" cy="26639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996" y="3867305"/>
            <a:ext cx="266390" cy="26639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665" y="4908548"/>
            <a:ext cx="266390" cy="26639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31" y="4045741"/>
            <a:ext cx="266390" cy="26639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788" y="3883333"/>
            <a:ext cx="266390" cy="26639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77" y="2728423"/>
            <a:ext cx="266390" cy="266390"/>
          </a:xfrm>
          <a:prstGeom prst="rect">
            <a:avLst/>
          </a:prstGeom>
        </p:spPr>
      </p:pic>
      <p:sp>
        <p:nvSpPr>
          <p:cNvPr id="72" name="Content Placeholder 2"/>
          <p:cNvSpPr txBox="1">
            <a:spLocks/>
          </p:cNvSpPr>
          <p:nvPr/>
        </p:nvSpPr>
        <p:spPr>
          <a:xfrm>
            <a:off x="1069975" y="3602037"/>
            <a:ext cx="1711325" cy="1626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r>
              <a:rPr lang="fr-CH" smtClean="0"/>
              <a:t>Existing station </a:t>
            </a:r>
          </a:p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r>
              <a:rPr lang="fr-CH" smtClean="0"/>
              <a:t>Argicultural station</a:t>
            </a:r>
          </a:p>
          <a:p>
            <a:pPr marL="0" indent="0">
              <a:buFont typeface="Arial"/>
              <a:buNone/>
            </a:pPr>
            <a:endParaRPr lang="fr-CH" smtClean="0"/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2056641" y="1476375"/>
            <a:ext cx="1711325" cy="64689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CH" smtClean="0"/>
              <a:t>Remaining budget</a:t>
            </a:r>
          </a:p>
        </p:txBody>
      </p:sp>
    </p:spTree>
    <p:extLst>
      <p:ext uri="{BB962C8B-B14F-4D97-AF65-F5344CB8AC3E}">
        <p14:creationId xmlns:p14="http://schemas.microsoft.com/office/powerpoint/2010/main" val="324909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smtClean="0"/>
              <a:t>WIGOS: how to get 16 new stations with only 16k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mtClean="0"/>
              <a:t>The director convenes another meeting</a:t>
            </a:r>
          </a:p>
          <a:p>
            <a:r>
              <a:rPr lang="fr-CH" smtClean="0"/>
              <a:t>Great job: with this WIGOS we’ve been able to improve the coverage in 8 regions for little money!</a:t>
            </a:r>
          </a:p>
          <a:p>
            <a:r>
              <a:rPr lang="fr-CH" smtClean="0"/>
              <a:t>But we still have 8 regions with insufficient coverage, and 12,000€ left. That won’t buy us 8 new stations</a:t>
            </a:r>
          </a:p>
          <a:p>
            <a:r>
              <a:rPr lang="fr-CH" smtClean="0"/>
              <a:t>You: I have another idea</a:t>
            </a:r>
          </a:p>
          <a:p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mtClean="0"/>
              <a:t>The idea (cont)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mtClean="0"/>
              <a:t>The universities in four of the less covered regions operate their own stations</a:t>
            </a:r>
          </a:p>
          <a:p>
            <a:r>
              <a:rPr lang="fr-CH" smtClean="0"/>
              <a:t>If we give them training and connect the stations to our network, we can use the data</a:t>
            </a:r>
          </a:p>
          <a:p>
            <a:r>
              <a:rPr lang="fr-CH" smtClean="0"/>
              <a:t>Training their staff will be </a:t>
            </a:r>
            <a:r>
              <a:rPr lang="fr-CH" smtClean="0"/>
              <a:t>500€ </a:t>
            </a:r>
            <a:r>
              <a:rPr lang="fr-CH" smtClean="0"/>
              <a:t>and another </a:t>
            </a:r>
            <a:r>
              <a:rPr lang="fr-CH" smtClean="0"/>
              <a:t>500€ </a:t>
            </a:r>
            <a:r>
              <a:rPr lang="fr-CH" smtClean="0"/>
              <a:t>for network connectivity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1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118" y="1439859"/>
            <a:ext cx="623887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55546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52673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6" y="45561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6" y="360203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8" y="416798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4" y="39163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44" y="401081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3151185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10" y="281860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530" y="177084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8" y="212327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78" y="31837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55" y="296782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28" y="248283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04" y="4914900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55" y="2274083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1069975" y="2603894"/>
            <a:ext cx="1711325" cy="262493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University station</a:t>
            </a:r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Existing station </a:t>
            </a:r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Argicultural station</a:t>
            </a:r>
          </a:p>
          <a:p>
            <a:pPr marL="0" indent="0">
              <a:buNone/>
            </a:pPr>
            <a:endParaRPr lang="fr-CH" smtClean="0"/>
          </a:p>
        </p:txBody>
      </p:sp>
      <p:pic>
        <p:nvPicPr>
          <p:cNvPr id="23" name="Picture 2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08" y="3778250"/>
            <a:ext cx="589748" cy="58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5334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2" name="AutoShape 4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data:image/jpeg;base64,/9j/4AAQSkZJRgABAQAAAQABAAD/2wCEAAkGBxIPEBUPDxIVFRUVFRYXFRgVFhUVFhcYFRgXFxUXFRUYHyggGBolHhUVITEhJSkrLi4uFyAzODMtNygtLisBCgoKBQUFDgUFDisZExkrKysrKysrKysrKysrKysrKysrKysrKysrKysrKysrKysrKysrKysrKysrKysrKysrK//AABEIAOAA4AMBIgACEQEDEQH/xAAcAAABBAMBAAAAAAAAAAAAAAAAAgMEBwEGCAX/xABFEAABAwIBCgQCCAMHAwUBAAABAAIDBBEFBgcSEyExQVFhcRQiMoGRsQgjQlJikqHRVHKCFjNDU5SiwRckk0RzsuHwFf/EABQBAQAAAAAAAAAAAAAAAAAAAAD/xAAUEQEAAAAAAAAAAAAAAAAAAAAA/9oADAMBAAIRAxEAPwC8UIQghS7z3SUqXee6SglU/pTqap/SnUEeq4JhP1XBMIHabf7KUotNv9lKQRsSqWQxPllcGMY0uc5xsA0bSSVzfl9nWqK17oaJ7oacEi7fLJIOZO9o6BbV9ILK8jRwqF28B85B4b2MPzPsqLQSIqyRj9YyR7X3vpBzg6/PSBurIyNzzVlIRHW3qYuJNhK0dHfa9/iqvQg7MybyjpcSiE9JKHt4jc5p5PadrSpLt57rjzAcdqKCYT0kjo3jlucOThucFdWSueunlAZiLDC//MYC6M9wPM39QgthS4PSFrtBlPRVA0oaqFw6Pb+oO5e1BXRaI+tZ+dv7oJijVO/2SXYnAN80f52/umX1sTz5JGO2fZc0/IoFJ+l4phP0vFBITVR6U6mqj0oIqVHvHdJSo947oJqEIQQtYeZRrDzKShBLYwEAkLOrHIIi3DsloIsxsbDZ2SNYeZSqj1JtBIg8177e6c1Y5BN0vFPoGJxoi42beCh1tbqYnzPJ0WNc49mi/wDwptVu9/3Wk516oxYRUlpsSwN/MQEHM+OYm+sqZaqQ3dK9zz0udg7AWHsoCEIBCEIBZWEIMpWsdzPxKQhBklOQVD4zeN7mnm0lp+ITSEF8ZjsvJqmQ4dWO1h0S6F7trrN9THHjzCuSfy2ts7LmXMVTOfjMTm7mMkc7to6PzcF01VcEDOsPMpcJubHamk7T+pA/qxyCw9gAJACcSZfSeyCJrDzKNYeZSUIJWoajUNTqEEV0pBsOCxr3JMu890lBIYwOFzvStQ1FP6U6gjyeT08UjXuS6rgmED0btPY7utXzq4frcIqmtFyI9If0kFbPTb/ZOVtM2aN8T/S9rmu7OFj80HESFPx7DHUdVNSyCzopHMPXROw9iLH3UBAIQhAIQhAIQhAIQvZyUyelxKqZSwj1G7ncGM+04oLh+j1gpip5a9w2yu1cZ/Cw+Yj+q49lcMfn9XBeZhGHR0kEdNCLMiYGtHQDeeZJufdenS8UC9Q1JewNFwn01UelAzr3LLZSTY8U0lR7x3QSNQ1GoanUII/iOiPEdEwhBI1OltvvR4fqnItw7JaCOX6Hl3o8R0SKj1JtB4mWmWFNhcImqSSSbMYza5542vsFuZWuYFndwypIbI99O4n/ABW+X3c0kBR88GQtRirIpqOzpIdMGMuDdJr7Hyk7L+UbyN6oTGcn6qido1dPJEfxtIB7O3H2QdiU8zCwSxPa9rtxaQWkcwRvS/EdFyPknllV4W/SppDoE3fE7bG7+ngeoXQeQ2cGlxVui06ucDzRPO3uw/aH6hBX30gcnNGVmJxtsJLRzW+8B5HHuNnsFTa7Fx3Bo6+mkpJvTKwtvxabeVw6g2PsuUMoMnKmgmfDURPaWuIDtE6LgNzmu3EHeg8lCdgp3yG0bHOPJoJP6La8FzaYpV2LKZ0bT9qYiMfA+Y+wQaehWm7MdX6NxPT6XK7wPjorXMczZYrR3c+lc9o+3CRKPg3zD3CDT0JcsTmHRe0tI3hwIPwK3LIrNvWYm5ry0wwX80rxa446tu9x67kGuYBgs1fO2mpmFz3fBoG9zjwaOa6fzeZDw4VT6DPNM/bNJba4jcByaL7ApGSuS1NhkWqpWWJtpvO17yPvO/4WyU273QY8P1WCNDrdSExVcEGPEdEB+n5dyYTtP6kC/D9UanR233bU+ky+k9kDPiOiPEdEwhA74c9EeHPRSkIGRMG7DfYjxA5FMS7z3SUDzmafmH6rHhz0TtP6UuR4a0uO4Ak9htKBlp0N/HkoeMGmkicysawxkbRLo6NvdUHldnnrppXx0ehBEHOa1wbpSkA2uXOuBfoNirvE8YqKo6VRNJIT99xI+G5BtucrAcMgeZcLrGPBd5oLl5b1Y8XFuhK0enndG4PY4tc03a5pIIPMEJ6ioJpzaCKSQ8o2Oef9oSsRwuemIFRDJEXC7RIxzLgb7aQ2oLTyJz1SQlkWJMMrBs1rLawcLubud7WPdXDh+VeHVzA6OaKRvJxbcd2u3FcgIQdivxKgpwXadPF1vG39QtTxnOzhdNcNmdO4cIWlw/O6zf1XMxKEF+x59KMus6mqAOY1ZPwuPmt0wPOXhlWAI6kNd92X6t3+7f7Lk5CDsaqo6GrIfJFDKQQQS1jjfndelqb+mwHAbrW2bguLYK2WP+7ke3+Vzm/IqwM32dWqw+UMq3vnpnWDg46T4/xRk7e44oOkvDnoltdobD32JvC8SiqoWz07w+N4u1zT/wDrHolVO/2QL8QORSXHT3cOaYT9LxQJ8OeiU1mhtP6KQmqj0oMeIHIoMwdsF9uxRkqPeO6Bfhz0R4c9FKQgb1zeaNc3n81EQgddGSbgb0nUu5fJSYtw7JaBmNwaLHYVl0jSLHcd6ZqPUm0FSYpmLjlqXSQVRbC5xdoaF3Nub2a69rey2XA80eHUti6DXuHGY6Q/Ju+K36m4rRM6OciPCY9RDZ9W8eVu9sYP25P+BxQLyzy0pcBi0GMZri36qCMNbbk54b6W/Pgub8oseqMQqHVNU8ve78rRwaxv2WjkouI18lTK6ed5fI83c5xuSVFQCEIQCEIQCEIQCzdYQg2/N5l3Pg84LSXwPP1sROw/iZ91458ePTpvB8YhxCFlVSvD43DhvB4tcODhyXGq2vN/lvPg8+nHd8T7a2K+xw+83k4c0HVmpdy+Sci8vq2XUXJ/G4K+nZVUz9KN49weLXDg4HZZS6rggXrm80mRwcLDaVGTtP6kCdS7l8kpsZBuRuUpIl9J7IMa5vNGubzURCDOieRRonkVOQgRGRYdkrSHNQ5d57pKB2cXOxN6J5FSaf0rw8uMqosJpHVMu0+mNnF7yNjR04nog8DORl8zB6ctjs6qkH1TTuaP8x45DgOK5krqySeR00zy97yXOc43JJUjHcXlrqiSqqHF0kjrnkBwaBwAGwBeegEIQgEIWWtJNgLk7rcUGEKz8jcz1TVhstY7w8ZtZtrykH8O5vurewTNVhVIB/2wmdxdOTJf+k+UewQcpIXbEGGwxi0cMbRyaxo+QUKqw2CS4khjcDe4cxpB+IQcaIXUOM5r8Lqv/TCJ33oCY/8AaPKfgqoy8zTT4dC6rgfroG7XbLPYL2u4biOoQVqhCEG45uMu5cHqL7X07yNdHfhu02cnD9d3VdRU1fHVQsngeHxvGk1w4g/JcWhWbmZy+OHzijqXf9tM6wJ/wnncejTx+PNB0PonkU5ALHapLTxCbqPSgc0hzSZHCx7KGlRbx3QY0TyKNE8ipyEAhQdI8yjSPMoMy7z3SVMjGwdlnRHIIGBK1kZe8gNaCXE7gBtJK5Vzn5YuxatMgJ1MV2QN/Dfa/u6wPYBWjn/yqMELcOhdZ0w0pbcIx9n+o/oOq5+QCEIQCEIQO00DpXtjjaXOcQ1rRtJJ2ABdFZs82seHNbU1TQ+qIvt2tivwb+L8S8TMLkYGgYpO27nXEAPAbQ5/c7gVdjrAXNgBtJKCI3eO68HKfONh2HEsnnDpBvjiGseP5rbG+5CqnOjnZfM99FhrtCJt2vmGx8h4hh+yzrvPRVA5xJudpO0k8ygvqsz/AEINoaOQjm97Rf2Cj0ufeEu+tpHgc2PabexVFoQdV5N5wsPxA6EM4bJ/lyjVu/pvsd7FPZx8oKejwuoEz26UsMkUbLgl7pGloAHIXuTyC5PulyzOebvcXHdckk290DaEIQCysIQdF5i8uPGQf/zqh310DbxknbJENn5m7AehHVWnUelcZZP4xJQ1MdVCbOjdffa44tPQi4XXOTmKsrYIqmI3ZKwOHTmD1BuPZBKSot47qXojkFiRuw9kC0KDpHmUaR5lBhCl6lvJGpbyQZi3DsiaQMaXuNg0Ek8gBclMOkINgdy03O3jDqbCKgh1jI0RDn9Z5Xf7boOdMtMfdiNdNVu3PcdAcmDYwfD5rw0IQCy1pJAAuTsAG89lhexkfVxwYhTTT21bJo3PvuADhtPQb/ZBtuH5msTlibK4RxaViGvd5hfmANilw5ka/SGlJCG3GkQ4kgX222b7LoillEoDgQ5pFwQQQb7iCE/qW8kEDCaNkDI4IhosjaGNHINFh8l42cjC62tozS4e5jDIbSuc4tOr4tbbiTa55X5rZpGBouN4TOtdz+SDns5jMR/zIPzH9kz/ANEsQ+/D+Y/suixIefyT+pbyQc2/9EsQ+/B+Y/svIyqzX4hhsJqZWtkiHqdGdLR6uFt3VdU6lvJa/ljicVNRTvqXNEerc2zrea4IDQDvJ3WQcgIWVhAIQhAIQhAK8Po65RG8uHSO3XliB+EjR03H4qj17OR+NOoK6CqaSAx40rcWHY8W47CUHZSTL6T2URlSXAOBuCAQdm0HaEpshJsTsKBtCl6lvJGpbyQOIUXxB6I8QeiBEu891Un0h6rRpKeIH1Skns1quERA7TfaqX+kjFaOkIv6n/IIKLQhCAWWi5sNpO5YXs5GzxR4hSyVH902eMvvutpDae29BvGTmQmUJhaaeV8DCLtY6oLLD+QX0VY2bLJvF6OpfJic5kjMdmjXOks6426J6cVYTSAA9huDuO8EHbcWWfEHkEDs/pKovFsjMoX1Er4asiN0jyweJcLMLiWi3DZbYrvEhd5TxS/DjmUFBjIbKX+MP+qcnv7B5T/xh/1T/wBlexgA27UjxB5BBRn9g8p/4w/6p/7LU8tskcZp49diDnzRtO1wlMrWcLkH097Lp/xB5BeVldNBDQzy1JAj1Tr3ttuDYAcSTwQcdlYWSsIBCEIBCEIBZWEIOqs12JeJwmleTctj1buO2Ly7fYBbZFvHdVh9HeYSYfNGSfq5v/k0FWsYgNovsQPIUXxB6I8QeiBpCf8ADdUeG6oHYtw7Kq/pFUJfh0UwH91ML/1gtVoa7R2W3bFr+X2HePw2ppmtu50bjH/OzzMHuQB7oORCsLLgQbEWI3rCAQhCD2qHKyvgYIoaydjBuaJHWHYX2KVDl5ibXB3jZzYg2L3EGxvYjiFraEHY2S+LMraeGqj9MrA63I28zT1BuF5+cvDKueic7Dp5Ip4jptEbi3WD7TDbfzHUdVT+ZHLltHL4GpdaKV143HcyQ7LE8A7nzXQviOiDkl+XWKglrq6pBBsQZHAgjeCE3/bnE/46o/8AI5XPnNzXMxBxq6ECOoPrZsDJTzv9l/XiqFxfB6ijkMVVC+J43h4I+B3EdQg9P+3OJ/x1R/5HKDiuUFXVgCqqZZQNwe9zgPY7F5qEAVhTcMwqeqeI6aJ8rjwY0u+Ntyn47kjXUDQ+rppI2u3ONnNvyLmkgHoUHhoQhAIQhAIQhBe30a3eSrHDSjP6FXXL6T2VM/Rxj0KapkI9UrWj2b/9q4ddpbLb9iCOhP8AhuqPDdUEhCa14Rrwgjy7z3SU66Ik3HFY1DkHM+eXJU0NcZ2NtDUkvbbcH/4jfjt91X669y1yaixOifSTbHeqN1rljx6XDpwI5Erk7FsNkpJn087S18bi1w/5HQ70ENCEIBCEIM3Vy5ss64YG0WJO8os2Oc8OTZen4vjzVMoQdpU8rXhrmODmmxBBuCOhCexHDIaluhURMkbye0O+a5NyVy6rsMNqaW7OMcg04z7b2+xCtvAs/NO8AVtO+J3F0Z1jPgbOHbag2itzR4RKdLw2h/7b3sHwBsolJmowmJ1xTl3873uHwJsp1NnYwiQX8UG/zNc35hRqvOjhTLnxQd/I1zj+gQbPh+HQ0zdCCJkbeTGhvyUHL8QnCKvxFtDw8m+3q0Tq9H8Wlo2Vd43nxgYCKOnfKeDpDoM+AuT+iqzKrLmuxTy1Uv1YNxEwaEY/p3n3JQa0hCEAhCEAsrC9nJDAX4jWRUkYPnd5j91g2vd8EHQeZrDDT4RCXDbMXS+zj5f0F/db1HvHdJpqERMbGwANY0NaBwDRYD4BOtiINzwQSkJrXhGvCCKhK1Z5FGrPIoJUW4dktNseAACUrWDmEEao9SrrOtkAMTi8RTgCqjbs4a1o+w7qOBVjTC5uNqRqzyKDi6eF0bix7S1zSQ4EWII3gjmml0lnMzZMxJrqmmDY6obdvlbNbg7k7r8VztiFDLTyOhnY6N7TZzXCxCCMhCEAhCEAhCEAhCEAhCEAhCEAhCXFG57g1gLnE2AAuSeAAG9BhovsG87l0hmUyKOHw+KqG2qJ27jvjj3tb0cd59gvFzVZrHQFtfiDPrN8URF9D8cn4uQ4K4YRY3OxBKSJfSeyNYOYWHvBBAKCIhK1Z5FGrPIoJqEIQQpd57pKVLvPdJQSqf0p1NU/pTqCPVcFquV+RdJirNGoZZ4HklZYPb78R0K2qp4JhBzTlXmpr6HSfE3xEQ26UYOkB+KPf8LrQnNIJBFiNhB2EEc12xTb/ZeNlFkNh+IXNVTML/vtvHJ+dtife6DkBYV845mFiN3UdU5vJsrQ4DppCxWkYlmdxOK5jZHMPwPAJ9nW+aCvUL363IrEof7yin/pjc8fFlwvLmwydnrhkb/Mxw+YQREJRYRvBS46Z7tjWOPZpPyQNIXrUmTNbMbRUk7u0T7fG1lseGZpcWn2+HEY5yva39Bc/og0dYV24NmDebGsqwBxbE25/M79lvmC5s8NoHB0cAkeAPPMTIb7doB8rfYIKCyVzfV+IkOii0Iz/iSXa23McXeyvrN9m2pML+strp7bZXgbOerb9kdd620C2wblIpeKCQmqj0p1NVHpQRUqPeO6SlR7x3QTUIQg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4575173"/>
            <a:ext cx="532781" cy="53278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871" y="5134129"/>
            <a:ext cx="266390" cy="26639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36" y="4732336"/>
            <a:ext cx="266390" cy="26639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530" y="3816038"/>
            <a:ext cx="266390" cy="26639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996" y="3867305"/>
            <a:ext cx="266390" cy="26639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665" y="4908548"/>
            <a:ext cx="266390" cy="26639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31" y="4045741"/>
            <a:ext cx="266390" cy="26639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788" y="3883333"/>
            <a:ext cx="266390" cy="26639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77" y="2728423"/>
            <a:ext cx="266390" cy="266390"/>
          </a:xfrm>
          <a:prstGeom prst="rect">
            <a:avLst/>
          </a:prstGeom>
        </p:spPr>
      </p:pic>
      <p:pic>
        <p:nvPicPr>
          <p:cNvPr id="5124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31" y="1947059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76" y="1723357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40" y="2450295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654" y="2704565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92" y="3096543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AutoShape 6" descr="Image result for automatic weather station clip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8" descr="Image result for automatic weather station clipart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0" descr="https://banner2.kisspng.com/20180613/wbp/kisspng-weather-station-bermad-water-technologies-building-weather-station-5b2143e28c1078.3000177415289067225737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H" smtClean="0"/>
              <a:t>The situation after adding university stations</a:t>
            </a:r>
            <a:endParaRPr lang="en-US"/>
          </a:p>
        </p:txBody>
      </p:sp>
      <p:sp>
        <p:nvSpPr>
          <p:cNvPr id="75" name="AutoShape 14" descr="data:image/jpeg;base64,/9j/4AAQSkZJRgABAQAAAQABAAD/2wCEAAkGBxIPEBUPDxIVFRUVFRYXFRgVFhUVFhcYFRgXFxUXFRUYHyggGBolHhUVITEhJSkrLi4uFyAzODMtNygtLisBCgoKBQUFDgUFDisZExkrKysrKysrKysrKysrKysrKysrKysrKysrKysrKysrKysrKysrKysrKysrKysrKysrK//AABEIAOAA4AMBIgACEQEDEQH/xAAcAAABBAMBAAAAAAAAAAAAAAAAAgMEBwEGCAX/xABFEAABAwIBCgQCCAMHAwUBAAABAAIDBBEFBgcSEyExQVFhcRQiMoGRsQgjQlJikqHRVHKCFjNDU5SiwRckk0RzsuHwFf/EABQBAQAAAAAAAAAAAAAAAAAAAAD/xAAUEQEAAAAAAAAAAAAAAAAAAAAA/9oADAMBAAIRAxEAPwC8UIQghS7z3SUqXee6SglU/pTqap/SnUEeq4JhP1XBMIHabf7KUotNv9lKQRsSqWQxPllcGMY0uc5xsA0bSSVzfl9nWqK17oaJ7oacEi7fLJIOZO9o6BbV9ILK8jRwqF28B85B4b2MPzPsqLQSIqyRj9YyR7X3vpBzg6/PSBurIyNzzVlIRHW3qYuJNhK0dHfa9/iqvQg7MybyjpcSiE9JKHt4jc5p5PadrSpLt57rjzAcdqKCYT0kjo3jlucOThucFdWSueunlAZiLDC//MYC6M9wPM39QgthS4PSFrtBlPRVA0oaqFw6Pb+oO5e1BXRaI+tZ+dv7oJijVO/2SXYnAN80f52/umX1sTz5JGO2fZc0/IoFJ+l4phP0vFBITVR6U6mqj0oIqVHvHdJSo947oJqEIQQtYeZRrDzKShBLYwEAkLOrHIIi3DsloIsxsbDZ2SNYeZSqj1JtBIg8177e6c1Y5BN0vFPoGJxoi42beCh1tbqYnzPJ0WNc49mi/wDwptVu9/3Wk516oxYRUlpsSwN/MQEHM+OYm+sqZaqQ3dK9zz0udg7AWHsoCEIBCEIBZWEIMpWsdzPxKQhBklOQVD4zeN7mnm0lp+ITSEF8ZjsvJqmQ4dWO1h0S6F7trrN9THHjzCuSfy2ts7LmXMVTOfjMTm7mMkc7to6PzcF01VcEDOsPMpcJubHamk7T+pA/qxyCw9gAJACcSZfSeyCJrDzKNYeZSUIJWoajUNTqEEV0pBsOCxr3JMu890lBIYwOFzvStQ1FP6U6gjyeT08UjXuS6rgmED0btPY7utXzq4frcIqmtFyI9If0kFbPTb/ZOVtM2aN8T/S9rmu7OFj80HESFPx7DHUdVNSyCzopHMPXROw9iLH3UBAIQhAIQhAIQhAIQvZyUyelxKqZSwj1G7ncGM+04oLh+j1gpip5a9w2yu1cZ/Cw+Yj+q49lcMfn9XBeZhGHR0kEdNCLMiYGtHQDeeZJufdenS8UC9Q1JewNFwn01UelAzr3LLZSTY8U0lR7x3QSNQ1GoanUII/iOiPEdEwhBI1OltvvR4fqnItw7JaCOX6Hl3o8R0SKj1JtB4mWmWFNhcImqSSSbMYza5542vsFuZWuYFndwypIbI99O4n/ABW+X3c0kBR88GQtRirIpqOzpIdMGMuDdJr7Hyk7L+UbyN6oTGcn6qido1dPJEfxtIB7O3H2QdiU8zCwSxPa9rtxaQWkcwRvS/EdFyPknllV4W/SppDoE3fE7bG7+ngeoXQeQ2cGlxVui06ucDzRPO3uw/aH6hBX30gcnNGVmJxtsJLRzW+8B5HHuNnsFTa7Fx3Bo6+mkpJvTKwtvxabeVw6g2PsuUMoMnKmgmfDURPaWuIDtE6LgNzmu3EHeg8lCdgp3yG0bHOPJoJP6La8FzaYpV2LKZ0bT9qYiMfA+Y+wQaehWm7MdX6NxPT6XK7wPjorXMczZYrR3c+lc9o+3CRKPg3zD3CDT0JcsTmHRe0tI3hwIPwK3LIrNvWYm5ry0wwX80rxa446tu9x67kGuYBgs1fO2mpmFz3fBoG9zjwaOa6fzeZDw4VT6DPNM/bNJba4jcByaL7ApGSuS1NhkWqpWWJtpvO17yPvO/4WyU273QY8P1WCNDrdSExVcEGPEdEB+n5dyYTtP6kC/D9UanR233bU+ky+k9kDPiOiPEdEwhA74c9EeHPRSkIGRMG7DfYjxA5FMS7z3SUDzmafmH6rHhz0TtP6UuR4a0uO4Ak9htKBlp0N/HkoeMGmkicysawxkbRLo6NvdUHldnnrppXx0ehBEHOa1wbpSkA2uXOuBfoNirvE8YqKo6VRNJIT99xI+G5BtucrAcMgeZcLrGPBd5oLl5b1Y8XFuhK0enndG4PY4tc03a5pIIPMEJ6ioJpzaCKSQ8o2Oef9oSsRwuemIFRDJEXC7RIxzLgb7aQ2oLTyJz1SQlkWJMMrBs1rLawcLubud7WPdXDh+VeHVzA6OaKRvJxbcd2u3FcgIQdivxKgpwXadPF1vG39QtTxnOzhdNcNmdO4cIWlw/O6zf1XMxKEF+x59KMus6mqAOY1ZPwuPmt0wPOXhlWAI6kNd92X6t3+7f7Lk5CDsaqo6GrIfJFDKQQQS1jjfndelqb+mwHAbrW2bguLYK2WP+7ke3+Vzm/IqwM32dWqw+UMq3vnpnWDg46T4/xRk7e44oOkvDnoltdobD32JvC8SiqoWz07w+N4u1zT/wDrHolVO/2QL8QORSXHT3cOaYT9LxQJ8OeiU1mhtP6KQmqj0oMeIHIoMwdsF9uxRkqPeO6Bfhz0R4c9FKQgb1zeaNc3n81EQgddGSbgb0nUu5fJSYtw7JaBmNwaLHYVl0jSLHcd6ZqPUm0FSYpmLjlqXSQVRbC5xdoaF3Nub2a69rey2XA80eHUti6DXuHGY6Q/Ju+K36m4rRM6OciPCY9RDZ9W8eVu9sYP25P+BxQLyzy0pcBi0GMZri36qCMNbbk54b6W/Pgub8oseqMQqHVNU8ve78rRwaxv2WjkouI18lTK6ed5fI83c5xuSVFQCEIQCEIQCEIQCzdYQg2/N5l3Pg84LSXwPP1sROw/iZ91458ePTpvB8YhxCFlVSvD43DhvB4tcODhyXGq2vN/lvPg8+nHd8T7a2K+xw+83k4c0HVmpdy+Sci8vq2XUXJ/G4K+nZVUz9KN49weLXDg4HZZS6rggXrm80mRwcLDaVGTtP6kCdS7l8kpsZBuRuUpIl9J7IMa5vNGubzURCDOieRRonkVOQgRGRYdkrSHNQ5d57pKB2cXOxN6J5FSaf0rw8uMqosJpHVMu0+mNnF7yNjR04nog8DORl8zB6ctjs6qkH1TTuaP8x45DgOK5krqySeR00zy97yXOc43JJUjHcXlrqiSqqHF0kjrnkBwaBwAGwBeegEIQgEIWWtJNgLk7rcUGEKz8jcz1TVhstY7w8ZtZtrykH8O5vurewTNVhVIB/2wmdxdOTJf+k+UewQcpIXbEGGwxi0cMbRyaxo+QUKqw2CS4khjcDe4cxpB+IQcaIXUOM5r8Lqv/TCJ33oCY/8AaPKfgqoy8zTT4dC6rgfroG7XbLPYL2u4biOoQVqhCEG45uMu5cHqL7X07yNdHfhu02cnD9d3VdRU1fHVQsngeHxvGk1w4g/JcWhWbmZy+OHzijqXf9tM6wJ/wnncejTx+PNB0PonkU5ALHapLTxCbqPSgc0hzSZHCx7KGlRbx3QY0TyKNE8ipyEAhQdI8yjSPMoMy7z3SVMjGwdlnRHIIGBK1kZe8gNaCXE7gBtJK5Vzn5YuxatMgJ1MV2QN/Dfa/u6wPYBWjn/yqMELcOhdZ0w0pbcIx9n+o/oOq5+QCEIQCEIQO00DpXtjjaXOcQ1rRtJJ2ABdFZs82seHNbU1TQ+qIvt2tivwb+L8S8TMLkYGgYpO27nXEAPAbQ5/c7gVdjrAXNgBtJKCI3eO68HKfONh2HEsnnDpBvjiGseP5rbG+5CqnOjnZfM99FhrtCJt2vmGx8h4hh+yzrvPRVA5xJudpO0k8ygvqsz/AEINoaOQjm97Rf2Cj0ufeEu+tpHgc2PabexVFoQdV5N5wsPxA6EM4bJ/lyjVu/pvsd7FPZx8oKejwuoEz26UsMkUbLgl7pGloAHIXuTyC5PulyzOebvcXHdckk290DaEIQCysIQdF5i8uPGQf/zqh310DbxknbJENn5m7AehHVWnUelcZZP4xJQ1MdVCbOjdffa44tPQi4XXOTmKsrYIqmI3ZKwOHTmD1BuPZBKSot47qXojkFiRuw9kC0KDpHmUaR5lBhCl6lvJGpbyQZi3DsiaQMaXuNg0Ek8gBclMOkINgdy03O3jDqbCKgh1jI0RDn9Z5Xf7boOdMtMfdiNdNVu3PcdAcmDYwfD5rw0IQCy1pJAAuTsAG89lhexkfVxwYhTTT21bJo3PvuADhtPQb/ZBtuH5msTlibK4RxaViGvd5hfmANilw5ka/SGlJCG3GkQ4kgX222b7LoillEoDgQ5pFwQQQb7iCE/qW8kEDCaNkDI4IhosjaGNHINFh8l42cjC62tozS4e5jDIbSuc4tOr4tbbiTa55X5rZpGBouN4TOtdz+SDns5jMR/zIPzH9kz/ANEsQ+/D+Y/suixIefyT+pbyQc2/9EsQ+/B+Y/svIyqzX4hhsJqZWtkiHqdGdLR6uFt3VdU6lvJa/ljicVNRTvqXNEerc2zrea4IDQDvJ3WQcgIWVhAIQhAIQhAK8Po65RG8uHSO3XliB+EjR03H4qj17OR+NOoK6CqaSAx40rcWHY8W47CUHZSTL6T2URlSXAOBuCAQdm0HaEpshJsTsKBtCl6lvJGpbyQOIUXxB6I8QeiBEu891Un0h6rRpKeIH1Skns1quERA7TfaqX+kjFaOkIv6n/IIKLQhCAWWi5sNpO5YXs5GzxR4hSyVH902eMvvutpDae29BvGTmQmUJhaaeV8DCLtY6oLLD+QX0VY2bLJvF6OpfJic5kjMdmjXOks6426J6cVYTSAA9huDuO8EHbcWWfEHkEDs/pKovFsjMoX1Er4asiN0jyweJcLMLiWi3DZbYrvEhd5TxS/DjmUFBjIbKX+MP+qcnv7B5T/xh/1T/wBlexgA27UjxB5BBRn9g8p/4w/6p/7LU8tskcZp49diDnzRtO1wlMrWcLkH097Lp/xB5BeVldNBDQzy1JAj1Tr3ttuDYAcSTwQcdlYWSsIBCEIBCEIBZWEIOqs12JeJwmleTctj1buO2Ly7fYBbZFvHdVh9HeYSYfNGSfq5v/k0FWsYgNovsQPIUXxB6I8QeiBpCf8ADdUeG6oHYtw7Kq/pFUJfh0UwH91ML/1gtVoa7R2W3bFr+X2HePw2ppmtu50bjH/OzzMHuQB7oORCsLLgQbEWI3rCAQhCD2qHKyvgYIoaydjBuaJHWHYX2KVDl5ibXB3jZzYg2L3EGxvYjiFraEHY2S+LMraeGqj9MrA63I28zT1BuF5+cvDKueic7Dp5Ip4jptEbi3WD7TDbfzHUdVT+ZHLltHL4GpdaKV143HcyQ7LE8A7nzXQviOiDkl+XWKglrq6pBBsQZHAgjeCE3/bnE/46o/8AI5XPnNzXMxBxq6ECOoPrZsDJTzv9l/XiqFxfB6ijkMVVC+J43h4I+B3EdQg9P+3OJ/x1R/5HKDiuUFXVgCqqZZQNwe9zgPY7F5qEAVhTcMwqeqeI6aJ8rjwY0u+Ntyn47kjXUDQ+rppI2u3ONnNvyLmkgHoUHhoQhAIQhAIQhBe30a3eSrHDSjP6FXXL6T2VM/Rxj0KapkI9UrWj2b/9q4ddpbLb9iCOhP8AhuqPDdUEhCa14Rrwgjy7z3SU66Ik3HFY1DkHM+eXJU0NcZ2NtDUkvbbcH/4jfjt91X669y1yaixOifSTbHeqN1rljx6XDpwI5Erk7FsNkpJn087S18bi1w/5HQ70ENCEIBCEIM3Vy5ss64YG0WJO8os2Oc8OTZen4vjzVMoQdpU8rXhrmODmmxBBuCOhCexHDIaluhURMkbye0O+a5NyVy6rsMNqaW7OMcg04z7b2+xCtvAs/NO8AVtO+J3F0Z1jPgbOHbag2itzR4RKdLw2h/7b3sHwBsolJmowmJ1xTl3873uHwJsp1NnYwiQX8UG/zNc35hRqvOjhTLnxQd/I1zj+gQbPh+HQ0zdCCJkbeTGhvyUHL8QnCKvxFtDw8m+3q0Tq9H8Wlo2Vd43nxgYCKOnfKeDpDoM+AuT+iqzKrLmuxTy1Uv1YNxEwaEY/p3n3JQa0hCEAhCEAsrC9nJDAX4jWRUkYPnd5j91g2vd8EHQeZrDDT4RCXDbMXS+zj5f0F/db1HvHdJpqERMbGwANY0NaBwDRYD4BOtiINzwQSkJrXhGvCCKhK1Z5FGrPIoJUW4dktNseAACUrWDmEEao9SrrOtkAMTi8RTgCqjbs4a1o+w7qOBVjTC5uNqRqzyKDi6eF0bix7S1zSQ4EWII3gjmml0lnMzZMxJrqmmDY6obdvlbNbg7k7r8VztiFDLTyOhnY6N7TZzXCxCCMhCEAhCEAhCEAhCEAhCEAhCEAhCXFG57g1gLnE2AAuSeAAG9BhovsG87l0hmUyKOHw+KqG2qJ27jvjj3tb0cd59gvFzVZrHQFtfiDPrN8URF9D8cn4uQ4K4YRY3OxBKSJfSeyNYOYWHvBBAKCIhK1Z5FGrPIoJqEIQQpd57pKVLvPdJQSqf0p1NU/pTqCPVcFquV+RdJirNGoZZ4HklZYPb78R0K2qp4JhBzTlXmpr6HSfE3xEQ26UYOkB+KPf8LrQnNIJBFiNhB2EEc12xTb/ZeNlFkNh+IXNVTML/vtvHJ+dtife6DkBYV845mFiN3UdU5vJsrQ4DppCxWkYlmdxOK5jZHMPwPAJ9nW+aCvUL363IrEof7yin/pjc8fFlwvLmwydnrhkb/Mxw+YQREJRYRvBS46Z7tjWOPZpPyQNIXrUmTNbMbRUk7u0T7fG1lseGZpcWn2+HEY5yva39Bc/og0dYV24NmDebGsqwBxbE25/M79lvmC5s8NoHB0cAkeAPPMTIb7doB8rfYIKCyVzfV+IkOii0Iz/iSXa23McXeyvrN9m2pML+strp7bZXgbOerb9kdd620C2wblIpeKCQmqj0p1NVHpQRUqPeO6SlR7x3QTUIQg/9k=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6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9" y="10441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59" y="10441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94" y="10380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94" y="10380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9" y="10568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59" y="1056872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94" y="10507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94" y="1050724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9" y="1697038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59" y="1697038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94" y="1690890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6" descr="Resultado de imagen de clipart bag of eur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94" y="1690890"/>
            <a:ext cx="318377" cy="53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AutoShape 19" descr="Resultado de imagen de clipart weather station agriculture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mtClean="0"/>
              <a:t>Focus the investment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mtClean="0"/>
              <a:t>With the remaining 8,000€ we can buy 4 new stations! </a:t>
            </a:r>
          </a:p>
          <a:p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6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015" y="1328738"/>
            <a:ext cx="61722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55546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52673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6" y="45561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6" y="360203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8" y="416798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4" y="39163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44" y="401081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3151185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10" y="281860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530" y="177084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8" y="212327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78" y="31837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55" y="296782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28" y="248283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04" y="4914900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55" y="2274083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1069975" y="1669911"/>
            <a:ext cx="1711325" cy="37736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fr-CH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r>
              <a:rPr lang="fr-CH" smtClean="0"/>
              <a:t>New station</a:t>
            </a:r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University station</a:t>
            </a:r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Existing station </a:t>
            </a:r>
          </a:p>
          <a:p>
            <a:pPr marL="0" indent="0">
              <a:buNone/>
            </a:pPr>
            <a:endParaRPr lang="fr-CH" smtClean="0"/>
          </a:p>
          <a:p>
            <a:pPr marL="0" indent="0">
              <a:buNone/>
            </a:pPr>
            <a:r>
              <a:rPr lang="fr-CH" smtClean="0"/>
              <a:t>Argicultural station</a:t>
            </a:r>
          </a:p>
          <a:p>
            <a:pPr marL="0" indent="0">
              <a:buNone/>
            </a:pPr>
            <a:endParaRPr lang="fr-CH" smtClean="0"/>
          </a:p>
        </p:txBody>
      </p:sp>
      <p:pic>
        <p:nvPicPr>
          <p:cNvPr id="23" name="Picture 2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08" y="3778250"/>
            <a:ext cx="589748" cy="58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533400" y="3127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2" name="AutoShape 4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Resultado de imagen de clipart bag of eur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data:image/jpeg;base64,/9j/4AAQSkZJRgABAQAAAQABAAD/2wCEAAkGBxIPEBUPDxIVFRUVFRYXFRgVFhUVFhcYFRgXFxUXFRUYHyggGBolHhUVITEhJSkrLi4uFyAzODMtNygtLisBCgoKBQUFDgUFDisZExkrKysrKysrKysrKysrKysrKysrKysrKysrKysrKysrKysrKysrKysrKysrKysrKysrK//AABEIAOAA4AMBIgACEQEDEQH/xAAcAAABBAMBAAAAAAAAAAAAAAAAAgMEBwEGCAX/xABFEAABAwIBCgQCCAMHAwUBAAABAAIDBBEFBgcSEyExQVFhcRQiMoGRsQgjQlJikqHRVHKCFjNDU5SiwRckk0RzsuHwFf/EABQBAQAAAAAAAAAAAAAAAAAAAAD/xAAUEQEAAAAAAAAAAAAAAAAAAAAA/9oADAMBAAIRAxEAPwC8UIQghS7z3SUqXee6SglU/pTqap/SnUEeq4JhP1XBMIHabf7KUotNv9lKQRsSqWQxPllcGMY0uc5xsA0bSSVzfl9nWqK17oaJ7oacEi7fLJIOZO9o6BbV9ILK8jRwqF28B85B4b2MPzPsqLQSIqyRj9YyR7X3vpBzg6/PSBurIyNzzVlIRHW3qYuJNhK0dHfa9/iqvQg7MybyjpcSiE9JKHt4jc5p5PadrSpLt57rjzAcdqKCYT0kjo3jlucOThucFdWSueunlAZiLDC//MYC6M9wPM39QgthS4PSFrtBlPRVA0oaqFw6Pb+oO5e1BXRaI+tZ+dv7oJijVO/2SXYnAN80f52/umX1sTz5JGO2fZc0/IoFJ+l4phP0vFBITVR6U6mqj0oIqVHvHdJSo947oJqEIQQtYeZRrDzKShBLYwEAkLOrHIIi3DsloIsxsbDZ2SNYeZSqj1JtBIg8177e6c1Y5BN0vFPoGJxoi42beCh1tbqYnzPJ0WNc49mi/wDwptVu9/3Wk516oxYRUlpsSwN/MQEHM+OYm+sqZaqQ3dK9zz0udg7AWHsoCEIBCEIBZWEIMpWsdzPxKQhBklOQVD4zeN7mnm0lp+ITSEF8ZjsvJqmQ4dWO1h0S6F7trrN9THHjzCuSfy2ts7LmXMVTOfjMTm7mMkc7to6PzcF01VcEDOsPMpcJubHamk7T+pA/qxyCw9gAJACcSZfSeyCJrDzKNYeZSUIJWoajUNTqEEV0pBsOCxr3JMu890lBIYwOFzvStQ1FP6U6gjyeT08UjXuS6rgmED0btPY7utXzq4frcIqmtFyI9If0kFbPTb/ZOVtM2aN8T/S9rmu7OFj80HESFPx7DHUdVNSyCzopHMPXROw9iLH3UBAIQhAIQhAIQhAIQvZyUyelxKqZSwj1G7ncGM+04oLh+j1gpip5a9w2yu1cZ/Cw+Yj+q49lcMfn9XBeZhGHR0kEdNCLMiYGtHQDeeZJufdenS8UC9Q1JewNFwn01UelAzr3LLZSTY8U0lR7x3QSNQ1GoanUII/iOiPEdEwhBI1OltvvR4fqnItw7JaCOX6Hl3o8R0SKj1JtB4mWmWFNhcImqSSSbMYza5542vsFuZWuYFndwypIbI99O4n/ABW+X3c0kBR88GQtRirIpqOzpIdMGMuDdJr7Hyk7L+UbyN6oTGcn6qido1dPJEfxtIB7O3H2QdiU8zCwSxPa9rtxaQWkcwRvS/EdFyPknllV4W/SppDoE3fE7bG7+ngeoXQeQ2cGlxVui06ucDzRPO3uw/aH6hBX30gcnNGVmJxtsJLRzW+8B5HHuNnsFTa7Fx3Bo6+mkpJvTKwtvxabeVw6g2PsuUMoMnKmgmfDURPaWuIDtE6LgNzmu3EHeg8lCdgp3yG0bHOPJoJP6La8FzaYpV2LKZ0bT9qYiMfA+Y+wQaehWm7MdX6NxPT6XK7wPjorXMczZYrR3c+lc9o+3CRKPg3zD3CDT0JcsTmHRe0tI3hwIPwK3LIrNvWYm5ry0wwX80rxa446tu9x67kGuYBgs1fO2mpmFz3fBoG9zjwaOa6fzeZDw4VT6DPNM/bNJba4jcByaL7ApGSuS1NhkWqpWWJtpvO17yPvO/4WyU273QY8P1WCNDrdSExVcEGPEdEB+n5dyYTtP6kC/D9UanR233bU+ky+k9kDPiOiPEdEwhA74c9EeHPRSkIGRMG7DfYjxA5FMS7z3SUDzmafmH6rHhz0TtP6UuR4a0uO4Ak9htKBlp0N/HkoeMGmkicysawxkbRLo6NvdUHldnnrppXx0ehBEHOa1wbpSkA2uXOuBfoNirvE8YqKo6VRNJIT99xI+G5BtucrAcMgeZcLrGPBd5oLl5b1Y8XFuhK0enndG4PY4tc03a5pIIPMEJ6ioJpzaCKSQ8o2Oef9oSsRwuemIFRDJEXC7RIxzLgb7aQ2oLTyJz1SQlkWJMMrBs1rLawcLubud7WPdXDh+VeHVzA6OaKRvJxbcd2u3FcgIQdivxKgpwXadPF1vG39QtTxnOzhdNcNmdO4cIWlw/O6zf1XMxKEF+x59KMus6mqAOY1ZPwuPmt0wPOXhlWAI6kNd92X6t3+7f7Lk5CDsaqo6GrIfJFDKQQQS1jjfndelqb+mwHAbrW2bguLYK2WP+7ke3+Vzm/IqwM32dWqw+UMq3vnpnWDg46T4/xRk7e44oOkvDnoltdobD32JvC8SiqoWz07w+N4u1zT/wDrHolVO/2QL8QORSXHT3cOaYT9LxQJ8OeiU1mhtP6KQmqj0oMeIHIoMwdsF9uxRkqPeO6Bfhz0R4c9FKQgb1zeaNc3n81EQgddGSbgb0nUu5fJSYtw7JaBmNwaLHYVl0jSLHcd6ZqPUm0FSYpmLjlqXSQVRbC5xdoaF3Nub2a69rey2XA80eHUti6DXuHGY6Q/Ju+K36m4rRM6OciPCY9RDZ9W8eVu9sYP25P+BxQLyzy0pcBi0GMZri36qCMNbbk54b6W/Pgub8oseqMQqHVNU8ve78rRwaxv2WjkouI18lTK6ed5fI83c5xuSVFQCEIQCEIQCEIQCzdYQg2/N5l3Pg84LSXwPP1sROw/iZ91458ePTpvB8YhxCFlVSvD43DhvB4tcODhyXGq2vN/lvPg8+nHd8T7a2K+xw+83k4c0HVmpdy+Sci8vq2XUXJ/G4K+nZVUz9KN49weLXDg4HZZS6rggXrm80mRwcLDaVGTtP6kCdS7l8kpsZBuRuUpIl9J7IMa5vNGubzURCDOieRRonkVOQgRGRYdkrSHNQ5d57pKB2cXOxN6J5FSaf0rw8uMqosJpHVMu0+mNnF7yNjR04nog8DORl8zB6ctjs6qkH1TTuaP8x45DgOK5krqySeR00zy97yXOc43JJUjHcXlrqiSqqHF0kjrnkBwaBwAGwBeegEIQgEIWWtJNgLk7rcUGEKz8jcz1TVhstY7w8ZtZtrykH8O5vurewTNVhVIB/2wmdxdOTJf+k+UewQcpIXbEGGwxi0cMbRyaxo+QUKqw2CS4khjcDe4cxpB+IQcaIXUOM5r8Lqv/TCJ33oCY/8AaPKfgqoy8zTT4dC6rgfroG7XbLPYL2u4biOoQVqhCEG45uMu5cHqL7X07yNdHfhu02cnD9d3VdRU1fHVQsngeHxvGk1w4g/JcWhWbmZy+OHzijqXf9tM6wJ/wnncejTx+PNB0PonkU5ALHapLTxCbqPSgc0hzSZHCx7KGlRbx3QY0TyKNE8ipyEAhQdI8yjSPMoMy7z3SVMjGwdlnRHIIGBK1kZe8gNaCXE7gBtJK5Vzn5YuxatMgJ1MV2QN/Dfa/u6wPYBWjn/yqMELcOhdZ0w0pbcIx9n+o/oOq5+QCEIQCEIQO00DpXtjjaXOcQ1rRtJJ2ABdFZs82seHNbU1TQ+qIvt2tivwb+L8S8TMLkYGgYpO27nXEAPAbQ5/c7gVdjrAXNgBtJKCI3eO68HKfONh2HEsnnDpBvjiGseP5rbG+5CqnOjnZfM99FhrtCJt2vmGx8h4hh+yzrvPRVA5xJudpO0k8ygvqsz/AEINoaOQjm97Rf2Cj0ufeEu+tpHgc2PabexVFoQdV5N5wsPxA6EM4bJ/lyjVu/pvsd7FPZx8oKejwuoEz26UsMkUbLgl7pGloAHIXuTyC5PulyzOebvcXHdckk290DaEIQCysIQdF5i8uPGQf/zqh310DbxknbJENn5m7AehHVWnUelcZZP4xJQ1MdVCbOjdffa44tPQi4XXOTmKsrYIqmI3ZKwOHTmD1BuPZBKSot47qXojkFiRuw9kC0KDpHmUaR5lBhCl6lvJGpbyQZi3DsiaQMaXuNg0Ek8gBclMOkINgdy03O3jDqbCKgh1jI0RDn9Z5Xf7boOdMtMfdiNdNVu3PcdAcmDYwfD5rw0IQCy1pJAAuTsAG89lhexkfVxwYhTTT21bJo3PvuADhtPQb/ZBtuH5msTlibK4RxaViGvd5hfmANilw5ka/SGlJCG3GkQ4kgX222b7LoillEoDgQ5pFwQQQb7iCE/qW8kEDCaNkDI4IhosjaGNHINFh8l42cjC62tozS4e5jDIbSuc4tOr4tbbiTa55X5rZpGBouN4TOtdz+SDns5jMR/zIPzH9kz/ANEsQ+/D+Y/suixIefyT+pbyQc2/9EsQ+/B+Y/svIyqzX4hhsJqZWtkiHqdGdLR6uFt3VdU6lvJa/ljicVNRTvqXNEerc2zrea4IDQDvJ3WQcgIWVhAIQhAIQhAK8Po65RG8uHSO3XliB+EjR03H4qj17OR+NOoK6CqaSAx40rcWHY8W47CUHZSTL6T2URlSXAOBuCAQdm0HaEpshJsTsKBtCl6lvJGpbyQOIUXxB6I8QeiBEu891Un0h6rRpKeIH1Skns1quERA7TfaqX+kjFaOkIv6n/IIKLQhCAWWi5sNpO5YXs5GzxR4hSyVH902eMvvutpDae29BvGTmQmUJhaaeV8DCLtY6oLLD+QX0VY2bLJvF6OpfJic5kjMdmjXOks6426J6cVYTSAA9huDuO8EHbcWWfEHkEDs/pKovFsjMoX1Er4asiN0jyweJcLMLiWi3DZbYrvEhd5TxS/DjmUFBjIbKX+MP+qcnv7B5T/xh/1T/wBlexgA27UjxB5BBRn9g8p/4w/6p/7LU8tskcZp49diDnzRtO1wlMrWcLkH097Lp/xB5BeVldNBDQzy1JAj1Tr3ttuDYAcSTwQcdlYWSsIBCEIBCEIBZWEIOqs12JeJwmleTctj1buO2Ly7fYBbZFvHdVh9HeYSYfNGSfq5v/k0FWsYgNovsQPIUXxB6I8QeiBpCf8ADdUeG6oHYtw7Kq/pFUJfh0UwH91ML/1gtVoa7R2W3bFr+X2HePw2ppmtu50bjH/OzzMHuQB7oORCsLLgQbEWI3rCAQhCD2qHKyvgYIoaydjBuaJHWHYX2KVDl5ibXB3jZzYg2L3EGxvYjiFraEHY2S+LMraeGqj9MrA63I28zT1BuF5+cvDKueic7Dp5Ip4jptEbi3WD7TDbfzHUdVT+ZHLltHL4GpdaKV143HcyQ7LE8A7nzXQviOiDkl+XWKglrq6pBBsQZHAgjeCE3/bnE/46o/8AI5XPnNzXMxBxq6ECOoPrZsDJTzv9l/XiqFxfB6ijkMVVC+J43h4I+B3EdQg9P+3OJ/x1R/5HKDiuUFXVgCqqZZQNwe9zgPY7F5qEAVhTcMwqeqeI6aJ8rjwY0u+Ntyn47kjXUDQ+rppI2u3ONnNvyLmkgHoUHhoQhAIQhAIQhBe30a3eSrHDSjP6FXXL6T2VM/Rxj0KapkI9UrWj2b/9q4ddpbLb9iCOhP8AhuqPDdUEhCa14Rrwgjy7z3SU66Ik3HFY1DkHM+eXJU0NcZ2NtDUkvbbcH/4jfjt91X669y1yaixOifSTbHeqN1rljx6XDpwI5Erk7FsNkpJn087S18bi1w/5HQ70ENCEIBCEIM3Vy5ss64YG0WJO8os2Oc8OTZen4vjzVMoQdpU8rXhrmODmmxBBuCOhCexHDIaluhURMkbye0O+a5NyVy6rsMNqaW7OMcg04z7b2+xCtvAs/NO8AVtO+J3F0Z1jPgbOHbag2itzR4RKdLw2h/7b3sHwBsolJmowmJ1xTl3873uHwJsp1NnYwiQX8UG/zNc35hRqvOjhTLnxQd/I1zj+gQbPh+HQ0zdCCJkbeTGhvyUHL8QnCKvxFtDw8m+3q0Tq9H8Wlo2Vd43nxgYCKOnfKeDpDoM+AuT+iqzKrLmuxTy1Uv1YNxEwaEY/p3n3JQa0hCEAhCEAsrC9nJDAX4jWRUkYPnd5j91g2vd8EHQeZrDDT4RCXDbMXS+zj5f0F/db1HvHdJpqERMbGwANY0NaBwDRYD4BOtiINzwQSkJrXhGvCCKhK1Z5FGrPIoJUW4dktNseAACUrWDmEEao9SrrOtkAMTi8RTgCqjbs4a1o+w7qOBVjTC5uNqRqzyKDi6eF0bix7S1zSQ4EWII3gjmml0lnMzZMxJrqmmDY6obdvlbNbg7k7r8VztiFDLTyOhnY6N7TZzXCxCCMhCEAhCEAhCEAhCEAhCEAhCEAhCXFG57g1gLnE2AAuSeAAG9BhovsG87l0hmUyKOHw+KqG2qJ27jvjj3tb0cd59gvFzVZrHQFtfiDPrN8URF9D8cn4uQ4K4YRY3OxBKSJfSeyNYOYWHvBBAKCIhK1Z5FGrPIoJqEIQQpd57pKVLvPdJQSqf0p1NU/pTqCPVcFquV+RdJirNGoZZ4HklZYPb78R0K2qp4JhBzTlXmpr6HSfE3xEQ26UYOkB+KPf8LrQnNIJBFiNhB2EEc12xTb/ZeNlFkNh+IXNVTML/vtvHJ+dtife6DkBYV845mFiN3UdU5vJsrQ4DppCxWkYlmdxOK5jZHMPwPAJ9nW+aCvUL363IrEof7yin/pjc8fFlwvLmwydnrhkb/Mxw+YQREJRYRvBS46Z7tjWOPZpPyQNIXrUmTNbMbRUk7u0T7fG1lseGZpcWn2+HEY5yva39Bc/og0dYV24NmDebGsqwBxbE25/M79lvmC5s8NoHB0cAkeAPPMTIb7doB8rfYIKCyVzfV+IkOii0Iz/iSXa23McXeyvrN9m2pML+strp7bZXgbOerb9kdd620C2wblIpeKCQmqj0p1NVHpQRUqPeO6SlR7x3QTUIQg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4" y="4575173"/>
            <a:ext cx="532781" cy="53278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871" y="5134129"/>
            <a:ext cx="266390" cy="26639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36" y="4732336"/>
            <a:ext cx="266390" cy="26639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530" y="3816038"/>
            <a:ext cx="266390" cy="26639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996" y="3867305"/>
            <a:ext cx="266390" cy="26639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665" y="4908548"/>
            <a:ext cx="266390" cy="26639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31" y="4045741"/>
            <a:ext cx="266390" cy="26639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788" y="3883333"/>
            <a:ext cx="266390" cy="26639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77" y="2728423"/>
            <a:ext cx="266390" cy="266390"/>
          </a:xfrm>
          <a:prstGeom prst="rect">
            <a:avLst/>
          </a:prstGeom>
        </p:spPr>
      </p:pic>
      <p:pic>
        <p:nvPicPr>
          <p:cNvPr id="5124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31" y="1947059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76" y="1723357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40" y="2450295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654" y="2704565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Image result for clipart university buil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92" y="3096543"/>
            <a:ext cx="555780" cy="44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AutoShape 6" descr="Image result for automatic weather station clip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8" descr="Image result for automatic weather station clipart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10" descr="https://banner2.kisspng.com/20180613/wbp/kisspng-weather-station-bermad-water-technologies-building-weather-station-5b2143e28c1078.3000177415289067225737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32" name="Picture 12" descr="Weather St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0" y="2080480"/>
            <a:ext cx="710579" cy="79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2" descr="Weather St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350" y="4841563"/>
            <a:ext cx="355291" cy="39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2" descr="Weather St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142" y="2572605"/>
            <a:ext cx="355291" cy="39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2" descr="Weather St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530" y="2231291"/>
            <a:ext cx="355291" cy="39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2" descr="Weather Sta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54" y="2170760"/>
            <a:ext cx="355291" cy="39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H" smtClean="0"/>
              <a:t>The new , WIGOS , reality</a:t>
            </a:r>
            <a:br>
              <a:rPr lang="fr-CH" smtClean="0"/>
            </a:br>
            <a:r>
              <a:rPr lang="fr-CH" smtClean="0"/>
              <a:t>do more with less!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9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mtClean="0"/>
              <a:t>Conclusion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mtClean="0"/>
              <a:t>By using other networks and external partners, we were able to double the network capability with little investment</a:t>
            </a:r>
          </a:p>
          <a:p>
            <a:endParaRPr lang="fr-CH"/>
          </a:p>
          <a:p>
            <a:r>
              <a:rPr lang="fr-CH" smtClean="0"/>
              <a:t>WIGOS: allowing metservices to do more with less</a:t>
            </a:r>
          </a:p>
          <a:p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5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err="1" smtClean="0"/>
              <a:t>Understand</a:t>
            </a:r>
            <a:r>
              <a:rPr lang="fr-CH" dirty="0" smtClean="0"/>
              <a:t> </a:t>
            </a:r>
            <a:r>
              <a:rPr lang="fr-CH" dirty="0" err="1" smtClean="0"/>
              <a:t>what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WIGOS</a:t>
            </a:r>
          </a:p>
          <a:p>
            <a:endParaRPr lang="fr-CH" dirty="0" smtClean="0"/>
          </a:p>
          <a:p>
            <a:r>
              <a:rPr lang="fr-CH" dirty="0" err="1" smtClean="0"/>
              <a:t>Understand</a:t>
            </a:r>
            <a:r>
              <a:rPr lang="fr-CH" dirty="0" smtClean="0"/>
              <a:t> </a:t>
            </a:r>
            <a:r>
              <a:rPr lang="fr-CH" dirty="0" err="1" smtClean="0"/>
              <a:t>why</a:t>
            </a:r>
            <a:r>
              <a:rPr lang="fr-CH" dirty="0" smtClean="0"/>
              <a:t> </a:t>
            </a:r>
            <a:r>
              <a:rPr lang="fr-CH" b="1" dirty="0" err="1" smtClean="0"/>
              <a:t>integration</a:t>
            </a:r>
            <a:r>
              <a:rPr lang="fr-CH" b="1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a good </a:t>
            </a:r>
            <a:r>
              <a:rPr lang="fr-CH" dirty="0" err="1" smtClean="0"/>
              <a:t>idea</a:t>
            </a:r>
            <a:endParaRPr lang="fr-CH" dirty="0" smtClean="0"/>
          </a:p>
          <a:p>
            <a:endParaRPr lang="fr-CH" smtClean="0"/>
          </a:p>
          <a:p>
            <a:r>
              <a:rPr lang="fr-CH" smtClean="0"/>
              <a:t>How </a:t>
            </a:r>
            <a:r>
              <a:rPr lang="fr-CH" dirty="0" smtClean="0"/>
              <a:t>OSCAR relates to WIGOS</a:t>
            </a:r>
          </a:p>
          <a:p>
            <a:endParaRPr lang="fr-CH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16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The Pre-operational Phase of WIGOS</a:t>
            </a:r>
          </a:p>
          <a:p>
            <a:pPr marL="682625" indent="-682625">
              <a:buFont typeface="+mj-lt"/>
              <a:buAutoNum type="romanUcPeriod"/>
            </a:pPr>
            <a:r>
              <a:rPr lang="fr-CH" sz="2800" dirty="0" smtClean="0"/>
              <a:t>Final </a:t>
            </a:r>
            <a:r>
              <a:rPr lang="fr-CH" sz="2800" dirty="0" err="1" smtClean="0"/>
              <a:t>Remarks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439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2625" indent="-682625">
              <a:buFont typeface="+mj-lt"/>
              <a:buAutoNum type="romanUcPeriod"/>
            </a:pPr>
            <a:r>
              <a:rPr lang="en-US" sz="2800" dirty="0"/>
              <a:t>The </a:t>
            </a:r>
            <a:r>
              <a:rPr lang="en-US" sz="2800" dirty="0" smtClean="0"/>
              <a:t>Pre-operational Phase of WIGOS</a:t>
            </a:r>
          </a:p>
          <a:p>
            <a:pPr marL="682625" indent="-682625">
              <a:buFont typeface="+mj-lt"/>
              <a:buAutoNum type="romanUcPeriod"/>
            </a:pPr>
            <a:r>
              <a:rPr lang="fr-CH" sz="2800" dirty="0"/>
              <a:t>Final </a:t>
            </a:r>
            <a:r>
              <a:rPr lang="fr-CH" sz="2800" dirty="0" err="1" smtClean="0"/>
              <a:t>Remarks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061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C:\Users\Timo\Downloads\P10004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1" y="274638"/>
            <a:ext cx="8547098" cy="641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45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Discussion (1)</a:t>
            </a:r>
            <a:r>
              <a:rPr lang="en-US" sz="3600" b="1" dirty="0">
                <a:solidFill>
                  <a:srgbClr val="00B050"/>
                </a:solidFill>
              </a:rPr>
              <a:t/>
            </a:r>
            <a:br>
              <a:rPr lang="en-US" sz="3600" b="1" dirty="0">
                <a:solidFill>
                  <a:srgbClr val="00B050"/>
                </a:solidFill>
              </a:rPr>
            </a:br>
            <a:r>
              <a:rPr lang="en-US" sz="3200" dirty="0" smtClean="0">
                <a:solidFill>
                  <a:srgbClr val="00B050"/>
                </a:solidFill>
              </a:rPr>
              <a:t>(WIGOS metadata)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704109"/>
            <a:ext cx="8713790" cy="496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WIGOS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metadata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Why do we need WIGOS metadata?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Why do we need OSCAR/Surface?</a:t>
            </a: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320675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600" dirty="0" smtClean="0">
              <a:latin typeface="Arial"/>
              <a:ea typeface="Arial"/>
              <a:cs typeface="Arial"/>
              <a:sym typeface="Arial"/>
            </a:endParaRPr>
          </a:p>
          <a:p>
            <a:pPr marL="320675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600" dirty="0" smtClean="0">
                <a:latin typeface="Arial"/>
                <a:ea typeface="Arial"/>
                <a:cs typeface="Arial"/>
                <a:sym typeface="Arial"/>
              </a:rPr>
              <a:t>How to collect WIGOS metadata within each Country?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89892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Why do we talk about WIGOS?</a:t>
            </a:r>
            <a:br>
              <a:rPr lang="en-US" sz="3600" b="1" dirty="0">
                <a:solidFill>
                  <a:srgbClr val="000090"/>
                </a:solidFill>
              </a:rPr>
            </a:br>
            <a:r>
              <a:rPr lang="en-US" sz="3200" dirty="0">
                <a:solidFill>
                  <a:srgbClr val="000090"/>
                </a:solidFill>
              </a:rPr>
              <a:t>(WMO Integrated Global Observing System)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704109"/>
            <a:ext cx="8713790" cy="496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Because OSCAR/Surface is part of WIGOS:</a:t>
            </a: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It was planned and developed under the context of the Implementation Phase of WIGOS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It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an essential component of the WMO RRR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process</a:t>
            </a:r>
            <a:endParaRPr lang="en-US" sz="2200" dirty="0" smtClean="0">
              <a:latin typeface="Arial"/>
              <a:ea typeface="Arial"/>
              <a:cs typeface="Arial"/>
              <a:sym typeface="Arial"/>
            </a:endParaRP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It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the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pratical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implementation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fr-CH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WIGOS </a:t>
            </a:r>
            <a:r>
              <a:rPr lang="fr-CH" sz="2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Metadata</a:t>
            </a:r>
            <a:r>
              <a:rPr lang="fr-CH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 Standard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It is the first tangible deliverable of </a:t>
            </a:r>
            <a:r>
              <a:rPr lang="en-US" sz="2200" smtClean="0">
                <a:latin typeface="Arial"/>
                <a:ea typeface="Arial"/>
                <a:cs typeface="Arial"/>
                <a:sym typeface="Arial"/>
              </a:rPr>
              <a:t>WIGOS</a:t>
            </a:r>
            <a:endParaRPr lang="en-US" sz="22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550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What is WIGOS?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334218"/>
            <a:ext cx="8713790" cy="5335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WMO foundational activity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addressing the observing needs of the weather, climate, water and environmental services of its Members</a:t>
            </a:r>
          </a:p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A framework for integrating all WMO observing systems and WMO contributions to co-sponsored observing systems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a common regulatory and management structure</a:t>
            </a:r>
          </a:p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WIGOS is </a:t>
            </a:r>
            <a:r>
              <a:rPr lang="en-US" sz="2400" u="sng" dirty="0" smtClean="0"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24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replacing or taking over existing observing systems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they will continue to be owned and operated by a diverse array of organizations and </a:t>
            </a:r>
            <a:r>
              <a:rPr lang="en-US" sz="2200" dirty="0" err="1" smtClean="0"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, national as well as international.</a:t>
            </a:r>
          </a:p>
        </p:txBody>
      </p:sp>
    </p:spTree>
    <p:extLst>
      <p:ext uri="{BB962C8B-B14F-4D97-AF65-F5344CB8AC3E}">
        <p14:creationId xmlns:p14="http://schemas.microsoft.com/office/powerpoint/2010/main" val="42011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What is WIGOS?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95288" y="1052513"/>
            <a:ext cx="2160587" cy="49688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800" b="0" dirty="0"/>
              <a:t>World Weather Watch</a:t>
            </a:r>
          </a:p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800" b="0" dirty="0"/>
          </a:p>
        </p:txBody>
      </p:sp>
      <p:sp>
        <p:nvSpPr>
          <p:cNvPr id="5" name="Rectangle 4"/>
          <p:cNvSpPr/>
          <p:nvPr/>
        </p:nvSpPr>
        <p:spPr>
          <a:xfrm>
            <a:off x="755650" y="2546350"/>
            <a:ext cx="1439863" cy="8429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GOS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3814763"/>
            <a:ext cx="1439863" cy="7667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GDPFS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5006975"/>
            <a:ext cx="1439863" cy="7667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60763" y="1901825"/>
            <a:ext cx="2298700" cy="21574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3600" dirty="0"/>
              <a:t>WIGOS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80288" y="1955800"/>
            <a:ext cx="1439862" cy="393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GCW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80288" y="1547813"/>
            <a:ext cx="1439862" cy="3667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GAW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80288" y="2389188"/>
            <a:ext cx="1439862" cy="360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Hydro OS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14520" y="4827673"/>
            <a:ext cx="5388408" cy="1079500"/>
          </a:xfrm>
          <a:prstGeom prst="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3200" dirty="0" smtClean="0"/>
              <a:t>WMO Information System -WIS</a:t>
            </a:r>
            <a:endParaRPr lang="en-AU" sz="3200" dirty="0"/>
          </a:p>
        </p:txBody>
      </p:sp>
      <p:sp>
        <p:nvSpPr>
          <p:cNvPr id="14" name="Trapezoid 13"/>
          <p:cNvSpPr/>
          <p:nvPr/>
        </p:nvSpPr>
        <p:spPr>
          <a:xfrm rot="16200000">
            <a:off x="1807369" y="2274094"/>
            <a:ext cx="2112963" cy="1368425"/>
          </a:xfrm>
          <a:prstGeom prst="trapezoid">
            <a:avLst>
              <a:gd name="adj" fmla="val 46910"/>
            </a:avLst>
          </a:prstGeom>
          <a:blipFill dpi="0" rotWithShape="1">
            <a:blip r:embed="rId2">
              <a:extLst/>
            </a:blip>
            <a:srcRect/>
            <a:stretch>
              <a:fillRect/>
            </a:stretch>
          </a:blip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15" name="Trapezoid 14"/>
          <p:cNvSpPr/>
          <p:nvPr/>
        </p:nvSpPr>
        <p:spPr>
          <a:xfrm rot="16200000">
            <a:off x="5198270" y="2199481"/>
            <a:ext cx="2843212" cy="1520825"/>
          </a:xfrm>
          <a:prstGeom prst="trapezoid">
            <a:avLst>
              <a:gd name="adj" fmla="val 23746"/>
            </a:avLst>
          </a:prstGeom>
          <a:blipFill dpi="0" rotWithShape="1">
            <a:blip r:embed="rId3" cstate="print">
              <a:extLst/>
            </a:blip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16" name="Rectangle 15"/>
          <p:cNvSpPr/>
          <p:nvPr/>
        </p:nvSpPr>
        <p:spPr>
          <a:xfrm>
            <a:off x="7380312" y="3206268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GCOS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380312" y="3622550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Partners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80312" y="4029774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b="0" dirty="0"/>
              <a:t>Co-sponsors</a:t>
            </a:r>
          </a:p>
        </p:txBody>
      </p:sp>
      <p:sp>
        <p:nvSpPr>
          <p:cNvPr id="19" name="Trapezoid 18"/>
          <p:cNvSpPr/>
          <p:nvPr/>
        </p:nvSpPr>
        <p:spPr>
          <a:xfrm rot="16200000">
            <a:off x="2285796" y="4679575"/>
            <a:ext cx="1047750" cy="1409700"/>
          </a:xfrm>
          <a:prstGeom prst="trapezoid">
            <a:avLst>
              <a:gd name="adj" fmla="val 13502"/>
            </a:avLst>
          </a:prstGeom>
          <a:blipFill dpi="0" rotWithShape="1">
            <a:blip r:embed="rId4" cstate="print">
              <a:extLst/>
            </a:blip>
            <a:srcRect/>
            <a:stretch>
              <a:fillRect/>
            </a:stretch>
          </a:blip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0" name="Up Arrow 19"/>
          <p:cNvSpPr/>
          <p:nvPr/>
        </p:nvSpPr>
        <p:spPr>
          <a:xfrm>
            <a:off x="4916213" y="4230602"/>
            <a:ext cx="449262" cy="527050"/>
          </a:xfrm>
          <a:prstGeom prst="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1" name="Rectangle 20"/>
          <p:cNvSpPr/>
          <p:nvPr/>
        </p:nvSpPr>
        <p:spPr>
          <a:xfrm>
            <a:off x="7380288" y="2805113"/>
            <a:ext cx="1439862" cy="360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 dirty="0"/>
          </a:p>
        </p:txBody>
      </p:sp>
      <p:sp>
        <p:nvSpPr>
          <p:cNvPr id="22" name="Right Arrow 21"/>
          <p:cNvSpPr/>
          <p:nvPr/>
        </p:nvSpPr>
        <p:spPr>
          <a:xfrm>
            <a:off x="3348038" y="2805113"/>
            <a:ext cx="452437" cy="36036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3" name="Right Arrow 22"/>
          <p:cNvSpPr/>
          <p:nvPr/>
        </p:nvSpPr>
        <p:spPr>
          <a:xfrm rot="10800000">
            <a:off x="5580063" y="2805113"/>
            <a:ext cx="452437" cy="36036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</p:spTree>
    <p:extLst>
      <p:ext uri="{BB962C8B-B14F-4D97-AF65-F5344CB8AC3E}">
        <p14:creationId xmlns:p14="http://schemas.microsoft.com/office/powerpoint/2010/main" val="263231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8" y="274639"/>
            <a:ext cx="5918662" cy="904874"/>
          </a:xfrm>
        </p:spPr>
        <p:txBody>
          <a:bodyPr>
            <a:normAutofit/>
          </a:bodyPr>
          <a:lstStyle/>
          <a:p>
            <a:r>
              <a:rPr lang="en-US" sz="3400" b="1" dirty="0" smtClean="0">
                <a:solidFill>
                  <a:srgbClr val="000090"/>
                </a:solidFill>
              </a:rPr>
              <a:t>WIGOS Component Systems</a:t>
            </a:r>
            <a:endParaRPr lang="en-US" sz="3400" dirty="0"/>
          </a:p>
        </p:txBody>
      </p:sp>
      <p:sp>
        <p:nvSpPr>
          <p:cNvPr id="5" name="Shape 241"/>
          <p:cNvSpPr txBox="1">
            <a:spLocks/>
          </p:cNvSpPr>
          <p:nvPr/>
        </p:nvSpPr>
        <p:spPr>
          <a:xfrm>
            <a:off x="458787" y="1179512"/>
            <a:ext cx="4437758" cy="525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Global Observing System (WWW/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GOS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Observing component of Global Atmospheric Watch (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GAW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WMO Hydrological Observations (including 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WHYCOS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 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Observing component of Global Cryosphere Watch (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GCW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24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image4.jpeg" descr="atmos_observatories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5290" y="4554537"/>
            <a:ext cx="3095853" cy="2138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5.jpeg" descr="WaterSensor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32362" y="3213100"/>
            <a:ext cx="2514612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6.jpeg" descr="15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16687" y="2209800"/>
            <a:ext cx="2484449" cy="165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7.jpeg" descr="GOS-fullsiz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96439" y="260352"/>
            <a:ext cx="3324229" cy="210502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0737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(1)</a:t>
            </a:r>
            <a:endParaRPr lang="en-US" sz="3600" dirty="0"/>
          </a:p>
        </p:txBody>
      </p:sp>
      <p:sp>
        <p:nvSpPr>
          <p:cNvPr id="4" name="Shape 249"/>
          <p:cNvSpPr txBox="1">
            <a:spLocks/>
          </p:cNvSpPr>
          <p:nvPr/>
        </p:nvSpPr>
        <p:spPr>
          <a:xfrm>
            <a:off x="203949" y="1324754"/>
            <a:ext cx="8713790" cy="5100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I. NMHS mandate typically broader now than when the World Weather Watch and the GOS were created, including e.g.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Climate monitoring, climate change, mitigation 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Air quality, atmospheric composition from urban to planetary scales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Oceans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Cryosphere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Water resources</a:t>
            </a:r>
          </a:p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sz="2000" b="1" dirty="0" smtClean="0">
              <a:latin typeface="Arial"/>
              <a:ea typeface="Arial"/>
              <a:cs typeface="Arial"/>
              <a:sym typeface="Arial"/>
            </a:endParaRPr>
          </a:p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II. Technical and scientific advances: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Observing technology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Telecommunications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Numerical modeling and data assimilation 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Increased user demand to access and use observations in decision making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26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(2)</a:t>
            </a:r>
            <a:endParaRPr lang="en-US" sz="3600" dirty="0"/>
          </a:p>
        </p:txBody>
      </p:sp>
      <p:sp>
        <p:nvSpPr>
          <p:cNvPr id="4" name="Shape 249"/>
          <p:cNvSpPr txBox="1">
            <a:spLocks/>
          </p:cNvSpPr>
          <p:nvPr/>
        </p:nvSpPr>
        <p:spPr>
          <a:xfrm>
            <a:off x="203949" y="1324754"/>
            <a:ext cx="8713790" cy="5100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3923" indent="-423923" defTabSz="905255">
              <a:spcBef>
                <a:spcPts val="600"/>
              </a:spcBef>
              <a:buClr>
                <a:srgbClr val="011993"/>
              </a:buClr>
              <a:buSzPct val="100000"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III. </a:t>
            </a:r>
            <a:r>
              <a:rPr lang="en-US" sz="2400" dirty="0"/>
              <a:t>Economic realities</a:t>
            </a:r>
          </a:p>
          <a:p>
            <a:pPr marL="742243" lvl="1" indent="-361244" defTabSz="905255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Budgetary pressure on many NMHS, in spite of expanding mandates and increasing demand for services</a:t>
            </a:r>
          </a:p>
          <a:p>
            <a:pPr marL="742243" lvl="1" indent="-361244" defTabSz="905255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Exploiting synergies through integration across:</a:t>
            </a:r>
            <a:endParaRPr lang="en-US" dirty="0"/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disciplines </a:t>
            </a:r>
            <a:r>
              <a:rPr lang="en-US" dirty="0"/>
              <a:t>(e.g. weather and climate)</a:t>
            </a:r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organizational </a:t>
            </a:r>
            <a:r>
              <a:rPr lang="en-US" dirty="0"/>
              <a:t>boundaries, e.g. between different national ministries/departments operating observing systems</a:t>
            </a:r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technological </a:t>
            </a:r>
            <a:r>
              <a:rPr lang="en-US" dirty="0"/>
              <a:t>boundaries, e.g. between surface- and space-based systems</a:t>
            </a:r>
          </a:p>
          <a:p>
            <a:pPr marL="533402" lvl="2" indent="0" defTabSz="905255">
              <a:spcBef>
                <a:spcPts val="600"/>
              </a:spcBef>
              <a:buSzPct val="100000"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73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9"/>
            <a:ext cx="8229600" cy="77813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(example)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" y="1052774"/>
            <a:ext cx="6336600" cy="4752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439" y="1241623"/>
            <a:ext cx="3061649" cy="40821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0" y="1052774"/>
            <a:ext cx="2545513" cy="3394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868" y="3835400"/>
            <a:ext cx="3969125" cy="29768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42" y="2338865"/>
            <a:ext cx="2857089" cy="38094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195" y="2923624"/>
            <a:ext cx="2794781" cy="37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4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How to implement WIGOS?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334218"/>
            <a:ext cx="8713790" cy="5335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600" dirty="0" err="1" smtClean="0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fr-CH" sz="2600" dirty="0" smtClean="0">
                <a:latin typeface="Arial"/>
                <a:ea typeface="Arial"/>
                <a:cs typeface="Arial"/>
                <a:sym typeface="Arial"/>
              </a:rPr>
              <a:t>:</a:t>
            </a:r>
            <a:endParaRPr lang="en-US" sz="26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Integration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Sharing data and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metadata</a:t>
            </a: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Partnerships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Leadership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Planning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Interoperable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systems</a:t>
            </a:r>
            <a:endParaRPr lang="fr-CH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Cooperation</a:t>
            </a:r>
            <a:endParaRPr lang="fr-CH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altLang="en-US" sz="2400" dirty="0" smtClean="0">
                <a:latin typeface="Arial" charset="0"/>
              </a:rPr>
              <a:t>Culture </a:t>
            </a:r>
            <a:r>
              <a:rPr lang="en-US" altLang="en-US" sz="2400" dirty="0">
                <a:latin typeface="Arial" charset="0"/>
              </a:rPr>
              <a:t>of compliance</a:t>
            </a: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49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778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WMO Rolling </a:t>
            </a:r>
            <a:r>
              <a:rPr lang="en-US" sz="3600" b="1" dirty="0">
                <a:solidFill>
                  <a:srgbClr val="000090"/>
                </a:solidFill>
              </a:rPr>
              <a:t>Review of Requirements (RRR)</a:t>
            </a:r>
          </a:p>
        </p:txBody>
      </p:sp>
      <p:sp>
        <p:nvSpPr>
          <p:cNvPr id="14" name="Shape 255"/>
          <p:cNvSpPr txBox="1">
            <a:spLocks/>
          </p:cNvSpPr>
          <p:nvPr/>
        </p:nvSpPr>
        <p:spPr>
          <a:xfrm>
            <a:off x="365128" y="965200"/>
            <a:ext cx="8383699" cy="13462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914400">
              <a:spcBef>
                <a:spcPts val="1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WMO Congress decided that:</a:t>
            </a:r>
          </a:p>
          <a:p>
            <a:pPr marL="266700" indent="-266700" defTabSz="914400">
              <a:spcBef>
                <a:spcPts val="6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RRR process shall be used to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design networks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plan the evolution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assess the performance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 of all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WMO and WMO co-sponsored observing 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systems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748" y="2400301"/>
            <a:ext cx="5457748" cy="420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Shape 255"/>
          <p:cNvSpPr txBox="1">
            <a:spLocks/>
          </p:cNvSpPr>
          <p:nvPr/>
        </p:nvSpPr>
        <p:spPr>
          <a:xfrm>
            <a:off x="323528" y="2616200"/>
            <a:ext cx="2914972" cy="3393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ea typeface="Arial"/>
                <a:cs typeface="Arial"/>
                <a:sym typeface="Arial"/>
              </a:rPr>
              <a:t>It allows to process collect, assess and record the </a:t>
            </a:r>
            <a:r>
              <a:rPr lang="en-US" sz="2000" b="1" dirty="0" smtClean="0">
                <a:ea typeface="Arial"/>
                <a:cs typeface="Arial"/>
                <a:sym typeface="Arial"/>
              </a:rPr>
              <a:t>user requirements for all WMO application areas</a:t>
            </a:r>
          </a:p>
          <a:p>
            <a:pPr marL="266700" indent="-266700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ea typeface="Arial"/>
                <a:cs typeface="Arial"/>
                <a:sym typeface="Arial"/>
              </a:rPr>
              <a:t>and match them against observational capabilities</a:t>
            </a:r>
          </a:p>
        </p:txBody>
      </p:sp>
    </p:spTree>
    <p:extLst>
      <p:ext uri="{BB962C8B-B14F-4D97-AF65-F5344CB8AC3E}">
        <p14:creationId xmlns:p14="http://schemas.microsoft.com/office/powerpoint/2010/main" val="80102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Timo\Downloads\P1000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68" y="152400"/>
            <a:ext cx="8856132" cy="664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1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778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WMO Rolling </a:t>
            </a:r>
            <a:r>
              <a:rPr lang="en-US" sz="3600" b="1" dirty="0">
                <a:solidFill>
                  <a:srgbClr val="000090"/>
                </a:solidFill>
              </a:rPr>
              <a:t>Review of Requirements (RRR)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00" y="1561397"/>
            <a:ext cx="6826696" cy="52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6718300" y="1308100"/>
            <a:ext cx="2387600" cy="30099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641600" y="1561397"/>
            <a:ext cx="2695798" cy="125482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Callout 3"/>
          <p:cNvSpPr/>
          <p:nvPr/>
        </p:nvSpPr>
        <p:spPr>
          <a:xfrm>
            <a:off x="368300" y="1719600"/>
            <a:ext cx="2273300" cy="63431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353"/>
            </a:avLst>
          </a:prstGeom>
          <a:solidFill>
            <a:schemeClr val="bg1"/>
          </a:solidFill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</a:t>
            </a:r>
          </a:p>
          <a:p>
            <a:pPr algn="ctr"/>
            <a:r>
              <a:rPr lang="fr-CH" sz="2000" b="1" dirty="0" err="1" smtClean="0">
                <a:solidFill>
                  <a:schemeClr val="tx1"/>
                </a:solidFill>
              </a:rPr>
              <a:t>Requirements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ight Arrow Callout 8"/>
          <p:cNvSpPr/>
          <p:nvPr/>
        </p:nvSpPr>
        <p:spPr>
          <a:xfrm>
            <a:off x="5232400" y="990944"/>
            <a:ext cx="2286000" cy="63431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015"/>
            </a:avLst>
          </a:prstGeom>
          <a:solidFill>
            <a:schemeClr val="bg1"/>
          </a:solidFill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</a:t>
            </a:r>
            <a:r>
              <a:rPr lang="fr-CH" sz="2000" b="1" dirty="0" err="1" smtClean="0">
                <a:solidFill>
                  <a:schemeClr val="tx1"/>
                </a:solidFill>
              </a:rPr>
              <a:t>Space</a:t>
            </a:r>
            <a:endParaRPr lang="fr-CH" sz="2000" b="1" dirty="0" smtClean="0">
              <a:solidFill>
                <a:schemeClr val="tx1"/>
              </a:solidFill>
            </a:endParaRPr>
          </a:p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OSCAR/Surface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8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638"/>
            <a:ext cx="8229600" cy="5127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Example of using OSCAR/Requirements</a:t>
            </a:r>
            <a:endParaRPr lang="en-US" sz="3600" b="1" dirty="0">
              <a:solidFill>
                <a:srgbClr val="00009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07422"/>
              </p:ext>
            </p:extLst>
          </p:nvPr>
        </p:nvGraphicFramePr>
        <p:xfrm>
          <a:off x="126999" y="584194"/>
          <a:ext cx="8915400" cy="6799480"/>
        </p:xfrm>
        <a:graphic>
          <a:graphicData uri="http://schemas.openxmlformats.org/drawingml/2006/table">
            <a:tbl>
              <a:tblPr/>
              <a:tblGrid>
                <a:gridCol w="192665"/>
                <a:gridCol w="2201898"/>
                <a:gridCol w="972505"/>
                <a:gridCol w="614698"/>
                <a:gridCol w="192665"/>
                <a:gridCol w="433500"/>
                <a:gridCol w="289000"/>
                <a:gridCol w="461024"/>
                <a:gridCol w="192665"/>
                <a:gridCol w="461024"/>
                <a:gridCol w="96333"/>
                <a:gridCol w="289000"/>
                <a:gridCol w="178905"/>
                <a:gridCol w="344048"/>
                <a:gridCol w="144498"/>
                <a:gridCol w="295881"/>
                <a:gridCol w="433500"/>
                <a:gridCol w="605522"/>
                <a:gridCol w="516069"/>
              </a:tblGrid>
              <a:tr h="23871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Application Area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Layer(s)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Accumulated precipitation (over 24 h)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Aerosol column burden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pressure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specific humidity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temperature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temperature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base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base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ice (total column)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liquid water (CLW) total column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 Ground lightning density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top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top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type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type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Downward long-wave irradiance at Earth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Downward short-wave irradiance at Earth surface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Earth surface albedo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Height of the top of PBL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Height of the tropopause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 Water Vapour (IWV)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 Water Vapour (IWV)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O3 (Total column)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(liquid or solid)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(liquid or solid)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(solid)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(solid)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3258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type at the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Temperature of the tropopause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lightning density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(vertical)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gust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66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Pre-operational Phase of WIGOS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2625" indent="-682625">
              <a:buFont typeface="+mj-lt"/>
              <a:buAutoNum type="romanUcPeriod"/>
            </a:pPr>
            <a:r>
              <a:rPr lang="fr-CH" sz="2800" dirty="0"/>
              <a:t>Final </a:t>
            </a:r>
            <a:r>
              <a:rPr lang="fr-CH" sz="2800" dirty="0" err="1" smtClean="0"/>
              <a:t>Remarks</a:t>
            </a:r>
            <a:endParaRPr lang="fr-CH" sz="2800" dirty="0" smtClean="0"/>
          </a:p>
        </p:txBody>
      </p:sp>
    </p:spTree>
    <p:extLst>
      <p:ext uri="{BB962C8B-B14F-4D97-AF65-F5344CB8AC3E}">
        <p14:creationId xmlns:p14="http://schemas.microsoft.com/office/powerpoint/2010/main" val="65194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The WIGOS Pre-Operational Phase (2016-2019)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370"/>
            <a:ext cx="8229600" cy="4708525"/>
          </a:xfrm>
        </p:spPr>
        <p:txBody>
          <a:bodyPr>
            <a:normAutofit/>
          </a:bodyPr>
          <a:lstStyle/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Five </a:t>
            </a:r>
            <a:r>
              <a:rPr lang="en-US" sz="2400" dirty="0"/>
              <a:t>main priority areas: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</a:t>
            </a:r>
            <a:r>
              <a:rPr lang="en-US" sz="2200" b="1" dirty="0" smtClean="0"/>
              <a:t>National </a:t>
            </a:r>
            <a:r>
              <a:rPr lang="en-US" sz="2200" b="1" dirty="0"/>
              <a:t>WIGOS Implementation</a:t>
            </a:r>
            <a:r>
              <a:rPr lang="en-US" sz="2200" dirty="0"/>
              <a:t>, coordination and governance mechanisms 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b="1" dirty="0"/>
              <a:t>Regulatory Material</a:t>
            </a:r>
            <a:r>
              <a:rPr lang="en-US" sz="2200" dirty="0"/>
              <a:t>, supplemented with necessary </a:t>
            </a:r>
            <a:r>
              <a:rPr lang="en-US" sz="2200" b="1" dirty="0"/>
              <a:t>guidance material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dirty="0"/>
              <a:t>Information Resource, including </a:t>
            </a:r>
            <a:r>
              <a:rPr lang="en-US" sz="2200" dirty="0" smtClean="0"/>
              <a:t>OSCAR, </a:t>
            </a:r>
            <a:r>
              <a:rPr lang="en-US" sz="2200" dirty="0"/>
              <a:t>especially </a:t>
            </a:r>
            <a:r>
              <a:rPr lang="en-US" sz="2200" b="1" dirty="0"/>
              <a:t>OSCAR/Surface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dirty="0"/>
              <a:t>Data </a:t>
            </a:r>
            <a:r>
              <a:rPr lang="en-US" sz="2200" b="1" dirty="0"/>
              <a:t>Quality Monitoring System</a:t>
            </a:r>
            <a:r>
              <a:rPr lang="en-US" sz="2200" dirty="0"/>
              <a:t> (WDQMS)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Regional </a:t>
            </a:r>
            <a:r>
              <a:rPr lang="en-US" sz="2200" dirty="0"/>
              <a:t>Structure; </a:t>
            </a:r>
            <a:r>
              <a:rPr lang="en-US" sz="2200" b="1" dirty="0"/>
              <a:t>Regional WIGOS Centers</a:t>
            </a:r>
          </a:p>
        </p:txBody>
      </p:sp>
      <p:sp>
        <p:nvSpPr>
          <p:cNvPr id="8" name="Shape 259"/>
          <p:cNvSpPr/>
          <p:nvPr/>
        </p:nvSpPr>
        <p:spPr>
          <a:xfrm>
            <a:off x="5785658" y="5135649"/>
            <a:ext cx="3167149" cy="5386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>
            <a:solidFill>
              <a:schemeClr val="accent2">
                <a:lumMod val="75000"/>
              </a:schemeClr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lvl="1" algn="ctr">
              <a:buSzPct val="100000"/>
              <a:defRPr sz="2500">
                <a:latin typeface="Avenir Roman"/>
                <a:ea typeface="Avenir Roman"/>
                <a:cs typeface="Avenir Roman"/>
                <a:sym typeface="Avenir Roman"/>
              </a:defRPr>
            </a:pP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fr-CH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dirty="0">
                <a:latin typeface="Arial" panose="020B0604020202020204" pitchFamily="34" charset="0"/>
                <a:cs typeface="Arial" panose="020B0604020202020204" pitchFamily="34" charset="0"/>
              </a:rPr>
              <a:t>what WIGOS </a:t>
            </a: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H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and stations 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exist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260"/>
          <p:cNvSpPr/>
          <p:nvPr/>
        </p:nvSpPr>
        <p:spPr>
          <a:xfrm>
            <a:off x="16052" y="3246964"/>
            <a:ext cx="9093204" cy="884461"/>
          </a:xfrm>
          <a:prstGeom prst="ellipse">
            <a:avLst/>
          </a:prstGeom>
          <a:ln w="22225">
            <a:solidFill>
              <a:schemeClr val="accent2">
                <a:lumMod val="75000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spcBef>
                <a:spcPts val="1400"/>
              </a:spcBef>
              <a:defRPr sz="2400">
                <a:latin typeface="Avenir Roman"/>
                <a:ea typeface="Avenir Roman"/>
                <a:cs typeface="Avenir Roman"/>
                <a:sym typeface="Avenir Roman"/>
              </a:defRPr>
            </a:pPr>
            <a:endParaRPr/>
          </a:p>
        </p:txBody>
      </p:sp>
      <p:sp>
        <p:nvSpPr>
          <p:cNvPr id="10" name="Shape 261"/>
          <p:cNvSpPr/>
          <p:nvPr/>
        </p:nvSpPr>
        <p:spPr>
          <a:xfrm flipH="1" flipV="1">
            <a:off x="7518275" y="4006735"/>
            <a:ext cx="1168524" cy="112891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150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National WIGOS Implementation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356600" cy="4708525"/>
          </a:xfrm>
        </p:spPr>
        <p:txBody>
          <a:bodyPr>
            <a:normAutofit fontScale="92500" lnSpcReduction="10000"/>
          </a:bodyPr>
          <a:lstStyle/>
          <a:p>
            <a:pPr marL="3175" lvl="1" indent="0">
              <a:buNone/>
            </a:pPr>
            <a:r>
              <a:rPr lang="en-US" sz="2600" dirty="0" smtClean="0"/>
              <a:t>Members shall be WIGOS ready:</a:t>
            </a:r>
            <a:endParaRPr lang="en-US" sz="2600" dirty="0"/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 smtClean="0"/>
              <a:t>Completed </a:t>
            </a:r>
            <a:r>
              <a:rPr lang="en-US" sz="2200" b="1" dirty="0"/>
              <a:t>WIGOS metadata of all observing stations across all WIGOS </a:t>
            </a:r>
            <a:r>
              <a:rPr lang="en-US" sz="2200" b="1" dirty="0" smtClean="0"/>
              <a:t>components, </a:t>
            </a:r>
            <a:r>
              <a:rPr lang="en-US" sz="2200" b="1" dirty="0"/>
              <a:t>for which observations are exchanged </a:t>
            </a:r>
            <a:r>
              <a:rPr lang="en-US" sz="2200" b="1" dirty="0" smtClean="0"/>
              <a:t>internationally, via OSCAR/Surface; </a:t>
            </a:r>
            <a:endParaRPr lang="en-US" sz="2200" b="1" dirty="0"/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/>
              <a:t>WIGOS metadata compliance achieved;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/>
              <a:t>WIGOS Station Identifiers: implemented;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WDQMS: national process for acting on quality problem information received from the WDQMS in place</a:t>
            </a:r>
            <a:r>
              <a:rPr lang="en-US" sz="2200" dirty="0" smtClean="0"/>
              <a:t>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National WIGOS governance, coordination and implementation mechanisms established;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Nominate national WIGOS focal points and </a:t>
            </a:r>
            <a:r>
              <a:rPr lang="en-US" sz="2200" dirty="0" smtClean="0"/>
              <a:t>OSCAR/Surface </a:t>
            </a:r>
            <a:r>
              <a:rPr lang="en-US" sz="2200" dirty="0"/>
              <a:t>FPs;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WIGOS implementation coordinated with the implementation of WIS and other WMO key priorities</a:t>
            </a:r>
            <a:r>
              <a:rPr lang="en-US" sz="2200" dirty="0" smtClean="0"/>
              <a:t>.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fr-CH" sz="2200" dirty="0" smtClean="0"/>
              <a:t>National Observations </a:t>
            </a:r>
            <a:r>
              <a:rPr lang="fr-CH" sz="2200" dirty="0" err="1" smtClean="0"/>
              <a:t>Strategy</a:t>
            </a:r>
            <a:endParaRPr lang="en-US" sz="2200" dirty="0"/>
          </a:p>
        </p:txBody>
      </p:sp>
      <p:sp>
        <p:nvSpPr>
          <p:cNvPr id="5" name="Shape 260"/>
          <p:cNvSpPr/>
          <p:nvPr/>
        </p:nvSpPr>
        <p:spPr>
          <a:xfrm>
            <a:off x="75894" y="1700797"/>
            <a:ext cx="9009917" cy="1773923"/>
          </a:xfrm>
          <a:prstGeom prst="ellipse">
            <a:avLst/>
          </a:prstGeom>
          <a:ln w="22225">
            <a:solidFill>
              <a:schemeClr val="accent2">
                <a:lumMod val="75000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spcBef>
                <a:spcPts val="1400"/>
              </a:spcBef>
              <a:defRPr sz="2400">
                <a:latin typeface="Avenir Roman"/>
                <a:ea typeface="Avenir Roman"/>
                <a:cs typeface="Avenir Roman"/>
                <a:sym typeface="Avenir Roman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253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238"/>
            <a:ext cx="8229600" cy="95726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</a:t>
            </a:r>
            <a:r>
              <a:rPr lang="en-US" sz="3600" b="1" dirty="0" smtClean="0">
                <a:solidFill>
                  <a:srgbClr val="000090"/>
                </a:solidFill>
              </a:rPr>
              <a:t>Regulatory and Guidance Material</a:t>
            </a:r>
            <a:endParaRPr lang="en-US" sz="3600" dirty="0"/>
          </a:p>
        </p:txBody>
      </p:sp>
      <p:pic>
        <p:nvPicPr>
          <p:cNvPr id="6" name="Picture 2" descr="\\INTERNAL.WMO.INT\UserData\Redirected\izahumensky\Desktop\Screen\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22" y="2569613"/>
            <a:ext cx="3171943" cy="425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INTERNAL.WMO.INT\UserData\Redirected\izahumensky\Desktop\Screen\11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2569612"/>
            <a:ext cx="3074865" cy="425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124438"/>
            <a:ext cx="8356600" cy="1445175"/>
          </a:xfrm>
        </p:spPr>
        <p:txBody>
          <a:bodyPr>
            <a:normAutofit lnSpcReduction="10000"/>
          </a:bodyPr>
          <a:lstStyle/>
          <a:p>
            <a:pPr marL="3175" lvl="1" indent="0" algn="ctr">
              <a:spcBef>
                <a:spcPts val="0"/>
              </a:spcBef>
              <a:buNone/>
            </a:pPr>
            <a:r>
              <a:rPr lang="en-US" sz="2400" dirty="0" smtClean="0"/>
              <a:t>Members shall implement </a:t>
            </a:r>
            <a:r>
              <a:rPr lang="en-US" sz="2400" dirty="0"/>
              <a:t>and operate their observing networks and systems in accordance </a:t>
            </a:r>
            <a:r>
              <a:rPr lang="en-US" sz="2400" dirty="0" smtClean="0"/>
              <a:t>with:</a:t>
            </a:r>
          </a:p>
          <a:p>
            <a:pPr marL="3175" lvl="1" indent="0">
              <a:spcBef>
                <a:spcPts val="0"/>
              </a:spcBef>
              <a:buNone/>
            </a:pPr>
            <a:r>
              <a:rPr lang="en-US" sz="2200" b="1" dirty="0" smtClean="0"/>
              <a:t>  WMO </a:t>
            </a:r>
            <a:r>
              <a:rPr lang="en-US" sz="2200" b="1" dirty="0"/>
              <a:t>Technical Regulations </a:t>
            </a:r>
            <a:r>
              <a:rPr lang="en-US" sz="2200" b="1" dirty="0" smtClean="0"/>
              <a:t>                        and </a:t>
            </a:r>
            <a:r>
              <a:rPr lang="en-US" sz="2200" b="1" dirty="0"/>
              <a:t>Manual on WIGOS </a:t>
            </a:r>
            <a:endParaRPr lang="en-US" sz="2200" b="1" dirty="0" smtClean="0"/>
          </a:p>
          <a:p>
            <a:pPr marL="3175" lvl="1" indent="0">
              <a:spcBef>
                <a:spcPts val="0"/>
              </a:spcBef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  (</a:t>
            </a:r>
            <a:r>
              <a:rPr lang="en-US" sz="2200" dirty="0"/>
              <a:t>WMO-No. 49</a:t>
            </a:r>
            <a:r>
              <a:rPr lang="en-US" sz="2200" dirty="0" smtClean="0"/>
              <a:t>)                                             (WMO No.1160)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7008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Information Resource, including OSCAR, </a:t>
            </a:r>
            <a:r>
              <a:rPr lang="en-US" sz="3800" b="1" dirty="0">
                <a:solidFill>
                  <a:srgbClr val="000090"/>
                </a:solidFill>
              </a:rPr>
              <a:t>especially </a:t>
            </a:r>
            <a:r>
              <a:rPr lang="en-US" sz="3800" b="1" dirty="0" smtClean="0">
                <a:solidFill>
                  <a:srgbClr val="000090"/>
                </a:solidFill>
              </a:rPr>
              <a:t>OSCAR/Surface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417638"/>
            <a:ext cx="8470900" cy="4708525"/>
          </a:xfrm>
        </p:spPr>
        <p:txBody>
          <a:bodyPr>
            <a:noAutofit/>
          </a:bodyPr>
          <a:lstStyle/>
          <a:p>
            <a:pPr marL="3175" lvl="1" indent="0">
              <a:spcBef>
                <a:spcPts val="0"/>
              </a:spcBef>
              <a:buNone/>
            </a:pPr>
            <a:r>
              <a:rPr lang="en-US" sz="2400" b="1" dirty="0" smtClean="0"/>
              <a:t>WIGOS Information Resource (WIR)</a:t>
            </a:r>
            <a:r>
              <a:rPr lang="en-US" sz="2400" dirty="0" smtClean="0"/>
              <a:t>:</a:t>
            </a:r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a </a:t>
            </a:r>
            <a:r>
              <a:rPr lang="en-US" sz="2200" dirty="0"/>
              <a:t>network platform and tool designed to provide </a:t>
            </a:r>
            <a:r>
              <a:rPr lang="en-US" sz="2200" dirty="0" smtClean="0"/>
              <a:t>all </a:t>
            </a:r>
            <a:r>
              <a:rPr lang="en-US" sz="2200" dirty="0"/>
              <a:t>relevant </a:t>
            </a:r>
            <a:r>
              <a:rPr lang="en-US" sz="2200" dirty="0" smtClean="0"/>
              <a:t>info on: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the operational </a:t>
            </a:r>
            <a:r>
              <a:rPr lang="en-US" sz="1800" dirty="0"/>
              <a:t>status and evolution of WIGOS and its component observing systems</a:t>
            </a:r>
            <a:r>
              <a:rPr lang="en-US" sz="1800" dirty="0" smtClean="0"/>
              <a:t>,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operational requirements of WIGOS, including </a:t>
            </a:r>
            <a:r>
              <a:rPr lang="en-US" sz="1800" dirty="0" smtClean="0"/>
              <a:t>the WIGOS standard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and </a:t>
            </a:r>
            <a:r>
              <a:rPr lang="en-US" sz="1800" dirty="0"/>
              <a:t>recommended practices and procedures </a:t>
            </a:r>
            <a:r>
              <a:rPr lang="en-US" sz="1800" dirty="0" smtClean="0"/>
              <a:t>and </a:t>
            </a:r>
            <a:r>
              <a:rPr lang="en-US" sz="1800" dirty="0"/>
              <a:t>their capabilities to meet observational user requirements of all WMO Application Areas</a:t>
            </a:r>
            <a:r>
              <a:rPr lang="en-US" sz="1800" dirty="0" smtClean="0"/>
              <a:t>.</a:t>
            </a:r>
          </a:p>
          <a:p>
            <a:pPr marL="3175" lvl="1" indent="0">
              <a:spcBef>
                <a:spcPts val="0"/>
              </a:spcBef>
              <a:buNone/>
            </a:pPr>
            <a:endParaRPr lang="en-US" sz="1800" b="1" dirty="0" smtClean="0"/>
          </a:p>
          <a:p>
            <a:pPr marL="3175" lvl="1" indent="0">
              <a:spcBef>
                <a:spcPts val="0"/>
              </a:spcBef>
              <a:buNone/>
            </a:pPr>
            <a:r>
              <a:rPr lang="en-US" sz="2400" b="1" dirty="0" smtClean="0"/>
              <a:t>WIGOS Tools:</a:t>
            </a:r>
            <a:endParaRPr lang="fr-CH" sz="1800" dirty="0" smtClean="0"/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b="1" dirty="0"/>
              <a:t>SORT</a:t>
            </a:r>
            <a:r>
              <a:rPr lang="en-US" sz="2200" dirty="0"/>
              <a:t>: </a:t>
            </a:r>
            <a:r>
              <a:rPr lang="en-US" sz="2200" dirty="0" smtClean="0"/>
              <a:t>Standardization </a:t>
            </a:r>
            <a:r>
              <a:rPr lang="en-US" sz="2200" dirty="0"/>
              <a:t>of </a:t>
            </a:r>
            <a:r>
              <a:rPr lang="en-US" sz="2200" dirty="0" smtClean="0"/>
              <a:t>Observations </a:t>
            </a:r>
            <a:r>
              <a:rPr lang="en-US" sz="2200" dirty="0"/>
              <a:t>Reference Tool</a:t>
            </a:r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/>
              <a:t>OSCAR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OSCAR/Requirements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OSCAR/Space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OSCAR/Surface</a:t>
            </a:r>
            <a:endParaRPr lang="en-US" sz="2200" dirty="0"/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5518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Data Quality Monitoring System </a:t>
            </a:r>
            <a:r>
              <a:rPr lang="en-US" sz="2800" dirty="0">
                <a:solidFill>
                  <a:srgbClr val="000090"/>
                </a:solidFill>
              </a:rPr>
              <a:t>(</a:t>
            </a:r>
            <a:r>
              <a:rPr lang="en-US" sz="2800" dirty="0" smtClean="0">
                <a:solidFill>
                  <a:srgbClr val="000090"/>
                </a:solidFill>
              </a:rPr>
              <a:t>WDQMS)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75785" cy="4708525"/>
          </a:xfrm>
        </p:spPr>
        <p:txBody>
          <a:bodyPr>
            <a:normAutofit lnSpcReduction="10000"/>
          </a:bodyPr>
          <a:lstStyle/>
          <a:p>
            <a:pPr marL="3175" lvl="1" indent="0">
              <a:buNone/>
            </a:pPr>
            <a:r>
              <a:rPr lang="en-US" sz="2400" dirty="0" smtClean="0"/>
              <a:t>The WDQMS Demonstration </a:t>
            </a:r>
            <a:r>
              <a:rPr lang="en-US" sz="2400" dirty="0"/>
              <a:t>Project </a:t>
            </a:r>
            <a:r>
              <a:rPr lang="en-US" sz="2400" dirty="0" smtClean="0"/>
              <a:t>in RA I has been showing that: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An updated list of operational stations is critical for the monitoring</a:t>
            </a:r>
          </a:p>
          <a:p>
            <a:pPr marL="1098550" lvl="3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How can we monitor the performance of stations without knowing which stations are operating?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 comprehensive and accurate set of metadata </a:t>
            </a:r>
            <a:r>
              <a:rPr lang="en-US" sz="2200" dirty="0"/>
              <a:t>is </a:t>
            </a:r>
            <a:r>
              <a:rPr lang="en-US" sz="2200" dirty="0" smtClean="0"/>
              <a:t>also critical</a:t>
            </a:r>
          </a:p>
          <a:p>
            <a:pPr marL="109855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How can we monitor the performance of stations without knowing </a:t>
            </a:r>
            <a:r>
              <a:rPr lang="en-US" sz="1800" dirty="0" smtClean="0"/>
              <a:t>where they are, what they measure, their reporting schedules, data format, </a:t>
            </a:r>
            <a:r>
              <a:rPr lang="en-US" sz="1800" dirty="0" err="1" smtClean="0"/>
              <a:t>etc</a:t>
            </a:r>
            <a:r>
              <a:rPr lang="en-US" sz="1800" dirty="0" smtClean="0"/>
              <a:t>?</a:t>
            </a:r>
            <a:endParaRPr lang="en-US" sz="1800" dirty="0"/>
          </a:p>
          <a:p>
            <a:pPr marL="0" lvl="1" indent="0">
              <a:buNone/>
            </a:pPr>
            <a:endParaRPr lang="en-US" sz="2000" dirty="0" smtClean="0"/>
          </a:p>
          <a:p>
            <a:pPr marL="0" lvl="1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WDQMS will </a:t>
            </a:r>
            <a:r>
              <a:rPr lang="en-US" sz="2400" dirty="0" smtClean="0"/>
              <a:t>describe </a:t>
            </a:r>
            <a:r>
              <a:rPr lang="en-US" sz="2400" dirty="0"/>
              <a:t>how well WIGOS is functioning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Current activities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/>
              <a:t>Pilot project on NWP-based monitoring; ECMWF, NCEP, DWD, JMA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/>
              <a:t>RA-I Demonstration Project of monitoring </a:t>
            </a:r>
            <a:r>
              <a:rPr lang="en-US" sz="2200" dirty="0" smtClean="0"/>
              <a:t>&amp; </a:t>
            </a:r>
            <a:r>
              <a:rPr lang="en-US" sz="2200" dirty="0"/>
              <a:t>incident management involving Kenya and Tanzania running through May 2017</a:t>
            </a:r>
          </a:p>
        </p:txBody>
      </p:sp>
    </p:spTree>
    <p:extLst>
      <p:ext uri="{BB962C8B-B14F-4D97-AF65-F5344CB8AC3E}">
        <p14:creationId xmlns:p14="http://schemas.microsoft.com/office/powerpoint/2010/main" val="358013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815"/>
            <a:ext cx="9144000" cy="5958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849" y="151543"/>
            <a:ext cx="8452179" cy="674931"/>
          </a:xfrm>
        </p:spPr>
        <p:txBody>
          <a:bodyPr>
            <a:noAutofit/>
          </a:bodyPr>
          <a:lstStyle/>
          <a:p>
            <a:r>
              <a:rPr lang="en-US" sz="3400" b="1" dirty="0">
                <a:solidFill>
                  <a:srgbClr val="000090"/>
                </a:solidFill>
              </a:rPr>
              <a:t>WDQMS Pilot </a:t>
            </a:r>
            <a:r>
              <a:rPr lang="en-US" sz="3400" b="1" dirty="0" smtClean="0">
                <a:solidFill>
                  <a:srgbClr val="000090"/>
                </a:solidFill>
              </a:rPr>
              <a:t>Project with NWP </a:t>
            </a:r>
            <a:r>
              <a:rPr lang="en-US" sz="3400" b="1" dirty="0" err="1" smtClean="0">
                <a:solidFill>
                  <a:srgbClr val="000090"/>
                </a:solidFill>
              </a:rPr>
              <a:t>Centres</a:t>
            </a:r>
            <a:endParaRPr lang="en-US" sz="3400" dirty="0"/>
          </a:p>
        </p:txBody>
      </p:sp>
      <p:sp>
        <p:nvSpPr>
          <p:cNvPr id="8" name="TextBox 7"/>
          <p:cNvSpPr txBox="1"/>
          <p:nvPr/>
        </p:nvSpPr>
        <p:spPr>
          <a:xfrm>
            <a:off x="392849" y="6228547"/>
            <a:ext cx="817276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 smtClean="0"/>
              <a:t>Homepage for monitoring output from WDMQS Pilot Project</a:t>
            </a:r>
          </a:p>
          <a:p>
            <a:pPr>
              <a:lnSpc>
                <a:spcPct val="80000"/>
              </a:lnSpc>
            </a:pPr>
            <a:r>
              <a:rPr lang="en-US" sz="1600" i="1" dirty="0" smtClean="0"/>
              <a:t>(page is not password-protected, but link is not publicly visible)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5981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8617"/>
          </a:xfrm>
        </p:spPr>
        <p:txBody>
          <a:bodyPr>
            <a:noAutofit/>
          </a:bodyPr>
          <a:lstStyle/>
          <a:p>
            <a:r>
              <a:rPr lang="en-US" sz="3400" b="1" dirty="0" smtClean="0">
                <a:solidFill>
                  <a:srgbClr val="000090"/>
                </a:solidFill>
              </a:rPr>
              <a:t>Regional WIGOS </a:t>
            </a:r>
            <a:r>
              <a:rPr lang="en-US" sz="3400" b="1" dirty="0" err="1" smtClean="0">
                <a:solidFill>
                  <a:srgbClr val="000090"/>
                </a:solidFill>
              </a:rPr>
              <a:t>Centres</a:t>
            </a:r>
            <a:r>
              <a:rPr lang="en-US" sz="3400" b="1" dirty="0" smtClean="0">
                <a:solidFill>
                  <a:srgbClr val="000090"/>
                </a:solidFill>
              </a:rPr>
              <a:t> (RWC)</a:t>
            </a:r>
            <a:endParaRPr lang="en-US" sz="3400" dirty="0"/>
          </a:p>
        </p:txBody>
      </p:sp>
      <p:sp>
        <p:nvSpPr>
          <p:cNvPr id="12" name="Shape 327"/>
          <p:cNvSpPr txBox="1">
            <a:spLocks/>
          </p:cNvSpPr>
          <p:nvPr/>
        </p:nvSpPr>
        <p:spPr>
          <a:xfrm>
            <a:off x="251520" y="917065"/>
            <a:ext cx="8744203" cy="5360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Why?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Support for WMO Members for their national implementation efforts can be addressed more efficiently and effectively at regional level</a:t>
            </a:r>
          </a:p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What?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Initial role or RWC will be to support national WIGOS Implementation efforts, in particular as concerns (mandatory functions):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u="sng" dirty="0">
                <a:latin typeface="Arial"/>
                <a:ea typeface="Arial"/>
                <a:cs typeface="Arial"/>
                <a:sym typeface="Arial"/>
              </a:rPr>
              <a:t>OSCAR/Surface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; ensuring metadata input and QC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WDQMS; especially fault management component</a:t>
            </a:r>
          </a:p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How?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This is for the individual WMO Regions to decide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Initial discussions in RA-VI point to EUMETNET having a role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Concept endorsed by the EUMETNET STAC-PFAC in Bratislava and subsequently approved by the General 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Assembly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387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WIGOS: a practical example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54100" y="1879600"/>
            <a:ext cx="736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smtClean="0"/>
              <a:t>An imaginry story from my home country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7445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dirty="0"/>
              <a:t>The </a:t>
            </a:r>
            <a:r>
              <a:rPr lang="en-US" sz="2800" dirty="0" smtClean="0"/>
              <a:t>Pre-operational Phase of WIGOS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fr-C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</a:t>
            </a:r>
            <a:r>
              <a:rPr lang="fr-C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Remarks</a:t>
            </a:r>
            <a:endParaRPr lang="fr-C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620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smtClean="0">
                <a:solidFill>
                  <a:srgbClr val="000090"/>
                </a:solidFill>
              </a:rPr>
              <a:t>Final </a:t>
            </a:r>
            <a:r>
              <a:rPr lang="fr-CH" sz="3600" b="1" dirty="0" err="1" smtClean="0">
                <a:solidFill>
                  <a:srgbClr val="000090"/>
                </a:solidFill>
              </a:rPr>
              <a:t>Remarks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WIGOS global framework is now in place and will be further developed during the Pre-operational Phase (2016-2019)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Increased emphasis on Regional and National activities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/>
              <a:t>OSCAR/Surface</a:t>
            </a:r>
            <a:r>
              <a:rPr lang="en-US" sz="2200" dirty="0"/>
              <a:t> and the WIGOS Data Quality Monitoring System (WDQMS) are the two </a:t>
            </a:r>
            <a:r>
              <a:rPr lang="en-US" sz="2200" b="1" dirty="0"/>
              <a:t>most important technical elements</a:t>
            </a:r>
            <a:r>
              <a:rPr lang="en-US" sz="2200" dirty="0"/>
              <a:t>, and both are of strategic importance to WMO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/>
              <a:t>Operational </a:t>
            </a:r>
            <a:r>
              <a:rPr lang="en-US" sz="2200" b="1" dirty="0"/>
              <a:t>uptake </a:t>
            </a:r>
            <a:r>
              <a:rPr lang="en-US" sz="2200" dirty="0"/>
              <a:t>in all Regions will be </a:t>
            </a:r>
            <a:r>
              <a:rPr lang="en-US" sz="2200" b="1" dirty="0"/>
              <a:t>critical for the success of WIGOS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Regional WIGOS Centers </a:t>
            </a:r>
            <a:r>
              <a:rPr lang="en-US" dirty="0" smtClean="0"/>
              <a:t>(RWC) will </a:t>
            </a:r>
            <a:r>
              <a:rPr lang="en-US" dirty="0"/>
              <a:t>be important for the ultimate success of the </a:t>
            </a:r>
            <a:r>
              <a:rPr lang="en-US" dirty="0" smtClean="0"/>
              <a:t>effort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0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err="1" smtClean="0">
                <a:solidFill>
                  <a:srgbClr val="000090"/>
                </a:solidFill>
              </a:rPr>
              <a:t>ToRs</a:t>
            </a:r>
            <a:r>
              <a:rPr lang="fr-CH" sz="3600" b="1" dirty="0" smtClean="0">
                <a:solidFill>
                  <a:srgbClr val="000090"/>
                </a:solidFill>
              </a:rPr>
              <a:t> of the NFP for OSCAR/Surface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Shall </a:t>
            </a:r>
            <a:r>
              <a:rPr lang="en-US" sz="2000" dirty="0"/>
              <a:t>provide linkages between the Member country/territory and the WMO Secretariat to ensure that all metadata required for the OSCAR database regarding the observing systems operated and maintained by the country/territory are recorded, entered into OSCAR and updated as needed. In this respect, the NFP </a:t>
            </a:r>
            <a:r>
              <a:rPr lang="en-US" sz="2000" dirty="0" smtClean="0"/>
              <a:t>will shall</a:t>
            </a:r>
            <a:r>
              <a:rPr lang="en-US" sz="2000" dirty="0"/>
              <a:t>: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1.	Liaise with the National WIGOS FP in the country/territory to ensure that all the operators of the relevant observing systems in the country/territory are aware of OSCAR and ready to make the required metadata routinely available to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2.	Coordinate user account creation in OSCAR for the people accredited, to manage within OSCAR the relevant metadata from the country/territory.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3.	Promulgate the WMO technical regulations relevant to OSCAR, as well as the guidance and training materials for an adequate use of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4.	Make all efforts to </a:t>
            </a:r>
            <a:r>
              <a:rPr lang="en-US" sz="1800" dirty="0" err="1"/>
              <a:t>Eensure</a:t>
            </a:r>
            <a:r>
              <a:rPr lang="en-US" sz="1800" dirty="0"/>
              <a:t> that all accredited users of OSCAR are well trained to make the right use of the editing tools available in OSCAR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9785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err="1" smtClean="0">
                <a:solidFill>
                  <a:srgbClr val="000090"/>
                </a:solidFill>
              </a:rPr>
              <a:t>ToRs</a:t>
            </a:r>
            <a:r>
              <a:rPr lang="fr-CH" sz="3600" b="1" dirty="0" smtClean="0">
                <a:solidFill>
                  <a:srgbClr val="000090"/>
                </a:solidFill>
              </a:rPr>
              <a:t> of the NFP for OSCAR/Surface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5</a:t>
            </a:r>
            <a:r>
              <a:rPr lang="en-US" sz="1800" dirty="0"/>
              <a:t>.	Promote, in collaboration with WMO Secretariat, and in compliance with the required standards, the use of automatic, or semi-automatic, machine-to-machine transfer of information for insertion/updates of metadata within OSCAR, from the relevant observing systems of the Member country/territory.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6.	Work closely with the established Regional WIGOS Centre (RWC) of the region/sub-region.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7.	Upon request,  provide to the Secretariat and to the RWC, an overview of the country/territory WIGOS metadata status in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8.	Take immediate actions in order to correct any erroneous and/or missing metadata identified in OSCAR, regarding the Member country/territory observing systems.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9.	Collaborate with the relevant WMO working bodies and the Secretariat to perform the critical review and gap analysis at national and regional levels, using the OSCAR/Analysis tool.</a:t>
            </a:r>
          </a:p>
          <a:p>
            <a:pPr marL="4763" lvl="2" indent="0">
              <a:spcBef>
                <a:spcPts val="60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1790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20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400" dirty="0" smtClean="0">
                <a:solidFill>
                  <a:srgbClr val="000090"/>
                </a:solidFill>
              </a:rPr>
              <a:t>Thank you</a:t>
            </a:r>
          </a:p>
          <a:p>
            <a:endParaRPr lang="en-US" sz="4800" dirty="0" smtClean="0">
              <a:solidFill>
                <a:srgbClr val="000090"/>
              </a:solidFill>
            </a:endParaRPr>
          </a:p>
          <a:p>
            <a:r>
              <a:rPr lang="en-US" sz="3100" dirty="0" smtClean="0">
                <a:solidFill>
                  <a:srgbClr val="000090"/>
                </a:solidFill>
                <a:hlinkClick r:id="rId3"/>
              </a:rPr>
              <a:t>lfnunes@wmo.int</a:t>
            </a:r>
            <a:r>
              <a:rPr lang="en-US" sz="3100" dirty="0" smtClean="0">
                <a:solidFill>
                  <a:srgbClr val="000090"/>
                </a:solidFill>
              </a:rPr>
              <a:t> </a:t>
            </a:r>
          </a:p>
          <a:p>
            <a:endParaRPr lang="en-US" sz="3100" dirty="0">
              <a:solidFill>
                <a:srgbClr val="000090"/>
              </a:solidFill>
            </a:endParaRPr>
          </a:p>
          <a:p>
            <a:r>
              <a:rPr lang="en-US" sz="3100" dirty="0" smtClean="0">
                <a:solidFill>
                  <a:srgbClr val="000090"/>
                </a:solidFill>
                <a:hlinkClick r:id="rId4"/>
              </a:rPr>
              <a:t>www.wmo.int/wigos</a:t>
            </a:r>
            <a:r>
              <a:rPr lang="en-US" sz="3100" dirty="0" smtClean="0">
                <a:solidFill>
                  <a:srgbClr val="00009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The good old times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1417638"/>
            <a:ext cx="634365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55546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52673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6" y="45561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6" y="360203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8" y="416798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4" y="39163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44" y="401081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3151185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10" y="281860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530" y="177084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8" y="212327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78" y="31837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55" y="296782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28" y="248283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04" y="4914900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55" y="2274083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267528" y="1600200"/>
            <a:ext cx="2793172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CH" smtClean="0"/>
              <a:t>WMO «breakthrough» requirement:</a:t>
            </a:r>
          </a:p>
          <a:p>
            <a:pPr marL="0" indent="0">
              <a:buNone/>
            </a:pPr>
            <a:r>
              <a:rPr lang="fr-CH" smtClean="0"/>
              <a:t>At least one rain measurement per </a:t>
            </a:r>
            <a:endParaRPr lang="fr-CH"/>
          </a:p>
          <a:p>
            <a:pPr marL="0" indent="0">
              <a:buNone/>
            </a:pPr>
            <a:r>
              <a:rPr lang="fr-CH" smtClean="0"/>
              <a:t>region</a:t>
            </a:r>
          </a:p>
          <a:p>
            <a:pPr marL="0" indent="0">
              <a:buNone/>
            </a:pPr>
            <a:endParaRPr lang="fr-CH"/>
          </a:p>
          <a:p>
            <a:pPr marL="0" indent="0">
              <a:buNone/>
            </a:pPr>
            <a:r>
              <a:rPr lang="fr-CH" smtClean="0"/>
              <a:t>16  </a:t>
            </a:r>
          </a:p>
          <a:p>
            <a:pPr marL="0" indent="0">
              <a:buNone/>
            </a:pPr>
            <a:r>
              <a:rPr lang="fr-CH" smtClean="0"/>
              <a:t>one station </a:t>
            </a:r>
            <a:r>
              <a:rPr lang="en-US" smtClean="0"/>
              <a:t>per region</a:t>
            </a:r>
          </a:p>
          <a:p>
            <a:pPr marL="0" indent="0">
              <a:buNone/>
            </a:pPr>
            <a:endParaRPr lang="fr-CH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fr-CH" smtClean="0"/>
          </a:p>
        </p:txBody>
      </p:sp>
      <p:pic>
        <p:nvPicPr>
          <p:cNvPr id="23" name="Picture 2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1" y="4442592"/>
            <a:ext cx="584199" cy="57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1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New WMO requirement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smtClean="0"/>
              <a:t>The «goal» is to have at least </a:t>
            </a:r>
            <a:r>
              <a:rPr lang="fr-CH" b="1" smtClean="0"/>
              <a:t>two</a:t>
            </a:r>
            <a:r>
              <a:rPr lang="fr-CH" smtClean="0"/>
              <a:t> rain measurements per region</a:t>
            </a:r>
          </a:p>
          <a:p>
            <a:r>
              <a:rPr lang="fr-CH" smtClean="0"/>
              <a:t>The Meterological Service decides to conform with the «goal» requirement this year.</a:t>
            </a:r>
          </a:p>
          <a:p>
            <a:pPr marL="0" indent="0">
              <a:buNone/>
            </a:pPr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6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699" y="1363661"/>
            <a:ext cx="61341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The new reality</a:t>
            </a:r>
            <a:endParaRPr lang="en-US"/>
          </a:p>
        </p:txBody>
      </p:sp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6" y="55546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52673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6" y="45561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6" y="360203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8" y="416798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4" y="3916362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444" y="401081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6" y="3151185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010" y="281860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530" y="1770847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8" y="212327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178" y="3183724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155" y="296782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028" y="2482831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904" y="4914900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55" y="2274083"/>
            <a:ext cx="355289" cy="35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267528" y="1240627"/>
            <a:ext cx="29074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mtClean="0"/>
              <a:t>Compliance after considering the new WMO «goal» requirement</a:t>
            </a:r>
          </a:p>
          <a:p>
            <a:pPr marL="0" indent="0">
              <a:buNone/>
            </a:pPr>
            <a:endParaRPr lang="fr-CH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fr-CH" smtClean="0"/>
          </a:p>
        </p:txBody>
      </p:sp>
      <p:pic>
        <p:nvPicPr>
          <p:cNvPr id="24" name="Picture 23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28" y="5214142"/>
            <a:ext cx="589748" cy="58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Content Placeholder 2"/>
          <p:cNvSpPr txBox="1">
            <a:spLocks/>
          </p:cNvSpPr>
          <p:nvPr/>
        </p:nvSpPr>
        <p:spPr>
          <a:xfrm>
            <a:off x="1069975" y="4629150"/>
            <a:ext cx="1711325" cy="1450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r>
              <a:rPr lang="fr-CH" smtClean="0"/>
              <a:t>Existing station </a:t>
            </a:r>
          </a:p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endParaRPr lang="fr-CH" smtClean="0"/>
          </a:p>
          <a:p>
            <a:pPr marL="0" indent="0">
              <a:buFont typeface="Arial"/>
              <a:buNone/>
            </a:pPr>
            <a:endParaRPr lang="fr-CH" smtClean="0"/>
          </a:p>
        </p:txBody>
      </p:sp>
    </p:spTree>
    <p:extLst>
      <p:ext uri="{BB962C8B-B14F-4D97-AF65-F5344CB8AC3E}">
        <p14:creationId xmlns:p14="http://schemas.microsoft.com/office/powerpoint/2010/main" val="250132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smtClean="0"/>
              <a:t>WIGOS: how to get 16 new stations with only 16k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H" smtClean="0"/>
              <a:t>The director convenes a meeting with his managers</a:t>
            </a:r>
          </a:p>
          <a:p>
            <a:r>
              <a:rPr lang="fr-CH" smtClean="0"/>
              <a:t>Planning: We need 16 new stations, one per region  </a:t>
            </a:r>
          </a:p>
          <a:p>
            <a:r>
              <a:rPr lang="fr-CH" smtClean="0"/>
              <a:t>Finance: </a:t>
            </a:r>
            <a:r>
              <a:rPr lang="fr-CH"/>
              <a:t>There is only </a:t>
            </a:r>
            <a:r>
              <a:rPr lang="fr-CH" smtClean="0"/>
              <a:t>16,000€ </a:t>
            </a:r>
            <a:r>
              <a:rPr lang="fr-CH"/>
              <a:t>budget left</a:t>
            </a:r>
            <a:endParaRPr lang="fr-CH" smtClean="0"/>
          </a:p>
          <a:p>
            <a:r>
              <a:rPr lang="fr-CH" smtClean="0"/>
              <a:t>Procurement: A </a:t>
            </a:r>
            <a:r>
              <a:rPr lang="fr-CH"/>
              <a:t>new station costs </a:t>
            </a:r>
            <a:r>
              <a:rPr lang="fr-CH" smtClean="0"/>
              <a:t>2,000€</a:t>
            </a:r>
          </a:p>
          <a:p>
            <a:r>
              <a:rPr lang="fr-CH" smtClean="0"/>
              <a:t>Director: We need 32,000€ for 16 stations, what can we do?</a:t>
            </a:r>
          </a:p>
          <a:p>
            <a:r>
              <a:rPr lang="fr-CH" smtClean="0"/>
              <a:t>You: I have an idea!</a:t>
            </a:r>
          </a:p>
          <a:p>
            <a:endParaRPr lang="fr-CH" smtClean="0"/>
          </a:p>
          <a:p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5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mtClean="0"/>
              <a:t>The idea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mtClean="0"/>
              <a:t>The agriculture division operates a agrometeorological network in some regions</a:t>
            </a:r>
          </a:p>
          <a:p>
            <a:r>
              <a:rPr lang="fr-CH" smtClean="0"/>
              <a:t>We can use these observations for the WMO «goal» requirement. Fitting a new rain sensor to the stations only costs 500€ per station </a:t>
            </a:r>
          </a:p>
          <a:p>
            <a:endParaRPr lang="fr-CH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32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WMO_WHITE_Powerpoint_en_fr</Template>
  <TotalTime>3740</TotalTime>
  <Words>3047</Words>
  <Application>Microsoft Office PowerPoint</Application>
  <PresentationFormat>On-screen Show (4:3)</PresentationFormat>
  <Paragraphs>1318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WMO_WHITE_Powerpoint_en_fr</vt:lpstr>
      <vt:lpstr>PowerPoint Presentation</vt:lpstr>
      <vt:lpstr>PowerPoint Presentation</vt:lpstr>
      <vt:lpstr>PowerPoint Presentation</vt:lpstr>
      <vt:lpstr>WIGOS: a practical example</vt:lpstr>
      <vt:lpstr>The good old times</vt:lpstr>
      <vt:lpstr>New WMO requirement</vt:lpstr>
      <vt:lpstr>The new reality</vt:lpstr>
      <vt:lpstr>WIGOS: how to get 16 new stations with only 16k</vt:lpstr>
      <vt:lpstr>The idea</vt:lpstr>
      <vt:lpstr>PowerPoint Presentation</vt:lpstr>
      <vt:lpstr>WIGOS: how to get 16 new stations with only 16k</vt:lpstr>
      <vt:lpstr>The idea (cont)</vt:lpstr>
      <vt:lpstr>The situation after adding university stations</vt:lpstr>
      <vt:lpstr>Focus the investment</vt:lpstr>
      <vt:lpstr>The new , WIGOS , reality do more with less!</vt:lpstr>
      <vt:lpstr>Conclusion</vt:lpstr>
      <vt:lpstr>Learning objectives</vt:lpstr>
      <vt:lpstr>Outline</vt:lpstr>
      <vt:lpstr>Outline</vt:lpstr>
      <vt:lpstr>Discussion (1) (WIGOS metadata)</vt:lpstr>
      <vt:lpstr>Why do we talk about WIGOS? (WMO Integrated Global Observing System)</vt:lpstr>
      <vt:lpstr>What is WIGOS?</vt:lpstr>
      <vt:lpstr>What is WIGOS?</vt:lpstr>
      <vt:lpstr>WIGOS Component Systems</vt:lpstr>
      <vt:lpstr>Why WIGOS? (1)</vt:lpstr>
      <vt:lpstr>Why WIGOS? (2)</vt:lpstr>
      <vt:lpstr>Why WIGOS? (example)</vt:lpstr>
      <vt:lpstr>How to implement WIGOS?</vt:lpstr>
      <vt:lpstr>WMO Rolling Review of Requirements (RRR)</vt:lpstr>
      <vt:lpstr>WMO Rolling Review of Requirements (RRR)</vt:lpstr>
      <vt:lpstr>Example of using OSCAR/Requirements</vt:lpstr>
      <vt:lpstr>Outline</vt:lpstr>
      <vt:lpstr>The WIGOS Pre-Operational Phase (2016-2019)</vt:lpstr>
      <vt:lpstr>National WIGOS Implementation</vt:lpstr>
      <vt:lpstr>WIGOS Regulatory and Guidance Material</vt:lpstr>
      <vt:lpstr>WIGOS Information Resource, including OSCAR, especially OSCAR/Surface</vt:lpstr>
      <vt:lpstr>WIGOS Data Quality Monitoring System (WDQMS)</vt:lpstr>
      <vt:lpstr>WDQMS Pilot Project with NWP Centres</vt:lpstr>
      <vt:lpstr>Regional WIGOS Centres (RWC)</vt:lpstr>
      <vt:lpstr>Outline</vt:lpstr>
      <vt:lpstr>Final Remarks</vt:lpstr>
      <vt:lpstr>ToRs of the NFP for OSCAR/Surface</vt:lpstr>
      <vt:lpstr>ToRs of the NFP for OSCAR/Surface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Miroslav Ondras</dc:creator>
  <cp:lastModifiedBy>Timo Proescholdt</cp:lastModifiedBy>
  <cp:revision>375</cp:revision>
  <cp:lastPrinted>2017-05-09T06:47:47Z</cp:lastPrinted>
  <dcterms:created xsi:type="dcterms:W3CDTF">2016-05-27T11:05:50Z</dcterms:created>
  <dcterms:modified xsi:type="dcterms:W3CDTF">2018-09-24T16:09:05Z</dcterms:modified>
</cp:coreProperties>
</file>