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>
        <p:scale>
          <a:sx n="139" d="100"/>
          <a:sy n="139" d="100"/>
        </p:scale>
        <p:origin x="304" y="-1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68700" y="6135118"/>
            <a:ext cx="1955800" cy="31140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WMO SYMET XIII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WMO SYMET XIII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WMO SYMET XIII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35D4-0356-1744-8F7D-29AC850A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777E91-4793-3041-B965-06071C321E52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54843"/>
            <a:ext cx="1778000" cy="274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WMO SYMET XIII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05240"/>
            <a:ext cx="7342188" cy="1924050"/>
          </a:xfrm>
        </p:spPr>
        <p:txBody>
          <a:bodyPr>
            <a:normAutofit/>
          </a:bodyPr>
          <a:lstStyle/>
          <a:p>
            <a:r>
              <a:rPr lang="en-US" dirty="0"/>
              <a:t>Increasing Education and Training </a:t>
            </a:r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Dr. Elizabeth </a:t>
            </a:r>
            <a:r>
              <a:rPr lang="en-US" sz="2400" dirty="0" smtClean="0"/>
              <a:t>Page</a:t>
            </a:r>
          </a:p>
          <a:p>
            <a:r>
              <a:rPr lang="en-US" dirty="0" smtClean="0"/>
              <a:t>UCAR/COMET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2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30" y="244158"/>
            <a:ext cx="7884562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WMO Global Campus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56028"/>
            <a:ext cx="35757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WMOLearn</a:t>
            </a:r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training capacity</a:t>
            </a:r>
          </a:p>
          <a:p>
            <a:r>
              <a:rPr lang="en-US" dirty="0"/>
              <a:t>Expanded support of regional training centers</a:t>
            </a:r>
          </a:p>
          <a:p>
            <a:r>
              <a:rPr lang="en-US" dirty="0"/>
              <a:t>Collaborative network </a:t>
            </a:r>
          </a:p>
          <a:p>
            <a:r>
              <a:rPr lang="en-US" dirty="0"/>
              <a:t>Address global priorities</a:t>
            </a:r>
          </a:p>
          <a:p>
            <a:r>
              <a:rPr lang="en-US" dirty="0"/>
              <a:t>Enhance sharing of resources</a:t>
            </a:r>
          </a:p>
          <a:p>
            <a:r>
              <a:rPr lang="en-US" dirty="0" smtClean="0"/>
              <a:t>Community </a:t>
            </a:r>
            <a:r>
              <a:rPr lang="en-US" dirty="0"/>
              <a:t>of practice</a:t>
            </a:r>
          </a:p>
          <a:p>
            <a:endParaRPr lang="en-US" dirty="0"/>
          </a:p>
        </p:txBody>
      </p:sp>
      <p:pic>
        <p:nvPicPr>
          <p:cNvPr id="5" name="Picture 4" descr="WMOLearn_580x240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r="2161"/>
          <a:stretch/>
        </p:blipFill>
        <p:spPr>
          <a:xfrm>
            <a:off x="4158585" y="1745058"/>
            <a:ext cx="4647008" cy="2186069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58712" y="403349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learn.wmo.int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09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to implement new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64213" cy="4525963"/>
          </a:xfrm>
        </p:spPr>
        <p:txBody>
          <a:bodyPr/>
          <a:lstStyle/>
          <a:p>
            <a:r>
              <a:rPr lang="en-US" dirty="0"/>
              <a:t>Ensure new technology comes with training</a:t>
            </a:r>
          </a:p>
          <a:p>
            <a:r>
              <a:rPr lang="en-US" dirty="0"/>
              <a:t>Augmenting vendor training with application training</a:t>
            </a:r>
          </a:p>
        </p:txBody>
      </p:sp>
      <p:pic>
        <p:nvPicPr>
          <p:cNvPr id="5" name="Picture 4" descr="Observer_CC-BY_3.0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88" y="1787856"/>
            <a:ext cx="4215979" cy="2845786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13599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785114" cy="4525963"/>
          </a:xfrm>
        </p:spPr>
        <p:txBody>
          <a:bodyPr>
            <a:normAutofit/>
          </a:bodyPr>
          <a:lstStyle/>
          <a:p>
            <a:r>
              <a:rPr lang="en-US" dirty="0"/>
              <a:t>What are the opportunities for collaboration?</a:t>
            </a:r>
          </a:p>
          <a:p>
            <a:endParaRPr lang="en-US" dirty="0"/>
          </a:p>
          <a:p>
            <a:r>
              <a:rPr lang="en-US" dirty="0"/>
              <a:t>What support is needed?</a:t>
            </a:r>
          </a:p>
          <a:p>
            <a:endParaRPr lang="en-US" dirty="0"/>
          </a:p>
          <a:p>
            <a:r>
              <a:rPr lang="en-US" dirty="0"/>
              <a:t>What challenges lie ahead?</a:t>
            </a:r>
          </a:p>
        </p:txBody>
      </p:sp>
      <p:pic>
        <p:nvPicPr>
          <p:cNvPr id="4" name="Picture 3" descr="classroom1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2" r="24768" b="12417"/>
          <a:stretch/>
        </p:blipFill>
        <p:spPr>
          <a:xfrm>
            <a:off x="4507366" y="1800421"/>
            <a:ext cx="4242405" cy="291696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90055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10708" cy="4525963"/>
          </a:xfrm>
        </p:spPr>
        <p:txBody>
          <a:bodyPr/>
          <a:lstStyle/>
          <a:p>
            <a:r>
              <a:rPr lang="en-US" dirty="0"/>
              <a:t>Goals of this research and conclusions made</a:t>
            </a:r>
          </a:p>
          <a:p>
            <a:r>
              <a:rPr lang="en-US" dirty="0"/>
              <a:t>Recommendations for SYMET</a:t>
            </a:r>
          </a:p>
          <a:p>
            <a:r>
              <a:rPr lang="en-US" dirty="0"/>
              <a:t>Further discussion - additional recommendations</a:t>
            </a:r>
          </a:p>
        </p:txBody>
      </p:sp>
      <p:pic>
        <p:nvPicPr>
          <p:cNvPr id="4" name="Picture 3" descr="wmoCourse-2013train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11789"/>
          <a:stretch/>
        </p:blipFill>
        <p:spPr>
          <a:xfrm>
            <a:off x="4454032" y="1818546"/>
            <a:ext cx="4351560" cy="3485021"/>
          </a:xfrm>
          <a:prstGeom prst="rect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02764" y="6503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40998" cy="4525963"/>
          </a:xfrm>
        </p:spPr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Apply emerging ideas </a:t>
            </a:r>
          </a:p>
          <a:p>
            <a:r>
              <a:rPr lang="en-US" dirty="0" smtClean="0"/>
              <a:t>Facilitate collaboration </a:t>
            </a:r>
            <a:r>
              <a:rPr lang="en-US" dirty="0"/>
              <a:t>between organizations</a:t>
            </a:r>
          </a:p>
          <a:p>
            <a:r>
              <a:rPr lang="en-US" dirty="0"/>
              <a:t>Increase </a:t>
            </a:r>
            <a:r>
              <a:rPr lang="en-US" dirty="0" smtClean="0"/>
              <a:t>global </a:t>
            </a:r>
            <a:r>
              <a:rPr lang="en-US" dirty="0"/>
              <a:t>capacity</a:t>
            </a:r>
          </a:p>
        </p:txBody>
      </p:sp>
      <p:pic>
        <p:nvPicPr>
          <p:cNvPr id="4" name="Picture 3" descr="bulletin2015_50years_reg_t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9371"/>
          <a:stretch/>
        </p:blipFill>
        <p:spPr>
          <a:xfrm>
            <a:off x="5065657" y="1762396"/>
            <a:ext cx="3656206" cy="3126087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87580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938618" cy="4525963"/>
          </a:xfrm>
        </p:spPr>
        <p:txBody>
          <a:bodyPr>
            <a:normAutofit/>
          </a:bodyPr>
          <a:lstStyle/>
          <a:p>
            <a:r>
              <a:rPr lang="en-US" dirty="0"/>
              <a:t>Workforce</a:t>
            </a:r>
          </a:p>
          <a:p>
            <a:pPr lvl="1"/>
            <a:r>
              <a:rPr lang="en-US" dirty="0"/>
              <a:t>Estimates that 28% of NMHS staff require training</a:t>
            </a:r>
          </a:p>
          <a:p>
            <a:r>
              <a:rPr lang="en-US" dirty="0"/>
              <a:t>Training needs</a:t>
            </a:r>
          </a:p>
          <a:p>
            <a:pPr lvl="1"/>
            <a:r>
              <a:rPr lang="en-US" dirty="0"/>
              <a:t>Existing infrastructure can’t meet training demands</a:t>
            </a:r>
          </a:p>
          <a:p>
            <a:r>
              <a:rPr lang="en-US" dirty="0"/>
              <a:t>Creating a continuous learning culture</a:t>
            </a:r>
          </a:p>
        </p:txBody>
      </p:sp>
      <p:pic>
        <p:nvPicPr>
          <p:cNvPr id="4" name="Picture 3" descr="regional_tc_cai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20" y="1781641"/>
            <a:ext cx="4318000" cy="2540000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76180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003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Learning needs assessments</a:t>
            </a:r>
          </a:p>
          <a:p>
            <a:r>
              <a:rPr lang="en-US" dirty="0"/>
              <a:t>Innovation projects</a:t>
            </a:r>
          </a:p>
          <a:p>
            <a:r>
              <a:rPr lang="en-US" dirty="0"/>
              <a:t>WMO Guide to Competency</a:t>
            </a:r>
          </a:p>
          <a:p>
            <a:r>
              <a:rPr lang="en-US" dirty="0"/>
              <a:t>Self-directed learning</a:t>
            </a:r>
          </a:p>
          <a:p>
            <a:r>
              <a:rPr lang="en-US" dirty="0"/>
              <a:t>WMO Global Campus initiative</a:t>
            </a:r>
          </a:p>
          <a:p>
            <a:r>
              <a:rPr lang="en-US" dirty="0"/>
              <a:t>Training to implement new technology</a:t>
            </a:r>
          </a:p>
        </p:txBody>
      </p:sp>
      <p:pic>
        <p:nvPicPr>
          <p:cNvPr id="4" name="Picture 3" descr="severew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26683" r="30271" b="20357"/>
          <a:stretch/>
        </p:blipFill>
        <p:spPr>
          <a:xfrm>
            <a:off x="4614839" y="1744592"/>
            <a:ext cx="4169820" cy="2651783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20797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needs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3024" cy="4525963"/>
          </a:xfrm>
        </p:spPr>
        <p:txBody>
          <a:bodyPr/>
          <a:lstStyle/>
          <a:p>
            <a:r>
              <a:rPr lang="en-US" dirty="0"/>
              <a:t>Critical step</a:t>
            </a:r>
          </a:p>
          <a:p>
            <a:pPr lvl="1"/>
            <a:r>
              <a:rPr lang="en-US" dirty="0"/>
              <a:t>Training gaps</a:t>
            </a:r>
          </a:p>
          <a:p>
            <a:pPr lvl="1"/>
            <a:r>
              <a:rPr lang="en-US" dirty="0"/>
              <a:t>Set priorities</a:t>
            </a:r>
          </a:p>
          <a:p>
            <a:r>
              <a:rPr lang="en-US" dirty="0"/>
              <a:t>Focus training investments</a:t>
            </a:r>
          </a:p>
          <a:p>
            <a:r>
              <a:rPr lang="en-US" dirty="0"/>
              <a:t>How and where training should occur</a:t>
            </a:r>
          </a:p>
          <a:p>
            <a:endParaRPr lang="en-US" dirty="0"/>
          </a:p>
        </p:txBody>
      </p:sp>
      <p:pic>
        <p:nvPicPr>
          <p:cNvPr id="4" name="Picture 3" descr="et_indones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69" y="1781641"/>
            <a:ext cx="4576782" cy="2963654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52911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Innovation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8521" cy="4525963"/>
          </a:xfrm>
        </p:spPr>
        <p:txBody>
          <a:bodyPr/>
          <a:lstStyle/>
          <a:p>
            <a:r>
              <a:rPr lang="en-US" dirty="0"/>
              <a:t>Simulations</a:t>
            </a:r>
          </a:p>
          <a:p>
            <a:pPr lvl="1"/>
            <a:r>
              <a:rPr lang="en-US" dirty="0"/>
              <a:t>Practice analysis and decision making</a:t>
            </a:r>
          </a:p>
          <a:p>
            <a:pPr lvl="1"/>
            <a:r>
              <a:rPr lang="en-US" dirty="0"/>
              <a:t>Assessments</a:t>
            </a:r>
          </a:p>
          <a:p>
            <a:r>
              <a:rPr lang="en-US" dirty="0"/>
              <a:t>Games/</a:t>
            </a:r>
            <a:r>
              <a:rPr lang="en-US" dirty="0" err="1"/>
              <a:t>gamification</a:t>
            </a:r>
            <a:endParaRPr lang="en-US" dirty="0"/>
          </a:p>
          <a:p>
            <a:pPr lvl="1"/>
            <a:r>
              <a:rPr lang="en-US" dirty="0"/>
              <a:t>Lead to high level </a:t>
            </a:r>
            <a:r>
              <a:rPr lang="en-US" dirty="0" smtClean="0"/>
              <a:t>of engagement</a:t>
            </a:r>
            <a:endParaRPr lang="en-US" dirty="0"/>
          </a:p>
          <a:p>
            <a:pPr lvl="1"/>
            <a:r>
              <a:rPr lang="en-US" dirty="0"/>
              <a:t>Create friendly competition between learners</a:t>
            </a:r>
          </a:p>
        </p:txBody>
      </p:sp>
      <p:pic>
        <p:nvPicPr>
          <p:cNvPr id="4" name="Picture 3" descr="coe_barbados_2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41" y="1730970"/>
            <a:ext cx="3064959" cy="4183669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41475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WMO Guide </a:t>
            </a:r>
            <a:r>
              <a:rPr lang="en-US" dirty="0" smtClean="0"/>
              <a:t>on </a:t>
            </a:r>
            <a:r>
              <a:rPr lang="en-US" dirty="0"/>
              <a:t>Competency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800702" cy="4525963"/>
          </a:xfrm>
        </p:spPr>
        <p:txBody>
          <a:bodyPr>
            <a:normAutofit/>
          </a:bodyPr>
          <a:lstStyle/>
          <a:p>
            <a:r>
              <a:rPr lang="en-US" dirty="0"/>
              <a:t>Skills and knowledge applied in job contexts</a:t>
            </a:r>
          </a:p>
          <a:p>
            <a:r>
              <a:rPr lang="en-US" dirty="0"/>
              <a:t>Competency gaps</a:t>
            </a:r>
          </a:p>
          <a:p>
            <a:pPr lvl="1"/>
            <a:r>
              <a:rPr lang="en-US" dirty="0"/>
              <a:t>Competency assessment</a:t>
            </a:r>
          </a:p>
          <a:p>
            <a:r>
              <a:rPr lang="en-US" dirty="0"/>
              <a:t>Concise, meaningful, memorable, motivational and measurable training</a:t>
            </a:r>
          </a:p>
          <a:p>
            <a:r>
              <a:rPr lang="en-US" dirty="0"/>
              <a:t>Collaborative opportunities </a:t>
            </a:r>
          </a:p>
          <a:p>
            <a:pPr lvl="1"/>
            <a:r>
              <a:rPr lang="en-US" dirty="0"/>
              <a:t>Share best practices</a:t>
            </a:r>
          </a:p>
          <a:p>
            <a:pPr lvl="1"/>
            <a:endParaRPr lang="en-US" dirty="0"/>
          </a:p>
        </p:txBody>
      </p:sp>
      <p:pic>
        <p:nvPicPr>
          <p:cNvPr id="4" name="Picture 3" descr="competenc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23"/>
          <a:stretch/>
        </p:blipFill>
        <p:spPr>
          <a:xfrm>
            <a:off x="5188127" y="1784632"/>
            <a:ext cx="3575602" cy="3421256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50273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Incorporating Self-directed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</a:t>
            </a:r>
          </a:p>
          <a:p>
            <a:r>
              <a:rPr lang="en-US" dirty="0"/>
              <a:t>Blended learning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vlab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1" r="3900" b="6808"/>
          <a:stretch/>
        </p:blipFill>
        <p:spPr>
          <a:xfrm>
            <a:off x="3891627" y="2107473"/>
            <a:ext cx="4900010" cy="3210053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977754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3876</TotalTime>
  <Words>221</Words>
  <Application>Microsoft Macintosh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Brush Script MT</vt:lpstr>
      <vt:lpstr>Calisto MT</vt:lpstr>
      <vt:lpstr>Arial</vt:lpstr>
      <vt:lpstr>Capital</vt:lpstr>
      <vt:lpstr>Increasing Education and Training Capacity</vt:lpstr>
      <vt:lpstr>Overview</vt:lpstr>
      <vt:lpstr>Goals</vt:lpstr>
      <vt:lpstr>Motivation</vt:lpstr>
      <vt:lpstr>Recommendations</vt:lpstr>
      <vt:lpstr>Learning needs assessments</vt:lpstr>
      <vt:lpstr>Innovation projects</vt:lpstr>
      <vt:lpstr>WMO Guide on Competency</vt:lpstr>
      <vt:lpstr>Incorporating Self-directed Learning</vt:lpstr>
      <vt:lpstr>WMO Global Campus Initiative</vt:lpstr>
      <vt:lpstr>Training to implement new technology</vt:lpstr>
      <vt:lpstr>Discussion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Education and Training Capacity for the WMO Members</dc:title>
  <dc:creator>Liz</dc:creator>
  <cp:lastModifiedBy>Patrick Parrish</cp:lastModifiedBy>
  <cp:revision>36</cp:revision>
  <dcterms:created xsi:type="dcterms:W3CDTF">2017-10-16T01:19:20Z</dcterms:created>
  <dcterms:modified xsi:type="dcterms:W3CDTF">2017-10-22T12:13:17Z</dcterms:modified>
</cp:coreProperties>
</file>