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6000" cy="691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rgbClr val="00009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058334" y="1554708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dirty="0" smtClean="0"/>
              <a:t>From presentations to recommendations</a:t>
            </a:r>
            <a:endParaRPr lang="en-US" sz="4800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744134" y="3310483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How you contribute to the SYMET outcomes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 the final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Wednesday, the </a:t>
            </a:r>
            <a:r>
              <a:rPr lang="en-US" dirty="0" err="1" smtClean="0"/>
              <a:t>Programme</a:t>
            </a:r>
            <a:r>
              <a:rPr lang="en-US" dirty="0" smtClean="0"/>
              <a:t> Committee will meet starting at the lunch break, and the outcomes from the three sessions will be presented for further discussion and consideration by the SYMET.</a:t>
            </a:r>
          </a:p>
          <a:p>
            <a:r>
              <a:rPr lang="en-US" dirty="0" smtClean="0"/>
              <a:t>Following SYMET two publications featuring revised versions of the theme papers and the final recommendations will be produced.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03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mo2016_powerpoint_standard_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0090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rgbClr val="000090"/>
                </a:solidFill>
              </a:rPr>
              <a:t>Merci</a:t>
            </a:r>
            <a:endParaRPr lang="en-US" sz="4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 – Paper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Three SYMET thematic papers were developed and are on the MOODLE site, along with all of the SYMET presentations</a:t>
            </a:r>
          </a:p>
          <a:p>
            <a:pPr lvl="1"/>
            <a:r>
              <a:rPr lang="en-US" smtClean="0"/>
              <a:t>The 3 papers draw conclusions and offer recommendations</a:t>
            </a:r>
          </a:p>
          <a:p>
            <a:pPr lvl="1"/>
            <a:r>
              <a:rPr lang="en-US" smtClean="0"/>
              <a:t>Additional presentations and posters on the themes are being presented</a:t>
            </a:r>
          </a:p>
          <a:p>
            <a:pPr lvl="1"/>
            <a:r>
              <a:rPr lang="en-US" smtClean="0"/>
              <a:t>This collection of presentations is called a Theme Session</a:t>
            </a:r>
          </a:p>
          <a:p>
            <a:pPr lvl="1"/>
            <a:r>
              <a:rPr lang="en-US" smtClean="0"/>
              <a:t>For each Theme Session there is a Chair, as well as a Rapporteur to record key findings from the presentations and question/comments from audience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86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two – Breakout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After each theme session there is a breakout discussion session with up to eight (8) groups. The sessions are about 60 minutes each</a:t>
            </a:r>
          </a:p>
          <a:p>
            <a:r>
              <a:rPr lang="en-US" dirty="0" smtClean="0"/>
              <a:t>Each group has a Chair and Rapporteur</a:t>
            </a:r>
          </a:p>
          <a:p>
            <a:r>
              <a:rPr lang="en-US" dirty="0" smtClean="0"/>
              <a:t>To assist the work of the group, particularly the Chair and Rapporteur, the recommendations for each theme have been documented in a reporting template based upon key ETR activities, themes, and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57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Blank Reporting template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007602"/>
              </p:ext>
            </p:extLst>
          </p:nvPr>
        </p:nvGraphicFramePr>
        <p:xfrm>
          <a:off x="993259" y="1291989"/>
          <a:ext cx="7107133" cy="5333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541"/>
                <a:gridCol w="689074"/>
                <a:gridCol w="689074"/>
                <a:gridCol w="689074"/>
                <a:gridCol w="689074"/>
                <a:gridCol w="689074"/>
                <a:gridCol w="689074"/>
                <a:gridCol w="689074"/>
                <a:gridCol w="689074"/>
              </a:tblGrid>
              <a:tr h="893787"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 dirty="0">
                          <a:effectLst/>
                        </a:rPr>
                        <a:t>Major theme or activity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a. WMO </a:t>
                      </a:r>
                      <a:r>
                        <a:rPr lang="en-AU" sz="900" dirty="0">
                          <a:effectLst/>
                        </a:rPr>
                        <a:t>Secretariat (focus through ETR Office)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b. Executive </a:t>
                      </a:r>
                      <a:r>
                        <a:rPr lang="en-AU" sz="900" dirty="0">
                          <a:effectLst/>
                        </a:rPr>
                        <a:t>Council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c. PRs </a:t>
                      </a:r>
                      <a:r>
                        <a:rPr lang="en-AU" sz="900" dirty="0">
                          <a:effectLst/>
                        </a:rPr>
                        <a:t>/ NMHSs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d. Regional </a:t>
                      </a:r>
                      <a:r>
                        <a:rPr lang="en-AU" sz="900" dirty="0">
                          <a:effectLst/>
                        </a:rPr>
                        <a:t>Associations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e. Technical </a:t>
                      </a:r>
                      <a:r>
                        <a:rPr lang="en-AU" sz="900" dirty="0">
                          <a:effectLst/>
                        </a:rPr>
                        <a:t>Commissions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f. RTCs </a:t>
                      </a:r>
                      <a:r>
                        <a:rPr lang="en-AU" sz="900" dirty="0">
                          <a:effectLst/>
                        </a:rPr>
                        <a:t>/ NMHS training centres / Universities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g. Development </a:t>
                      </a:r>
                      <a:r>
                        <a:rPr lang="en-AU" sz="900" dirty="0">
                          <a:effectLst/>
                        </a:rPr>
                        <a:t>Partners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h. Private </a:t>
                      </a:r>
                      <a:r>
                        <a:rPr lang="en-AU" sz="900" dirty="0">
                          <a:effectLst/>
                        </a:rPr>
                        <a:t>Sector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 vert="vert270"/>
                </a:tc>
              </a:tr>
              <a:tr h="4540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1. Increasing </a:t>
                      </a:r>
                      <a:r>
                        <a:rPr lang="en-AU" sz="900" dirty="0">
                          <a:effectLst/>
                        </a:rPr>
                        <a:t>visibility and support to education and training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</a:tr>
              <a:tr h="1059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2. Increasing </a:t>
                      </a:r>
                      <a:r>
                        <a:rPr lang="en-AU" sz="900" dirty="0">
                          <a:effectLst/>
                        </a:rPr>
                        <a:t>access to high quality learning opportunities that address WMO priority initiatives and areas, and changing workforce requirements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</a:tr>
              <a:tr h="605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3. Supporting </a:t>
                      </a:r>
                      <a:r>
                        <a:rPr lang="en-AU" sz="900" dirty="0">
                          <a:effectLst/>
                        </a:rPr>
                        <a:t>implementation of WMO competency and qualification frameworks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</a:tr>
              <a:tr h="908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4. Adoption </a:t>
                      </a:r>
                      <a:r>
                        <a:rPr lang="en-AU" sz="900" dirty="0">
                          <a:effectLst/>
                        </a:rPr>
                        <a:t>of new curriculum advances and models, and new training practices to effectively address priority areas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</a:tr>
              <a:tr h="605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 dirty="0" smtClean="0">
                          <a:effectLst/>
                        </a:rPr>
                        <a:t>5. Sharing </a:t>
                      </a:r>
                      <a:r>
                        <a:rPr lang="en-AU" sz="900" dirty="0">
                          <a:effectLst/>
                        </a:rPr>
                        <a:t>expertise, delivery platforms, tools, and resources for training initiatives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6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</a:tr>
              <a:tr h="60536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Use of certificate and</a:t>
                      </a:r>
                      <a:r>
                        <a:rPr lang="en-US" sz="9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credit sharing systems for flexible qualification achievement and competency development</a:t>
                      </a:r>
                      <a:br>
                        <a:rPr lang="en-US" sz="9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9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013" marR="370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74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Session 1 Template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725429"/>
              </p:ext>
            </p:extLst>
          </p:nvPr>
        </p:nvGraphicFramePr>
        <p:xfrm>
          <a:off x="457200" y="1412775"/>
          <a:ext cx="8229599" cy="4033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186"/>
                <a:gridCol w="914571"/>
                <a:gridCol w="914186"/>
                <a:gridCol w="914571"/>
                <a:gridCol w="914186"/>
                <a:gridCol w="914571"/>
                <a:gridCol w="914186"/>
                <a:gridCol w="914571"/>
                <a:gridCol w="914571"/>
              </a:tblGrid>
              <a:tr h="8705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700" dirty="0">
                          <a:effectLst/>
                        </a:rPr>
                        <a:t>Major theme or activity</a:t>
                      </a:r>
                      <a:endParaRPr lang="en-US" sz="7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a. WMO </a:t>
                      </a:r>
                      <a:r>
                        <a:rPr lang="en-AU" sz="1000" dirty="0">
                          <a:effectLst/>
                        </a:rPr>
                        <a:t>Secretariat (focus through ETR Office)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b. Executive </a:t>
                      </a:r>
                      <a:r>
                        <a:rPr lang="en-AU" sz="1000" dirty="0">
                          <a:effectLst/>
                        </a:rPr>
                        <a:t>Council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c. PRs </a:t>
                      </a:r>
                      <a:r>
                        <a:rPr lang="en-AU" sz="1000" dirty="0">
                          <a:effectLst/>
                        </a:rPr>
                        <a:t>/ NMHSs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d. Regional </a:t>
                      </a:r>
                      <a:r>
                        <a:rPr lang="en-AU" sz="1000" dirty="0">
                          <a:effectLst/>
                        </a:rPr>
                        <a:t>Associations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e. Technical </a:t>
                      </a:r>
                      <a:r>
                        <a:rPr lang="en-AU" sz="1000" dirty="0">
                          <a:effectLst/>
                        </a:rPr>
                        <a:t>Commissions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f. RTCs </a:t>
                      </a:r>
                      <a:r>
                        <a:rPr lang="en-AU" sz="1000" dirty="0">
                          <a:effectLst/>
                        </a:rPr>
                        <a:t>/ NMHS training centres / Universities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g. Development </a:t>
                      </a:r>
                      <a:r>
                        <a:rPr lang="en-AU" sz="1000" dirty="0">
                          <a:effectLst/>
                        </a:rPr>
                        <a:t>Partners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h. Private </a:t>
                      </a:r>
                      <a:r>
                        <a:rPr lang="en-AU" sz="1000" dirty="0">
                          <a:effectLst/>
                        </a:rPr>
                        <a:t>Sector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</a:tr>
              <a:tr h="3162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 smtClean="0">
                          <a:effectLst/>
                        </a:rPr>
                        <a:t>1. Increasing </a:t>
                      </a:r>
                      <a:r>
                        <a:rPr lang="en-AU" sz="1200" dirty="0">
                          <a:effectLst/>
                        </a:rPr>
                        <a:t>visibility and support to education and training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I</a:t>
                      </a:r>
                      <a:r>
                        <a:rPr lang="en-AU" sz="1200" dirty="0" smtClean="0">
                          <a:effectLst/>
                        </a:rPr>
                        <a:t>. </a:t>
                      </a:r>
                      <a:r>
                        <a:rPr lang="en-AU" sz="1200" dirty="0">
                          <a:effectLst/>
                        </a:rPr>
                        <a:t>Evaluate progress on SYMET recommendations 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  <a:highlight>
                            <a:srgbClr val="FFFF00"/>
                          </a:highlight>
                        </a:rPr>
                        <a:t>Include your own in these</a:t>
                      </a:r>
                      <a:r>
                        <a:rPr lang="en-US" sz="1200" baseline="0" dirty="0" smtClean="0">
                          <a:effectLst/>
                          <a:highlight>
                            <a:srgbClr val="FFFF00"/>
                          </a:highlight>
                        </a:rPr>
                        <a:t> spaces, and write out more fully below, if necessary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I</a:t>
                      </a:r>
                      <a:r>
                        <a:rPr lang="en-AU" sz="1200" dirty="0" smtClean="0">
                          <a:effectLst/>
                        </a:rPr>
                        <a:t>. </a:t>
                      </a:r>
                      <a:r>
                        <a:rPr lang="en-AU" sz="1200" dirty="0">
                          <a:effectLst/>
                        </a:rPr>
                        <a:t>Evaluate progress on SYMET recommendations 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I</a:t>
                      </a:r>
                      <a:r>
                        <a:rPr lang="en-AU" sz="1200" dirty="0" smtClean="0">
                          <a:effectLst/>
                        </a:rPr>
                        <a:t>. </a:t>
                      </a:r>
                      <a:r>
                        <a:rPr lang="en-AU" sz="1200" dirty="0">
                          <a:effectLst/>
                        </a:rPr>
                        <a:t>Encourage partnerships between NHMSs, RTCs, and Universities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I</a:t>
                      </a:r>
                      <a:r>
                        <a:rPr lang="en-AU" sz="1200" dirty="0" smtClean="0">
                          <a:effectLst/>
                        </a:rPr>
                        <a:t>. </a:t>
                      </a:r>
                      <a:r>
                        <a:rPr lang="en-AU" sz="1200" dirty="0">
                          <a:effectLst/>
                        </a:rPr>
                        <a:t>Encourage partnerships between NHMSs, RTCs, and Universities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7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7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700" dirty="0" smtClean="0">
                          <a:effectLst/>
                        </a:rPr>
                        <a:t> </a:t>
                      </a:r>
                      <a:r>
                        <a:rPr kumimoji="0" lang="en-A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I. Forming partnerships 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shared education and training needs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 smtClean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  <a:highlight>
                            <a:srgbClr val="FFFF00"/>
                          </a:highlight>
                        </a:rPr>
                        <a:t>Include your own in these</a:t>
                      </a:r>
                      <a:r>
                        <a:rPr lang="en-US" sz="1200" baseline="0" dirty="0" smtClean="0">
                          <a:effectLst/>
                          <a:highlight>
                            <a:srgbClr val="FFFF00"/>
                          </a:highlight>
                        </a:rPr>
                        <a:t> spaces, and write out more fully below, if necessary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700" dirty="0">
                          <a:effectLst/>
                        </a:rPr>
                        <a:t> </a:t>
                      </a:r>
                      <a:endParaRPr lang="en-US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700" dirty="0">
                          <a:effectLst/>
                        </a:rPr>
                        <a:t> </a:t>
                      </a:r>
                      <a:endParaRPr lang="en-US" sz="7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700" dirty="0">
                          <a:effectLst/>
                        </a:rPr>
                        <a:t> </a:t>
                      </a:r>
                      <a:endParaRPr lang="en-US" sz="7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589" marR="41589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528" y="5949280"/>
            <a:ext cx="476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Recommendation Numbering I – Theme paper 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46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Breakout groups suggested make up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60939"/>
              </p:ext>
            </p:extLst>
          </p:nvPr>
        </p:nvGraphicFramePr>
        <p:xfrm>
          <a:off x="468960" y="1310416"/>
          <a:ext cx="7958760" cy="48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142"/>
                <a:gridCol w="1720898"/>
                <a:gridCol w="1173480"/>
                <a:gridCol w="4587240"/>
              </a:tblGrid>
              <a:tr h="523265">
                <a:tc>
                  <a:txBody>
                    <a:bodyPr/>
                    <a:lstStyle/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Chair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Rapporteur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Member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  <a:tr h="5232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1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Rakotonjanahary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Reboux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Abane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Essaouini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Haliba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Khadash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Kone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Lemou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Hardy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</a:tr>
              <a:tr h="5232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2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Aura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Opere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Jordaan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</a:tr>
              <a:tr h="5232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3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Riesco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Martin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Campos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Montes /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Pombosa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Loza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 Rivera Fernandez</a:t>
                      </a:r>
                    </a:p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 Doyle / Da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Paixao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Ataide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</a:tr>
              <a:tr h="5232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4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Zilitinkevich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or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Timofeeva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Shushjkova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Bashmokova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Daulatov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Stepanenko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Timofeeva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or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Zilitinkevich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</a:tr>
              <a:tr h="5232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5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Suchun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Celebre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Chae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Kim /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Herizal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 Park/ Arya / Mohan / Gao </a:t>
                      </a:r>
                    </a:p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Huo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Li / Zhang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Jinbn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/ Dai Yang</a:t>
                      </a:r>
                    </a:p>
                  </a:txBody>
                  <a:tcPr marL="7620" marR="7620" marT="7620" marB="0" anchor="ctr"/>
                </a:tc>
              </a:tr>
              <a:tr h="5232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6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Chiarello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Wolkowski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Charlton Perez / Baldi / Mamaeva / Riddaway / ter Pelkwijk / Higgins</a:t>
                      </a:r>
                    </a:p>
                  </a:txBody>
                  <a:tcPr marL="7620" marR="7620" marT="7620" marB="0" anchor="ctr"/>
                </a:tc>
              </a:tr>
              <a:tr h="5232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7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Page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Ogren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Farrell / Babb </a:t>
                      </a:r>
                      <a:r>
                        <a:rPr lang="en-US" sz="18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 Noel / Wenger / Beardsley</a:t>
                      </a:r>
                      <a:endParaRPr lang="en-US" sz="1800" b="0" i="0" u="none" strike="noStrike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</a:tr>
              <a:tr h="52326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8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50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interest breakout </a:t>
            </a:r>
            <a:r>
              <a:rPr lang="en-US" dirty="0" smtClean="0"/>
              <a:t>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Monday and Wednesday immediately after lunch to look either </a:t>
            </a:r>
            <a:r>
              <a:rPr lang="en-US" dirty="0" smtClean="0"/>
              <a:t>regionally-specific </a:t>
            </a:r>
            <a:r>
              <a:rPr lang="en-US" dirty="0" smtClean="0"/>
              <a:t>recommendations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Suggested </a:t>
            </a:r>
            <a:r>
              <a:rPr lang="en-US" dirty="0" smtClean="0"/>
              <a:t>groupings </a:t>
            </a:r>
          </a:p>
          <a:p>
            <a:pPr marL="457200" lvl="1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 smtClean="0"/>
              <a:t>IberoAmerica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2. Francophone</a:t>
            </a:r>
          </a:p>
          <a:p>
            <a:pPr marL="457200" lvl="1" indent="0">
              <a:buNone/>
            </a:pPr>
            <a:r>
              <a:rPr lang="en-US" dirty="0" smtClean="0"/>
              <a:t>3. Africa </a:t>
            </a:r>
            <a:r>
              <a:rPr lang="en-US" dirty="0"/>
              <a:t>and the </a:t>
            </a:r>
            <a:r>
              <a:rPr lang="en-US" dirty="0" smtClean="0"/>
              <a:t>Middle </a:t>
            </a:r>
            <a:r>
              <a:rPr lang="en-US" dirty="0"/>
              <a:t>E</a:t>
            </a:r>
            <a:r>
              <a:rPr lang="en-US" dirty="0" smtClean="0"/>
              <a:t>ast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4</a:t>
            </a:r>
            <a:r>
              <a:rPr lang="en-US" dirty="0" smtClean="0"/>
              <a:t>. Americas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5</a:t>
            </a:r>
            <a:r>
              <a:rPr lang="en-US" dirty="0" smtClean="0"/>
              <a:t>. </a:t>
            </a:r>
            <a:r>
              <a:rPr lang="en-US" dirty="0"/>
              <a:t>Asia </a:t>
            </a:r>
            <a:r>
              <a:rPr lang="en-US" dirty="0" smtClean="0"/>
              <a:t>and </a:t>
            </a:r>
            <a:r>
              <a:rPr lang="en-US" dirty="0"/>
              <a:t>Pacific</a:t>
            </a:r>
          </a:p>
          <a:p>
            <a:pPr marL="457200" lvl="1" indent="0">
              <a:buNone/>
            </a:pPr>
            <a:r>
              <a:rPr lang="en-US" dirty="0"/>
              <a:t>6</a:t>
            </a:r>
            <a:r>
              <a:rPr lang="en-US" dirty="0" smtClean="0"/>
              <a:t>. </a:t>
            </a:r>
            <a:r>
              <a:rPr lang="en-US" dirty="0"/>
              <a:t>Europe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9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 – Breakout group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Each breakout </a:t>
            </a:r>
            <a:r>
              <a:rPr lang="en-US" dirty="0" smtClean="0"/>
              <a:t>group </a:t>
            </a:r>
            <a:r>
              <a:rPr lang="en-US" dirty="0" smtClean="0"/>
              <a:t>will have an electronic copy of the reporting template that includes the initial recommendations from the appropriate theme session lead paper</a:t>
            </a:r>
          </a:p>
          <a:p>
            <a:r>
              <a:rPr lang="en-US" dirty="0" smtClean="0"/>
              <a:t>During </a:t>
            </a:r>
            <a:r>
              <a:rPr lang="en-US" dirty="0" smtClean="0"/>
              <a:t>each </a:t>
            </a:r>
            <a:r>
              <a:rPr lang="en-US" dirty="0" smtClean="0"/>
              <a:t>discussion the group will </a:t>
            </a:r>
            <a:endParaRPr lang="en-US" dirty="0"/>
          </a:p>
          <a:p>
            <a:pPr lvl="1"/>
            <a:r>
              <a:rPr lang="en-US" dirty="0"/>
              <a:t>Identify their </a:t>
            </a:r>
            <a:r>
              <a:rPr lang="en-US" b="1" dirty="0" smtClean="0"/>
              <a:t>THREE</a:t>
            </a:r>
            <a:r>
              <a:rPr lang="en-US" dirty="0" smtClean="0"/>
              <a:t> high </a:t>
            </a:r>
            <a:r>
              <a:rPr lang="en-US" dirty="0"/>
              <a:t>priority recommendations to </a:t>
            </a:r>
            <a:r>
              <a:rPr lang="en-US" dirty="0" smtClean="0"/>
              <a:t>develop into robust recommendations, including action steps if possible</a:t>
            </a:r>
            <a:endParaRPr lang="en-US" dirty="0"/>
          </a:p>
          <a:p>
            <a:pPr lvl="1"/>
            <a:r>
              <a:rPr lang="en-US" dirty="0" smtClean="0"/>
              <a:t>These could be existing recommendations in the reporting template or new ones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 brief version of the recommendations </a:t>
            </a:r>
            <a:r>
              <a:rPr lang="en-US" dirty="0" smtClean="0"/>
              <a:t>will be recorded on the reporting template for that group. </a:t>
            </a:r>
            <a:r>
              <a:rPr lang="en-US" dirty="0" smtClean="0"/>
              <a:t>Full </a:t>
            </a:r>
            <a:r>
              <a:rPr lang="en-US" dirty="0" smtClean="0"/>
              <a:t>recommendations </a:t>
            </a:r>
            <a:r>
              <a:rPr lang="en-US" dirty="0" smtClean="0"/>
              <a:t>can</a:t>
            </a:r>
            <a:r>
              <a:rPr lang="en-US" dirty="0" smtClean="0"/>
              <a:t> </a:t>
            </a:r>
            <a:r>
              <a:rPr lang="en-US" dirty="0" smtClean="0"/>
              <a:t>be written </a:t>
            </a:r>
            <a:r>
              <a:rPr lang="en-US" dirty="0" smtClean="0"/>
              <a:t>below </a:t>
            </a:r>
            <a:r>
              <a:rPr lang="en-US" dirty="0" smtClean="0"/>
              <a:t>the table and </a:t>
            </a:r>
            <a:r>
              <a:rPr lang="en-US" dirty="0" smtClean="0"/>
              <a:t>labelled such that the brief version in the cell is linked. (Code </a:t>
            </a:r>
            <a:r>
              <a:rPr lang="en-US" dirty="0" smtClean="0"/>
              <a:t>of some sort)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0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 – End-of-day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breakout group Rapporteurs will meet with the theme paper author, the Theme Session Rapporteur, </a:t>
            </a:r>
            <a:r>
              <a:rPr lang="en-US" dirty="0" err="1" smtClean="0"/>
              <a:t>Enric</a:t>
            </a:r>
            <a:r>
              <a:rPr lang="en-US" dirty="0" smtClean="0"/>
              <a:t> Aguilar (Lead Rapporteur) and the ETR Office Staff immediately after the proceedings for the day close.</a:t>
            </a:r>
          </a:p>
          <a:p>
            <a:r>
              <a:rPr lang="en-US" dirty="0" smtClean="0"/>
              <a:t>The results from each group will be discussed and brought together as one set of recommendations to be presented to plenary the following morning by </a:t>
            </a:r>
            <a:r>
              <a:rPr lang="en-US" dirty="0" err="1" smtClean="0"/>
              <a:t>Enric</a:t>
            </a:r>
            <a:r>
              <a:rPr lang="en-US" dirty="0" smtClean="0"/>
              <a:t> and the theme paper’s lead author.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75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MO_WHIT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WMO_WHITE_Powerpoint_en_fr</Template>
  <TotalTime>601</TotalTime>
  <Words>824</Words>
  <Application>Microsoft Office PowerPoint</Application>
  <PresentationFormat>On-screen Show (4:3)</PresentationFormat>
  <Paragraphs>157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WMO_WHITE_Powerpoint_en_fr</vt:lpstr>
      <vt:lpstr>From presentations to recommendations</vt:lpstr>
      <vt:lpstr>Step 1 – Paper presentations</vt:lpstr>
      <vt:lpstr>Step two – Breakout groups</vt:lpstr>
      <vt:lpstr>Blank Reporting template</vt:lpstr>
      <vt:lpstr>Sample Session 1 Template</vt:lpstr>
      <vt:lpstr>Breakout groups suggested make up</vt:lpstr>
      <vt:lpstr>Special interest breakout sessions</vt:lpstr>
      <vt:lpstr>Step 3 – Breakout group results</vt:lpstr>
      <vt:lpstr>Step 4 – End-of-day homework</vt:lpstr>
      <vt:lpstr>Step 5 the final outcomes</vt:lpstr>
      <vt:lpstr>PowerPoint Presentation</vt:lpstr>
    </vt:vector>
  </TitlesOfParts>
  <Company>World Meteorological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presentations to recommendations</dc:title>
  <dc:creator>Patrick Parrish</dc:creator>
  <cp:lastModifiedBy>Patrick Parrish</cp:lastModifiedBy>
  <cp:revision>25</cp:revision>
  <dcterms:created xsi:type="dcterms:W3CDTF">2017-10-26T07:51:51Z</dcterms:created>
  <dcterms:modified xsi:type="dcterms:W3CDTF">2017-10-30T19:45:20Z</dcterms:modified>
</cp:coreProperties>
</file>