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63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OSCAR/Surface</a:t>
            </a:r>
            <a:r>
              <a:rPr lang="en-US" sz="4800" dirty="0">
                <a:solidFill>
                  <a:srgbClr val="000090"/>
                </a:solidFill>
              </a:rPr>
              <a:t/>
            </a:r>
            <a:br>
              <a:rPr lang="en-US" sz="4800" dirty="0">
                <a:solidFill>
                  <a:srgbClr val="000090"/>
                </a:solidFill>
              </a:rPr>
            </a:br>
            <a:r>
              <a:rPr lang="en-US" sz="4800" dirty="0" smtClean="0">
                <a:solidFill>
                  <a:srgbClr val="000090"/>
                </a:solidFill>
              </a:rPr>
              <a:t>How </a:t>
            </a:r>
            <a:r>
              <a:rPr lang="en-US" sz="4800" smtClean="0">
                <a:solidFill>
                  <a:srgbClr val="000090"/>
                </a:solidFill>
              </a:rPr>
              <a:t>to register 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7188"/>
            <a:ext cx="8576009" cy="282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219998"/>
            <a:ext cx="4066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  <a:endParaRPr lang="de-CH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19998"/>
            <a:ext cx="6965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r>
              <a:rPr lang="en-US" sz="1600" dirty="0" smtClean="0"/>
              <a:t>3. complete </a:t>
            </a:r>
            <a:r>
              <a:rPr lang="en-US" sz="1600" dirty="0"/>
              <a:t>the </a:t>
            </a:r>
            <a:r>
              <a:rPr lang="en-US" sz="1600" dirty="0" smtClean="0"/>
              <a:t>following </a:t>
            </a:r>
            <a:r>
              <a:rPr lang="en-US" sz="1600" dirty="0"/>
              <a:t>steps for the attribution of the username and password</a:t>
            </a:r>
            <a:endParaRPr lang="de-CH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6948264" y="2363511"/>
            <a:ext cx="1890952" cy="6334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Check </a:t>
            </a:r>
            <a:r>
              <a:rPr lang="de-CH" sz="1400" b="1" dirty="0" err="1" smtClean="0">
                <a:solidFill>
                  <a:schemeClr val="tx1"/>
                </a:solidFill>
              </a:rPr>
              <a:t>your</a:t>
            </a:r>
            <a:r>
              <a:rPr lang="de-CH" sz="1400" b="1" dirty="0" smtClean="0">
                <a:solidFill>
                  <a:schemeClr val="tx1"/>
                </a:solidFill>
              </a:rPr>
              <a:t> email </a:t>
            </a:r>
            <a:r>
              <a:rPr lang="de-CH" sz="1400" b="1" dirty="0" err="1" smtClean="0">
                <a:solidFill>
                  <a:schemeClr val="tx1"/>
                </a:solidFill>
              </a:rPr>
              <a:t>for</a:t>
            </a:r>
            <a:r>
              <a:rPr lang="de-CH" sz="1400" b="1" dirty="0" smtClean="0">
                <a:solidFill>
                  <a:schemeClr val="tx1"/>
                </a:solidFill>
              </a:rPr>
              <a:t> the </a:t>
            </a:r>
            <a:r>
              <a:rPr lang="de-CH" sz="1400" b="1" dirty="0" err="1" smtClean="0">
                <a:solidFill>
                  <a:schemeClr val="tx1"/>
                </a:solidFill>
              </a:rPr>
              <a:t>validation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code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and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insert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it</a:t>
            </a:r>
            <a:r>
              <a:rPr lang="de-CH" sz="1400" b="1" dirty="0" smtClean="0">
                <a:solidFill>
                  <a:schemeClr val="tx1"/>
                </a:solidFill>
              </a:rPr>
              <a:t>…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73026" y="3022590"/>
            <a:ext cx="1866190" cy="3508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..</a:t>
            </a:r>
            <a:r>
              <a:rPr lang="de-CH" sz="1400" b="1" dirty="0" err="1" smtClean="0">
                <a:solidFill>
                  <a:schemeClr val="tx1"/>
                </a:solidFill>
              </a:rPr>
              <a:t>then</a:t>
            </a:r>
            <a:r>
              <a:rPr lang="de-CH" sz="1400" b="1" dirty="0" smtClean="0">
                <a:solidFill>
                  <a:schemeClr val="tx1"/>
                </a:solidFill>
              </a:rPr>
              <a:t> click «next» 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10195" y="3055070"/>
            <a:ext cx="575923" cy="294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5" name="Straight Arrow Connector 24"/>
          <p:cNvCxnSpPr>
            <a:stCxn id="16" idx="1"/>
            <a:endCxn id="18" idx="6"/>
          </p:cNvCxnSpPr>
          <p:nvPr/>
        </p:nvCxnSpPr>
        <p:spPr>
          <a:xfrm flipH="1">
            <a:off x="6586118" y="3198028"/>
            <a:ext cx="386908" cy="43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4293096"/>
            <a:ext cx="8280920" cy="139881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948264" y="4869160"/>
            <a:ext cx="1890952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Now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that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you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have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created</a:t>
            </a:r>
            <a:r>
              <a:rPr lang="de-CH" sz="1400" b="1" dirty="0" smtClean="0">
                <a:solidFill>
                  <a:schemeClr val="tx1"/>
                </a:solidFill>
              </a:rPr>
              <a:t> an </a:t>
            </a:r>
            <a:r>
              <a:rPr lang="de-CH" sz="1400" b="1" dirty="0" err="1" smtClean="0">
                <a:solidFill>
                  <a:schemeClr val="tx1"/>
                </a:solidFill>
              </a:rPr>
              <a:t>account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click</a:t>
            </a:r>
            <a:r>
              <a:rPr lang="de-CH" sz="1400" b="1" dirty="0" smtClean="0">
                <a:solidFill>
                  <a:schemeClr val="tx1"/>
                </a:solidFill>
              </a:rPr>
              <a:t> on «</a:t>
            </a:r>
            <a:r>
              <a:rPr lang="de-CH" sz="1400" b="1" dirty="0" err="1" smtClean="0">
                <a:solidFill>
                  <a:schemeClr val="tx1"/>
                </a:solidFill>
              </a:rPr>
              <a:t>continue</a:t>
            </a:r>
            <a:r>
              <a:rPr lang="de-CH" sz="1400" b="1" dirty="0" smtClean="0">
                <a:solidFill>
                  <a:schemeClr val="tx1"/>
                </a:solidFill>
              </a:rPr>
              <a:t>»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request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access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application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endParaRPr lang="de-CH" sz="14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355108" y="5524370"/>
            <a:ext cx="593156" cy="49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779185" y="5382038"/>
            <a:ext cx="575923" cy="294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5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219998"/>
            <a:ext cx="4066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  <a:endParaRPr lang="de-CH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219998"/>
            <a:ext cx="40663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r>
              <a:rPr lang="en-US" sz="1600" dirty="0" smtClean="0"/>
              <a:t>4. </a:t>
            </a:r>
            <a:r>
              <a:rPr lang="de-CH" sz="1600" dirty="0"/>
              <a:t>Request </a:t>
            </a:r>
            <a:r>
              <a:rPr lang="de-CH" sz="1600" dirty="0" err="1"/>
              <a:t>access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application</a:t>
            </a:r>
            <a:endParaRPr lang="de-CH" sz="1600" dirty="0"/>
          </a:p>
          <a:p>
            <a:endParaRPr lang="de-CH" sz="1600" dirty="0"/>
          </a:p>
          <a:p>
            <a:endParaRPr lang="de-CH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142020" y="5892413"/>
            <a:ext cx="2336318" cy="848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Your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registration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is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complete</a:t>
            </a:r>
            <a:r>
              <a:rPr lang="de-CH" sz="1400" b="1" dirty="0" smtClean="0">
                <a:solidFill>
                  <a:schemeClr val="tx1"/>
                </a:solidFill>
              </a:rPr>
              <a:t>, </a:t>
            </a:r>
            <a:r>
              <a:rPr lang="de-CH" sz="1400" b="1" dirty="0" err="1" smtClean="0">
                <a:solidFill>
                  <a:schemeClr val="tx1"/>
                </a:solidFill>
              </a:rPr>
              <a:t>go</a:t>
            </a:r>
            <a:r>
              <a:rPr lang="de-CH" sz="1400" b="1" dirty="0" smtClean="0">
                <a:solidFill>
                  <a:schemeClr val="tx1"/>
                </a:solidFill>
              </a:rPr>
              <a:t> back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application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and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login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add</a:t>
            </a:r>
            <a:r>
              <a:rPr lang="de-CH" sz="1400" b="1" dirty="0" smtClean="0">
                <a:solidFill>
                  <a:schemeClr val="tx1"/>
                </a:solidFill>
              </a:rPr>
              <a:t>/</a:t>
            </a:r>
            <a:r>
              <a:rPr lang="de-CH" sz="1400" b="1" dirty="0" err="1" smtClean="0">
                <a:solidFill>
                  <a:schemeClr val="tx1"/>
                </a:solidFill>
              </a:rPr>
              <a:t>edit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information</a:t>
            </a:r>
            <a:endParaRPr lang="de-CH" sz="1400" b="1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352928" cy="208823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973026" y="2967674"/>
            <a:ext cx="1866190" cy="4784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click</a:t>
            </a:r>
            <a:r>
              <a:rPr lang="de-CH" sz="1400" b="1" dirty="0" smtClean="0">
                <a:solidFill>
                  <a:schemeClr val="tx1"/>
                </a:solidFill>
              </a:rPr>
              <a:t> on «</a:t>
            </a:r>
            <a:r>
              <a:rPr lang="de-CH" sz="1400" b="1" dirty="0" err="1" smtClean="0">
                <a:solidFill>
                  <a:schemeClr val="tx1"/>
                </a:solidFill>
              </a:rPr>
              <a:t>request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access</a:t>
            </a:r>
            <a:r>
              <a:rPr lang="de-CH" sz="1400" b="1" dirty="0" smtClean="0">
                <a:solidFill>
                  <a:schemeClr val="tx1"/>
                </a:solidFill>
              </a:rPr>
              <a:t>»….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633864" y="3031136"/>
            <a:ext cx="1098376" cy="356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7" name="Straight Arrow Connector 26"/>
          <p:cNvCxnSpPr>
            <a:stCxn id="25" idx="1"/>
            <a:endCxn id="26" idx="6"/>
          </p:cNvCxnSpPr>
          <p:nvPr/>
        </p:nvCxnSpPr>
        <p:spPr>
          <a:xfrm flipH="1">
            <a:off x="6732240" y="3206883"/>
            <a:ext cx="240786" cy="2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1091912" y="3621813"/>
            <a:ext cx="6720447" cy="2707555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7020272" y="5641200"/>
            <a:ext cx="1866190" cy="884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…. </a:t>
            </a:r>
            <a:r>
              <a:rPr lang="de-CH" sz="1400" b="1" dirty="0" err="1" smtClean="0">
                <a:solidFill>
                  <a:schemeClr val="tx1"/>
                </a:solidFill>
              </a:rPr>
              <a:t>Accept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terms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of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use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and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click</a:t>
            </a:r>
            <a:r>
              <a:rPr lang="de-CH" sz="1400" b="1" dirty="0" smtClean="0">
                <a:solidFill>
                  <a:schemeClr val="tx1"/>
                </a:solidFill>
              </a:rPr>
              <a:t> on «</a:t>
            </a:r>
            <a:r>
              <a:rPr lang="de-CH" sz="1400" b="1" dirty="0" err="1" smtClean="0">
                <a:solidFill>
                  <a:schemeClr val="tx1"/>
                </a:solidFill>
              </a:rPr>
              <a:t>continue</a:t>
            </a:r>
            <a:r>
              <a:rPr lang="de-CH" sz="1400" b="1" dirty="0" smtClean="0">
                <a:solidFill>
                  <a:schemeClr val="tx1"/>
                </a:solidFill>
              </a:rPr>
              <a:t>» 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39752" y="5736998"/>
            <a:ext cx="1162992" cy="356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Oval 30"/>
          <p:cNvSpPr/>
          <p:nvPr/>
        </p:nvSpPr>
        <p:spPr>
          <a:xfrm>
            <a:off x="5580112" y="5979210"/>
            <a:ext cx="720080" cy="356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2" name="Straight Arrow Connector 31"/>
          <p:cNvCxnSpPr>
            <a:endCxn id="31" idx="6"/>
          </p:cNvCxnSpPr>
          <p:nvPr/>
        </p:nvCxnSpPr>
        <p:spPr>
          <a:xfrm flipH="1" flipV="1">
            <a:off x="6300192" y="6157430"/>
            <a:ext cx="720080" cy="40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4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572231"/>
            <a:ext cx="7272808" cy="22330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219998"/>
            <a:ext cx="4066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  <a:endParaRPr lang="de-CH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219998"/>
            <a:ext cx="40663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r>
              <a:rPr lang="en-US" sz="1600" dirty="0" smtClean="0"/>
              <a:t>4. </a:t>
            </a:r>
            <a:r>
              <a:rPr lang="de-CH" sz="1600" dirty="0"/>
              <a:t>Request </a:t>
            </a:r>
            <a:r>
              <a:rPr lang="de-CH" sz="1600" dirty="0" err="1"/>
              <a:t>access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application</a:t>
            </a:r>
            <a:endParaRPr lang="de-CH" sz="1600" dirty="0"/>
          </a:p>
          <a:p>
            <a:endParaRPr lang="de-CH" sz="1600" dirty="0"/>
          </a:p>
          <a:p>
            <a:endParaRPr lang="de-CH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6732240" y="4725144"/>
            <a:ext cx="2336318" cy="848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Your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registration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is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complete</a:t>
            </a:r>
            <a:r>
              <a:rPr lang="de-CH" sz="1400" b="1" dirty="0" smtClean="0">
                <a:solidFill>
                  <a:schemeClr val="tx1"/>
                </a:solidFill>
              </a:rPr>
              <a:t>, </a:t>
            </a:r>
            <a:r>
              <a:rPr lang="de-CH" sz="1400" b="1" dirty="0" err="1" smtClean="0">
                <a:solidFill>
                  <a:schemeClr val="tx1"/>
                </a:solidFill>
              </a:rPr>
              <a:t>go</a:t>
            </a:r>
            <a:r>
              <a:rPr lang="de-CH" sz="1400" b="1" dirty="0" smtClean="0">
                <a:solidFill>
                  <a:schemeClr val="tx1"/>
                </a:solidFill>
              </a:rPr>
              <a:t> back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application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and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login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add</a:t>
            </a:r>
            <a:r>
              <a:rPr lang="de-CH" sz="1400" b="1" dirty="0" smtClean="0">
                <a:solidFill>
                  <a:schemeClr val="tx1"/>
                </a:solidFill>
              </a:rPr>
              <a:t>/</a:t>
            </a:r>
            <a:r>
              <a:rPr lang="de-CH" sz="1400" b="1" dirty="0" err="1" smtClean="0">
                <a:solidFill>
                  <a:schemeClr val="tx1"/>
                </a:solidFill>
              </a:rPr>
              <a:t>edit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information</a:t>
            </a:r>
            <a:endParaRPr lang="de-CH" sz="14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1340768"/>
            <a:ext cx="7416824" cy="216024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732240" y="2977239"/>
            <a:ext cx="2336318" cy="8489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Click on «back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application</a:t>
            </a:r>
            <a:r>
              <a:rPr lang="de-CH" sz="1400" b="1" dirty="0" smtClean="0">
                <a:solidFill>
                  <a:schemeClr val="tx1"/>
                </a:solidFill>
              </a:rPr>
              <a:t>»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49132" y="3060214"/>
            <a:ext cx="1098376" cy="356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8" name="Straight Arrow Connector 17"/>
          <p:cNvCxnSpPr>
            <a:endCxn id="17" idx="6"/>
          </p:cNvCxnSpPr>
          <p:nvPr/>
        </p:nvCxnSpPr>
        <p:spPr>
          <a:xfrm flipH="1">
            <a:off x="6047508" y="3235961"/>
            <a:ext cx="701824" cy="2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96136" y="4793181"/>
            <a:ext cx="677860" cy="356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2" name="Straight Arrow Connector 21"/>
          <p:cNvCxnSpPr>
            <a:endCxn id="20" idx="6"/>
          </p:cNvCxnSpPr>
          <p:nvPr/>
        </p:nvCxnSpPr>
        <p:spPr>
          <a:xfrm flipH="1">
            <a:off x="6473996" y="4968928"/>
            <a:ext cx="240786" cy="2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3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rgbClr val="000090"/>
                </a:solidFill>
              </a:rPr>
              <a:t>Merci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Learning topics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868" y="1864311"/>
            <a:ext cx="7483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H" sz="2800" dirty="0" smtClean="0"/>
              <a:t>How to </a:t>
            </a:r>
            <a:r>
              <a:rPr lang="fr-CH" sz="2800" dirty="0" err="1" smtClean="0"/>
              <a:t>get</a:t>
            </a:r>
            <a:r>
              <a:rPr lang="fr-CH" sz="2800" dirty="0" smtClean="0"/>
              <a:t> an </a:t>
            </a:r>
            <a:r>
              <a:rPr lang="fr-CH" sz="2800" dirty="0" err="1" smtClean="0"/>
              <a:t>account</a:t>
            </a:r>
            <a:r>
              <a:rPr lang="fr-CH" sz="28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800" dirty="0" smtClean="0"/>
              <a:t>How to </a:t>
            </a:r>
            <a:r>
              <a:rPr lang="fr-CH" sz="2800" dirty="0" err="1" smtClean="0"/>
              <a:t>sign</a:t>
            </a:r>
            <a:r>
              <a:rPr lang="fr-CH" sz="2800" dirty="0" smtClean="0"/>
              <a:t>-up for an </a:t>
            </a:r>
            <a:r>
              <a:rPr lang="fr-CH" sz="2800" dirty="0" err="1" smtClean="0"/>
              <a:t>account</a:t>
            </a:r>
            <a:r>
              <a:rPr lang="fr-CH" sz="28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fr-CH" sz="2800" dirty="0" smtClean="0"/>
          </a:p>
        </p:txBody>
      </p:sp>
    </p:spTree>
    <p:extLst>
      <p:ext uri="{BB962C8B-B14F-4D97-AF65-F5344CB8AC3E}">
        <p14:creationId xmlns:p14="http://schemas.microsoft.com/office/powerpoint/2010/main" val="214995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get</a:t>
            </a:r>
            <a:r>
              <a:rPr lang="fr-CH" dirty="0" smtClean="0"/>
              <a:t> an </a:t>
            </a:r>
            <a:r>
              <a:rPr lang="fr-CH" dirty="0" err="1" smtClean="0"/>
              <a:t>account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868" y="1864311"/>
            <a:ext cx="77945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There are </a:t>
            </a:r>
            <a:r>
              <a:rPr lang="fr-CH" sz="2800" dirty="0" err="1" smtClean="0"/>
              <a:t>two</a:t>
            </a:r>
            <a:r>
              <a:rPr lang="fr-CH" sz="2800" dirty="0" smtClean="0"/>
              <a:t> </a:t>
            </a:r>
            <a:r>
              <a:rPr lang="fr-CH" sz="2800" dirty="0" err="1" smtClean="0"/>
              <a:t>ways</a:t>
            </a:r>
            <a:r>
              <a:rPr lang="fr-CH" sz="2800" dirty="0" smtClean="0"/>
              <a:t> to </a:t>
            </a:r>
            <a:r>
              <a:rPr lang="fr-CH" sz="2800" dirty="0" err="1" smtClean="0"/>
              <a:t>get</a:t>
            </a:r>
            <a:r>
              <a:rPr lang="fr-CH" sz="2800" dirty="0" smtClean="0"/>
              <a:t> an </a:t>
            </a:r>
            <a:r>
              <a:rPr lang="fr-CH" sz="2800" dirty="0" err="1" smtClean="0"/>
              <a:t>account</a:t>
            </a:r>
            <a:r>
              <a:rPr lang="fr-CH" sz="2800" dirty="0" smtClean="0"/>
              <a:t> </a:t>
            </a:r>
          </a:p>
          <a:p>
            <a:endParaRPr lang="fr-CH" sz="2800" dirty="0"/>
          </a:p>
          <a:p>
            <a:pPr marL="514350" indent="-514350">
              <a:buFont typeface="+mj-lt"/>
              <a:buAutoNum type="arabicPeriod"/>
            </a:pPr>
            <a:r>
              <a:rPr lang="fr-CH" sz="2800" dirty="0" err="1" smtClean="0"/>
              <a:t>Designation</a:t>
            </a:r>
            <a:r>
              <a:rPr lang="fr-CH" sz="2800" dirty="0" smtClean="0"/>
              <a:t> as National Focal Point (NFP) for OSCAR/Surface by Permanent </a:t>
            </a:r>
            <a:r>
              <a:rPr lang="fr-CH" sz="2800" dirty="0" err="1" smtClean="0"/>
              <a:t>Representative</a:t>
            </a:r>
            <a:endParaRPr lang="fr-CH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CH" sz="2800" dirty="0" smtClean="0"/>
              <a:t>NFP, or </a:t>
            </a:r>
            <a:r>
              <a:rPr lang="fr-CH" sz="2800" dirty="0" err="1" smtClean="0"/>
              <a:t>other</a:t>
            </a:r>
            <a:r>
              <a:rPr lang="fr-CH" sz="2800" dirty="0" smtClean="0"/>
              <a:t> </a:t>
            </a:r>
            <a:r>
              <a:rPr lang="fr-CH" sz="2800" dirty="0" err="1" smtClean="0"/>
              <a:t>delegee</a:t>
            </a:r>
            <a:r>
              <a:rPr lang="fr-CH" sz="2800" dirty="0" smtClean="0"/>
              <a:t>, </a:t>
            </a:r>
            <a:r>
              <a:rPr lang="fr-CH" sz="2800" dirty="0" err="1" smtClean="0"/>
              <a:t>creates</a:t>
            </a:r>
            <a:r>
              <a:rPr lang="fr-CH" sz="2800" dirty="0" smtClean="0"/>
              <a:t> a user in OSCAR/Surface</a:t>
            </a:r>
          </a:p>
          <a:p>
            <a:r>
              <a:rPr lang="fr-CH" sz="2800" dirty="0" smtClean="0"/>
              <a:t> </a:t>
            </a:r>
            <a:endParaRPr lang="fr-CH" sz="2800" dirty="0"/>
          </a:p>
          <a:p>
            <a:pPr marL="514350" indent="-514350">
              <a:buFont typeface="+mj-lt"/>
              <a:buAutoNum type="arabicPeriod"/>
            </a:pPr>
            <a:endParaRPr lang="fr-CH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001" y="4207597"/>
            <a:ext cx="4794777" cy="239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2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Registration in OSCAR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dirty="0" err="1" smtClean="0"/>
              <a:t>Once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account</a:t>
            </a:r>
            <a:r>
              <a:rPr lang="de-CH" sz="2000" dirty="0" smtClean="0"/>
              <a:t> </a:t>
            </a:r>
            <a:r>
              <a:rPr lang="de-CH" sz="2000" dirty="0" err="1" smtClean="0"/>
              <a:t>is</a:t>
            </a:r>
            <a:r>
              <a:rPr lang="de-CH" sz="2000" dirty="0" smtClean="0"/>
              <a:t> </a:t>
            </a:r>
            <a:r>
              <a:rPr lang="de-CH" sz="2000" dirty="0" err="1" smtClean="0"/>
              <a:t>created</a:t>
            </a:r>
            <a:r>
              <a:rPr lang="de-CH" sz="2000" dirty="0" smtClean="0"/>
              <a:t> in OSCAR/Surface, </a:t>
            </a:r>
            <a:r>
              <a:rPr lang="de-CH" sz="2000" dirty="0" err="1" smtClean="0"/>
              <a:t>the</a:t>
            </a:r>
            <a:r>
              <a:rPr lang="de-CH" sz="2000" dirty="0" smtClean="0"/>
              <a:t> </a:t>
            </a:r>
            <a:r>
              <a:rPr lang="de-CH" sz="2000" dirty="0" err="1" smtClean="0"/>
              <a:t>user</a:t>
            </a:r>
            <a:r>
              <a:rPr lang="de-CH" sz="2000" dirty="0" smtClean="0"/>
              <a:t> </a:t>
            </a:r>
            <a:r>
              <a:rPr lang="de-CH" sz="2000" dirty="0" err="1" smtClean="0"/>
              <a:t>receives</a:t>
            </a:r>
            <a:r>
              <a:rPr lang="de-CH" sz="2000" dirty="0" smtClean="0"/>
              <a:t> an email, </a:t>
            </a:r>
            <a:r>
              <a:rPr lang="de-CH" sz="2000" dirty="0" err="1" smtClean="0"/>
              <a:t>requesting</a:t>
            </a:r>
            <a:r>
              <a:rPr lang="de-CH" sz="2000" dirty="0" smtClean="0"/>
              <a:t> </a:t>
            </a:r>
            <a:r>
              <a:rPr lang="de-CH" sz="2000" dirty="0" err="1" smtClean="0"/>
              <a:t>registration</a:t>
            </a:r>
            <a:r>
              <a:rPr lang="de-CH" sz="2000" dirty="0" smtClean="0"/>
              <a:t> </a:t>
            </a:r>
            <a:r>
              <a:rPr lang="de-CH" sz="2000" dirty="0" err="1" smtClean="0"/>
              <a:t>with</a:t>
            </a:r>
            <a:r>
              <a:rPr lang="de-CH" sz="2000" dirty="0" smtClean="0"/>
              <a:t> </a:t>
            </a:r>
            <a:r>
              <a:rPr lang="de-CH" sz="2000" dirty="0" err="1" smtClean="0"/>
              <a:t>the</a:t>
            </a:r>
            <a:r>
              <a:rPr lang="de-CH" sz="2000" dirty="0" smtClean="0"/>
              <a:t> OSCAR/Surface Electronic Identity </a:t>
            </a:r>
            <a:r>
              <a:rPr lang="de-CH" sz="2000" dirty="0" err="1" smtClean="0"/>
              <a:t>and</a:t>
            </a:r>
            <a:r>
              <a:rPr lang="de-CH" sz="2000" dirty="0" smtClean="0"/>
              <a:t> Access Management System (EIAM).</a:t>
            </a:r>
          </a:p>
          <a:p>
            <a:pPr marL="0" indent="0">
              <a:buNone/>
            </a:pPr>
            <a:endParaRPr lang="de-CH" sz="2000" dirty="0" smtClean="0"/>
          </a:p>
          <a:p>
            <a:pPr marL="0" indent="0">
              <a:buNone/>
            </a:pPr>
            <a:r>
              <a:rPr lang="de-CH" sz="2000" dirty="0" err="1" smtClean="0"/>
              <a:t>While</a:t>
            </a:r>
            <a:r>
              <a:rPr lang="de-CH" sz="2000" dirty="0" smtClean="0"/>
              <a:t> your user account has been created in OSCAR/Surface already, you need to register with EIAM </a:t>
            </a:r>
            <a:r>
              <a:rPr lang="de-CH" sz="2000" b="1" i="1" dirty="0" err="1" smtClean="0"/>
              <a:t>once</a:t>
            </a:r>
            <a:r>
              <a:rPr lang="de-CH" sz="2000" dirty="0" smtClean="0"/>
              <a:t> and link the EIAM account with the OSCAR/Surface account.</a:t>
            </a:r>
            <a:r>
              <a:rPr lang="de-CH" sz="2000" dirty="0"/>
              <a:t> </a:t>
            </a:r>
            <a:endParaRPr lang="de-CH" sz="2000" dirty="0" smtClean="0"/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r>
              <a:rPr lang="de-CH" sz="2000" dirty="0" smtClean="0"/>
              <a:t>Once this is done, you can then logon to OSCAR by entering the EIAM username and password.</a:t>
            </a:r>
          </a:p>
        </p:txBody>
      </p:sp>
    </p:spTree>
    <p:extLst>
      <p:ext uri="{BB962C8B-B14F-4D97-AF65-F5344CB8AC3E}">
        <p14:creationId xmlns:p14="http://schemas.microsoft.com/office/powerpoint/2010/main" val="93952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1" y="2038129"/>
            <a:ext cx="458965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257345" y="2522469"/>
            <a:ext cx="528786" cy="261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62" y="3049738"/>
            <a:ext cx="4849131" cy="35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532439" y="3559211"/>
            <a:ext cx="521753" cy="261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extBox 1"/>
          <p:cNvSpPr txBox="1"/>
          <p:nvPr/>
        </p:nvSpPr>
        <p:spPr>
          <a:xfrm>
            <a:off x="1408562" y="1484784"/>
            <a:ext cx="2659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https://oscar.wmo.int/surface</a:t>
            </a:r>
            <a:endParaRPr lang="de-CH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274324" y="2431550"/>
            <a:ext cx="337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https://gawsis.meteoswiss.ch/GAWSIS</a:t>
            </a:r>
            <a:endParaRPr lang="de-CH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19998"/>
            <a:ext cx="5612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r>
              <a:rPr lang="de-CH" sz="1600" dirty="0" smtClean="0"/>
              <a:t>1. </a:t>
            </a:r>
            <a:r>
              <a:rPr lang="en-US" sz="1600" dirty="0" smtClean="0"/>
              <a:t>check </a:t>
            </a:r>
            <a:r>
              <a:rPr lang="en-US" sz="1600" dirty="0"/>
              <a:t>if </a:t>
            </a:r>
            <a:r>
              <a:rPr lang="en-US" sz="1600" dirty="0" smtClean="0"/>
              <a:t>you are already included </a:t>
            </a:r>
            <a:r>
              <a:rPr lang="en-US" sz="1600" dirty="0"/>
              <a:t>in the list of available contacts</a:t>
            </a:r>
            <a:endParaRPr lang="de-CH" sz="2000" b="1" dirty="0"/>
          </a:p>
        </p:txBody>
      </p:sp>
    </p:spTree>
    <p:extLst>
      <p:ext uri="{BB962C8B-B14F-4D97-AF65-F5344CB8AC3E}">
        <p14:creationId xmlns:p14="http://schemas.microsoft.com/office/powerpoint/2010/main" val="36678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19998"/>
            <a:ext cx="514198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check </a:t>
            </a:r>
            <a:r>
              <a:rPr lang="en-US" sz="1600" dirty="0"/>
              <a:t>if </a:t>
            </a:r>
            <a:r>
              <a:rPr lang="en-US" sz="1600" dirty="0" smtClean="0"/>
              <a:t>you are included </a:t>
            </a:r>
            <a:r>
              <a:rPr lang="en-US" sz="1600" dirty="0"/>
              <a:t>in the list of available </a:t>
            </a:r>
            <a:r>
              <a:rPr lang="en-US" sz="1600" dirty="0" smtClean="0"/>
              <a:t>contacts</a:t>
            </a:r>
          </a:p>
          <a:p>
            <a:endParaRPr lang="de-CH" sz="20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3" t="20359" r="60523" b="45470"/>
          <a:stretch/>
        </p:blipFill>
        <p:spPr bwMode="auto">
          <a:xfrm>
            <a:off x="810444" y="1340768"/>
            <a:ext cx="304202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1"/>
          <a:stretch/>
        </p:blipFill>
        <p:spPr bwMode="auto">
          <a:xfrm>
            <a:off x="810444" y="3789040"/>
            <a:ext cx="2725255" cy="17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2051720" y="1556793"/>
            <a:ext cx="1190215" cy="4320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 10"/>
          <p:cNvSpPr/>
          <p:nvPr/>
        </p:nvSpPr>
        <p:spPr>
          <a:xfrm>
            <a:off x="1013905" y="2852937"/>
            <a:ext cx="1190215" cy="4320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Oval 11"/>
          <p:cNvSpPr/>
          <p:nvPr/>
        </p:nvSpPr>
        <p:spPr>
          <a:xfrm>
            <a:off x="2617923" y="4610303"/>
            <a:ext cx="819706" cy="357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3" name="Straight Arrow Connector 12"/>
          <p:cNvCxnSpPr>
            <a:endCxn id="10" idx="6"/>
          </p:cNvCxnSpPr>
          <p:nvPr/>
        </p:nvCxnSpPr>
        <p:spPr>
          <a:xfrm flipH="1">
            <a:off x="3241935" y="1772324"/>
            <a:ext cx="1186049" cy="4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6"/>
          </p:cNvCxnSpPr>
          <p:nvPr/>
        </p:nvCxnSpPr>
        <p:spPr>
          <a:xfrm flipH="1" flipV="1">
            <a:off x="2204120" y="3068961"/>
            <a:ext cx="2223864" cy="4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6"/>
          </p:cNvCxnSpPr>
          <p:nvPr/>
        </p:nvCxnSpPr>
        <p:spPr>
          <a:xfrm flipH="1">
            <a:off x="3437629" y="4785726"/>
            <a:ext cx="1062363" cy="33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6894" y="5652370"/>
            <a:ext cx="8820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CH" sz="1400" dirty="0" err="1"/>
              <a:t>If</a:t>
            </a:r>
            <a:r>
              <a:rPr lang="de-CH" sz="1400" dirty="0"/>
              <a:t> </a:t>
            </a:r>
            <a:r>
              <a:rPr lang="de-CH" sz="1400" dirty="0" err="1"/>
              <a:t>your</a:t>
            </a:r>
            <a:r>
              <a:rPr lang="de-CH" sz="1400" dirty="0"/>
              <a:t> </a:t>
            </a:r>
            <a:r>
              <a:rPr lang="de-CH" sz="1400" dirty="0" err="1"/>
              <a:t>name</a:t>
            </a:r>
            <a:r>
              <a:rPr lang="de-CH" sz="1400" dirty="0"/>
              <a:t> </a:t>
            </a:r>
            <a:r>
              <a:rPr lang="de-CH" sz="1400" b="1" dirty="0" err="1" smtClean="0"/>
              <a:t>does</a:t>
            </a:r>
            <a:r>
              <a:rPr lang="de-CH" sz="1400" b="1" dirty="0" smtClean="0"/>
              <a:t> NOT </a:t>
            </a:r>
            <a:r>
              <a:rPr lang="de-CH" sz="1400" b="1" dirty="0" err="1" smtClean="0"/>
              <a:t>appear</a:t>
            </a:r>
            <a:r>
              <a:rPr lang="de-CH" sz="1400" dirty="0" smtClean="0"/>
              <a:t> in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search</a:t>
            </a:r>
            <a:r>
              <a:rPr lang="de-CH" sz="1400" dirty="0" smtClean="0"/>
              <a:t> </a:t>
            </a:r>
            <a:r>
              <a:rPr lang="de-CH" sz="1400" dirty="0" err="1" smtClean="0"/>
              <a:t>results</a:t>
            </a:r>
            <a:r>
              <a:rPr lang="de-CH" sz="1400" dirty="0" smtClean="0"/>
              <a:t> </a:t>
            </a:r>
            <a:r>
              <a:rPr lang="de-CH" sz="1400" dirty="0" err="1" smtClean="0"/>
              <a:t>ask</a:t>
            </a:r>
            <a:r>
              <a:rPr lang="de-CH" sz="1400" dirty="0" smtClean="0"/>
              <a:t> </a:t>
            </a:r>
            <a:r>
              <a:rPr lang="de-CH" sz="1400" dirty="0" err="1"/>
              <a:t>your</a:t>
            </a:r>
            <a:r>
              <a:rPr lang="de-CH" sz="1400" dirty="0"/>
              <a:t> national </a:t>
            </a:r>
            <a:r>
              <a:rPr lang="de-CH" sz="1400" dirty="0" err="1"/>
              <a:t>focal</a:t>
            </a:r>
            <a:r>
              <a:rPr lang="de-CH" sz="1400" dirty="0"/>
              <a:t> </a:t>
            </a:r>
            <a:r>
              <a:rPr lang="de-CH" sz="1400" dirty="0" err="1"/>
              <a:t>point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add</a:t>
            </a:r>
            <a:r>
              <a:rPr lang="de-CH" sz="1400" dirty="0"/>
              <a:t> </a:t>
            </a:r>
            <a:r>
              <a:rPr lang="de-CH" sz="1400" dirty="0" err="1"/>
              <a:t>you</a:t>
            </a:r>
            <a:r>
              <a:rPr lang="de-CH" sz="1400" dirty="0"/>
              <a:t> in the </a:t>
            </a:r>
            <a:r>
              <a:rPr lang="de-CH" sz="1400" dirty="0" err="1"/>
              <a:t>list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 smtClean="0"/>
              <a:t>contacts</a:t>
            </a:r>
            <a:r>
              <a:rPr lang="de-CH" sz="1400" dirty="0"/>
              <a:t> </a:t>
            </a:r>
            <a:r>
              <a:rPr lang="en-US" sz="1400" dirty="0" smtClean="0"/>
              <a:t>(personal </a:t>
            </a:r>
            <a:r>
              <a:rPr lang="en-US" sz="1400" dirty="0"/>
              <a:t>info needed: first name, last name, email, organization, city, country). </a:t>
            </a:r>
            <a:r>
              <a:rPr lang="en-US" sz="1400" dirty="0" smtClean="0"/>
              <a:t>A </a:t>
            </a:r>
            <a:r>
              <a:rPr lang="en-US" sz="1400" dirty="0"/>
              <a:t>compatriot colleague already registered in the application can also add you as contact. As soon as you are included in the contacts list you will receive a confirmation email with a link to the application URL. </a:t>
            </a:r>
          </a:p>
          <a:p>
            <a:r>
              <a:rPr lang="de-CH" sz="1400" dirty="0" smtClean="0"/>
              <a:t> </a:t>
            </a:r>
            <a:r>
              <a:rPr lang="de-CH" sz="1400" dirty="0" err="1" smtClean="0"/>
              <a:t>If</a:t>
            </a:r>
            <a:r>
              <a:rPr lang="de-CH" sz="1400" dirty="0" smtClean="0"/>
              <a:t> </a:t>
            </a:r>
            <a:r>
              <a:rPr lang="de-CH" sz="1400" dirty="0" err="1" smtClean="0"/>
              <a:t>your</a:t>
            </a:r>
            <a:r>
              <a:rPr lang="de-CH" sz="1400" dirty="0" smtClean="0"/>
              <a:t> </a:t>
            </a:r>
            <a:r>
              <a:rPr lang="de-CH" sz="1400" dirty="0" err="1" smtClean="0"/>
              <a:t>name</a:t>
            </a:r>
            <a:r>
              <a:rPr lang="de-CH" sz="1400" dirty="0" smtClean="0"/>
              <a:t> </a:t>
            </a:r>
            <a:r>
              <a:rPr lang="de-CH" sz="1400" dirty="0" err="1" smtClean="0"/>
              <a:t>is</a:t>
            </a:r>
            <a:r>
              <a:rPr lang="de-CH" sz="1400" dirty="0" smtClean="0"/>
              <a:t> </a:t>
            </a:r>
            <a:r>
              <a:rPr lang="de-CH" sz="1400" dirty="0" err="1" smtClean="0"/>
              <a:t>included</a:t>
            </a:r>
            <a:r>
              <a:rPr lang="de-CH" sz="1400" dirty="0" smtClean="0"/>
              <a:t> </a:t>
            </a:r>
            <a:r>
              <a:rPr lang="de-CH" sz="1400" dirty="0" err="1" smtClean="0"/>
              <a:t>you</a:t>
            </a:r>
            <a:r>
              <a:rPr lang="de-CH" sz="1400" dirty="0" smtClean="0"/>
              <a:t> </a:t>
            </a:r>
            <a:r>
              <a:rPr lang="de-CH" sz="1400" dirty="0" err="1" smtClean="0"/>
              <a:t>can</a:t>
            </a:r>
            <a:r>
              <a:rPr lang="de-CH" sz="1400" dirty="0" smtClean="0"/>
              <a:t> </a:t>
            </a:r>
            <a:r>
              <a:rPr lang="de-CH" sz="1400" dirty="0" err="1" smtClean="0"/>
              <a:t>continue</a:t>
            </a:r>
            <a:r>
              <a:rPr lang="de-CH" sz="1400" dirty="0" smtClean="0"/>
              <a:t> </a:t>
            </a:r>
            <a:r>
              <a:rPr lang="de-CH" sz="1400" dirty="0" err="1" smtClean="0"/>
              <a:t>with</a:t>
            </a:r>
            <a:r>
              <a:rPr lang="de-CH" sz="1400" dirty="0" smtClean="0"/>
              <a:t> </a:t>
            </a:r>
            <a:r>
              <a:rPr lang="de-CH" sz="1400" dirty="0" err="1" smtClean="0"/>
              <a:t>the</a:t>
            </a:r>
            <a:r>
              <a:rPr lang="de-CH" sz="1400" dirty="0" smtClean="0"/>
              <a:t> </a:t>
            </a:r>
            <a:r>
              <a:rPr lang="de-CH" sz="1400" dirty="0" err="1" smtClean="0"/>
              <a:t>following</a:t>
            </a:r>
            <a:r>
              <a:rPr lang="de-CH" sz="1400" dirty="0" smtClean="0"/>
              <a:t> </a:t>
            </a:r>
            <a:r>
              <a:rPr lang="de-CH" sz="1400" dirty="0" err="1" smtClean="0"/>
              <a:t>registration</a:t>
            </a:r>
            <a:r>
              <a:rPr lang="de-CH" sz="1400" dirty="0" smtClean="0"/>
              <a:t> </a:t>
            </a:r>
            <a:r>
              <a:rPr lang="de-CH" sz="1400" dirty="0" err="1" smtClean="0"/>
              <a:t>procedure</a:t>
            </a:r>
            <a:r>
              <a:rPr lang="de-CH" sz="1400" dirty="0" smtClean="0"/>
              <a:t>.</a:t>
            </a:r>
            <a:endParaRPr lang="de-CH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4499992" y="4404720"/>
            <a:ext cx="1800200" cy="777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Check </a:t>
            </a:r>
            <a:r>
              <a:rPr lang="de-CH" sz="1400" b="1" dirty="0" err="1">
                <a:solidFill>
                  <a:schemeClr val="tx1"/>
                </a:solidFill>
              </a:rPr>
              <a:t>if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your</a:t>
            </a:r>
            <a:r>
              <a:rPr lang="de-CH" sz="1400" b="1" dirty="0">
                <a:solidFill>
                  <a:schemeClr val="tx1"/>
                </a:solidFill>
              </a:rPr>
              <a:t> email </a:t>
            </a:r>
            <a:r>
              <a:rPr lang="de-CH" sz="1400" b="1" dirty="0" err="1">
                <a:solidFill>
                  <a:schemeClr val="tx1"/>
                </a:solidFill>
              </a:rPr>
              <a:t>is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correct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27984" y="2618924"/>
            <a:ext cx="2232248" cy="954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As </a:t>
            </a:r>
            <a:r>
              <a:rPr lang="de-CH" sz="1400" b="1" dirty="0" err="1">
                <a:solidFill>
                  <a:schemeClr val="tx1"/>
                </a:solidFill>
              </a:rPr>
              <a:t>soon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as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your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name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appears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select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it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to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view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your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contact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details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427984" y="1423124"/>
            <a:ext cx="2232248" cy="777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On </a:t>
            </a:r>
            <a:r>
              <a:rPr lang="de-CH" sz="1400" b="1" dirty="0" err="1">
                <a:solidFill>
                  <a:schemeClr val="tx1"/>
                </a:solidFill>
              </a:rPr>
              <a:t>the</a:t>
            </a:r>
            <a:r>
              <a:rPr lang="de-CH" sz="1400" b="1" dirty="0">
                <a:solidFill>
                  <a:schemeClr val="tx1"/>
                </a:solidFill>
              </a:rPr>
              <a:t> «</a:t>
            </a:r>
            <a:r>
              <a:rPr lang="de-CH" sz="1400" b="1" dirty="0" err="1">
                <a:solidFill>
                  <a:schemeClr val="tx1"/>
                </a:solidFill>
              </a:rPr>
              <a:t>free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text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search</a:t>
            </a:r>
            <a:r>
              <a:rPr lang="de-CH" sz="1400" b="1" dirty="0">
                <a:solidFill>
                  <a:schemeClr val="tx1"/>
                </a:solidFill>
              </a:rPr>
              <a:t>» </a:t>
            </a:r>
            <a:r>
              <a:rPr lang="de-CH" sz="1400" b="1" dirty="0" err="1">
                <a:solidFill>
                  <a:schemeClr val="tx1"/>
                </a:solidFill>
              </a:rPr>
              <a:t>field</a:t>
            </a:r>
            <a:r>
              <a:rPr lang="de-CH" sz="1400" b="1" dirty="0">
                <a:solidFill>
                  <a:schemeClr val="tx1"/>
                </a:solidFill>
              </a:rPr>
              <a:t> type </a:t>
            </a:r>
            <a:r>
              <a:rPr lang="de-CH" sz="1400" b="1" dirty="0" err="1">
                <a:solidFill>
                  <a:schemeClr val="tx1"/>
                </a:solidFill>
              </a:rPr>
              <a:t>your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name</a:t>
            </a:r>
            <a:endParaRPr lang="de-CH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1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1" y="1529175"/>
            <a:ext cx="458965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514774" y="1484784"/>
            <a:ext cx="316731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62" y="2617690"/>
            <a:ext cx="4849131" cy="35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776505" y="2580412"/>
            <a:ext cx="316731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Box 2"/>
          <p:cNvSpPr txBox="1"/>
          <p:nvPr/>
        </p:nvSpPr>
        <p:spPr>
          <a:xfrm>
            <a:off x="179512" y="219998"/>
            <a:ext cx="4066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r>
              <a:rPr lang="en-US" sz="1600" dirty="0" smtClean="0"/>
              <a:t>2. Click </a:t>
            </a:r>
            <a:r>
              <a:rPr lang="en-US" sz="1600" dirty="0"/>
              <a:t>on "login“ on the top-right of the page.</a:t>
            </a:r>
          </a:p>
        </p:txBody>
      </p:sp>
    </p:spTree>
    <p:extLst>
      <p:ext uri="{BB962C8B-B14F-4D97-AF65-F5344CB8AC3E}">
        <p14:creationId xmlns:p14="http://schemas.microsoft.com/office/powerpoint/2010/main" val="11359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34334" y="1889750"/>
            <a:ext cx="7643736" cy="31234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15706" y="1918308"/>
            <a:ext cx="1184686" cy="3158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8" name="Straight Arrow Connector 7"/>
          <p:cNvCxnSpPr>
            <a:stCxn id="15" idx="2"/>
            <a:endCxn id="5" idx="6"/>
          </p:cNvCxnSpPr>
          <p:nvPr/>
        </p:nvCxnSpPr>
        <p:spPr>
          <a:xfrm flipH="1">
            <a:off x="8100392" y="1764270"/>
            <a:ext cx="205177" cy="3119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452754" y="3399722"/>
            <a:ext cx="922883" cy="3398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3" name="Straight Arrow Connector 12"/>
          <p:cNvCxnSpPr>
            <a:stCxn id="14" idx="1"/>
            <a:endCxn id="12" idx="6"/>
          </p:cNvCxnSpPr>
          <p:nvPr/>
        </p:nvCxnSpPr>
        <p:spPr>
          <a:xfrm flipH="1">
            <a:off x="7375637" y="3562650"/>
            <a:ext cx="242393" cy="69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219998"/>
            <a:ext cx="6918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r>
              <a:rPr lang="en-US" sz="1600" dirty="0" smtClean="0"/>
              <a:t>3. complete </a:t>
            </a:r>
            <a:r>
              <a:rPr lang="en-US" sz="1600" dirty="0"/>
              <a:t>the </a:t>
            </a:r>
            <a:r>
              <a:rPr lang="en-US" sz="1600" dirty="0" smtClean="0"/>
              <a:t>following steps </a:t>
            </a:r>
            <a:r>
              <a:rPr lang="en-US" sz="1600" dirty="0"/>
              <a:t>for the attribution of the username and password</a:t>
            </a:r>
            <a:endParaRPr lang="de-CH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7618030" y="3238614"/>
            <a:ext cx="141846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solidFill>
                  <a:schemeClr val="tx1"/>
                </a:solidFill>
              </a:rPr>
              <a:t>…</a:t>
            </a:r>
            <a:r>
              <a:rPr lang="de-CH" sz="1400" b="1" dirty="0" err="1">
                <a:solidFill>
                  <a:schemeClr val="tx1"/>
                </a:solidFill>
              </a:rPr>
              <a:t>and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click</a:t>
            </a:r>
            <a:r>
              <a:rPr lang="de-CH" sz="1400" b="1" dirty="0">
                <a:solidFill>
                  <a:schemeClr val="tx1"/>
                </a:solidFill>
              </a:rPr>
              <a:t> on </a:t>
            </a:r>
            <a:r>
              <a:rPr lang="de-CH" sz="1400" b="1" dirty="0" smtClean="0">
                <a:solidFill>
                  <a:schemeClr val="tx1"/>
                </a:solidFill>
              </a:rPr>
              <a:t>«</a:t>
            </a:r>
            <a:r>
              <a:rPr lang="de-CH" sz="1400" b="1" dirty="0" err="1" smtClean="0">
                <a:solidFill>
                  <a:schemeClr val="tx1"/>
                </a:solidFill>
              </a:rPr>
              <a:t>new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registration</a:t>
            </a:r>
            <a:r>
              <a:rPr lang="de-CH" sz="1400" b="1" dirty="0" smtClean="0">
                <a:solidFill>
                  <a:schemeClr val="tx1"/>
                </a:solidFill>
              </a:rPr>
              <a:t>»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96336" y="1116198"/>
            <a:ext cx="141846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>
                <a:solidFill>
                  <a:schemeClr val="tx1"/>
                </a:solidFill>
              </a:rPr>
              <a:t>Choose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the</a:t>
            </a:r>
            <a:r>
              <a:rPr lang="de-CH" sz="1400" b="1" dirty="0">
                <a:solidFill>
                  <a:schemeClr val="tx1"/>
                </a:solidFill>
              </a:rPr>
              <a:t> </a:t>
            </a:r>
            <a:r>
              <a:rPr lang="de-CH" sz="1400" b="1" dirty="0" err="1">
                <a:solidFill>
                  <a:schemeClr val="tx1"/>
                </a:solidFill>
              </a:rPr>
              <a:t>language</a:t>
            </a:r>
            <a:r>
              <a:rPr lang="de-CH" sz="1400" b="1" dirty="0" smtClean="0">
                <a:solidFill>
                  <a:schemeClr val="tx1"/>
                </a:solidFill>
              </a:rPr>
              <a:t>...</a:t>
            </a:r>
            <a:endParaRPr lang="de-CH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456852"/>
            <a:ext cx="7128832" cy="37136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219998"/>
            <a:ext cx="6918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err="1" smtClean="0"/>
              <a:t>How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register</a:t>
            </a:r>
            <a:r>
              <a:rPr lang="de-CH" sz="2000" b="1" dirty="0" smtClean="0"/>
              <a:t> in OSCAR </a:t>
            </a:r>
            <a:r>
              <a:rPr lang="de-CH" sz="2000" b="1" dirty="0" err="1" smtClean="0"/>
              <a:t>or</a:t>
            </a:r>
            <a:r>
              <a:rPr lang="de-CH" sz="2000" b="1" dirty="0" smtClean="0"/>
              <a:t> GAWSIS</a:t>
            </a:r>
          </a:p>
          <a:p>
            <a:endParaRPr lang="de-CH" sz="2000" b="1" dirty="0" smtClean="0"/>
          </a:p>
          <a:p>
            <a:r>
              <a:rPr lang="en-US" sz="1600" dirty="0" smtClean="0"/>
              <a:t>3. complete the following steps </a:t>
            </a:r>
            <a:r>
              <a:rPr lang="en-US" sz="1600" dirty="0"/>
              <a:t>for the attribution of the username and password</a:t>
            </a:r>
            <a:endParaRPr lang="de-CH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6084168" y="4797152"/>
            <a:ext cx="2448272" cy="3960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….</a:t>
            </a:r>
            <a:r>
              <a:rPr lang="de-CH" sz="1400" b="1" dirty="0" err="1" smtClean="0">
                <a:solidFill>
                  <a:schemeClr val="tx1"/>
                </a:solidFill>
              </a:rPr>
              <a:t>then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click</a:t>
            </a:r>
            <a:r>
              <a:rPr lang="de-CH" sz="1400" b="1" dirty="0" smtClean="0">
                <a:solidFill>
                  <a:schemeClr val="tx1"/>
                </a:solidFill>
              </a:rPr>
              <a:t> on «</a:t>
            </a:r>
            <a:r>
              <a:rPr lang="de-CH" sz="1400" b="1" dirty="0" err="1" smtClean="0">
                <a:solidFill>
                  <a:schemeClr val="tx1"/>
                </a:solidFill>
              </a:rPr>
              <a:t>continue</a:t>
            </a:r>
            <a:r>
              <a:rPr lang="de-CH" sz="1400" b="1" dirty="0" smtClean="0">
                <a:solidFill>
                  <a:schemeClr val="tx1"/>
                </a:solidFill>
              </a:rPr>
              <a:t>» 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93415" y="2276872"/>
            <a:ext cx="2539025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 err="1" smtClean="0">
                <a:solidFill>
                  <a:schemeClr val="tx1"/>
                </a:solidFill>
              </a:rPr>
              <a:t>Fill</a:t>
            </a:r>
            <a:r>
              <a:rPr lang="de-CH" sz="1400" b="1" dirty="0" smtClean="0">
                <a:solidFill>
                  <a:schemeClr val="tx1"/>
                </a:solidFill>
              </a:rPr>
              <a:t> out </a:t>
            </a:r>
            <a:r>
              <a:rPr lang="de-CH" sz="1400" b="1" dirty="0" err="1" smtClean="0">
                <a:solidFill>
                  <a:schemeClr val="tx1"/>
                </a:solidFill>
              </a:rPr>
              <a:t>the</a:t>
            </a:r>
            <a:r>
              <a:rPr lang="de-CH" sz="1400" b="1" dirty="0" smtClean="0">
                <a:solidFill>
                  <a:schemeClr val="tx1"/>
                </a:solidFill>
              </a:rPr>
              <a:t> form,</a:t>
            </a:r>
          </a:p>
          <a:p>
            <a:r>
              <a:rPr lang="de-CH" sz="1400" b="1" dirty="0">
                <a:solidFill>
                  <a:schemeClr val="tx1"/>
                </a:solidFill>
              </a:rPr>
              <a:t>d</a:t>
            </a:r>
            <a:r>
              <a:rPr lang="de-CH" sz="1400" b="1" dirty="0" smtClean="0">
                <a:solidFill>
                  <a:schemeClr val="tx1"/>
                </a:solidFill>
              </a:rPr>
              <a:t>o not </a:t>
            </a:r>
            <a:r>
              <a:rPr lang="de-CH" sz="1400" b="1" dirty="0" err="1" smtClean="0">
                <a:solidFill>
                  <a:schemeClr val="tx1"/>
                </a:solidFill>
              </a:rPr>
              <a:t>forget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to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use</a:t>
            </a:r>
            <a:r>
              <a:rPr lang="de-CH" sz="1400" b="1" dirty="0" smtClean="0">
                <a:solidFill>
                  <a:schemeClr val="tx1"/>
                </a:solidFill>
              </a:rPr>
              <a:t> the same email </a:t>
            </a:r>
            <a:r>
              <a:rPr lang="de-CH" sz="1400" b="1" dirty="0" err="1" smtClean="0">
                <a:solidFill>
                  <a:schemeClr val="tx1"/>
                </a:solidFill>
              </a:rPr>
              <a:t>as</a:t>
            </a:r>
            <a:r>
              <a:rPr lang="de-CH" sz="1400" b="1" dirty="0" smtClean="0">
                <a:solidFill>
                  <a:schemeClr val="tx1"/>
                </a:solidFill>
              </a:rPr>
              <a:t> in </a:t>
            </a:r>
            <a:r>
              <a:rPr lang="de-CH" sz="1400" b="1" dirty="0" err="1" smtClean="0">
                <a:solidFill>
                  <a:schemeClr val="tx1"/>
                </a:solidFill>
              </a:rPr>
              <a:t>your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contact</a:t>
            </a:r>
            <a:r>
              <a:rPr lang="de-CH" sz="1400" b="1" dirty="0" smtClean="0">
                <a:solidFill>
                  <a:schemeClr val="tx1"/>
                </a:solidFill>
              </a:rPr>
              <a:t> </a:t>
            </a:r>
            <a:r>
              <a:rPr lang="de-CH" sz="1400" b="1" dirty="0" err="1" smtClean="0">
                <a:solidFill>
                  <a:schemeClr val="tx1"/>
                </a:solidFill>
              </a:rPr>
              <a:t>details</a:t>
            </a:r>
            <a:r>
              <a:rPr lang="de-CH" sz="1400" b="1" dirty="0" smtClean="0">
                <a:solidFill>
                  <a:schemeClr val="tx1"/>
                </a:solidFill>
              </a:rPr>
              <a:t>…</a:t>
            </a:r>
            <a:endParaRPr lang="de-CH" sz="1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20072" y="4875913"/>
            <a:ext cx="575923" cy="294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5" name="Straight Arrow Connector 14"/>
          <p:cNvCxnSpPr>
            <a:stCxn id="11" idx="1"/>
            <a:endCxn id="14" idx="6"/>
          </p:cNvCxnSpPr>
          <p:nvPr/>
        </p:nvCxnSpPr>
        <p:spPr>
          <a:xfrm flipH="1">
            <a:off x="5795995" y="4995174"/>
            <a:ext cx="288173" cy="280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2804</TotalTime>
  <Words>567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WMO_WHITE_Powerpoint_en_fr</vt:lpstr>
      <vt:lpstr>PowerPoint Presentation</vt:lpstr>
      <vt:lpstr>Learning topics</vt:lpstr>
      <vt:lpstr>How to get an account?</vt:lpstr>
      <vt:lpstr>Registration in OSCAR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 Proescholdt</dc:creator>
  <cp:lastModifiedBy>Timo Proescholdt</cp:lastModifiedBy>
  <cp:revision>7</cp:revision>
  <dcterms:created xsi:type="dcterms:W3CDTF">2017-03-28T14:47:21Z</dcterms:created>
  <dcterms:modified xsi:type="dcterms:W3CDTF">2018-10-09T13:52:54Z</dcterms:modified>
</cp:coreProperties>
</file>