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256" r:id="rId2"/>
    <p:sldId id="317" r:id="rId3"/>
    <p:sldId id="332" r:id="rId4"/>
    <p:sldId id="347" r:id="rId5"/>
    <p:sldId id="348" r:id="rId6"/>
    <p:sldId id="319" r:id="rId7"/>
    <p:sldId id="318" r:id="rId8"/>
    <p:sldId id="333" r:id="rId9"/>
    <p:sldId id="320" r:id="rId10"/>
    <p:sldId id="321" r:id="rId11"/>
    <p:sldId id="334" r:id="rId12"/>
    <p:sldId id="322" r:id="rId13"/>
    <p:sldId id="340" r:id="rId14"/>
    <p:sldId id="298" r:id="rId15"/>
    <p:sldId id="299" r:id="rId16"/>
    <p:sldId id="300" r:id="rId17"/>
    <p:sldId id="339" r:id="rId18"/>
    <p:sldId id="337" r:id="rId19"/>
    <p:sldId id="341" r:id="rId20"/>
    <p:sldId id="296" r:id="rId21"/>
    <p:sldId id="344" r:id="rId22"/>
    <p:sldId id="307" r:id="rId23"/>
    <p:sldId id="349" r:id="rId24"/>
    <p:sldId id="336" r:id="rId25"/>
    <p:sldId id="351" r:id="rId26"/>
    <p:sldId id="338" r:id="rId27"/>
    <p:sldId id="325" r:id="rId28"/>
    <p:sldId id="328" r:id="rId29"/>
    <p:sldId id="343" r:id="rId30"/>
    <p:sldId id="330" r:id="rId31"/>
    <p:sldId id="331" r:id="rId32"/>
    <p:sldId id="258" r:id="rId33"/>
    <p:sldId id="309" r:id="rId34"/>
    <p:sldId id="345" r:id="rId35"/>
    <p:sldId id="312" r:id="rId36"/>
    <p:sldId id="313" r:id="rId37"/>
  </p:sldIdLst>
  <p:sldSz cx="9144000" cy="6858000" type="screen4x3"/>
  <p:notesSz cx="6794500" cy="9906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9" autoAdjust="0"/>
    <p:restoredTop sz="94620" autoAdjust="0"/>
  </p:normalViewPr>
  <p:slideViewPr>
    <p:cSldViewPr snapToGrid="0" snapToObjects="1">
      <p:cViewPr>
        <p:scale>
          <a:sx n="75" d="100"/>
          <a:sy n="75" d="100"/>
        </p:scale>
        <p:origin x="-67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76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1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8645" y="0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FB4487-FB8C-446F-B6A9-75C95DC08C75}" type="datetimeFigureOut">
              <a:rPr lang="en-US" smtClean="0"/>
              <a:t>5/11/2017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08981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8645" y="9408981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EBCBC2-0B95-41B3-AAA1-330651BD2A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8976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7DE5CF-6814-4909-B708-F343D93A7061}" type="datetimeFigureOut">
              <a:rPr lang="en-US" smtClean="0"/>
              <a:t>5/11/2017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2950"/>
            <a:ext cx="4953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05350"/>
            <a:ext cx="5435600" cy="44577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08981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645" y="9408981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E743E5-4380-40C3-9838-204ECE7E0F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643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0" y="742950"/>
            <a:ext cx="4953000" cy="3714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30" indent="-171430">
              <a:buFontTx/>
              <a:buChar char="-"/>
            </a:pPr>
            <a:r>
              <a:rPr lang="de-CH" dirty="0" smtClean="0"/>
              <a:t>The WIR </a:t>
            </a:r>
            <a:r>
              <a:rPr lang="de-CH" dirty="0" err="1" smtClean="0"/>
              <a:t>provides</a:t>
            </a:r>
            <a:r>
              <a:rPr lang="de-CH" dirty="0" smtClean="0"/>
              <a:t> …</a:t>
            </a:r>
          </a:p>
          <a:p>
            <a:pPr marL="171430" indent="-171430">
              <a:buFontTx/>
              <a:buChar char="-"/>
            </a:pPr>
            <a:r>
              <a:rPr lang="de-CH" dirty="0" smtClean="0"/>
              <a:t>The WIR </a:t>
            </a:r>
            <a:r>
              <a:rPr lang="de-CH" dirty="0" err="1" smtClean="0"/>
              <a:t>has</a:t>
            </a:r>
            <a:r>
              <a:rPr lang="de-CH" dirty="0" smtClean="0"/>
              <a:t> 2 </a:t>
            </a:r>
            <a:r>
              <a:rPr lang="de-CH" dirty="0" err="1" smtClean="0"/>
              <a:t>main</a:t>
            </a:r>
            <a:r>
              <a:rPr lang="de-CH" dirty="0" smtClean="0"/>
              <a:t> </a:t>
            </a:r>
            <a:r>
              <a:rPr lang="de-CH" dirty="0" err="1" smtClean="0"/>
              <a:t>components</a:t>
            </a:r>
            <a:endParaRPr lang="de-CH" dirty="0" smtClean="0"/>
          </a:p>
          <a:p>
            <a:pPr marL="628576" lvl="1" indent="-171430">
              <a:buFontTx/>
              <a:buChar char="-"/>
            </a:pPr>
            <a:r>
              <a:rPr lang="de-CH" dirty="0" smtClean="0"/>
              <a:t>SORT</a:t>
            </a:r>
          </a:p>
          <a:p>
            <a:pPr marL="1085722" lvl="2" indent="-171430">
              <a:buFontTx/>
              <a:buChar char="-"/>
            </a:pPr>
            <a:r>
              <a:rPr lang="de-CH" dirty="0" err="1" smtClean="0"/>
              <a:t>Regulatory</a:t>
            </a:r>
            <a:r>
              <a:rPr lang="de-CH" baseline="0" dirty="0" smtClean="0"/>
              <a:t> material &gt;&gt;&gt; REPOSITARY OF REFERENCE DOCUMENT AND INFORMATION, MORE TO SAY ??’</a:t>
            </a:r>
          </a:p>
          <a:p>
            <a:pPr marL="1085722" lvl="2" indent="-171430">
              <a:buFontTx/>
              <a:buChar char="-"/>
            </a:pPr>
            <a:r>
              <a:rPr lang="de-CH" baseline="0" dirty="0" smtClean="0"/>
              <a:t>…</a:t>
            </a:r>
            <a:endParaRPr lang="de-CH" dirty="0" smtClean="0"/>
          </a:p>
          <a:p>
            <a:pPr marL="628576" lvl="1" indent="-171430">
              <a:buFontTx/>
              <a:buChar char="-"/>
            </a:pPr>
            <a:r>
              <a:rPr lang="de-CH" dirty="0" smtClean="0"/>
              <a:t>OSCAR</a:t>
            </a:r>
          </a:p>
          <a:p>
            <a:pPr marL="171430" indent="-171430">
              <a:buFontTx/>
              <a:buChar char="-"/>
            </a:pPr>
            <a:r>
              <a:rPr lang="de-CH" dirty="0" smtClean="0"/>
              <a:t>OSCAR </a:t>
            </a:r>
            <a:r>
              <a:rPr lang="de-CH" baseline="0" dirty="0" err="1" smtClean="0"/>
              <a:t>is</a:t>
            </a:r>
            <a:r>
              <a:rPr lang="de-CH" baseline="0" dirty="0" smtClean="0"/>
              <a:t> </a:t>
            </a:r>
            <a:r>
              <a:rPr lang="de-CH" baseline="0" dirty="0" err="1" smtClean="0"/>
              <a:t>being</a:t>
            </a:r>
            <a:r>
              <a:rPr lang="de-CH" baseline="0" dirty="0" smtClean="0"/>
              <a:t> </a:t>
            </a:r>
            <a:r>
              <a:rPr lang="de-CH" baseline="0" dirty="0" err="1" smtClean="0"/>
              <a:t>developed</a:t>
            </a:r>
            <a:r>
              <a:rPr lang="de-CH" baseline="0" dirty="0" smtClean="0"/>
              <a:t> </a:t>
            </a:r>
            <a:r>
              <a:rPr lang="de-CH" baseline="0" dirty="0" err="1" smtClean="0"/>
              <a:t>to</a:t>
            </a:r>
            <a:r>
              <a:rPr lang="de-CH" baseline="0" dirty="0" smtClean="0"/>
              <a:t> </a:t>
            </a:r>
            <a:r>
              <a:rPr lang="de-CH" dirty="0" err="1" smtClean="0"/>
              <a:t>document</a:t>
            </a:r>
            <a:r>
              <a:rPr lang="de-CH" dirty="0" smtClean="0"/>
              <a:t> </a:t>
            </a:r>
            <a:r>
              <a:rPr lang="de-CH" dirty="0" err="1" smtClean="0"/>
              <a:t>the</a:t>
            </a:r>
            <a:r>
              <a:rPr lang="de-CH" dirty="0" smtClean="0"/>
              <a:t> </a:t>
            </a:r>
            <a:r>
              <a:rPr lang="de-CH" dirty="0" err="1" smtClean="0"/>
              <a:t>observational</a:t>
            </a:r>
            <a:r>
              <a:rPr lang="de-CH" dirty="0" smtClean="0"/>
              <a:t> </a:t>
            </a:r>
            <a:r>
              <a:rPr lang="de-CH" dirty="0" err="1" smtClean="0"/>
              <a:t>assets</a:t>
            </a:r>
            <a:r>
              <a:rPr lang="de-CH" dirty="0" smtClean="0"/>
              <a:t> </a:t>
            </a:r>
            <a:r>
              <a:rPr lang="de-CH" dirty="0" err="1" smtClean="0"/>
              <a:t>of</a:t>
            </a:r>
            <a:r>
              <a:rPr lang="de-CH" dirty="0" smtClean="0"/>
              <a:t> NMHSs </a:t>
            </a:r>
            <a:r>
              <a:rPr lang="de-CH" dirty="0" err="1" smtClean="0"/>
              <a:t>and</a:t>
            </a:r>
            <a:r>
              <a:rPr lang="de-CH" dirty="0" smtClean="0"/>
              <a:t> </a:t>
            </a:r>
            <a:r>
              <a:rPr lang="de-CH" dirty="0" err="1" smtClean="0"/>
              <a:t>their</a:t>
            </a:r>
            <a:r>
              <a:rPr lang="de-CH" dirty="0" smtClean="0"/>
              <a:t> </a:t>
            </a:r>
            <a:r>
              <a:rPr lang="de-CH" dirty="0" err="1" smtClean="0"/>
              <a:t>partners</a:t>
            </a:r>
            <a:r>
              <a:rPr lang="de-CH" dirty="0" smtClean="0"/>
              <a:t>.</a:t>
            </a:r>
          </a:p>
          <a:p>
            <a:pPr marL="171430" indent="-171430">
              <a:buFontTx/>
              <a:buChar char="-"/>
            </a:pPr>
            <a:r>
              <a:rPr lang="de-CH" baseline="0" dirty="0" err="1" smtClean="0"/>
              <a:t>It</a:t>
            </a:r>
            <a:r>
              <a:rPr lang="de-CH" baseline="0" dirty="0" smtClean="0"/>
              <a:t> </a:t>
            </a:r>
            <a:r>
              <a:rPr lang="de-CH" baseline="0" dirty="0" err="1" smtClean="0"/>
              <a:t>consists</a:t>
            </a:r>
            <a:r>
              <a:rPr lang="de-CH" baseline="0" dirty="0" smtClean="0"/>
              <a:t> </a:t>
            </a:r>
            <a:r>
              <a:rPr lang="de-CH" baseline="0" dirty="0" err="1" smtClean="0"/>
              <a:t>and</a:t>
            </a:r>
            <a:r>
              <a:rPr lang="de-CH" baseline="0" dirty="0" smtClean="0"/>
              <a:t> </a:t>
            </a:r>
            <a:r>
              <a:rPr lang="de-CH" dirty="0" err="1" smtClean="0"/>
              <a:t>consists</a:t>
            </a:r>
            <a:r>
              <a:rPr lang="de-CH" dirty="0" smtClean="0"/>
              <a:t> </a:t>
            </a:r>
            <a:r>
              <a:rPr lang="de-CH" dirty="0" err="1" smtClean="0"/>
              <a:t>of</a:t>
            </a:r>
            <a:r>
              <a:rPr lang="de-CH" dirty="0" smtClean="0"/>
              <a:t> 4 </a:t>
            </a:r>
            <a:r>
              <a:rPr lang="de-CH" dirty="0" err="1" smtClean="0"/>
              <a:t>components</a:t>
            </a:r>
            <a:endParaRPr lang="en-US" baseline="0" dirty="0" smtClean="0"/>
          </a:p>
          <a:p>
            <a:pPr marL="628576" lvl="1" indent="-171430">
              <a:buFontTx/>
              <a:buChar char="-"/>
            </a:pPr>
            <a:r>
              <a:rPr lang="de-CH" baseline="0" dirty="0" err="1" smtClean="0"/>
              <a:t>Requirements</a:t>
            </a:r>
            <a:endParaRPr lang="de-CH" baseline="0" dirty="0" smtClean="0"/>
          </a:p>
          <a:p>
            <a:pPr marL="628576" lvl="1" indent="-171430">
              <a:buFontTx/>
              <a:buChar char="-"/>
            </a:pPr>
            <a:r>
              <a:rPr lang="de-CH" baseline="0" dirty="0" smtClean="0"/>
              <a:t>Surface </a:t>
            </a:r>
            <a:r>
              <a:rPr lang="de-CH" baseline="0" dirty="0" err="1" smtClean="0"/>
              <a:t>capabilities</a:t>
            </a:r>
            <a:endParaRPr lang="de-CH" baseline="0" dirty="0" smtClean="0"/>
          </a:p>
          <a:p>
            <a:pPr marL="628576" lvl="1" indent="-171430">
              <a:buFontTx/>
              <a:buChar char="-"/>
            </a:pPr>
            <a:r>
              <a:rPr lang="de-CH" baseline="0" dirty="0" smtClean="0"/>
              <a:t>Space </a:t>
            </a:r>
            <a:r>
              <a:rPr lang="de-CH" baseline="0" dirty="0" err="1" smtClean="0"/>
              <a:t>capabilities</a:t>
            </a:r>
            <a:endParaRPr lang="de-CH" baseline="0" dirty="0" smtClean="0"/>
          </a:p>
          <a:p>
            <a:pPr marL="628576" lvl="1" indent="-171430">
              <a:buFontTx/>
              <a:buChar char="-"/>
            </a:pPr>
            <a:r>
              <a:rPr lang="de-CH" baseline="0" dirty="0" smtClean="0"/>
              <a:t>Analysis</a:t>
            </a: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B78D7A-3B21-42CB-99E5-08B8DDD04F59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8103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0750" y="742950"/>
            <a:ext cx="4953000" cy="3714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 smtClean="0"/>
              <a:t>Start </a:t>
            </a:r>
            <a:r>
              <a:rPr lang="de-CH" dirty="0" err="1" smtClean="0"/>
              <a:t>with</a:t>
            </a:r>
            <a:r>
              <a:rPr lang="de-CH" dirty="0" smtClean="0"/>
              <a:t> a simple </a:t>
            </a:r>
            <a:r>
              <a:rPr lang="de-CH" dirty="0" err="1" smtClean="0"/>
              <a:t>number</a:t>
            </a:r>
            <a:r>
              <a:rPr lang="de-CH" dirty="0" smtClean="0"/>
              <a:t>: 17 … </a:t>
            </a:r>
            <a:r>
              <a:rPr lang="de-CH" b="1" dirty="0" err="1" smtClean="0"/>
              <a:t>what</a:t>
            </a:r>
            <a:r>
              <a:rPr lang="de-CH" dirty="0" smtClean="0"/>
              <a:t> </a:t>
            </a:r>
            <a:r>
              <a:rPr lang="de-CH" dirty="0" err="1" smtClean="0"/>
              <a:t>is</a:t>
            </a:r>
            <a:r>
              <a:rPr lang="de-CH" dirty="0" smtClean="0"/>
              <a:t> </a:t>
            </a:r>
            <a:r>
              <a:rPr lang="de-CH" dirty="0" err="1" smtClean="0"/>
              <a:t>it</a:t>
            </a:r>
            <a:r>
              <a:rPr lang="de-CH" dirty="0" smtClean="0"/>
              <a:t>? </a:t>
            </a:r>
          </a:p>
          <a:p>
            <a:r>
              <a:rPr lang="de-CH" dirty="0" smtClean="0"/>
              <a:t>Ah, </a:t>
            </a:r>
            <a:r>
              <a:rPr lang="de-CH" dirty="0" err="1" smtClean="0"/>
              <a:t>it’s</a:t>
            </a:r>
            <a:r>
              <a:rPr lang="de-CH" dirty="0" smtClean="0"/>
              <a:t> </a:t>
            </a:r>
            <a:r>
              <a:rPr lang="de-CH" dirty="0" err="1" smtClean="0"/>
              <a:t>temperature</a:t>
            </a:r>
            <a:r>
              <a:rPr lang="de-CH" dirty="0" smtClean="0"/>
              <a:t> …</a:t>
            </a:r>
            <a:r>
              <a:rPr lang="de-CH" baseline="0" dirty="0" smtClean="0"/>
              <a:t> but in </a:t>
            </a:r>
            <a:r>
              <a:rPr lang="de-CH" baseline="0" dirty="0" err="1" smtClean="0"/>
              <a:t>what</a:t>
            </a:r>
            <a:r>
              <a:rPr lang="de-CH" baseline="0" dirty="0" smtClean="0"/>
              <a:t> </a:t>
            </a:r>
            <a:r>
              <a:rPr lang="de-CH" baseline="0" dirty="0" err="1" smtClean="0"/>
              <a:t>unit</a:t>
            </a:r>
            <a:r>
              <a:rPr lang="de-CH" baseline="0" dirty="0" smtClean="0"/>
              <a:t>?</a:t>
            </a:r>
          </a:p>
          <a:p>
            <a:r>
              <a:rPr lang="de-CH" baseline="0" dirty="0" smtClean="0"/>
              <a:t>Oh, </a:t>
            </a:r>
            <a:r>
              <a:rPr lang="de-CH" baseline="0" dirty="0" err="1" smtClean="0"/>
              <a:t>there’s</a:t>
            </a:r>
            <a:r>
              <a:rPr lang="de-CH" baseline="0" dirty="0" smtClean="0"/>
              <a:t> </a:t>
            </a:r>
            <a:r>
              <a:rPr lang="de-CH" baseline="0" dirty="0" err="1" smtClean="0"/>
              <a:t>more</a:t>
            </a:r>
            <a:r>
              <a:rPr lang="de-CH" baseline="0" dirty="0" smtClean="0"/>
              <a:t> </a:t>
            </a:r>
            <a:r>
              <a:rPr lang="de-CH" baseline="0" dirty="0" err="1" smtClean="0"/>
              <a:t>temperature</a:t>
            </a:r>
            <a:r>
              <a:rPr lang="de-CH" baseline="0" dirty="0" smtClean="0"/>
              <a:t> </a:t>
            </a:r>
            <a:r>
              <a:rPr lang="de-CH" baseline="0" dirty="0" err="1" smtClean="0"/>
              <a:t>observations</a:t>
            </a:r>
            <a:r>
              <a:rPr lang="de-CH" baseline="0" dirty="0" smtClean="0"/>
              <a:t> , all 17°C … </a:t>
            </a:r>
            <a:r>
              <a:rPr lang="de-CH" baseline="0" dirty="0" err="1" smtClean="0"/>
              <a:t>need</a:t>
            </a:r>
            <a:r>
              <a:rPr lang="de-CH" baseline="0" dirty="0" smtClean="0"/>
              <a:t> </a:t>
            </a:r>
            <a:r>
              <a:rPr lang="de-CH" baseline="0" dirty="0" err="1" smtClean="0"/>
              <a:t>to</a:t>
            </a:r>
            <a:r>
              <a:rPr lang="de-CH" baseline="0" dirty="0" smtClean="0"/>
              <a:t> </a:t>
            </a:r>
            <a:r>
              <a:rPr lang="de-CH" baseline="0" dirty="0" err="1" smtClean="0"/>
              <a:t>know</a:t>
            </a:r>
            <a:r>
              <a:rPr lang="de-CH" baseline="0" dirty="0" smtClean="0"/>
              <a:t> </a:t>
            </a:r>
            <a:r>
              <a:rPr lang="de-CH" b="1" baseline="0" dirty="0" err="1" smtClean="0"/>
              <a:t>where</a:t>
            </a:r>
            <a:r>
              <a:rPr lang="de-CH" baseline="0" dirty="0" smtClean="0"/>
              <a:t>, </a:t>
            </a:r>
            <a:r>
              <a:rPr lang="de-CH" b="1" baseline="0" dirty="0" err="1" smtClean="0"/>
              <a:t>how</a:t>
            </a:r>
            <a:r>
              <a:rPr lang="de-CH" baseline="0" dirty="0" smtClean="0"/>
              <a:t>, </a:t>
            </a:r>
            <a:r>
              <a:rPr lang="de-CH" b="1" baseline="0" dirty="0" err="1" smtClean="0"/>
              <a:t>why</a:t>
            </a:r>
            <a:r>
              <a:rPr lang="de-CH" baseline="0" dirty="0" smtClean="0"/>
              <a:t>!</a:t>
            </a:r>
          </a:p>
          <a:p>
            <a:endParaRPr lang="de-CH" baseline="0" dirty="0" smtClean="0"/>
          </a:p>
          <a:p>
            <a:r>
              <a:rPr lang="de-CH" baseline="0" dirty="0" smtClean="0"/>
              <a:t>WIGOS </a:t>
            </a:r>
            <a:r>
              <a:rPr lang="de-CH" baseline="0" dirty="0" err="1" smtClean="0"/>
              <a:t>Metadata</a:t>
            </a:r>
            <a:r>
              <a:rPr lang="de-CH" baseline="0" dirty="0" smtClean="0"/>
              <a:t> Standard </a:t>
            </a:r>
            <a:r>
              <a:rPr lang="de-CH" baseline="0" dirty="0" err="1" smtClean="0"/>
              <a:t>specifies</a:t>
            </a:r>
            <a:r>
              <a:rPr lang="de-CH" baseline="0" dirty="0" smtClean="0"/>
              <a:t> essential </a:t>
            </a:r>
            <a:r>
              <a:rPr lang="de-CH" baseline="0" dirty="0" err="1" smtClean="0"/>
              <a:t>metadata</a:t>
            </a:r>
            <a:r>
              <a:rPr lang="de-CH" baseline="0" dirty="0" smtClean="0"/>
              <a:t> </a:t>
            </a:r>
            <a:r>
              <a:rPr lang="de-CH" baseline="0" dirty="0" err="1" smtClean="0"/>
              <a:t>elements</a:t>
            </a:r>
            <a:r>
              <a:rPr lang="de-CH" baseline="0" dirty="0" smtClean="0"/>
              <a:t> </a:t>
            </a:r>
            <a:r>
              <a:rPr lang="de-CH" baseline="0" dirty="0" err="1" smtClean="0"/>
              <a:t>that</a:t>
            </a:r>
            <a:r>
              <a:rPr lang="de-CH" baseline="0" dirty="0" smtClean="0"/>
              <a:t> </a:t>
            </a:r>
            <a:r>
              <a:rPr lang="de-CH" baseline="0" dirty="0" err="1" smtClean="0"/>
              <a:t>give</a:t>
            </a:r>
            <a:r>
              <a:rPr lang="de-CH" baseline="0" dirty="0" smtClean="0"/>
              <a:t> </a:t>
            </a:r>
            <a:r>
              <a:rPr lang="de-CH" baseline="0" dirty="0" err="1" smtClean="0"/>
              <a:t>necessary</a:t>
            </a:r>
            <a:r>
              <a:rPr lang="de-CH" baseline="0" dirty="0" smtClean="0"/>
              <a:t> </a:t>
            </a:r>
            <a:r>
              <a:rPr lang="de-CH" baseline="0" dirty="0" err="1" smtClean="0"/>
              <a:t>context</a:t>
            </a:r>
            <a:r>
              <a:rPr lang="de-CH" baseline="0" dirty="0" smtClean="0"/>
              <a:t> </a:t>
            </a:r>
            <a:r>
              <a:rPr lang="de-CH" baseline="0" dirty="0" err="1" smtClean="0"/>
              <a:t>to</a:t>
            </a:r>
            <a:r>
              <a:rPr lang="de-CH" baseline="0" dirty="0" smtClean="0"/>
              <a:t> </a:t>
            </a:r>
            <a:r>
              <a:rPr lang="de-CH" baseline="0" dirty="0" err="1" smtClean="0"/>
              <a:t>observations</a:t>
            </a:r>
            <a:r>
              <a:rPr lang="de-CH" baseline="0" dirty="0" smtClean="0"/>
              <a:t>, </a:t>
            </a:r>
          </a:p>
          <a:p>
            <a:pPr marL="171450" indent="-171450">
              <a:buFontTx/>
              <a:buChar char="-"/>
            </a:pPr>
            <a:r>
              <a:rPr lang="de-CH" baseline="0" dirty="0" err="1" smtClean="0"/>
              <a:t>to</a:t>
            </a:r>
            <a:r>
              <a:rPr lang="de-CH" baseline="0" dirty="0" smtClean="0"/>
              <a:t> </a:t>
            </a:r>
            <a:r>
              <a:rPr lang="de-CH" baseline="0" dirty="0" err="1" smtClean="0"/>
              <a:t>make</a:t>
            </a:r>
            <a:r>
              <a:rPr lang="de-CH" baseline="0" dirty="0" smtClean="0"/>
              <a:t> </a:t>
            </a:r>
            <a:r>
              <a:rPr lang="de-CH" baseline="0" dirty="0" err="1" smtClean="0"/>
              <a:t>adequate</a:t>
            </a:r>
            <a:r>
              <a:rPr lang="de-CH" baseline="0" dirty="0" smtClean="0"/>
              <a:t> </a:t>
            </a:r>
            <a:r>
              <a:rPr lang="de-CH" baseline="0" dirty="0" err="1" smtClean="0"/>
              <a:t>use</a:t>
            </a:r>
            <a:r>
              <a:rPr lang="de-CH" baseline="0" dirty="0" smtClean="0"/>
              <a:t> </a:t>
            </a:r>
            <a:r>
              <a:rPr lang="de-CH" baseline="0" dirty="0" err="1" smtClean="0"/>
              <a:t>of</a:t>
            </a:r>
            <a:r>
              <a:rPr lang="de-CH" baseline="0" dirty="0" smtClean="0"/>
              <a:t> </a:t>
            </a:r>
            <a:r>
              <a:rPr lang="de-CH" baseline="0" dirty="0" err="1" smtClean="0"/>
              <a:t>observations</a:t>
            </a:r>
            <a:r>
              <a:rPr lang="de-CH" baseline="0" dirty="0" smtClean="0"/>
              <a:t>, </a:t>
            </a:r>
          </a:p>
          <a:p>
            <a:pPr marL="171450" indent="-171450">
              <a:buFontTx/>
              <a:buChar char="-"/>
            </a:pPr>
            <a:r>
              <a:rPr lang="de-CH" baseline="0" dirty="0" err="1" smtClean="0"/>
              <a:t>to</a:t>
            </a:r>
            <a:r>
              <a:rPr lang="de-CH" baseline="0" dirty="0" smtClean="0"/>
              <a:t> </a:t>
            </a:r>
            <a:r>
              <a:rPr lang="de-CH" baseline="0" dirty="0" err="1" smtClean="0"/>
              <a:t>support</a:t>
            </a:r>
            <a:r>
              <a:rPr lang="de-CH" baseline="0" dirty="0" smtClean="0"/>
              <a:t> </a:t>
            </a:r>
            <a:r>
              <a:rPr lang="de-CH" baseline="0" dirty="0" err="1" smtClean="0"/>
              <a:t>gap</a:t>
            </a:r>
            <a:r>
              <a:rPr lang="de-CH" baseline="0" dirty="0" smtClean="0"/>
              <a:t> </a:t>
            </a:r>
            <a:r>
              <a:rPr lang="de-CH" baseline="0" dirty="0" err="1" smtClean="0"/>
              <a:t>analysis</a:t>
            </a:r>
            <a:r>
              <a:rPr lang="de-CH" baseline="0" dirty="0" smtClean="0"/>
              <a:t> </a:t>
            </a:r>
            <a:r>
              <a:rPr lang="de-CH" baseline="0" dirty="0" err="1" smtClean="0"/>
              <a:t>to</a:t>
            </a:r>
            <a:r>
              <a:rPr lang="de-CH" baseline="0" dirty="0" smtClean="0"/>
              <a:t> </a:t>
            </a:r>
            <a:r>
              <a:rPr lang="de-CH" baseline="0" dirty="0" err="1" smtClean="0"/>
              <a:t>evolve</a:t>
            </a:r>
            <a:r>
              <a:rPr lang="de-CH" baseline="0" dirty="0" smtClean="0"/>
              <a:t> </a:t>
            </a:r>
            <a:r>
              <a:rPr lang="de-CH" baseline="0" dirty="0" err="1" smtClean="0"/>
              <a:t>observing</a:t>
            </a:r>
            <a:r>
              <a:rPr lang="de-CH" baseline="0" dirty="0" smtClean="0"/>
              <a:t> </a:t>
            </a:r>
            <a:r>
              <a:rPr lang="de-CH" baseline="0" dirty="0" err="1" smtClean="0"/>
              <a:t>systems</a:t>
            </a:r>
            <a:r>
              <a:rPr lang="de-CH" baseline="0" dirty="0" smtClean="0"/>
              <a:t> </a:t>
            </a:r>
            <a:r>
              <a:rPr lang="de-CH" baseline="0" dirty="0" err="1" smtClean="0"/>
              <a:t>rationally</a:t>
            </a:r>
            <a:endParaRPr lang="de-CH" baseline="0" dirty="0" smtClean="0"/>
          </a:p>
          <a:p>
            <a:pPr marL="171450" indent="-171450">
              <a:buFontTx/>
              <a:buChar char="-"/>
            </a:pPr>
            <a:endParaRPr lang="de-CH" baseline="0" dirty="0" smtClean="0"/>
          </a:p>
          <a:p>
            <a:pPr marL="0" indent="0">
              <a:buFontTx/>
              <a:buNone/>
            </a:pPr>
            <a:r>
              <a:rPr lang="de-CH" baseline="0" dirty="0" err="1" smtClean="0"/>
              <a:t>Four</a:t>
            </a:r>
            <a:r>
              <a:rPr lang="de-CH" baseline="0" dirty="0" smtClean="0"/>
              <a:t> OSCAR </a:t>
            </a:r>
            <a:r>
              <a:rPr lang="de-CH" baseline="0" dirty="0" err="1" smtClean="0"/>
              <a:t>components</a:t>
            </a:r>
            <a:r>
              <a:rPr lang="de-CH" baseline="0" dirty="0" smtClean="0"/>
              <a:t> </a:t>
            </a:r>
            <a:r>
              <a:rPr lang="de-CH" baseline="0" dirty="0" err="1" smtClean="0"/>
              <a:t>support</a:t>
            </a:r>
            <a:r>
              <a:rPr lang="de-CH" baseline="0" dirty="0" smtClean="0"/>
              <a:t> </a:t>
            </a:r>
            <a:r>
              <a:rPr lang="de-CH" baseline="0" dirty="0" err="1" smtClean="0"/>
              <a:t>the</a:t>
            </a:r>
            <a:r>
              <a:rPr lang="de-CH" baseline="0" dirty="0" smtClean="0"/>
              <a:t> WIGOS RRR, a </a:t>
            </a:r>
            <a:r>
              <a:rPr lang="de-CH" baseline="0" dirty="0" err="1" smtClean="0"/>
              <a:t>cycle</a:t>
            </a:r>
            <a:r>
              <a:rPr lang="de-CH" baseline="0" dirty="0" smtClean="0"/>
              <a:t> </a:t>
            </a:r>
            <a:r>
              <a:rPr lang="de-CH" baseline="0" dirty="0" err="1" smtClean="0"/>
              <a:t>of</a:t>
            </a:r>
            <a:r>
              <a:rPr lang="de-CH" baseline="0" dirty="0" smtClean="0"/>
              <a:t> </a:t>
            </a:r>
            <a:r>
              <a:rPr lang="de-CH" baseline="0" dirty="0" err="1" smtClean="0"/>
              <a:t>requirements</a:t>
            </a:r>
            <a:r>
              <a:rPr lang="de-CH" baseline="0" dirty="0" smtClean="0"/>
              <a:t> </a:t>
            </a:r>
            <a:r>
              <a:rPr lang="de-CH" baseline="0" dirty="0" err="1" smtClean="0"/>
              <a:t>specification</a:t>
            </a:r>
            <a:r>
              <a:rPr lang="de-CH" baseline="0" dirty="0" smtClean="0"/>
              <a:t>, </a:t>
            </a:r>
            <a:r>
              <a:rPr lang="de-CH" baseline="0" dirty="0" err="1" smtClean="0"/>
              <a:t>catalogueing</a:t>
            </a:r>
            <a:r>
              <a:rPr lang="de-CH" baseline="0" dirty="0" smtClean="0"/>
              <a:t> </a:t>
            </a:r>
            <a:r>
              <a:rPr lang="de-CH" baseline="0" dirty="0" err="1" smtClean="0"/>
              <a:t>capabilities</a:t>
            </a:r>
            <a:r>
              <a:rPr lang="de-CH" baseline="0" dirty="0" smtClean="0"/>
              <a:t>, </a:t>
            </a:r>
            <a:r>
              <a:rPr lang="de-CH" baseline="0" dirty="0" err="1" smtClean="0"/>
              <a:t>and</a:t>
            </a:r>
            <a:r>
              <a:rPr lang="de-CH" baseline="0" dirty="0" smtClean="0"/>
              <a:t> </a:t>
            </a:r>
            <a:r>
              <a:rPr lang="de-CH" baseline="0" dirty="0" err="1" smtClean="0"/>
              <a:t>gap</a:t>
            </a:r>
            <a:r>
              <a:rPr lang="de-CH" baseline="0" dirty="0" smtClean="0"/>
              <a:t> </a:t>
            </a:r>
            <a:r>
              <a:rPr lang="de-CH" baseline="0" dirty="0" err="1" smtClean="0"/>
              <a:t>analysis</a:t>
            </a:r>
            <a:endParaRPr lang="de-CH" baseline="0" dirty="0" smtClean="0"/>
          </a:p>
          <a:p>
            <a:pPr marL="171450" indent="-171450">
              <a:buFontTx/>
              <a:buChar char="-"/>
            </a:pPr>
            <a:r>
              <a:rPr lang="de-CH" baseline="0" dirty="0" smtClean="0"/>
              <a:t>OSCAR/</a:t>
            </a:r>
            <a:r>
              <a:rPr lang="de-CH" baseline="0" dirty="0" err="1" smtClean="0"/>
              <a:t>Requirements</a:t>
            </a:r>
            <a:endParaRPr lang="de-CH" baseline="0" dirty="0" smtClean="0"/>
          </a:p>
          <a:p>
            <a:pPr marL="171450" indent="-171450">
              <a:buFontTx/>
              <a:buChar char="-"/>
            </a:pPr>
            <a:r>
              <a:rPr lang="de-CH" baseline="0" dirty="0" smtClean="0"/>
              <a:t>OSCAR/Space</a:t>
            </a:r>
          </a:p>
          <a:p>
            <a:pPr marL="171450" indent="-171450">
              <a:buFontTx/>
              <a:buChar char="-"/>
            </a:pPr>
            <a:r>
              <a:rPr lang="de-CH" baseline="0" dirty="0" smtClean="0"/>
              <a:t>OSCAR/Surface</a:t>
            </a:r>
          </a:p>
          <a:p>
            <a:pPr marL="171450" indent="-171450">
              <a:buFontTx/>
              <a:buChar char="-"/>
            </a:pPr>
            <a:r>
              <a:rPr lang="de-CH" baseline="0" dirty="0" smtClean="0"/>
              <a:t>OSCAR/Analysis (a </a:t>
            </a:r>
            <a:r>
              <a:rPr lang="de-CH" baseline="0" dirty="0" err="1" smtClean="0"/>
              <a:t>future</a:t>
            </a:r>
            <a:r>
              <a:rPr lang="de-CH" baseline="0" dirty="0" smtClean="0"/>
              <a:t> </a:t>
            </a:r>
            <a:r>
              <a:rPr lang="de-CH" baseline="0" dirty="0" err="1" smtClean="0"/>
              <a:t>module</a:t>
            </a:r>
            <a:r>
              <a:rPr lang="de-CH" baseline="0" dirty="0" smtClean="0"/>
              <a:t>)</a:t>
            </a:r>
          </a:p>
          <a:p>
            <a:pPr marL="171450" indent="-171450">
              <a:buFontTx/>
              <a:buChar char="-"/>
            </a:pPr>
            <a:endParaRPr lang="de-CH" baseline="0" dirty="0" smtClean="0"/>
          </a:p>
          <a:p>
            <a:pPr marL="0" indent="0">
              <a:buFontTx/>
              <a:buNone/>
            </a:pPr>
            <a:r>
              <a:rPr lang="de-CH" baseline="0" dirty="0" smtClean="0"/>
              <a:t>OSCAR/Surface </a:t>
            </a:r>
            <a:r>
              <a:rPr lang="de-CH" baseline="0" dirty="0" err="1" smtClean="0"/>
              <a:t>has</a:t>
            </a:r>
            <a:r>
              <a:rPr lang="de-CH" baseline="0" dirty="0" smtClean="0"/>
              <a:t> </a:t>
            </a:r>
            <a:r>
              <a:rPr lang="de-CH" baseline="0" dirty="0" err="1" smtClean="0"/>
              <a:t>been</a:t>
            </a:r>
            <a:r>
              <a:rPr lang="de-CH" baseline="0" dirty="0" smtClean="0"/>
              <a:t> </a:t>
            </a:r>
            <a:r>
              <a:rPr lang="de-CH" baseline="0" dirty="0" err="1" smtClean="0"/>
              <a:t>developed</a:t>
            </a:r>
            <a:r>
              <a:rPr lang="de-CH" baseline="0" dirty="0" smtClean="0"/>
              <a:t> in a </a:t>
            </a:r>
            <a:r>
              <a:rPr lang="de-CH" baseline="0" dirty="0" err="1" smtClean="0"/>
              <a:t>joint</a:t>
            </a:r>
            <a:r>
              <a:rPr lang="de-CH" baseline="0" dirty="0" smtClean="0"/>
              <a:t> </a:t>
            </a:r>
            <a:r>
              <a:rPr lang="de-CH" baseline="0" dirty="0" err="1" smtClean="0"/>
              <a:t>venture</a:t>
            </a:r>
            <a:r>
              <a:rPr lang="de-CH" baseline="0" dirty="0" smtClean="0"/>
              <a:t> </a:t>
            </a:r>
            <a:r>
              <a:rPr lang="de-CH" baseline="0" dirty="0" err="1" smtClean="0"/>
              <a:t>of</a:t>
            </a:r>
            <a:r>
              <a:rPr lang="de-CH" baseline="0" dirty="0" smtClean="0"/>
              <a:t> WMO </a:t>
            </a:r>
            <a:r>
              <a:rPr lang="de-CH" baseline="0" dirty="0" err="1" smtClean="0"/>
              <a:t>and</a:t>
            </a:r>
            <a:r>
              <a:rPr lang="de-CH" baseline="0" dirty="0" smtClean="0"/>
              <a:t> </a:t>
            </a:r>
            <a:r>
              <a:rPr lang="de-CH" baseline="0" dirty="0" err="1" smtClean="0"/>
              <a:t>MeteoSwiss</a:t>
            </a:r>
            <a:r>
              <a:rPr lang="de-CH" baseline="0" dirty="0" smtClean="0"/>
              <a:t>, </a:t>
            </a:r>
            <a:r>
              <a:rPr lang="de-CH" baseline="0" dirty="0" err="1" smtClean="0"/>
              <a:t>and</a:t>
            </a:r>
            <a:r>
              <a:rPr lang="de-CH" baseline="0" dirty="0" smtClean="0"/>
              <a:t> </a:t>
            </a:r>
            <a:r>
              <a:rPr lang="de-CH" baseline="0" dirty="0" err="1" smtClean="0"/>
              <a:t>has</a:t>
            </a:r>
            <a:r>
              <a:rPr lang="de-CH" baseline="0" dirty="0" smtClean="0"/>
              <a:t> </a:t>
            </a:r>
            <a:r>
              <a:rPr lang="de-CH" baseline="0" dirty="0" err="1" smtClean="0"/>
              <a:t>been</a:t>
            </a:r>
            <a:r>
              <a:rPr lang="de-CH" baseline="0" dirty="0" smtClean="0"/>
              <a:t> operational </a:t>
            </a:r>
            <a:r>
              <a:rPr lang="de-CH" baseline="0" dirty="0" err="1" smtClean="0"/>
              <a:t>since</a:t>
            </a:r>
            <a:r>
              <a:rPr lang="de-CH" baseline="0" dirty="0" smtClean="0"/>
              <a:t> May 2016.</a:t>
            </a:r>
          </a:p>
          <a:p>
            <a:pPr marL="0" indent="0">
              <a:buFontTx/>
              <a:buNone/>
            </a:pPr>
            <a:r>
              <a:rPr lang="de-CH" baseline="0" dirty="0" smtClean="0"/>
              <a:t>The web </a:t>
            </a:r>
            <a:r>
              <a:rPr lang="de-CH" baseline="0" dirty="0" err="1" smtClean="0"/>
              <a:t>interface</a:t>
            </a:r>
            <a:r>
              <a:rPr lang="de-CH" baseline="0" dirty="0" smtClean="0"/>
              <a:t> </a:t>
            </a:r>
            <a:r>
              <a:rPr lang="de-CH" baseline="0" dirty="0" err="1" smtClean="0"/>
              <a:t>is</a:t>
            </a:r>
            <a:r>
              <a:rPr lang="de-CH" baseline="0" dirty="0" smtClean="0"/>
              <a:t> a </a:t>
            </a:r>
            <a:r>
              <a:rPr lang="de-CH" baseline="0" dirty="0" err="1" smtClean="0"/>
              <a:t>reference</a:t>
            </a:r>
            <a:r>
              <a:rPr lang="de-CH" baseline="0" dirty="0" smtClean="0"/>
              <a:t> </a:t>
            </a:r>
            <a:r>
              <a:rPr lang="de-CH" baseline="0" dirty="0" err="1" smtClean="0"/>
              <a:t>implementation</a:t>
            </a:r>
            <a:r>
              <a:rPr lang="de-CH" baseline="0" dirty="0" smtClean="0"/>
              <a:t> </a:t>
            </a:r>
            <a:r>
              <a:rPr lang="de-CH" baseline="0" dirty="0" err="1" smtClean="0"/>
              <a:t>of</a:t>
            </a:r>
            <a:r>
              <a:rPr lang="de-CH" baseline="0" dirty="0" smtClean="0"/>
              <a:t> </a:t>
            </a:r>
            <a:r>
              <a:rPr lang="de-CH" baseline="0" dirty="0" err="1" smtClean="0"/>
              <a:t>the</a:t>
            </a:r>
            <a:r>
              <a:rPr lang="de-CH" baseline="0" dirty="0" smtClean="0"/>
              <a:t> WIGOS </a:t>
            </a:r>
            <a:r>
              <a:rPr lang="de-CH" baseline="0" dirty="0" err="1" smtClean="0"/>
              <a:t>Metadata</a:t>
            </a:r>
            <a:r>
              <a:rPr lang="de-CH" baseline="0" dirty="0" smtClean="0"/>
              <a:t> Standard </a:t>
            </a:r>
            <a:r>
              <a:rPr lang="de-CH" baseline="0" dirty="0" err="1" smtClean="0"/>
              <a:t>and</a:t>
            </a:r>
            <a:r>
              <a:rPr lang="de-CH" baseline="0" dirty="0" smtClean="0"/>
              <a:t> </a:t>
            </a:r>
            <a:r>
              <a:rPr lang="de-CH" baseline="0" dirty="0" err="1" smtClean="0"/>
              <a:t>brings</a:t>
            </a:r>
            <a:r>
              <a:rPr lang="de-CH" baseline="0" dirty="0" smtClean="0"/>
              <a:t> </a:t>
            </a:r>
            <a:r>
              <a:rPr lang="de-CH" baseline="0" dirty="0" err="1" smtClean="0"/>
              <a:t>together</a:t>
            </a:r>
            <a:r>
              <a:rPr lang="de-CH" baseline="0" dirty="0" smtClean="0"/>
              <a:t> </a:t>
            </a:r>
            <a:r>
              <a:rPr lang="de-CH" baseline="0" dirty="0" err="1" smtClean="0"/>
              <a:t>information</a:t>
            </a:r>
            <a:r>
              <a:rPr lang="de-CH" baseline="0" dirty="0" smtClean="0"/>
              <a:t> on </a:t>
            </a:r>
            <a:r>
              <a:rPr lang="de-CH" baseline="0" dirty="0" err="1" smtClean="0"/>
              <a:t>observing</a:t>
            </a:r>
            <a:r>
              <a:rPr lang="de-CH" baseline="0" dirty="0" smtClean="0"/>
              <a:t> </a:t>
            </a:r>
            <a:r>
              <a:rPr lang="de-CH" baseline="0" dirty="0" err="1" smtClean="0"/>
              <a:t>systems</a:t>
            </a:r>
            <a:r>
              <a:rPr lang="de-CH" baseline="0" dirty="0" smtClean="0"/>
              <a:t> on </a:t>
            </a:r>
            <a:r>
              <a:rPr lang="de-CH" baseline="0" dirty="0" err="1" smtClean="0"/>
              <a:t>land</a:t>
            </a:r>
            <a:r>
              <a:rPr lang="de-CH" baseline="0" dirty="0" smtClean="0"/>
              <a:t>, in </a:t>
            </a:r>
            <a:r>
              <a:rPr lang="de-CH" baseline="0" dirty="0" err="1" smtClean="0"/>
              <a:t>the</a:t>
            </a:r>
            <a:r>
              <a:rPr lang="de-CH" baseline="0" dirty="0" smtClean="0"/>
              <a:t> </a:t>
            </a:r>
            <a:r>
              <a:rPr lang="de-CH" baseline="0" dirty="0" err="1" smtClean="0"/>
              <a:t>air</a:t>
            </a:r>
            <a:r>
              <a:rPr lang="de-CH" baseline="0" dirty="0" smtClean="0"/>
              <a:t> </a:t>
            </a:r>
            <a:r>
              <a:rPr lang="de-CH" baseline="0" dirty="0" err="1" smtClean="0"/>
              <a:t>and</a:t>
            </a:r>
            <a:r>
              <a:rPr lang="de-CH" baseline="0" dirty="0" smtClean="0"/>
              <a:t> at </a:t>
            </a:r>
            <a:r>
              <a:rPr lang="de-CH" baseline="0" dirty="0" err="1" smtClean="0"/>
              <a:t>sea</a:t>
            </a:r>
            <a:r>
              <a:rPr lang="de-CH" baseline="0" dirty="0" smtClean="0"/>
              <a:t>. </a:t>
            </a:r>
            <a:r>
              <a:rPr lang="de-CH" baseline="0" dirty="0" err="1" smtClean="0"/>
              <a:t>Humans</a:t>
            </a:r>
            <a:r>
              <a:rPr lang="de-CH" baseline="0" dirty="0" smtClean="0"/>
              <a:t> </a:t>
            </a:r>
            <a:r>
              <a:rPr lang="de-CH" baseline="0" dirty="0" err="1" smtClean="0"/>
              <a:t>can</a:t>
            </a:r>
            <a:r>
              <a:rPr lang="de-CH" baseline="0" dirty="0" smtClean="0"/>
              <a:t> </a:t>
            </a:r>
            <a:r>
              <a:rPr lang="de-CH" baseline="0" dirty="0" err="1" smtClean="0"/>
              <a:t>interact</a:t>
            </a:r>
            <a:r>
              <a:rPr lang="de-CH" baseline="0" dirty="0" smtClean="0"/>
              <a:t> </a:t>
            </a:r>
            <a:r>
              <a:rPr lang="de-CH" baseline="0" dirty="0" err="1" smtClean="0"/>
              <a:t>with</a:t>
            </a:r>
            <a:r>
              <a:rPr lang="de-CH" baseline="0" dirty="0" smtClean="0"/>
              <a:t> </a:t>
            </a:r>
            <a:r>
              <a:rPr lang="de-CH" baseline="0" dirty="0" err="1" smtClean="0"/>
              <a:t>the</a:t>
            </a:r>
            <a:r>
              <a:rPr lang="de-CH" baseline="0" dirty="0" smtClean="0"/>
              <a:t> </a:t>
            </a:r>
            <a:r>
              <a:rPr lang="de-CH" baseline="0" dirty="0" err="1" smtClean="0"/>
              <a:t>application</a:t>
            </a:r>
            <a:r>
              <a:rPr lang="de-CH" baseline="0" dirty="0" smtClean="0"/>
              <a:t> </a:t>
            </a:r>
            <a:r>
              <a:rPr lang="de-CH" baseline="0" dirty="0" err="1" smtClean="0"/>
              <a:t>and</a:t>
            </a:r>
            <a:r>
              <a:rPr lang="de-CH" baseline="0" dirty="0" smtClean="0"/>
              <a:t> </a:t>
            </a:r>
            <a:r>
              <a:rPr lang="de-CH" baseline="0" dirty="0" err="1" smtClean="0"/>
              <a:t>provide</a:t>
            </a:r>
            <a:r>
              <a:rPr lang="de-CH" baseline="0" dirty="0" smtClean="0"/>
              <a:t> </a:t>
            </a:r>
            <a:r>
              <a:rPr lang="de-CH" baseline="0" dirty="0" err="1" smtClean="0"/>
              <a:t>metadata</a:t>
            </a:r>
            <a:r>
              <a:rPr lang="de-CH" baseline="0" dirty="0" smtClean="0"/>
              <a:t> </a:t>
            </a:r>
            <a:r>
              <a:rPr lang="de-CH" baseline="0" dirty="0" err="1" smtClean="0"/>
              <a:t>manually</a:t>
            </a:r>
            <a:r>
              <a:rPr lang="de-CH" baseline="0" dirty="0" smtClean="0"/>
              <a:t>.</a:t>
            </a:r>
          </a:p>
          <a:p>
            <a:pPr marL="0" indent="0">
              <a:buFontTx/>
              <a:buNone/>
            </a:pPr>
            <a:endParaRPr lang="de-CH" baseline="0" dirty="0" smtClean="0"/>
          </a:p>
          <a:p>
            <a:pPr marL="0" indent="0">
              <a:buFontTx/>
              <a:buNone/>
            </a:pPr>
            <a:r>
              <a:rPr lang="de-CH" baseline="0" dirty="0" err="1" smtClean="0"/>
              <a:t>Once</a:t>
            </a:r>
            <a:r>
              <a:rPr lang="de-CH" baseline="0" dirty="0" smtClean="0"/>
              <a:t> </a:t>
            </a:r>
            <a:r>
              <a:rPr lang="de-CH" baseline="0" dirty="0" err="1" smtClean="0"/>
              <a:t>the</a:t>
            </a:r>
            <a:r>
              <a:rPr lang="de-CH" baseline="0" dirty="0" smtClean="0"/>
              <a:t> </a:t>
            </a:r>
            <a:r>
              <a:rPr lang="de-CH" baseline="0" dirty="0" err="1" smtClean="0"/>
              <a:t>machine-to-machine</a:t>
            </a:r>
            <a:r>
              <a:rPr lang="de-CH" baseline="0" dirty="0" smtClean="0"/>
              <a:t> </a:t>
            </a:r>
            <a:r>
              <a:rPr lang="de-CH" baseline="0" dirty="0" err="1" smtClean="0"/>
              <a:t>interface</a:t>
            </a:r>
            <a:r>
              <a:rPr lang="de-CH" baseline="0" dirty="0" smtClean="0"/>
              <a:t> </a:t>
            </a:r>
            <a:r>
              <a:rPr lang="de-CH" baseline="0" dirty="0" err="1" smtClean="0"/>
              <a:t>to</a:t>
            </a:r>
            <a:r>
              <a:rPr lang="de-CH" baseline="0" dirty="0" smtClean="0"/>
              <a:t> OSCAR/Surface </a:t>
            </a:r>
            <a:r>
              <a:rPr lang="de-CH" baseline="0" dirty="0" err="1" smtClean="0"/>
              <a:t>is</a:t>
            </a:r>
            <a:r>
              <a:rPr lang="de-CH" baseline="0" dirty="0" smtClean="0"/>
              <a:t> </a:t>
            </a:r>
            <a:r>
              <a:rPr lang="de-CH" baseline="0" dirty="0" err="1" smtClean="0"/>
              <a:t>ready</a:t>
            </a:r>
            <a:r>
              <a:rPr lang="de-CH" baseline="0" dirty="0" smtClean="0"/>
              <a:t>, </a:t>
            </a:r>
            <a:r>
              <a:rPr lang="de-CH" baseline="0" dirty="0" err="1" smtClean="0"/>
              <a:t>it</a:t>
            </a:r>
            <a:r>
              <a:rPr lang="de-CH" baseline="0" dirty="0" smtClean="0"/>
              <a:t> will </a:t>
            </a:r>
            <a:r>
              <a:rPr lang="de-CH" baseline="0" dirty="0" err="1" smtClean="0"/>
              <a:t>be</a:t>
            </a:r>
            <a:r>
              <a:rPr lang="de-CH" baseline="0" dirty="0" smtClean="0"/>
              <a:t> </a:t>
            </a:r>
            <a:r>
              <a:rPr lang="de-CH" baseline="0" dirty="0" err="1" smtClean="0"/>
              <a:t>possible</a:t>
            </a:r>
            <a:r>
              <a:rPr lang="de-CH" baseline="0" dirty="0" smtClean="0"/>
              <a:t> </a:t>
            </a:r>
            <a:r>
              <a:rPr lang="de-CH" baseline="0" dirty="0" err="1" smtClean="0"/>
              <a:t>to</a:t>
            </a:r>
            <a:r>
              <a:rPr lang="de-CH" baseline="0" dirty="0" smtClean="0"/>
              <a:t> </a:t>
            </a:r>
            <a:r>
              <a:rPr lang="de-CH" baseline="0" dirty="0" err="1" smtClean="0"/>
              <a:t>document</a:t>
            </a:r>
            <a:r>
              <a:rPr lang="de-CH" baseline="0" dirty="0" smtClean="0"/>
              <a:t> large </a:t>
            </a:r>
            <a:r>
              <a:rPr lang="de-CH" baseline="0" dirty="0" err="1" smtClean="0"/>
              <a:t>observing</a:t>
            </a:r>
            <a:r>
              <a:rPr lang="de-CH" baseline="0" dirty="0" smtClean="0"/>
              <a:t> </a:t>
            </a:r>
            <a:r>
              <a:rPr lang="de-CH" baseline="0" dirty="0" err="1" smtClean="0"/>
              <a:t>systems</a:t>
            </a:r>
            <a:r>
              <a:rPr lang="de-CH" baseline="0" dirty="0" smtClean="0"/>
              <a:t> </a:t>
            </a:r>
            <a:r>
              <a:rPr lang="de-CH" baseline="0" dirty="0" err="1" smtClean="0"/>
              <a:t>comprehensively</a:t>
            </a:r>
            <a:r>
              <a:rPr lang="de-CH" baseline="0" smtClean="0"/>
              <a:t>.</a:t>
            </a:r>
            <a:endParaRPr lang="de-CH" baseline="0" dirty="0" smtClean="0"/>
          </a:p>
          <a:p>
            <a:pPr marL="0" indent="0">
              <a:buFontTx/>
              <a:buNone/>
            </a:pPr>
            <a:endParaRPr lang="de-CH" baseline="0" dirty="0" smtClean="0"/>
          </a:p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78047EDE-B4DF-4E2F-86A7-D36C15069FBC}" type="datetime4">
              <a:rPr lang="en-US" smtClean="0"/>
              <a:t>May 11, 2017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AA67F3-60A0-47D3-83E9-845FD53F2E5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375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4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6312607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raktanden Varian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026"/>
          <p:cNvSpPr>
            <a:spLocks noGrp="1" noChangeArrowheads="1"/>
          </p:cNvSpPr>
          <p:nvPr>
            <p:ph type="title" hasCustomPrompt="1"/>
          </p:nvPr>
        </p:nvSpPr>
        <p:spPr>
          <a:xfrm>
            <a:off x="1287214" y="260648"/>
            <a:ext cx="7461250" cy="576064"/>
          </a:xfrm>
          <a:prstGeom prst="rect">
            <a:avLst/>
          </a:prstGeom>
          <a:noFill/>
        </p:spPr>
        <p:txBody>
          <a:bodyPr/>
          <a:lstStyle>
            <a:lvl1pPr>
              <a:defRPr sz="3200"/>
            </a:lvl1pPr>
          </a:lstStyle>
          <a:p>
            <a:r>
              <a:rPr lang="de-CH" dirty="0" smtClean="0"/>
              <a:t>Traktanden</a:t>
            </a:r>
            <a:endParaRPr lang="de-CH" dirty="0"/>
          </a:p>
        </p:txBody>
      </p:sp>
      <p:sp>
        <p:nvSpPr>
          <p:cNvPr id="13" name="Rectangle 1029"/>
          <p:cNvSpPr>
            <a:spLocks noGrp="1" noChangeArrowheads="1"/>
          </p:cNvSpPr>
          <p:nvPr>
            <p:ph type="body" idx="1" hasCustomPrompt="1"/>
          </p:nvPr>
        </p:nvSpPr>
        <p:spPr>
          <a:xfrm>
            <a:off x="1285876" y="1412777"/>
            <a:ext cx="7472363" cy="4608512"/>
          </a:xfrm>
          <a:prstGeom prst="rect">
            <a:avLst/>
          </a:prstGeom>
          <a:noFill/>
          <a:ln/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 i="1"/>
            </a:lvl3pPr>
          </a:lstStyle>
          <a:p>
            <a:r>
              <a:rPr lang="de-CH" dirty="0"/>
              <a:t>Beispieltraktandum</a:t>
            </a:r>
          </a:p>
          <a:p>
            <a:r>
              <a:rPr lang="de-CH" dirty="0"/>
              <a:t>Ein weiteres Thema</a:t>
            </a:r>
          </a:p>
          <a:p>
            <a:r>
              <a:rPr lang="de-CH" dirty="0"/>
              <a:t>Zu behandelnde Anträge</a:t>
            </a:r>
          </a:p>
          <a:p>
            <a:pPr lvl="1"/>
            <a:r>
              <a:rPr lang="de-CH" dirty="0"/>
              <a:t>Eingabe 1</a:t>
            </a:r>
          </a:p>
          <a:p>
            <a:pPr lvl="1"/>
            <a:r>
              <a:rPr lang="de-CH" dirty="0"/>
              <a:t>Eingabe </a:t>
            </a:r>
            <a:r>
              <a:rPr lang="de-CH" dirty="0" smtClean="0"/>
              <a:t>2</a:t>
            </a:r>
          </a:p>
          <a:p>
            <a:pPr lvl="2"/>
            <a:r>
              <a:rPr lang="de-CH" dirty="0" smtClean="0"/>
              <a:t>Lore </a:t>
            </a:r>
            <a:r>
              <a:rPr lang="de-CH" dirty="0" err="1" smtClean="0"/>
              <a:t>ipsum</a:t>
            </a:r>
            <a:endParaRPr lang="de-CH" dirty="0"/>
          </a:p>
          <a:p>
            <a:r>
              <a:rPr lang="de-CH" dirty="0"/>
              <a:t>Zu verabschiedende Anträge</a:t>
            </a:r>
          </a:p>
          <a:p>
            <a:r>
              <a:rPr lang="de-CH" dirty="0"/>
              <a:t>Pause</a:t>
            </a:r>
          </a:p>
          <a:p>
            <a:r>
              <a:rPr lang="de-CH" dirty="0"/>
              <a:t>Varia (nur wenn noch genügend Zeit)</a:t>
            </a:r>
          </a:p>
        </p:txBody>
      </p:sp>
    </p:spTree>
    <p:extLst>
      <p:ext uri="{BB962C8B-B14F-4D97-AF65-F5344CB8AC3E}">
        <p14:creationId xmlns:p14="http://schemas.microsoft.com/office/powerpoint/2010/main" val="37291838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2"/>
          <p:cNvSpPr txBox="1">
            <a:spLocks noChangeArrowheads="1"/>
          </p:cNvSpPr>
          <p:nvPr userDrawn="1"/>
        </p:nvSpPr>
        <p:spPr bwMode="auto">
          <a:xfrm>
            <a:off x="3924300" y="518401"/>
            <a:ext cx="3581400" cy="258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eaLnBrk="0" hangingPunct="0">
              <a:lnSpc>
                <a:spcPct val="105000"/>
              </a:lnSpc>
              <a:spcBef>
                <a:spcPct val="50000"/>
              </a:spcBef>
            </a:pPr>
            <a:r>
              <a:rPr lang="en-US" sz="800" b="0" dirty="0">
                <a:solidFill>
                  <a:srgbClr val="000000"/>
                </a:solidFill>
              </a:rPr>
              <a:t>Federal Department of Home Affairs FDHA</a:t>
            </a:r>
            <a:br>
              <a:rPr lang="en-US" sz="800" b="0" dirty="0">
                <a:solidFill>
                  <a:srgbClr val="000000"/>
                </a:solidFill>
              </a:rPr>
            </a:br>
            <a:r>
              <a:rPr lang="en-US" sz="800" dirty="0">
                <a:solidFill>
                  <a:srgbClr val="000000"/>
                </a:solidFill>
              </a:rPr>
              <a:t>Federal Office of Meteorology and Climatology  </a:t>
            </a:r>
            <a:r>
              <a:rPr lang="en-US" sz="800" dirty="0" err="1">
                <a:solidFill>
                  <a:srgbClr val="000000"/>
                </a:solidFill>
              </a:rPr>
              <a:t>MeteoSwiss</a:t>
            </a:r>
            <a:endParaRPr lang="en-US" sz="800" b="0" dirty="0">
              <a:solidFill>
                <a:srgbClr val="00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4010" y="142240"/>
            <a:ext cx="889990" cy="1489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el 1"/>
          <p:cNvSpPr>
            <a:spLocks noGrp="1"/>
          </p:cNvSpPr>
          <p:nvPr>
            <p:ph type="ctrTitle" hasCustomPrompt="1"/>
          </p:nvPr>
        </p:nvSpPr>
        <p:spPr>
          <a:xfrm>
            <a:off x="1143000" y="2635674"/>
            <a:ext cx="6858000" cy="1560407"/>
          </a:xfrm>
          <a:prstGeom prst="rect">
            <a:avLst/>
          </a:prstGeom>
        </p:spPr>
        <p:txBody>
          <a:bodyPr anchor="t"/>
          <a:lstStyle>
            <a:lvl1pPr algn="l">
              <a:defRPr sz="4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CH" dirty="0" smtClean="0"/>
              <a:t>Title</a:t>
            </a:r>
            <a:endParaRPr lang="de-DE" dirty="0"/>
          </a:p>
        </p:txBody>
      </p:sp>
      <p:sp>
        <p:nvSpPr>
          <p:cNvPr id="7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1143000" y="4191848"/>
            <a:ext cx="6858000" cy="165523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CH" dirty="0" err="1" smtClean="0"/>
              <a:t>Subtitle</a:t>
            </a:r>
            <a:endParaRPr lang="de-DE" dirty="0"/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10"/>
          </p:nvPr>
        </p:nvSpPr>
        <p:spPr>
          <a:xfrm>
            <a:off x="148590" y="6386831"/>
            <a:ext cx="994410" cy="366183"/>
          </a:xfrm>
          <a:prstGeom prst="rect">
            <a:avLst/>
          </a:prstGeo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143001" y="6386831"/>
            <a:ext cx="6857999" cy="366183"/>
          </a:xfrm>
          <a:prstGeom prst="rect">
            <a:avLst/>
          </a:prstGeo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smtClean="0"/>
              <a:t>CIMO TECO, 27 Sep 2016, Madrid</a:t>
            </a:r>
            <a:endParaRPr lang="de-DE" dirty="0"/>
          </a:p>
        </p:txBody>
      </p:sp>
      <p:sp>
        <p:nvSpPr>
          <p:cNvPr id="11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412480" y="6386831"/>
            <a:ext cx="480060" cy="366183"/>
          </a:xfrm>
          <a:prstGeom prst="rect">
            <a:avLst/>
          </a:prstGeo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6E7CAE1-58E0-D842-8ACD-E97B92380DA1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658250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793" userDrawn="1">
          <p15:clr>
            <a:srgbClr val="FBAE40"/>
          </p15:clr>
        </p15:guide>
        <p15:guide id="4" pos="5465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wmo2016_powerpoint_standard_v2-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1694"/>
            <a:ext cx="198882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931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901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3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454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727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12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5096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84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wmo2016_powerpoint_standard_v2-2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1694"/>
            <a:ext cx="198882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617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3" r:id="rId11"/>
    <p:sldLayoutId id="2147483664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oscar.wmo.int/OSCAR/index.html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oscar.wmo.int/surface/index.html#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://www.google.ch/url?sa=i&amp;rct=j&amp;q=&amp;esrc=s&amp;frm=1&amp;source=images&amp;cd=&amp;cad=rja&amp;uact=8&amp;ved=0CAcQjRw&amp;url=http://www.spreadshirt.de/strichm%C3%A4nnchen%2Bt-shirts&amp;ei=l-FiVfupHIOv7AaxxYLIBQ&amp;bvm=bv.93990622,d.bGg&amp;psig=AFQjCNG_s4g1BBr6X2dAMxrvNdCut2n9NA&amp;ust=1432629909451279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42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4.png"/><Relationship Id="rId9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oscar.wmo.int/surface" TargetMode="External"/><Relationship Id="rId2" Type="http://schemas.openxmlformats.org/officeDocument/2006/relationships/hyperlink" Target="mailto:oscar@wmo.int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h/url?sa=i&amp;rct=j&amp;q=&amp;esrc=s&amp;source=images&amp;cd=&amp;cad=rja&amp;uact=8&amp;ved=0ahUKEwi8vKLdnc3NAhVBXRoKHZ5qDEEQjRwIBw&amp;url=http://www.teamworkandleadership.com/category/teamwork-stories&amp;bvm=bv.125801520,d.d24&amp;psig=AFQjCNFPVcEw_DQoWvKsNUTxfPRUK0ZvmA&amp;ust=1467289549380710" TargetMode="External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google.ch/url?sa=i&amp;rct=j&amp;q=&amp;esrc=s&amp;frm=1&amp;source=images&amp;cd=&amp;cad=rja&amp;uact=8&amp;ved=0CAcQjRw&amp;url=http://www.mydestination.com/blog/review-the-best-exotic-marigold-hotel/&amp;ei=_RtCVeLdJo-raaCkgfAG&amp;bvm=bv.92189499,d.d24&amp;psig=AFQjCNF_0gtMS0R0TZi-YFPdXZdz98N42w&amp;ust=1430482207588194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wmo2016_powerpoint_standard_v2_dark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80000" cy="6887123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855024" y="1674559"/>
            <a:ext cx="7831776" cy="248650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 sz="1800" b="0"/>
            </a:pPr>
            <a:r>
              <a:rPr lang="en-US" sz="4000" dirty="0">
                <a:solidFill>
                  <a:schemeClr val="bg1"/>
                </a:solidFill>
              </a:rPr>
              <a:t>WIGOS Metadata </a:t>
            </a:r>
            <a:r>
              <a:rPr lang="en-US" sz="4000" dirty="0" smtClean="0">
                <a:solidFill>
                  <a:schemeClr val="bg1"/>
                </a:solidFill>
              </a:rPr>
              <a:t>Standard &amp; OSCAR/Surface</a:t>
            </a:r>
          </a:p>
          <a:p>
            <a:pPr lvl="0">
              <a:defRPr sz="1800" b="0"/>
            </a:pPr>
            <a:r>
              <a:rPr lang="en-US" sz="2400" i="1" dirty="0">
                <a:solidFill>
                  <a:schemeClr val="bg1"/>
                </a:solidFill>
              </a:rPr>
              <a:t>… Supporting adequate use of observations </a:t>
            </a:r>
            <a:r>
              <a:rPr lang="en-US" sz="2400" i="1" dirty="0" smtClean="0">
                <a:solidFill>
                  <a:schemeClr val="bg1"/>
                </a:solidFill>
              </a:rPr>
              <a:t/>
            </a:r>
            <a:br>
              <a:rPr lang="en-US" sz="2400" i="1" dirty="0" smtClean="0">
                <a:solidFill>
                  <a:schemeClr val="bg1"/>
                </a:solidFill>
              </a:rPr>
            </a:br>
            <a:r>
              <a:rPr lang="en-US" sz="2400" i="1" dirty="0" smtClean="0">
                <a:solidFill>
                  <a:schemeClr val="bg1"/>
                </a:solidFill>
              </a:rPr>
              <a:t>&amp; </a:t>
            </a:r>
            <a:r>
              <a:rPr lang="en-US" sz="2400" i="1" dirty="0">
                <a:solidFill>
                  <a:schemeClr val="bg1"/>
                </a:solidFill>
              </a:rPr>
              <a:t>rational network evolution</a:t>
            </a:r>
          </a:p>
          <a:p>
            <a:pPr lvl="0">
              <a:defRPr sz="1800" b="0"/>
            </a:pPr>
            <a:r>
              <a:rPr lang="en-US" sz="1400" dirty="0">
                <a:solidFill>
                  <a:schemeClr val="bg1"/>
                </a:solidFill>
              </a:rPr>
              <a:t> 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br>
              <a:rPr lang="en-US" sz="1600" dirty="0">
                <a:solidFill>
                  <a:schemeClr val="bg1"/>
                </a:solidFill>
              </a:rPr>
            </a:br>
            <a:endParaRPr lang="en-US" sz="1600" i="1" dirty="0">
              <a:solidFill>
                <a:schemeClr val="bg1"/>
              </a:solidFill>
            </a:endParaRPr>
          </a:p>
          <a:p>
            <a:pPr lvl="0">
              <a:defRPr sz="1800" b="0"/>
            </a:pPr>
            <a:r>
              <a:rPr lang="de-CH" sz="2400" dirty="0" smtClean="0">
                <a:solidFill>
                  <a:schemeClr val="bg1"/>
                </a:solidFill>
              </a:rPr>
              <a:t>Jörg Klausen, </a:t>
            </a:r>
            <a:r>
              <a:rPr lang="de-CH" sz="2400" dirty="0" err="1" smtClean="0">
                <a:solidFill>
                  <a:schemeClr val="bg1"/>
                </a:solidFill>
              </a:rPr>
              <a:t>MeteoSwiss</a:t>
            </a:r>
            <a:endParaRPr lang="en-US" sz="2400" dirty="0" smtClean="0">
              <a:solidFill>
                <a:schemeClr val="bg1"/>
              </a:solidFill>
            </a:endParaRPr>
          </a:p>
          <a:p>
            <a:pPr lvl="0">
              <a:defRPr sz="1800" b="0"/>
            </a:pPr>
            <a:r>
              <a:rPr lang="en-US" sz="2400" dirty="0" err="1" smtClean="0">
                <a:solidFill>
                  <a:schemeClr val="bg1"/>
                </a:solidFill>
              </a:rPr>
              <a:t>Timo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Pröscholdt</a:t>
            </a:r>
            <a:r>
              <a:rPr lang="en-US" sz="2400" dirty="0" smtClean="0">
                <a:solidFill>
                  <a:schemeClr val="bg1"/>
                </a:solidFill>
              </a:rPr>
              <a:t>, </a:t>
            </a:r>
            <a:r>
              <a:rPr lang="en-US" sz="2400" dirty="0">
                <a:solidFill>
                  <a:schemeClr val="bg1"/>
                </a:solidFill>
              </a:rPr>
              <a:t>WIGOS </a:t>
            </a:r>
            <a:r>
              <a:rPr lang="en-US" sz="2400" dirty="0" smtClean="0">
                <a:solidFill>
                  <a:schemeClr val="bg1"/>
                </a:solidFill>
              </a:rPr>
              <a:t>PO, WMO </a:t>
            </a:r>
            <a:r>
              <a:rPr lang="en-US" sz="2400" dirty="0">
                <a:solidFill>
                  <a:schemeClr val="bg1"/>
                </a:solidFill>
              </a:rPr>
              <a:t>Secretariat</a:t>
            </a:r>
            <a:endParaRPr 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89260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/>
              <a:t>WIGOS </a:t>
            </a:r>
            <a:r>
              <a:rPr lang="de-CH" dirty="0" err="1"/>
              <a:t>Metadata</a:t>
            </a:r>
            <a:r>
              <a:rPr lang="de-CH" dirty="0"/>
              <a:t> </a:t>
            </a:r>
            <a:r>
              <a:rPr lang="de-CH" dirty="0" smtClean="0"/>
              <a:t>Standard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96005" y="1635761"/>
            <a:ext cx="4862946" cy="4031673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68" tIns="58633" rIns="117268" bIns="58633" rtlCol="0" anchor="t"/>
          <a:lstStyle/>
          <a:p>
            <a:pPr algn="ctr" defTabSz="1172677"/>
            <a:r>
              <a:rPr lang="en-US" sz="1400" b="1" dirty="0" err="1" smtClean="0">
                <a:solidFill>
                  <a:srgbClr val="0070C0"/>
                </a:solidFill>
              </a:rPr>
              <a:t>StationSet</a:t>
            </a:r>
            <a:endParaRPr lang="en-US" sz="1400" b="1" dirty="0">
              <a:solidFill>
                <a:srgbClr val="0070C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51870" y="2217650"/>
            <a:ext cx="4551218" cy="3228111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68" tIns="58633" rIns="117268" bIns="58633" rtlCol="0" anchor="t"/>
          <a:lstStyle/>
          <a:p>
            <a:pPr algn="ctr" defTabSz="1172677"/>
            <a:r>
              <a:rPr lang="en-US" sz="1400" b="1" dirty="0" smtClean="0">
                <a:solidFill>
                  <a:srgbClr val="0070C0"/>
                </a:solidFill>
              </a:rPr>
              <a:t>Station/Platform (fixed, mobile)</a:t>
            </a:r>
            <a:endParaRPr lang="en-US" sz="1400" b="1" dirty="0">
              <a:solidFill>
                <a:srgbClr val="0070C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22598" y="2769589"/>
            <a:ext cx="3071235" cy="2523772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68" tIns="58633" rIns="117268" bIns="58633" rtlCol="0" anchor="t"/>
          <a:lstStyle/>
          <a:p>
            <a:pPr algn="ctr" defTabSz="1172677"/>
            <a:r>
              <a:rPr lang="en-US" sz="1400" b="1" dirty="0" smtClean="0">
                <a:solidFill>
                  <a:srgbClr val="00B050"/>
                </a:solidFill>
              </a:rPr>
              <a:t>Observation</a:t>
            </a:r>
            <a:endParaRPr lang="en-US" sz="1400" b="1" dirty="0">
              <a:solidFill>
                <a:srgbClr val="00B05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57680" y="3273038"/>
            <a:ext cx="2790681" cy="185034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68" tIns="58633" rIns="117268" bIns="58633" rtlCol="0" anchor="t"/>
          <a:lstStyle/>
          <a:p>
            <a:pPr algn="ctr" defTabSz="1172677"/>
            <a:r>
              <a:rPr lang="en-US" sz="1400" b="1" dirty="0" smtClean="0">
                <a:solidFill>
                  <a:srgbClr val="00B050"/>
                </a:solidFill>
              </a:rPr>
              <a:t>Deployment</a:t>
            </a:r>
            <a:endParaRPr lang="en-US" sz="1400" b="1" dirty="0">
              <a:solidFill>
                <a:srgbClr val="00B05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82558" y="3850334"/>
            <a:ext cx="1275657" cy="1124369"/>
          </a:xfrm>
          <a:prstGeom prst="rect">
            <a:avLst/>
          </a:prstGeom>
          <a:noFill/>
          <a:ln w="3810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68" tIns="58633" rIns="117268" bIns="58633" rtlCol="0" anchor="t"/>
          <a:lstStyle/>
          <a:p>
            <a:pPr algn="ctr" defTabSz="1172677"/>
            <a:r>
              <a:rPr lang="en-US" sz="1400" b="1" dirty="0" smtClean="0">
                <a:solidFill>
                  <a:schemeClr val="bg2">
                    <a:lumMod val="75000"/>
                  </a:schemeClr>
                </a:solidFill>
              </a:rPr>
              <a:t>Instrument</a:t>
            </a:r>
            <a:endParaRPr lang="en-US" sz="14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174592" y="4365249"/>
            <a:ext cx="971561" cy="453327"/>
          </a:xfrm>
          <a:prstGeom prst="rect">
            <a:avLst/>
          </a:prstGeom>
          <a:noFill/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68" tIns="58633" rIns="117268" bIns="58633" rtlCol="0" anchor="t"/>
          <a:lstStyle/>
          <a:p>
            <a:pPr algn="ctr" defTabSz="1172677"/>
            <a:r>
              <a:rPr lang="en-US" sz="1400" b="1" dirty="0" smtClean="0">
                <a:solidFill>
                  <a:srgbClr val="FF6600"/>
                </a:solidFill>
              </a:rPr>
              <a:t>Contact</a:t>
            </a:r>
            <a:endParaRPr lang="en-US" sz="1400" b="1" dirty="0">
              <a:solidFill>
                <a:srgbClr val="FF66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488367" y="4521376"/>
            <a:ext cx="895136" cy="453327"/>
          </a:xfrm>
          <a:prstGeom prst="rect">
            <a:avLst/>
          </a:prstGeom>
          <a:noFill/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68" tIns="58633" rIns="117268" bIns="58633" rtlCol="0" anchor="t"/>
          <a:lstStyle/>
          <a:p>
            <a:pPr algn="ctr" defTabSz="1172677"/>
            <a:r>
              <a:rPr lang="en-US" sz="1400" b="1" dirty="0" smtClean="0">
                <a:solidFill>
                  <a:srgbClr val="FF6600"/>
                </a:solidFill>
              </a:rPr>
              <a:t>Contact</a:t>
            </a:r>
            <a:endParaRPr lang="en-US" sz="1400" b="1" dirty="0">
              <a:solidFill>
                <a:srgbClr val="FF66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933388" y="2769589"/>
            <a:ext cx="1029243" cy="524127"/>
          </a:xfrm>
          <a:prstGeom prst="rect">
            <a:avLst/>
          </a:prstGeom>
          <a:noFill/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68" tIns="58633" rIns="117268" bIns="58633" rtlCol="0" anchor="t"/>
          <a:lstStyle/>
          <a:p>
            <a:pPr algn="ctr" defTabSz="1172677"/>
            <a:r>
              <a:rPr lang="en-US" sz="1400" b="1" dirty="0" smtClean="0">
                <a:solidFill>
                  <a:srgbClr val="FF6600"/>
                </a:solidFill>
              </a:rPr>
              <a:t>Contact</a:t>
            </a:r>
            <a:endParaRPr lang="en-US" sz="1400" b="1" dirty="0">
              <a:solidFill>
                <a:srgbClr val="FF6600"/>
              </a:solidFill>
            </a:endParaRPr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4243130"/>
              </p:ext>
            </p:extLst>
          </p:nvPr>
        </p:nvGraphicFramePr>
        <p:xfrm>
          <a:off x="5534891" y="1449203"/>
          <a:ext cx="3293919" cy="4899808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3293919"/>
              </a:tblGrid>
              <a:tr h="467696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1000"/>
                        </a:spcAft>
                      </a:pPr>
                      <a:r>
                        <a:rPr lang="en-GB" sz="1900" dirty="0">
                          <a:effectLst/>
                        </a:rPr>
                        <a:t>1. Observed variable</a:t>
                      </a:r>
                      <a:endParaRPr lang="en-US" sz="1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467696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1000"/>
                        </a:spcAft>
                      </a:pPr>
                      <a:r>
                        <a:rPr lang="en-GB" sz="1900" dirty="0">
                          <a:effectLst/>
                        </a:rPr>
                        <a:t>2. Purpose of observation</a:t>
                      </a:r>
                      <a:endParaRPr lang="en-US" sz="1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467696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1000"/>
                        </a:spcAft>
                      </a:pPr>
                      <a:r>
                        <a:rPr lang="en-GB" sz="1900" dirty="0">
                          <a:effectLst/>
                        </a:rPr>
                        <a:t>3. Station/ platform</a:t>
                      </a:r>
                      <a:endParaRPr lang="en-US" sz="1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467696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1000"/>
                        </a:spcAft>
                      </a:pPr>
                      <a:r>
                        <a:rPr lang="en-GB" sz="1900" dirty="0">
                          <a:effectLst/>
                        </a:rPr>
                        <a:t>4. Environment</a:t>
                      </a:r>
                      <a:endParaRPr lang="en-US" sz="1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467696">
                <a:tc>
                  <a:txBody>
                    <a:bodyPr/>
                    <a:lstStyle/>
                    <a:p>
                      <a:pPr marL="266700" indent="-266700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1900" dirty="0">
                          <a:effectLst/>
                        </a:rPr>
                        <a:t>5. Instruments </a:t>
                      </a:r>
                      <a:r>
                        <a:rPr lang="en-GB" sz="1900" dirty="0" smtClean="0">
                          <a:effectLst/>
                        </a:rPr>
                        <a:t>&amp; methods </a:t>
                      </a:r>
                      <a:r>
                        <a:rPr lang="en-GB" sz="1900" dirty="0">
                          <a:effectLst/>
                        </a:rPr>
                        <a:t>of observation</a:t>
                      </a:r>
                      <a:endParaRPr lang="en-US" sz="1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467696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1000"/>
                        </a:spcAft>
                      </a:pPr>
                      <a:r>
                        <a:rPr lang="en-GB" sz="1900" dirty="0">
                          <a:effectLst/>
                        </a:rPr>
                        <a:t>6. Sampling</a:t>
                      </a:r>
                      <a:endParaRPr lang="en-US" sz="1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467696">
                <a:tc>
                  <a:txBody>
                    <a:bodyPr/>
                    <a:lstStyle/>
                    <a:p>
                      <a:pPr marL="266700" indent="-266700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1900" dirty="0">
                          <a:effectLst/>
                        </a:rPr>
                        <a:t>7. Data processing and reporting</a:t>
                      </a:r>
                      <a:endParaRPr lang="en-US" sz="1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467696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1000"/>
                        </a:spcAft>
                      </a:pPr>
                      <a:r>
                        <a:rPr lang="en-GB" sz="1900" dirty="0">
                          <a:effectLst/>
                        </a:rPr>
                        <a:t>8. Data Quality</a:t>
                      </a:r>
                      <a:endParaRPr lang="en-US" sz="1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467696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1000"/>
                        </a:spcAft>
                      </a:pPr>
                      <a:r>
                        <a:rPr lang="en-GB" sz="1900" dirty="0">
                          <a:effectLst/>
                        </a:rPr>
                        <a:t>9. Ownership and Data Policy</a:t>
                      </a:r>
                      <a:endParaRPr lang="en-US" sz="1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  <a:tr h="467696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1000"/>
                        </a:spcAft>
                      </a:pPr>
                      <a:r>
                        <a:rPr lang="en-GB" sz="1900" dirty="0">
                          <a:effectLst/>
                        </a:rPr>
                        <a:t>10. Contact</a:t>
                      </a:r>
                      <a:endParaRPr lang="en-US" sz="1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22" name="Rectangle 21"/>
          <p:cNvSpPr/>
          <p:nvPr/>
        </p:nvSpPr>
        <p:spPr>
          <a:xfrm>
            <a:off x="2374900" y="3846783"/>
            <a:ext cx="1122071" cy="453327"/>
          </a:xfrm>
          <a:prstGeom prst="rect">
            <a:avLst/>
          </a:prstGeom>
          <a:noFill/>
          <a:ln w="3810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68" tIns="58633" rIns="117268" bIns="58633" rtlCol="0" anchor="t"/>
          <a:lstStyle/>
          <a:p>
            <a:pPr algn="ctr" defTabSz="1172677"/>
            <a:r>
              <a:rPr lang="en-US" sz="1400" b="1" dirty="0" smtClean="0">
                <a:solidFill>
                  <a:schemeClr val="bg2">
                    <a:lumMod val="75000"/>
                  </a:schemeClr>
                </a:solidFill>
              </a:rPr>
              <a:t>Procedures</a:t>
            </a:r>
            <a:endParaRPr lang="en-US" sz="1400" b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478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OSCAR &amp; OSCAR/Surface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543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CH" sz="2400" b="1" dirty="0" smtClean="0"/>
              <a:t>WIGOS </a:t>
            </a:r>
            <a:r>
              <a:rPr lang="de-CH" sz="2400" b="1" dirty="0" err="1" smtClean="0"/>
              <a:t>Priority</a:t>
            </a:r>
            <a:r>
              <a:rPr lang="de-CH" sz="2400" b="1" dirty="0" smtClean="0"/>
              <a:t> 3: </a:t>
            </a:r>
            <a:br>
              <a:rPr lang="de-CH" sz="2400" b="1" dirty="0" smtClean="0"/>
            </a:br>
            <a:r>
              <a:rPr lang="de-CH" sz="3600" dirty="0" smtClean="0"/>
              <a:t>WIGOS Information </a:t>
            </a:r>
            <a:r>
              <a:rPr lang="de-CH" sz="3600" dirty="0" err="1" smtClean="0"/>
              <a:t>Resource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CH" sz="2400" dirty="0"/>
              <a:t>P</a:t>
            </a:r>
            <a:r>
              <a:rPr lang="de-CH" sz="2400" dirty="0" smtClean="0"/>
              <a:t>ortal </a:t>
            </a:r>
            <a:r>
              <a:rPr lang="de-CH" sz="2400" dirty="0" err="1" smtClean="0"/>
              <a:t>providing</a:t>
            </a:r>
            <a:r>
              <a:rPr lang="de-CH" sz="2400" dirty="0" smtClean="0"/>
              <a:t> all relevant </a:t>
            </a:r>
            <a:r>
              <a:rPr lang="de-CH" sz="2400" dirty="0" err="1" smtClean="0"/>
              <a:t>information</a:t>
            </a:r>
            <a:r>
              <a:rPr lang="de-CH" sz="2400" dirty="0" smtClean="0"/>
              <a:t> on WIGOS</a:t>
            </a:r>
          </a:p>
          <a:p>
            <a:pPr lvl="1">
              <a:spcBef>
                <a:spcPts val="0"/>
              </a:spcBef>
            </a:pPr>
            <a:r>
              <a:rPr lang="de-CH" sz="2000" dirty="0" smtClean="0"/>
              <a:t>Background material</a:t>
            </a:r>
          </a:p>
          <a:p>
            <a:pPr lvl="1">
              <a:spcBef>
                <a:spcPts val="0"/>
              </a:spcBef>
            </a:pPr>
            <a:r>
              <a:rPr lang="de-CH" sz="2000" dirty="0" smtClean="0"/>
              <a:t>Operational </a:t>
            </a:r>
            <a:r>
              <a:rPr lang="de-CH" sz="2000" dirty="0" err="1" smtClean="0"/>
              <a:t>status</a:t>
            </a:r>
            <a:r>
              <a:rPr lang="de-CH" sz="2000" dirty="0" smtClean="0"/>
              <a:t> </a:t>
            </a:r>
            <a:r>
              <a:rPr lang="de-CH" sz="2000" dirty="0" err="1" smtClean="0"/>
              <a:t>of</a:t>
            </a:r>
            <a:r>
              <a:rPr lang="de-CH" sz="2000" dirty="0" smtClean="0"/>
              <a:t> WIGOS </a:t>
            </a:r>
            <a:r>
              <a:rPr lang="de-CH" sz="2000" dirty="0" err="1" smtClean="0"/>
              <a:t>component</a:t>
            </a:r>
            <a:r>
              <a:rPr lang="de-CH" sz="2000" dirty="0" smtClean="0"/>
              <a:t> </a:t>
            </a:r>
            <a:r>
              <a:rPr lang="de-CH" sz="2000" dirty="0" err="1" smtClean="0"/>
              <a:t>systems</a:t>
            </a:r>
            <a:endParaRPr lang="de-CH" sz="2000" dirty="0" smtClean="0"/>
          </a:p>
          <a:p>
            <a:pPr lvl="1">
              <a:spcBef>
                <a:spcPts val="0"/>
              </a:spcBef>
            </a:pPr>
            <a:r>
              <a:rPr lang="de-CH" sz="2000" dirty="0" smtClean="0"/>
              <a:t>Evolution </a:t>
            </a:r>
            <a:r>
              <a:rPr lang="de-CH" sz="2000" dirty="0" err="1" smtClean="0"/>
              <a:t>of</a:t>
            </a:r>
            <a:r>
              <a:rPr lang="de-CH" sz="2000" dirty="0" smtClean="0"/>
              <a:t> WIGOS </a:t>
            </a:r>
            <a:r>
              <a:rPr lang="de-CH" sz="2000" dirty="0" err="1" smtClean="0"/>
              <a:t>implementation</a:t>
            </a:r>
            <a:endParaRPr lang="de-CH" sz="2000" dirty="0" smtClean="0"/>
          </a:p>
        </p:txBody>
      </p:sp>
      <p:sp>
        <p:nvSpPr>
          <p:cNvPr id="21" name="AutoShape 4" descr="Image result for Standard"/>
          <p:cNvSpPr>
            <a:spLocks noChangeAspect="1" noChangeArrowheads="1"/>
          </p:cNvSpPr>
          <p:nvPr/>
        </p:nvSpPr>
        <p:spPr bwMode="auto">
          <a:xfrm>
            <a:off x="0" y="-14446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100">
              <a:solidFill>
                <a:prstClr val="black"/>
              </a:solidFill>
              <a:latin typeface="Arial" charset="0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2286000" y="4953001"/>
            <a:ext cx="876300" cy="111760"/>
            <a:chOff x="2286000" y="4884421"/>
            <a:chExt cx="876300" cy="83820"/>
          </a:xfrm>
        </p:grpSpPr>
        <p:sp>
          <p:nvSpPr>
            <p:cNvPr id="28" name="Oval 27"/>
            <p:cNvSpPr/>
            <p:nvPr/>
          </p:nvSpPr>
          <p:spPr>
            <a:xfrm rot="10800000">
              <a:off x="2286000" y="4884421"/>
              <a:ext cx="83820" cy="8382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29" name="Oval 28"/>
            <p:cNvSpPr/>
            <p:nvPr/>
          </p:nvSpPr>
          <p:spPr>
            <a:xfrm rot="10800000">
              <a:off x="2682240" y="4884421"/>
              <a:ext cx="83820" cy="8382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30" name="Oval 29"/>
            <p:cNvSpPr/>
            <p:nvPr/>
          </p:nvSpPr>
          <p:spPr>
            <a:xfrm rot="10800000">
              <a:off x="3078480" y="4884421"/>
              <a:ext cx="83820" cy="8382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31" name="Oval 30"/>
            <p:cNvSpPr/>
            <p:nvPr/>
          </p:nvSpPr>
          <p:spPr>
            <a:xfrm rot="10800000">
              <a:off x="2880360" y="4884421"/>
              <a:ext cx="83820" cy="8382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32" name="Oval 31"/>
            <p:cNvSpPr/>
            <p:nvPr/>
          </p:nvSpPr>
          <p:spPr>
            <a:xfrm rot="10800000">
              <a:off x="2484120" y="4884421"/>
              <a:ext cx="83820" cy="8382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</p:grpSp>
      <p:sp>
        <p:nvSpPr>
          <p:cNvPr id="33" name="Rectangle 32"/>
          <p:cNvSpPr/>
          <p:nvPr/>
        </p:nvSpPr>
        <p:spPr>
          <a:xfrm>
            <a:off x="971550" y="3530600"/>
            <a:ext cx="7581900" cy="2692400"/>
          </a:xfrm>
          <a:prstGeom prst="rect">
            <a:avLst/>
          </a:prstGeom>
          <a:gradFill rotWithShape="1">
            <a:gsLst>
              <a:gs pos="0">
                <a:srgbClr val="4F81BD">
                  <a:tint val="100000"/>
                  <a:shade val="100000"/>
                  <a:satMod val="130000"/>
                </a:srgbClr>
              </a:gs>
              <a:gs pos="100000">
                <a:srgbClr val="4F81BD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t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2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WIR</a:t>
            </a:r>
            <a:endParaRPr kumimoji="0" lang="en-US" sz="2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3581400" y="4053841"/>
            <a:ext cx="4705350" cy="1919564"/>
            <a:chOff x="3581400" y="4210050"/>
            <a:chExt cx="4705350" cy="1439673"/>
          </a:xfrm>
        </p:grpSpPr>
        <p:sp>
          <p:nvSpPr>
            <p:cNvPr id="35" name="Rectangle 34"/>
            <p:cNvSpPr/>
            <p:nvPr/>
          </p:nvSpPr>
          <p:spPr>
            <a:xfrm>
              <a:off x="3581400" y="4210050"/>
              <a:ext cx="4705350" cy="1439673"/>
            </a:xfrm>
            <a:prstGeom prst="rect">
              <a:avLst/>
            </a:prstGeom>
            <a:gradFill rotWithShape="1">
              <a:gsLst>
                <a:gs pos="0">
                  <a:srgbClr val="4F81BD">
                    <a:tint val="100000"/>
                    <a:shade val="100000"/>
                    <a:satMod val="130000"/>
                  </a:srgbClr>
                </a:gs>
                <a:gs pos="100000">
                  <a:srgbClr val="4F81BD">
                    <a:tint val="50000"/>
                    <a:shade val="100000"/>
                    <a:satMod val="350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36" name="Picture 2" descr="https://oscar.wmo.int/OSCAR/images/logo_oscar.png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14837" y="4322445"/>
              <a:ext cx="3333750" cy="6191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7" name="Rectangle 36"/>
          <p:cNvSpPr/>
          <p:nvPr/>
        </p:nvSpPr>
        <p:spPr>
          <a:xfrm>
            <a:off x="3790950" y="5107940"/>
            <a:ext cx="1028700" cy="711200"/>
          </a:xfrm>
          <a:prstGeom prst="rect">
            <a:avLst/>
          </a:prstGeom>
          <a:gradFill rotWithShape="1">
            <a:gsLst>
              <a:gs pos="0">
                <a:srgbClr val="4F81BD">
                  <a:tint val="100000"/>
                  <a:shade val="100000"/>
                  <a:satMod val="130000"/>
                </a:srgbClr>
              </a:gs>
              <a:gs pos="100000">
                <a:srgbClr val="4F81BD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Requirements</a:t>
            </a:r>
            <a:endParaRPr kumimoji="0" lang="en-US" sz="12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5045075" y="5107940"/>
            <a:ext cx="933450" cy="711200"/>
          </a:xfrm>
          <a:prstGeom prst="rect">
            <a:avLst/>
          </a:prstGeom>
          <a:gradFill rotWithShape="1">
            <a:gsLst>
              <a:gs pos="0">
                <a:srgbClr val="4F81BD">
                  <a:tint val="100000"/>
                  <a:shade val="100000"/>
                  <a:satMod val="130000"/>
                </a:srgbClr>
              </a:gs>
              <a:gs pos="100000">
                <a:srgbClr val="4F81BD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Surface </a:t>
            </a:r>
            <a:r>
              <a:rPr kumimoji="0" lang="de-CH" sz="12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capabilities</a:t>
            </a:r>
            <a:endParaRPr kumimoji="0" lang="en-US" sz="12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203950" y="5107940"/>
            <a:ext cx="933450" cy="711200"/>
          </a:xfrm>
          <a:prstGeom prst="rect">
            <a:avLst/>
          </a:prstGeom>
          <a:gradFill rotWithShape="1">
            <a:gsLst>
              <a:gs pos="0">
                <a:srgbClr val="4F81BD">
                  <a:tint val="100000"/>
                  <a:shade val="100000"/>
                  <a:satMod val="130000"/>
                </a:srgbClr>
              </a:gs>
              <a:gs pos="100000">
                <a:srgbClr val="4F81BD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Space </a:t>
            </a:r>
            <a:r>
              <a:rPr kumimoji="0" lang="de-CH" sz="12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capabilities</a:t>
            </a:r>
            <a:endParaRPr kumimoji="0" lang="en-US" sz="12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7362826" y="5107940"/>
            <a:ext cx="771525" cy="711200"/>
          </a:xfrm>
          <a:prstGeom prst="rect">
            <a:avLst/>
          </a:prstGeom>
          <a:gradFill rotWithShape="1">
            <a:gsLst>
              <a:gs pos="0">
                <a:srgbClr val="4F81BD">
                  <a:tint val="100000"/>
                  <a:shade val="100000"/>
                  <a:satMod val="130000"/>
                </a:srgbClr>
              </a:gs>
              <a:gs pos="100000">
                <a:srgbClr val="4F81BD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Analysis</a:t>
            </a:r>
            <a:endParaRPr kumimoji="0" lang="en-US" sz="12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grpSp>
        <p:nvGrpSpPr>
          <p:cNvPr id="41" name="Group 40"/>
          <p:cNvGrpSpPr/>
          <p:nvPr/>
        </p:nvGrpSpPr>
        <p:grpSpPr>
          <a:xfrm>
            <a:off x="1238251" y="4053841"/>
            <a:ext cx="2047874" cy="1919564"/>
            <a:chOff x="1238251" y="4210050"/>
            <a:chExt cx="2047874" cy="1439673"/>
          </a:xfrm>
        </p:grpSpPr>
        <p:sp>
          <p:nvSpPr>
            <p:cNvPr id="42" name="Rectangle 41"/>
            <p:cNvSpPr/>
            <p:nvPr/>
          </p:nvSpPr>
          <p:spPr>
            <a:xfrm>
              <a:off x="1238251" y="4210050"/>
              <a:ext cx="2047874" cy="1439673"/>
            </a:xfrm>
            <a:prstGeom prst="rect">
              <a:avLst/>
            </a:prstGeom>
            <a:gradFill rotWithShape="1">
              <a:gsLst>
                <a:gs pos="0">
                  <a:srgbClr val="4F81BD">
                    <a:tint val="100000"/>
                    <a:shade val="100000"/>
                    <a:satMod val="130000"/>
                  </a:srgbClr>
                </a:gs>
                <a:gs pos="100000">
                  <a:srgbClr val="4F81BD">
                    <a:tint val="50000"/>
                    <a:shade val="100000"/>
                    <a:satMod val="350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t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CH" sz="2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SORT</a:t>
              </a:r>
              <a:endParaRPr kumimoji="0" lang="en-US" sz="2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43" name="Picture 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2588" y="4652962"/>
              <a:ext cx="1227772" cy="882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4" name="Rectangle 43"/>
          <p:cNvSpPr/>
          <p:nvPr/>
        </p:nvSpPr>
        <p:spPr>
          <a:xfrm>
            <a:off x="5045075" y="5107941"/>
            <a:ext cx="933450" cy="7112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1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128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 smtClean="0"/>
              <a:t>OSCAR/Surface web </a:t>
            </a:r>
            <a:r>
              <a:rPr lang="de-CH" dirty="0" err="1"/>
              <a:t>a</a:t>
            </a:r>
            <a:r>
              <a:rPr lang="de-CH" dirty="0" err="1" smtClean="0"/>
              <a:t>pplication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952500" y="1600200"/>
            <a:ext cx="7734300" cy="4525963"/>
          </a:xfrm>
        </p:spPr>
        <p:txBody>
          <a:bodyPr>
            <a:normAutofit/>
          </a:bodyPr>
          <a:lstStyle/>
          <a:p>
            <a:r>
              <a:rPr lang="de-CH" sz="2800" dirty="0" err="1" smtClean="0"/>
              <a:t>Industry</a:t>
            </a:r>
            <a:r>
              <a:rPr lang="de-CH" sz="2800" dirty="0" smtClean="0"/>
              <a:t>-standard </a:t>
            </a:r>
            <a:r>
              <a:rPr lang="de-CH" sz="2800" dirty="0" err="1" smtClean="0"/>
              <a:t>technology</a:t>
            </a:r>
            <a:r>
              <a:rPr lang="de-CH" sz="2800" dirty="0" smtClean="0"/>
              <a:t> </a:t>
            </a:r>
            <a:r>
              <a:rPr lang="de-CH" sz="2800" dirty="0" err="1" smtClean="0"/>
              <a:t>stack</a:t>
            </a:r>
            <a:endParaRPr lang="de-CH" sz="2800" dirty="0" smtClean="0"/>
          </a:p>
          <a:p>
            <a:pPr lvl="1"/>
            <a:r>
              <a:rPr lang="de-CH" sz="2400" dirty="0" smtClean="0"/>
              <a:t>Oracle DB, </a:t>
            </a:r>
            <a:r>
              <a:rPr lang="de-CH" sz="2400" dirty="0" err="1" smtClean="0"/>
              <a:t>ArcGIS</a:t>
            </a:r>
            <a:endParaRPr lang="de-CH" sz="2400" dirty="0" smtClean="0"/>
          </a:p>
          <a:p>
            <a:pPr lvl="1"/>
            <a:r>
              <a:rPr lang="de-CH" sz="2400" dirty="0" smtClean="0"/>
              <a:t>JEE, </a:t>
            </a:r>
            <a:r>
              <a:rPr lang="de-CH" sz="2400" dirty="0" err="1" smtClean="0"/>
              <a:t>AngularJS</a:t>
            </a:r>
            <a:endParaRPr lang="de-CH" sz="2400" dirty="0" smtClean="0"/>
          </a:p>
          <a:p>
            <a:r>
              <a:rPr lang="de-CH" sz="2800" dirty="0" smtClean="0"/>
              <a:t>Safe and </a:t>
            </a:r>
            <a:r>
              <a:rPr lang="de-CH" sz="2800" dirty="0" err="1" smtClean="0"/>
              <a:t>secure</a:t>
            </a:r>
            <a:r>
              <a:rPr lang="de-CH" sz="2800" dirty="0" smtClean="0"/>
              <a:t>, </a:t>
            </a:r>
            <a:r>
              <a:rPr lang="de-CH" sz="2800" dirty="0" err="1" smtClean="0"/>
              <a:t>traceable</a:t>
            </a:r>
            <a:endParaRPr lang="de-CH" sz="2800" dirty="0" smtClean="0"/>
          </a:p>
          <a:p>
            <a:r>
              <a:rPr lang="de-CH" sz="2800" dirty="0" err="1" smtClean="0"/>
              <a:t>Publicly</a:t>
            </a:r>
            <a:r>
              <a:rPr lang="de-CH" sz="2800" dirty="0" smtClean="0"/>
              <a:t> </a:t>
            </a:r>
            <a:r>
              <a:rPr lang="de-CH" sz="2800" dirty="0" err="1" smtClean="0"/>
              <a:t>available</a:t>
            </a:r>
            <a:r>
              <a:rPr lang="de-CH" sz="2800" dirty="0" smtClean="0"/>
              <a:t> </a:t>
            </a:r>
            <a:r>
              <a:rPr lang="de-CH" sz="2800" dirty="0" err="1" smtClean="0"/>
              <a:t>for</a:t>
            </a:r>
            <a:r>
              <a:rPr lang="de-CH" sz="2800" dirty="0" smtClean="0"/>
              <a:t> </a:t>
            </a:r>
            <a:r>
              <a:rPr lang="de-CH" sz="2800" dirty="0" err="1" smtClean="0"/>
              <a:t>anonymous</a:t>
            </a:r>
            <a:r>
              <a:rPr lang="de-CH" sz="2800" dirty="0" smtClean="0"/>
              <a:t> </a:t>
            </a:r>
            <a:r>
              <a:rPr lang="de-CH" sz="2800" dirty="0" err="1" smtClean="0"/>
              <a:t>use</a:t>
            </a:r>
            <a:endParaRPr lang="de-CH" sz="2800" dirty="0" smtClean="0"/>
          </a:p>
          <a:p>
            <a:r>
              <a:rPr lang="de-CH" sz="2800" dirty="0" smtClean="0"/>
              <a:t>Management </a:t>
            </a:r>
            <a:r>
              <a:rPr lang="de-CH" sz="2800" dirty="0" err="1" smtClean="0"/>
              <a:t>console</a:t>
            </a:r>
            <a:r>
              <a:rPr lang="de-CH" sz="2800" dirty="0" smtClean="0"/>
              <a:t> </a:t>
            </a:r>
            <a:r>
              <a:rPr lang="de-CH" sz="2800" dirty="0" err="1" smtClean="0"/>
              <a:t>for</a:t>
            </a:r>
            <a:r>
              <a:rPr lang="de-CH" sz="2800" dirty="0" smtClean="0"/>
              <a:t> registered </a:t>
            </a:r>
            <a:r>
              <a:rPr lang="de-CH" sz="2800" dirty="0" err="1" smtClean="0"/>
              <a:t>users</a:t>
            </a:r>
            <a:endParaRPr lang="en-US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859981"/>
            <a:ext cx="7092280" cy="1125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8" y="5636089"/>
            <a:ext cx="655815" cy="3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ounded Rectangle 3"/>
          <p:cNvSpPr/>
          <p:nvPr/>
        </p:nvSpPr>
        <p:spPr bwMode="auto">
          <a:xfrm>
            <a:off x="1344340" y="4800725"/>
            <a:ext cx="7200800" cy="1244991"/>
          </a:xfrm>
          <a:prstGeom prst="roundRect">
            <a:avLst>
              <a:gd name="adj" fmla="val 7486"/>
            </a:avLst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2843808" y="5631327"/>
            <a:ext cx="828092" cy="376288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130331" y="6218104"/>
            <a:ext cx="2556469" cy="400110"/>
          </a:xfrm>
          <a:prstGeom prst="rect">
            <a:avLst/>
          </a:prstGeom>
          <a:solidFill>
            <a:schemeClr val="bg1"/>
          </a:solidFill>
        </p:spPr>
        <p:txBody>
          <a:bodyPr wrap="none" anchor="ctr">
            <a:spAutoFit/>
          </a:bodyPr>
          <a:lstStyle/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FF0000"/>
                </a:solidFill>
                <a:latin typeface="Calibri"/>
                <a:hlinkClick r:id="rId4"/>
              </a:rPr>
              <a:t>oscar.wmo.int/surface</a:t>
            </a:r>
            <a:endParaRPr lang="de-CH" sz="2000" b="1" dirty="0">
              <a:solidFill>
                <a:srgbClr val="FF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07950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  <p:bldP spid="7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 smtClean="0"/>
              <a:t>OSCAR quick </a:t>
            </a:r>
            <a:r>
              <a:rPr lang="de-CH" dirty="0" err="1" smtClean="0"/>
              <a:t>access</a:t>
            </a:r>
            <a:r>
              <a:rPr lang="de-CH" dirty="0" smtClean="0"/>
              <a:t> &amp; </a:t>
            </a:r>
            <a:r>
              <a:rPr lang="de-CH" dirty="0" err="1" smtClean="0"/>
              <a:t>reports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5" y="2861196"/>
            <a:ext cx="3228657" cy="264893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16832"/>
            <a:ext cx="2146494" cy="39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391531"/>
            <a:ext cx="1789648" cy="105060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2532" y="2861197"/>
            <a:ext cx="1975624" cy="303904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Callout 4"/>
          <p:cNvSpPr/>
          <p:nvPr/>
        </p:nvSpPr>
        <p:spPr bwMode="auto">
          <a:xfrm>
            <a:off x="1403921" y="1124744"/>
            <a:ext cx="1943945" cy="968864"/>
          </a:xfrm>
          <a:prstGeom prst="wedgeEllipseCallout">
            <a:avLst>
              <a:gd name="adj1" fmla="val -35870"/>
              <a:gd name="adj2" fmla="val 155173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CH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</a:rPr>
              <a:t>Quick </a:t>
            </a:r>
            <a:r>
              <a:rPr kumimoji="0" lang="de-CH" sz="1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</a:rPr>
              <a:t>access</a:t>
            </a:r>
            <a:endParaRPr kumimoji="0" lang="de-CH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de-CH" sz="1400" b="1" dirty="0" smtClean="0">
                <a:solidFill>
                  <a:srgbClr val="FF0000"/>
                </a:solidFill>
              </a:rPr>
              <a:t>&amp;</a:t>
            </a:r>
            <a:endParaRPr lang="de-CH" sz="1400" b="1" dirty="0">
              <a:solidFill>
                <a:srgbClr val="FF0000"/>
              </a:solidFill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de-CH" sz="1400" b="1" dirty="0" err="1" smtClean="0">
                <a:solidFill>
                  <a:srgbClr val="FF0000"/>
                </a:solidFill>
              </a:rPr>
              <a:t>Map</a:t>
            </a:r>
            <a:r>
              <a:rPr lang="de-CH" sz="1400" b="1" dirty="0" smtClean="0">
                <a:solidFill>
                  <a:srgbClr val="FF0000"/>
                </a:solidFill>
              </a:rPr>
              <a:t> </a:t>
            </a:r>
            <a:r>
              <a:rPr lang="de-CH" sz="1400" b="1" dirty="0" err="1" smtClean="0">
                <a:solidFill>
                  <a:srgbClr val="FF0000"/>
                </a:solidFill>
              </a:rPr>
              <a:t>filter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0" name="Oval Callout 9"/>
          <p:cNvSpPr/>
          <p:nvPr/>
        </p:nvSpPr>
        <p:spPr bwMode="auto">
          <a:xfrm>
            <a:off x="4828589" y="5157192"/>
            <a:ext cx="1943945" cy="832957"/>
          </a:xfrm>
          <a:prstGeom prst="wedgeEllipseCallout">
            <a:avLst>
              <a:gd name="adj1" fmla="val 77806"/>
              <a:gd name="adj2" fmla="val -132296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CH" sz="1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</a:rPr>
              <a:t>Detailed</a:t>
            </a:r>
            <a:r>
              <a:rPr kumimoji="0" lang="de-CH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</a:rPr>
              <a:t> </a:t>
            </a:r>
            <a:r>
              <a:rPr kumimoji="0" lang="de-CH" sz="1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</a:rPr>
              <a:t>station</a:t>
            </a:r>
            <a:r>
              <a:rPr kumimoji="0" lang="de-CH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</a:rPr>
              <a:t> </a:t>
            </a:r>
            <a:r>
              <a:rPr kumimoji="0" lang="de-CH" sz="1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</a:rPr>
              <a:t>report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92574" y="1709085"/>
            <a:ext cx="176348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dirty="0" smtClean="0"/>
              <a:t>          + </a:t>
            </a:r>
            <a:r>
              <a:rPr lang="de-CH" dirty="0" err="1" smtClean="0"/>
              <a:t>click</a:t>
            </a:r>
            <a:endParaRPr lang="de-CH" dirty="0" smtClean="0"/>
          </a:p>
          <a:p>
            <a:endParaRPr lang="de-CH" dirty="0"/>
          </a:p>
          <a:p>
            <a:r>
              <a:rPr lang="de-CH" dirty="0" smtClean="0"/>
              <a:t>          =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9805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337 0.06921 L -0.00712 -0.0358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24" y="-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966 0.38843 L 3.88889E-6 -1.48148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83" y="-194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606861"/>
            <a:ext cx="2232247" cy="2443635"/>
          </a:xfrm>
          <a:prstGeom prst="rect">
            <a:avLst/>
          </a:prstGeom>
          <a:noFill/>
          <a:ln w="9525">
            <a:solidFill>
              <a:schemeClr val="bg2">
                <a:lumMod val="40000"/>
                <a:lumOff val="6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5860" y="1757833"/>
            <a:ext cx="3919877" cy="315798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 smtClean="0"/>
              <a:t>OSCAR </a:t>
            </a:r>
            <a:r>
              <a:rPr lang="de-CH" dirty="0" err="1" smtClean="0"/>
              <a:t>detailed</a:t>
            </a:r>
            <a:r>
              <a:rPr lang="de-CH" dirty="0" smtClean="0"/>
              <a:t> </a:t>
            </a:r>
            <a:r>
              <a:rPr lang="de-CH" dirty="0" err="1" smtClean="0"/>
              <a:t>search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418998" y="2081754"/>
            <a:ext cx="1948805" cy="1385878"/>
            <a:chOff x="539552" y="2691194"/>
            <a:chExt cx="1948805" cy="1385877"/>
          </a:xfrm>
        </p:grpSpPr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2" y="2691194"/>
              <a:ext cx="1948805" cy="1110366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Rectangle 2"/>
            <p:cNvSpPr/>
            <p:nvPr/>
          </p:nvSpPr>
          <p:spPr>
            <a:xfrm>
              <a:off x="663072" y="3815461"/>
              <a:ext cx="146065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de-CH" sz="1100" b="1" dirty="0">
                  <a:solidFill>
                    <a:schemeClr val="bg2"/>
                  </a:solidFill>
                </a:rPr>
                <a:t>Instruments (</a:t>
              </a:r>
              <a:r>
                <a:rPr lang="de-CH" sz="1100" b="1" dirty="0" err="1">
                  <a:solidFill>
                    <a:schemeClr val="bg2"/>
                  </a:solidFill>
                </a:rPr>
                <a:t>soon</a:t>
              </a:r>
              <a:r>
                <a:rPr lang="de-CH" sz="1100" b="1" dirty="0">
                  <a:solidFill>
                    <a:schemeClr val="bg2"/>
                  </a:solidFill>
                </a:rPr>
                <a:t>)</a:t>
              </a:r>
            </a:p>
          </p:txBody>
        </p:sp>
      </p:grpSp>
      <p:sp>
        <p:nvSpPr>
          <p:cNvPr id="5" name="Oval Callout 4"/>
          <p:cNvSpPr/>
          <p:nvPr/>
        </p:nvSpPr>
        <p:spPr bwMode="auto">
          <a:xfrm>
            <a:off x="675453" y="1020229"/>
            <a:ext cx="2088232" cy="824295"/>
          </a:xfrm>
          <a:prstGeom prst="wedgeEllipseCallout">
            <a:avLst>
              <a:gd name="adj1" fmla="val -18233"/>
              <a:gd name="adj2" fmla="val 127965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de-CH" sz="1400" b="1" dirty="0" err="1" smtClean="0">
                <a:solidFill>
                  <a:srgbClr val="FF0000"/>
                </a:solidFill>
              </a:rPr>
              <a:t>Various</a:t>
            </a:r>
            <a:r>
              <a:rPr lang="de-CH" sz="1400" b="1" dirty="0" smtClean="0">
                <a:solidFill>
                  <a:srgbClr val="FF0000"/>
                </a:solidFill>
              </a:rPr>
              <a:t> </a:t>
            </a:r>
            <a:r>
              <a:rPr lang="de-CH" sz="1400" b="1" dirty="0" err="1" smtClean="0">
                <a:solidFill>
                  <a:srgbClr val="FF0000"/>
                </a:solidFill>
              </a:rPr>
              <a:t>search</a:t>
            </a:r>
            <a:r>
              <a:rPr lang="de-CH" sz="1400" b="1" dirty="0" smtClean="0">
                <a:solidFill>
                  <a:srgbClr val="FF0000"/>
                </a:solidFill>
              </a:rPr>
              <a:t> </a:t>
            </a:r>
            <a:r>
              <a:rPr lang="de-CH" sz="1400" b="1" dirty="0" err="1" smtClean="0">
                <a:solidFill>
                  <a:srgbClr val="FF0000"/>
                </a:solidFill>
              </a:rPr>
              <a:t>targets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2" y="1407109"/>
            <a:ext cx="1513305" cy="37896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Oval Callout 9"/>
          <p:cNvSpPr/>
          <p:nvPr/>
        </p:nvSpPr>
        <p:spPr bwMode="auto">
          <a:xfrm>
            <a:off x="4828589" y="5157192"/>
            <a:ext cx="1943945" cy="832957"/>
          </a:xfrm>
          <a:prstGeom prst="wedgeEllipseCallout">
            <a:avLst>
              <a:gd name="adj1" fmla="val -15524"/>
              <a:gd name="adj2" fmla="val -116613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CH" sz="1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</a:rPr>
              <a:t>Finely</a:t>
            </a:r>
            <a:r>
              <a:rPr kumimoji="0" lang="de-CH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</a:rPr>
              <a:t> </a:t>
            </a:r>
            <a:r>
              <a:rPr kumimoji="0" lang="de-CH" sz="1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</a:rPr>
              <a:t>tuned</a:t>
            </a:r>
            <a:r>
              <a:rPr kumimoji="0" lang="de-CH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</a:rPr>
              <a:t> </a:t>
            </a:r>
            <a:r>
              <a:rPr kumimoji="0" lang="de-CH" sz="1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</a:rPr>
              <a:t>search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298678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76 0.21087 L 0.00104 -0.0302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-120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99 0.23075 L 1.66667E-6 3.4104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86" y="-115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7968 0.07099 L -3.05556E-6 -4.85549E-6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76" y="-35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582738"/>
            <a:ext cx="2736169" cy="210119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2714" y="1895314"/>
            <a:ext cx="2870082" cy="157205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 smtClean="0"/>
              <a:t>OSCAR </a:t>
            </a:r>
            <a:r>
              <a:rPr lang="de-CH" dirty="0" err="1" smtClean="0"/>
              <a:t>search</a:t>
            </a:r>
            <a:r>
              <a:rPr lang="de-CH" dirty="0" smtClean="0"/>
              <a:t> </a:t>
            </a:r>
            <a:r>
              <a:rPr lang="de-CH" dirty="0" err="1" smtClean="0"/>
              <a:t>results</a:t>
            </a:r>
            <a:endParaRPr lang="en-US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170" y="4735698"/>
            <a:ext cx="2301427" cy="149860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Callout 6"/>
          <p:cNvSpPr/>
          <p:nvPr/>
        </p:nvSpPr>
        <p:spPr bwMode="auto">
          <a:xfrm>
            <a:off x="635000" y="4143559"/>
            <a:ext cx="2008394" cy="1341441"/>
          </a:xfrm>
          <a:prstGeom prst="wedgeEllipseCallout">
            <a:avLst>
              <a:gd name="adj1" fmla="val 61073"/>
              <a:gd name="adj2" fmla="val 47025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CH" sz="1400" b="1" dirty="0" err="1" smtClean="0">
                <a:solidFill>
                  <a:srgbClr val="FF0000"/>
                </a:solidFill>
              </a:rPr>
              <a:t>Integrate</a:t>
            </a:r>
            <a:r>
              <a:rPr lang="de-CH" sz="1400" b="1" dirty="0" smtClean="0">
                <a:solidFill>
                  <a:srgbClr val="FF0000"/>
                </a:solidFill>
              </a:rPr>
              <a:t> </a:t>
            </a:r>
            <a:r>
              <a:rPr lang="de-CH" sz="1400" b="1" dirty="0" err="1">
                <a:solidFill>
                  <a:srgbClr val="FF0000"/>
                </a:solidFill>
              </a:rPr>
              <a:t>with</a:t>
            </a:r>
            <a:r>
              <a:rPr lang="de-CH" sz="1400" b="1" dirty="0">
                <a:solidFill>
                  <a:srgbClr val="FF0000"/>
                </a:solidFill>
              </a:rPr>
              <a:t> </a:t>
            </a:r>
            <a:r>
              <a:rPr lang="de-CH" sz="1400" b="1" dirty="0" err="1">
                <a:solidFill>
                  <a:srgbClr val="FF0000"/>
                </a:solidFill>
              </a:rPr>
              <a:t>geospatial</a:t>
            </a:r>
            <a:r>
              <a:rPr lang="de-CH" sz="1400" b="1" dirty="0">
                <a:solidFill>
                  <a:srgbClr val="FF0000"/>
                </a:solidFill>
              </a:rPr>
              <a:t> </a:t>
            </a:r>
            <a:r>
              <a:rPr lang="de-CH" sz="1400" b="1" dirty="0" err="1">
                <a:solidFill>
                  <a:srgbClr val="FF0000"/>
                </a:solidFill>
              </a:rPr>
              <a:t>tools</a:t>
            </a:r>
            <a:r>
              <a:rPr lang="de-CH" sz="1400" b="1" dirty="0">
                <a:solidFill>
                  <a:srgbClr val="FF0000"/>
                </a:solidFill>
              </a:rPr>
              <a:t> </a:t>
            </a:r>
            <a:endParaRPr lang="en-US" sz="1400" dirty="0"/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CH" sz="1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</a:rPr>
              <a:t>GoogleEarth</a:t>
            </a:r>
            <a:r>
              <a:rPr kumimoji="0" lang="de-CH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</a:rPr>
              <a:t>, </a:t>
            </a:r>
            <a:r>
              <a:rPr kumimoji="0" lang="de-CH" sz="1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</a:rPr>
              <a:t>QuantumGIS</a:t>
            </a:r>
            <a:r>
              <a:rPr kumimoji="0" lang="de-CH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</a:rPr>
              <a:t>, …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8" name="Oval Callout 7"/>
          <p:cNvSpPr/>
          <p:nvPr/>
        </p:nvSpPr>
        <p:spPr bwMode="auto">
          <a:xfrm>
            <a:off x="6454823" y="1417638"/>
            <a:ext cx="2231977" cy="832957"/>
          </a:xfrm>
          <a:prstGeom prst="wedgeEllipseCallout">
            <a:avLst>
              <a:gd name="adj1" fmla="val -28779"/>
              <a:gd name="adj2" fmla="val 91543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CH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</a:rPr>
              <a:t>Download </a:t>
            </a:r>
            <a:r>
              <a:rPr kumimoji="0" lang="de-CH" sz="1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</a:rPr>
              <a:t>for</a:t>
            </a:r>
            <a:r>
              <a:rPr kumimoji="0" lang="de-CH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</a:rPr>
              <a:t> </a:t>
            </a:r>
            <a:r>
              <a:rPr lang="de-CH" sz="1400" b="1" dirty="0" err="1">
                <a:solidFill>
                  <a:srgbClr val="FF0000"/>
                </a:solidFill>
              </a:rPr>
              <a:t>f</a:t>
            </a:r>
            <a:r>
              <a:rPr kumimoji="0" lang="de-CH" sz="1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</a:rPr>
              <a:t>urther</a:t>
            </a:r>
            <a:r>
              <a:rPr kumimoji="0" lang="de-CH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</a:rPr>
              <a:t> </a:t>
            </a:r>
            <a:r>
              <a:rPr kumimoji="0" lang="de-CH" sz="1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</a:rPr>
              <a:t>analysis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</a:endParaRP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773" y="1582738"/>
            <a:ext cx="1381125" cy="1352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http://www.file-extensions.org/imgs/app-picture/8967/quantum-gis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227" y="5398967"/>
            <a:ext cx="2007671" cy="1211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4749" y="4497274"/>
            <a:ext cx="2218041" cy="220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Callout 11"/>
          <p:cNvSpPr/>
          <p:nvPr/>
        </p:nvSpPr>
        <p:spPr bwMode="auto">
          <a:xfrm>
            <a:off x="5362714" y="4162845"/>
            <a:ext cx="1322035" cy="891755"/>
          </a:xfrm>
          <a:prstGeom prst="wedgeEllipseCallout">
            <a:avLst>
              <a:gd name="adj1" fmla="val 82405"/>
              <a:gd name="adj2" fmla="val 96137"/>
            </a:avLst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CH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</a:rPr>
              <a:t>Mashup for online maps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28961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 smtClean="0"/>
              <a:t>Security and </a:t>
            </a:r>
            <a:r>
              <a:rPr lang="de-CH" dirty="0" err="1" smtClean="0"/>
              <a:t>user</a:t>
            </a:r>
            <a:r>
              <a:rPr lang="de-CH" dirty="0" smtClean="0"/>
              <a:t> </a:t>
            </a:r>
            <a:r>
              <a:rPr lang="de-CH" dirty="0" err="1" smtClean="0"/>
              <a:t>management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CH" sz="2400" b="1" dirty="0" err="1" smtClean="0"/>
              <a:t>Authentification</a:t>
            </a:r>
            <a:r>
              <a:rPr lang="de-CH" sz="2400" dirty="0" smtClean="0"/>
              <a:t> </a:t>
            </a:r>
            <a:r>
              <a:rPr lang="de-CH" sz="2400" dirty="0" err="1" smtClean="0"/>
              <a:t>by</a:t>
            </a:r>
            <a:r>
              <a:rPr lang="de-CH" sz="2400" dirty="0" smtClean="0"/>
              <a:t> </a:t>
            </a:r>
            <a:r>
              <a:rPr lang="de-CH" sz="2400" dirty="0" err="1" smtClean="0"/>
              <a:t>identity</a:t>
            </a:r>
            <a:r>
              <a:rPr lang="de-CH" sz="2400" dirty="0" smtClean="0"/>
              <a:t> </a:t>
            </a:r>
            <a:r>
              <a:rPr lang="de-CH" sz="2400" dirty="0" err="1" smtClean="0"/>
              <a:t>provider</a:t>
            </a:r>
            <a:r>
              <a:rPr lang="de-CH" sz="2400" dirty="0" smtClean="0"/>
              <a:t> (Swiss </a:t>
            </a:r>
            <a:r>
              <a:rPr lang="de-CH" sz="2400" dirty="0" err="1" smtClean="0"/>
              <a:t>Government</a:t>
            </a:r>
            <a:r>
              <a:rPr lang="de-CH" sz="2400" dirty="0" smtClean="0"/>
              <a:t>)</a:t>
            </a:r>
            <a:endParaRPr lang="en-US" sz="2400" dirty="0" smtClean="0"/>
          </a:p>
          <a:p>
            <a:r>
              <a:rPr lang="de-CH" sz="2400" b="1" dirty="0" err="1" smtClean="0"/>
              <a:t>Authorization</a:t>
            </a:r>
            <a:r>
              <a:rPr lang="de-CH" sz="2400" dirty="0" smtClean="0"/>
              <a:t> </a:t>
            </a:r>
            <a:r>
              <a:rPr lang="de-CH" sz="2400" dirty="0" err="1" smtClean="0"/>
              <a:t>within</a:t>
            </a:r>
            <a:r>
              <a:rPr lang="de-CH" sz="2400" dirty="0" smtClean="0"/>
              <a:t> </a:t>
            </a:r>
            <a:r>
              <a:rPr lang="de-CH" sz="2400" dirty="0" err="1" smtClean="0"/>
              <a:t>application</a:t>
            </a:r>
            <a:r>
              <a:rPr lang="de-CH" sz="2400" dirty="0" smtClean="0"/>
              <a:t> </a:t>
            </a:r>
            <a:r>
              <a:rPr lang="de-CH" sz="2400" dirty="0" err="1" smtClean="0"/>
              <a:t>based</a:t>
            </a:r>
            <a:r>
              <a:rPr lang="de-CH" sz="2400" dirty="0" smtClean="0"/>
              <a:t> on </a:t>
            </a:r>
            <a:br>
              <a:rPr lang="de-CH" sz="2400" dirty="0" smtClean="0"/>
            </a:br>
            <a:r>
              <a:rPr lang="de-CH" sz="2400" dirty="0" smtClean="0"/>
              <a:t>«trust-</a:t>
            </a:r>
            <a:r>
              <a:rPr lang="de-CH" sz="2400" dirty="0" err="1" smtClean="0"/>
              <a:t>relationships</a:t>
            </a:r>
            <a:r>
              <a:rPr lang="de-CH" sz="2400" dirty="0" smtClean="0"/>
              <a:t>» and </a:t>
            </a:r>
            <a:r>
              <a:rPr lang="de-CH" sz="2400" dirty="0" err="1" smtClean="0"/>
              <a:t>various</a:t>
            </a:r>
            <a:r>
              <a:rPr lang="de-CH" sz="2400" dirty="0" smtClean="0"/>
              <a:t> «</a:t>
            </a:r>
            <a:r>
              <a:rPr lang="de-CH" sz="2400" dirty="0" err="1" smtClean="0"/>
              <a:t>user</a:t>
            </a:r>
            <a:r>
              <a:rPr lang="de-CH" sz="2400" dirty="0" smtClean="0"/>
              <a:t> </a:t>
            </a:r>
            <a:r>
              <a:rPr lang="de-CH" sz="2400" dirty="0" err="1" smtClean="0"/>
              <a:t>roles</a:t>
            </a:r>
            <a:r>
              <a:rPr lang="de-CH" sz="2400" dirty="0" smtClean="0"/>
              <a:t>»</a:t>
            </a:r>
          </a:p>
          <a:p>
            <a:pPr marL="457200" lvl="1" indent="0">
              <a:buNone/>
            </a:pPr>
            <a:endParaRPr lang="de-CH" sz="20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3831708" y="4006888"/>
            <a:ext cx="22349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400" dirty="0" smtClean="0">
                <a:solidFill>
                  <a:srgbClr val="FF0000"/>
                </a:solidFill>
              </a:rPr>
              <a:t>Edit all </a:t>
            </a:r>
            <a:r>
              <a:rPr lang="de-CH" sz="1400" dirty="0" err="1" smtClean="0">
                <a:solidFill>
                  <a:srgbClr val="FF0000"/>
                </a:solidFill>
              </a:rPr>
              <a:t>stations</a:t>
            </a:r>
            <a:r>
              <a:rPr lang="de-CH" sz="1400" dirty="0" smtClean="0">
                <a:solidFill>
                  <a:srgbClr val="FF0000"/>
                </a:solidFill>
              </a:rPr>
              <a:t> in </a:t>
            </a:r>
            <a:r>
              <a:rPr lang="de-CH" sz="1400" dirty="0" err="1" smtClean="0">
                <a:solidFill>
                  <a:srgbClr val="FF0000"/>
                </a:solidFill>
              </a:rPr>
              <a:t>country</a:t>
            </a:r>
            <a:endParaRPr lang="de-CH" sz="1400" dirty="0" smtClean="0">
              <a:solidFill>
                <a:srgbClr val="FF0000"/>
              </a:solidFill>
            </a:endParaRPr>
          </a:p>
          <a:p>
            <a:r>
              <a:rPr lang="de-CH" sz="1400" dirty="0">
                <a:solidFill>
                  <a:srgbClr val="FF0000"/>
                </a:solidFill>
              </a:rPr>
              <a:t>Also: </a:t>
            </a:r>
            <a:r>
              <a:rPr lang="de-CH" sz="1400" dirty="0" err="1">
                <a:solidFill>
                  <a:srgbClr val="FF0000"/>
                </a:solidFill>
              </a:rPr>
              <a:t>register</a:t>
            </a:r>
            <a:r>
              <a:rPr lang="de-CH" sz="1400" dirty="0">
                <a:solidFill>
                  <a:srgbClr val="FF0000"/>
                </a:solidFill>
              </a:rPr>
              <a:t> </a:t>
            </a:r>
            <a:r>
              <a:rPr lang="de-CH" sz="1400" dirty="0" err="1">
                <a:solidFill>
                  <a:srgbClr val="FF0000"/>
                </a:solidFill>
              </a:rPr>
              <a:t>new</a:t>
            </a:r>
            <a:r>
              <a:rPr lang="de-CH" sz="1400" dirty="0">
                <a:solidFill>
                  <a:srgbClr val="FF0000"/>
                </a:solidFill>
              </a:rPr>
              <a:t> </a:t>
            </a:r>
            <a:r>
              <a:rPr lang="de-CH" sz="1400" dirty="0" err="1" smtClean="0">
                <a:solidFill>
                  <a:srgbClr val="FF0000"/>
                </a:solidFill>
              </a:rPr>
              <a:t>contact</a:t>
            </a:r>
            <a:endParaRPr lang="en-US" sz="1400" dirty="0">
              <a:solidFill>
                <a:srgbClr val="FF0000"/>
              </a:solidFill>
            </a:endParaRPr>
          </a:p>
        </p:txBody>
      </p:sp>
      <p:pic>
        <p:nvPicPr>
          <p:cNvPr id="7170" name="Picture 2" descr="http://image4.spreadshirtmedia.net/image-server/v1/compositions/21197447/views/1,width=235,height=235,appearanceId=1/tanzendes-Maennchen-T-Shirts.jpg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0" r="19707"/>
          <a:stretch/>
        </p:blipFill>
        <p:spPr bwMode="auto">
          <a:xfrm>
            <a:off x="3200557" y="3823197"/>
            <a:ext cx="548575" cy="900000"/>
          </a:xfrm>
          <a:prstGeom prst="rect">
            <a:avLst/>
          </a:prstGeom>
          <a:solidFill>
            <a:srgbClr val="FF0000"/>
          </a:solidFill>
        </p:spPr>
      </p:pic>
      <p:sp>
        <p:nvSpPr>
          <p:cNvPr id="4" name="TextBox 3"/>
          <p:cNvSpPr txBox="1"/>
          <p:nvPr/>
        </p:nvSpPr>
        <p:spPr>
          <a:xfrm>
            <a:off x="3163420" y="4746238"/>
            <a:ext cx="692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800" b="1" dirty="0" smtClean="0">
                <a:solidFill>
                  <a:srgbClr val="FF0000"/>
                </a:solidFill>
                <a:latin typeface="Segoe Script" panose="020B0504020000000003" pitchFamily="34" charset="0"/>
              </a:rPr>
              <a:t>NFP</a:t>
            </a:r>
            <a:endParaRPr lang="en-US" sz="1800" b="1" dirty="0">
              <a:solidFill>
                <a:srgbClr val="FF0000"/>
              </a:solidFill>
              <a:latin typeface="Segoe Script" panose="020B0504020000000003" pitchFamily="34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5964" y="3574840"/>
            <a:ext cx="2296983" cy="139671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Arrow Connector 5"/>
          <p:cNvCxnSpPr>
            <a:stCxn id="7170" idx="3"/>
            <a:endCxn id="7171" idx="1"/>
          </p:cNvCxnSpPr>
          <p:nvPr/>
        </p:nvCxnSpPr>
        <p:spPr bwMode="auto">
          <a:xfrm>
            <a:off x="3749130" y="4273197"/>
            <a:ext cx="238683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2" name="Picture 2" descr="http://image4.spreadshirtmedia.net/image-server/v1/compositions/21197447/views/1,width=235,height=235,appearanceId=1/tanzendes-Maennchen-T-Shirts.jpg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0" r="19707"/>
          <a:stretch/>
        </p:blipFill>
        <p:spPr bwMode="auto">
          <a:xfrm>
            <a:off x="4119743" y="4933259"/>
            <a:ext cx="548575" cy="900000"/>
          </a:xfrm>
          <a:prstGeom prst="rect">
            <a:avLst/>
          </a:prstGeom>
          <a:solidFill>
            <a:srgbClr val="00B0F0"/>
          </a:solidFill>
        </p:spPr>
      </p:pic>
      <p:sp>
        <p:nvSpPr>
          <p:cNvPr id="13" name="TextBox 12"/>
          <p:cNvSpPr txBox="1"/>
          <p:nvPr/>
        </p:nvSpPr>
        <p:spPr>
          <a:xfrm>
            <a:off x="3399660" y="5836116"/>
            <a:ext cx="20329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800" b="1" dirty="0" smtClean="0">
                <a:solidFill>
                  <a:srgbClr val="00B0F0"/>
                </a:solidFill>
                <a:latin typeface="Segoe Script" panose="020B0504020000000003" pitchFamily="34" charset="0"/>
              </a:rPr>
              <a:t>Station </a:t>
            </a:r>
            <a:r>
              <a:rPr lang="de-CH" sz="1800" b="1" dirty="0" err="1" smtClean="0">
                <a:solidFill>
                  <a:srgbClr val="00B0F0"/>
                </a:solidFill>
                <a:latin typeface="Segoe Script" panose="020B0504020000000003" pitchFamily="34" charset="0"/>
              </a:rPr>
              <a:t>contact</a:t>
            </a:r>
            <a:endParaRPr lang="en-US" sz="1800" b="1" dirty="0">
              <a:solidFill>
                <a:srgbClr val="00B0F0"/>
              </a:solidFill>
              <a:latin typeface="Segoe Script" panose="020B0504020000000003" pitchFamily="34" charset="0"/>
            </a:endParaRPr>
          </a:p>
        </p:txBody>
      </p:sp>
      <p:cxnSp>
        <p:nvCxnSpPr>
          <p:cNvPr id="10" name="Elbow Connector 9"/>
          <p:cNvCxnSpPr>
            <a:stCxn id="12" idx="3"/>
            <a:endCxn id="7171" idx="2"/>
          </p:cNvCxnSpPr>
          <p:nvPr/>
        </p:nvCxnSpPr>
        <p:spPr bwMode="auto">
          <a:xfrm flipV="1">
            <a:off x="4668316" y="4971555"/>
            <a:ext cx="2616138" cy="411704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rgbClr val="00B0F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" name="Elbow Connector 15"/>
          <p:cNvCxnSpPr>
            <a:stCxn id="4" idx="2"/>
            <a:endCxn id="12" idx="1"/>
          </p:cNvCxnSpPr>
          <p:nvPr/>
        </p:nvCxnSpPr>
        <p:spPr bwMode="auto">
          <a:xfrm rot="16200000" flipH="1">
            <a:off x="3680942" y="4944457"/>
            <a:ext cx="267689" cy="609914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0" name="Picture 2" descr="http://image4.spreadshirtmedia.net/image-server/v1/compositions/21197447/views/1,width=235,height=235,appearanceId=1/tanzendes-Maennchen-T-Shirts.jpg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0" r="19707"/>
          <a:stretch/>
        </p:blipFill>
        <p:spPr bwMode="auto">
          <a:xfrm>
            <a:off x="1763679" y="3823197"/>
            <a:ext cx="548575" cy="900000"/>
          </a:xfrm>
          <a:prstGeom prst="rect">
            <a:avLst/>
          </a:prstGeom>
          <a:solidFill>
            <a:srgbClr val="00B050"/>
          </a:solidFill>
        </p:spPr>
      </p:pic>
      <p:sp>
        <p:nvSpPr>
          <p:cNvPr id="21" name="TextBox 20"/>
          <p:cNvSpPr txBox="1"/>
          <p:nvPr/>
        </p:nvSpPr>
        <p:spPr>
          <a:xfrm>
            <a:off x="1547664" y="4746238"/>
            <a:ext cx="1059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800" b="1" dirty="0" smtClean="0">
                <a:solidFill>
                  <a:srgbClr val="00B050"/>
                </a:solidFill>
                <a:latin typeface="Segoe Script" panose="020B0504020000000003" pitchFamily="34" charset="0"/>
              </a:rPr>
              <a:t>Admin</a:t>
            </a:r>
            <a:endParaRPr lang="en-US" sz="1800" b="1" dirty="0">
              <a:solidFill>
                <a:srgbClr val="00B050"/>
              </a:solidFill>
              <a:latin typeface="Segoe Script" panose="020B0504020000000003" pitchFamily="34" charset="0"/>
            </a:endParaRPr>
          </a:p>
        </p:txBody>
      </p:sp>
      <p:cxnSp>
        <p:nvCxnSpPr>
          <p:cNvPr id="24" name="Straight Arrow Connector 23"/>
          <p:cNvCxnSpPr>
            <a:stCxn id="20" idx="3"/>
            <a:endCxn id="7170" idx="1"/>
          </p:cNvCxnSpPr>
          <p:nvPr/>
        </p:nvCxnSpPr>
        <p:spPr bwMode="auto">
          <a:xfrm>
            <a:off x="2312254" y="4273197"/>
            <a:ext cx="888303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00B05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8" name="TextBox 27"/>
          <p:cNvSpPr txBox="1"/>
          <p:nvPr/>
        </p:nvSpPr>
        <p:spPr>
          <a:xfrm>
            <a:off x="2311907" y="4006888"/>
            <a:ext cx="8515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400" dirty="0" smtClean="0">
                <a:solidFill>
                  <a:srgbClr val="00B050"/>
                </a:solidFill>
              </a:rPr>
              <a:t>Register</a:t>
            </a:r>
          </a:p>
          <a:p>
            <a:endParaRPr lang="en-US" sz="1400" dirty="0">
              <a:solidFill>
                <a:srgbClr val="00B05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983836" y="5130551"/>
            <a:ext cx="22349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400" dirty="0" smtClean="0">
                <a:solidFill>
                  <a:srgbClr val="00B0F0"/>
                </a:solidFill>
              </a:rPr>
              <a:t>Edit </a:t>
            </a:r>
            <a:r>
              <a:rPr lang="de-CH" sz="1400" dirty="0" err="1" smtClean="0">
                <a:solidFill>
                  <a:srgbClr val="00B0F0"/>
                </a:solidFill>
              </a:rPr>
              <a:t>assigned</a:t>
            </a:r>
            <a:r>
              <a:rPr lang="de-CH" sz="1400" dirty="0" smtClean="0">
                <a:solidFill>
                  <a:srgbClr val="00B0F0"/>
                </a:solidFill>
              </a:rPr>
              <a:t> </a:t>
            </a:r>
            <a:r>
              <a:rPr lang="de-CH" sz="1400" dirty="0" err="1" smtClean="0">
                <a:solidFill>
                  <a:srgbClr val="00B0F0"/>
                </a:solidFill>
              </a:rPr>
              <a:t>stations</a:t>
            </a:r>
            <a:endParaRPr lang="de-CH" sz="1400" dirty="0" smtClean="0">
              <a:solidFill>
                <a:srgbClr val="00B0F0"/>
              </a:solidFill>
            </a:endParaRPr>
          </a:p>
          <a:p>
            <a:r>
              <a:rPr lang="de-CH" sz="1400" dirty="0">
                <a:solidFill>
                  <a:srgbClr val="00B0F0"/>
                </a:solidFill>
              </a:rPr>
              <a:t>Also: </a:t>
            </a:r>
            <a:r>
              <a:rPr lang="de-CH" sz="1400" dirty="0" err="1">
                <a:solidFill>
                  <a:srgbClr val="00B0F0"/>
                </a:solidFill>
              </a:rPr>
              <a:t>register</a:t>
            </a:r>
            <a:r>
              <a:rPr lang="de-CH" sz="1400" dirty="0">
                <a:solidFill>
                  <a:srgbClr val="00B0F0"/>
                </a:solidFill>
              </a:rPr>
              <a:t> </a:t>
            </a:r>
            <a:r>
              <a:rPr lang="de-CH" sz="1400" dirty="0" err="1">
                <a:solidFill>
                  <a:srgbClr val="00B0F0"/>
                </a:solidFill>
              </a:rPr>
              <a:t>new</a:t>
            </a:r>
            <a:r>
              <a:rPr lang="de-CH" sz="1400" dirty="0">
                <a:solidFill>
                  <a:srgbClr val="00B0F0"/>
                </a:solidFill>
              </a:rPr>
              <a:t> </a:t>
            </a:r>
            <a:r>
              <a:rPr lang="de-CH" sz="1400" dirty="0" err="1" smtClean="0">
                <a:solidFill>
                  <a:srgbClr val="00B0F0"/>
                </a:solidFill>
              </a:rPr>
              <a:t>contact</a:t>
            </a:r>
            <a:endParaRPr lang="en-US" sz="1400" dirty="0">
              <a:solidFill>
                <a:srgbClr val="00B0F0"/>
              </a:solidFill>
            </a:endParaRPr>
          </a:p>
        </p:txBody>
      </p:sp>
      <p:pic>
        <p:nvPicPr>
          <p:cNvPr id="41" name="Picture 2" descr="http://image4.spreadshirtmedia.net/image-server/v1/compositions/21197447/views/1,width=235,height=235,appearanceId=1/tanzendes-Maennchen-T-Shirts.jpg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0" r="19707"/>
          <a:stretch/>
        </p:blipFill>
        <p:spPr bwMode="auto">
          <a:xfrm>
            <a:off x="7576124" y="5807088"/>
            <a:ext cx="548575" cy="900000"/>
          </a:xfrm>
          <a:prstGeom prst="rect">
            <a:avLst/>
          </a:prstGeom>
          <a:solidFill>
            <a:srgbClr val="C0C0C0"/>
          </a:solidFill>
        </p:spPr>
      </p:pic>
      <p:cxnSp>
        <p:nvCxnSpPr>
          <p:cNvPr id="7180" name="Elbow Connector 7179"/>
          <p:cNvCxnSpPr>
            <a:stCxn id="13" idx="2"/>
            <a:endCxn id="41" idx="1"/>
          </p:cNvCxnSpPr>
          <p:nvPr/>
        </p:nvCxnSpPr>
        <p:spPr bwMode="auto">
          <a:xfrm rot="16200000" flipH="1">
            <a:off x="5970304" y="4651268"/>
            <a:ext cx="51640" cy="3159999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rgbClr val="B2B2B2"/>
            </a:solidFill>
            <a:prstDash val="dash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82" name="Elbow Connector 7181"/>
          <p:cNvCxnSpPr>
            <a:stCxn id="41" idx="3"/>
            <a:endCxn id="7171" idx="3"/>
          </p:cNvCxnSpPr>
          <p:nvPr/>
        </p:nvCxnSpPr>
        <p:spPr bwMode="auto">
          <a:xfrm flipV="1">
            <a:off x="8124697" y="4273197"/>
            <a:ext cx="308248" cy="1983891"/>
          </a:xfrm>
          <a:prstGeom prst="bentConnector3">
            <a:avLst>
              <a:gd name="adj1" fmla="val 174161"/>
            </a:avLst>
          </a:prstGeom>
          <a:solidFill>
            <a:schemeClr val="accent1"/>
          </a:solidFill>
          <a:ln w="12700" cap="flat" cmpd="sng" algn="ctr">
            <a:solidFill>
              <a:srgbClr val="DDDDDD"/>
            </a:solidFill>
            <a:prstDash val="dash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184" name="Elbow Connector 7183"/>
          <p:cNvCxnSpPr>
            <a:stCxn id="20" idx="0"/>
            <a:endCxn id="7171" idx="0"/>
          </p:cNvCxnSpPr>
          <p:nvPr/>
        </p:nvCxnSpPr>
        <p:spPr bwMode="auto">
          <a:xfrm rot="5400000" flipH="1" flipV="1">
            <a:off x="4537032" y="1075776"/>
            <a:ext cx="248357" cy="5246489"/>
          </a:xfrm>
          <a:prstGeom prst="bentConnector3">
            <a:avLst>
              <a:gd name="adj1" fmla="val 192045"/>
            </a:avLst>
          </a:prstGeom>
          <a:solidFill>
            <a:schemeClr val="accent1"/>
          </a:solidFill>
          <a:ln w="12700" cap="flat" cmpd="sng" algn="ctr">
            <a:solidFill>
              <a:srgbClr val="00B05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03" b="50000"/>
          <a:stretch/>
        </p:blipFill>
        <p:spPr bwMode="auto">
          <a:xfrm>
            <a:off x="6880966" y="2112963"/>
            <a:ext cx="1938890" cy="60483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/>
          <p:cNvSpPr/>
          <p:nvPr/>
        </p:nvSpPr>
        <p:spPr>
          <a:xfrm>
            <a:off x="8124699" y="2112963"/>
            <a:ext cx="695157" cy="30241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659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4" grpId="0"/>
      <p:bldP spid="13" grpId="0"/>
      <p:bldP spid="21" grpId="0"/>
      <p:bldP spid="28" grpId="0"/>
      <p:bldP spid="29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 smtClean="0"/>
              <a:t>OSCAR </a:t>
            </a:r>
            <a:r>
              <a:rPr lang="de-CH" dirty="0" err="1" smtClean="0"/>
              <a:t>management</a:t>
            </a:r>
            <a:r>
              <a:rPr lang="de-CH" dirty="0" smtClean="0"/>
              <a:t> </a:t>
            </a:r>
            <a:r>
              <a:rPr lang="de-CH" dirty="0" err="1" smtClean="0"/>
              <a:t>console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de-CH" dirty="0" err="1" smtClean="0"/>
              <a:t>Stations</a:t>
            </a:r>
            <a:endParaRPr lang="de-CH" dirty="0" smtClean="0"/>
          </a:p>
          <a:p>
            <a:pPr lvl="1"/>
            <a:r>
              <a:rPr lang="de-CH" dirty="0" smtClean="0"/>
              <a:t>Basic </a:t>
            </a:r>
            <a:r>
              <a:rPr lang="de-CH" dirty="0" err="1" smtClean="0"/>
              <a:t>characteristics</a:t>
            </a:r>
            <a:endParaRPr lang="de-CH" dirty="0" smtClean="0"/>
          </a:p>
          <a:p>
            <a:pPr lvl="1"/>
            <a:r>
              <a:rPr lang="de-CH" dirty="0" err="1" smtClean="0"/>
              <a:t>Photos</a:t>
            </a:r>
            <a:endParaRPr lang="de-CH" dirty="0" smtClean="0"/>
          </a:p>
          <a:p>
            <a:pPr lvl="1"/>
            <a:r>
              <a:rPr lang="de-CH" dirty="0" err="1" smtClean="0"/>
              <a:t>History</a:t>
            </a:r>
            <a:endParaRPr lang="de-CH" dirty="0" smtClean="0"/>
          </a:p>
          <a:p>
            <a:r>
              <a:rPr lang="de-CH" dirty="0" err="1" smtClean="0"/>
              <a:t>Observations</a:t>
            </a:r>
            <a:endParaRPr lang="de-CH" dirty="0" smtClean="0"/>
          </a:p>
          <a:p>
            <a:pPr lvl="1"/>
            <a:r>
              <a:rPr lang="de-CH" dirty="0" smtClean="0"/>
              <a:t>Location</a:t>
            </a:r>
          </a:p>
          <a:p>
            <a:pPr lvl="1"/>
            <a:r>
              <a:rPr lang="de-CH" dirty="0" smtClean="0"/>
              <a:t>Variable</a:t>
            </a:r>
          </a:p>
          <a:p>
            <a:pPr lvl="1"/>
            <a:r>
              <a:rPr lang="de-CH" dirty="0" err="1" smtClean="0"/>
              <a:t>Methods</a:t>
            </a:r>
            <a:endParaRPr lang="de-CH" dirty="0" smtClean="0"/>
          </a:p>
          <a:p>
            <a:pPr lvl="1"/>
            <a:r>
              <a:rPr lang="de-CH" dirty="0" smtClean="0"/>
              <a:t>Instruments</a:t>
            </a:r>
          </a:p>
          <a:p>
            <a:pPr lvl="1"/>
            <a:r>
              <a:rPr lang="de-CH" dirty="0" smtClean="0"/>
              <a:t>Quality and </a:t>
            </a:r>
            <a:r>
              <a:rPr lang="de-CH" dirty="0" err="1" smtClean="0"/>
              <a:t>uncertainty</a:t>
            </a:r>
            <a:endParaRPr lang="de-CH" dirty="0" smtClean="0"/>
          </a:p>
          <a:p>
            <a:pPr lvl="1"/>
            <a:r>
              <a:rPr lang="de-CH" dirty="0" err="1" smtClean="0"/>
              <a:t>History</a:t>
            </a:r>
            <a:endParaRPr lang="de-CH" dirty="0"/>
          </a:p>
          <a:p>
            <a:r>
              <a:rPr lang="de-CH" dirty="0" err="1" smtClean="0"/>
              <a:t>Contacts</a:t>
            </a:r>
            <a:endParaRPr lang="de-CH" dirty="0"/>
          </a:p>
          <a:p>
            <a:r>
              <a:rPr lang="de-CH" dirty="0" err="1" smtClean="0"/>
              <a:t>Bibliographic</a:t>
            </a:r>
            <a:r>
              <a:rPr lang="de-CH" dirty="0" smtClean="0"/>
              <a:t> </a:t>
            </a:r>
            <a:r>
              <a:rPr lang="de-CH" dirty="0" err="1" smtClean="0"/>
              <a:t>references</a:t>
            </a:r>
            <a:r>
              <a:rPr lang="de-CH" dirty="0" smtClean="0"/>
              <a:t/>
            </a:r>
            <a:br>
              <a:rPr lang="de-CH" dirty="0" smtClean="0"/>
            </a:br>
            <a:r>
              <a:rPr lang="de-CH" dirty="0" smtClean="0"/>
              <a:t>&amp; </a:t>
            </a:r>
            <a:r>
              <a:rPr lang="de-CH" dirty="0" err="1" smtClean="0"/>
              <a:t>documents</a:t>
            </a:r>
            <a:endParaRPr lang="de-CH" dirty="0" smtClean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400" y="1704876"/>
            <a:ext cx="4309380" cy="352839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8114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INITIAL DATA &amp; </a:t>
            </a:r>
            <a:r>
              <a:rPr lang="de-CH" dirty="0" err="1" smtClean="0"/>
              <a:t>Vol</a:t>
            </a:r>
            <a:r>
              <a:rPr lang="de-CH" dirty="0" smtClean="0"/>
              <a:t> A </a:t>
            </a:r>
            <a:r>
              <a:rPr lang="de-CH" dirty="0" err="1" smtClean="0"/>
              <a:t>transition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86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Outline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de-CH" dirty="0" smtClean="0"/>
              <a:t>Motivation</a:t>
            </a:r>
          </a:p>
          <a:p>
            <a:r>
              <a:rPr lang="de-CH" dirty="0" smtClean="0"/>
              <a:t>WIGOS </a:t>
            </a:r>
            <a:r>
              <a:rPr lang="de-CH" dirty="0" err="1" smtClean="0"/>
              <a:t>Metadata</a:t>
            </a:r>
            <a:r>
              <a:rPr lang="de-CH" dirty="0" smtClean="0"/>
              <a:t> Standard</a:t>
            </a:r>
          </a:p>
          <a:p>
            <a:r>
              <a:rPr lang="de-CH" dirty="0" smtClean="0"/>
              <a:t>OSCAR </a:t>
            </a:r>
            <a:r>
              <a:rPr lang="de-CH" dirty="0" err="1" smtClean="0"/>
              <a:t>and</a:t>
            </a:r>
            <a:r>
              <a:rPr lang="de-CH" dirty="0" smtClean="0"/>
              <a:t> OSCAR/Surface</a:t>
            </a:r>
          </a:p>
          <a:p>
            <a:r>
              <a:rPr lang="de-CH" dirty="0" smtClean="0"/>
              <a:t>Initial </a:t>
            </a:r>
            <a:r>
              <a:rPr lang="de-CH" dirty="0" err="1" smtClean="0"/>
              <a:t>data</a:t>
            </a:r>
            <a:r>
              <a:rPr lang="de-CH" dirty="0" smtClean="0"/>
              <a:t> </a:t>
            </a:r>
            <a:r>
              <a:rPr lang="de-CH" dirty="0" err="1" smtClean="0"/>
              <a:t>sources</a:t>
            </a:r>
            <a:r>
              <a:rPr lang="de-CH" dirty="0" smtClean="0"/>
              <a:t> &amp; </a:t>
            </a:r>
            <a:r>
              <a:rPr lang="de-CH" dirty="0" err="1" smtClean="0"/>
              <a:t>Vol</a:t>
            </a:r>
            <a:r>
              <a:rPr lang="de-CH" dirty="0" smtClean="0"/>
              <a:t> A </a:t>
            </a:r>
            <a:r>
              <a:rPr lang="de-CH" dirty="0" err="1" smtClean="0"/>
              <a:t>transition</a:t>
            </a:r>
            <a:endParaRPr lang="de-CH" dirty="0" smtClean="0"/>
          </a:p>
          <a:p>
            <a:r>
              <a:rPr lang="de-CH" dirty="0" smtClean="0"/>
              <a:t>Exchange </a:t>
            </a:r>
            <a:r>
              <a:rPr lang="de-CH" dirty="0" err="1" smtClean="0"/>
              <a:t>format</a:t>
            </a:r>
            <a:r>
              <a:rPr lang="de-CH" dirty="0" smtClean="0"/>
              <a:t> &amp; </a:t>
            </a:r>
            <a:r>
              <a:rPr lang="de-CH" dirty="0" err="1" smtClean="0"/>
              <a:t>automation</a:t>
            </a:r>
            <a:endParaRPr lang="de-CH" dirty="0" smtClean="0"/>
          </a:p>
          <a:p>
            <a:r>
              <a:rPr lang="de-CH" dirty="0" smtClean="0"/>
              <a:t>Summary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5301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 smtClean="0"/>
              <a:t>Data </a:t>
            </a:r>
            <a:r>
              <a:rPr lang="de-CH" dirty="0" err="1" smtClean="0"/>
              <a:t>integration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457200" y="1689100"/>
            <a:ext cx="8229600" cy="4437063"/>
          </a:xfrm>
        </p:spPr>
        <p:txBody>
          <a:bodyPr>
            <a:noAutofit/>
          </a:bodyPr>
          <a:lstStyle/>
          <a:p>
            <a:r>
              <a:rPr lang="de-CH" sz="2400" dirty="0" smtClean="0"/>
              <a:t>GAWSIS</a:t>
            </a:r>
            <a:endParaRPr lang="en-US" sz="2400" dirty="0"/>
          </a:p>
          <a:p>
            <a:pPr lvl="1"/>
            <a:r>
              <a:rPr lang="de-CH" sz="2000" dirty="0" smtClean="0">
                <a:sym typeface="Wingdings" panose="05000000000000000000" pitchFamily="2" charset="2"/>
              </a:rPr>
              <a:t>Metadata </a:t>
            </a:r>
            <a:r>
              <a:rPr lang="de-CH" sz="2000" dirty="0" err="1" smtClean="0">
                <a:sym typeface="Wingdings" panose="05000000000000000000" pitchFamily="2" charset="2"/>
              </a:rPr>
              <a:t>for</a:t>
            </a:r>
            <a:r>
              <a:rPr lang="de-CH" sz="2000" dirty="0" smtClean="0">
                <a:sym typeface="Wingdings" panose="05000000000000000000" pitchFamily="2" charset="2"/>
              </a:rPr>
              <a:t> </a:t>
            </a:r>
            <a:r>
              <a:rPr lang="de-CH" sz="2000" dirty="0" err="1" smtClean="0">
                <a:sym typeface="Wingdings" panose="05000000000000000000" pitchFamily="2" charset="2"/>
              </a:rPr>
              <a:t>the</a:t>
            </a:r>
            <a:r>
              <a:rPr lang="de-CH" sz="2000" dirty="0" smtClean="0">
                <a:sym typeface="Wingdings" panose="05000000000000000000" pitchFamily="2" charset="2"/>
              </a:rPr>
              <a:t> Global Atmosphere Watch</a:t>
            </a:r>
          </a:p>
          <a:p>
            <a:r>
              <a:rPr lang="de-CH" sz="2400" dirty="0" smtClean="0">
                <a:sym typeface="Wingdings" panose="05000000000000000000" pitchFamily="2" charset="2"/>
              </a:rPr>
              <a:t>WMO Pub 9 </a:t>
            </a:r>
            <a:r>
              <a:rPr lang="de-CH" sz="2400" dirty="0" err="1" smtClean="0">
                <a:sym typeface="Wingdings" panose="05000000000000000000" pitchFamily="2" charset="2"/>
              </a:rPr>
              <a:t>Vol</a:t>
            </a:r>
            <a:r>
              <a:rPr lang="de-CH" sz="2400" dirty="0" smtClean="0">
                <a:sym typeface="Wingdings" panose="05000000000000000000" pitchFamily="2" charset="2"/>
              </a:rPr>
              <a:t> A</a:t>
            </a:r>
          </a:p>
          <a:p>
            <a:pPr lvl="1"/>
            <a:r>
              <a:rPr lang="de-CH" sz="2000" dirty="0" smtClean="0">
                <a:sym typeface="Wingdings" panose="05000000000000000000" pitchFamily="2" charset="2"/>
              </a:rPr>
              <a:t>Catalogue of </a:t>
            </a:r>
            <a:r>
              <a:rPr lang="de-CH" sz="2000" dirty="0" err="1" smtClean="0">
                <a:sym typeface="Wingdings" panose="05000000000000000000" pitchFamily="2" charset="2"/>
              </a:rPr>
              <a:t>synoptic</a:t>
            </a:r>
            <a:r>
              <a:rPr lang="de-CH" sz="2000" dirty="0" smtClean="0">
                <a:sym typeface="Wingdings" panose="05000000000000000000" pitchFamily="2" charset="2"/>
              </a:rPr>
              <a:t> and </a:t>
            </a:r>
            <a:r>
              <a:rPr lang="de-CH" sz="2000" dirty="0" err="1" smtClean="0">
                <a:sym typeface="Wingdings" panose="05000000000000000000" pitchFamily="2" charset="2"/>
              </a:rPr>
              <a:t>upper-air</a:t>
            </a:r>
            <a:r>
              <a:rPr lang="de-CH" sz="2000" dirty="0" smtClean="0">
                <a:sym typeface="Wingdings" panose="05000000000000000000" pitchFamily="2" charset="2"/>
              </a:rPr>
              <a:t> </a:t>
            </a:r>
            <a:r>
              <a:rPr lang="de-CH" sz="2000" dirty="0" err="1" smtClean="0">
                <a:sym typeface="Wingdings" panose="05000000000000000000" pitchFamily="2" charset="2"/>
              </a:rPr>
              <a:t>stations</a:t>
            </a:r>
            <a:r>
              <a:rPr lang="de-CH" sz="2000" dirty="0" smtClean="0">
                <a:sym typeface="Wingdings" panose="05000000000000000000" pitchFamily="2" charset="2"/>
              </a:rPr>
              <a:t> of GOS</a:t>
            </a:r>
          </a:p>
          <a:p>
            <a:r>
              <a:rPr lang="de-CH" sz="2400" dirty="0" smtClean="0">
                <a:sym typeface="Wingdings" panose="05000000000000000000" pitchFamily="2" charset="2"/>
              </a:rPr>
              <a:t>JCOMMOPS</a:t>
            </a:r>
          </a:p>
          <a:p>
            <a:pPr lvl="1"/>
            <a:r>
              <a:rPr lang="de-CH" sz="2000" dirty="0" smtClean="0">
                <a:sym typeface="Wingdings" panose="05000000000000000000" pitchFamily="2" charset="2"/>
              </a:rPr>
              <a:t>Marine </a:t>
            </a:r>
            <a:r>
              <a:rPr lang="de-CH" sz="2000" dirty="0" err="1" smtClean="0">
                <a:sym typeface="Wingdings" panose="05000000000000000000" pitchFamily="2" charset="2"/>
              </a:rPr>
              <a:t>element</a:t>
            </a:r>
            <a:r>
              <a:rPr lang="de-CH" sz="2000" dirty="0" smtClean="0">
                <a:sym typeface="Wingdings" panose="05000000000000000000" pitchFamily="2" charset="2"/>
              </a:rPr>
              <a:t> of GOS / GOOS</a:t>
            </a:r>
          </a:p>
          <a:p>
            <a:r>
              <a:rPr lang="de-CH" sz="2400" dirty="0" smtClean="0">
                <a:sym typeface="Wingdings" panose="05000000000000000000" pitchFamily="2" charset="2"/>
              </a:rPr>
              <a:t>WMO Radar DB</a:t>
            </a:r>
          </a:p>
          <a:p>
            <a:pPr lvl="1"/>
            <a:r>
              <a:rPr lang="de-CH" sz="2000" dirty="0" smtClean="0">
                <a:sym typeface="Wingdings" panose="05000000000000000000" pitchFamily="2" charset="2"/>
              </a:rPr>
              <a:t>World-</a:t>
            </a:r>
            <a:r>
              <a:rPr lang="de-CH" sz="2000" dirty="0" err="1" smtClean="0">
                <a:sym typeface="Wingdings" panose="05000000000000000000" pitchFamily="2" charset="2"/>
              </a:rPr>
              <a:t>wide</a:t>
            </a:r>
            <a:r>
              <a:rPr lang="de-CH" sz="2000" dirty="0" smtClean="0">
                <a:sym typeface="Wingdings" panose="05000000000000000000" pitchFamily="2" charset="2"/>
              </a:rPr>
              <a:t> </a:t>
            </a:r>
            <a:r>
              <a:rPr lang="de-CH" sz="2000" dirty="0" err="1" smtClean="0">
                <a:sym typeface="Wingdings" panose="05000000000000000000" pitchFamily="2" charset="2"/>
              </a:rPr>
              <a:t>radars</a:t>
            </a:r>
            <a:endParaRPr lang="de-CH" sz="2000" dirty="0" smtClean="0">
              <a:sym typeface="Wingdings" panose="05000000000000000000" pitchFamily="2" charset="2"/>
            </a:endParaRPr>
          </a:p>
          <a:p>
            <a:r>
              <a:rPr lang="de-CH" sz="2400" dirty="0" err="1" smtClean="0">
                <a:sym typeface="Wingdings" panose="05000000000000000000" pitchFamily="2" charset="2"/>
              </a:rPr>
              <a:t>Amdar</a:t>
            </a:r>
            <a:endParaRPr lang="de-CH" sz="2400" dirty="0">
              <a:sym typeface="Wingdings" panose="05000000000000000000" pitchFamily="2" charset="2"/>
            </a:endParaRPr>
          </a:p>
          <a:p>
            <a:pPr lvl="1"/>
            <a:r>
              <a:rPr lang="de-CH" sz="2000" dirty="0" smtClean="0">
                <a:sym typeface="Wingdings" panose="05000000000000000000" pitchFamily="2" charset="2"/>
              </a:rPr>
              <a:t>Coming </a:t>
            </a:r>
            <a:r>
              <a:rPr lang="de-CH" sz="2000" dirty="0" err="1" smtClean="0">
                <a:sym typeface="Wingdings" panose="05000000000000000000" pitchFamily="2" charset="2"/>
              </a:rPr>
              <a:t>soon</a:t>
            </a:r>
            <a:r>
              <a:rPr lang="de-CH" sz="2000" dirty="0" smtClean="0">
                <a:sym typeface="Wingdings" panose="05000000000000000000" pitchFamily="2" charset="2"/>
              </a:rPr>
              <a:t> …</a:t>
            </a:r>
            <a:endParaRPr lang="de-CH" sz="2000" dirty="0" smtClean="0"/>
          </a:p>
        </p:txBody>
      </p:sp>
      <p:sp>
        <p:nvSpPr>
          <p:cNvPr id="4" name="Text Placeholder 2"/>
          <p:cNvSpPr txBox="1">
            <a:spLocks/>
          </p:cNvSpPr>
          <p:nvPr/>
        </p:nvSpPr>
        <p:spPr>
          <a:xfrm>
            <a:off x="7302500" y="1340768"/>
            <a:ext cx="1491731" cy="4608512"/>
          </a:xfrm>
          <a:prstGeom prst="rect">
            <a:avLst/>
          </a:prstGeom>
          <a:noFill/>
          <a:ln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sz="1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2B2B2"/>
              </a:buClr>
              <a:buChar char="•"/>
              <a:defRPr sz="1800" i="1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C0C0"/>
              </a:buClr>
              <a:buChar char="•"/>
              <a:defRPr sz="21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DDDDD"/>
              </a:buClr>
              <a:buChar char="•"/>
              <a:defRPr sz="21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DDDDDD"/>
              </a:buClr>
              <a:buChar char="•"/>
              <a:defRPr sz="21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DDDDDD"/>
              </a:buClr>
              <a:buChar char="•"/>
              <a:defRPr sz="21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DDDDDD"/>
              </a:buClr>
              <a:buChar char="•"/>
              <a:defRPr sz="21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DDDDDD"/>
              </a:buClr>
              <a:buChar char="•"/>
              <a:defRPr sz="21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r">
              <a:buNone/>
            </a:pPr>
            <a:r>
              <a:rPr lang="de-CH" sz="2400" kern="0" dirty="0" smtClean="0">
                <a:solidFill>
                  <a:srgbClr val="00B0F0"/>
                </a:solidFill>
              </a:rPr>
              <a:t># </a:t>
            </a:r>
            <a:r>
              <a:rPr lang="de-CH" sz="2400" kern="0" dirty="0" err="1" smtClean="0">
                <a:solidFill>
                  <a:srgbClr val="00B0F0"/>
                </a:solidFill>
              </a:rPr>
              <a:t>stations</a:t>
            </a:r>
            <a:endParaRPr lang="de-CH" sz="2400" kern="0" dirty="0" smtClean="0">
              <a:solidFill>
                <a:srgbClr val="00B0F0"/>
              </a:solidFill>
            </a:endParaRPr>
          </a:p>
          <a:p>
            <a:pPr marL="0" indent="0" algn="r">
              <a:buNone/>
            </a:pPr>
            <a:endParaRPr lang="de-CH" sz="2400" kern="0" dirty="0" smtClean="0">
              <a:solidFill>
                <a:srgbClr val="00B0F0"/>
              </a:solidFill>
            </a:endParaRPr>
          </a:p>
          <a:p>
            <a:pPr marL="0" indent="0" algn="r">
              <a:buNone/>
            </a:pPr>
            <a:r>
              <a:rPr lang="de-CH" kern="0" dirty="0" smtClean="0">
                <a:solidFill>
                  <a:srgbClr val="00B0F0"/>
                </a:solidFill>
              </a:rPr>
              <a:t>1’053</a:t>
            </a:r>
          </a:p>
          <a:p>
            <a:pPr marL="0" indent="0" algn="r">
              <a:buNone/>
            </a:pPr>
            <a:endParaRPr lang="de-CH" kern="0" dirty="0">
              <a:solidFill>
                <a:srgbClr val="00B0F0"/>
              </a:solidFill>
            </a:endParaRPr>
          </a:p>
          <a:p>
            <a:pPr marL="0" indent="0" algn="r">
              <a:buNone/>
            </a:pPr>
            <a:r>
              <a:rPr lang="de-CH" kern="0" dirty="0" smtClean="0">
                <a:solidFill>
                  <a:srgbClr val="00B0F0"/>
                </a:solidFill>
              </a:rPr>
              <a:t> 13’026</a:t>
            </a:r>
          </a:p>
          <a:p>
            <a:pPr marL="0" indent="0" algn="r">
              <a:buNone/>
            </a:pPr>
            <a:endParaRPr lang="de-CH" kern="0" dirty="0" smtClean="0">
              <a:solidFill>
                <a:srgbClr val="00B0F0"/>
              </a:solidFill>
            </a:endParaRPr>
          </a:p>
          <a:p>
            <a:pPr marL="0" indent="0" algn="r">
              <a:buNone/>
            </a:pPr>
            <a:r>
              <a:rPr lang="de-CH" kern="0" dirty="0" smtClean="0">
                <a:solidFill>
                  <a:srgbClr val="00B0F0"/>
                </a:solidFill>
              </a:rPr>
              <a:t>11’387</a:t>
            </a:r>
          </a:p>
          <a:p>
            <a:pPr marL="0" indent="0" algn="r">
              <a:buNone/>
            </a:pPr>
            <a:endParaRPr lang="de-CH" kern="0" dirty="0">
              <a:solidFill>
                <a:srgbClr val="00B0F0"/>
              </a:solidFill>
            </a:endParaRPr>
          </a:p>
          <a:p>
            <a:pPr marL="0" indent="0" algn="r">
              <a:buNone/>
            </a:pPr>
            <a:r>
              <a:rPr lang="de-CH" kern="0" dirty="0" smtClean="0">
                <a:solidFill>
                  <a:srgbClr val="00B0F0"/>
                </a:solidFill>
              </a:rPr>
              <a:t> 762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39092" y="5949280"/>
            <a:ext cx="42551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dirty="0" smtClean="0">
                <a:solidFill>
                  <a:srgbClr val="FF0000"/>
                </a:solidFill>
              </a:rPr>
              <a:t>32’417 </a:t>
            </a:r>
            <a:r>
              <a:rPr lang="de-CH" dirty="0" err="1" smtClean="0">
                <a:solidFill>
                  <a:srgbClr val="FF0000"/>
                </a:solidFill>
              </a:rPr>
              <a:t>stations</a:t>
            </a:r>
            <a:r>
              <a:rPr lang="de-CH" dirty="0" smtClean="0">
                <a:solidFill>
                  <a:srgbClr val="FF0000"/>
                </a:solidFill>
              </a:rPr>
              <a:t>/</a:t>
            </a:r>
            <a:r>
              <a:rPr lang="de-CH" dirty="0" err="1" smtClean="0">
                <a:solidFill>
                  <a:srgbClr val="FF0000"/>
                </a:solidFill>
              </a:rPr>
              <a:t>platforms</a:t>
            </a:r>
            <a:r>
              <a:rPr lang="de-CH" dirty="0" smtClean="0">
                <a:solidFill>
                  <a:srgbClr val="FF0000"/>
                </a:solidFill>
              </a:rPr>
              <a:t> </a:t>
            </a:r>
            <a:r>
              <a:rPr lang="de-CH" dirty="0" err="1" smtClean="0">
                <a:solidFill>
                  <a:srgbClr val="FF0000"/>
                </a:solidFill>
              </a:rPr>
              <a:t>as</a:t>
            </a:r>
            <a:r>
              <a:rPr lang="de-CH" dirty="0" smtClean="0">
                <a:solidFill>
                  <a:srgbClr val="FF0000"/>
                </a:solidFill>
              </a:rPr>
              <a:t> </a:t>
            </a:r>
            <a:r>
              <a:rPr lang="de-CH" dirty="0" err="1" smtClean="0">
                <a:solidFill>
                  <a:srgbClr val="FF0000"/>
                </a:solidFill>
              </a:rPr>
              <a:t>of</a:t>
            </a:r>
            <a:r>
              <a:rPr lang="de-CH" dirty="0" smtClean="0">
                <a:solidFill>
                  <a:srgbClr val="FF0000"/>
                </a:solidFill>
              </a:rPr>
              <a:t> 9 May 2017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454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 smtClean="0"/>
              <a:t>Vol</a:t>
            </a:r>
            <a:r>
              <a:rPr lang="de-CH" dirty="0" smtClean="0"/>
              <a:t> A </a:t>
            </a:r>
            <a:r>
              <a:rPr lang="de-CH" dirty="0" err="1" smtClean="0"/>
              <a:t>integration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e-CH" sz="2800" dirty="0" err="1" smtClean="0"/>
              <a:t>Vol</a:t>
            </a:r>
            <a:r>
              <a:rPr lang="de-CH" sz="2800" dirty="0" smtClean="0"/>
              <a:t> A </a:t>
            </a:r>
            <a:r>
              <a:rPr lang="de-CH" sz="2800" dirty="0" err="1" smtClean="0"/>
              <a:t>contained</a:t>
            </a:r>
            <a:r>
              <a:rPr lang="de-CH" sz="2800" dirty="0" smtClean="0"/>
              <a:t> </a:t>
            </a:r>
            <a:r>
              <a:rPr lang="de-CH" sz="2800" dirty="0" err="1" smtClean="0"/>
              <a:t>very</a:t>
            </a:r>
            <a:r>
              <a:rPr lang="de-CH" sz="2800" dirty="0" smtClean="0"/>
              <a:t> limited </a:t>
            </a:r>
            <a:r>
              <a:rPr lang="de-CH" sz="2800" dirty="0" err="1" smtClean="0"/>
              <a:t>metadata</a:t>
            </a:r>
            <a:endParaRPr lang="de-CH" sz="2800" dirty="0" smtClean="0"/>
          </a:p>
          <a:p>
            <a:pPr lvl="1"/>
            <a:r>
              <a:rPr lang="de-CH" sz="2400" dirty="0" smtClean="0"/>
              <a:t>Station </a:t>
            </a:r>
            <a:r>
              <a:rPr lang="de-CH" sz="2400" dirty="0" err="1" smtClean="0"/>
              <a:t>metadata</a:t>
            </a:r>
            <a:r>
              <a:rPr lang="de-CH" sz="2400" dirty="0" smtClean="0"/>
              <a:t> incl. </a:t>
            </a:r>
            <a:r>
              <a:rPr lang="de-CH" sz="2400" dirty="0" err="1" smtClean="0"/>
              <a:t>station</a:t>
            </a:r>
            <a:r>
              <a:rPr lang="de-CH" sz="2400" dirty="0" smtClean="0"/>
              <a:t> «</a:t>
            </a:r>
            <a:r>
              <a:rPr lang="de-CH" sz="2400" dirty="0" err="1" smtClean="0"/>
              <a:t>class</a:t>
            </a:r>
            <a:r>
              <a:rPr lang="de-CH" sz="2400" dirty="0" smtClean="0"/>
              <a:t>»</a:t>
            </a:r>
          </a:p>
          <a:p>
            <a:pPr lvl="1"/>
            <a:r>
              <a:rPr lang="de-CH" sz="2400" dirty="0" err="1" smtClean="0"/>
              <a:t>Schedules</a:t>
            </a:r>
            <a:r>
              <a:rPr lang="de-CH" sz="2400" dirty="0" smtClean="0"/>
              <a:t> </a:t>
            </a:r>
            <a:r>
              <a:rPr lang="de-CH" sz="2400" dirty="0" err="1" smtClean="0"/>
              <a:t>of</a:t>
            </a:r>
            <a:r>
              <a:rPr lang="de-CH" sz="2400" dirty="0" smtClean="0"/>
              <a:t> </a:t>
            </a:r>
            <a:r>
              <a:rPr lang="de-CH" sz="2400" dirty="0" err="1" smtClean="0"/>
              <a:t>observation</a:t>
            </a:r>
            <a:endParaRPr lang="de-CH" sz="2400" dirty="0" smtClean="0"/>
          </a:p>
          <a:p>
            <a:r>
              <a:rPr lang="de-CH" sz="2800" dirty="0" err="1" smtClean="0"/>
              <a:t>Observed</a:t>
            </a:r>
            <a:r>
              <a:rPr lang="de-CH" sz="2800" dirty="0" smtClean="0"/>
              <a:t> variables </a:t>
            </a:r>
            <a:r>
              <a:rPr lang="de-CH" sz="2800" dirty="0" err="1" smtClean="0"/>
              <a:t>inferred</a:t>
            </a:r>
            <a:r>
              <a:rPr lang="de-CH" sz="2800" dirty="0" smtClean="0"/>
              <a:t> </a:t>
            </a:r>
            <a:r>
              <a:rPr lang="de-CH" sz="2800" dirty="0" err="1" smtClean="0"/>
              <a:t>from</a:t>
            </a:r>
            <a:r>
              <a:rPr lang="de-CH" sz="2800" dirty="0" smtClean="0"/>
              <a:t> </a:t>
            </a:r>
            <a:r>
              <a:rPr lang="de-CH" sz="2800" dirty="0" err="1" smtClean="0"/>
              <a:t>station</a:t>
            </a:r>
            <a:r>
              <a:rPr lang="de-CH" sz="2800" dirty="0" smtClean="0"/>
              <a:t> «</a:t>
            </a:r>
            <a:r>
              <a:rPr lang="de-CH" sz="2800" dirty="0" err="1" smtClean="0"/>
              <a:t>class</a:t>
            </a:r>
            <a:r>
              <a:rPr lang="de-CH" sz="2800" dirty="0" smtClean="0"/>
              <a:t>» </a:t>
            </a:r>
            <a:r>
              <a:rPr lang="de-CH" sz="2800" dirty="0" err="1" smtClean="0"/>
              <a:t>based</a:t>
            </a:r>
            <a:r>
              <a:rPr lang="de-CH" sz="2800" dirty="0" smtClean="0"/>
              <a:t> on Manual on GOS</a:t>
            </a:r>
          </a:p>
          <a:p>
            <a:pPr lvl="1"/>
            <a:r>
              <a:rPr lang="en-US" sz="2400" dirty="0" smtClean="0"/>
              <a:t>Automatic station (from “AUT” flag in </a:t>
            </a:r>
            <a:r>
              <a:rPr lang="en-US" sz="2400" dirty="0" err="1" smtClean="0"/>
              <a:t>ObsRems</a:t>
            </a:r>
            <a:r>
              <a:rPr lang="en-US" sz="2400" dirty="0" smtClean="0"/>
              <a:t>)</a:t>
            </a:r>
          </a:p>
          <a:p>
            <a:pPr lvl="2"/>
            <a:r>
              <a:rPr lang="en-US" dirty="0" smtClean="0"/>
              <a:t>PTU, Wind, “Precipitation (yes/no)”</a:t>
            </a:r>
          </a:p>
          <a:p>
            <a:pPr lvl="1"/>
            <a:r>
              <a:rPr lang="en-US" sz="2400" dirty="0" smtClean="0"/>
              <a:t>Manned </a:t>
            </a:r>
            <a:r>
              <a:rPr lang="en-US" sz="2400" dirty="0"/>
              <a:t>station</a:t>
            </a:r>
          </a:p>
          <a:p>
            <a:pPr lvl="2"/>
            <a:r>
              <a:rPr lang="en-US" dirty="0" smtClean="0"/>
              <a:t>PTU, Wind, plus </a:t>
            </a:r>
            <a:r>
              <a:rPr lang="en-US" dirty="0"/>
              <a:t>"Present weather", "Past weather", "Cloud amount", "Type of cloud", "Height of cloud base", "Visibility“</a:t>
            </a:r>
            <a:endParaRPr lang="en-US" sz="1800" dirty="0"/>
          </a:p>
          <a:p>
            <a:pPr lvl="1"/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3086100" y="6178490"/>
            <a:ext cx="57375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2000" dirty="0" smtClean="0">
                <a:solidFill>
                  <a:srgbClr val="FF0000"/>
                </a:solidFill>
                <a:sym typeface="Wingdings" panose="05000000000000000000" pitchFamily="2" charset="2"/>
              </a:rPr>
              <a:t> </a:t>
            </a:r>
            <a:r>
              <a:rPr lang="de-CH" sz="2000" dirty="0" err="1" smtClean="0">
                <a:solidFill>
                  <a:srgbClr val="FF0000"/>
                </a:solidFill>
              </a:rPr>
              <a:t>Too</a:t>
            </a:r>
            <a:r>
              <a:rPr lang="de-CH" sz="2000" dirty="0" smtClean="0">
                <a:solidFill>
                  <a:srgbClr val="FF0000"/>
                </a:solidFill>
              </a:rPr>
              <a:t> </a:t>
            </a:r>
            <a:r>
              <a:rPr lang="de-CH" sz="2000" dirty="0" err="1" smtClean="0">
                <a:solidFill>
                  <a:srgbClr val="FF0000"/>
                </a:solidFill>
              </a:rPr>
              <a:t>many</a:t>
            </a:r>
            <a:r>
              <a:rPr lang="de-CH" sz="2000" dirty="0" smtClean="0">
                <a:solidFill>
                  <a:srgbClr val="FF0000"/>
                </a:solidFill>
              </a:rPr>
              <a:t> </a:t>
            </a:r>
            <a:r>
              <a:rPr lang="de-CH" sz="2000" dirty="0" err="1" smtClean="0">
                <a:solidFill>
                  <a:srgbClr val="FF0000"/>
                </a:solidFill>
              </a:rPr>
              <a:t>observations</a:t>
            </a:r>
            <a:r>
              <a:rPr lang="de-CH" sz="2000" dirty="0" smtClean="0">
                <a:solidFill>
                  <a:srgbClr val="FF0000"/>
                </a:solidFill>
              </a:rPr>
              <a:t> </a:t>
            </a:r>
            <a:r>
              <a:rPr lang="de-CH" sz="2000" dirty="0" err="1" smtClean="0">
                <a:solidFill>
                  <a:srgbClr val="FF0000"/>
                </a:solidFill>
              </a:rPr>
              <a:t>assumed</a:t>
            </a:r>
            <a:r>
              <a:rPr lang="de-CH" sz="2000" dirty="0" smtClean="0">
                <a:solidFill>
                  <a:srgbClr val="FF0000"/>
                </a:solidFill>
              </a:rPr>
              <a:t> </a:t>
            </a:r>
            <a:r>
              <a:rPr lang="de-CH" sz="2000" dirty="0" err="1" smtClean="0">
                <a:solidFill>
                  <a:srgbClr val="FF0000"/>
                </a:solidFill>
              </a:rPr>
              <a:t>for</a:t>
            </a:r>
            <a:r>
              <a:rPr lang="de-CH" sz="2000" dirty="0" smtClean="0">
                <a:solidFill>
                  <a:srgbClr val="FF0000"/>
                </a:solidFill>
              </a:rPr>
              <a:t> </a:t>
            </a:r>
            <a:r>
              <a:rPr lang="de-CH" sz="2000" dirty="0" err="1" smtClean="0">
                <a:solidFill>
                  <a:srgbClr val="FF0000"/>
                </a:solidFill>
              </a:rPr>
              <a:t>some</a:t>
            </a:r>
            <a:r>
              <a:rPr lang="de-CH" sz="2000" dirty="0" smtClean="0">
                <a:solidFill>
                  <a:srgbClr val="FF0000"/>
                </a:solidFill>
              </a:rPr>
              <a:t> </a:t>
            </a:r>
            <a:r>
              <a:rPr lang="de-CH" sz="2000" dirty="0" err="1" smtClean="0">
                <a:solidFill>
                  <a:srgbClr val="FF0000"/>
                </a:solidFill>
              </a:rPr>
              <a:t>stations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7924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719" tIns="45719" rIns="45719" bIns="45719">
            <a:normAutofit/>
          </a:bodyPr>
          <a:lstStyle/>
          <a:p>
            <a:pPr lvl="0">
              <a:defRPr sz="1800" b="0"/>
            </a:pPr>
            <a:r>
              <a:rPr lang="de-CH" sz="4000" dirty="0" err="1"/>
              <a:t>Vol</a:t>
            </a:r>
            <a:r>
              <a:rPr lang="de-CH" sz="4000" dirty="0"/>
              <a:t> A </a:t>
            </a:r>
            <a:r>
              <a:rPr lang="de-CH" sz="4000" dirty="0" err="1" smtClean="0"/>
              <a:t>integration</a:t>
            </a:r>
            <a:r>
              <a:rPr lang="de-CH" sz="4000" dirty="0" smtClean="0"/>
              <a:t> (</a:t>
            </a:r>
            <a:r>
              <a:rPr lang="de-CH" sz="4000" dirty="0" err="1" smtClean="0"/>
              <a:t>cont’d</a:t>
            </a:r>
            <a:r>
              <a:rPr lang="de-CH" sz="4000" dirty="0" smtClean="0"/>
              <a:t>)</a:t>
            </a:r>
            <a:endParaRPr sz="3600" dirty="0">
              <a:solidFill>
                <a:srgbClr val="333399"/>
              </a:solidFill>
            </a:endParaRPr>
          </a:p>
        </p:txBody>
      </p:sp>
      <p:sp>
        <p:nvSpPr>
          <p:cNvPr id="143" name="Shape 143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lIns="45719" tIns="45719" rIns="45719" bIns="45719">
            <a:normAutofit/>
          </a:bodyPr>
          <a:lstStyle/>
          <a:p>
            <a:pPr marL="220578" lvl="0" indent="-220578">
              <a:spcBef>
                <a:spcPts val="800"/>
              </a:spcBef>
              <a:buClrTx/>
              <a:buFontTx/>
              <a:buChar char="•"/>
              <a:defRPr sz="1800"/>
            </a:pPr>
            <a:r>
              <a:rPr sz="2200" dirty="0"/>
              <a:t>OSCAR </a:t>
            </a:r>
            <a:r>
              <a:rPr lang="fr-CH" sz="2200" dirty="0" err="1" smtClean="0"/>
              <a:t>generates</a:t>
            </a:r>
            <a:r>
              <a:rPr lang="fr-CH" sz="2200" dirty="0" smtClean="0"/>
              <a:t> </a:t>
            </a:r>
            <a:r>
              <a:rPr sz="2200" dirty="0" smtClean="0"/>
              <a:t>reports </a:t>
            </a:r>
            <a:r>
              <a:rPr sz="2200" dirty="0"/>
              <a:t>similar to the </a:t>
            </a:r>
            <a:r>
              <a:rPr lang="fr-CH" sz="2200" dirty="0" err="1" smtClean="0"/>
              <a:t>historical</a:t>
            </a:r>
            <a:r>
              <a:rPr sz="2200" dirty="0" smtClean="0"/>
              <a:t> Vol </a:t>
            </a:r>
            <a:r>
              <a:rPr sz="2200" dirty="0"/>
              <a:t>A </a:t>
            </a:r>
            <a:r>
              <a:rPr sz="2200" dirty="0" smtClean="0"/>
              <a:t>flat-files</a:t>
            </a:r>
            <a:r>
              <a:rPr lang="de-CH" sz="2200" dirty="0" smtClean="0"/>
              <a:t>. </a:t>
            </a:r>
            <a:r>
              <a:rPr sz="2200" dirty="0" smtClean="0"/>
              <a:t>The </a:t>
            </a:r>
            <a:r>
              <a:rPr sz="2200" dirty="0"/>
              <a:t>new “</a:t>
            </a:r>
            <a:r>
              <a:rPr sz="2200" dirty="0" smtClean="0"/>
              <a:t>Vol </a:t>
            </a:r>
            <a:r>
              <a:rPr sz="2200" dirty="0"/>
              <a:t>A </a:t>
            </a:r>
            <a:r>
              <a:rPr lang="de-CH" sz="2200" dirty="0" err="1" smtClean="0"/>
              <a:t>legacy</a:t>
            </a:r>
            <a:r>
              <a:rPr lang="de-CH" sz="2200" dirty="0" smtClean="0"/>
              <a:t> </a:t>
            </a:r>
            <a:r>
              <a:rPr sz="2200" dirty="0" smtClean="0"/>
              <a:t>report</a:t>
            </a:r>
            <a:r>
              <a:rPr sz="2200" dirty="0"/>
              <a:t>” </a:t>
            </a:r>
            <a:r>
              <a:rPr lang="fr-CH" sz="2200" dirty="0" smtClean="0"/>
              <a:t>has </a:t>
            </a:r>
            <a:r>
              <a:rPr sz="2200" dirty="0" smtClean="0"/>
              <a:t>all </a:t>
            </a:r>
            <a:r>
              <a:rPr sz="2200" dirty="0"/>
              <a:t>current column headings but </a:t>
            </a:r>
            <a:r>
              <a:rPr lang="fr-CH" sz="2200" dirty="0" err="1" smtClean="0"/>
              <a:t>does</a:t>
            </a:r>
            <a:r>
              <a:rPr lang="fr-CH" sz="2200" dirty="0" smtClean="0"/>
              <a:t> </a:t>
            </a:r>
            <a:r>
              <a:rPr sz="2200" dirty="0" smtClean="0"/>
              <a:t>not </a:t>
            </a:r>
            <a:r>
              <a:rPr sz="2200" dirty="0"/>
              <a:t>contain information in all columns.</a:t>
            </a:r>
          </a:p>
          <a:p>
            <a:pPr marL="220578" lvl="0" indent="-220578">
              <a:spcBef>
                <a:spcPts val="800"/>
              </a:spcBef>
              <a:buClrTx/>
              <a:buFontTx/>
              <a:buChar char="•"/>
              <a:defRPr sz="1800"/>
            </a:pPr>
            <a:r>
              <a:rPr sz="2200" dirty="0"/>
              <a:t>Station information provided to WMO via current </a:t>
            </a:r>
            <a:r>
              <a:rPr sz="2200" dirty="0" smtClean="0"/>
              <a:t>Vol </a:t>
            </a:r>
            <a:r>
              <a:rPr sz="2200" dirty="0"/>
              <a:t>A procedures </a:t>
            </a:r>
            <a:r>
              <a:rPr lang="fr-CH" sz="2200" dirty="0" smtClean="0"/>
              <a:t>are </a:t>
            </a:r>
            <a:r>
              <a:rPr sz="2200" dirty="0" smtClean="0"/>
              <a:t>used </a:t>
            </a:r>
            <a:r>
              <a:rPr sz="2200" dirty="0"/>
              <a:t>to update WIGOS metadata in </a:t>
            </a:r>
            <a:r>
              <a:rPr sz="2200" dirty="0" smtClean="0"/>
              <a:t>OSCAR</a:t>
            </a:r>
            <a:r>
              <a:rPr lang="de-CH" sz="2200" dirty="0" smtClean="0"/>
              <a:t> (</a:t>
            </a:r>
            <a:r>
              <a:rPr lang="de-CH" sz="2200" dirty="0" err="1" smtClean="0"/>
              <a:t>manually</a:t>
            </a:r>
            <a:r>
              <a:rPr lang="de-CH" sz="2200" dirty="0" smtClean="0"/>
              <a:t>!)</a:t>
            </a:r>
            <a:endParaRPr sz="2200" dirty="0"/>
          </a:p>
          <a:p>
            <a:pPr marL="220578" lvl="0" indent="-220578">
              <a:spcBef>
                <a:spcPts val="800"/>
              </a:spcBef>
              <a:buClrTx/>
              <a:buFontTx/>
              <a:buChar char="•"/>
              <a:defRPr sz="1800"/>
            </a:pPr>
            <a:r>
              <a:rPr lang="en-US" sz="2200" dirty="0" smtClean="0"/>
              <a:t>By beginning of 2018, Vol A will officially cease to exist and related procedures used to maintain station information will be discontinued.</a:t>
            </a:r>
          </a:p>
          <a:p>
            <a:pPr marL="220578" lvl="0" indent="-220578">
              <a:spcBef>
                <a:spcPts val="800"/>
              </a:spcBef>
              <a:buClrTx/>
              <a:buFontTx/>
              <a:buChar char="•"/>
              <a:defRPr sz="1800"/>
            </a:pPr>
            <a:endParaRPr lang="de-CH" sz="2200" dirty="0" smtClean="0"/>
          </a:p>
          <a:p>
            <a:pPr marL="220578" lvl="0" indent="-220578">
              <a:spcBef>
                <a:spcPts val="800"/>
              </a:spcBef>
              <a:buClrTx/>
              <a:buFontTx/>
              <a:buChar char="•"/>
              <a:defRPr sz="1800"/>
            </a:pPr>
            <a:r>
              <a:rPr lang="de-CH" sz="2200" dirty="0" err="1" smtClean="0"/>
              <a:t>Machine-to-machine</a:t>
            </a:r>
            <a:r>
              <a:rPr lang="de-CH" sz="2200" dirty="0" smtClean="0"/>
              <a:t> </a:t>
            </a:r>
            <a:r>
              <a:rPr lang="de-CH" sz="2200" dirty="0" err="1" smtClean="0"/>
              <a:t>interface</a:t>
            </a:r>
            <a:r>
              <a:rPr lang="de-CH" sz="2200" dirty="0" smtClean="0"/>
              <a:t> </a:t>
            </a:r>
            <a:r>
              <a:rPr sz="2200" dirty="0" smtClean="0"/>
              <a:t>for </a:t>
            </a:r>
            <a:r>
              <a:rPr lang="de-CH" sz="2200" dirty="0" err="1" smtClean="0"/>
              <a:t>automatic</a:t>
            </a:r>
            <a:r>
              <a:rPr lang="de-CH" sz="2200" dirty="0" smtClean="0"/>
              <a:t> </a:t>
            </a:r>
            <a:r>
              <a:rPr lang="de-CH" sz="2200" dirty="0" err="1" smtClean="0"/>
              <a:t>metadata</a:t>
            </a:r>
            <a:r>
              <a:rPr lang="de-CH" sz="2200" dirty="0" smtClean="0"/>
              <a:t> </a:t>
            </a:r>
            <a:r>
              <a:rPr lang="de-CH" sz="2200" dirty="0" err="1" smtClean="0"/>
              <a:t>transfer</a:t>
            </a:r>
            <a:r>
              <a:rPr lang="de-CH" sz="2200" dirty="0" smtClean="0"/>
              <a:t> </a:t>
            </a:r>
            <a:r>
              <a:rPr lang="de-CH" sz="2200" dirty="0" err="1" smtClean="0"/>
              <a:t>under</a:t>
            </a:r>
            <a:r>
              <a:rPr lang="de-CH" sz="2200" dirty="0" smtClean="0"/>
              <a:t> </a:t>
            </a:r>
            <a:r>
              <a:rPr lang="de-CH" sz="2200" dirty="0" err="1" smtClean="0"/>
              <a:t>development</a:t>
            </a:r>
            <a:r>
              <a:rPr lang="de-CH" sz="2200" dirty="0" smtClean="0"/>
              <a:t>, </a:t>
            </a:r>
            <a:r>
              <a:rPr lang="de-CH" sz="2200" dirty="0" err="1" smtClean="0"/>
              <a:t>expected</a:t>
            </a:r>
            <a:r>
              <a:rPr lang="de-CH" sz="2200" dirty="0" smtClean="0"/>
              <a:t> </a:t>
            </a:r>
            <a:r>
              <a:rPr lang="de-CH" sz="2200" dirty="0" err="1" smtClean="0"/>
              <a:t>for</a:t>
            </a:r>
            <a:r>
              <a:rPr lang="de-CH" sz="2200" dirty="0" smtClean="0"/>
              <a:t> </a:t>
            </a:r>
            <a:r>
              <a:rPr lang="de-CH" sz="2200" dirty="0" err="1" smtClean="0"/>
              <a:t>testing</a:t>
            </a:r>
            <a:r>
              <a:rPr lang="de-CH" sz="2200" dirty="0" smtClean="0"/>
              <a:t> in </a:t>
            </a:r>
            <a:r>
              <a:rPr lang="de-CH" sz="2200" dirty="0" err="1" smtClean="0"/>
              <a:t>July</a:t>
            </a:r>
            <a:r>
              <a:rPr lang="fr-CH" sz="2200" dirty="0" smtClean="0"/>
              <a:t> </a:t>
            </a:r>
            <a:r>
              <a:rPr sz="2200" dirty="0" smtClean="0"/>
              <a:t>201</a:t>
            </a:r>
            <a:r>
              <a:rPr lang="fr-CH" sz="2200" dirty="0" smtClean="0"/>
              <a:t>7</a:t>
            </a:r>
            <a:endParaRPr sz="2200" dirty="0"/>
          </a:p>
        </p:txBody>
      </p:sp>
    </p:spTree>
    <p:extLst>
      <p:ext uri="{BB962C8B-B14F-4D97-AF65-F5344CB8AC3E}">
        <p14:creationId xmlns:p14="http://schemas.microsoft.com/office/powerpoint/2010/main" val="4212567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 smtClean="0"/>
              <a:t>Use</a:t>
            </a:r>
            <a:r>
              <a:rPr lang="de-CH" dirty="0" smtClean="0"/>
              <a:t> </a:t>
            </a:r>
            <a:r>
              <a:rPr lang="de-CH" dirty="0" err="1" smtClean="0"/>
              <a:t>statistics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883921" y="1635761"/>
            <a:ext cx="7791768" cy="429025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5730240" y="6356351"/>
            <a:ext cx="2770131" cy="366183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CIMO TECO, 27 Sep 2016, Madrid</a:t>
            </a:r>
            <a:endParaRPr lang="de-DE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8077" y="1400234"/>
            <a:ext cx="4025899" cy="335491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712934"/>
            <a:ext cx="257175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435711" y="2390745"/>
            <a:ext cx="12795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2000" dirty="0" smtClean="0">
                <a:solidFill>
                  <a:srgbClr val="FF0000"/>
                </a:solidFill>
              </a:rPr>
              <a:t>Global </a:t>
            </a:r>
            <a:r>
              <a:rPr lang="de-CH" sz="2000" dirty="0" err="1" smtClean="0">
                <a:solidFill>
                  <a:srgbClr val="FF0000"/>
                </a:solidFill>
              </a:rPr>
              <a:t>use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555" y="4865987"/>
            <a:ext cx="6413789" cy="1511951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985929" y="5400301"/>
            <a:ext cx="13968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2000" dirty="0" smtClean="0">
                <a:solidFill>
                  <a:srgbClr val="FF0000"/>
                </a:solidFill>
              </a:rPr>
              <a:t>Regular </a:t>
            </a:r>
            <a:r>
              <a:rPr lang="de-CH" sz="2000" dirty="0" err="1" smtClean="0">
                <a:solidFill>
                  <a:srgbClr val="FF0000"/>
                </a:solidFill>
              </a:rPr>
              <a:t>use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369" y="1635762"/>
            <a:ext cx="3792417" cy="260811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/>
        </p:nvSpPr>
        <p:spPr>
          <a:xfrm>
            <a:off x="3043857" y="1567414"/>
            <a:ext cx="768927" cy="65023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2286000" y="6512561"/>
            <a:ext cx="876300" cy="111760"/>
            <a:chOff x="2286000" y="4884421"/>
            <a:chExt cx="876300" cy="83820"/>
          </a:xfrm>
        </p:grpSpPr>
        <p:sp>
          <p:nvSpPr>
            <p:cNvPr id="19" name="Oval 18"/>
            <p:cNvSpPr/>
            <p:nvPr/>
          </p:nvSpPr>
          <p:spPr>
            <a:xfrm rot="10800000">
              <a:off x="2286000" y="4884421"/>
              <a:ext cx="83820" cy="8382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20" name="Oval 19"/>
            <p:cNvSpPr/>
            <p:nvPr/>
          </p:nvSpPr>
          <p:spPr>
            <a:xfrm rot="10800000">
              <a:off x="2682240" y="4884421"/>
              <a:ext cx="83820" cy="8382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21" name="Oval 20"/>
            <p:cNvSpPr/>
            <p:nvPr/>
          </p:nvSpPr>
          <p:spPr>
            <a:xfrm rot="10800000">
              <a:off x="3078480" y="4884421"/>
              <a:ext cx="83820" cy="8382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22" name="Oval 21"/>
            <p:cNvSpPr/>
            <p:nvPr/>
          </p:nvSpPr>
          <p:spPr>
            <a:xfrm rot="10800000">
              <a:off x="2880360" y="4884421"/>
              <a:ext cx="83820" cy="8382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23" name="Oval 22"/>
            <p:cNvSpPr/>
            <p:nvPr/>
          </p:nvSpPr>
          <p:spPr>
            <a:xfrm rot="10800000">
              <a:off x="2484120" y="4884421"/>
              <a:ext cx="83820" cy="8382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</p:grpSp>
    </p:spTree>
    <p:extLst>
      <p:ext uri="{BB962C8B-B14F-4D97-AF65-F5344CB8AC3E}">
        <p14:creationId xmlns:p14="http://schemas.microsoft.com/office/powerpoint/2010/main" val="3458280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1513" y="340177"/>
            <a:ext cx="7772400" cy="1081087"/>
          </a:xfrm>
        </p:spPr>
        <p:txBody>
          <a:bodyPr anchor="ctr">
            <a:normAutofit/>
          </a:bodyPr>
          <a:lstStyle/>
          <a:p>
            <a:r>
              <a:rPr lang="fr-CH" sz="2800" dirty="0" smtClean="0">
                <a:solidFill>
                  <a:schemeClr val="tx1"/>
                </a:solidFill>
                <a:latin typeface="+mj-lt"/>
              </a:rPr>
              <a:t>Focal Points for OSCAR/Surface as at 11/05/2017</a:t>
            </a:r>
            <a:endParaRPr lang="en-US" sz="28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200" y="1433963"/>
            <a:ext cx="7124700" cy="5037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189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sz="3600" dirty="0" smtClean="0"/>
              <a:t>EXCHANGE FORMAT</a:t>
            </a:r>
            <a:br>
              <a:rPr lang="de-CH" sz="3600" dirty="0" smtClean="0"/>
            </a:br>
            <a:r>
              <a:rPr lang="de-CH" dirty="0" smtClean="0"/>
              <a:t>&amp; AUTOMATION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621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 smtClean="0"/>
              <a:t>Mass changes / batch processing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191206" cy="4525963"/>
          </a:xfrm>
        </p:spPr>
        <p:txBody>
          <a:bodyPr>
            <a:normAutofit fontScale="92500" lnSpcReduction="10000"/>
          </a:bodyPr>
          <a:lstStyle/>
          <a:p>
            <a:r>
              <a:rPr lang="de-CH" dirty="0" smtClean="0"/>
              <a:t>OSCAR </a:t>
            </a:r>
            <a:r>
              <a:rPr lang="de-CH" dirty="0" err="1" smtClean="0"/>
              <a:t>machine-to-machine</a:t>
            </a:r>
            <a:r>
              <a:rPr lang="de-CH" dirty="0" smtClean="0"/>
              <a:t> </a:t>
            </a:r>
            <a:r>
              <a:rPr lang="de-CH" dirty="0" err="1" smtClean="0"/>
              <a:t>interface</a:t>
            </a:r>
            <a:r>
              <a:rPr lang="de-CH" dirty="0" smtClean="0"/>
              <a:t> (API) </a:t>
            </a:r>
            <a:r>
              <a:rPr lang="de-CH" dirty="0" err="1" smtClean="0"/>
              <a:t>for</a:t>
            </a:r>
            <a:r>
              <a:rPr lang="de-CH" dirty="0" smtClean="0"/>
              <a:t> </a:t>
            </a:r>
            <a:r>
              <a:rPr lang="de-CH" dirty="0" err="1" smtClean="0"/>
              <a:t>automated</a:t>
            </a:r>
            <a:r>
              <a:rPr lang="de-CH" dirty="0" smtClean="0"/>
              <a:t> </a:t>
            </a:r>
          </a:p>
          <a:p>
            <a:pPr lvl="1"/>
            <a:r>
              <a:rPr lang="de-CH" dirty="0" err="1" smtClean="0"/>
              <a:t>delivery</a:t>
            </a:r>
            <a:r>
              <a:rPr lang="de-CH" dirty="0" smtClean="0"/>
              <a:t> </a:t>
            </a:r>
            <a:r>
              <a:rPr lang="de-CH" dirty="0" err="1" smtClean="0"/>
              <a:t>of</a:t>
            </a:r>
            <a:r>
              <a:rPr lang="de-CH" dirty="0" smtClean="0"/>
              <a:t> </a:t>
            </a:r>
            <a:r>
              <a:rPr lang="de-CH" dirty="0" err="1" smtClean="0"/>
              <a:t>metadata</a:t>
            </a:r>
            <a:r>
              <a:rPr lang="de-CH" dirty="0" smtClean="0"/>
              <a:t> </a:t>
            </a:r>
            <a:r>
              <a:rPr lang="de-CH" dirty="0" err="1" smtClean="0"/>
              <a:t>from</a:t>
            </a:r>
            <a:r>
              <a:rPr lang="de-CH" dirty="0" smtClean="0"/>
              <a:t> </a:t>
            </a:r>
            <a:r>
              <a:rPr lang="de-CH" dirty="0" err="1" smtClean="0"/>
              <a:t>existing</a:t>
            </a:r>
            <a:r>
              <a:rPr lang="de-CH" dirty="0" smtClean="0"/>
              <a:t> national or regional </a:t>
            </a:r>
            <a:r>
              <a:rPr lang="de-CH" dirty="0" err="1" smtClean="0"/>
              <a:t>station</a:t>
            </a:r>
            <a:r>
              <a:rPr lang="de-CH" dirty="0" smtClean="0"/>
              <a:t> </a:t>
            </a:r>
            <a:r>
              <a:rPr lang="de-CH" dirty="0" err="1" smtClean="0"/>
              <a:t>databases</a:t>
            </a:r>
            <a:endParaRPr lang="de-CH" dirty="0" smtClean="0"/>
          </a:p>
          <a:p>
            <a:pPr lvl="1"/>
            <a:r>
              <a:rPr lang="de-CH" dirty="0" err="1"/>
              <a:t>r</a:t>
            </a:r>
            <a:r>
              <a:rPr lang="de-CH" dirty="0" err="1" smtClean="0"/>
              <a:t>etrieval</a:t>
            </a:r>
            <a:r>
              <a:rPr lang="de-CH" dirty="0" smtClean="0"/>
              <a:t> </a:t>
            </a:r>
            <a:r>
              <a:rPr lang="de-CH" dirty="0" err="1" smtClean="0"/>
              <a:t>of</a:t>
            </a:r>
            <a:r>
              <a:rPr lang="de-CH" dirty="0" smtClean="0"/>
              <a:t> </a:t>
            </a:r>
            <a:r>
              <a:rPr lang="de-CH" dirty="0" err="1" smtClean="0"/>
              <a:t>metadata</a:t>
            </a:r>
            <a:r>
              <a:rPr lang="de-CH" dirty="0" smtClean="0"/>
              <a:t> </a:t>
            </a:r>
            <a:r>
              <a:rPr lang="de-CH" dirty="0" err="1" smtClean="0"/>
              <a:t>for</a:t>
            </a:r>
            <a:r>
              <a:rPr lang="de-CH" dirty="0" smtClean="0"/>
              <a:t> </a:t>
            </a:r>
            <a:r>
              <a:rPr lang="de-CH" dirty="0" err="1" smtClean="0"/>
              <a:t>specific</a:t>
            </a:r>
            <a:r>
              <a:rPr lang="de-CH" dirty="0" smtClean="0"/>
              <a:t> </a:t>
            </a:r>
            <a:r>
              <a:rPr lang="de-CH" dirty="0" err="1" smtClean="0"/>
              <a:t>analyses</a:t>
            </a:r>
            <a:r>
              <a:rPr lang="de-CH" dirty="0" smtClean="0"/>
              <a:t> </a:t>
            </a:r>
            <a:r>
              <a:rPr lang="de-CH" dirty="0" err="1" smtClean="0"/>
              <a:t>and</a:t>
            </a:r>
            <a:r>
              <a:rPr lang="de-CH" dirty="0" smtClean="0"/>
              <a:t> </a:t>
            </a:r>
            <a:r>
              <a:rPr lang="de-CH" dirty="0" err="1" smtClean="0"/>
              <a:t>planning</a:t>
            </a:r>
            <a:endParaRPr lang="de-CH" dirty="0" smtClean="0"/>
          </a:p>
          <a:p>
            <a:endParaRPr lang="de-CH" dirty="0"/>
          </a:p>
          <a:p>
            <a:r>
              <a:rPr lang="de-CH" dirty="0" smtClean="0"/>
              <a:t>Exchange </a:t>
            </a:r>
            <a:r>
              <a:rPr lang="de-CH" dirty="0" err="1" smtClean="0"/>
              <a:t>format</a:t>
            </a:r>
            <a:r>
              <a:rPr lang="de-CH" dirty="0" smtClean="0"/>
              <a:t> </a:t>
            </a:r>
            <a:r>
              <a:rPr lang="de-CH" dirty="0" err="1" smtClean="0"/>
              <a:t>based</a:t>
            </a:r>
            <a:r>
              <a:rPr lang="de-CH" dirty="0" smtClean="0"/>
              <a:t> on WIGOS metadata standard</a:t>
            </a:r>
          </a:p>
        </p:txBody>
      </p:sp>
      <p:sp>
        <p:nvSpPr>
          <p:cNvPr id="5" name="Flowchart: Magnetic Disk 4"/>
          <p:cNvSpPr/>
          <p:nvPr/>
        </p:nvSpPr>
        <p:spPr>
          <a:xfrm>
            <a:off x="5886667" y="1831665"/>
            <a:ext cx="1528638" cy="1054410"/>
          </a:xfrm>
          <a:prstGeom prst="flowChartMagneticDisk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dirty="0" smtClean="0"/>
              <a:t>OSCAR</a:t>
            </a:r>
            <a:endParaRPr lang="en-US" dirty="0"/>
          </a:p>
        </p:txBody>
      </p:sp>
      <p:sp>
        <p:nvSpPr>
          <p:cNvPr id="6" name="Flowchart: Magnetic Disk 5"/>
          <p:cNvSpPr/>
          <p:nvPr/>
        </p:nvSpPr>
        <p:spPr>
          <a:xfrm>
            <a:off x="5412287" y="5193077"/>
            <a:ext cx="1224136" cy="879252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dirty="0" smtClean="0"/>
              <a:t>National DB</a:t>
            </a:r>
            <a:endParaRPr lang="en-US" dirty="0"/>
          </a:p>
        </p:txBody>
      </p:sp>
      <p:sp>
        <p:nvSpPr>
          <p:cNvPr id="8" name="Flowchart: Magnetic Disk 7"/>
          <p:cNvSpPr/>
          <p:nvPr/>
        </p:nvSpPr>
        <p:spPr>
          <a:xfrm>
            <a:off x="7686867" y="5661248"/>
            <a:ext cx="1224136" cy="879252"/>
          </a:xfrm>
          <a:prstGeom prst="flowChartMagneticDisk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dirty="0" err="1" smtClean="0"/>
              <a:t>Regional</a:t>
            </a:r>
            <a:r>
              <a:rPr lang="fr-CH" dirty="0" smtClean="0"/>
              <a:t/>
            </a:r>
            <a:br>
              <a:rPr lang="fr-CH" dirty="0" smtClean="0"/>
            </a:br>
            <a:r>
              <a:rPr lang="fr-CH" dirty="0" smtClean="0"/>
              <a:t>DB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265739" y="2660650"/>
            <a:ext cx="1271495" cy="45085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dirty="0" smtClean="0"/>
              <a:t>API</a:t>
            </a:r>
            <a:endParaRPr lang="en-US" dirty="0"/>
          </a:p>
        </p:txBody>
      </p:sp>
      <p:sp>
        <p:nvSpPr>
          <p:cNvPr id="10" name="Flowchart: Magnetic Disk 9"/>
          <p:cNvSpPr/>
          <p:nvPr/>
        </p:nvSpPr>
        <p:spPr>
          <a:xfrm>
            <a:off x="7768902" y="3846312"/>
            <a:ext cx="1224136" cy="879252"/>
          </a:xfrm>
          <a:prstGeom prst="flowChartMagneticDisk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dirty="0" smtClean="0"/>
              <a:t>WDC</a:t>
            </a:r>
            <a:endParaRPr lang="en-US" dirty="0"/>
          </a:p>
        </p:txBody>
      </p:sp>
      <p:sp>
        <p:nvSpPr>
          <p:cNvPr id="4" name="Up-Down Arrow 3"/>
          <p:cNvSpPr/>
          <p:nvPr/>
        </p:nvSpPr>
        <p:spPr>
          <a:xfrm rot="730771">
            <a:off x="6112498" y="3578658"/>
            <a:ext cx="393700" cy="1414560"/>
          </a:xfrm>
          <a:prstGeom prst="up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Up-Down Arrow 12"/>
          <p:cNvSpPr/>
          <p:nvPr/>
        </p:nvSpPr>
        <p:spPr>
          <a:xfrm rot="20557601">
            <a:off x="7240244" y="3329483"/>
            <a:ext cx="393700" cy="2329156"/>
          </a:xfrm>
          <a:prstGeom prst="up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Up-Down Arrow 13"/>
          <p:cNvSpPr/>
          <p:nvPr/>
        </p:nvSpPr>
        <p:spPr>
          <a:xfrm rot="18685589">
            <a:off x="7727218" y="3057918"/>
            <a:ext cx="393700" cy="723491"/>
          </a:xfrm>
          <a:prstGeom prst="up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86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OSCAR/Surface </a:t>
            </a:r>
            <a:r>
              <a:rPr lang="de-CH" dirty="0" err="1"/>
              <a:t>m</a:t>
            </a:r>
            <a:r>
              <a:rPr lang="de-CH" dirty="0" err="1" smtClean="0"/>
              <a:t>etadata</a:t>
            </a:r>
            <a:r>
              <a:rPr lang="de-CH" dirty="0" smtClean="0"/>
              <a:t> </a:t>
            </a:r>
            <a:r>
              <a:rPr lang="de-CH" dirty="0" err="1" smtClean="0"/>
              <a:t>sources</a:t>
            </a:r>
            <a:endParaRPr lang="en-US" dirty="0"/>
          </a:p>
        </p:txBody>
      </p:sp>
      <p:pic>
        <p:nvPicPr>
          <p:cNvPr id="4" name="Picture 3" descr="H:\My Documents\Dienstreisen\CIMO2016\gawsis-oscar_sources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349" y="1635762"/>
            <a:ext cx="7397634" cy="439610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77140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WIGOS </a:t>
            </a:r>
            <a:r>
              <a:rPr lang="de-CH" dirty="0" err="1" smtClean="0"/>
              <a:t>Metadata</a:t>
            </a:r>
            <a:r>
              <a:rPr lang="de-CH" dirty="0" smtClean="0"/>
              <a:t> </a:t>
            </a:r>
            <a:r>
              <a:rPr lang="de-CH" dirty="0" err="1" smtClean="0"/>
              <a:t>Representation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30040" cy="4525963"/>
          </a:xfrm>
          <a:prstGeom prst="rect">
            <a:avLst/>
          </a:prstGeom>
        </p:spPr>
        <p:txBody>
          <a:bodyPr/>
          <a:lstStyle/>
          <a:p>
            <a:r>
              <a:rPr lang="de-CH" sz="1800" dirty="0" smtClean="0"/>
              <a:t>Development </a:t>
            </a:r>
            <a:r>
              <a:rPr lang="de-CH" sz="1800" dirty="0" err="1" smtClean="0"/>
              <a:t>of</a:t>
            </a:r>
            <a:r>
              <a:rPr lang="de-CH" sz="1800" dirty="0" smtClean="0"/>
              <a:t> UML </a:t>
            </a:r>
            <a:r>
              <a:rPr lang="de-CH" sz="1800" dirty="0" err="1" smtClean="0"/>
              <a:t>model</a:t>
            </a:r>
            <a:r>
              <a:rPr lang="de-CH" sz="1800" dirty="0" smtClean="0"/>
              <a:t> </a:t>
            </a:r>
            <a:r>
              <a:rPr lang="de-CH" sz="1800" dirty="0" err="1" smtClean="0"/>
              <a:t>by</a:t>
            </a:r>
            <a:r>
              <a:rPr lang="de-CH" sz="1800" dirty="0" smtClean="0"/>
              <a:t> IPET-MDRD sub-group</a:t>
            </a:r>
          </a:p>
          <a:p>
            <a:r>
              <a:rPr lang="de-CH" sz="1800" dirty="0" smtClean="0"/>
              <a:t>Model </a:t>
            </a:r>
            <a:r>
              <a:rPr lang="de-CH" sz="1800" dirty="0" err="1" smtClean="0"/>
              <a:t>uses</a:t>
            </a:r>
            <a:r>
              <a:rPr lang="de-CH" sz="1800" dirty="0" smtClean="0"/>
              <a:t> OGC/ISO19156 </a:t>
            </a:r>
            <a:r>
              <a:rPr lang="de-CH" sz="1800" dirty="0" err="1" smtClean="0"/>
              <a:t>standard</a:t>
            </a:r>
            <a:r>
              <a:rPr lang="de-CH" sz="1800" dirty="0" smtClean="0"/>
              <a:t> (Obs &amp; </a:t>
            </a:r>
            <a:r>
              <a:rPr lang="de-CH" sz="1800" dirty="0" err="1" smtClean="0"/>
              <a:t>Meas</a:t>
            </a:r>
            <a:r>
              <a:rPr lang="de-CH" sz="1800" dirty="0" smtClean="0"/>
              <a:t>)</a:t>
            </a:r>
            <a:endParaRPr lang="de-CH" sz="1800" dirty="0"/>
          </a:p>
          <a:p>
            <a:r>
              <a:rPr lang="de-CH" sz="1800" dirty="0" err="1" smtClean="0"/>
              <a:t>Consultations</a:t>
            </a:r>
            <a:r>
              <a:rPr lang="de-CH" sz="1800" dirty="0" smtClean="0"/>
              <a:t> </a:t>
            </a:r>
            <a:r>
              <a:rPr lang="de-CH" sz="1800" dirty="0" err="1" smtClean="0"/>
              <a:t>prior</a:t>
            </a:r>
            <a:r>
              <a:rPr lang="de-CH" sz="1800" dirty="0" smtClean="0"/>
              <a:t> </a:t>
            </a:r>
            <a:r>
              <a:rPr lang="de-CH" sz="1800" dirty="0" err="1" smtClean="0"/>
              <a:t>to</a:t>
            </a:r>
            <a:r>
              <a:rPr lang="de-CH" sz="1800" dirty="0" smtClean="0"/>
              <a:t> CBS-16 </a:t>
            </a:r>
            <a:r>
              <a:rPr lang="de-CH" sz="1800" dirty="0" err="1" smtClean="0"/>
              <a:t>confirmed</a:t>
            </a:r>
            <a:r>
              <a:rPr lang="de-CH" sz="1800" dirty="0" smtClean="0"/>
              <a:t> </a:t>
            </a:r>
            <a:r>
              <a:rPr lang="de-CH" sz="1800" dirty="0" err="1" smtClean="0"/>
              <a:t>approach</a:t>
            </a:r>
            <a:endParaRPr lang="de-CH" sz="1800" dirty="0" smtClean="0"/>
          </a:p>
          <a:p>
            <a:r>
              <a:rPr lang="de-CH" sz="1800" dirty="0" smtClean="0"/>
              <a:t>REST API (</a:t>
            </a:r>
            <a:r>
              <a:rPr lang="de-CH" sz="1800" dirty="0" err="1" smtClean="0"/>
              <a:t>under</a:t>
            </a:r>
            <a:r>
              <a:rPr lang="de-CH" sz="1800" dirty="0" smtClean="0"/>
              <a:t> </a:t>
            </a:r>
            <a:r>
              <a:rPr lang="de-CH" sz="1800" dirty="0" err="1" smtClean="0"/>
              <a:t>development</a:t>
            </a:r>
            <a:r>
              <a:rPr lang="de-CH" sz="1800" dirty="0" smtClean="0"/>
              <a:t>) </a:t>
            </a:r>
            <a:r>
              <a:rPr lang="de-CH" sz="1800" dirty="0" err="1" smtClean="0"/>
              <a:t>for</a:t>
            </a:r>
            <a:r>
              <a:rPr lang="de-CH" sz="1800" dirty="0" smtClean="0"/>
              <a:t> </a:t>
            </a:r>
            <a:r>
              <a:rPr lang="de-CH" sz="1800" dirty="0" err="1" smtClean="0">
                <a:sym typeface="Wingdings" panose="05000000000000000000" pitchFamily="2" charset="2"/>
              </a:rPr>
              <a:t>submission</a:t>
            </a:r>
            <a:r>
              <a:rPr lang="de-CH" sz="1800" dirty="0" smtClean="0">
                <a:sym typeface="Wingdings" panose="05000000000000000000" pitchFamily="2" charset="2"/>
              </a:rPr>
              <a:t> </a:t>
            </a:r>
            <a:r>
              <a:rPr lang="de-CH" sz="1800" dirty="0" err="1" smtClean="0">
                <a:sym typeface="Wingdings" panose="05000000000000000000" pitchFamily="2" charset="2"/>
              </a:rPr>
              <a:t>of</a:t>
            </a:r>
            <a:r>
              <a:rPr lang="de-CH" sz="1800" dirty="0" smtClean="0">
                <a:sym typeface="Wingdings" panose="05000000000000000000" pitchFamily="2" charset="2"/>
              </a:rPr>
              <a:t> </a:t>
            </a:r>
            <a:r>
              <a:rPr lang="de-CH" sz="1800" dirty="0" err="1" smtClean="0">
                <a:sym typeface="Wingdings" panose="05000000000000000000" pitchFamily="2" charset="2"/>
              </a:rPr>
              <a:t>full</a:t>
            </a:r>
            <a:r>
              <a:rPr lang="de-CH" sz="1800" dirty="0" smtClean="0">
                <a:sym typeface="Wingdings" panose="05000000000000000000" pitchFamily="2" charset="2"/>
              </a:rPr>
              <a:t> </a:t>
            </a:r>
            <a:r>
              <a:rPr lang="de-CH" sz="1800" dirty="0" err="1" smtClean="0">
                <a:sym typeface="Wingdings" panose="05000000000000000000" pitchFamily="2" charset="2"/>
              </a:rPr>
              <a:t>records</a:t>
            </a:r>
            <a:r>
              <a:rPr lang="de-CH" sz="1800" dirty="0" smtClean="0">
                <a:sym typeface="Wingdings" panose="05000000000000000000" pitchFamily="2" charset="2"/>
              </a:rPr>
              <a:t> </a:t>
            </a:r>
            <a:r>
              <a:rPr lang="de-CH" sz="1800" dirty="0" err="1">
                <a:sym typeface="Wingdings" panose="05000000000000000000" pitchFamily="2" charset="2"/>
              </a:rPr>
              <a:t>or</a:t>
            </a:r>
            <a:r>
              <a:rPr lang="de-CH" sz="1800" dirty="0">
                <a:sym typeface="Wingdings" panose="05000000000000000000" pitchFamily="2" charset="2"/>
              </a:rPr>
              <a:t> </a:t>
            </a:r>
            <a:r>
              <a:rPr lang="de-CH" sz="1800" dirty="0" err="1">
                <a:sym typeface="Wingdings" panose="05000000000000000000" pitchFamily="2" charset="2"/>
              </a:rPr>
              <a:t>increments</a:t>
            </a:r>
            <a:r>
              <a:rPr lang="de-CH" sz="1800" dirty="0">
                <a:sym typeface="Wingdings" panose="05000000000000000000" pitchFamily="2" charset="2"/>
              </a:rPr>
              <a:t> </a:t>
            </a:r>
            <a:r>
              <a:rPr lang="de-CH" sz="1800" dirty="0" err="1">
                <a:sym typeface="Wingdings" panose="05000000000000000000" pitchFamily="2" charset="2"/>
              </a:rPr>
              <a:t>or</a:t>
            </a:r>
            <a:r>
              <a:rPr lang="de-CH" sz="1800" dirty="0">
                <a:sym typeface="Wingdings" panose="05000000000000000000" pitchFamily="2" charset="2"/>
              </a:rPr>
              <a:t> </a:t>
            </a:r>
            <a:r>
              <a:rPr lang="de-CH" sz="1800" dirty="0" err="1">
                <a:sym typeface="Wingdings" panose="05000000000000000000" pitchFamily="2" charset="2"/>
              </a:rPr>
              <a:t>parts</a:t>
            </a:r>
            <a:r>
              <a:rPr lang="de-CH" sz="1800" dirty="0">
                <a:sym typeface="Wingdings" panose="05000000000000000000" pitchFamily="2" charset="2"/>
              </a:rPr>
              <a:t>, e.g., </a:t>
            </a:r>
            <a:r>
              <a:rPr lang="de-CH" sz="1800" dirty="0" err="1">
                <a:sym typeface="Wingdings" panose="05000000000000000000" pitchFamily="2" charset="2"/>
              </a:rPr>
              <a:t>new</a:t>
            </a:r>
            <a:r>
              <a:rPr lang="de-CH" sz="1800" dirty="0">
                <a:sym typeface="Wingdings" panose="05000000000000000000" pitchFamily="2" charset="2"/>
              </a:rPr>
              <a:t> </a:t>
            </a:r>
            <a:r>
              <a:rPr lang="de-CH" sz="1800" dirty="0" err="1">
                <a:sym typeface="Wingdings" panose="05000000000000000000" pitchFamily="2" charset="2"/>
              </a:rPr>
              <a:t>observation</a:t>
            </a:r>
            <a:r>
              <a:rPr lang="de-CH" sz="1800" dirty="0">
                <a:sym typeface="Wingdings" panose="05000000000000000000" pitchFamily="2" charset="2"/>
              </a:rPr>
              <a:t> at </a:t>
            </a:r>
            <a:r>
              <a:rPr lang="de-CH" sz="1800" dirty="0" err="1">
                <a:sym typeface="Wingdings" panose="05000000000000000000" pitchFamily="2" charset="2"/>
              </a:rPr>
              <a:t>existing</a:t>
            </a:r>
            <a:r>
              <a:rPr lang="de-CH" sz="1800" dirty="0">
                <a:sym typeface="Wingdings" panose="05000000000000000000" pitchFamily="2" charset="2"/>
              </a:rPr>
              <a:t> </a:t>
            </a:r>
            <a:r>
              <a:rPr lang="de-CH" sz="1800" dirty="0" err="1">
                <a:sym typeface="Wingdings" panose="05000000000000000000" pitchFamily="2" charset="2"/>
              </a:rPr>
              <a:t>station</a:t>
            </a:r>
            <a:r>
              <a:rPr lang="de-CH" sz="1800" dirty="0">
                <a:sym typeface="Wingdings" panose="05000000000000000000" pitchFamily="2" charset="2"/>
              </a:rPr>
              <a:t>/</a:t>
            </a:r>
            <a:r>
              <a:rPr lang="de-CH" sz="1800" dirty="0" err="1">
                <a:sym typeface="Wingdings" panose="05000000000000000000" pitchFamily="2" charset="2"/>
              </a:rPr>
              <a:t>platform</a:t>
            </a:r>
            <a:endParaRPr lang="de-CH" sz="1800" dirty="0" smtClean="0"/>
          </a:p>
          <a:p>
            <a:endParaRPr lang="de-CH" sz="1800" dirty="0" smtClean="0"/>
          </a:p>
          <a:p>
            <a:endParaRPr lang="en-US" sz="1800" dirty="0"/>
          </a:p>
        </p:txBody>
      </p:sp>
      <p:pic>
        <p:nvPicPr>
          <p:cNvPr id="11" name="Picture 1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300" y="1635760"/>
            <a:ext cx="4289742" cy="447118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8" name="Group 17"/>
          <p:cNvGrpSpPr/>
          <p:nvPr/>
        </p:nvGrpSpPr>
        <p:grpSpPr>
          <a:xfrm>
            <a:off x="4843037" y="2548467"/>
            <a:ext cx="3984143" cy="3234268"/>
            <a:chOff x="4843036" y="1911350"/>
            <a:chExt cx="3984143" cy="2425701"/>
          </a:xfrm>
        </p:grpSpPr>
        <p:sp>
          <p:nvSpPr>
            <p:cNvPr id="12" name="TextBox 11"/>
            <p:cNvSpPr txBox="1"/>
            <p:nvPr/>
          </p:nvSpPr>
          <p:spPr>
            <a:xfrm>
              <a:off x="6394450" y="2231208"/>
              <a:ext cx="747503" cy="193027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txBody>
            <a:bodyPr wrap="none" lIns="36000" tIns="36000" rIns="36000" bIns="36000" rtlCol="0">
              <a:spAutoFit/>
            </a:bodyPr>
            <a:lstStyle/>
            <a:p>
              <a:r>
                <a:rPr lang="de-CH" sz="1200" dirty="0" err="1" smtClean="0"/>
                <a:t>ObsFacility</a:t>
              </a:r>
              <a:endParaRPr lang="en-US" sz="1200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001000" y="2231208"/>
              <a:ext cx="826179" cy="193027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txBody>
            <a:bodyPr wrap="none" lIns="36000" tIns="36000" rIns="36000" bIns="36000" rtlCol="0">
              <a:spAutoFit/>
            </a:bodyPr>
            <a:lstStyle/>
            <a:p>
              <a:r>
                <a:rPr lang="de-CH" sz="1200" dirty="0" smtClean="0"/>
                <a:t>Instruments</a:t>
              </a:r>
              <a:endParaRPr lang="en-US" sz="1200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843036" y="1911350"/>
              <a:ext cx="1227564" cy="99216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txBody>
            <a:bodyPr wrap="none" lIns="36000" tIns="36000" rIns="36000" bIns="36000" rtlCol="0">
              <a:noAutofit/>
            </a:bodyPr>
            <a:lstStyle/>
            <a:p>
              <a:r>
                <a:rPr lang="de-CH" sz="1200" dirty="0" smtClean="0"/>
                <a:t>Observation</a:t>
              </a:r>
              <a:r>
                <a:rPr lang="en-US" sz="1200" dirty="0" smtClean="0"/>
                <a:t>s</a:t>
              </a:r>
            </a:p>
            <a:p>
              <a:pPr marL="171450" indent="-171450">
                <a:buFontTx/>
                <a:buChar char="-"/>
              </a:pPr>
              <a:r>
                <a:rPr lang="de-CH" sz="1050" dirty="0"/>
                <a:t>V</a:t>
              </a:r>
              <a:r>
                <a:rPr lang="de-CH" sz="1050" dirty="0" smtClean="0"/>
                <a:t>ariable</a:t>
              </a:r>
            </a:p>
            <a:p>
              <a:pPr marL="171450" indent="-171450">
                <a:buFontTx/>
                <a:buChar char="-"/>
              </a:pPr>
              <a:r>
                <a:rPr lang="de-CH" sz="1050" dirty="0" err="1" smtClean="0"/>
                <a:t>Method</a:t>
              </a:r>
              <a:endParaRPr lang="de-CH" sz="1050" dirty="0"/>
            </a:p>
            <a:p>
              <a:pPr marL="171450" indent="-171450">
                <a:buFontTx/>
                <a:buChar char="-"/>
              </a:pPr>
              <a:r>
                <a:rPr lang="de-CH" sz="1050" dirty="0" smtClean="0"/>
                <a:t>(</a:t>
              </a:r>
              <a:r>
                <a:rPr lang="de-CH" sz="1050" dirty="0" err="1" smtClean="0"/>
                <a:t>homogeneous</a:t>
              </a:r>
              <a:r>
                <a:rPr lang="de-CH" sz="1050" dirty="0" smtClean="0"/>
                <a:t>) </a:t>
              </a:r>
              <a:br>
                <a:rPr lang="de-CH" sz="1050" dirty="0" smtClean="0"/>
              </a:br>
              <a:r>
                <a:rPr lang="de-CH" sz="1050" dirty="0"/>
                <a:t>S</a:t>
              </a:r>
              <a:r>
                <a:rPr lang="de-CH" sz="1050" dirty="0" smtClean="0"/>
                <a:t>egments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615568" y="3560301"/>
              <a:ext cx="1064632" cy="77675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txBody>
            <a:bodyPr wrap="none" lIns="36000" tIns="36000" rIns="36000" bIns="36000" rtlCol="0">
              <a:noAutofit/>
            </a:bodyPr>
            <a:lstStyle/>
            <a:p>
              <a:r>
                <a:rPr lang="de-CH" sz="1200" dirty="0" err="1" smtClean="0"/>
                <a:t>Logbooks</a:t>
              </a:r>
              <a:endParaRPr lang="de-CH" sz="1200" dirty="0" smtClean="0"/>
            </a:p>
            <a:p>
              <a:pPr marL="171450" indent="-171450">
                <a:buFontTx/>
                <a:buChar char="-"/>
              </a:pPr>
              <a:r>
                <a:rPr lang="de-CH" sz="1000" dirty="0" smtClean="0"/>
                <a:t>Event</a:t>
              </a:r>
            </a:p>
            <a:p>
              <a:pPr marL="171450" indent="-171450">
                <a:buFontTx/>
                <a:buChar char="-"/>
              </a:pPr>
              <a:r>
                <a:rPr lang="de-CH" sz="1000" dirty="0" smtClean="0"/>
                <a:t>Maintenance</a:t>
              </a:r>
            </a:p>
            <a:p>
              <a:pPr marL="171450" indent="-171450">
                <a:buFontTx/>
                <a:buChar char="-"/>
              </a:pPr>
              <a:r>
                <a:rPr lang="de-CH" sz="1000" dirty="0" err="1" smtClean="0"/>
                <a:t>Calibration</a:t>
              </a:r>
              <a:endParaRPr lang="de-CH" sz="1000" dirty="0" smtClean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281653" y="3463005"/>
              <a:ext cx="916197" cy="87199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txBody>
            <a:bodyPr wrap="none" lIns="36000" tIns="36000" rIns="36000" bIns="36000" rtlCol="0">
              <a:noAutofit/>
            </a:bodyPr>
            <a:lstStyle/>
            <a:p>
              <a:r>
                <a:rPr lang="de-CH" sz="1200" dirty="0" err="1" smtClean="0"/>
                <a:t>Processes</a:t>
              </a:r>
              <a:endParaRPr lang="de-CH" sz="1200" dirty="0" smtClean="0"/>
            </a:p>
            <a:p>
              <a:pPr marL="171450" indent="-171450">
                <a:buFontTx/>
                <a:buChar char="-"/>
              </a:pPr>
              <a:r>
                <a:rPr lang="de-CH" sz="1000" dirty="0" smtClean="0"/>
                <a:t>Schedule</a:t>
              </a:r>
            </a:p>
            <a:p>
              <a:pPr marL="171450" indent="-171450">
                <a:buFontTx/>
                <a:buChar char="-"/>
              </a:pPr>
              <a:r>
                <a:rPr lang="de-CH" sz="1000" dirty="0" smtClean="0"/>
                <a:t>Sampling</a:t>
              </a:r>
            </a:p>
            <a:p>
              <a:pPr marL="171450" indent="-171450">
                <a:buFontTx/>
                <a:buChar char="-"/>
              </a:pPr>
              <a:r>
                <a:rPr lang="de-CH" sz="1000" dirty="0" smtClean="0"/>
                <a:t>Processing</a:t>
              </a:r>
            </a:p>
            <a:p>
              <a:pPr marL="171450" indent="-171450">
                <a:buFontTx/>
                <a:buChar char="-"/>
              </a:pPr>
              <a:r>
                <a:rPr lang="de-CH" sz="1000" dirty="0" smtClean="0"/>
                <a:t>Reporting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8821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 smtClean="0"/>
              <a:t>summary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638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Motivation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 err="1" smtClean="0"/>
              <a:t>Why</a:t>
            </a:r>
            <a:r>
              <a:rPr lang="de-CH" dirty="0" smtClean="0"/>
              <a:t> do </a:t>
            </a:r>
            <a:r>
              <a:rPr lang="de-CH" dirty="0" err="1" smtClean="0"/>
              <a:t>we</a:t>
            </a:r>
            <a:r>
              <a:rPr lang="de-CH" dirty="0" smtClean="0"/>
              <a:t> </a:t>
            </a:r>
            <a:r>
              <a:rPr lang="de-CH" dirty="0" err="1" smtClean="0"/>
              <a:t>need</a:t>
            </a:r>
            <a:r>
              <a:rPr lang="de-CH" dirty="0" smtClean="0"/>
              <a:t> </a:t>
            </a:r>
            <a:r>
              <a:rPr lang="de-CH" dirty="0" err="1" smtClean="0"/>
              <a:t>Metadata</a:t>
            </a:r>
            <a:r>
              <a:rPr lang="de-CH" dirty="0" smtClean="0"/>
              <a:t> </a:t>
            </a:r>
            <a:r>
              <a:rPr lang="de-CH" dirty="0" err="1" smtClean="0"/>
              <a:t>and</a:t>
            </a:r>
            <a:r>
              <a:rPr lang="de-CH" dirty="0" smtClean="0"/>
              <a:t> OSCAR?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384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4373" y="984657"/>
            <a:ext cx="3367741" cy="320117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sx="1000" sy="1000" algn="tl" rotWithShape="0">
              <a:prstClr val="black"/>
            </a:outerShdw>
          </a:effectLst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447801" y="274638"/>
            <a:ext cx="6350000" cy="1143000"/>
          </a:xfrm>
        </p:spPr>
        <p:txBody>
          <a:bodyPr/>
          <a:lstStyle/>
          <a:p>
            <a:r>
              <a:rPr lang="de-CH" dirty="0" smtClean="0"/>
              <a:t>WIGOS &amp; OSCAR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4294967295"/>
          </p:nvPr>
        </p:nvSpPr>
        <p:spPr>
          <a:xfrm>
            <a:off x="2656723" y="1809466"/>
            <a:ext cx="1008063" cy="1314734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de-CH" sz="1800" dirty="0" err="1"/>
              <a:t>What</a:t>
            </a:r>
            <a:r>
              <a:rPr lang="de-CH" sz="1800" dirty="0"/>
              <a:t>?</a:t>
            </a:r>
          </a:p>
          <a:p>
            <a:pPr marL="0" indent="0">
              <a:spcBef>
                <a:spcPts val="0"/>
              </a:spcBef>
              <a:buNone/>
            </a:pPr>
            <a:r>
              <a:rPr lang="de-CH" sz="1800" dirty="0" err="1" smtClean="0"/>
              <a:t>Where</a:t>
            </a:r>
            <a:r>
              <a:rPr lang="de-CH" sz="1800" dirty="0" smtClean="0"/>
              <a:t>?</a:t>
            </a:r>
          </a:p>
          <a:p>
            <a:pPr marL="0" indent="0">
              <a:spcBef>
                <a:spcPts val="0"/>
              </a:spcBef>
              <a:buNone/>
            </a:pPr>
            <a:r>
              <a:rPr lang="de-CH" sz="1800" dirty="0" err="1"/>
              <a:t>How</a:t>
            </a:r>
            <a:r>
              <a:rPr lang="de-CH" sz="1800" dirty="0"/>
              <a:t>?</a:t>
            </a:r>
          </a:p>
          <a:p>
            <a:pPr marL="0" indent="0">
              <a:spcBef>
                <a:spcPts val="0"/>
              </a:spcBef>
              <a:buNone/>
            </a:pPr>
            <a:r>
              <a:rPr lang="de-CH" sz="1800" dirty="0" err="1" smtClean="0"/>
              <a:t>Why</a:t>
            </a:r>
            <a:r>
              <a:rPr lang="de-CH" sz="1800" dirty="0" smtClean="0"/>
              <a:t>?</a:t>
            </a:r>
          </a:p>
        </p:txBody>
      </p:sp>
      <p:pic>
        <p:nvPicPr>
          <p:cNvPr id="8" name="Grafik 2" descr="image00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112"/>
          <a:stretch/>
        </p:blipFill>
        <p:spPr bwMode="auto">
          <a:xfrm rot="674761">
            <a:off x="1763715" y="1065734"/>
            <a:ext cx="810928" cy="148746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Grafik 1" descr="image001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47" t="11068" r="5548" b="9708"/>
          <a:stretch/>
        </p:blipFill>
        <p:spPr bwMode="auto">
          <a:xfrm rot="20585283">
            <a:off x="440068" y="1350177"/>
            <a:ext cx="1111356" cy="128088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http://www.meteoschweiz.admin.ch/content/meteoswiss/de/home/mess-und-prognosesysteme/bodenstationen/automatisches-messnetz/_jcr_content/content/image_0.mchimg.jpg/141868228187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091" y="2613871"/>
            <a:ext cx="1439127" cy="143354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982062" y="1300178"/>
            <a:ext cx="736346" cy="276999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lang="de-CH" b="1" dirty="0" smtClean="0">
                <a:solidFill>
                  <a:schemeClr val="accent1"/>
                </a:solidFill>
              </a:rPr>
              <a:t>T=17°C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02299" y="2680396"/>
            <a:ext cx="736346" cy="276999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lang="de-CH" b="1" dirty="0" smtClean="0">
                <a:solidFill>
                  <a:schemeClr val="accent1"/>
                </a:solidFill>
              </a:rPr>
              <a:t>T=17°C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65946" y="4747822"/>
            <a:ext cx="332494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kern="0" dirty="0" smtClean="0"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WIGOS Metadata Standard</a:t>
            </a:r>
          </a:p>
          <a:p>
            <a:pPr marL="174625" indent="-174625">
              <a:buFont typeface="Arial" panose="020B0604020202020204" pitchFamily="34" charset="0"/>
              <a:buChar char="•"/>
            </a:pPr>
            <a:r>
              <a:rPr lang="en-US" sz="1400" kern="0" dirty="0" smtClean="0"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Enable </a:t>
            </a:r>
            <a:r>
              <a:rPr lang="en-US" sz="1400" kern="0" dirty="0"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adequate use of </a:t>
            </a:r>
            <a:r>
              <a:rPr lang="en-US" sz="1400" kern="0" dirty="0" smtClean="0"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observations</a:t>
            </a:r>
          </a:p>
          <a:p>
            <a:pPr marL="174625" indent="-174625">
              <a:buFont typeface="Arial" panose="020B0604020202020204" pitchFamily="34" charset="0"/>
              <a:buChar char="•"/>
            </a:pPr>
            <a:r>
              <a:rPr lang="en-US" sz="1400" kern="0" dirty="0"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Evolve observing systems </a:t>
            </a:r>
            <a:r>
              <a:rPr lang="en-US" sz="1400" kern="0" dirty="0" smtClean="0"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rationally</a:t>
            </a:r>
          </a:p>
          <a:p>
            <a:r>
              <a:rPr lang="de-CH" sz="1400" kern="0" dirty="0"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 </a:t>
            </a:r>
            <a:r>
              <a:rPr lang="de-CH" sz="1400" kern="0" dirty="0" smtClean="0"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 </a:t>
            </a:r>
            <a:r>
              <a:rPr lang="de-CH" sz="1400" b="1" kern="0" dirty="0" smtClean="0"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… </a:t>
            </a:r>
            <a:r>
              <a:rPr lang="de-CH" sz="1400" b="1" kern="0" dirty="0" err="1" smtClean="0"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nationally</a:t>
            </a:r>
            <a:r>
              <a:rPr lang="de-CH" sz="1400" b="1" kern="0" dirty="0" smtClean="0"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, </a:t>
            </a:r>
            <a:r>
              <a:rPr lang="de-CH" sz="1400" b="1" kern="0" dirty="0" err="1" smtClean="0"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regionally</a:t>
            </a:r>
            <a:r>
              <a:rPr lang="de-CH" sz="1400" b="1" kern="0" dirty="0" smtClean="0"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, </a:t>
            </a:r>
            <a:r>
              <a:rPr lang="de-CH" sz="1400" b="1" kern="0" dirty="0" err="1" smtClean="0"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world-wide</a:t>
            </a:r>
            <a:endParaRPr lang="en-US" b="1" dirty="0"/>
          </a:p>
        </p:txBody>
      </p: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27715" y="4237095"/>
            <a:ext cx="2264229" cy="240650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14" y="1297519"/>
            <a:ext cx="4598761" cy="2564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0" name="Group 59"/>
          <p:cNvGrpSpPr/>
          <p:nvPr/>
        </p:nvGrpSpPr>
        <p:grpSpPr>
          <a:xfrm>
            <a:off x="6368141" y="4237097"/>
            <a:ext cx="2432516" cy="2015097"/>
            <a:chOff x="6433457" y="3177821"/>
            <a:chExt cx="2432516" cy="1511323"/>
          </a:xfrm>
        </p:grpSpPr>
        <p:sp>
          <p:nvSpPr>
            <p:cNvPr id="21" name="TextBox 20"/>
            <p:cNvSpPr txBox="1"/>
            <p:nvPr/>
          </p:nvSpPr>
          <p:spPr>
            <a:xfrm>
              <a:off x="6834875" y="3904599"/>
              <a:ext cx="50847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CH" sz="1800" b="1" dirty="0" smtClean="0">
                  <a:solidFill>
                    <a:schemeClr val="accent1"/>
                  </a:solidFill>
                </a:rPr>
                <a:t>API</a:t>
              </a:r>
              <a:endParaRPr lang="en-US" sz="1800" b="1" dirty="0">
                <a:solidFill>
                  <a:schemeClr val="accent1"/>
                </a:solidFill>
              </a:endParaRPr>
            </a:p>
          </p:txBody>
        </p:sp>
        <p:grpSp>
          <p:nvGrpSpPr>
            <p:cNvPr id="30" name="Group 29"/>
            <p:cNvGrpSpPr/>
            <p:nvPr/>
          </p:nvGrpSpPr>
          <p:grpSpPr>
            <a:xfrm>
              <a:off x="6433457" y="4038601"/>
              <a:ext cx="360000" cy="151717"/>
              <a:chOff x="6433457" y="4038601"/>
              <a:chExt cx="360000" cy="151717"/>
            </a:xfrm>
          </p:grpSpPr>
          <p:cxnSp>
            <p:nvCxnSpPr>
              <p:cNvPr id="23" name="Straight Arrow Connector 22"/>
              <p:cNvCxnSpPr/>
              <p:nvPr/>
            </p:nvCxnSpPr>
            <p:spPr>
              <a:xfrm flipH="1">
                <a:off x="6433457" y="4038601"/>
                <a:ext cx="360000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Arrow Connector 23"/>
              <p:cNvCxnSpPr/>
              <p:nvPr/>
            </p:nvCxnSpPr>
            <p:spPr>
              <a:xfrm>
                <a:off x="6433457" y="4190318"/>
                <a:ext cx="360000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Group 28"/>
            <p:cNvGrpSpPr/>
            <p:nvPr/>
          </p:nvGrpSpPr>
          <p:grpSpPr>
            <a:xfrm>
              <a:off x="7343348" y="4037919"/>
              <a:ext cx="360000" cy="151717"/>
              <a:chOff x="6585857" y="4191001"/>
              <a:chExt cx="360000" cy="151717"/>
            </a:xfrm>
          </p:grpSpPr>
          <p:cxnSp>
            <p:nvCxnSpPr>
              <p:cNvPr id="27" name="Straight Arrow Connector 26"/>
              <p:cNvCxnSpPr/>
              <p:nvPr/>
            </p:nvCxnSpPr>
            <p:spPr>
              <a:xfrm flipH="1">
                <a:off x="6585857" y="4191001"/>
                <a:ext cx="360000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Arrow Connector 27"/>
              <p:cNvCxnSpPr/>
              <p:nvPr/>
            </p:nvCxnSpPr>
            <p:spPr>
              <a:xfrm>
                <a:off x="6585857" y="4342718"/>
                <a:ext cx="360000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027" name="Picture 3"/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4515" b="10883"/>
            <a:stretch/>
          </p:blipFill>
          <p:spPr bwMode="auto">
            <a:xfrm>
              <a:off x="7703349" y="3177821"/>
              <a:ext cx="1162624" cy="1511323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softEdge rad="63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extBox 1"/>
          <p:cNvSpPr txBox="1"/>
          <p:nvPr/>
        </p:nvSpPr>
        <p:spPr>
          <a:xfrm rot="20490134">
            <a:off x="3720462" y="4424655"/>
            <a:ext cx="1813831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de-CH" dirty="0" smtClean="0"/>
              <a:t>Operational</a:t>
            </a:r>
            <a:br>
              <a:rPr lang="de-CH" dirty="0" smtClean="0"/>
            </a:br>
            <a:r>
              <a:rPr lang="de-CH" dirty="0" err="1" smtClean="0"/>
              <a:t>since</a:t>
            </a:r>
            <a:r>
              <a:rPr lang="de-CH" dirty="0" smtClean="0"/>
              <a:t> 2 May 2016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 rot="20490134">
            <a:off x="7214564" y="5499540"/>
            <a:ext cx="1791581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de-CH" dirty="0" err="1" smtClean="0"/>
              <a:t>Expected</a:t>
            </a:r>
            <a:r>
              <a:rPr lang="de-CH" dirty="0" smtClean="0"/>
              <a:t> in 2017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3969408" y="2508793"/>
            <a:ext cx="3378362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de-CH" dirty="0" smtClean="0"/>
              <a:t>Integration </a:t>
            </a:r>
            <a:r>
              <a:rPr lang="de-CH" dirty="0" err="1" smtClean="0"/>
              <a:t>of</a:t>
            </a:r>
            <a:r>
              <a:rPr lang="de-CH" dirty="0" smtClean="0"/>
              <a:t> OSCAR </a:t>
            </a:r>
            <a:r>
              <a:rPr lang="de-CH" dirty="0" err="1" smtClean="0"/>
              <a:t>components</a:t>
            </a:r>
            <a:r>
              <a:rPr lang="de-CH" dirty="0" smtClean="0"/>
              <a:t/>
            </a:r>
            <a:br>
              <a:rPr lang="de-CH" dirty="0" smtClean="0"/>
            </a:br>
            <a:r>
              <a:rPr lang="de-CH" dirty="0" err="1" smtClean="0"/>
              <a:t>by</a:t>
            </a:r>
            <a:r>
              <a:rPr lang="de-CH" dirty="0" smtClean="0"/>
              <a:t> 2019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 rot="1073679">
            <a:off x="710009" y="4696853"/>
            <a:ext cx="2436821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de-CH" dirty="0" err="1" smtClean="0"/>
              <a:t>Approved</a:t>
            </a:r>
            <a:r>
              <a:rPr lang="de-CH" dirty="0" smtClean="0"/>
              <a:t> </a:t>
            </a:r>
            <a:r>
              <a:rPr lang="de-CH" dirty="0" err="1" smtClean="0"/>
              <a:t>by</a:t>
            </a:r>
            <a:r>
              <a:rPr lang="de-CH" dirty="0" smtClean="0"/>
              <a:t> Cg-17</a:t>
            </a:r>
          </a:p>
          <a:p>
            <a:pPr algn="ctr"/>
            <a:r>
              <a:rPr lang="de-CH" dirty="0" err="1" smtClean="0"/>
              <a:t>Amendments</a:t>
            </a:r>
            <a:r>
              <a:rPr lang="de-CH" dirty="0" smtClean="0"/>
              <a:t> </a:t>
            </a:r>
            <a:r>
              <a:rPr lang="de-CH" dirty="0" err="1" smtClean="0"/>
              <a:t>by</a:t>
            </a:r>
            <a:r>
              <a:rPr lang="de-CH" dirty="0" smtClean="0"/>
              <a:t> CBS-16</a:t>
            </a:r>
            <a:endParaRPr 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324373" y="1438678"/>
            <a:ext cx="736346" cy="276999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lang="de-CH" b="1" dirty="0" smtClean="0">
                <a:solidFill>
                  <a:schemeClr val="accent1"/>
                </a:solidFill>
              </a:rPr>
              <a:t>T=17°C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 rot="20585077">
            <a:off x="1325184" y="3501905"/>
            <a:ext cx="1860574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de-CH" dirty="0" err="1" smtClean="0"/>
              <a:t>Metadata</a:t>
            </a:r>
            <a:r>
              <a:rPr lang="de-CH" dirty="0" smtClean="0"/>
              <a:t> matter!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430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" grpId="0" animBg="1"/>
      <p:bldP spid="31" grpId="0" animBg="1"/>
      <p:bldP spid="32" grpId="0" animBg="1"/>
      <p:bldP spid="33" grpId="0" animBg="1"/>
      <p:bldP spid="4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sz="4000" dirty="0" err="1" smtClean="0"/>
              <a:t>For</a:t>
            </a:r>
            <a:r>
              <a:rPr lang="de-CH" sz="4000" dirty="0" smtClean="0"/>
              <a:t> </a:t>
            </a:r>
            <a:r>
              <a:rPr lang="de-CH" sz="4000" dirty="0" err="1" smtClean="0"/>
              <a:t>more</a:t>
            </a:r>
            <a:r>
              <a:rPr lang="de-CH" sz="4000" dirty="0" smtClean="0"/>
              <a:t> </a:t>
            </a:r>
            <a:r>
              <a:rPr lang="de-CH" sz="4000" dirty="0" err="1" smtClean="0"/>
              <a:t>information</a:t>
            </a:r>
            <a:endParaRPr lang="en-US" sz="4000" dirty="0"/>
          </a:p>
        </p:txBody>
      </p:sp>
      <p:sp>
        <p:nvSpPr>
          <p:cNvPr id="5" name="Subtitle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CH" sz="2400" dirty="0" smtClean="0">
                <a:hlinkClick r:id="rId2"/>
              </a:rPr>
              <a:t>oscar@wmo.int</a:t>
            </a:r>
            <a:endParaRPr lang="de-CH" sz="2400" dirty="0" smtClean="0"/>
          </a:p>
          <a:p>
            <a:r>
              <a:rPr lang="de-CH" sz="2400" dirty="0" smtClean="0">
                <a:hlinkClick r:id="rId3"/>
              </a:rPr>
              <a:t>https://oscar.wmo.int/surface</a:t>
            </a:r>
            <a:r>
              <a:rPr lang="de-CH" sz="2400" dirty="0" smtClean="0"/>
              <a:t>	</a:t>
            </a:r>
            <a:endParaRPr lang="de-CH" sz="2400" dirty="0"/>
          </a:p>
          <a:p>
            <a:endParaRPr lang="de-CH" sz="2400" dirty="0" smtClean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37746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mo2016_powerpoint_standard_v2_dark-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80000" cy="6885000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6489700" y="0"/>
            <a:ext cx="2654300" cy="18408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smtClean="0">
                <a:solidFill>
                  <a:schemeClr val="bg1"/>
                </a:solidFill>
              </a:rPr>
              <a:t>Thank you</a:t>
            </a:r>
          </a:p>
          <a:p>
            <a:r>
              <a:rPr lang="en-US" sz="4800" dirty="0" smtClean="0">
                <a:solidFill>
                  <a:schemeClr val="bg1"/>
                </a:solidFill>
              </a:rPr>
              <a:t>Merci</a:t>
            </a:r>
          </a:p>
          <a:p>
            <a:r>
              <a:rPr lang="ar-SA" sz="5700" dirty="0" smtClean="0">
                <a:solidFill>
                  <a:schemeClr val="bg1"/>
                </a:solidFill>
              </a:rPr>
              <a:t>شكرا</a:t>
            </a:r>
            <a:endParaRPr lang="en-US" sz="4800" dirty="0">
              <a:solidFill>
                <a:schemeClr val="bg1"/>
              </a:solidFill>
            </a:endParaRPr>
          </a:p>
        </p:txBody>
      </p:sp>
      <p:sp>
        <p:nvSpPr>
          <p:cNvPr id="4" name="Text Placeholder 2"/>
          <p:cNvSpPr>
            <a:spLocks noGrp="1"/>
          </p:cNvSpPr>
          <p:nvPr>
            <p:ph idx="1"/>
          </p:nvPr>
        </p:nvSpPr>
        <p:spPr>
          <a:xfrm>
            <a:off x="4864100" y="1840813"/>
            <a:ext cx="4127500" cy="3824724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de-CH" sz="1400" b="1" dirty="0">
                <a:solidFill>
                  <a:schemeClr val="bg1"/>
                </a:solidFill>
              </a:rPr>
              <a:t>Financial </a:t>
            </a:r>
            <a:r>
              <a:rPr lang="de-CH" sz="1400" b="1" dirty="0" err="1" smtClean="0">
                <a:solidFill>
                  <a:schemeClr val="bg1"/>
                </a:solidFill>
              </a:rPr>
              <a:t>support</a:t>
            </a:r>
            <a:r>
              <a:rPr lang="de-CH" sz="1400" b="1" dirty="0" smtClean="0">
                <a:solidFill>
                  <a:schemeClr val="bg1"/>
                </a:solidFill>
              </a:rPr>
              <a:t>. Swiss </a:t>
            </a:r>
            <a:r>
              <a:rPr lang="de-CH" sz="1400" b="1" dirty="0">
                <a:solidFill>
                  <a:schemeClr val="bg1"/>
                </a:solidFill>
              </a:rPr>
              <a:t>Federal Office </a:t>
            </a:r>
            <a:r>
              <a:rPr lang="de-CH" sz="1400" b="1" dirty="0" err="1">
                <a:solidFill>
                  <a:schemeClr val="bg1"/>
                </a:solidFill>
              </a:rPr>
              <a:t>of</a:t>
            </a:r>
            <a:r>
              <a:rPr lang="de-CH" sz="1400" b="1" dirty="0">
                <a:solidFill>
                  <a:schemeClr val="bg1"/>
                </a:solidFill>
              </a:rPr>
              <a:t> </a:t>
            </a:r>
            <a:r>
              <a:rPr lang="de-CH" sz="1400" b="1" dirty="0" err="1">
                <a:solidFill>
                  <a:schemeClr val="bg1"/>
                </a:solidFill>
              </a:rPr>
              <a:t>Foreign</a:t>
            </a:r>
            <a:r>
              <a:rPr lang="de-CH" sz="1400" b="1" dirty="0">
                <a:solidFill>
                  <a:schemeClr val="bg1"/>
                </a:solidFill>
              </a:rPr>
              <a:t> </a:t>
            </a:r>
            <a:r>
              <a:rPr lang="de-CH" sz="1400" b="1" dirty="0" err="1">
                <a:solidFill>
                  <a:schemeClr val="bg1"/>
                </a:solidFill>
              </a:rPr>
              <a:t>Affairs</a:t>
            </a:r>
            <a:r>
              <a:rPr lang="de-CH" sz="1400" b="1" dirty="0">
                <a:solidFill>
                  <a:schemeClr val="bg1"/>
                </a:solidFill>
              </a:rPr>
              <a:t>, </a:t>
            </a:r>
            <a:r>
              <a:rPr lang="de-CH" sz="1400" b="1" dirty="0" err="1" smtClean="0">
                <a:solidFill>
                  <a:schemeClr val="bg1"/>
                </a:solidFill>
              </a:rPr>
              <a:t>MeteoSwiss</a:t>
            </a:r>
            <a:r>
              <a:rPr lang="de-CH" sz="1400" b="1" dirty="0">
                <a:solidFill>
                  <a:schemeClr val="bg1"/>
                </a:solidFill>
              </a:rPr>
              <a:t>, WMO, Met </a:t>
            </a:r>
            <a:r>
              <a:rPr lang="de-CH" sz="1400" b="1" dirty="0" err="1">
                <a:solidFill>
                  <a:schemeClr val="bg1"/>
                </a:solidFill>
              </a:rPr>
              <a:t>Norway</a:t>
            </a:r>
            <a:endParaRPr lang="en-US" sz="1400" b="1" dirty="0">
              <a:solidFill>
                <a:schemeClr val="bg1"/>
              </a:solidFill>
            </a:endParaRPr>
          </a:p>
          <a:p>
            <a:pPr>
              <a:spcBef>
                <a:spcPts val="1200"/>
              </a:spcBef>
            </a:pPr>
            <a:r>
              <a:rPr lang="de-CH" sz="1400" dirty="0">
                <a:solidFill>
                  <a:schemeClr val="bg1"/>
                </a:solidFill>
              </a:rPr>
              <a:t>Project Team at </a:t>
            </a:r>
            <a:r>
              <a:rPr lang="de-CH" sz="1400" b="1" dirty="0" err="1" smtClean="0">
                <a:solidFill>
                  <a:schemeClr val="bg1"/>
                </a:solidFill>
              </a:rPr>
              <a:t>MeteoSwiss</a:t>
            </a:r>
            <a:r>
              <a:rPr lang="de-CH" sz="1400" dirty="0" smtClean="0">
                <a:solidFill>
                  <a:schemeClr val="bg1"/>
                </a:solidFill>
              </a:rPr>
              <a:t>. (</a:t>
            </a:r>
            <a:r>
              <a:rPr lang="de-CH" sz="1400" dirty="0" err="1">
                <a:solidFill>
                  <a:schemeClr val="bg1"/>
                </a:solidFill>
              </a:rPr>
              <a:t>current</a:t>
            </a:r>
            <a:r>
              <a:rPr lang="de-CH" sz="1400" dirty="0">
                <a:solidFill>
                  <a:schemeClr val="bg1"/>
                </a:solidFill>
              </a:rPr>
              <a:t>) J Klausen, L </a:t>
            </a:r>
            <a:r>
              <a:rPr lang="de-CH" sz="1400" dirty="0" err="1">
                <a:solidFill>
                  <a:schemeClr val="bg1"/>
                </a:solidFill>
              </a:rPr>
              <a:t>Cappelletti</a:t>
            </a:r>
            <a:r>
              <a:rPr lang="de-CH" sz="1400" dirty="0">
                <a:solidFill>
                  <a:schemeClr val="bg1"/>
                </a:solidFill>
              </a:rPr>
              <a:t>, B </a:t>
            </a:r>
            <a:r>
              <a:rPr lang="de-CH" sz="1400" dirty="0" err="1">
                <a:solidFill>
                  <a:schemeClr val="bg1"/>
                </a:solidFill>
              </a:rPr>
              <a:t>Calpini</a:t>
            </a:r>
            <a:r>
              <a:rPr lang="de-CH" sz="1400" dirty="0">
                <a:solidFill>
                  <a:schemeClr val="bg1"/>
                </a:solidFill>
              </a:rPr>
              <a:t>, M Musa, M </a:t>
            </a:r>
            <a:r>
              <a:rPr lang="de-CH" sz="1400" dirty="0" err="1">
                <a:solidFill>
                  <a:schemeClr val="bg1"/>
                </a:solidFill>
              </a:rPr>
              <a:t>Brändli</a:t>
            </a:r>
            <a:r>
              <a:rPr lang="de-CH" sz="1400" dirty="0">
                <a:solidFill>
                  <a:schemeClr val="bg1"/>
                </a:solidFill>
              </a:rPr>
              <a:t>, L </a:t>
            </a:r>
            <a:r>
              <a:rPr lang="de-CH" sz="1400" dirty="0" err="1">
                <a:solidFill>
                  <a:schemeClr val="bg1"/>
                </a:solidFill>
              </a:rPr>
              <a:t>Koppa</a:t>
            </a:r>
            <a:r>
              <a:rPr lang="de-CH" sz="1400" dirty="0">
                <a:solidFill>
                  <a:schemeClr val="bg1"/>
                </a:solidFill>
              </a:rPr>
              <a:t>, C Walder, E Grüter, S Sandmeier, M Schäfer, A </a:t>
            </a:r>
            <a:r>
              <a:rPr lang="de-CH" sz="1400" dirty="0" err="1">
                <a:solidFill>
                  <a:schemeClr val="bg1"/>
                </a:solidFill>
              </a:rPr>
              <a:t>Rubli</a:t>
            </a:r>
            <a:r>
              <a:rPr lang="de-CH" sz="1400" dirty="0">
                <a:solidFill>
                  <a:schemeClr val="bg1"/>
                </a:solidFill>
              </a:rPr>
              <a:t>, Tom Hager, Attila Loos; (</a:t>
            </a:r>
            <a:r>
              <a:rPr lang="de-CH" sz="1400" dirty="0" err="1">
                <a:solidFill>
                  <a:schemeClr val="bg1"/>
                </a:solidFill>
              </a:rPr>
              <a:t>past</a:t>
            </a:r>
            <a:r>
              <a:rPr lang="de-CH" sz="1400" dirty="0">
                <a:solidFill>
                  <a:schemeClr val="bg1"/>
                </a:solidFill>
              </a:rPr>
              <a:t>) J Mannes, S </a:t>
            </a:r>
            <a:r>
              <a:rPr lang="de-CH" sz="1400" dirty="0" err="1">
                <a:solidFill>
                  <a:schemeClr val="bg1"/>
                </a:solidFill>
              </a:rPr>
              <a:t>Spreitzer</a:t>
            </a:r>
            <a:r>
              <a:rPr lang="de-CH" sz="1400" dirty="0">
                <a:solidFill>
                  <a:schemeClr val="bg1"/>
                </a:solidFill>
              </a:rPr>
              <a:t>, M </a:t>
            </a:r>
            <a:r>
              <a:rPr lang="de-CH" sz="1400" dirty="0" err="1">
                <a:solidFill>
                  <a:schemeClr val="bg1"/>
                </a:solidFill>
              </a:rPr>
              <a:t>Leutenegger</a:t>
            </a:r>
            <a:r>
              <a:rPr lang="de-CH" sz="1400" dirty="0">
                <a:solidFill>
                  <a:schemeClr val="bg1"/>
                </a:solidFill>
              </a:rPr>
              <a:t>, C Sigg, M </a:t>
            </a:r>
            <a:r>
              <a:rPr lang="de-CH" sz="1400" dirty="0" err="1">
                <a:solidFill>
                  <a:schemeClr val="bg1"/>
                </a:solidFill>
              </a:rPr>
              <a:t>Abbt</a:t>
            </a:r>
            <a:r>
              <a:rPr lang="de-CH" sz="1400" dirty="0">
                <a:solidFill>
                  <a:schemeClr val="bg1"/>
                </a:solidFill>
              </a:rPr>
              <a:t>, W </a:t>
            </a:r>
            <a:r>
              <a:rPr lang="de-CH" sz="1400" dirty="0" err="1">
                <a:solidFill>
                  <a:schemeClr val="bg1"/>
                </a:solidFill>
              </a:rPr>
              <a:t>Brunelli</a:t>
            </a:r>
            <a:r>
              <a:rPr lang="de-CH" sz="1400" dirty="0">
                <a:solidFill>
                  <a:schemeClr val="bg1"/>
                </a:solidFill>
              </a:rPr>
              <a:t>, J Mettler </a:t>
            </a:r>
          </a:p>
          <a:p>
            <a:pPr>
              <a:spcBef>
                <a:spcPts val="600"/>
              </a:spcBef>
            </a:pPr>
            <a:r>
              <a:rPr lang="de-CH" sz="1400" dirty="0">
                <a:solidFill>
                  <a:schemeClr val="bg1"/>
                </a:solidFill>
              </a:rPr>
              <a:t>Project Team at </a:t>
            </a:r>
            <a:r>
              <a:rPr lang="de-CH" sz="1400" b="1" dirty="0" smtClean="0">
                <a:solidFill>
                  <a:schemeClr val="bg1"/>
                </a:solidFill>
              </a:rPr>
              <a:t>WMO</a:t>
            </a:r>
            <a:r>
              <a:rPr lang="de-CH" sz="1400" dirty="0" smtClean="0">
                <a:solidFill>
                  <a:schemeClr val="bg1"/>
                </a:solidFill>
              </a:rPr>
              <a:t> (</a:t>
            </a:r>
            <a:r>
              <a:rPr lang="de-CH" sz="1400" dirty="0" err="1" smtClean="0">
                <a:solidFill>
                  <a:schemeClr val="bg1"/>
                </a:solidFill>
              </a:rPr>
              <a:t>current</a:t>
            </a:r>
            <a:r>
              <a:rPr lang="de-CH" sz="1400" dirty="0" smtClean="0">
                <a:solidFill>
                  <a:schemeClr val="bg1"/>
                </a:solidFill>
              </a:rPr>
              <a:t>). F </a:t>
            </a:r>
            <a:r>
              <a:rPr lang="de-CH" sz="1400" dirty="0" err="1" smtClean="0">
                <a:solidFill>
                  <a:schemeClr val="bg1"/>
                </a:solidFill>
              </a:rPr>
              <a:t>Belda</a:t>
            </a:r>
            <a:r>
              <a:rPr lang="de-CH" sz="1400" dirty="0" smtClean="0">
                <a:solidFill>
                  <a:schemeClr val="bg1"/>
                </a:solidFill>
              </a:rPr>
              <a:t>, </a:t>
            </a:r>
            <a:r>
              <a:rPr lang="de-CH" sz="1400" dirty="0">
                <a:solidFill>
                  <a:schemeClr val="bg1"/>
                </a:solidFill>
              </a:rPr>
              <a:t>LP </a:t>
            </a:r>
            <a:r>
              <a:rPr lang="de-CH" sz="1400" dirty="0" err="1">
                <a:solidFill>
                  <a:schemeClr val="bg1"/>
                </a:solidFill>
              </a:rPr>
              <a:t>Riishojgaard</a:t>
            </a:r>
            <a:r>
              <a:rPr lang="de-CH" sz="1400" dirty="0" smtClean="0">
                <a:solidFill>
                  <a:schemeClr val="bg1"/>
                </a:solidFill>
              </a:rPr>
              <a:t>, </a:t>
            </a:r>
            <a:r>
              <a:rPr lang="de-CH" sz="1400" dirty="0">
                <a:solidFill>
                  <a:schemeClr val="bg1"/>
                </a:solidFill>
              </a:rPr>
              <a:t>T </a:t>
            </a:r>
            <a:r>
              <a:rPr lang="de-CH" sz="1400" dirty="0" err="1">
                <a:solidFill>
                  <a:schemeClr val="bg1"/>
                </a:solidFill>
              </a:rPr>
              <a:t>Pröscholdt</a:t>
            </a:r>
            <a:endParaRPr lang="de-CH" sz="1400" dirty="0">
              <a:solidFill>
                <a:schemeClr val="bg1"/>
              </a:solidFill>
            </a:endParaRPr>
          </a:p>
          <a:p>
            <a:pPr>
              <a:spcBef>
                <a:spcPts val="600"/>
              </a:spcBef>
            </a:pPr>
            <a:r>
              <a:rPr lang="de-CH" sz="1400" dirty="0">
                <a:solidFill>
                  <a:schemeClr val="bg1"/>
                </a:solidFill>
              </a:rPr>
              <a:t>Project Team at </a:t>
            </a:r>
            <a:r>
              <a:rPr lang="de-CH" sz="1400" b="1" dirty="0">
                <a:solidFill>
                  <a:schemeClr val="bg1"/>
                </a:solidFill>
              </a:rPr>
              <a:t>European </a:t>
            </a:r>
            <a:r>
              <a:rPr lang="de-CH" sz="1400" b="1" dirty="0" smtClean="0">
                <a:solidFill>
                  <a:schemeClr val="bg1"/>
                </a:solidFill>
              </a:rPr>
              <a:t>Dynamics</a:t>
            </a:r>
            <a:r>
              <a:rPr lang="de-CH" sz="1400" dirty="0" smtClean="0">
                <a:solidFill>
                  <a:schemeClr val="bg1"/>
                </a:solidFill>
              </a:rPr>
              <a:t> (</a:t>
            </a:r>
            <a:r>
              <a:rPr lang="de-CH" sz="1400" dirty="0" err="1" smtClean="0">
                <a:solidFill>
                  <a:schemeClr val="bg1"/>
                </a:solidFill>
              </a:rPr>
              <a:t>current</a:t>
            </a:r>
            <a:r>
              <a:rPr lang="de-CH" sz="1400" dirty="0" smtClean="0">
                <a:solidFill>
                  <a:schemeClr val="bg1"/>
                </a:solidFill>
              </a:rPr>
              <a:t>). T </a:t>
            </a:r>
            <a:r>
              <a:rPr lang="de-CH" sz="1400" dirty="0" err="1">
                <a:solidFill>
                  <a:schemeClr val="bg1"/>
                </a:solidFill>
              </a:rPr>
              <a:t>Galousis</a:t>
            </a:r>
            <a:r>
              <a:rPr lang="de-CH" sz="1400" dirty="0" smtClean="0">
                <a:solidFill>
                  <a:schemeClr val="bg1"/>
                </a:solidFill>
              </a:rPr>
              <a:t>, </a:t>
            </a:r>
            <a:r>
              <a:rPr lang="de-CH" sz="1400" dirty="0">
                <a:solidFill>
                  <a:schemeClr val="bg1"/>
                </a:solidFill>
              </a:rPr>
              <a:t>M </a:t>
            </a:r>
            <a:r>
              <a:rPr lang="de-CH" sz="1400" dirty="0" err="1">
                <a:solidFill>
                  <a:schemeClr val="bg1"/>
                </a:solidFill>
              </a:rPr>
              <a:t>Ulmann</a:t>
            </a:r>
            <a:r>
              <a:rPr lang="de-CH" sz="1400" dirty="0">
                <a:solidFill>
                  <a:schemeClr val="bg1"/>
                </a:solidFill>
              </a:rPr>
              <a:t>, L Christou, N </a:t>
            </a:r>
            <a:r>
              <a:rPr lang="de-CH" sz="1400" dirty="0" err="1">
                <a:solidFill>
                  <a:schemeClr val="bg1"/>
                </a:solidFill>
              </a:rPr>
              <a:t>Pappa</a:t>
            </a:r>
            <a:r>
              <a:rPr lang="de-CH" sz="1400" dirty="0">
                <a:solidFill>
                  <a:schemeClr val="bg1"/>
                </a:solidFill>
              </a:rPr>
              <a:t>, S </a:t>
            </a:r>
            <a:r>
              <a:rPr lang="de-CH" sz="1400" dirty="0" err="1">
                <a:solidFill>
                  <a:schemeClr val="bg1"/>
                </a:solidFill>
              </a:rPr>
              <a:t>Sklavos</a:t>
            </a:r>
            <a:r>
              <a:rPr lang="de-CH" sz="1400" dirty="0">
                <a:solidFill>
                  <a:schemeClr val="bg1"/>
                </a:solidFill>
              </a:rPr>
              <a:t>, …</a:t>
            </a:r>
          </a:p>
          <a:p>
            <a:pPr>
              <a:spcBef>
                <a:spcPts val="600"/>
              </a:spcBef>
            </a:pPr>
            <a:r>
              <a:rPr lang="de-CH" sz="1400" b="1" dirty="0" smtClean="0">
                <a:solidFill>
                  <a:schemeClr val="bg1"/>
                </a:solidFill>
              </a:rPr>
              <a:t>ICG-WIGOS</a:t>
            </a:r>
            <a:r>
              <a:rPr lang="de-CH" sz="1400" dirty="0" smtClean="0">
                <a:solidFill>
                  <a:schemeClr val="bg1"/>
                </a:solidFill>
              </a:rPr>
              <a:t>. S </a:t>
            </a:r>
            <a:r>
              <a:rPr lang="de-CH" sz="1400" dirty="0" err="1">
                <a:solidFill>
                  <a:schemeClr val="bg1"/>
                </a:solidFill>
              </a:rPr>
              <a:t>Barrell</a:t>
            </a:r>
            <a:r>
              <a:rPr lang="de-CH" sz="1400" dirty="0">
                <a:solidFill>
                  <a:schemeClr val="bg1"/>
                </a:solidFill>
              </a:rPr>
              <a:t>, B </a:t>
            </a:r>
            <a:r>
              <a:rPr lang="de-CH" sz="1400" dirty="0" err="1">
                <a:solidFill>
                  <a:schemeClr val="bg1"/>
                </a:solidFill>
              </a:rPr>
              <a:t>Calpini</a:t>
            </a:r>
            <a:r>
              <a:rPr lang="de-CH" sz="1400" dirty="0">
                <a:solidFill>
                  <a:schemeClr val="bg1"/>
                </a:solidFill>
              </a:rPr>
              <a:t>, …</a:t>
            </a:r>
          </a:p>
          <a:p>
            <a:r>
              <a:rPr lang="de-CH" sz="1400" b="1" dirty="0" smtClean="0">
                <a:solidFill>
                  <a:schemeClr val="bg1"/>
                </a:solidFill>
              </a:rPr>
              <a:t>TT-WMD</a:t>
            </a:r>
            <a:r>
              <a:rPr lang="de-CH" sz="1400" dirty="0" smtClean="0">
                <a:solidFill>
                  <a:schemeClr val="bg1"/>
                </a:solidFill>
              </a:rPr>
              <a:t>. (</a:t>
            </a:r>
            <a:r>
              <a:rPr lang="de-CH" sz="1400" dirty="0" err="1">
                <a:solidFill>
                  <a:schemeClr val="bg1"/>
                </a:solidFill>
              </a:rPr>
              <a:t>current</a:t>
            </a:r>
            <a:r>
              <a:rPr lang="de-CH" sz="1400" dirty="0">
                <a:solidFill>
                  <a:schemeClr val="bg1"/>
                </a:solidFill>
              </a:rPr>
              <a:t>) K </a:t>
            </a:r>
            <a:r>
              <a:rPr lang="de-CH" sz="1400" dirty="0" err="1">
                <a:solidFill>
                  <a:schemeClr val="bg1"/>
                </a:solidFill>
              </a:rPr>
              <a:t>Monnik</a:t>
            </a:r>
            <a:r>
              <a:rPr lang="de-CH" sz="1400" dirty="0">
                <a:solidFill>
                  <a:schemeClr val="bg1"/>
                </a:solidFill>
              </a:rPr>
              <a:t>, J Klausen, J </a:t>
            </a:r>
            <a:r>
              <a:rPr lang="de-CH" sz="1400" dirty="0" err="1">
                <a:solidFill>
                  <a:schemeClr val="bg1"/>
                </a:solidFill>
              </a:rPr>
              <a:t>Swaykos</a:t>
            </a:r>
            <a:r>
              <a:rPr lang="de-CH" sz="1400" dirty="0">
                <a:solidFill>
                  <a:schemeClr val="bg1"/>
                </a:solidFill>
              </a:rPr>
              <a:t>, T Boston, U </a:t>
            </a:r>
            <a:r>
              <a:rPr lang="de-CH" sz="1400" dirty="0" err="1">
                <a:solidFill>
                  <a:schemeClr val="bg1"/>
                </a:solidFill>
              </a:rPr>
              <a:t>Looser</a:t>
            </a:r>
            <a:r>
              <a:rPr lang="de-CH" sz="1400" dirty="0">
                <a:solidFill>
                  <a:schemeClr val="bg1"/>
                </a:solidFill>
              </a:rPr>
              <a:t>, E </a:t>
            </a:r>
            <a:r>
              <a:rPr lang="de-CH" sz="1400" dirty="0" err="1">
                <a:solidFill>
                  <a:schemeClr val="bg1"/>
                </a:solidFill>
              </a:rPr>
              <a:t>Büyükbas</a:t>
            </a:r>
            <a:r>
              <a:rPr lang="de-CH" sz="1400" dirty="0">
                <a:solidFill>
                  <a:schemeClr val="bg1"/>
                </a:solidFill>
              </a:rPr>
              <a:t>, Zhao </a:t>
            </a:r>
            <a:r>
              <a:rPr lang="de-CH" sz="1400" dirty="0" err="1">
                <a:solidFill>
                  <a:schemeClr val="bg1"/>
                </a:solidFill>
              </a:rPr>
              <a:t>Licheng</a:t>
            </a:r>
            <a:r>
              <a:rPr lang="de-CH" sz="1400" dirty="0">
                <a:solidFill>
                  <a:schemeClr val="bg1"/>
                </a:solidFill>
              </a:rPr>
              <a:t>, </a:t>
            </a:r>
            <a:r>
              <a:rPr lang="de-CH" sz="1400" dirty="0" smtClean="0">
                <a:solidFill>
                  <a:schemeClr val="bg1"/>
                </a:solidFill>
              </a:rPr>
              <a:t>T </a:t>
            </a:r>
            <a:r>
              <a:rPr lang="de-CH" sz="1400" dirty="0">
                <a:solidFill>
                  <a:schemeClr val="bg1"/>
                </a:solidFill>
              </a:rPr>
              <a:t>Oakley, S Foreman, D </a:t>
            </a:r>
            <a:r>
              <a:rPr lang="de-CH" sz="1400" dirty="0" err="1">
                <a:solidFill>
                  <a:schemeClr val="bg1"/>
                </a:solidFill>
              </a:rPr>
              <a:t>Lockett</a:t>
            </a:r>
            <a:r>
              <a:rPr lang="de-CH" sz="1400" dirty="0">
                <a:solidFill>
                  <a:schemeClr val="bg1"/>
                </a:solidFill>
              </a:rPr>
              <a:t>, L </a:t>
            </a:r>
            <a:r>
              <a:rPr lang="de-CH" sz="1400" dirty="0" err="1" smtClean="0">
                <a:solidFill>
                  <a:schemeClr val="bg1"/>
                </a:solidFill>
              </a:rPr>
              <a:t>Nunes</a:t>
            </a:r>
            <a:endParaRPr lang="de-CH" sz="1400" dirty="0">
              <a:solidFill>
                <a:schemeClr val="bg1"/>
              </a:solidFill>
            </a:endParaRPr>
          </a:p>
          <a:p>
            <a:r>
              <a:rPr lang="de-CH" sz="1400" b="1" dirty="0" smtClean="0">
                <a:solidFill>
                  <a:schemeClr val="bg1"/>
                </a:solidFill>
              </a:rPr>
              <a:t>IPET-MDRD</a:t>
            </a:r>
            <a:r>
              <a:rPr lang="de-CH" sz="1400" dirty="0" smtClean="0">
                <a:solidFill>
                  <a:schemeClr val="bg1"/>
                </a:solidFill>
              </a:rPr>
              <a:t>. D </a:t>
            </a:r>
            <a:r>
              <a:rPr lang="de-CH" sz="1400" dirty="0">
                <a:solidFill>
                  <a:schemeClr val="bg1"/>
                </a:solidFill>
              </a:rPr>
              <a:t>Lowe, J Tandy, …</a:t>
            </a:r>
          </a:p>
          <a:p>
            <a:pPr>
              <a:spcBef>
                <a:spcPts val="600"/>
              </a:spcBef>
            </a:pPr>
            <a:r>
              <a:rPr lang="de-CH" sz="1400" b="1" dirty="0">
                <a:solidFill>
                  <a:schemeClr val="bg1"/>
                </a:solidFill>
              </a:rPr>
              <a:t>JCOMMOPS</a:t>
            </a:r>
            <a:r>
              <a:rPr lang="de-CH" sz="1400" dirty="0">
                <a:solidFill>
                  <a:schemeClr val="bg1"/>
                </a:solidFill>
              </a:rPr>
              <a:t>, </a:t>
            </a:r>
            <a:r>
              <a:rPr lang="de-CH" sz="1400" b="1" dirty="0">
                <a:solidFill>
                  <a:schemeClr val="bg1"/>
                </a:solidFill>
              </a:rPr>
              <a:t>GAW WDCs</a:t>
            </a:r>
            <a:r>
              <a:rPr lang="de-CH" sz="1400" dirty="0" smtClean="0">
                <a:solidFill>
                  <a:schemeClr val="bg1"/>
                </a:solidFill>
              </a:rPr>
              <a:t>, </a:t>
            </a:r>
            <a:r>
              <a:rPr lang="de-CH" sz="1400" b="1" dirty="0">
                <a:solidFill>
                  <a:schemeClr val="bg1"/>
                </a:solidFill>
              </a:rPr>
              <a:t>ET-WDC</a:t>
            </a:r>
            <a:r>
              <a:rPr lang="de-CH" sz="1400" dirty="0">
                <a:solidFill>
                  <a:schemeClr val="bg1"/>
                </a:solidFill>
              </a:rPr>
              <a:t>, </a:t>
            </a:r>
            <a:r>
              <a:rPr lang="de-CH" sz="1400" dirty="0" smtClean="0">
                <a:solidFill>
                  <a:schemeClr val="bg1"/>
                </a:solidFill>
              </a:rPr>
              <a:t>…</a:t>
            </a:r>
            <a:endParaRPr lang="de-CH" sz="1400" dirty="0">
              <a:solidFill>
                <a:schemeClr val="bg1"/>
              </a:solidFill>
            </a:endParaRPr>
          </a:p>
        </p:txBody>
      </p:sp>
      <p:pic>
        <p:nvPicPr>
          <p:cNvPr id="5" name="Picture 2" descr="http://www.teamworkandleadership.com/wp-content/uploads/2015/02/teamwork-story-teamwork-makes-the-dreamwork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721750">
            <a:off x="1590398" y="890746"/>
            <a:ext cx="1166364" cy="1005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 rot="19768426">
            <a:off x="1354165" y="1848758"/>
            <a:ext cx="25483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b="1" dirty="0" err="1" smtClean="0">
                <a:solidFill>
                  <a:schemeClr val="bg1"/>
                </a:solidFill>
              </a:rPr>
              <a:t>You</a:t>
            </a:r>
            <a:r>
              <a:rPr lang="de-CH" b="1" dirty="0" smtClean="0">
                <a:solidFill>
                  <a:schemeClr val="bg1"/>
                </a:solidFill>
              </a:rPr>
              <a:t> &amp; </a:t>
            </a:r>
            <a:r>
              <a:rPr lang="de-CH" b="1" dirty="0" err="1" smtClean="0">
                <a:solidFill>
                  <a:schemeClr val="bg1"/>
                </a:solidFill>
              </a:rPr>
              <a:t>your</a:t>
            </a:r>
            <a:r>
              <a:rPr lang="de-CH" b="1" dirty="0" smtClean="0">
                <a:solidFill>
                  <a:schemeClr val="bg1"/>
                </a:solidFill>
              </a:rPr>
              <a:t> </a:t>
            </a:r>
            <a:r>
              <a:rPr lang="de-CH" b="1" dirty="0" err="1" smtClean="0">
                <a:solidFill>
                  <a:schemeClr val="bg1"/>
                </a:solidFill>
              </a:rPr>
              <a:t>organization</a:t>
            </a:r>
            <a:r>
              <a:rPr lang="de-CH" b="1" dirty="0" smtClean="0">
                <a:solidFill>
                  <a:schemeClr val="bg1"/>
                </a:solidFill>
              </a:rPr>
              <a:t>!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2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>
            <a:spLocks noGrp="1"/>
          </p:cNvSpPr>
          <p:nvPr>
            <p:ph type="title" idx="4294967295"/>
          </p:nvPr>
        </p:nvSpPr>
        <p:spPr>
          <a:xfrm>
            <a:off x="250824" y="188913"/>
            <a:ext cx="8785671" cy="647799"/>
          </a:xfrm>
          <a:prstGeom prst="rect">
            <a:avLst/>
          </a:prstGeom>
        </p:spPr>
        <p:txBody>
          <a:bodyPr lIns="45719" tIns="45719" rIns="45719" bIns="45719">
            <a:normAutofit/>
          </a:bodyPr>
          <a:lstStyle>
            <a:lvl1pPr>
              <a:defRPr sz="3200">
                <a:solidFill>
                  <a:srgbClr val="333399"/>
                </a:solidFill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333399"/>
                </a:solidFill>
              </a:rPr>
              <a:t>What Members will need to do:</a:t>
            </a:r>
          </a:p>
        </p:txBody>
      </p:sp>
      <p:sp>
        <p:nvSpPr>
          <p:cNvPr id="146" name="Shape 146"/>
          <p:cNvSpPr/>
          <p:nvPr/>
        </p:nvSpPr>
        <p:spPr>
          <a:xfrm>
            <a:off x="467543" y="1323457"/>
            <a:ext cx="8136906" cy="41236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lvl="0">
              <a:spcBef>
                <a:spcPts val="500"/>
              </a:spcBef>
              <a:defRPr sz="1800"/>
            </a:pPr>
            <a:r>
              <a:rPr sz="2400">
                <a:latin typeface="Arial"/>
                <a:ea typeface="Arial"/>
                <a:cs typeface="Arial"/>
                <a:sym typeface="Arial"/>
              </a:rPr>
              <a:t>Comply with the WMO Technical Regulations; </a:t>
            </a:r>
            <a:r>
              <a:rPr sz="2400" i="1">
                <a:latin typeface="Arial"/>
                <a:ea typeface="Arial"/>
                <a:cs typeface="Arial"/>
                <a:sym typeface="Arial"/>
              </a:rPr>
              <a:t>WMO-No. 49, Volume I, Part I – WIGOS</a:t>
            </a:r>
            <a:r>
              <a:rPr sz="2400">
                <a:latin typeface="Arial"/>
                <a:ea typeface="Arial"/>
                <a:cs typeface="Arial"/>
                <a:sym typeface="Arial"/>
              </a:rPr>
              <a:t> and the </a:t>
            </a:r>
            <a:r>
              <a:rPr sz="2400" i="1">
                <a:latin typeface="Arial"/>
                <a:ea typeface="Arial"/>
                <a:cs typeface="Arial"/>
                <a:sym typeface="Arial"/>
              </a:rPr>
              <a:t>Manual on WIGOS</a:t>
            </a:r>
            <a:r>
              <a:rPr sz="2400">
                <a:latin typeface="Arial"/>
                <a:ea typeface="Arial"/>
                <a:cs typeface="Arial"/>
                <a:sym typeface="Arial"/>
              </a:rPr>
              <a:t>:</a:t>
            </a:r>
            <a:endParaRPr sz="2000" b="1">
              <a:solidFill>
                <a:srgbClr val="008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457200">
              <a:spcBef>
                <a:spcPts val="400"/>
              </a:spcBef>
              <a:buClr>
                <a:srgbClr val="FF9900"/>
              </a:buClr>
              <a:buSzPct val="100000"/>
              <a:buFont typeface="Wingdings"/>
              <a:buChar char="▪"/>
              <a:defRPr sz="1800"/>
            </a:pPr>
            <a:endParaRPr sz="1600">
              <a:solidFill>
                <a:srgbClr val="008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601578" lvl="1" indent="-220578">
              <a:spcBef>
                <a:spcPts val="500"/>
              </a:spcBef>
              <a:buSzPct val="100000"/>
              <a:buChar char="•"/>
              <a:defRPr sz="1800"/>
            </a:pPr>
            <a:r>
              <a:rPr sz="2200">
                <a:latin typeface="Arial"/>
                <a:ea typeface="Arial"/>
                <a:cs typeface="Arial"/>
                <a:sym typeface="Arial"/>
              </a:rPr>
              <a:t>Keep records of WIGOS metadata</a:t>
            </a:r>
            <a:endParaRPr sz="2200">
              <a:solidFill>
                <a:srgbClr val="008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601578" lvl="1" indent="-220578">
              <a:spcBef>
                <a:spcPts val="500"/>
              </a:spcBef>
              <a:buSzPct val="100000"/>
              <a:buChar char="•"/>
              <a:defRPr sz="1800"/>
            </a:pPr>
            <a:r>
              <a:rPr sz="2200">
                <a:latin typeface="Arial"/>
                <a:ea typeface="Arial"/>
                <a:cs typeface="Arial"/>
                <a:sym typeface="Arial"/>
              </a:rPr>
              <a:t>For those observations that are exchanged internationally:</a:t>
            </a:r>
            <a:endParaRPr sz="2000" b="1">
              <a:solidFill>
                <a:srgbClr val="008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62526" lvl="2" indent="-200526">
              <a:spcBef>
                <a:spcPts val="400"/>
              </a:spcBef>
              <a:buSzPct val="100000"/>
              <a:buChar char="•"/>
              <a:defRPr sz="1800"/>
            </a:pPr>
            <a:r>
              <a:rPr sz="2000">
                <a:latin typeface="Arial"/>
                <a:ea typeface="Arial"/>
                <a:cs typeface="Arial"/>
                <a:sym typeface="Arial"/>
              </a:rPr>
              <a:t>Exchange also the associated WIGOS metadata </a:t>
            </a:r>
            <a:endParaRPr sz="2000">
              <a:solidFill>
                <a:srgbClr val="008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601578" lvl="1" indent="-220578">
              <a:spcBef>
                <a:spcPts val="500"/>
              </a:spcBef>
              <a:buSzPct val="100000"/>
              <a:buChar char="•"/>
              <a:defRPr sz="1800"/>
            </a:pPr>
            <a:r>
              <a:rPr sz="2200">
                <a:latin typeface="Arial"/>
                <a:ea typeface="Arial"/>
                <a:cs typeface="Arial"/>
                <a:sym typeface="Arial"/>
              </a:rPr>
              <a:t>Review the information in OSCAR/Surface</a:t>
            </a:r>
            <a:endParaRPr sz="2200">
              <a:solidFill>
                <a:srgbClr val="008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62526" lvl="2" indent="-200526">
              <a:spcBef>
                <a:spcPts val="500"/>
              </a:spcBef>
              <a:buSzPct val="100000"/>
              <a:buChar char="•"/>
              <a:defRPr sz="1800"/>
            </a:pPr>
            <a:r>
              <a:rPr sz="2000">
                <a:latin typeface="Arial"/>
                <a:ea typeface="Arial"/>
                <a:cs typeface="Arial"/>
                <a:sym typeface="Arial"/>
              </a:rPr>
              <a:t>Keep entries in OSCAR/Surface up to date </a:t>
            </a:r>
            <a:endParaRPr sz="2000" b="1">
              <a:solidFill>
                <a:srgbClr val="008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457200">
              <a:spcBef>
                <a:spcPts val="400"/>
              </a:spcBef>
              <a:buClr>
                <a:srgbClr val="FF9900"/>
              </a:buClr>
              <a:buSzPct val="100000"/>
              <a:buFont typeface="Wingdings"/>
              <a:buChar char="▪"/>
              <a:defRPr sz="1800"/>
            </a:pPr>
            <a:endParaRPr sz="2000">
              <a:solidFill>
                <a:srgbClr val="008000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 indent="457200">
              <a:spcBef>
                <a:spcPts val="500"/>
              </a:spcBef>
              <a:defRPr sz="1800"/>
            </a:pPr>
            <a:r>
              <a:rPr sz="2400" i="1">
                <a:latin typeface="Arial"/>
                <a:ea typeface="Arial"/>
                <a:cs typeface="Arial"/>
                <a:sym typeface="Arial"/>
              </a:rPr>
              <a:t>The more accurate and up-to-date the information in OSCAR/Surface is, the more useful it will be!</a:t>
            </a:r>
          </a:p>
        </p:txBody>
      </p:sp>
    </p:spTree>
    <p:extLst>
      <p:ext uri="{BB962C8B-B14F-4D97-AF65-F5344CB8AC3E}">
        <p14:creationId xmlns:p14="http://schemas.microsoft.com/office/powerpoint/2010/main" val="417423387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Additional </a:t>
            </a:r>
            <a:r>
              <a:rPr lang="de-CH" dirty="0" err="1" smtClean="0"/>
              <a:t>slides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393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>
            <a:spLocks noGrp="1"/>
          </p:cNvSpPr>
          <p:nvPr>
            <p:ph type="title" idx="4294967295"/>
          </p:nvPr>
        </p:nvSpPr>
        <p:spPr>
          <a:xfrm>
            <a:off x="250824" y="188909"/>
            <a:ext cx="8713790" cy="1410599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 algn="ctr" defTabSz="859536">
              <a:defRPr sz="1800"/>
            </a:pPr>
            <a:r>
              <a:rPr sz="3600" dirty="0">
                <a:solidFill>
                  <a:srgbClr val="333399"/>
                </a:solidFill>
                <a:latin typeface="Arial Bold"/>
                <a:ea typeface="Arial Bold"/>
                <a:cs typeface="Arial Bold"/>
                <a:sym typeface="Arial Bold"/>
              </a:rPr>
              <a:t>OSCAR Gap analysis module</a:t>
            </a:r>
          </a:p>
          <a:p>
            <a:pPr lvl="0" algn="ctr" defTabSz="859536">
              <a:defRPr sz="1800"/>
            </a:pPr>
            <a:r>
              <a:rPr sz="2800" b="1" i="1" dirty="0">
                <a:solidFill>
                  <a:srgbClr val="333399"/>
                </a:solidFill>
              </a:rPr>
              <a:t>(still in design phase)</a:t>
            </a:r>
          </a:p>
        </p:txBody>
      </p:sp>
      <p:sp>
        <p:nvSpPr>
          <p:cNvPr id="211" name="Shape 211"/>
          <p:cNvSpPr>
            <a:spLocks noGrp="1"/>
          </p:cNvSpPr>
          <p:nvPr>
            <p:ph type="body" idx="4294967295"/>
          </p:nvPr>
        </p:nvSpPr>
        <p:spPr>
          <a:xfrm>
            <a:off x="568322" y="1615279"/>
            <a:ext cx="8179797" cy="4456363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281987" lvl="0" indent="-281987" defTabSz="740662">
              <a:spcBef>
                <a:spcPts val="400"/>
              </a:spcBef>
              <a:buClrTx/>
              <a:buFontTx/>
              <a:buChar char="•"/>
              <a:defRPr sz="1800"/>
            </a:pPr>
            <a:r>
              <a:rPr sz="2500" dirty="0"/>
              <a:t>Quantitative tool that matches observational data requirements against observational capabilities</a:t>
            </a:r>
          </a:p>
          <a:p>
            <a:pPr marL="281987" lvl="0" indent="-281987" defTabSz="740662">
              <a:spcBef>
                <a:spcPts val="400"/>
              </a:spcBef>
              <a:buClrTx/>
              <a:buFontTx/>
              <a:buChar char="•"/>
              <a:defRPr sz="1800"/>
            </a:pPr>
            <a:r>
              <a:rPr sz="2500" dirty="0"/>
              <a:t>Based on selection of requirement and pertinent observational capabilities, tool can illustrate whether or not different levels of requirement is met (by area or region</a:t>
            </a:r>
            <a:r>
              <a:rPr sz="2500" dirty="0" smtClean="0"/>
              <a:t>)</a:t>
            </a:r>
            <a:endParaRPr sz="2500" dirty="0"/>
          </a:p>
        </p:txBody>
      </p:sp>
    </p:spTree>
    <p:extLst>
      <p:ext uri="{BB962C8B-B14F-4D97-AF65-F5344CB8AC3E}">
        <p14:creationId xmlns:p14="http://schemas.microsoft.com/office/powerpoint/2010/main" val="94623597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>
            <a:spLocks noGrp="1"/>
          </p:cNvSpPr>
          <p:nvPr>
            <p:ph type="title"/>
          </p:nvPr>
        </p:nvSpPr>
        <p:spPr>
          <a:xfrm>
            <a:off x="250824" y="188909"/>
            <a:ext cx="8713790" cy="79217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lvl="0" algn="ctr" defTabSz="649223">
              <a:defRPr sz="1800"/>
            </a:pPr>
            <a:r>
              <a:rPr sz="2100" dirty="0"/>
              <a:t>Surface pressure measurement capabilities against WMO requirements</a:t>
            </a:r>
          </a:p>
          <a:p>
            <a:pPr lvl="0" algn="ctr" defTabSz="649223">
              <a:defRPr sz="1800"/>
            </a:pPr>
            <a:r>
              <a:rPr sz="2100" dirty="0"/>
              <a:t>(“capability” based on data received by ECMWF)</a:t>
            </a:r>
          </a:p>
        </p:txBody>
      </p:sp>
      <p:sp>
        <p:nvSpPr>
          <p:cNvPr id="214" name="Shape 214"/>
          <p:cNvSpPr>
            <a:spLocks noGrp="1"/>
          </p:cNvSpPr>
          <p:nvPr>
            <p:ph type="sldNum" sz="quarter" idx="4294967295"/>
          </p:nvPr>
        </p:nvSpPr>
        <p:spPr>
          <a:xfrm>
            <a:off x="5867400" y="6478587"/>
            <a:ext cx="1152525" cy="172815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normAutofit lnSpcReduction="10000"/>
          </a:bodyPr>
          <a:lstStyle/>
          <a:p>
            <a:pPr lvl="0">
              <a:defRPr sz="1800"/>
            </a:pPr>
            <a:fld id="{86CB4B4D-7CA3-9044-876B-883B54F8677D}" type="slidenum">
              <a:rPr sz="1200"/>
              <a:t>36</a:t>
            </a:fld>
            <a:endParaRPr sz="1200" dirty="0"/>
          </a:p>
        </p:txBody>
      </p:sp>
      <p:pic>
        <p:nvPicPr>
          <p:cNvPr id="215" name="image4.png" descr="New Picture (2)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09600" y="1447800"/>
            <a:ext cx="8096250" cy="386747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45410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476100" tIns="-46023" rIns="26979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CH" sz="3200" dirty="0" err="1" smtClean="0"/>
              <a:t>What</a:t>
            </a:r>
            <a:r>
              <a:rPr lang="de-CH" sz="3200" dirty="0" smtClean="0"/>
              <a:t> </a:t>
            </a:r>
            <a:r>
              <a:rPr lang="de-CH" sz="3200" dirty="0" err="1" smtClean="0"/>
              <a:t>are</a:t>
            </a:r>
            <a:r>
              <a:rPr lang="de-CH" sz="3200" dirty="0" smtClean="0"/>
              <a:t> </a:t>
            </a:r>
            <a:r>
              <a:rPr lang="de-CH" sz="3200" dirty="0" err="1" smtClean="0"/>
              <a:t>metadata</a:t>
            </a:r>
            <a:r>
              <a:rPr lang="de-CH" sz="3200" dirty="0" smtClean="0"/>
              <a:t>? </a:t>
            </a:r>
            <a:r>
              <a:rPr lang="de-CH" sz="3200" dirty="0" err="1" smtClean="0"/>
              <a:t>Why</a:t>
            </a:r>
            <a:r>
              <a:rPr lang="de-CH" sz="3200" dirty="0" smtClean="0"/>
              <a:t> </a:t>
            </a:r>
            <a:r>
              <a:rPr lang="de-CH" sz="3200" dirty="0" err="1" smtClean="0"/>
              <a:t>are</a:t>
            </a:r>
            <a:r>
              <a:rPr lang="de-CH" sz="3200" dirty="0" smtClean="0"/>
              <a:t> </a:t>
            </a:r>
            <a:r>
              <a:rPr lang="de-CH" sz="3200" dirty="0" err="1" smtClean="0"/>
              <a:t>they</a:t>
            </a:r>
            <a:r>
              <a:rPr lang="de-CH" sz="3200" dirty="0" smtClean="0"/>
              <a:t> essential?</a:t>
            </a:r>
            <a:endParaRPr lang="en-US" sz="3200" dirty="0"/>
          </a:p>
        </p:txBody>
      </p:sp>
      <p:sp>
        <p:nvSpPr>
          <p:cNvPr id="30" name="Text Placeholder 2"/>
          <p:cNvSpPr>
            <a:spLocks noGrp="1"/>
          </p:cNvSpPr>
          <p:nvPr>
            <p:ph idx="1"/>
          </p:nvPr>
        </p:nvSpPr>
        <p:spPr>
          <a:xfrm>
            <a:off x="457201" y="1600200"/>
            <a:ext cx="5639636" cy="4525963"/>
          </a:xfrm>
        </p:spPr>
        <p:txBody>
          <a:bodyPr>
            <a:noAutofit/>
          </a:bodyPr>
          <a:lstStyle/>
          <a:p>
            <a:pPr marL="1079500" indent="-1079500">
              <a:buNone/>
            </a:pPr>
            <a:r>
              <a:rPr lang="de-CH" sz="1600" dirty="0" smtClean="0"/>
              <a:t>Metadata = 	</a:t>
            </a:r>
            <a:r>
              <a:rPr lang="de-CH" sz="1600" dirty="0" err="1" smtClean="0"/>
              <a:t>documentation</a:t>
            </a:r>
            <a:r>
              <a:rPr lang="de-CH" sz="1600" dirty="0" smtClean="0"/>
              <a:t> </a:t>
            </a:r>
            <a:r>
              <a:rPr lang="de-CH" sz="1600" dirty="0" err="1" smtClean="0"/>
              <a:t>describing</a:t>
            </a:r>
            <a:r>
              <a:rPr lang="de-CH" sz="1600" dirty="0" smtClean="0"/>
              <a:t> </a:t>
            </a:r>
            <a:r>
              <a:rPr lang="de-CH" sz="1600" dirty="0" err="1" smtClean="0"/>
              <a:t>data</a:t>
            </a:r>
            <a:r>
              <a:rPr lang="de-CH" sz="1600" dirty="0" smtClean="0"/>
              <a:t>, </a:t>
            </a:r>
            <a:r>
              <a:rPr lang="de-CH" sz="1600" dirty="0" err="1" smtClean="0"/>
              <a:t>context</a:t>
            </a:r>
            <a:r>
              <a:rPr lang="de-CH" sz="1600" dirty="0" smtClean="0"/>
              <a:t> </a:t>
            </a:r>
            <a:r>
              <a:rPr lang="de-CH" sz="1600" dirty="0" err="1" smtClean="0"/>
              <a:t>of</a:t>
            </a:r>
            <a:r>
              <a:rPr lang="de-CH" sz="1600" dirty="0"/>
              <a:t> </a:t>
            </a:r>
            <a:r>
              <a:rPr lang="de-CH" sz="1600" dirty="0" err="1" smtClean="0"/>
              <a:t>observations</a:t>
            </a:r>
            <a:endParaRPr lang="de-CH" sz="1600" dirty="0" smtClean="0"/>
          </a:p>
          <a:p>
            <a:pPr marL="1438275" indent="-1438275">
              <a:buNone/>
            </a:pPr>
            <a:endParaRPr lang="de-CH" sz="1800" dirty="0" smtClean="0"/>
          </a:p>
          <a:p>
            <a:pPr marL="1438275" indent="-1438275">
              <a:buNone/>
            </a:pPr>
            <a:endParaRPr lang="de-CH" sz="1800" dirty="0" smtClean="0"/>
          </a:p>
          <a:p>
            <a:pPr>
              <a:buFont typeface="Wingdings"/>
              <a:buChar char="à"/>
            </a:pPr>
            <a:r>
              <a:rPr lang="de-CH" sz="1600" dirty="0" err="1" smtClean="0">
                <a:sym typeface="Wingdings" panose="05000000000000000000" pitchFamily="2" charset="2"/>
              </a:rPr>
              <a:t>Observed</a:t>
            </a:r>
            <a:r>
              <a:rPr lang="de-CH" sz="1600" dirty="0" smtClean="0">
                <a:sym typeface="Wingdings" panose="05000000000000000000" pitchFamily="2" charset="2"/>
              </a:rPr>
              <a:t> variable</a:t>
            </a:r>
          </a:p>
          <a:p>
            <a:pPr>
              <a:buFont typeface="Wingdings"/>
              <a:buChar char="à"/>
            </a:pPr>
            <a:r>
              <a:rPr lang="de-CH" sz="1600" dirty="0" smtClean="0">
                <a:sym typeface="Wingdings" panose="05000000000000000000" pitchFamily="2" charset="2"/>
              </a:rPr>
              <a:t>Location</a:t>
            </a:r>
          </a:p>
          <a:p>
            <a:pPr>
              <a:buFont typeface="Wingdings"/>
              <a:buChar char="à"/>
            </a:pPr>
            <a:r>
              <a:rPr lang="de-CH" sz="1600" dirty="0" smtClean="0">
                <a:sym typeface="Wingdings" panose="05000000000000000000" pitchFamily="2" charset="2"/>
              </a:rPr>
              <a:t>Environment</a:t>
            </a:r>
          </a:p>
          <a:p>
            <a:pPr>
              <a:buFont typeface="Wingdings"/>
              <a:buChar char="à"/>
            </a:pPr>
            <a:r>
              <a:rPr lang="de-CH" sz="1600" dirty="0" err="1" smtClean="0">
                <a:sym typeface="Wingdings" panose="05000000000000000000" pitchFamily="2" charset="2"/>
              </a:rPr>
              <a:t>Intended</a:t>
            </a:r>
            <a:r>
              <a:rPr lang="de-CH" sz="1600" dirty="0" smtClean="0">
                <a:sym typeface="Wingdings" panose="05000000000000000000" pitchFamily="2" charset="2"/>
              </a:rPr>
              <a:t> </a:t>
            </a:r>
            <a:r>
              <a:rPr lang="de-CH" sz="1600" dirty="0" err="1" smtClean="0">
                <a:sym typeface="Wingdings" panose="05000000000000000000" pitchFamily="2" charset="2"/>
              </a:rPr>
              <a:t>use</a:t>
            </a:r>
            <a:endParaRPr lang="de-CH" sz="1600" dirty="0" smtClean="0">
              <a:sym typeface="Wingdings" panose="05000000000000000000" pitchFamily="2" charset="2"/>
            </a:endParaRPr>
          </a:p>
          <a:p>
            <a:pPr>
              <a:buFont typeface="Wingdings"/>
              <a:buChar char="à"/>
            </a:pPr>
            <a:r>
              <a:rPr lang="de-CH" sz="1600" dirty="0" smtClean="0">
                <a:sym typeface="Wingdings" panose="05000000000000000000" pitchFamily="2" charset="2"/>
              </a:rPr>
              <a:t>…</a:t>
            </a:r>
          </a:p>
          <a:p>
            <a:pPr marL="0" indent="0">
              <a:buNone/>
            </a:pPr>
            <a:endParaRPr lang="de-CH" sz="1600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de-CH" sz="1600" dirty="0" smtClean="0">
                <a:sym typeface="Wingdings" panose="05000000000000000000" pitchFamily="2" charset="2"/>
              </a:rPr>
              <a:t>Essential </a:t>
            </a:r>
            <a:r>
              <a:rPr lang="de-CH" sz="1600" dirty="0" err="1" smtClean="0">
                <a:sym typeface="Wingdings" panose="05000000000000000000" pitchFamily="2" charset="2"/>
              </a:rPr>
              <a:t>data</a:t>
            </a:r>
            <a:r>
              <a:rPr lang="de-CH" sz="1600" dirty="0" smtClean="0">
                <a:sym typeface="Wingdings" panose="05000000000000000000" pitchFamily="2" charset="2"/>
              </a:rPr>
              <a:t> </a:t>
            </a:r>
            <a:r>
              <a:rPr lang="de-CH" sz="1600" dirty="0" err="1" smtClean="0">
                <a:sym typeface="Wingdings" panose="05000000000000000000" pitchFamily="2" charset="2"/>
              </a:rPr>
              <a:t>are</a:t>
            </a:r>
            <a:r>
              <a:rPr lang="de-CH" sz="1600" dirty="0" smtClean="0">
                <a:sym typeface="Wingdings" panose="05000000000000000000" pitchFamily="2" charset="2"/>
              </a:rPr>
              <a:t> </a:t>
            </a:r>
            <a:r>
              <a:rPr lang="de-CH" sz="1600" dirty="0" err="1" smtClean="0">
                <a:sym typeface="Wingdings" panose="05000000000000000000" pitchFamily="2" charset="2"/>
              </a:rPr>
              <a:t>exchanged</a:t>
            </a:r>
            <a:r>
              <a:rPr lang="de-CH" sz="1600" dirty="0" smtClean="0">
                <a:sym typeface="Wingdings" panose="05000000000000000000" pitchFamily="2" charset="2"/>
              </a:rPr>
              <a:t> </a:t>
            </a:r>
            <a:r>
              <a:rPr lang="de-CH" sz="1600" dirty="0" err="1" smtClean="0">
                <a:sym typeface="Wingdings" panose="05000000000000000000" pitchFamily="2" charset="2"/>
              </a:rPr>
              <a:t>globally</a:t>
            </a:r>
            <a:r>
              <a:rPr lang="de-CH" sz="1600" dirty="0" smtClean="0">
                <a:sym typeface="Wingdings" panose="05000000000000000000" pitchFamily="2" charset="2"/>
              </a:rPr>
              <a:t>, but </a:t>
            </a:r>
            <a:r>
              <a:rPr lang="de-CH" sz="1600" dirty="0" err="1" smtClean="0">
                <a:sym typeface="Wingdings" panose="05000000000000000000" pitchFamily="2" charset="2"/>
              </a:rPr>
              <a:t>metadata</a:t>
            </a:r>
            <a:r>
              <a:rPr lang="de-CH" sz="1600" dirty="0" smtClean="0">
                <a:sym typeface="Wingdings" panose="05000000000000000000" pitchFamily="2" charset="2"/>
              </a:rPr>
              <a:t> </a:t>
            </a:r>
            <a:r>
              <a:rPr lang="de-CH" sz="1600" dirty="0" err="1" smtClean="0">
                <a:sym typeface="Wingdings" panose="05000000000000000000" pitchFamily="2" charset="2"/>
              </a:rPr>
              <a:t>are</a:t>
            </a:r>
            <a:r>
              <a:rPr lang="de-CH" sz="1600" dirty="0" smtClean="0">
                <a:sym typeface="Wingdings" panose="05000000000000000000" pitchFamily="2" charset="2"/>
              </a:rPr>
              <a:t> not.</a:t>
            </a:r>
            <a:endParaRPr lang="de-CH" sz="1600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de-CH" sz="1600" dirty="0" smtClean="0">
                <a:sym typeface="Wingdings" panose="05000000000000000000" pitchFamily="2" charset="2"/>
              </a:rPr>
              <a:t>Metadata </a:t>
            </a:r>
            <a:r>
              <a:rPr lang="de-CH" sz="1600" dirty="0" err="1" smtClean="0">
                <a:sym typeface="Wingdings" panose="05000000000000000000" pitchFamily="2" charset="2"/>
              </a:rPr>
              <a:t>are</a:t>
            </a:r>
            <a:r>
              <a:rPr lang="de-CH" sz="1600" dirty="0" smtClean="0">
                <a:sym typeface="Wingdings" panose="05000000000000000000" pitchFamily="2" charset="2"/>
              </a:rPr>
              <a:t> </a:t>
            </a:r>
            <a:r>
              <a:rPr lang="de-CH" sz="1600" dirty="0" err="1" smtClean="0">
                <a:sym typeface="Wingdings" panose="05000000000000000000" pitchFamily="2" charset="2"/>
              </a:rPr>
              <a:t>needed</a:t>
            </a:r>
            <a:r>
              <a:rPr lang="de-CH" sz="1600" dirty="0" smtClean="0">
                <a:sym typeface="Wingdings" panose="05000000000000000000" pitchFamily="2" charset="2"/>
              </a:rPr>
              <a:t> </a:t>
            </a:r>
            <a:r>
              <a:rPr lang="de-CH" sz="1600" dirty="0" err="1" smtClean="0">
                <a:sym typeface="Wingdings" panose="05000000000000000000" pitchFamily="2" charset="2"/>
              </a:rPr>
              <a:t>to</a:t>
            </a:r>
            <a:r>
              <a:rPr lang="de-CH" sz="1600" dirty="0" smtClean="0">
                <a:sym typeface="Wingdings" panose="05000000000000000000" pitchFamily="2" charset="2"/>
              </a:rPr>
              <a:t> </a:t>
            </a:r>
            <a:r>
              <a:rPr lang="de-CH" sz="1600" dirty="0" err="1" smtClean="0">
                <a:sym typeface="Wingdings" panose="05000000000000000000" pitchFamily="2" charset="2"/>
              </a:rPr>
              <a:t>make</a:t>
            </a:r>
            <a:r>
              <a:rPr lang="de-CH" sz="1600" dirty="0" smtClean="0">
                <a:sym typeface="Wingdings" panose="05000000000000000000" pitchFamily="2" charset="2"/>
              </a:rPr>
              <a:t> </a:t>
            </a:r>
            <a:r>
              <a:rPr lang="de-CH" sz="1600" i="1" dirty="0" err="1" smtClean="0">
                <a:sym typeface="Wingdings" panose="05000000000000000000" pitchFamily="2" charset="2"/>
              </a:rPr>
              <a:t>adequate</a:t>
            </a:r>
            <a:r>
              <a:rPr lang="de-CH" sz="1600" dirty="0" smtClean="0">
                <a:sym typeface="Wingdings" panose="05000000000000000000" pitchFamily="2" charset="2"/>
              </a:rPr>
              <a:t> </a:t>
            </a:r>
            <a:r>
              <a:rPr lang="de-CH" sz="1600" dirty="0" err="1" smtClean="0">
                <a:sym typeface="Wingdings" panose="05000000000000000000" pitchFamily="2" charset="2"/>
              </a:rPr>
              <a:t>use</a:t>
            </a:r>
            <a:r>
              <a:rPr lang="de-CH" sz="1600" dirty="0" smtClean="0">
                <a:sym typeface="Wingdings" panose="05000000000000000000" pitchFamily="2" charset="2"/>
              </a:rPr>
              <a:t> of </a:t>
            </a:r>
            <a:r>
              <a:rPr lang="de-CH" sz="1600" dirty="0" err="1" smtClean="0">
                <a:sym typeface="Wingdings" panose="05000000000000000000" pitchFamily="2" charset="2"/>
              </a:rPr>
              <a:t>observations</a:t>
            </a:r>
            <a:r>
              <a:rPr lang="de-CH" sz="1600" dirty="0" smtClean="0">
                <a:sym typeface="Wingdings" panose="05000000000000000000" pitchFamily="2" charset="2"/>
              </a:rPr>
              <a:t> </a:t>
            </a:r>
            <a:r>
              <a:rPr lang="de-CH" sz="1600" dirty="0" err="1" smtClean="0">
                <a:sym typeface="Wingdings" panose="05000000000000000000" pitchFamily="2" charset="2"/>
              </a:rPr>
              <a:t>globally</a:t>
            </a:r>
            <a:r>
              <a:rPr lang="de-CH" sz="1600" dirty="0" smtClean="0">
                <a:sym typeface="Wingdings" panose="05000000000000000000" pitchFamily="2" charset="2"/>
              </a:rPr>
              <a:t>, but </a:t>
            </a:r>
            <a:r>
              <a:rPr lang="de-CH" sz="1600" dirty="0" err="1" smtClean="0">
                <a:sym typeface="Wingdings" panose="05000000000000000000" pitchFamily="2" charset="2"/>
              </a:rPr>
              <a:t>they</a:t>
            </a:r>
            <a:r>
              <a:rPr lang="de-CH" sz="1600" dirty="0" smtClean="0">
                <a:sym typeface="Wingdings" panose="05000000000000000000" pitchFamily="2" charset="2"/>
              </a:rPr>
              <a:t> </a:t>
            </a:r>
            <a:r>
              <a:rPr lang="de-CH" sz="1600" dirty="0" err="1" smtClean="0">
                <a:sym typeface="Wingdings" panose="05000000000000000000" pitchFamily="2" charset="2"/>
              </a:rPr>
              <a:t>are</a:t>
            </a:r>
            <a:r>
              <a:rPr lang="de-CH" sz="1600" dirty="0" smtClean="0">
                <a:sym typeface="Wingdings" panose="05000000000000000000" pitchFamily="2" charset="2"/>
              </a:rPr>
              <a:t> not </a:t>
            </a:r>
            <a:r>
              <a:rPr lang="de-CH" sz="1600" dirty="0" err="1" smtClean="0">
                <a:sym typeface="Wingdings" panose="05000000000000000000" pitchFamily="2" charset="2"/>
              </a:rPr>
              <a:t>always</a:t>
            </a:r>
            <a:r>
              <a:rPr lang="de-CH" sz="1600" dirty="0" smtClean="0">
                <a:sym typeface="Wingdings" panose="05000000000000000000" pitchFamily="2" charset="2"/>
              </a:rPr>
              <a:t> </a:t>
            </a:r>
            <a:r>
              <a:rPr lang="de-CH" sz="1600" dirty="0" err="1" smtClean="0">
                <a:sym typeface="Wingdings" panose="05000000000000000000" pitchFamily="2" charset="2"/>
              </a:rPr>
              <a:t>easily</a:t>
            </a:r>
            <a:r>
              <a:rPr lang="de-CH" sz="1600" dirty="0" smtClean="0">
                <a:sym typeface="Wingdings" panose="05000000000000000000" pitchFamily="2" charset="2"/>
              </a:rPr>
              <a:t> </a:t>
            </a:r>
            <a:r>
              <a:rPr lang="de-CH" sz="1600" dirty="0" err="1" smtClean="0">
                <a:sym typeface="Wingdings" panose="05000000000000000000" pitchFamily="2" charset="2"/>
              </a:rPr>
              <a:t>obtained</a:t>
            </a:r>
            <a:r>
              <a:rPr lang="de-CH" sz="1600" dirty="0" smtClean="0">
                <a:sym typeface="Wingdings" panose="05000000000000000000" pitchFamily="2" charset="2"/>
              </a:rPr>
              <a:t> </a:t>
            </a:r>
            <a:r>
              <a:rPr lang="de-CH" sz="1600" dirty="0" err="1" smtClean="0">
                <a:sym typeface="Wingdings" panose="05000000000000000000" pitchFamily="2" charset="2"/>
              </a:rPr>
              <a:t>by</a:t>
            </a:r>
            <a:r>
              <a:rPr lang="de-CH" sz="1600" dirty="0" smtClean="0">
                <a:sym typeface="Wingdings" panose="05000000000000000000" pitchFamily="2" charset="2"/>
              </a:rPr>
              <a:t> </a:t>
            </a:r>
            <a:r>
              <a:rPr lang="de-CH" sz="1600" dirty="0" err="1" smtClean="0">
                <a:sym typeface="Wingdings" panose="05000000000000000000" pitchFamily="2" charset="2"/>
              </a:rPr>
              <a:t>users</a:t>
            </a:r>
            <a:r>
              <a:rPr lang="de-CH" sz="1600" dirty="0" smtClean="0">
                <a:sym typeface="Wingdings" panose="05000000000000000000" pitchFamily="2" charset="2"/>
              </a:rPr>
              <a:t>.</a:t>
            </a:r>
            <a:endParaRPr lang="en-US" sz="1600" dirty="0"/>
          </a:p>
        </p:txBody>
      </p:sp>
      <p:pic>
        <p:nvPicPr>
          <p:cNvPr id="31" name="Grafik 2" descr="image00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112"/>
          <a:stretch/>
        </p:blipFill>
        <p:spPr bwMode="auto">
          <a:xfrm>
            <a:off x="7694790" y="1333501"/>
            <a:ext cx="1260117" cy="17335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Grafik 2" descr="image00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88" t="10473"/>
          <a:stretch/>
        </p:blipFill>
        <p:spPr bwMode="auto">
          <a:xfrm>
            <a:off x="6096836" y="1902540"/>
            <a:ext cx="1453305" cy="174077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Grafik 1" descr="image001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47" t="11068" r="5548" b="9708"/>
          <a:stretch/>
        </p:blipFill>
        <p:spPr bwMode="auto">
          <a:xfrm>
            <a:off x="3940452" y="2305050"/>
            <a:ext cx="1994459" cy="172402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6" descr="http://www.meteoschweiz.admin.ch/content/meteoswiss/de/home/mess-und-prognosesysteme/bodenstationen/automatisches-messnetz/_jcr_content/content/image_0.mchimg.jpg/141868228187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3993355"/>
            <a:ext cx="2582682" cy="192949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4756706" y="2376478"/>
            <a:ext cx="848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b="1" dirty="0" smtClean="0">
                <a:solidFill>
                  <a:srgbClr val="FFC000"/>
                </a:solidFill>
              </a:rPr>
              <a:t>T=17°C</a:t>
            </a:r>
            <a:endParaRPr lang="en-US" b="1" dirty="0">
              <a:solidFill>
                <a:srgbClr val="FFC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372225" y="1992527"/>
            <a:ext cx="848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b="1" dirty="0" smtClean="0">
                <a:solidFill>
                  <a:srgbClr val="FFC000"/>
                </a:solidFill>
              </a:rPr>
              <a:t>T=17°C</a:t>
            </a:r>
            <a:endParaRPr lang="en-US" b="1" dirty="0">
              <a:solidFill>
                <a:srgbClr val="FFC00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771651" y="2565177"/>
            <a:ext cx="848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b="1" dirty="0" smtClean="0">
                <a:solidFill>
                  <a:srgbClr val="FFC000"/>
                </a:solidFill>
              </a:rPr>
              <a:t>T=17°C</a:t>
            </a:r>
            <a:endParaRPr lang="en-US" b="1" dirty="0">
              <a:solidFill>
                <a:srgbClr val="FFC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443748" y="5422677"/>
            <a:ext cx="848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b="1" dirty="0" smtClean="0">
                <a:solidFill>
                  <a:srgbClr val="FFC000"/>
                </a:solidFill>
              </a:rPr>
              <a:t>T=17°C</a:t>
            </a:r>
            <a:endParaRPr lang="en-US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037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uiExpand="1" build="p"/>
      <p:bldP spid="35" grpId="0"/>
      <p:bldP spid="36" grpId="0"/>
      <p:bldP spid="37" grpId="0"/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476100" tIns="-46023" rIns="26979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CH" sz="3200" dirty="0" err="1" smtClean="0"/>
              <a:t>What</a:t>
            </a:r>
            <a:r>
              <a:rPr lang="de-CH" sz="3200" dirty="0" smtClean="0"/>
              <a:t> </a:t>
            </a:r>
            <a:r>
              <a:rPr lang="de-CH" sz="3200" dirty="0" err="1" smtClean="0"/>
              <a:t>are</a:t>
            </a:r>
            <a:r>
              <a:rPr lang="de-CH" sz="3200" dirty="0" smtClean="0"/>
              <a:t> </a:t>
            </a:r>
            <a:r>
              <a:rPr lang="de-CH" sz="3200" dirty="0" err="1" smtClean="0"/>
              <a:t>metadata</a:t>
            </a:r>
            <a:r>
              <a:rPr lang="de-CH" sz="3200" dirty="0" smtClean="0"/>
              <a:t>? </a:t>
            </a:r>
            <a:r>
              <a:rPr lang="de-CH" sz="3200" dirty="0" err="1" smtClean="0"/>
              <a:t>Why</a:t>
            </a:r>
            <a:r>
              <a:rPr lang="de-CH" sz="3200" dirty="0" smtClean="0"/>
              <a:t> </a:t>
            </a:r>
            <a:r>
              <a:rPr lang="de-CH" sz="3200" dirty="0" err="1" smtClean="0"/>
              <a:t>are</a:t>
            </a:r>
            <a:r>
              <a:rPr lang="de-CH" sz="3200" dirty="0" smtClean="0"/>
              <a:t> </a:t>
            </a:r>
            <a:r>
              <a:rPr lang="de-CH" sz="3200" dirty="0" err="1" smtClean="0"/>
              <a:t>they</a:t>
            </a:r>
            <a:r>
              <a:rPr lang="de-CH" sz="3200" dirty="0" smtClean="0"/>
              <a:t> essential?</a:t>
            </a:r>
            <a:endParaRPr lang="en-US" sz="3200" dirty="0"/>
          </a:p>
        </p:txBody>
      </p:sp>
      <p:sp>
        <p:nvSpPr>
          <p:cNvPr id="30" name="Text Placeholder 2"/>
          <p:cNvSpPr>
            <a:spLocks noGrp="1"/>
          </p:cNvSpPr>
          <p:nvPr>
            <p:ph idx="1"/>
          </p:nvPr>
        </p:nvSpPr>
        <p:spPr>
          <a:xfrm>
            <a:off x="457201" y="1600201"/>
            <a:ext cx="5639636" cy="2451100"/>
          </a:xfrm>
        </p:spPr>
        <p:txBody>
          <a:bodyPr>
            <a:noAutofit/>
          </a:bodyPr>
          <a:lstStyle/>
          <a:p>
            <a:pPr marL="1079500" indent="-1079500">
              <a:buNone/>
            </a:pPr>
            <a:r>
              <a:rPr lang="de-CH" sz="1600" dirty="0" err="1" smtClean="0"/>
              <a:t>Metadata</a:t>
            </a:r>
            <a:r>
              <a:rPr lang="de-CH" sz="1600" dirty="0" smtClean="0"/>
              <a:t> =  </a:t>
            </a:r>
            <a:r>
              <a:rPr lang="de-CH" sz="1600" dirty="0" err="1" smtClean="0"/>
              <a:t>station</a:t>
            </a:r>
            <a:r>
              <a:rPr lang="de-CH" sz="1600" dirty="0" smtClean="0"/>
              <a:t> </a:t>
            </a:r>
            <a:r>
              <a:rPr lang="de-CH" sz="1600" dirty="0" err="1" smtClean="0"/>
              <a:t>exists</a:t>
            </a:r>
            <a:r>
              <a:rPr lang="de-CH" sz="1600" dirty="0" smtClean="0"/>
              <a:t>, </a:t>
            </a:r>
            <a:r>
              <a:rPr lang="de-CH" sz="1600" dirty="0" err="1" smtClean="0"/>
              <a:t>where</a:t>
            </a:r>
            <a:r>
              <a:rPr lang="de-CH" sz="1600" dirty="0" smtClean="0"/>
              <a:t> </a:t>
            </a:r>
            <a:r>
              <a:rPr lang="de-CH" sz="1600" dirty="0" err="1" smtClean="0"/>
              <a:t>is</a:t>
            </a:r>
            <a:r>
              <a:rPr lang="de-CH" sz="1600" dirty="0" smtClean="0"/>
              <a:t> </a:t>
            </a:r>
            <a:r>
              <a:rPr lang="de-CH" sz="1600" dirty="0" err="1" smtClean="0"/>
              <a:t>it</a:t>
            </a:r>
            <a:r>
              <a:rPr lang="de-CH" sz="1600" dirty="0" smtClean="0"/>
              <a:t>?</a:t>
            </a:r>
            <a:endParaRPr lang="de-CH" sz="1800" dirty="0" smtClean="0"/>
          </a:p>
          <a:p>
            <a:pPr marL="1438275" indent="-1438275">
              <a:buNone/>
            </a:pPr>
            <a:endParaRPr lang="de-CH" sz="1800" dirty="0" smtClean="0"/>
          </a:p>
          <a:p>
            <a:pPr>
              <a:buFont typeface="Wingdings"/>
              <a:buChar char="à"/>
            </a:pPr>
            <a:r>
              <a:rPr lang="de-CH" sz="1600" dirty="0" err="1" smtClean="0">
                <a:sym typeface="Wingdings" panose="05000000000000000000" pitchFamily="2" charset="2"/>
              </a:rPr>
              <a:t>latitude</a:t>
            </a:r>
            <a:endParaRPr lang="de-CH" sz="1600" dirty="0" smtClean="0">
              <a:sym typeface="Wingdings" panose="05000000000000000000" pitchFamily="2" charset="2"/>
            </a:endParaRPr>
          </a:p>
          <a:p>
            <a:pPr>
              <a:buFont typeface="Wingdings"/>
              <a:buChar char="à"/>
            </a:pPr>
            <a:r>
              <a:rPr lang="de-CH" sz="1600" dirty="0" err="1" smtClean="0">
                <a:sym typeface="Wingdings" panose="05000000000000000000" pitchFamily="2" charset="2"/>
              </a:rPr>
              <a:t>longitude</a:t>
            </a:r>
            <a:endParaRPr lang="de-CH" sz="1600" dirty="0" smtClean="0">
              <a:sym typeface="Wingdings" panose="05000000000000000000" pitchFamily="2" charset="2"/>
            </a:endParaRPr>
          </a:p>
          <a:p>
            <a:pPr>
              <a:buFont typeface="Wingdings"/>
              <a:buChar char="à"/>
            </a:pPr>
            <a:r>
              <a:rPr lang="de-CH" sz="1600" dirty="0" err="1" smtClean="0">
                <a:sym typeface="Wingdings" panose="05000000000000000000" pitchFamily="2" charset="2"/>
              </a:rPr>
              <a:t>elevation</a:t>
            </a:r>
            <a:endParaRPr lang="de-CH" sz="1600" dirty="0" smtClean="0">
              <a:sym typeface="Wingdings" panose="05000000000000000000" pitchFamily="2" charset="2"/>
            </a:endParaRPr>
          </a:p>
          <a:p>
            <a:pPr>
              <a:buFont typeface="Wingdings"/>
              <a:buChar char="à"/>
            </a:pPr>
            <a:r>
              <a:rPr lang="de-CH" sz="1600" dirty="0" err="1" smtClean="0">
                <a:sym typeface="Wingdings" panose="05000000000000000000" pitchFamily="2" charset="2"/>
              </a:rPr>
              <a:t>name</a:t>
            </a:r>
            <a:endParaRPr lang="de-CH" sz="1600" dirty="0" smtClean="0">
              <a:sym typeface="Wingdings" panose="05000000000000000000" pitchFamily="2" charset="2"/>
            </a:endParaRPr>
          </a:p>
          <a:p>
            <a:pPr>
              <a:buFont typeface="Wingdings"/>
              <a:buChar char="à"/>
            </a:pPr>
            <a:r>
              <a:rPr lang="de-CH" sz="1600" dirty="0" smtClean="0">
                <a:sym typeface="Wingdings" panose="05000000000000000000" pitchFamily="2" charset="2"/>
              </a:rPr>
              <a:t>..</a:t>
            </a:r>
          </a:p>
          <a:p>
            <a:pPr marL="0" indent="0">
              <a:buNone/>
            </a:pPr>
            <a:endParaRPr lang="de-CH" sz="1600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de-CH" sz="1600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en-US" sz="1600" dirty="0"/>
          </a:p>
        </p:txBody>
      </p:sp>
      <p:pic>
        <p:nvPicPr>
          <p:cNvPr id="1026" name="Picture 2" descr="C:\Users\Timo\Downloads\IMAG27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688" y="3384964"/>
            <a:ext cx="1825312" cy="325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Timo\Downloads\IMAG272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4015" y="1282700"/>
            <a:ext cx="3749985" cy="2102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al 1"/>
          <p:cNvSpPr/>
          <p:nvPr/>
        </p:nvSpPr>
        <p:spPr>
          <a:xfrm>
            <a:off x="6731000" y="1816100"/>
            <a:ext cx="825500" cy="13208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937250" y="1446768"/>
            <a:ext cx="1111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2000" b="1" dirty="0" smtClean="0">
                <a:solidFill>
                  <a:srgbClr val="FF0000"/>
                </a:solidFill>
              </a:rPr>
              <a:t>AWS #1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18" name="Oval 17"/>
          <p:cNvSpPr/>
          <p:nvPr/>
        </p:nvSpPr>
        <p:spPr>
          <a:xfrm>
            <a:off x="7431244" y="1816100"/>
            <a:ext cx="595156" cy="11430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7710644" y="4423946"/>
            <a:ext cx="1111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2000" b="1" dirty="0" smtClean="0">
                <a:solidFill>
                  <a:srgbClr val="FF0000"/>
                </a:solidFill>
              </a:rPr>
              <a:t>AWS #3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905750" y="1439446"/>
            <a:ext cx="1111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2000" b="1" dirty="0" smtClean="0">
                <a:solidFill>
                  <a:srgbClr val="FF0000"/>
                </a:solidFill>
              </a:rPr>
              <a:t>AWS #2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21" name="Oval 20"/>
          <p:cNvSpPr/>
          <p:nvPr/>
        </p:nvSpPr>
        <p:spPr>
          <a:xfrm>
            <a:off x="7866219" y="5012945"/>
            <a:ext cx="595156" cy="11430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4229100"/>
            <a:ext cx="5639637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600" dirty="0" err="1">
                <a:sym typeface="Wingdings" panose="05000000000000000000" pitchFamily="2" charset="2"/>
              </a:rPr>
              <a:t>Metadata</a:t>
            </a:r>
            <a:r>
              <a:rPr lang="de-CH" sz="1600" dirty="0">
                <a:sym typeface="Wingdings" panose="05000000000000000000" pitchFamily="2" charset="2"/>
              </a:rPr>
              <a:t> </a:t>
            </a:r>
            <a:r>
              <a:rPr lang="de-CH" sz="1600" dirty="0" err="1">
                <a:sym typeface="Wingdings" panose="05000000000000000000" pitchFamily="2" charset="2"/>
              </a:rPr>
              <a:t>allows</a:t>
            </a:r>
            <a:r>
              <a:rPr lang="de-CH" sz="1600" dirty="0">
                <a:sym typeface="Wingdings" panose="05000000000000000000" pitchFamily="2" charset="2"/>
              </a:rPr>
              <a:t> </a:t>
            </a:r>
            <a:r>
              <a:rPr lang="de-CH" sz="1600" dirty="0" err="1">
                <a:sym typeface="Wingdings" panose="05000000000000000000" pitchFamily="2" charset="2"/>
              </a:rPr>
              <a:t>for</a:t>
            </a:r>
            <a:r>
              <a:rPr lang="de-CH" sz="1600" dirty="0">
                <a:sym typeface="Wingdings" panose="05000000000000000000" pitchFamily="2" charset="2"/>
              </a:rPr>
              <a:t> </a:t>
            </a:r>
            <a:r>
              <a:rPr lang="de-CH" sz="1600" dirty="0" err="1">
                <a:sym typeface="Wingdings" panose="05000000000000000000" pitchFamily="2" charset="2"/>
              </a:rPr>
              <a:t>more</a:t>
            </a:r>
            <a:r>
              <a:rPr lang="de-CH" sz="1600" dirty="0">
                <a:sym typeface="Wingdings" panose="05000000000000000000" pitchFamily="2" charset="2"/>
              </a:rPr>
              <a:t> </a:t>
            </a:r>
            <a:r>
              <a:rPr lang="de-CH" sz="1600" dirty="0" err="1">
                <a:sym typeface="Wingdings" panose="05000000000000000000" pitchFamily="2" charset="2"/>
              </a:rPr>
              <a:t>efficient</a:t>
            </a:r>
            <a:r>
              <a:rPr lang="de-CH" sz="1600" dirty="0">
                <a:sym typeface="Wingdings" panose="05000000000000000000" pitchFamily="2" charset="2"/>
              </a:rPr>
              <a:t> </a:t>
            </a:r>
            <a:r>
              <a:rPr lang="de-CH" sz="1600" dirty="0" err="1">
                <a:sym typeface="Wingdings" panose="05000000000000000000" pitchFamily="2" charset="2"/>
              </a:rPr>
              <a:t>network</a:t>
            </a:r>
            <a:r>
              <a:rPr lang="de-CH" sz="1600" dirty="0">
                <a:sym typeface="Wingdings" panose="05000000000000000000" pitchFamily="2" charset="2"/>
              </a:rPr>
              <a:t> </a:t>
            </a:r>
            <a:r>
              <a:rPr lang="de-CH" sz="1600" dirty="0" err="1">
                <a:sym typeface="Wingdings" panose="05000000000000000000" pitchFamily="2" charset="2"/>
              </a:rPr>
              <a:t>planning</a:t>
            </a:r>
            <a:r>
              <a:rPr lang="de-CH" sz="1600" dirty="0">
                <a:sym typeface="Wingdings" panose="05000000000000000000" pitchFamily="2" charset="2"/>
              </a:rPr>
              <a:t>. All </a:t>
            </a:r>
            <a:r>
              <a:rPr lang="de-CH" sz="1600" dirty="0" err="1">
                <a:sym typeface="Wingdings" panose="05000000000000000000" pitchFamily="2" charset="2"/>
              </a:rPr>
              <a:t>stations</a:t>
            </a:r>
            <a:r>
              <a:rPr lang="de-CH" sz="1600" dirty="0">
                <a:sym typeface="Wingdings" panose="05000000000000000000" pitchFamily="2" charset="2"/>
              </a:rPr>
              <a:t>, </a:t>
            </a:r>
            <a:r>
              <a:rPr lang="de-CH" sz="1600" dirty="0" err="1">
                <a:sym typeface="Wingdings" panose="05000000000000000000" pitchFamily="2" charset="2"/>
              </a:rPr>
              <a:t>including</a:t>
            </a:r>
            <a:r>
              <a:rPr lang="de-CH" sz="1600" dirty="0">
                <a:sym typeface="Wingdings" panose="05000000000000000000" pitchFamily="2" charset="2"/>
              </a:rPr>
              <a:t> </a:t>
            </a:r>
            <a:r>
              <a:rPr lang="de-CH" sz="1600" dirty="0" err="1">
                <a:sym typeface="Wingdings" panose="05000000000000000000" pitchFamily="2" charset="2"/>
              </a:rPr>
              <a:t>those</a:t>
            </a:r>
            <a:r>
              <a:rPr lang="de-CH" sz="1600" dirty="0">
                <a:sym typeface="Wingdings" panose="05000000000000000000" pitchFamily="2" charset="2"/>
              </a:rPr>
              <a:t> </a:t>
            </a:r>
            <a:r>
              <a:rPr lang="de-CH" sz="1600" dirty="0" err="1">
                <a:sym typeface="Wingdings" panose="05000000000000000000" pitchFamily="2" charset="2"/>
              </a:rPr>
              <a:t>of</a:t>
            </a:r>
            <a:r>
              <a:rPr lang="de-CH" sz="1600" dirty="0">
                <a:sym typeface="Wingdings" panose="05000000000000000000" pitchFamily="2" charset="2"/>
              </a:rPr>
              <a:t> </a:t>
            </a:r>
            <a:r>
              <a:rPr lang="de-CH" sz="1600" dirty="0" err="1">
                <a:sym typeface="Wingdings" panose="05000000000000000000" pitchFamily="2" charset="2"/>
              </a:rPr>
              <a:t>partners</a:t>
            </a:r>
            <a:r>
              <a:rPr lang="de-CH" sz="1600" dirty="0">
                <a:sym typeface="Wingdings" panose="05000000000000000000" pitchFamily="2" charset="2"/>
              </a:rPr>
              <a:t>, </a:t>
            </a:r>
            <a:r>
              <a:rPr lang="de-CH" sz="1600" dirty="0" err="1">
                <a:sym typeface="Wingdings" panose="05000000000000000000" pitchFamily="2" charset="2"/>
              </a:rPr>
              <a:t>can</a:t>
            </a:r>
            <a:r>
              <a:rPr lang="de-CH" sz="1600" dirty="0">
                <a:sym typeface="Wingdings" panose="05000000000000000000" pitchFamily="2" charset="2"/>
              </a:rPr>
              <a:t> </a:t>
            </a:r>
            <a:r>
              <a:rPr lang="de-CH" sz="1600" dirty="0" err="1">
                <a:sym typeface="Wingdings" panose="05000000000000000000" pitchFamily="2" charset="2"/>
              </a:rPr>
              <a:t>be</a:t>
            </a:r>
            <a:r>
              <a:rPr lang="de-CH" sz="1600" dirty="0">
                <a:sym typeface="Wingdings" panose="05000000000000000000" pitchFamily="2" charset="2"/>
              </a:rPr>
              <a:t> </a:t>
            </a:r>
            <a:r>
              <a:rPr lang="de-CH" sz="1600" dirty="0" err="1">
                <a:sym typeface="Wingdings" panose="05000000000000000000" pitchFamily="2" charset="2"/>
              </a:rPr>
              <a:t>taken</a:t>
            </a:r>
            <a:r>
              <a:rPr lang="de-CH" sz="1600" dirty="0">
                <a:sym typeface="Wingdings" panose="05000000000000000000" pitchFamily="2" charset="2"/>
              </a:rPr>
              <a:t> </a:t>
            </a:r>
            <a:r>
              <a:rPr lang="de-CH" sz="1600" dirty="0" err="1">
                <a:sym typeface="Wingdings" panose="05000000000000000000" pitchFamily="2" charset="2"/>
              </a:rPr>
              <a:t>into</a:t>
            </a:r>
            <a:r>
              <a:rPr lang="de-CH" sz="1600" dirty="0">
                <a:sym typeface="Wingdings" panose="05000000000000000000" pitchFamily="2" charset="2"/>
              </a:rPr>
              <a:t> </a:t>
            </a:r>
            <a:r>
              <a:rPr lang="de-CH" sz="1600" dirty="0" err="1">
                <a:sym typeface="Wingdings" panose="05000000000000000000" pitchFamily="2" charset="2"/>
              </a:rPr>
              <a:t>account</a:t>
            </a:r>
            <a:r>
              <a:rPr lang="de-CH" sz="1600" dirty="0">
                <a:sym typeface="Wingdings" panose="05000000000000000000" pitchFamily="2" charset="2"/>
              </a:rPr>
              <a:t> </a:t>
            </a:r>
            <a:r>
              <a:rPr lang="de-CH" sz="1600" dirty="0" err="1">
                <a:sym typeface="Wingdings" panose="05000000000000000000" pitchFamily="2" charset="2"/>
              </a:rPr>
              <a:t>when</a:t>
            </a:r>
            <a:r>
              <a:rPr lang="de-CH" sz="1600" dirty="0">
                <a:sym typeface="Wingdings" panose="05000000000000000000" pitchFamily="2" charset="2"/>
              </a:rPr>
              <a:t> </a:t>
            </a:r>
            <a:r>
              <a:rPr lang="de-CH" sz="1600" dirty="0" err="1">
                <a:sym typeface="Wingdings" panose="05000000000000000000" pitchFamily="2" charset="2"/>
              </a:rPr>
              <a:t>extending</a:t>
            </a:r>
            <a:r>
              <a:rPr lang="de-CH" sz="1600" dirty="0">
                <a:sym typeface="Wingdings" panose="05000000000000000000" pitchFamily="2" charset="2"/>
              </a:rPr>
              <a:t> </a:t>
            </a:r>
            <a:r>
              <a:rPr lang="de-CH" sz="1600" dirty="0" err="1">
                <a:sym typeface="Wingdings" panose="05000000000000000000" pitchFamily="2" charset="2"/>
              </a:rPr>
              <a:t>the</a:t>
            </a:r>
            <a:r>
              <a:rPr lang="de-CH" sz="1600" dirty="0">
                <a:sym typeface="Wingdings" panose="05000000000000000000" pitchFamily="2" charset="2"/>
              </a:rPr>
              <a:t> </a:t>
            </a:r>
            <a:r>
              <a:rPr lang="de-CH" sz="1600" dirty="0" err="1">
                <a:sym typeface="Wingdings" panose="05000000000000000000" pitchFamily="2" charset="2"/>
              </a:rPr>
              <a:t>network</a:t>
            </a:r>
            <a:r>
              <a:rPr lang="de-CH" sz="1600" dirty="0">
                <a:sym typeface="Wingdings" panose="05000000000000000000" pitchFamily="2" charset="2"/>
              </a:rPr>
              <a:t>.</a:t>
            </a:r>
          </a:p>
          <a:p>
            <a:endParaRPr lang="de-CH" sz="1600" dirty="0">
              <a:sym typeface="Wingdings" panose="05000000000000000000" pitchFamily="2" charset="2"/>
            </a:endParaRPr>
          </a:p>
          <a:p>
            <a:r>
              <a:rPr lang="de-CH" sz="1600" dirty="0">
                <a:sym typeface="Wingdings" panose="05000000000000000000" pitchFamily="2" charset="2"/>
              </a:rPr>
              <a:t>The </a:t>
            </a:r>
            <a:r>
              <a:rPr lang="de-CH" sz="1600" dirty="0" err="1">
                <a:sym typeface="Wingdings" panose="05000000000000000000" pitchFamily="2" charset="2"/>
              </a:rPr>
              <a:t>photos</a:t>
            </a:r>
            <a:r>
              <a:rPr lang="de-CH" sz="1600" dirty="0">
                <a:sym typeface="Wingdings" panose="05000000000000000000" pitchFamily="2" charset="2"/>
              </a:rPr>
              <a:t> </a:t>
            </a:r>
            <a:r>
              <a:rPr lang="de-CH" sz="1600" dirty="0" err="1">
                <a:sym typeface="Wingdings" panose="05000000000000000000" pitchFamily="2" charset="2"/>
              </a:rPr>
              <a:t>show</a:t>
            </a:r>
            <a:r>
              <a:rPr lang="de-CH" sz="1600" dirty="0">
                <a:sym typeface="Wingdings" panose="05000000000000000000" pitchFamily="2" charset="2"/>
              </a:rPr>
              <a:t> </a:t>
            </a:r>
            <a:r>
              <a:rPr lang="de-CH" sz="1600" dirty="0" err="1">
                <a:sym typeface="Wingdings" panose="05000000000000000000" pitchFamily="2" charset="2"/>
              </a:rPr>
              <a:t>three</a:t>
            </a:r>
            <a:r>
              <a:rPr lang="de-CH" sz="1600" dirty="0">
                <a:sym typeface="Wingdings" panose="05000000000000000000" pitchFamily="2" charset="2"/>
              </a:rPr>
              <a:t> AWS </a:t>
            </a:r>
            <a:r>
              <a:rPr lang="de-CH" sz="1600" dirty="0" err="1">
                <a:sym typeface="Wingdings" panose="05000000000000000000" pitchFamily="2" charset="2"/>
              </a:rPr>
              <a:t>of</a:t>
            </a:r>
            <a:r>
              <a:rPr lang="de-CH" sz="1600" dirty="0">
                <a:sym typeface="Wingdings" panose="05000000000000000000" pitchFamily="2" charset="2"/>
              </a:rPr>
              <a:t> different </a:t>
            </a:r>
            <a:r>
              <a:rPr lang="de-CH" sz="1600" dirty="0" err="1">
                <a:sym typeface="Wingdings" panose="05000000000000000000" pitchFamily="2" charset="2"/>
              </a:rPr>
              <a:t>organizations</a:t>
            </a:r>
            <a:r>
              <a:rPr lang="de-CH" sz="1600" dirty="0">
                <a:sym typeface="Wingdings" panose="05000000000000000000" pitchFamily="2" charset="2"/>
              </a:rPr>
              <a:t> in </a:t>
            </a:r>
            <a:r>
              <a:rPr lang="de-CH" sz="1600" dirty="0" err="1">
                <a:sym typeface="Wingdings" panose="05000000000000000000" pitchFamily="2" charset="2"/>
              </a:rPr>
              <a:t>the</a:t>
            </a:r>
            <a:r>
              <a:rPr lang="de-CH" sz="1600" dirty="0">
                <a:sym typeface="Wingdings" panose="05000000000000000000" pitchFamily="2" charset="2"/>
              </a:rPr>
              <a:t> same </a:t>
            </a:r>
            <a:r>
              <a:rPr lang="de-CH" sz="1600" dirty="0" err="1">
                <a:sym typeface="Wingdings" panose="05000000000000000000" pitchFamily="2" charset="2"/>
              </a:rPr>
              <a:t>site</a:t>
            </a:r>
            <a:r>
              <a:rPr lang="de-CH" sz="1600" dirty="0">
                <a:sym typeface="Wingdings" panose="05000000000000000000" pitchFamily="2" charset="2"/>
              </a:rPr>
              <a:t>, </a:t>
            </a:r>
            <a:r>
              <a:rPr lang="de-CH" sz="1600" dirty="0" err="1">
                <a:sym typeface="Wingdings" panose="05000000000000000000" pitchFamily="2" charset="2"/>
              </a:rPr>
              <a:t>each</a:t>
            </a:r>
            <a:r>
              <a:rPr lang="de-CH" sz="1600" dirty="0">
                <a:sym typeface="Wingdings" panose="05000000000000000000" pitchFamily="2" charset="2"/>
              </a:rPr>
              <a:t> </a:t>
            </a:r>
            <a:r>
              <a:rPr lang="de-CH" sz="1600" dirty="0" err="1">
                <a:sym typeface="Wingdings" panose="05000000000000000000" pitchFamily="2" charset="2"/>
              </a:rPr>
              <a:t>having</a:t>
            </a:r>
            <a:r>
              <a:rPr lang="de-CH" sz="1600" dirty="0">
                <a:sym typeface="Wingdings" panose="05000000000000000000" pitchFamily="2" charset="2"/>
              </a:rPr>
              <a:t> separate </a:t>
            </a:r>
            <a:r>
              <a:rPr lang="de-CH" sz="1600" dirty="0" err="1">
                <a:sym typeface="Wingdings" panose="05000000000000000000" pitchFamily="2" charset="2"/>
              </a:rPr>
              <a:t>instruments</a:t>
            </a:r>
            <a:r>
              <a:rPr lang="de-CH" sz="1600" dirty="0">
                <a:sym typeface="Wingdings" panose="05000000000000000000" pitchFamily="2" charset="2"/>
              </a:rPr>
              <a:t> </a:t>
            </a:r>
            <a:r>
              <a:rPr lang="de-CH" sz="1600" dirty="0" err="1">
                <a:sym typeface="Wingdings" panose="05000000000000000000" pitchFamily="2" charset="2"/>
              </a:rPr>
              <a:t>measuring</a:t>
            </a:r>
            <a:r>
              <a:rPr lang="de-CH" sz="1600" dirty="0">
                <a:sym typeface="Wingdings" panose="05000000000000000000" pitchFamily="2" charset="2"/>
              </a:rPr>
              <a:t> </a:t>
            </a:r>
            <a:r>
              <a:rPr lang="de-CH" sz="1600" dirty="0" err="1">
                <a:sym typeface="Wingdings" panose="05000000000000000000" pitchFamily="2" charset="2"/>
              </a:rPr>
              <a:t>identical</a:t>
            </a:r>
            <a:r>
              <a:rPr lang="de-CH" sz="1600" dirty="0">
                <a:sym typeface="Wingdings" panose="05000000000000000000" pitchFamily="2" charset="2"/>
              </a:rPr>
              <a:t> variables.</a:t>
            </a: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939554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uiExpand="1" build="p"/>
      <p:bldP spid="2" grpId="0" animBg="1"/>
      <p:bldP spid="3" grpId="0"/>
      <p:bldP spid="18" grpId="0" animBg="1"/>
      <p:bldP spid="19" grpId="0"/>
      <p:bldP spid="20" grpId="0"/>
      <p:bldP spid="21" grpId="0" animBg="1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Members </a:t>
            </a:r>
            <a:r>
              <a:rPr lang="de-CH" dirty="0" err="1" smtClean="0"/>
              <a:t>shall</a:t>
            </a:r>
            <a:r>
              <a:rPr lang="de-CH" dirty="0" smtClean="0"/>
              <a:t> </a:t>
            </a:r>
            <a:r>
              <a:rPr lang="de-CH" dirty="0" err="1" smtClean="0"/>
              <a:t>share</a:t>
            </a:r>
            <a:r>
              <a:rPr lang="de-CH" dirty="0" smtClean="0"/>
              <a:t> </a:t>
            </a:r>
            <a:r>
              <a:rPr lang="de-CH" dirty="0" err="1" smtClean="0"/>
              <a:t>metadata</a:t>
            </a:r>
            <a:r>
              <a:rPr lang="de-CH" dirty="0" smtClean="0"/>
              <a:t> …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 smtClean="0"/>
              <a:t>WIGOS Manual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897" y="2316273"/>
            <a:ext cx="8248342" cy="303619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509898" y="2814782"/>
            <a:ext cx="7990473" cy="90054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53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ctangle 75"/>
          <p:cNvSpPr/>
          <p:nvPr/>
        </p:nvSpPr>
        <p:spPr>
          <a:xfrm>
            <a:off x="1325880" y="1300482"/>
            <a:ext cx="7174490" cy="51104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sz="3600" dirty="0" err="1" smtClean="0"/>
              <a:t>Use</a:t>
            </a:r>
            <a:r>
              <a:rPr lang="de-CH" sz="3600" dirty="0" smtClean="0"/>
              <a:t> </a:t>
            </a:r>
            <a:r>
              <a:rPr lang="de-CH" sz="3600" dirty="0" err="1" smtClean="0"/>
              <a:t>of</a:t>
            </a:r>
            <a:r>
              <a:rPr lang="de-CH" sz="3600" dirty="0" smtClean="0"/>
              <a:t> </a:t>
            </a:r>
            <a:r>
              <a:rPr lang="de-CH" sz="3600" dirty="0" err="1" smtClean="0"/>
              <a:t>Metadata</a:t>
            </a:r>
            <a:endParaRPr lang="en-US" sz="3600" dirty="0"/>
          </a:p>
        </p:txBody>
      </p:sp>
      <p:sp>
        <p:nvSpPr>
          <p:cNvPr id="44" name="Rectangle 43"/>
          <p:cNvSpPr/>
          <p:nvPr/>
        </p:nvSpPr>
        <p:spPr bwMode="auto">
          <a:xfrm>
            <a:off x="1394123" y="1394460"/>
            <a:ext cx="6981825" cy="336000"/>
          </a:xfrm>
          <a:prstGeom prst="rect">
            <a:avLst/>
          </a:prstGeom>
          <a:solidFill>
            <a:srgbClr val="FFFFFF">
              <a:lumMod val="9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50" b="1" kern="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Evolve observing systems </a:t>
            </a:r>
            <a:r>
              <a:rPr lang="en-US" sz="1050" b="1" kern="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rationally </a:t>
            </a:r>
            <a:r>
              <a:rPr kumimoji="0" lang="en-US" sz="105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en-US" sz="1050" b="1" kern="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WIGOS “Rolling Review of Requirements” Process</a:t>
            </a:r>
            <a:endParaRPr kumimoji="0" lang="en-US" sz="1050" b="1" i="0" u="none" strike="noStrike" kern="0" cap="none" spc="0" normalizeH="0" baseline="0" noProof="0" dirty="0" smtClean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Helvetica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1394123" y="5966929"/>
            <a:ext cx="6981824" cy="336000"/>
          </a:xfrm>
          <a:prstGeom prst="rect">
            <a:avLst/>
          </a:prstGeom>
          <a:solidFill>
            <a:srgbClr val="FFFFFF">
              <a:lumMod val="9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050" b="1" kern="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Enable adequate use of observational data </a:t>
            </a:r>
            <a:r>
              <a:rPr kumimoji="0" lang="en-US" sz="105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en-US" sz="1050" b="1" kern="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  <a:sym typeface="Helvetica"/>
              </a:rPr>
              <a:t>Operational Meteorology, Climatology, Public Health, … </a:t>
            </a:r>
            <a:endParaRPr kumimoji="0" lang="en-US" sz="1050" b="1" i="0" u="none" strike="noStrike" kern="0" cap="none" spc="0" normalizeH="0" baseline="0" noProof="0" dirty="0" smtClean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Helvetica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1394124" y="2140320"/>
            <a:ext cx="5176559" cy="3427361"/>
          </a:xfrm>
          <a:prstGeom prst="rect">
            <a:avLst/>
          </a:prstGeom>
          <a:solidFill>
            <a:srgbClr val="000000">
              <a:lumMod val="20000"/>
              <a:lumOff val="80000"/>
            </a:srgbClr>
          </a:solidFill>
          <a:ln w="38100">
            <a:solidFill>
              <a:srgbClr val="FFFFFF"/>
            </a:solidFill>
          </a:ln>
        </p:spPr>
        <p:txBody>
          <a:bodyPr wrap="none">
            <a:noAutofit/>
          </a:bodyPr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535353"/>
                </a:solidFill>
                <a:effectLst/>
                <a:uLnTx/>
                <a:uFillTx/>
                <a:latin typeface="Helvetica"/>
                <a:cs typeface="Helvetica"/>
                <a:sym typeface="Helvetica"/>
              </a:rPr>
              <a:t>Metadata &amp; Analysis of Observing Systems</a:t>
            </a:r>
          </a:p>
        </p:txBody>
      </p:sp>
      <p:sp>
        <p:nvSpPr>
          <p:cNvPr id="47" name="Rectangle 46"/>
          <p:cNvSpPr/>
          <p:nvPr/>
        </p:nvSpPr>
        <p:spPr>
          <a:xfrm>
            <a:off x="5508613" y="2140319"/>
            <a:ext cx="2867337" cy="1738801"/>
          </a:xfrm>
          <a:prstGeom prst="rect">
            <a:avLst/>
          </a:prstGeom>
          <a:solidFill>
            <a:srgbClr val="000000">
              <a:lumMod val="20000"/>
              <a:lumOff val="80000"/>
            </a:srgbClr>
          </a:solidFill>
          <a:ln w="38100">
            <a:solidFill>
              <a:srgbClr val="FFFFFF"/>
            </a:solidFill>
          </a:ln>
        </p:spPr>
        <p:txBody>
          <a:bodyPr wrap="none">
            <a:noAutofit/>
          </a:bodyPr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535353"/>
                </a:solidFill>
                <a:effectLst/>
                <a:uLnTx/>
                <a:uFillTx/>
                <a:latin typeface="Helvetica"/>
                <a:cs typeface="Helvetica"/>
                <a:sym typeface="Helvetica"/>
              </a:rPr>
              <a:t>Societal Impact</a:t>
            </a:r>
          </a:p>
        </p:txBody>
      </p:sp>
      <p:sp>
        <p:nvSpPr>
          <p:cNvPr id="48" name="Freeform 47"/>
          <p:cNvSpPr/>
          <p:nvPr/>
        </p:nvSpPr>
        <p:spPr>
          <a:xfrm rot="3153693">
            <a:off x="4832765" y="4004179"/>
            <a:ext cx="586687" cy="415661"/>
          </a:xfrm>
          <a:custGeom>
            <a:avLst/>
            <a:gdLst>
              <a:gd name="connsiteX0" fmla="*/ 0 w 529437"/>
              <a:gd name="connsiteY0" fmla="*/ 100027 h 500135"/>
              <a:gd name="connsiteX1" fmla="*/ 279370 w 529437"/>
              <a:gd name="connsiteY1" fmla="*/ 100027 h 500135"/>
              <a:gd name="connsiteX2" fmla="*/ 279370 w 529437"/>
              <a:gd name="connsiteY2" fmla="*/ 0 h 500135"/>
              <a:gd name="connsiteX3" fmla="*/ 529437 w 529437"/>
              <a:gd name="connsiteY3" fmla="*/ 250068 h 500135"/>
              <a:gd name="connsiteX4" fmla="*/ 279370 w 529437"/>
              <a:gd name="connsiteY4" fmla="*/ 500135 h 500135"/>
              <a:gd name="connsiteX5" fmla="*/ 279370 w 529437"/>
              <a:gd name="connsiteY5" fmla="*/ 400108 h 500135"/>
              <a:gd name="connsiteX6" fmla="*/ 0 w 529437"/>
              <a:gd name="connsiteY6" fmla="*/ 400108 h 500135"/>
              <a:gd name="connsiteX7" fmla="*/ 0 w 529437"/>
              <a:gd name="connsiteY7" fmla="*/ 100027 h 500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9437" h="500135">
                <a:moveTo>
                  <a:pt x="0" y="100027"/>
                </a:moveTo>
                <a:lnTo>
                  <a:pt x="279370" y="100027"/>
                </a:lnTo>
                <a:lnTo>
                  <a:pt x="279370" y="0"/>
                </a:lnTo>
                <a:lnTo>
                  <a:pt x="529437" y="250068"/>
                </a:lnTo>
                <a:lnTo>
                  <a:pt x="279370" y="500135"/>
                </a:lnTo>
                <a:lnTo>
                  <a:pt x="279370" y="400108"/>
                </a:lnTo>
                <a:lnTo>
                  <a:pt x="0" y="400108"/>
                </a:lnTo>
                <a:lnTo>
                  <a:pt x="0" y="100027"/>
                </a:lnTo>
                <a:close/>
              </a:path>
            </a:pathLst>
          </a:custGeom>
          <a:gradFill rotWithShape="1">
            <a:gsLst>
              <a:gs pos="0">
                <a:srgbClr val="4F81BD">
                  <a:tint val="60000"/>
                  <a:hueOff val="0"/>
                  <a:satOff val="0"/>
                  <a:lumOff val="0"/>
                  <a:alphaOff val="0"/>
                  <a:tint val="50000"/>
                  <a:satMod val="300000"/>
                </a:srgbClr>
              </a:gs>
              <a:gs pos="35000">
                <a:srgbClr val="4F81BD">
                  <a:tint val="60000"/>
                  <a:hueOff val="0"/>
                  <a:satOff val="0"/>
                  <a:lumOff val="0"/>
                  <a:alphaOff val="0"/>
                  <a:tint val="37000"/>
                  <a:satMod val="300000"/>
                </a:srgbClr>
              </a:gs>
              <a:gs pos="100000">
                <a:srgbClr val="4F81BD">
                  <a:tint val="60000"/>
                  <a:hueOff val="0"/>
                  <a:satOff val="0"/>
                  <a:lumOff val="0"/>
                  <a:alphaOff val="0"/>
                  <a:tint val="15000"/>
                  <a:satMod val="350000"/>
                </a:srgbClr>
              </a:gs>
            </a:gsLst>
            <a:lin ang="16200000" scaled="1"/>
          </a:gradFill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spcFirstLastPara="0" vert="horz" wrap="square" lIns="0" tIns="100026" rIns="150039" bIns="100027" numCol="1" spcCol="1270" anchor="ctr" anchorCtr="0">
            <a:noAutofit/>
          </a:bodyPr>
          <a:lstStyle/>
          <a:p>
            <a:pPr marL="0" marR="0" lvl="0" indent="0" algn="ctr" defTabSz="44450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de-CH" sz="7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49" name="Freeform 48"/>
          <p:cNvSpPr/>
          <p:nvPr/>
        </p:nvSpPr>
        <p:spPr>
          <a:xfrm>
            <a:off x="4936420" y="4653506"/>
            <a:ext cx="1363078" cy="601148"/>
          </a:xfrm>
          <a:custGeom>
            <a:avLst/>
            <a:gdLst>
              <a:gd name="connsiteX0" fmla="*/ 0 w 1481884"/>
              <a:gd name="connsiteY0" fmla="*/ 271244 h 542488"/>
              <a:gd name="connsiteX1" fmla="*/ 740942 w 1481884"/>
              <a:gd name="connsiteY1" fmla="*/ 0 h 542488"/>
              <a:gd name="connsiteX2" fmla="*/ 1481884 w 1481884"/>
              <a:gd name="connsiteY2" fmla="*/ 271244 h 542488"/>
              <a:gd name="connsiteX3" fmla="*/ 740942 w 1481884"/>
              <a:gd name="connsiteY3" fmla="*/ 542488 h 542488"/>
              <a:gd name="connsiteX4" fmla="*/ 0 w 1481884"/>
              <a:gd name="connsiteY4" fmla="*/ 271244 h 542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1884" h="542488">
                <a:moveTo>
                  <a:pt x="0" y="271244"/>
                </a:moveTo>
                <a:cubicBezTo>
                  <a:pt x="0" y="121440"/>
                  <a:pt x="331731" y="0"/>
                  <a:pt x="740942" y="0"/>
                </a:cubicBezTo>
                <a:cubicBezTo>
                  <a:pt x="1150153" y="0"/>
                  <a:pt x="1481884" y="121440"/>
                  <a:pt x="1481884" y="271244"/>
                </a:cubicBezTo>
                <a:cubicBezTo>
                  <a:pt x="1481884" y="421048"/>
                  <a:pt x="1150153" y="542488"/>
                  <a:pt x="740942" y="542488"/>
                </a:cubicBezTo>
                <a:cubicBezTo>
                  <a:pt x="331731" y="542488"/>
                  <a:pt x="0" y="421048"/>
                  <a:pt x="0" y="271244"/>
                </a:cubicBezTo>
                <a:close/>
              </a:path>
            </a:pathLst>
          </a:custGeom>
          <a:solidFill>
            <a:srgbClr val="1F497D">
              <a:lumMod val="40000"/>
              <a:lumOff val="60000"/>
            </a:srgbClr>
          </a:solidFill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flat" dir="t"/>
          </a:scene3d>
          <a:sp3d prstMaterial="dkEdge">
            <a:bevelT w="8200" h="38100"/>
          </a:sp3d>
        </p:spPr>
        <p:txBody>
          <a:bodyPr spcFirstLastPara="0" vert="horz" wrap="square" lIns="232257" tIns="94686" rIns="232257" bIns="94686" numCol="1" spcCol="1270" anchor="ctr" anchorCtr="0">
            <a:noAutofit/>
          </a:bodyPr>
          <a:lstStyle/>
          <a:p>
            <a:pPr marL="0" marR="0" lvl="0" indent="0" algn="ctr" defTabSz="53340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Requirements</a:t>
            </a:r>
          </a:p>
        </p:txBody>
      </p:sp>
      <p:grpSp>
        <p:nvGrpSpPr>
          <p:cNvPr id="50" name="Group 49"/>
          <p:cNvGrpSpPr/>
          <p:nvPr/>
        </p:nvGrpSpPr>
        <p:grpSpPr>
          <a:xfrm>
            <a:off x="3906069" y="2858804"/>
            <a:ext cx="1279240" cy="1672917"/>
            <a:chOff x="4195493" y="2265841"/>
            <a:chExt cx="1539218" cy="1509673"/>
          </a:xfrm>
        </p:grpSpPr>
        <p:sp>
          <p:nvSpPr>
            <p:cNvPr id="51" name="Freeform 50"/>
            <p:cNvSpPr/>
            <p:nvPr/>
          </p:nvSpPr>
          <p:spPr>
            <a:xfrm>
              <a:off x="4252827" y="2265841"/>
              <a:ext cx="1481884" cy="875362"/>
            </a:xfrm>
            <a:custGeom>
              <a:avLst/>
              <a:gdLst>
                <a:gd name="connsiteX0" fmla="*/ 0 w 1481884"/>
                <a:gd name="connsiteY0" fmla="*/ 437682 h 875363"/>
                <a:gd name="connsiteX1" fmla="*/ 740942 w 1481884"/>
                <a:gd name="connsiteY1" fmla="*/ 0 h 875363"/>
                <a:gd name="connsiteX2" fmla="*/ 1481884 w 1481884"/>
                <a:gd name="connsiteY2" fmla="*/ 437682 h 875363"/>
                <a:gd name="connsiteX3" fmla="*/ 740942 w 1481884"/>
                <a:gd name="connsiteY3" fmla="*/ 875364 h 875363"/>
                <a:gd name="connsiteX4" fmla="*/ 0 w 1481884"/>
                <a:gd name="connsiteY4" fmla="*/ 437682 h 875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884" h="875363">
                  <a:moveTo>
                    <a:pt x="0" y="437682"/>
                  </a:moveTo>
                  <a:cubicBezTo>
                    <a:pt x="0" y="195957"/>
                    <a:pt x="331731" y="0"/>
                    <a:pt x="740942" y="0"/>
                  </a:cubicBezTo>
                  <a:cubicBezTo>
                    <a:pt x="1150153" y="0"/>
                    <a:pt x="1481884" y="195957"/>
                    <a:pt x="1481884" y="437682"/>
                  </a:cubicBezTo>
                  <a:cubicBezTo>
                    <a:pt x="1481884" y="679407"/>
                    <a:pt x="1150153" y="875364"/>
                    <a:pt x="740942" y="875364"/>
                  </a:cubicBezTo>
                  <a:cubicBezTo>
                    <a:pt x="331731" y="875364"/>
                    <a:pt x="0" y="679407"/>
                    <a:pt x="0" y="437682"/>
                  </a:cubicBezTo>
                  <a:close/>
                </a:path>
              </a:pathLst>
            </a:custGeom>
            <a:solidFill>
              <a:srgbClr val="4F81BD">
                <a:lumMod val="75000"/>
              </a:srgbClr>
            </a:soli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txBody>
            <a:bodyPr spcFirstLastPara="0" vert="horz" wrap="square" lIns="232257" tIns="143434" rIns="232257" bIns="143434" numCol="1" spcCol="1270" anchor="ctr" anchorCtr="0">
              <a:noAutofit/>
            </a:bodyPr>
            <a:lstStyle/>
            <a:p>
              <a:pPr marL="0" marR="0" lvl="0" indent="0" algn="ctr" defTabSz="53340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CH" sz="1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Analysis</a:t>
              </a:r>
            </a:p>
            <a:p>
              <a:pPr marL="0" marR="0" lvl="0" indent="0" algn="ctr" defTabSz="53340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CH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«Critical Review»</a:t>
              </a:r>
            </a:p>
          </p:txBody>
        </p:sp>
        <p:sp>
          <p:nvSpPr>
            <p:cNvPr id="52" name="Freeform 51"/>
            <p:cNvSpPr/>
            <p:nvPr/>
          </p:nvSpPr>
          <p:spPr>
            <a:xfrm rot="18446307">
              <a:off x="4180842" y="3260728"/>
              <a:ext cx="529437" cy="500135"/>
            </a:xfrm>
            <a:custGeom>
              <a:avLst/>
              <a:gdLst>
                <a:gd name="connsiteX0" fmla="*/ 0 w 529437"/>
                <a:gd name="connsiteY0" fmla="*/ 100027 h 500135"/>
                <a:gd name="connsiteX1" fmla="*/ 279370 w 529437"/>
                <a:gd name="connsiteY1" fmla="*/ 100027 h 500135"/>
                <a:gd name="connsiteX2" fmla="*/ 279370 w 529437"/>
                <a:gd name="connsiteY2" fmla="*/ 0 h 500135"/>
                <a:gd name="connsiteX3" fmla="*/ 529437 w 529437"/>
                <a:gd name="connsiteY3" fmla="*/ 250068 h 500135"/>
                <a:gd name="connsiteX4" fmla="*/ 279370 w 529437"/>
                <a:gd name="connsiteY4" fmla="*/ 500135 h 500135"/>
                <a:gd name="connsiteX5" fmla="*/ 279370 w 529437"/>
                <a:gd name="connsiteY5" fmla="*/ 400108 h 500135"/>
                <a:gd name="connsiteX6" fmla="*/ 0 w 529437"/>
                <a:gd name="connsiteY6" fmla="*/ 400108 h 500135"/>
                <a:gd name="connsiteX7" fmla="*/ 0 w 529437"/>
                <a:gd name="connsiteY7" fmla="*/ 100027 h 500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9437" h="500135">
                  <a:moveTo>
                    <a:pt x="0" y="100027"/>
                  </a:moveTo>
                  <a:lnTo>
                    <a:pt x="279370" y="100027"/>
                  </a:lnTo>
                  <a:lnTo>
                    <a:pt x="279370" y="0"/>
                  </a:lnTo>
                  <a:lnTo>
                    <a:pt x="529437" y="250068"/>
                  </a:lnTo>
                  <a:lnTo>
                    <a:pt x="279370" y="500135"/>
                  </a:lnTo>
                  <a:lnTo>
                    <a:pt x="279370" y="400108"/>
                  </a:lnTo>
                  <a:lnTo>
                    <a:pt x="0" y="400108"/>
                  </a:lnTo>
                  <a:lnTo>
                    <a:pt x="0" y="100027"/>
                  </a:lnTo>
                  <a:close/>
                </a:path>
              </a:pathLst>
            </a:custGeom>
            <a:gradFill rotWithShape="1">
              <a:gsLst>
                <a:gs pos="0">
                  <a:srgbClr val="4F81BD">
                    <a:tint val="60000"/>
                    <a:hueOff val="0"/>
                    <a:satOff val="0"/>
                    <a:lumOff val="0"/>
                    <a:alphaOff val="0"/>
                    <a:tint val="50000"/>
                    <a:satMod val="300000"/>
                  </a:srgbClr>
                </a:gs>
                <a:gs pos="35000">
                  <a:srgbClr val="4F81BD">
                    <a:tint val="60000"/>
                    <a:hueOff val="0"/>
                    <a:satOff val="0"/>
                    <a:lumOff val="0"/>
                    <a:alphaOff val="0"/>
                    <a:tint val="37000"/>
                    <a:satMod val="300000"/>
                  </a:srgbClr>
                </a:gs>
                <a:gs pos="100000">
                  <a:srgbClr val="4F81BD">
                    <a:tint val="60000"/>
                    <a:hueOff val="0"/>
                    <a:satOff val="0"/>
                    <a:lumOff val="0"/>
                    <a:alphaOff val="0"/>
                    <a:tint val="15000"/>
                    <a:satMod val="350000"/>
                  </a:srgbClr>
                </a:gs>
              </a:gsLst>
              <a:lin ang="16200000" scaled="1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spcFirstLastPara="0" vert="horz" wrap="square" lIns="-1" tIns="100027" rIns="150040" bIns="100026" numCol="1" spcCol="1270" anchor="ctr" anchorCtr="0">
              <a:noAutofit/>
            </a:bodyPr>
            <a:lstStyle/>
            <a:p>
              <a:pPr marL="0" marR="0" lvl="0" indent="0" algn="ctr" defTabSz="44450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de-CH" sz="7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6608785" y="2126626"/>
            <a:ext cx="1759283" cy="1395865"/>
            <a:chOff x="7447476" y="1605113"/>
            <a:chExt cx="2116819" cy="1259657"/>
          </a:xfrm>
        </p:grpSpPr>
        <p:pic>
          <p:nvPicPr>
            <p:cNvPr id="54" name="Picture 4" descr="http://cdnstatic-2.mydestination.com/blog/wp-content/uploads/2012/03/smiling-faces.jpg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29430" y="1605113"/>
              <a:ext cx="1634865" cy="1224481"/>
            </a:xfrm>
            <a:prstGeom prst="rect">
              <a:avLst/>
            </a:prstGeom>
            <a:noFill/>
            <a:effectLst>
              <a:softEdge rad="317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5" name="Rounded Rectangle 54"/>
            <p:cNvSpPr/>
            <p:nvPr/>
          </p:nvSpPr>
          <p:spPr bwMode="auto">
            <a:xfrm>
              <a:off x="7787837" y="2311646"/>
              <a:ext cx="1197264" cy="553124"/>
            </a:xfrm>
            <a:prstGeom prst="roundRect">
              <a:avLst/>
            </a:prstGeom>
            <a:solidFill>
              <a:srgbClr val="4F81BD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softEdge rad="63500"/>
            </a:effectLst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defTabSz="1172677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EEECE1"/>
                  </a:solidFill>
                  <a:effectLst/>
                  <a:uLnTx/>
                  <a:uFillTx/>
                </a:rPr>
                <a:t>Improved services for society</a:t>
              </a:r>
              <a:endPara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EEECE1"/>
                </a:solidFill>
                <a:effectLst/>
                <a:uLnTx/>
                <a:uFillTx/>
              </a:endParaRPr>
            </a:p>
          </p:txBody>
        </p:sp>
        <p:cxnSp>
          <p:nvCxnSpPr>
            <p:cNvPr id="56" name="Straight Arrow Connector 55"/>
            <p:cNvCxnSpPr/>
            <p:nvPr/>
          </p:nvCxnSpPr>
          <p:spPr bwMode="auto">
            <a:xfrm>
              <a:off x="7447476" y="2741852"/>
              <a:ext cx="292539" cy="0"/>
            </a:xfrm>
            <a:prstGeom prst="straightConnector1">
              <a:avLst/>
            </a:prstGeom>
            <a:noFill/>
            <a:ln w="2540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7" name="Group 56"/>
          <p:cNvGrpSpPr/>
          <p:nvPr/>
        </p:nvGrpSpPr>
        <p:grpSpPr>
          <a:xfrm>
            <a:off x="5358745" y="3045764"/>
            <a:ext cx="1211938" cy="442674"/>
            <a:chOff x="5943394" y="2434561"/>
            <a:chExt cx="1458238" cy="399477"/>
          </a:xfrm>
        </p:grpSpPr>
        <p:sp>
          <p:nvSpPr>
            <p:cNvPr id="58" name="Rounded Rectangle 57"/>
            <p:cNvSpPr/>
            <p:nvPr/>
          </p:nvSpPr>
          <p:spPr bwMode="auto">
            <a:xfrm>
              <a:off x="6372809" y="2434561"/>
              <a:ext cx="1028823" cy="399477"/>
            </a:xfrm>
            <a:prstGeom prst="roundRect">
              <a:avLst/>
            </a:prstGeom>
            <a:solidFill>
              <a:srgbClr val="4F81BD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rgbClr val="EEECE1"/>
              </a:outerShdw>
              <a:softEdge rad="63500"/>
            </a:effectLst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defTabSz="1172677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EEECE1"/>
                  </a:solidFill>
                  <a:effectLst/>
                  <a:uLnTx/>
                  <a:uFillTx/>
                </a:rPr>
                <a:t>Guidance for Action</a:t>
              </a:r>
              <a:endPara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EEECE1"/>
                </a:solidFill>
                <a:effectLst/>
                <a:uLnTx/>
                <a:uFillTx/>
              </a:endParaRPr>
            </a:p>
          </p:txBody>
        </p:sp>
        <p:cxnSp>
          <p:nvCxnSpPr>
            <p:cNvPr id="59" name="Straight Arrow Connector 58"/>
            <p:cNvCxnSpPr/>
            <p:nvPr/>
          </p:nvCxnSpPr>
          <p:spPr bwMode="auto">
            <a:xfrm>
              <a:off x="5943394" y="2741851"/>
              <a:ext cx="360650" cy="0"/>
            </a:xfrm>
            <a:prstGeom prst="straightConnector1">
              <a:avLst/>
            </a:prstGeom>
            <a:noFill/>
            <a:ln w="2540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60" name="Group 59"/>
          <p:cNvGrpSpPr/>
          <p:nvPr/>
        </p:nvGrpSpPr>
        <p:grpSpPr>
          <a:xfrm>
            <a:off x="1603673" y="3988148"/>
            <a:ext cx="3196854" cy="1366171"/>
            <a:chOff x="1425185" y="3284984"/>
            <a:chExt cx="3846544" cy="1232859"/>
          </a:xfrm>
        </p:grpSpPr>
        <p:sp>
          <p:nvSpPr>
            <p:cNvPr id="61" name="Freeform 60"/>
            <p:cNvSpPr/>
            <p:nvPr/>
          </p:nvSpPr>
          <p:spPr>
            <a:xfrm>
              <a:off x="4877821" y="3906591"/>
              <a:ext cx="393908" cy="500135"/>
            </a:xfrm>
            <a:custGeom>
              <a:avLst/>
              <a:gdLst>
                <a:gd name="connsiteX0" fmla="*/ 0 w 393908"/>
                <a:gd name="connsiteY0" fmla="*/ 100027 h 500135"/>
                <a:gd name="connsiteX1" fmla="*/ 196954 w 393908"/>
                <a:gd name="connsiteY1" fmla="*/ 100027 h 500135"/>
                <a:gd name="connsiteX2" fmla="*/ 196954 w 393908"/>
                <a:gd name="connsiteY2" fmla="*/ 0 h 500135"/>
                <a:gd name="connsiteX3" fmla="*/ 393908 w 393908"/>
                <a:gd name="connsiteY3" fmla="*/ 250068 h 500135"/>
                <a:gd name="connsiteX4" fmla="*/ 196954 w 393908"/>
                <a:gd name="connsiteY4" fmla="*/ 500135 h 500135"/>
                <a:gd name="connsiteX5" fmla="*/ 196954 w 393908"/>
                <a:gd name="connsiteY5" fmla="*/ 400108 h 500135"/>
                <a:gd name="connsiteX6" fmla="*/ 0 w 393908"/>
                <a:gd name="connsiteY6" fmla="*/ 400108 h 500135"/>
                <a:gd name="connsiteX7" fmla="*/ 0 w 393908"/>
                <a:gd name="connsiteY7" fmla="*/ 100027 h 500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3908" h="500135">
                  <a:moveTo>
                    <a:pt x="393908" y="400108"/>
                  </a:moveTo>
                  <a:lnTo>
                    <a:pt x="196954" y="400108"/>
                  </a:lnTo>
                  <a:lnTo>
                    <a:pt x="196954" y="500135"/>
                  </a:lnTo>
                  <a:lnTo>
                    <a:pt x="0" y="250067"/>
                  </a:lnTo>
                  <a:lnTo>
                    <a:pt x="196954" y="0"/>
                  </a:lnTo>
                  <a:lnTo>
                    <a:pt x="196954" y="100027"/>
                  </a:lnTo>
                  <a:lnTo>
                    <a:pt x="393908" y="100027"/>
                  </a:lnTo>
                  <a:lnTo>
                    <a:pt x="393908" y="400108"/>
                  </a:lnTo>
                  <a:close/>
                </a:path>
              </a:pathLst>
            </a:custGeom>
            <a:gradFill rotWithShape="1">
              <a:gsLst>
                <a:gs pos="0">
                  <a:srgbClr val="4F81BD">
                    <a:tint val="60000"/>
                    <a:hueOff val="0"/>
                    <a:satOff val="0"/>
                    <a:lumOff val="0"/>
                    <a:alphaOff val="0"/>
                    <a:tint val="50000"/>
                    <a:satMod val="300000"/>
                  </a:srgbClr>
                </a:gs>
                <a:gs pos="35000">
                  <a:srgbClr val="4F81BD">
                    <a:tint val="60000"/>
                    <a:hueOff val="0"/>
                    <a:satOff val="0"/>
                    <a:lumOff val="0"/>
                    <a:alphaOff val="0"/>
                    <a:tint val="37000"/>
                    <a:satMod val="300000"/>
                  </a:srgbClr>
                </a:gs>
                <a:gs pos="100000">
                  <a:srgbClr val="4F81BD">
                    <a:tint val="60000"/>
                    <a:hueOff val="0"/>
                    <a:satOff val="0"/>
                    <a:lumOff val="0"/>
                    <a:alphaOff val="0"/>
                    <a:tint val="15000"/>
                    <a:satMod val="350000"/>
                  </a:srgbClr>
                </a:gs>
              </a:gsLst>
              <a:lin ang="16200000" scaled="1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spcFirstLastPara="0" vert="horz" wrap="square" lIns="118171" tIns="100028" rIns="0" bIns="100027" numCol="1" spcCol="1270" anchor="ctr" anchorCtr="0">
              <a:noAutofit/>
            </a:bodyPr>
            <a:lstStyle/>
            <a:p>
              <a:pPr marL="0" marR="0" lvl="0" indent="0" algn="ctr" defTabSz="44450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de-CH" sz="7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Freeform 61"/>
            <p:cNvSpPr/>
            <p:nvPr/>
          </p:nvSpPr>
          <p:spPr>
            <a:xfrm>
              <a:off x="3210133" y="3885417"/>
              <a:ext cx="1481884" cy="542488"/>
            </a:xfrm>
            <a:custGeom>
              <a:avLst/>
              <a:gdLst>
                <a:gd name="connsiteX0" fmla="*/ 0 w 1481884"/>
                <a:gd name="connsiteY0" fmla="*/ 271244 h 542488"/>
                <a:gd name="connsiteX1" fmla="*/ 740942 w 1481884"/>
                <a:gd name="connsiteY1" fmla="*/ 0 h 542488"/>
                <a:gd name="connsiteX2" fmla="*/ 1481884 w 1481884"/>
                <a:gd name="connsiteY2" fmla="*/ 271244 h 542488"/>
                <a:gd name="connsiteX3" fmla="*/ 740942 w 1481884"/>
                <a:gd name="connsiteY3" fmla="*/ 542488 h 542488"/>
                <a:gd name="connsiteX4" fmla="*/ 0 w 1481884"/>
                <a:gd name="connsiteY4" fmla="*/ 271244 h 542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1884" h="542488">
                  <a:moveTo>
                    <a:pt x="0" y="271244"/>
                  </a:moveTo>
                  <a:cubicBezTo>
                    <a:pt x="0" y="121440"/>
                    <a:pt x="331731" y="0"/>
                    <a:pt x="740942" y="0"/>
                  </a:cubicBezTo>
                  <a:cubicBezTo>
                    <a:pt x="1150153" y="0"/>
                    <a:pt x="1481884" y="121440"/>
                    <a:pt x="1481884" y="271244"/>
                  </a:cubicBezTo>
                  <a:cubicBezTo>
                    <a:pt x="1481884" y="421048"/>
                    <a:pt x="1150153" y="542488"/>
                    <a:pt x="740942" y="542488"/>
                  </a:cubicBezTo>
                  <a:cubicBezTo>
                    <a:pt x="331731" y="542488"/>
                    <a:pt x="0" y="421048"/>
                    <a:pt x="0" y="271244"/>
                  </a:cubicBezTo>
                  <a:close/>
                </a:path>
              </a:pathLst>
            </a:custGeom>
            <a:solidFill>
              <a:srgbClr val="1F497D">
                <a:lumMod val="60000"/>
                <a:lumOff val="40000"/>
              </a:srgbClr>
            </a:soli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txBody>
            <a:bodyPr spcFirstLastPara="0" vert="horz" wrap="square" lIns="232257" tIns="94686" rIns="232257" bIns="94686" numCol="1" spcCol="1270" anchor="ctr" anchorCtr="0">
              <a:noAutofit/>
            </a:bodyPr>
            <a:lstStyle/>
            <a:p>
              <a:pPr marL="0" marR="0" lvl="0" indent="0" algn="ctr" defTabSz="53340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CH" sz="1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Capabilities</a:t>
              </a:r>
            </a:p>
          </p:txBody>
        </p:sp>
        <p:grpSp>
          <p:nvGrpSpPr>
            <p:cNvPr id="63" name="Group 62"/>
            <p:cNvGrpSpPr/>
            <p:nvPr/>
          </p:nvGrpSpPr>
          <p:grpSpPr>
            <a:xfrm>
              <a:off x="1425185" y="3284984"/>
              <a:ext cx="1840470" cy="553124"/>
              <a:chOff x="4682669" y="4216322"/>
              <a:chExt cx="1840470" cy="553124"/>
            </a:xfrm>
          </p:grpSpPr>
          <p:sp>
            <p:nvSpPr>
              <p:cNvPr id="67" name="Rounded Rectangle 66"/>
              <p:cNvSpPr/>
              <p:nvPr/>
            </p:nvSpPr>
            <p:spPr bwMode="auto">
              <a:xfrm>
                <a:off x="4682669" y="4216322"/>
                <a:ext cx="1388041" cy="553124"/>
              </a:xfrm>
              <a:prstGeom prst="roundRect">
                <a:avLst/>
              </a:prstGeom>
              <a:solidFill>
                <a:srgbClr val="1F497D">
                  <a:lumMod val="60000"/>
                  <a:lumOff val="40000"/>
                </a:srgb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softEdge rad="63500"/>
              </a:effectLst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defTabSz="1172677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Surface-based</a:t>
                </a:r>
                <a:r>
                  <a:rPr kumimoji="0" lang="en-US" sz="1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 </a:t>
                </a: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observing systems</a:t>
                </a:r>
                <a:endParaRPr kumimoji="0" lang="en-US" sz="1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cxnSp>
            <p:nvCxnSpPr>
              <p:cNvPr id="68" name="Straight Arrow Connector 67"/>
              <p:cNvCxnSpPr>
                <a:stCxn id="67" idx="3"/>
              </p:cNvCxnSpPr>
              <p:nvPr/>
            </p:nvCxnSpPr>
            <p:spPr bwMode="auto">
              <a:xfrm>
                <a:off x="6070710" y="4492884"/>
                <a:ext cx="452429" cy="275573"/>
              </a:xfrm>
              <a:prstGeom prst="straightConnector1">
                <a:avLst/>
              </a:prstGeom>
              <a:noFill/>
              <a:ln w="2540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round/>
                <a:headEnd type="none" w="med" len="med"/>
                <a:tailEnd type="arrow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64" name="Group 63"/>
            <p:cNvGrpSpPr/>
            <p:nvPr/>
          </p:nvGrpSpPr>
          <p:grpSpPr>
            <a:xfrm>
              <a:off x="1425185" y="4149094"/>
              <a:ext cx="1840470" cy="368749"/>
              <a:chOff x="3524439" y="3901550"/>
              <a:chExt cx="1840470" cy="368749"/>
            </a:xfrm>
          </p:grpSpPr>
          <p:sp>
            <p:nvSpPr>
              <p:cNvPr id="65" name="Rounded Rectangle 64"/>
              <p:cNvSpPr/>
              <p:nvPr/>
            </p:nvSpPr>
            <p:spPr bwMode="auto">
              <a:xfrm>
                <a:off x="3524439" y="3901550"/>
                <a:ext cx="1388041" cy="368749"/>
              </a:xfrm>
              <a:prstGeom prst="roundRect">
                <a:avLst/>
              </a:prstGeom>
              <a:solidFill>
                <a:srgbClr val="1F497D">
                  <a:lumMod val="60000"/>
                  <a:lumOff val="40000"/>
                </a:srgbClr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softEdge rad="63500"/>
              </a:effectLst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defTabSz="1172677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EEECE1"/>
                    </a:solidFill>
                    <a:effectLst/>
                    <a:uLnTx/>
                    <a:uFillTx/>
                  </a:rPr>
                  <a:t>Space-based 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EEECE1"/>
                    </a:solidFill>
                    <a:effectLst/>
                    <a:uLnTx/>
                    <a:uFillTx/>
                  </a:rPr>
                  <a:t>observing systems</a:t>
                </a:r>
                <a:endParaRPr kumimoji="0" lang="en-US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EEECE1"/>
                  </a:solidFill>
                  <a:effectLst/>
                  <a:uLnTx/>
                  <a:uFillTx/>
                </a:endParaRPr>
              </a:p>
            </p:txBody>
          </p:sp>
          <p:cxnSp>
            <p:nvCxnSpPr>
              <p:cNvPr id="66" name="Straight Arrow Connector 65"/>
              <p:cNvCxnSpPr>
                <a:stCxn id="65" idx="3"/>
              </p:cNvCxnSpPr>
              <p:nvPr/>
            </p:nvCxnSpPr>
            <p:spPr bwMode="auto">
              <a:xfrm>
                <a:off x="4912480" y="4043378"/>
                <a:ext cx="452429" cy="78261"/>
              </a:xfrm>
              <a:prstGeom prst="straightConnector1">
                <a:avLst/>
              </a:prstGeom>
              <a:noFill/>
              <a:ln w="2540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round/>
                <a:headEnd type="none" w="med" len="med"/>
                <a:tailEnd type="arrow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</p:grpSp>
      <p:sp>
        <p:nvSpPr>
          <p:cNvPr id="69" name="TextBox 68"/>
          <p:cNvSpPr txBox="1"/>
          <p:nvPr/>
        </p:nvSpPr>
        <p:spPr>
          <a:xfrm>
            <a:off x="4401961" y="4204534"/>
            <a:ext cx="49244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CH" sz="1100" b="1" dirty="0">
                <a:solidFill>
                  <a:srgbClr val="0070C0"/>
                </a:solidFill>
                <a:latin typeface="Arial" charset="0"/>
              </a:rPr>
              <a:t>RRR</a:t>
            </a:r>
            <a:endParaRPr lang="en-US" sz="1100" b="1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70" name="Isosceles Triangle 69"/>
          <p:cNvSpPr/>
          <p:nvPr/>
        </p:nvSpPr>
        <p:spPr bwMode="auto">
          <a:xfrm flipV="1">
            <a:off x="3840935" y="1825536"/>
            <a:ext cx="2088198" cy="225703"/>
          </a:xfrm>
          <a:prstGeom prst="triangl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60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1" name="Isosceles Triangle 70"/>
          <p:cNvSpPr/>
          <p:nvPr/>
        </p:nvSpPr>
        <p:spPr bwMode="auto">
          <a:xfrm>
            <a:off x="3840935" y="5630026"/>
            <a:ext cx="2088198" cy="225703"/>
          </a:xfrm>
          <a:prstGeom prst="triangl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60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2" name="Rounded Rectangular Callout 71"/>
          <p:cNvSpPr/>
          <p:nvPr/>
        </p:nvSpPr>
        <p:spPr bwMode="auto">
          <a:xfrm>
            <a:off x="6299499" y="5047979"/>
            <a:ext cx="1282402" cy="494847"/>
          </a:xfrm>
          <a:prstGeom prst="wedgeRoundRectCallout">
            <a:avLst>
              <a:gd name="adj1" fmla="val -75786"/>
              <a:gd name="adj2" fmla="val -41297"/>
              <a:gd name="adj3" fmla="val 16667"/>
            </a:avLst>
          </a:prstGeom>
          <a:solidFill>
            <a:srgbClr val="00B050">
              <a:alpha val="50196"/>
            </a:srgbClr>
          </a:solidFill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CH" sz="1050" dirty="0" smtClean="0">
                <a:solidFill>
                  <a:srgbClr val="000000"/>
                </a:solidFill>
                <a:latin typeface="Arial" charset="0"/>
              </a:rPr>
              <a:t>«</a:t>
            </a:r>
            <a:r>
              <a:rPr lang="de-CH" sz="1050" dirty="0" err="1" smtClean="0">
                <a:solidFill>
                  <a:srgbClr val="000000"/>
                </a:solidFill>
                <a:latin typeface="Arial" charset="0"/>
              </a:rPr>
              <a:t>Know</a:t>
            </a:r>
            <a:r>
              <a:rPr lang="de-CH" sz="1050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de-CH" sz="1050" dirty="0" err="1" smtClean="0">
                <a:solidFill>
                  <a:srgbClr val="000000"/>
                </a:solidFill>
                <a:latin typeface="Arial" charset="0"/>
              </a:rPr>
              <a:t>what</a:t>
            </a:r>
            <a:r>
              <a:rPr lang="de-CH" sz="1050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de-CH" sz="1050" dirty="0" err="1" smtClean="0">
                <a:solidFill>
                  <a:srgbClr val="000000"/>
                </a:solidFill>
                <a:latin typeface="Arial" charset="0"/>
              </a:rPr>
              <a:t>we</a:t>
            </a:r>
            <a:r>
              <a:rPr lang="de-CH" sz="1050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de-CH" sz="1050" dirty="0" err="1" smtClean="0">
                <a:solidFill>
                  <a:srgbClr val="000000"/>
                </a:solidFill>
                <a:latin typeface="Arial" charset="0"/>
              </a:rPr>
              <a:t>need</a:t>
            </a:r>
            <a:r>
              <a:rPr lang="de-CH" sz="1050" dirty="0" smtClean="0">
                <a:solidFill>
                  <a:srgbClr val="000000"/>
                </a:solidFill>
                <a:latin typeface="Arial" charset="0"/>
              </a:rPr>
              <a:t>»</a:t>
            </a:r>
            <a:endParaRPr lang="en-US" sz="1050" dirty="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3" name="Rounded Rectangular Callout 72"/>
          <p:cNvSpPr/>
          <p:nvPr/>
        </p:nvSpPr>
        <p:spPr bwMode="auto">
          <a:xfrm>
            <a:off x="2641600" y="3488437"/>
            <a:ext cx="1033603" cy="499709"/>
          </a:xfrm>
          <a:prstGeom prst="wedgeRoundRectCallout">
            <a:avLst>
              <a:gd name="adj1" fmla="val 37676"/>
              <a:gd name="adj2" fmla="val 180185"/>
              <a:gd name="adj3" fmla="val 16667"/>
            </a:avLst>
          </a:prstGeom>
          <a:solidFill>
            <a:srgbClr val="00B050">
              <a:alpha val="50196"/>
            </a:srgbClr>
          </a:solidFill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CH" sz="1050" dirty="0" smtClean="0">
                <a:solidFill>
                  <a:srgbClr val="000000"/>
                </a:solidFill>
                <a:latin typeface="Arial" charset="0"/>
              </a:rPr>
              <a:t>«</a:t>
            </a:r>
            <a:r>
              <a:rPr lang="de-CH" sz="1050" dirty="0" err="1" smtClean="0">
                <a:solidFill>
                  <a:srgbClr val="000000"/>
                </a:solidFill>
                <a:latin typeface="Arial" charset="0"/>
              </a:rPr>
              <a:t>Know</a:t>
            </a:r>
            <a:r>
              <a:rPr lang="de-CH" sz="1050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de-CH" sz="1050" dirty="0" err="1" smtClean="0">
                <a:solidFill>
                  <a:srgbClr val="000000"/>
                </a:solidFill>
                <a:latin typeface="Arial" charset="0"/>
              </a:rPr>
              <a:t>what</a:t>
            </a:r>
            <a:r>
              <a:rPr lang="de-CH" sz="1050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de-CH" sz="1050" dirty="0" err="1" smtClean="0">
                <a:solidFill>
                  <a:srgbClr val="000000"/>
                </a:solidFill>
                <a:latin typeface="Arial" charset="0"/>
              </a:rPr>
              <a:t>we</a:t>
            </a:r>
            <a:r>
              <a:rPr lang="de-CH" sz="1050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de-CH" sz="1050" dirty="0" err="1" smtClean="0">
                <a:solidFill>
                  <a:srgbClr val="000000"/>
                </a:solidFill>
                <a:latin typeface="Arial" charset="0"/>
              </a:rPr>
              <a:t>have</a:t>
            </a:r>
            <a:r>
              <a:rPr lang="de-CH" sz="1050" dirty="0" smtClean="0">
                <a:solidFill>
                  <a:srgbClr val="000000"/>
                </a:solidFill>
                <a:latin typeface="Arial" charset="0"/>
              </a:rPr>
              <a:t>»</a:t>
            </a:r>
            <a:endParaRPr lang="en-US" sz="1050" dirty="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4" name="Rounded Rectangular Callout 73"/>
          <p:cNvSpPr/>
          <p:nvPr/>
        </p:nvSpPr>
        <p:spPr bwMode="auto">
          <a:xfrm>
            <a:off x="2757270" y="2632942"/>
            <a:ext cx="966991" cy="516922"/>
          </a:xfrm>
          <a:prstGeom prst="wedgeRoundRectCallout">
            <a:avLst>
              <a:gd name="adj1" fmla="val 89621"/>
              <a:gd name="adj2" fmla="val 61236"/>
              <a:gd name="adj3" fmla="val 16667"/>
            </a:avLst>
          </a:prstGeom>
          <a:solidFill>
            <a:srgbClr val="00B050">
              <a:alpha val="50196"/>
            </a:srgbClr>
          </a:solidFill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CH" sz="1050" dirty="0" smtClean="0">
                <a:solidFill>
                  <a:srgbClr val="000000"/>
                </a:solidFill>
                <a:latin typeface="Arial" charset="0"/>
              </a:rPr>
              <a:t>«</a:t>
            </a:r>
            <a:r>
              <a:rPr lang="de-CH" sz="1050" dirty="0" err="1" smtClean="0">
                <a:solidFill>
                  <a:srgbClr val="000000"/>
                </a:solidFill>
                <a:latin typeface="Arial" charset="0"/>
              </a:rPr>
              <a:t>Know</a:t>
            </a:r>
            <a:r>
              <a:rPr lang="de-CH" sz="1050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de-CH" sz="1050" dirty="0" err="1" smtClean="0">
                <a:solidFill>
                  <a:srgbClr val="000000"/>
                </a:solidFill>
                <a:latin typeface="Arial" charset="0"/>
              </a:rPr>
              <a:t>the</a:t>
            </a:r>
            <a:r>
              <a:rPr lang="de-CH" sz="1050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de-CH" sz="1050" dirty="0" err="1" smtClean="0">
                <a:solidFill>
                  <a:srgbClr val="000000"/>
                </a:solidFill>
                <a:latin typeface="Arial" charset="0"/>
              </a:rPr>
              <a:t>gap</a:t>
            </a:r>
            <a:r>
              <a:rPr lang="de-CH" sz="1050" dirty="0" smtClean="0">
                <a:solidFill>
                  <a:srgbClr val="000000"/>
                </a:solidFill>
                <a:latin typeface="Arial" charset="0"/>
              </a:rPr>
              <a:t>»</a:t>
            </a:r>
            <a:endParaRPr lang="en-US" sz="1050" dirty="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5" name="Rounded Rectangular Callout 74"/>
          <p:cNvSpPr/>
          <p:nvPr/>
        </p:nvSpPr>
        <p:spPr bwMode="auto">
          <a:xfrm>
            <a:off x="7479237" y="3953667"/>
            <a:ext cx="1021134" cy="284711"/>
          </a:xfrm>
          <a:prstGeom prst="wedgeRoundRectCallout">
            <a:avLst>
              <a:gd name="adj1" fmla="val -42559"/>
              <a:gd name="adj2" fmla="val -172745"/>
              <a:gd name="adj3" fmla="val 16667"/>
            </a:avLst>
          </a:prstGeom>
          <a:solidFill>
            <a:srgbClr val="00B050">
              <a:alpha val="50196"/>
            </a:srgbClr>
          </a:solidFill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CH" sz="1050" dirty="0" smtClean="0">
                <a:solidFill>
                  <a:srgbClr val="000000"/>
                </a:solidFill>
                <a:latin typeface="Arial" charset="0"/>
              </a:rPr>
              <a:t>«</a:t>
            </a:r>
            <a:r>
              <a:rPr lang="de-CH" sz="1050" dirty="0" err="1" smtClean="0">
                <a:solidFill>
                  <a:srgbClr val="000000"/>
                </a:solidFill>
                <a:latin typeface="Arial" charset="0"/>
              </a:rPr>
              <a:t>Fill</a:t>
            </a:r>
            <a:r>
              <a:rPr lang="de-CH" sz="1050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de-CH" sz="1050" dirty="0" err="1" smtClean="0">
                <a:solidFill>
                  <a:srgbClr val="000000"/>
                </a:solidFill>
                <a:latin typeface="Arial" charset="0"/>
              </a:rPr>
              <a:t>the</a:t>
            </a:r>
            <a:r>
              <a:rPr lang="de-CH" sz="1050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de-CH" sz="1050" dirty="0" err="1" smtClean="0">
                <a:solidFill>
                  <a:srgbClr val="000000"/>
                </a:solidFill>
                <a:latin typeface="Arial" charset="0"/>
              </a:rPr>
              <a:t>gap</a:t>
            </a:r>
            <a:r>
              <a:rPr lang="de-CH" sz="1050" dirty="0" smtClean="0">
                <a:solidFill>
                  <a:srgbClr val="000000"/>
                </a:solidFill>
                <a:latin typeface="Arial" charset="0"/>
              </a:rPr>
              <a:t>»</a:t>
            </a:r>
            <a:endParaRPr lang="en-US" sz="1050" dirty="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16374" y="3726267"/>
            <a:ext cx="1252903" cy="276995"/>
          </a:xfrm>
          <a:prstGeom prst="rect">
            <a:avLst/>
          </a:prstGeom>
          <a:solidFill>
            <a:srgbClr val="FF0000"/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defTabSz="457200" eaLnBrk="1" fontAlgn="auto" latinLnBrk="1">
              <a:spcBef>
                <a:spcPts val="0"/>
              </a:spcBef>
              <a:spcAft>
                <a:spcPts val="0"/>
              </a:spcAft>
            </a:pPr>
            <a:r>
              <a:rPr lang="de-CH" sz="1200" b="1" dirty="0">
                <a:solidFill>
                  <a:srgbClr val="FFFFFF"/>
                </a:solidFill>
                <a:latin typeface="Helvetica"/>
                <a:cs typeface="Helvetica"/>
                <a:sym typeface="Helvetica"/>
              </a:rPr>
              <a:t>OSCAR/Surface</a:t>
            </a:r>
            <a:endParaRPr lang="en-US" sz="1200" b="1" dirty="0">
              <a:solidFill>
                <a:srgbClr val="FFFFFF"/>
              </a:solidFill>
              <a:latin typeface="Helvetica"/>
              <a:cs typeface="Helvetica"/>
              <a:sym typeface="Helvetica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27352" y="5404329"/>
            <a:ext cx="1142296" cy="276995"/>
          </a:xfrm>
          <a:prstGeom prst="rect">
            <a:avLst/>
          </a:prstGeom>
          <a:solidFill>
            <a:srgbClr val="FF0000"/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defTabSz="457200" eaLnBrk="1" fontAlgn="auto" latinLnBrk="1">
              <a:spcBef>
                <a:spcPts val="0"/>
              </a:spcBef>
              <a:spcAft>
                <a:spcPts val="0"/>
              </a:spcAft>
            </a:pPr>
            <a:r>
              <a:rPr lang="de-CH" sz="1200" b="1" dirty="0">
                <a:solidFill>
                  <a:srgbClr val="FFFFFF"/>
                </a:solidFill>
                <a:latin typeface="Helvetica"/>
                <a:cs typeface="Helvetica"/>
                <a:sym typeface="Helvetica"/>
              </a:rPr>
              <a:t>OSCAR/Space</a:t>
            </a:r>
            <a:endParaRPr lang="en-US" sz="1200" b="1" dirty="0">
              <a:solidFill>
                <a:srgbClr val="FFFFFF"/>
              </a:solidFill>
              <a:latin typeface="Helvetica"/>
              <a:cs typeface="Helvetica"/>
              <a:sym typeface="Helvetica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599723" y="4374286"/>
            <a:ext cx="1714568" cy="276995"/>
          </a:xfrm>
          <a:prstGeom prst="rect">
            <a:avLst/>
          </a:prstGeom>
          <a:solidFill>
            <a:srgbClr val="FF0000"/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defTabSz="457200" eaLnBrk="1" fontAlgn="auto" latinLnBrk="1">
              <a:spcBef>
                <a:spcPts val="0"/>
              </a:spcBef>
              <a:spcAft>
                <a:spcPts val="0"/>
              </a:spcAft>
            </a:pPr>
            <a:r>
              <a:rPr lang="de-CH" sz="1200" b="1" dirty="0">
                <a:solidFill>
                  <a:srgbClr val="FFFFFF"/>
                </a:solidFill>
                <a:latin typeface="Helvetica"/>
                <a:cs typeface="Helvetica"/>
                <a:sym typeface="Helvetica"/>
              </a:rPr>
              <a:t>OSCAR/Requirements</a:t>
            </a:r>
            <a:endParaRPr lang="en-US" sz="1200" b="1" dirty="0">
              <a:solidFill>
                <a:srgbClr val="FFFFFF"/>
              </a:solidFill>
              <a:latin typeface="Helvetica"/>
              <a:cs typeface="Helvetica"/>
              <a:sym typeface="Helvetica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979102" y="2494445"/>
            <a:ext cx="1321833" cy="276995"/>
          </a:xfrm>
          <a:prstGeom prst="rect">
            <a:avLst/>
          </a:prstGeom>
          <a:solidFill>
            <a:srgbClr val="FF9999"/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defTabSz="457200" eaLnBrk="1" fontAlgn="auto" latinLnBrk="1">
              <a:spcBef>
                <a:spcPts val="0"/>
              </a:spcBef>
              <a:spcAft>
                <a:spcPts val="0"/>
              </a:spcAft>
            </a:pPr>
            <a:r>
              <a:rPr lang="de-CH" sz="1200" b="1" dirty="0" smtClean="0">
                <a:solidFill>
                  <a:srgbClr val="FFFFFF"/>
                </a:solidFill>
                <a:latin typeface="Helvetica"/>
                <a:cs typeface="Helvetica"/>
                <a:sym typeface="Helvetica"/>
              </a:rPr>
              <a:t>OSCAR/Analysis</a:t>
            </a:r>
            <a:endParaRPr lang="en-US" sz="1200" b="1" dirty="0">
              <a:solidFill>
                <a:srgbClr val="FFFFFF"/>
              </a:solidFill>
              <a:latin typeface="Helvetica"/>
              <a:cs typeface="Helvetica"/>
              <a:sym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268021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6" grpId="0" animBg="1"/>
      <p:bldP spid="47" grpId="0" animBg="1"/>
      <p:bldP spid="48" grpId="0" animBg="1"/>
      <p:bldP spid="49" grpId="0" animBg="1"/>
      <p:bldP spid="69" grpId="0"/>
      <p:bldP spid="70" grpId="0" animBg="1"/>
      <p:bldP spid="72" grpId="0" animBg="1"/>
      <p:bldP spid="73" grpId="0" animBg="1"/>
      <p:bldP spid="74" grpId="0" animBg="1"/>
      <p:bldP spid="75" grpId="0" animBg="1"/>
      <p:bldP spid="43" grpId="0" animBg="1"/>
      <p:bldP spid="77" grpId="0" animBg="1"/>
      <p:bldP spid="78" grpId="0" animBg="1"/>
      <p:bldP spid="7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WIGOS METADATA STANDARD</a:t>
            </a:r>
            <a:br>
              <a:rPr lang="de-CH" dirty="0" smtClean="0"/>
            </a:br>
            <a:r>
              <a:rPr lang="de-CH" dirty="0" smtClean="0"/>
              <a:t>(WMDS)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150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sz="3200" dirty="0"/>
              <a:t>WIGOS </a:t>
            </a:r>
            <a:r>
              <a:rPr lang="de-CH" sz="3200" dirty="0" err="1"/>
              <a:t>Metadata</a:t>
            </a:r>
            <a:r>
              <a:rPr lang="de-CH" sz="3200" dirty="0"/>
              <a:t> </a:t>
            </a:r>
            <a:r>
              <a:rPr lang="de-CH" sz="3200" dirty="0" smtClean="0"/>
              <a:t>Standard. </a:t>
            </a:r>
            <a:r>
              <a:rPr lang="de-CH" sz="3200" dirty="0" err="1" smtClean="0"/>
              <a:t>Expectations</a:t>
            </a:r>
            <a:endParaRPr lang="en-US" sz="3200" dirty="0"/>
          </a:p>
        </p:txBody>
      </p:sp>
      <p:sp>
        <p:nvSpPr>
          <p:cNvPr id="5" name="Tex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469392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de-CH" sz="2000" dirty="0" smtClean="0"/>
              <a:t>Cover </a:t>
            </a:r>
            <a:r>
              <a:rPr lang="de-CH" sz="2000" dirty="0" err="1" smtClean="0"/>
              <a:t>land</a:t>
            </a:r>
            <a:r>
              <a:rPr lang="de-CH" sz="2000" dirty="0" smtClean="0"/>
              <a:t>, </a:t>
            </a:r>
            <a:r>
              <a:rPr lang="de-CH" sz="2000" dirty="0" err="1" smtClean="0"/>
              <a:t>ocean</a:t>
            </a:r>
            <a:r>
              <a:rPr lang="de-CH" sz="2000" dirty="0" smtClean="0"/>
              <a:t>, </a:t>
            </a:r>
            <a:r>
              <a:rPr lang="de-CH" sz="2000" dirty="0" err="1" smtClean="0"/>
              <a:t>space</a:t>
            </a:r>
            <a:endParaRPr lang="de-CH" sz="2000" dirty="0" smtClean="0"/>
          </a:p>
          <a:p>
            <a:r>
              <a:rPr lang="de-CH" sz="2000" dirty="0" smtClean="0"/>
              <a:t>Cover </a:t>
            </a:r>
            <a:r>
              <a:rPr lang="de-CH" sz="2000" dirty="0" err="1" smtClean="0"/>
              <a:t>fixed</a:t>
            </a:r>
            <a:r>
              <a:rPr lang="de-CH" sz="2000" dirty="0" smtClean="0"/>
              <a:t>, mobile </a:t>
            </a:r>
            <a:r>
              <a:rPr lang="de-CH" sz="2000" dirty="0" err="1" smtClean="0"/>
              <a:t>observing</a:t>
            </a:r>
            <a:r>
              <a:rPr lang="de-CH" sz="2000" dirty="0" smtClean="0"/>
              <a:t> </a:t>
            </a:r>
            <a:r>
              <a:rPr lang="de-CH" sz="2000" dirty="0" err="1" smtClean="0"/>
              <a:t>facilities</a:t>
            </a:r>
            <a:endParaRPr lang="de-CH" sz="2000" dirty="0" smtClean="0"/>
          </a:p>
          <a:p>
            <a:r>
              <a:rPr lang="de-CH" sz="2000" dirty="0" smtClean="0"/>
              <a:t>Cover in situ, remote-</a:t>
            </a:r>
            <a:r>
              <a:rPr lang="de-CH" sz="2000" dirty="0" err="1" smtClean="0"/>
              <a:t>sensing</a:t>
            </a:r>
            <a:r>
              <a:rPr lang="de-CH" sz="2000" dirty="0" smtClean="0"/>
              <a:t> </a:t>
            </a:r>
            <a:r>
              <a:rPr lang="de-CH" sz="2000" dirty="0" err="1" smtClean="0"/>
              <a:t>instruments</a:t>
            </a:r>
            <a:endParaRPr lang="de-CH" sz="2000" dirty="0" smtClean="0"/>
          </a:p>
          <a:p>
            <a:r>
              <a:rPr lang="de-CH" sz="2000" dirty="0" smtClean="0"/>
              <a:t>Cover </a:t>
            </a:r>
            <a:r>
              <a:rPr lang="de-CH" sz="2000" dirty="0" err="1" smtClean="0"/>
              <a:t>physical</a:t>
            </a:r>
            <a:r>
              <a:rPr lang="de-CH" sz="2000" dirty="0" smtClean="0"/>
              <a:t>, </a:t>
            </a:r>
            <a:r>
              <a:rPr lang="de-CH" sz="2000" dirty="0" err="1" smtClean="0"/>
              <a:t>chemical</a:t>
            </a:r>
            <a:r>
              <a:rPr lang="de-CH" sz="2000" dirty="0" smtClean="0"/>
              <a:t>, </a:t>
            </a:r>
            <a:r>
              <a:rPr lang="de-CH" sz="2000" dirty="0" err="1" smtClean="0"/>
              <a:t>biological</a:t>
            </a:r>
            <a:r>
              <a:rPr lang="de-CH" sz="2000" dirty="0" smtClean="0"/>
              <a:t>, </a:t>
            </a:r>
            <a:r>
              <a:rPr lang="de-CH" sz="2000" dirty="0" err="1" smtClean="0"/>
              <a:t>hydrological</a:t>
            </a:r>
            <a:r>
              <a:rPr lang="de-CH" sz="2000" dirty="0" smtClean="0"/>
              <a:t> </a:t>
            </a:r>
            <a:r>
              <a:rPr lang="de-CH" sz="2000" dirty="0" err="1" smtClean="0"/>
              <a:t>observations</a:t>
            </a:r>
            <a:endParaRPr lang="de-CH" sz="2000" dirty="0" smtClean="0"/>
          </a:p>
          <a:p>
            <a:r>
              <a:rPr lang="de-CH" sz="2000" dirty="0" smtClean="0"/>
              <a:t>Cover </a:t>
            </a:r>
            <a:r>
              <a:rPr lang="de-CH" sz="2000" dirty="0" err="1" smtClean="0"/>
              <a:t>weather</a:t>
            </a:r>
            <a:r>
              <a:rPr lang="de-CH" sz="2000" dirty="0" smtClean="0"/>
              <a:t>, </a:t>
            </a:r>
            <a:r>
              <a:rPr lang="de-CH" sz="2000" dirty="0" err="1" smtClean="0"/>
              <a:t>climate</a:t>
            </a:r>
            <a:r>
              <a:rPr lang="de-CH" sz="2000" dirty="0" smtClean="0"/>
              <a:t>, </a:t>
            </a:r>
            <a:r>
              <a:rPr lang="de-CH" sz="2000" dirty="0" err="1" smtClean="0"/>
              <a:t>warnings</a:t>
            </a:r>
            <a:r>
              <a:rPr lang="de-CH" sz="2000" dirty="0" smtClean="0"/>
              <a:t>, …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2472" y="1644751"/>
            <a:ext cx="2594740" cy="259474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reeform 5"/>
          <p:cNvSpPr/>
          <p:nvPr/>
        </p:nvSpPr>
        <p:spPr>
          <a:xfrm>
            <a:off x="7077076" y="1625601"/>
            <a:ext cx="847725" cy="1816100"/>
          </a:xfrm>
          <a:custGeom>
            <a:avLst/>
            <a:gdLst>
              <a:gd name="connsiteX0" fmla="*/ 0 w 847725"/>
              <a:gd name="connsiteY0" fmla="*/ 0 h 1362075"/>
              <a:gd name="connsiteX1" fmla="*/ 28575 w 847725"/>
              <a:gd name="connsiteY1" fmla="*/ 704850 h 1362075"/>
              <a:gd name="connsiteX2" fmla="*/ 19050 w 847725"/>
              <a:gd name="connsiteY2" fmla="*/ 1152525 h 1362075"/>
              <a:gd name="connsiteX3" fmla="*/ 219075 w 847725"/>
              <a:gd name="connsiteY3" fmla="*/ 1362075 h 1362075"/>
              <a:gd name="connsiteX4" fmla="*/ 695325 w 847725"/>
              <a:gd name="connsiteY4" fmla="*/ 1314450 h 1362075"/>
              <a:gd name="connsiteX5" fmla="*/ 847725 w 847725"/>
              <a:gd name="connsiteY5" fmla="*/ 1133475 h 1362075"/>
              <a:gd name="connsiteX6" fmla="*/ 790575 w 847725"/>
              <a:gd name="connsiteY6" fmla="*/ 885825 h 1362075"/>
              <a:gd name="connsiteX7" fmla="*/ 571500 w 847725"/>
              <a:gd name="connsiteY7" fmla="*/ 666750 h 1362075"/>
              <a:gd name="connsiteX8" fmla="*/ 552450 w 847725"/>
              <a:gd name="connsiteY8" fmla="*/ 0 h 1362075"/>
              <a:gd name="connsiteX9" fmla="*/ 0 w 847725"/>
              <a:gd name="connsiteY9" fmla="*/ 0 h 1362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47725" h="1362075">
                <a:moveTo>
                  <a:pt x="0" y="0"/>
                </a:moveTo>
                <a:lnTo>
                  <a:pt x="28575" y="704850"/>
                </a:lnTo>
                <a:lnTo>
                  <a:pt x="19050" y="1152525"/>
                </a:lnTo>
                <a:lnTo>
                  <a:pt x="219075" y="1362075"/>
                </a:lnTo>
                <a:lnTo>
                  <a:pt x="695325" y="1314450"/>
                </a:lnTo>
                <a:lnTo>
                  <a:pt x="847725" y="1133475"/>
                </a:lnTo>
                <a:lnTo>
                  <a:pt x="790575" y="885825"/>
                </a:lnTo>
                <a:lnTo>
                  <a:pt x="571500" y="666750"/>
                </a:lnTo>
                <a:lnTo>
                  <a:pt x="55245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5991225" y="1562100"/>
            <a:ext cx="2266950" cy="2768600"/>
          </a:xfrm>
          <a:custGeom>
            <a:avLst/>
            <a:gdLst>
              <a:gd name="connsiteX0" fmla="*/ 1628775 w 2266950"/>
              <a:gd name="connsiteY0" fmla="*/ 0 h 2076450"/>
              <a:gd name="connsiteX1" fmla="*/ 1666875 w 2266950"/>
              <a:gd name="connsiteY1" fmla="*/ 752475 h 2076450"/>
              <a:gd name="connsiteX2" fmla="*/ 1866900 w 2266950"/>
              <a:gd name="connsiteY2" fmla="*/ 952500 h 2076450"/>
              <a:gd name="connsiteX3" fmla="*/ 1905000 w 2266950"/>
              <a:gd name="connsiteY3" fmla="*/ 1209675 h 2076450"/>
              <a:gd name="connsiteX4" fmla="*/ 1762125 w 2266950"/>
              <a:gd name="connsiteY4" fmla="*/ 1371600 h 2076450"/>
              <a:gd name="connsiteX5" fmla="*/ 0 w 2266950"/>
              <a:gd name="connsiteY5" fmla="*/ 1362075 h 2076450"/>
              <a:gd name="connsiteX6" fmla="*/ 9525 w 2266950"/>
              <a:gd name="connsiteY6" fmla="*/ 2057400 h 2076450"/>
              <a:gd name="connsiteX7" fmla="*/ 2266950 w 2266950"/>
              <a:gd name="connsiteY7" fmla="*/ 2076450 h 2076450"/>
              <a:gd name="connsiteX8" fmla="*/ 2266950 w 2266950"/>
              <a:gd name="connsiteY8" fmla="*/ 1114425 h 2076450"/>
              <a:gd name="connsiteX9" fmla="*/ 1981200 w 2266950"/>
              <a:gd name="connsiteY9" fmla="*/ 657225 h 2076450"/>
              <a:gd name="connsiteX10" fmla="*/ 1971675 w 2266950"/>
              <a:gd name="connsiteY10" fmla="*/ 38100 h 2076450"/>
              <a:gd name="connsiteX11" fmla="*/ 1628775 w 2266950"/>
              <a:gd name="connsiteY11" fmla="*/ 0 h 2076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66950" h="2076450">
                <a:moveTo>
                  <a:pt x="1628775" y="0"/>
                </a:moveTo>
                <a:lnTo>
                  <a:pt x="1666875" y="752475"/>
                </a:lnTo>
                <a:lnTo>
                  <a:pt x="1866900" y="952500"/>
                </a:lnTo>
                <a:lnTo>
                  <a:pt x="1905000" y="1209675"/>
                </a:lnTo>
                <a:lnTo>
                  <a:pt x="1762125" y="1371600"/>
                </a:lnTo>
                <a:lnTo>
                  <a:pt x="0" y="1362075"/>
                </a:lnTo>
                <a:lnTo>
                  <a:pt x="9525" y="2057400"/>
                </a:lnTo>
                <a:lnTo>
                  <a:pt x="2266950" y="2076450"/>
                </a:lnTo>
                <a:lnTo>
                  <a:pt x="2266950" y="1114425"/>
                </a:lnTo>
                <a:lnTo>
                  <a:pt x="1981200" y="657225"/>
                </a:lnTo>
                <a:lnTo>
                  <a:pt x="1971675" y="38100"/>
                </a:lnTo>
                <a:lnTo>
                  <a:pt x="162877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8267700" y="3073400"/>
            <a:ext cx="457200" cy="1270000"/>
          </a:xfrm>
          <a:custGeom>
            <a:avLst/>
            <a:gdLst>
              <a:gd name="connsiteX0" fmla="*/ 0 w 457200"/>
              <a:gd name="connsiteY0" fmla="*/ 0 h 952500"/>
              <a:gd name="connsiteX1" fmla="*/ 457200 w 457200"/>
              <a:gd name="connsiteY1" fmla="*/ 0 h 952500"/>
              <a:gd name="connsiteX2" fmla="*/ 438150 w 457200"/>
              <a:gd name="connsiteY2" fmla="*/ 952500 h 952500"/>
              <a:gd name="connsiteX3" fmla="*/ 0 w 457200"/>
              <a:gd name="connsiteY3" fmla="*/ 952500 h 952500"/>
              <a:gd name="connsiteX4" fmla="*/ 0 w 457200"/>
              <a:gd name="connsiteY4" fmla="*/ 0 h 95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200" h="952500">
                <a:moveTo>
                  <a:pt x="0" y="0"/>
                </a:moveTo>
                <a:lnTo>
                  <a:pt x="457200" y="0"/>
                </a:lnTo>
                <a:lnTo>
                  <a:pt x="438150" y="952500"/>
                </a:lnTo>
                <a:lnTo>
                  <a:pt x="0" y="9525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7962901" y="1536700"/>
            <a:ext cx="771525" cy="1549400"/>
          </a:xfrm>
          <a:custGeom>
            <a:avLst/>
            <a:gdLst>
              <a:gd name="connsiteX0" fmla="*/ 0 w 771525"/>
              <a:gd name="connsiteY0" fmla="*/ 0 h 1162050"/>
              <a:gd name="connsiteX1" fmla="*/ 9525 w 771525"/>
              <a:gd name="connsiteY1" fmla="*/ 695325 h 1162050"/>
              <a:gd name="connsiteX2" fmla="*/ 304800 w 771525"/>
              <a:gd name="connsiteY2" fmla="*/ 1143000 h 1162050"/>
              <a:gd name="connsiteX3" fmla="*/ 771525 w 771525"/>
              <a:gd name="connsiteY3" fmla="*/ 1162050 h 1162050"/>
              <a:gd name="connsiteX4" fmla="*/ 752475 w 771525"/>
              <a:gd name="connsiteY4" fmla="*/ 28575 h 1162050"/>
              <a:gd name="connsiteX5" fmla="*/ 0 w 771525"/>
              <a:gd name="connsiteY5" fmla="*/ 0 h 1162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1525" h="1162050">
                <a:moveTo>
                  <a:pt x="0" y="0"/>
                </a:moveTo>
                <a:lnTo>
                  <a:pt x="9525" y="695325"/>
                </a:lnTo>
                <a:lnTo>
                  <a:pt x="304800" y="1143000"/>
                </a:lnTo>
                <a:lnTo>
                  <a:pt x="771525" y="1162050"/>
                </a:lnTo>
                <a:lnTo>
                  <a:pt x="752475" y="2857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6000751" y="1562101"/>
            <a:ext cx="1266825" cy="1841500"/>
          </a:xfrm>
          <a:custGeom>
            <a:avLst/>
            <a:gdLst>
              <a:gd name="connsiteX0" fmla="*/ 1066800 w 1266825"/>
              <a:gd name="connsiteY0" fmla="*/ 0 h 1381125"/>
              <a:gd name="connsiteX1" fmla="*/ 1114425 w 1266825"/>
              <a:gd name="connsiteY1" fmla="*/ 1200150 h 1381125"/>
              <a:gd name="connsiteX2" fmla="*/ 1266825 w 1266825"/>
              <a:gd name="connsiteY2" fmla="*/ 1381125 h 1381125"/>
              <a:gd name="connsiteX3" fmla="*/ 0 w 1266825"/>
              <a:gd name="connsiteY3" fmla="*/ 1371600 h 1381125"/>
              <a:gd name="connsiteX4" fmla="*/ 19050 w 1266825"/>
              <a:gd name="connsiteY4" fmla="*/ 28575 h 1381125"/>
              <a:gd name="connsiteX5" fmla="*/ 1066800 w 1266825"/>
              <a:gd name="connsiteY5" fmla="*/ 0 h 1381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66825" h="1381125">
                <a:moveTo>
                  <a:pt x="1066800" y="0"/>
                </a:moveTo>
                <a:lnTo>
                  <a:pt x="1114425" y="1200150"/>
                </a:lnTo>
                <a:lnTo>
                  <a:pt x="1266825" y="1381125"/>
                </a:lnTo>
                <a:lnTo>
                  <a:pt x="0" y="1371600"/>
                </a:lnTo>
                <a:lnTo>
                  <a:pt x="19050" y="28575"/>
                </a:lnTo>
                <a:lnTo>
                  <a:pt x="10668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815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WMO_BLUE_Powerpoint_en_f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WMO_BLUE_Powerpoint_en_fr</Template>
  <TotalTime>120</TotalTime>
  <Words>1540</Words>
  <Application>Microsoft Office PowerPoint</Application>
  <PresentationFormat>On-screen Show (4:3)</PresentationFormat>
  <Paragraphs>320</Paragraphs>
  <Slides>36</Slides>
  <Notes>2</Notes>
  <HiddenSlides>7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WMO_BLUE_Powerpoint_en_fr</vt:lpstr>
      <vt:lpstr>PowerPoint Presentation</vt:lpstr>
      <vt:lpstr>Outline</vt:lpstr>
      <vt:lpstr>Motivation</vt:lpstr>
      <vt:lpstr>What are metadata? Why are they essential?</vt:lpstr>
      <vt:lpstr>What are metadata? Why are they essential?</vt:lpstr>
      <vt:lpstr>Members shall share metadata …</vt:lpstr>
      <vt:lpstr>Use of Metadata</vt:lpstr>
      <vt:lpstr>WIGOS METADATA STANDARD (WMDS)</vt:lpstr>
      <vt:lpstr>WIGOS Metadata Standard. Expectations</vt:lpstr>
      <vt:lpstr>WIGOS Metadata Standard</vt:lpstr>
      <vt:lpstr>OSCAR &amp; OSCAR/Surface</vt:lpstr>
      <vt:lpstr>WIGOS Priority 3:  WIGOS Information Resource</vt:lpstr>
      <vt:lpstr>OSCAR/Surface web application</vt:lpstr>
      <vt:lpstr>OSCAR quick access &amp; reports</vt:lpstr>
      <vt:lpstr>OSCAR detailed search</vt:lpstr>
      <vt:lpstr>OSCAR search results</vt:lpstr>
      <vt:lpstr>Security and user management</vt:lpstr>
      <vt:lpstr>OSCAR management console</vt:lpstr>
      <vt:lpstr>INITIAL DATA &amp; Vol A transition</vt:lpstr>
      <vt:lpstr>Data integration</vt:lpstr>
      <vt:lpstr>Vol A integration</vt:lpstr>
      <vt:lpstr>Vol A integration (cont’d)</vt:lpstr>
      <vt:lpstr>Use statistics</vt:lpstr>
      <vt:lpstr>PowerPoint Presentation</vt:lpstr>
      <vt:lpstr>EXCHANGE FORMAT &amp; AUTOMATION</vt:lpstr>
      <vt:lpstr>Mass changes / batch processing</vt:lpstr>
      <vt:lpstr>OSCAR/Surface metadata sources</vt:lpstr>
      <vt:lpstr>WIGOS Metadata Representation</vt:lpstr>
      <vt:lpstr>summary</vt:lpstr>
      <vt:lpstr>WIGOS &amp; OSCAR</vt:lpstr>
      <vt:lpstr>For more information</vt:lpstr>
      <vt:lpstr>PowerPoint Presentation</vt:lpstr>
      <vt:lpstr>What Members will need to do:</vt:lpstr>
      <vt:lpstr>Additional slides</vt:lpstr>
      <vt:lpstr>OSCAR Gap analysis module (still in design phase)</vt:lpstr>
      <vt:lpstr>Surface pressure measurement capabilities against WMO requirements (“capability” based on data received by ECMWF)</vt:lpstr>
    </vt:vector>
  </TitlesOfParts>
  <Company>WMO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Timo Proescholdt</dc:creator>
  <cp:lastModifiedBy>Timo Proescholdt</cp:lastModifiedBy>
  <cp:revision>74</cp:revision>
  <cp:lastPrinted>2017-05-09T06:04:30Z</cp:lastPrinted>
  <dcterms:created xsi:type="dcterms:W3CDTF">2016-05-31T14:56:00Z</dcterms:created>
  <dcterms:modified xsi:type="dcterms:W3CDTF">2017-05-11T11:29:21Z</dcterms:modified>
</cp:coreProperties>
</file>